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22"/>
  </p:notes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12192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Source Code Pro" panose="020B050903040302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>
        <p:scale>
          <a:sx n="25" d="100"/>
          <a:sy n="25" d="100"/>
        </p:scale>
        <p:origin x="2405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4" name="Google Shape;75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3" name="Google Shape;80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2" name="Google Shape;87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5" name="Google Shape;91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3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8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0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3">
            <a:extLst>
              <a:ext uri="{FF2B5EF4-FFF2-40B4-BE49-F238E27FC236}">
                <a16:creationId xmlns:a16="http://schemas.microsoft.com/office/drawing/2014/main" id="{3FBE3F5D-ADE0-BD2F-3339-86FFBE8BEEA8}"/>
              </a:ext>
            </a:extLst>
          </p:cNvPr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7;p3">
            <a:extLst>
              <a:ext uri="{FF2B5EF4-FFF2-40B4-BE49-F238E27FC236}">
                <a16:creationId xmlns:a16="http://schemas.microsoft.com/office/drawing/2014/main" id="{423A0D34-0FF4-4DC0-5B3C-1F79E16CED2D}"/>
              </a:ext>
            </a:extLst>
          </p:cNvPr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698BD35E-405D-7E51-4DFA-ACB16803C5BA}"/>
              </a:ext>
            </a:extLst>
          </p:cNvPr>
          <p:cNvSpPr/>
          <p:nvPr/>
        </p:nvSpPr>
        <p:spPr>
          <a:xfrm>
            <a:off x="0" y="-2471623"/>
            <a:ext cx="12191695" cy="11430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9;p3">
            <a:extLst>
              <a:ext uri="{FF2B5EF4-FFF2-40B4-BE49-F238E27FC236}">
                <a16:creationId xmlns:a16="http://schemas.microsoft.com/office/drawing/2014/main" id="{46063D96-1F41-7C6D-1AFC-239F9D275600}"/>
              </a:ext>
            </a:extLst>
          </p:cNvPr>
          <p:cNvSpPr txBox="1"/>
          <p:nvPr/>
        </p:nvSpPr>
        <p:spPr>
          <a:xfrm>
            <a:off x="4167835" y="-2243023"/>
            <a:ext cx="4072738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TRƯỜNG ĐẠI HỌC SÀI GÒN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;p3">
            <a:extLst>
              <a:ext uri="{FF2B5EF4-FFF2-40B4-BE49-F238E27FC236}">
                <a16:creationId xmlns:a16="http://schemas.microsoft.com/office/drawing/2014/main" id="{B9C2CAE2-B171-E19D-E46D-BE35FB01BE2F}"/>
              </a:ext>
            </a:extLst>
          </p:cNvPr>
          <p:cNvSpPr txBox="1"/>
          <p:nvPr/>
        </p:nvSpPr>
        <p:spPr>
          <a:xfrm>
            <a:off x="4761281" y="-1805025"/>
            <a:ext cx="282001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KHOA CÔNG NGHỆ THÔNG TIN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;p3">
            <a:extLst>
              <a:ext uri="{FF2B5EF4-FFF2-40B4-BE49-F238E27FC236}">
                <a16:creationId xmlns:a16="http://schemas.microsoft.com/office/drawing/2014/main" id="{9418B788-E333-4CA7-C889-A8C320E5EFC3}"/>
              </a:ext>
            </a:extLst>
          </p:cNvPr>
          <p:cNvSpPr txBox="1"/>
          <p:nvPr/>
        </p:nvSpPr>
        <p:spPr>
          <a:xfrm>
            <a:off x="-6772961" y="1392326"/>
            <a:ext cx="5153558" cy="4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2700"/>
              <a:buFont typeface="Roboto"/>
              <a:buNone/>
            </a:pPr>
            <a:r>
              <a:rPr lang="en-US" sz="27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🧩Lab 03: Local Search (Nhóm)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;p3">
            <a:extLst>
              <a:ext uri="{FF2B5EF4-FFF2-40B4-BE49-F238E27FC236}">
                <a16:creationId xmlns:a16="http://schemas.microsoft.com/office/drawing/2014/main" id="{760C5DCB-40EC-7345-5717-9F587A6FB33D}"/>
              </a:ext>
            </a:extLst>
          </p:cNvPr>
          <p:cNvSpPr/>
          <p:nvPr/>
        </p:nvSpPr>
        <p:spPr>
          <a:xfrm>
            <a:off x="-6772961" y="2011375"/>
            <a:ext cx="38405" cy="64739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3;p3">
            <a:extLst>
              <a:ext uri="{FF2B5EF4-FFF2-40B4-BE49-F238E27FC236}">
                <a16:creationId xmlns:a16="http://schemas.microsoft.com/office/drawing/2014/main" id="{83A24E1E-7B3C-2253-2D65-E328F94E22EA}"/>
              </a:ext>
            </a:extLst>
          </p:cNvPr>
          <p:cNvSpPr txBox="1"/>
          <p:nvPr/>
        </p:nvSpPr>
        <p:spPr>
          <a:xfrm>
            <a:off x="-5758891" y="2068982"/>
            <a:ext cx="3200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Học phần: Trí tuệ nhân tạo nâng cao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4;p3">
            <a:extLst>
              <a:ext uri="{FF2B5EF4-FFF2-40B4-BE49-F238E27FC236}">
                <a16:creationId xmlns:a16="http://schemas.microsoft.com/office/drawing/2014/main" id="{F20AD49F-CD53-EC6A-D85A-DA4F19ADA670}"/>
              </a:ext>
            </a:extLst>
          </p:cNvPr>
          <p:cNvSpPr txBox="1"/>
          <p:nvPr/>
        </p:nvSpPr>
        <p:spPr>
          <a:xfrm>
            <a:off x="-5657393" y="2383536"/>
            <a:ext cx="2986430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Giảng viên hướng dẫn: Ts. Đỗ Như Tài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5;p3">
            <a:extLst>
              <a:ext uri="{FF2B5EF4-FFF2-40B4-BE49-F238E27FC236}">
                <a16:creationId xmlns:a16="http://schemas.microsoft.com/office/drawing/2014/main" id="{4F8B9D2E-6E60-FBE5-55D8-00A0477ABE03}"/>
              </a:ext>
            </a:extLst>
          </p:cNvPr>
          <p:cNvSpPr/>
          <p:nvPr/>
        </p:nvSpPr>
        <p:spPr>
          <a:xfrm>
            <a:off x="12619025" y="3040380"/>
            <a:ext cx="9144000" cy="2924251"/>
          </a:xfrm>
          <a:prstGeom prst="roundRect">
            <a:avLst>
              <a:gd name="adj" fmla="val 815"/>
            </a:avLst>
          </a:prstGeom>
          <a:solidFill>
            <a:srgbClr val="F9FAFB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6;p3">
            <a:extLst>
              <a:ext uri="{FF2B5EF4-FFF2-40B4-BE49-F238E27FC236}">
                <a16:creationId xmlns:a16="http://schemas.microsoft.com/office/drawing/2014/main" id="{21918DE5-A3F9-2EA1-F4ED-387D48051453}"/>
              </a:ext>
            </a:extLst>
          </p:cNvPr>
          <p:cNvSpPr txBox="1"/>
          <p:nvPr/>
        </p:nvSpPr>
        <p:spPr>
          <a:xfrm>
            <a:off x="16690848" y="3288182"/>
            <a:ext cx="1172261" cy="26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D4ED8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D4ED8"/>
                </a:solidFill>
                <a:latin typeface="Roboto"/>
                <a:ea typeface="Roboto"/>
                <a:cs typeface="Roboto"/>
                <a:sym typeface="Roboto"/>
              </a:rPr>
              <a:t>Nhóm 11: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7;p3">
            <a:extLst>
              <a:ext uri="{FF2B5EF4-FFF2-40B4-BE49-F238E27FC236}">
                <a16:creationId xmlns:a16="http://schemas.microsoft.com/office/drawing/2014/main" id="{BC656D18-61AC-1A7F-D769-3D69E5B6842E}"/>
              </a:ext>
            </a:extLst>
          </p:cNvPr>
          <p:cNvSpPr txBox="1"/>
          <p:nvPr/>
        </p:nvSpPr>
        <p:spPr>
          <a:xfrm>
            <a:off x="13228015" y="3831336"/>
            <a:ext cx="24908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Phạm Văn Nam – 3122410251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8;p3">
            <a:extLst>
              <a:ext uri="{FF2B5EF4-FFF2-40B4-BE49-F238E27FC236}">
                <a16:creationId xmlns:a16="http://schemas.microsoft.com/office/drawing/2014/main" id="{E39720D1-DDD6-1235-42FD-9D552311D777}"/>
              </a:ext>
            </a:extLst>
          </p:cNvPr>
          <p:cNvSpPr/>
          <p:nvPr/>
        </p:nvSpPr>
        <p:spPr>
          <a:xfrm>
            <a:off x="13228015" y="4221785"/>
            <a:ext cx="7925105" cy="9144"/>
          </a:xfrm>
          <a:prstGeom prst="rect">
            <a:avLst/>
          </a:prstGeom>
          <a:solidFill>
            <a:srgbClr val="E5E7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9;p3">
            <a:extLst>
              <a:ext uri="{FF2B5EF4-FFF2-40B4-BE49-F238E27FC236}">
                <a16:creationId xmlns:a16="http://schemas.microsoft.com/office/drawing/2014/main" id="{A036680B-365D-7C8F-27B2-52AEE6DC1027}"/>
              </a:ext>
            </a:extLst>
          </p:cNvPr>
          <p:cNvSpPr txBox="1"/>
          <p:nvPr/>
        </p:nvSpPr>
        <p:spPr>
          <a:xfrm>
            <a:off x="13228015" y="4336085"/>
            <a:ext cx="322508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Nguyễn Quan Tuấn Nghĩa – 3122410260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0;p3">
            <a:extLst>
              <a:ext uri="{FF2B5EF4-FFF2-40B4-BE49-F238E27FC236}">
                <a16:creationId xmlns:a16="http://schemas.microsoft.com/office/drawing/2014/main" id="{BA65AD95-2AF2-AD49-1C57-AEE7907DE5A5}"/>
              </a:ext>
            </a:extLst>
          </p:cNvPr>
          <p:cNvSpPr/>
          <p:nvPr/>
        </p:nvSpPr>
        <p:spPr>
          <a:xfrm>
            <a:off x="13228015" y="4726534"/>
            <a:ext cx="7925105" cy="9144"/>
          </a:xfrm>
          <a:prstGeom prst="rect">
            <a:avLst/>
          </a:prstGeom>
          <a:solidFill>
            <a:srgbClr val="E5E7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1;p3">
            <a:extLst>
              <a:ext uri="{FF2B5EF4-FFF2-40B4-BE49-F238E27FC236}">
                <a16:creationId xmlns:a16="http://schemas.microsoft.com/office/drawing/2014/main" id="{A9DCEC9D-726D-CDEE-5019-BC06BE0BC30A}"/>
              </a:ext>
            </a:extLst>
          </p:cNvPr>
          <p:cNvSpPr txBox="1"/>
          <p:nvPr/>
        </p:nvSpPr>
        <p:spPr>
          <a:xfrm>
            <a:off x="13228015" y="4840834"/>
            <a:ext cx="224393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Tạ Hồng Quí – 3122410348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2;p3">
            <a:extLst>
              <a:ext uri="{FF2B5EF4-FFF2-40B4-BE49-F238E27FC236}">
                <a16:creationId xmlns:a16="http://schemas.microsoft.com/office/drawing/2014/main" id="{D73DE6B6-B92D-8EC9-B3C9-AF3209FE371C}"/>
              </a:ext>
            </a:extLst>
          </p:cNvPr>
          <p:cNvSpPr/>
          <p:nvPr/>
        </p:nvSpPr>
        <p:spPr>
          <a:xfrm>
            <a:off x="13228015" y="5231282"/>
            <a:ext cx="7925105" cy="9144"/>
          </a:xfrm>
          <a:prstGeom prst="rect">
            <a:avLst/>
          </a:prstGeom>
          <a:solidFill>
            <a:srgbClr val="E5E7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3;p3">
            <a:extLst>
              <a:ext uri="{FF2B5EF4-FFF2-40B4-BE49-F238E27FC236}">
                <a16:creationId xmlns:a16="http://schemas.microsoft.com/office/drawing/2014/main" id="{3062E793-3F66-4ABA-DB8D-80BFA409900E}"/>
              </a:ext>
            </a:extLst>
          </p:cNvPr>
          <p:cNvSpPr txBox="1"/>
          <p:nvPr/>
        </p:nvSpPr>
        <p:spPr>
          <a:xfrm>
            <a:off x="13228015" y="5345582"/>
            <a:ext cx="24908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Vũ Quốc Vương – 3120410629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4;p3">
            <a:extLst>
              <a:ext uri="{FF2B5EF4-FFF2-40B4-BE49-F238E27FC236}">
                <a16:creationId xmlns:a16="http://schemas.microsoft.com/office/drawing/2014/main" id="{59C148AF-9C2C-CA45-652F-3B90864DF6EC}"/>
              </a:ext>
            </a:extLst>
          </p:cNvPr>
          <p:cNvSpPr/>
          <p:nvPr/>
        </p:nvSpPr>
        <p:spPr>
          <a:xfrm>
            <a:off x="173736" y="8186623"/>
            <a:ext cx="12191695" cy="5715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35;p3" descr="preencoded.png">
            <a:extLst>
              <a:ext uri="{FF2B5EF4-FFF2-40B4-BE49-F238E27FC236}">
                <a16:creationId xmlns:a16="http://schemas.microsoft.com/office/drawing/2014/main" id="{C94AE77E-BFD6-2283-E32E-F08FC071227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1773" r="-1773"/>
          <a:stretch/>
        </p:blipFill>
        <p:spPr>
          <a:xfrm>
            <a:off x="4414723" y="6479438"/>
            <a:ext cx="133502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36;p3">
            <a:extLst>
              <a:ext uri="{FF2B5EF4-FFF2-40B4-BE49-F238E27FC236}">
                <a16:creationId xmlns:a16="http://schemas.microsoft.com/office/drawing/2014/main" id="{E3C719C7-F1C2-33F6-D2A5-C1D6404A7192}"/>
              </a:ext>
            </a:extLst>
          </p:cNvPr>
          <p:cNvSpPr txBox="1"/>
          <p:nvPr/>
        </p:nvSpPr>
        <p:spPr>
          <a:xfrm>
            <a:off x="4624121" y="6467551"/>
            <a:ext cx="32909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Thành phố Hồ Chí Minh – Tháng </a:t>
            </a: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US"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/2025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723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"/>
          <p:cNvSpPr/>
          <p:nvPr/>
        </p:nvSpPr>
        <p:spPr>
          <a:xfrm>
            <a:off x="0" y="0"/>
            <a:ext cx="12191695" cy="70866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1"/>
          <p:cNvSpPr/>
          <p:nvPr/>
        </p:nvSpPr>
        <p:spPr>
          <a:xfrm>
            <a:off x="0" y="0"/>
            <a:ext cx="12191695" cy="7086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1"/>
          <p:cNvSpPr/>
          <p:nvPr/>
        </p:nvSpPr>
        <p:spPr>
          <a:xfrm>
            <a:off x="0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1"/>
          <p:cNvSpPr txBox="1"/>
          <p:nvPr/>
        </p:nvSpPr>
        <p:spPr>
          <a:xfrm>
            <a:off x="4598518" y="228600"/>
            <a:ext cx="3215030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BÀI TOÁN N-QUEENS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381305" y="1200607"/>
            <a:ext cx="1057961" cy="26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Yêu cầu: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1"/>
          <p:cNvSpPr/>
          <p:nvPr/>
        </p:nvSpPr>
        <p:spPr>
          <a:xfrm>
            <a:off x="609905" y="1600200"/>
            <a:ext cx="38405" cy="6099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"/>
          <p:cNvSpPr txBox="1"/>
          <p:nvPr/>
        </p:nvSpPr>
        <p:spPr>
          <a:xfrm>
            <a:off x="1181405" y="1695298"/>
            <a:ext cx="622980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Đặt N quân hậu lên bàn cờ N×N sao cho không quân nào tấn công nhau.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1"/>
          <p:cNvSpPr txBox="1"/>
          <p:nvPr/>
        </p:nvSpPr>
        <p:spPr>
          <a:xfrm>
            <a:off x="381305" y="2457907"/>
            <a:ext cx="1200607" cy="26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Biểu diễn: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609905" y="2857500"/>
            <a:ext cx="38405" cy="19815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1"/>
          <p:cNvSpPr txBox="1"/>
          <p:nvPr/>
        </p:nvSpPr>
        <p:spPr>
          <a:xfrm>
            <a:off x="1181405" y="2952598"/>
            <a:ext cx="305775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state[i]: hàng của quân hậu ở cột i.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1"/>
          <p:cNvSpPr txBox="1"/>
          <p:nvPr/>
        </p:nvSpPr>
        <p:spPr>
          <a:xfrm>
            <a:off x="1181405" y="3409798"/>
            <a:ext cx="367680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Hàm đánh giá: số cặp quân hậu xung đột.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1"/>
          <p:cNvSpPr txBox="1"/>
          <p:nvPr/>
        </p:nvSpPr>
        <p:spPr>
          <a:xfrm>
            <a:off x="1181405" y="3866998"/>
            <a:ext cx="415320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Lân cận: di chuyển 1 quân hậu sang hàng khác.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1"/>
          <p:cNvSpPr txBox="1"/>
          <p:nvPr/>
        </p:nvSpPr>
        <p:spPr>
          <a:xfrm>
            <a:off x="1181405" y="4324198"/>
            <a:ext cx="369600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Dừng: khi không còn bước giảm xung đột.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1"/>
          <p:cNvSpPr txBox="1"/>
          <p:nvPr/>
        </p:nvSpPr>
        <p:spPr>
          <a:xfrm>
            <a:off x="381305" y="5086807"/>
            <a:ext cx="2229307" cy="26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Thuật toán áp dụng: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609905" y="5486400"/>
            <a:ext cx="38405" cy="10671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1"/>
          <p:cNvSpPr txBox="1"/>
          <p:nvPr/>
        </p:nvSpPr>
        <p:spPr>
          <a:xfrm>
            <a:off x="1181405" y="5581498"/>
            <a:ext cx="186720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1"/>
          <p:cNvSpPr txBox="1"/>
          <p:nvPr/>
        </p:nvSpPr>
        <p:spPr>
          <a:xfrm>
            <a:off x="1181405" y="6038698"/>
            <a:ext cx="237195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 (2 biến thể)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1"/>
          <p:cNvSpPr txBox="1"/>
          <p:nvPr/>
        </p:nvSpPr>
        <p:spPr>
          <a:xfrm>
            <a:off x="5257800" y="5581498"/>
            <a:ext cx="182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Restart HC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1"/>
          <p:cNvSpPr txBox="1"/>
          <p:nvPr/>
        </p:nvSpPr>
        <p:spPr>
          <a:xfrm>
            <a:off x="5257800" y="6038698"/>
            <a:ext cx="190561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9430207" y="2686507"/>
            <a:ext cx="1904695" cy="1904695"/>
          </a:xfrm>
          <a:prstGeom prst="rect">
            <a:avLst/>
          </a:prstGeom>
          <a:noFill/>
          <a:ln w="25400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9448495" y="2704795"/>
            <a:ext cx="466344" cy="466344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9915754" y="2704795"/>
            <a:ext cx="466344" cy="466344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 txBox="1"/>
          <p:nvPr/>
        </p:nvSpPr>
        <p:spPr>
          <a:xfrm>
            <a:off x="10046513" y="2766974"/>
            <a:ext cx="38130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♛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1"/>
          <p:cNvSpPr/>
          <p:nvPr/>
        </p:nvSpPr>
        <p:spPr>
          <a:xfrm>
            <a:off x="10382098" y="2704795"/>
            <a:ext cx="466344" cy="466344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10849356" y="2704795"/>
            <a:ext cx="466344" cy="466344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9448495" y="3172054"/>
            <a:ext cx="466344" cy="466344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9915754" y="3172054"/>
            <a:ext cx="466344" cy="466344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10382098" y="3172054"/>
            <a:ext cx="466344" cy="466344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0849356" y="3172054"/>
            <a:ext cx="466344" cy="466344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 txBox="1"/>
          <p:nvPr/>
        </p:nvSpPr>
        <p:spPr>
          <a:xfrm>
            <a:off x="10980115" y="3233318"/>
            <a:ext cx="38130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♛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9448495" y="3638398"/>
            <a:ext cx="466344" cy="466344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1"/>
          <p:cNvSpPr txBox="1"/>
          <p:nvPr/>
        </p:nvSpPr>
        <p:spPr>
          <a:xfrm>
            <a:off x="9579254" y="3700577"/>
            <a:ext cx="38130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♛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9915754" y="3638398"/>
            <a:ext cx="466344" cy="466344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10382098" y="3638398"/>
            <a:ext cx="466344" cy="466344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10849356" y="3638398"/>
            <a:ext cx="466344" cy="466344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9448495" y="4105656"/>
            <a:ext cx="466344" cy="466344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9915754" y="4105656"/>
            <a:ext cx="466344" cy="466344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10382098" y="4105656"/>
            <a:ext cx="466344" cy="466344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1"/>
          <p:cNvSpPr txBox="1"/>
          <p:nvPr/>
        </p:nvSpPr>
        <p:spPr>
          <a:xfrm>
            <a:off x="10512857" y="4166921"/>
            <a:ext cx="38130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♛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1"/>
          <p:cNvSpPr/>
          <p:nvPr/>
        </p:nvSpPr>
        <p:spPr>
          <a:xfrm>
            <a:off x="10849356" y="4105656"/>
            <a:ext cx="466344" cy="466344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1"/>
          <p:cNvSpPr txBox="1"/>
          <p:nvPr/>
        </p:nvSpPr>
        <p:spPr>
          <a:xfrm>
            <a:off x="9422892" y="4772254"/>
            <a:ext cx="20528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 = 4: Một nghiệm hợp lệ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1"/>
          <p:cNvSpPr txBox="1"/>
          <p:nvPr/>
        </p:nvSpPr>
        <p:spPr>
          <a:xfrm>
            <a:off x="10067544" y="5029200"/>
            <a:ext cx="738835" cy="1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4B5563"/>
                </a:solidFill>
                <a:latin typeface="Roboto"/>
                <a:ea typeface="Roboto"/>
                <a:cs typeface="Roboto"/>
                <a:sym typeface="Roboto"/>
              </a:rPr>
              <a:t>0 xung đột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46;p12">
            <a:extLst>
              <a:ext uri="{FF2B5EF4-FFF2-40B4-BE49-F238E27FC236}">
                <a16:creationId xmlns:a16="http://schemas.microsoft.com/office/drawing/2014/main" id="{F6840247-81D1-2FFB-A587-B4D4A61F1D68}"/>
              </a:ext>
            </a:extLst>
          </p:cNvPr>
          <p:cNvSpPr/>
          <p:nvPr/>
        </p:nvSpPr>
        <p:spPr>
          <a:xfrm>
            <a:off x="-13369443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47;p12">
            <a:extLst>
              <a:ext uri="{FF2B5EF4-FFF2-40B4-BE49-F238E27FC236}">
                <a16:creationId xmlns:a16="http://schemas.microsoft.com/office/drawing/2014/main" id="{FD0ED0C1-E829-7375-B28D-502EF5C0F43D}"/>
              </a:ext>
            </a:extLst>
          </p:cNvPr>
          <p:cNvSpPr txBox="1"/>
          <p:nvPr/>
        </p:nvSpPr>
        <p:spPr>
          <a:xfrm>
            <a:off x="-9782252" y="228600"/>
            <a:ext cx="5234026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MÃ NGUỒN TRIỂN KHAI (TÓM TẮT)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48;p12">
            <a:extLst>
              <a:ext uri="{FF2B5EF4-FFF2-40B4-BE49-F238E27FC236}">
                <a16:creationId xmlns:a16="http://schemas.microsoft.com/office/drawing/2014/main" id="{9D5DBF2A-9CA0-5028-BA4C-5209457ABECD}"/>
              </a:ext>
            </a:extLst>
          </p:cNvPr>
          <p:cNvSpPr txBox="1"/>
          <p:nvPr/>
        </p:nvSpPr>
        <p:spPr>
          <a:xfrm>
            <a:off x="13202295" y="833122"/>
            <a:ext cx="31437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Các hàm chính trong Python: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49;p12">
            <a:extLst>
              <a:ext uri="{FF2B5EF4-FFF2-40B4-BE49-F238E27FC236}">
                <a16:creationId xmlns:a16="http://schemas.microsoft.com/office/drawing/2014/main" id="{DE222A3F-EA1B-30AD-142F-0C37D274463D}"/>
              </a:ext>
            </a:extLst>
          </p:cNvPr>
          <p:cNvSpPr/>
          <p:nvPr/>
        </p:nvSpPr>
        <p:spPr>
          <a:xfrm>
            <a:off x="13202295" y="1271119"/>
            <a:ext cx="11582700" cy="2505600"/>
          </a:xfrm>
          <a:prstGeom prst="roundRect">
            <a:avLst>
              <a:gd name="adj" fmla="val 1110"/>
            </a:avLst>
          </a:prstGeom>
          <a:solidFill>
            <a:srgbClr val="F1F5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50;p12">
            <a:extLst>
              <a:ext uri="{FF2B5EF4-FFF2-40B4-BE49-F238E27FC236}">
                <a16:creationId xmlns:a16="http://schemas.microsoft.com/office/drawing/2014/main" id="{81343A7E-5461-1EEE-BA0B-902D5B164DAA}"/>
              </a:ext>
            </a:extLst>
          </p:cNvPr>
          <p:cNvSpPr/>
          <p:nvPr/>
        </p:nvSpPr>
        <p:spPr>
          <a:xfrm>
            <a:off x="13202295" y="1271119"/>
            <a:ext cx="38400" cy="25056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51;p12">
            <a:extLst>
              <a:ext uri="{FF2B5EF4-FFF2-40B4-BE49-F238E27FC236}">
                <a16:creationId xmlns:a16="http://schemas.microsoft.com/office/drawing/2014/main" id="{108A1C65-6104-F8D5-1F98-97B34A38CB4A}"/>
              </a:ext>
            </a:extLst>
          </p:cNvPr>
          <p:cNvSpPr txBox="1"/>
          <p:nvPr/>
        </p:nvSpPr>
        <p:spPr>
          <a:xfrm>
            <a:off x="13393405" y="1443026"/>
            <a:ext cx="26052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random_board(n): ...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52;p12">
            <a:extLst>
              <a:ext uri="{FF2B5EF4-FFF2-40B4-BE49-F238E27FC236}">
                <a16:creationId xmlns:a16="http://schemas.microsoft.com/office/drawing/2014/main" id="{0A1580B0-DF1A-7FEA-4358-EDE12C9D2963}"/>
              </a:ext>
            </a:extLst>
          </p:cNvPr>
          <p:cNvSpPr txBox="1"/>
          <p:nvPr/>
        </p:nvSpPr>
        <p:spPr>
          <a:xfrm>
            <a:off x="13393405" y="1717346"/>
            <a:ext cx="27012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conflicts(board): ...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53;p12">
            <a:extLst>
              <a:ext uri="{FF2B5EF4-FFF2-40B4-BE49-F238E27FC236}">
                <a16:creationId xmlns:a16="http://schemas.microsoft.com/office/drawing/2014/main" id="{2F0F552E-B88E-B399-BFD4-9BD8A723E879}"/>
              </a:ext>
            </a:extLst>
          </p:cNvPr>
          <p:cNvSpPr txBox="1"/>
          <p:nvPr/>
        </p:nvSpPr>
        <p:spPr>
          <a:xfrm>
            <a:off x="13393405" y="1991666"/>
            <a:ext cx="4348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steepest_ascent_hill_climbing(n): ...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54;p12">
            <a:extLst>
              <a:ext uri="{FF2B5EF4-FFF2-40B4-BE49-F238E27FC236}">
                <a16:creationId xmlns:a16="http://schemas.microsoft.com/office/drawing/2014/main" id="{D95E51F9-0C81-CCF7-07B8-A04E3C8F74C3}"/>
              </a:ext>
            </a:extLst>
          </p:cNvPr>
          <p:cNvSpPr txBox="1"/>
          <p:nvPr/>
        </p:nvSpPr>
        <p:spPr>
          <a:xfrm>
            <a:off x="13393405" y="2265986"/>
            <a:ext cx="38340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stochastic_hill_climbing(n): ...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55;p12">
            <a:extLst>
              <a:ext uri="{FF2B5EF4-FFF2-40B4-BE49-F238E27FC236}">
                <a16:creationId xmlns:a16="http://schemas.microsoft.com/office/drawing/2014/main" id="{79EFBC3D-94B8-01A4-60C7-BCC754543F79}"/>
              </a:ext>
            </a:extLst>
          </p:cNvPr>
          <p:cNvSpPr txBox="1"/>
          <p:nvPr/>
        </p:nvSpPr>
        <p:spPr>
          <a:xfrm>
            <a:off x="13393405" y="2540306"/>
            <a:ext cx="40434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first_choice_hill_climbing(n): ...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56;p12">
            <a:extLst>
              <a:ext uri="{FF2B5EF4-FFF2-40B4-BE49-F238E27FC236}">
                <a16:creationId xmlns:a16="http://schemas.microsoft.com/office/drawing/2014/main" id="{416A296E-E298-938C-7588-1243F932D79B}"/>
              </a:ext>
            </a:extLst>
          </p:cNvPr>
          <p:cNvSpPr txBox="1"/>
          <p:nvPr/>
        </p:nvSpPr>
        <p:spPr>
          <a:xfrm>
            <a:off x="13393405" y="2814626"/>
            <a:ext cx="6206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simulated_annealing(n, T0=1000, cooling_rate=0.99): ...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57;p12">
            <a:extLst>
              <a:ext uri="{FF2B5EF4-FFF2-40B4-BE49-F238E27FC236}">
                <a16:creationId xmlns:a16="http://schemas.microsoft.com/office/drawing/2014/main" id="{D8428A68-1E03-2CE1-293D-96C35BCBB230}"/>
              </a:ext>
            </a:extLst>
          </p:cNvPr>
          <p:cNvSpPr txBox="1"/>
          <p:nvPr/>
        </p:nvSpPr>
        <p:spPr>
          <a:xfrm>
            <a:off x="13393405" y="3088946"/>
            <a:ext cx="31200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run_benchmark(): # Task 6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58;p12">
            <a:extLst>
              <a:ext uri="{FF2B5EF4-FFF2-40B4-BE49-F238E27FC236}">
                <a16:creationId xmlns:a16="http://schemas.microsoft.com/office/drawing/2014/main" id="{1DECBBE2-99C7-2426-5CE6-6CB012469D71}"/>
              </a:ext>
            </a:extLst>
          </p:cNvPr>
          <p:cNvSpPr txBox="1"/>
          <p:nvPr/>
        </p:nvSpPr>
        <p:spPr>
          <a:xfrm>
            <a:off x="13545195" y="3363266"/>
            <a:ext cx="4434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359;p12" descr="preencoded.png">
            <a:extLst>
              <a:ext uri="{FF2B5EF4-FFF2-40B4-BE49-F238E27FC236}">
                <a16:creationId xmlns:a16="http://schemas.microsoft.com/office/drawing/2014/main" id="{F5B7C185-84B3-E1C5-06D5-D6BCFACED0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02295" y="3950751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360;p12">
            <a:extLst>
              <a:ext uri="{FF2B5EF4-FFF2-40B4-BE49-F238E27FC236}">
                <a16:creationId xmlns:a16="http://schemas.microsoft.com/office/drawing/2014/main" id="{9A0D1DE8-A517-F402-8A56-2C8173DA858A}"/>
              </a:ext>
            </a:extLst>
          </p:cNvPr>
          <p:cNvSpPr txBox="1"/>
          <p:nvPr/>
        </p:nvSpPr>
        <p:spPr>
          <a:xfrm>
            <a:off x="13602802" y="3960810"/>
            <a:ext cx="35625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Chạy benchmark 100 lần để tính: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61;p12">
            <a:extLst>
              <a:ext uri="{FF2B5EF4-FFF2-40B4-BE49-F238E27FC236}">
                <a16:creationId xmlns:a16="http://schemas.microsoft.com/office/drawing/2014/main" id="{30082C46-360D-EAF0-DB8A-0C26842FD10A}"/>
              </a:ext>
            </a:extLst>
          </p:cNvPr>
          <p:cNvSpPr/>
          <p:nvPr/>
        </p:nvSpPr>
        <p:spPr>
          <a:xfrm>
            <a:off x="13507705" y="4285798"/>
            <a:ext cx="38400" cy="12957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62;p12">
            <a:extLst>
              <a:ext uri="{FF2B5EF4-FFF2-40B4-BE49-F238E27FC236}">
                <a16:creationId xmlns:a16="http://schemas.microsoft.com/office/drawing/2014/main" id="{15B36841-99BC-3791-613C-10F788AA0CC5}"/>
              </a:ext>
            </a:extLst>
          </p:cNvPr>
          <p:cNvSpPr txBox="1"/>
          <p:nvPr/>
        </p:nvSpPr>
        <p:spPr>
          <a:xfrm>
            <a:off x="14002395" y="4493905"/>
            <a:ext cx="1839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Thời gian trung bình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363;p12">
            <a:extLst>
              <a:ext uri="{FF2B5EF4-FFF2-40B4-BE49-F238E27FC236}">
                <a16:creationId xmlns:a16="http://schemas.microsoft.com/office/drawing/2014/main" id="{5E22270F-FE82-0A2F-9A8E-1D8F95C89C52}"/>
              </a:ext>
            </a:extLst>
          </p:cNvPr>
          <p:cNvSpPr txBox="1"/>
          <p:nvPr/>
        </p:nvSpPr>
        <p:spPr>
          <a:xfrm>
            <a:off x="14002395" y="4875210"/>
            <a:ext cx="2067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Số xung đột trung bình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64;p12">
            <a:extLst>
              <a:ext uri="{FF2B5EF4-FFF2-40B4-BE49-F238E27FC236}">
                <a16:creationId xmlns:a16="http://schemas.microsoft.com/office/drawing/2014/main" id="{9A7947F4-9F92-01E8-5BCA-1D3BA3B649E4}"/>
              </a:ext>
            </a:extLst>
          </p:cNvPr>
          <p:cNvSpPr txBox="1"/>
          <p:nvPr/>
        </p:nvSpPr>
        <p:spPr>
          <a:xfrm>
            <a:off x="14002395" y="5256514"/>
            <a:ext cx="24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Tỉ lệ thành công (0 conflict)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65;p12">
            <a:extLst>
              <a:ext uri="{FF2B5EF4-FFF2-40B4-BE49-F238E27FC236}">
                <a16:creationId xmlns:a16="http://schemas.microsoft.com/office/drawing/2014/main" id="{95AD0F61-B270-3F8E-2DF6-6898623DBE5A}"/>
              </a:ext>
            </a:extLst>
          </p:cNvPr>
          <p:cNvSpPr/>
          <p:nvPr/>
        </p:nvSpPr>
        <p:spPr>
          <a:xfrm>
            <a:off x="-10077145" y="5810098"/>
            <a:ext cx="8686800" cy="1019700"/>
          </a:xfrm>
          <a:prstGeom prst="roundRect">
            <a:avLst>
              <a:gd name="adj" fmla="val 6706"/>
            </a:avLst>
          </a:prstGeom>
          <a:solidFill>
            <a:srgbClr val="EFF6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366;p12" descr="preencoded.png">
            <a:extLst>
              <a:ext uri="{FF2B5EF4-FFF2-40B4-BE49-F238E27FC236}">
                <a16:creationId xmlns:a16="http://schemas.microsoft.com/office/drawing/2014/main" id="{055A3655-7995-3BDD-84B5-968CCD40495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27" r="-27"/>
          <a:stretch/>
        </p:blipFill>
        <p:spPr>
          <a:xfrm>
            <a:off x="-7273595" y="5962803"/>
            <a:ext cx="428854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367;p12">
            <a:extLst>
              <a:ext uri="{FF2B5EF4-FFF2-40B4-BE49-F238E27FC236}">
                <a16:creationId xmlns:a16="http://schemas.microsoft.com/office/drawing/2014/main" id="{908C994A-A647-4E72-5BBF-732D4133F145}"/>
              </a:ext>
            </a:extLst>
          </p:cNvPr>
          <p:cNvSpPr txBox="1"/>
          <p:nvPr/>
        </p:nvSpPr>
        <p:spPr>
          <a:xfrm>
            <a:off x="-7332116" y="6433719"/>
            <a:ext cx="6813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Cài đặt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368;p12">
            <a:extLst>
              <a:ext uri="{FF2B5EF4-FFF2-40B4-BE49-F238E27FC236}">
                <a16:creationId xmlns:a16="http://schemas.microsoft.com/office/drawing/2014/main" id="{1AFDBBC2-250E-EC8D-B0EE-9AF6527457B9}"/>
              </a:ext>
            </a:extLst>
          </p:cNvPr>
          <p:cNvSpPr txBox="1"/>
          <p:nvPr/>
        </p:nvSpPr>
        <p:spPr>
          <a:xfrm>
            <a:off x="-6633515" y="6117337"/>
            <a:ext cx="600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2700"/>
              <a:buFont typeface="Roboto"/>
              <a:buNone/>
            </a:pPr>
            <a:r>
              <a:rPr lang="en-US" sz="27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369;p12" descr="preencoded.png">
            <a:extLst>
              <a:ext uri="{FF2B5EF4-FFF2-40B4-BE49-F238E27FC236}">
                <a16:creationId xmlns:a16="http://schemas.microsoft.com/office/drawing/2014/main" id="{8A2A7FFE-C7C8-86F6-DB7E-7BA8A66A945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031840" y="5923484"/>
            <a:ext cx="428854" cy="4288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70;p12">
            <a:extLst>
              <a:ext uri="{FF2B5EF4-FFF2-40B4-BE49-F238E27FC236}">
                <a16:creationId xmlns:a16="http://schemas.microsoft.com/office/drawing/2014/main" id="{E338DFB8-1359-426E-C002-6BEFD6DCF440}"/>
              </a:ext>
            </a:extLst>
          </p:cNvPr>
          <p:cNvSpPr txBox="1"/>
          <p:nvPr/>
        </p:nvSpPr>
        <p:spPr>
          <a:xfrm>
            <a:off x="-6138824" y="6433719"/>
            <a:ext cx="7671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Thực thi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371;p12">
            <a:extLst>
              <a:ext uri="{FF2B5EF4-FFF2-40B4-BE49-F238E27FC236}">
                <a16:creationId xmlns:a16="http://schemas.microsoft.com/office/drawing/2014/main" id="{1CB52F0C-FB22-811F-0662-8D94B366649A}"/>
              </a:ext>
            </a:extLst>
          </p:cNvPr>
          <p:cNvSpPr txBox="1"/>
          <p:nvPr/>
        </p:nvSpPr>
        <p:spPr>
          <a:xfrm>
            <a:off x="-5353355" y="6117337"/>
            <a:ext cx="600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2700"/>
              <a:buFont typeface="Roboto"/>
              <a:buNone/>
            </a:pPr>
            <a:r>
              <a:rPr lang="en-US" sz="27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372;p12" descr="preencoded.png">
            <a:extLst>
              <a:ext uri="{FF2B5EF4-FFF2-40B4-BE49-F238E27FC236}">
                <a16:creationId xmlns:a16="http://schemas.microsoft.com/office/drawing/2014/main" id="{BA25C8E0-7B0C-B667-4F86-B7D30ADDE0B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-607" r="-607"/>
          <a:stretch/>
        </p:blipFill>
        <p:spPr>
          <a:xfrm>
            <a:off x="-4692244" y="5962803"/>
            <a:ext cx="390449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373;p12">
            <a:extLst>
              <a:ext uri="{FF2B5EF4-FFF2-40B4-BE49-F238E27FC236}">
                <a16:creationId xmlns:a16="http://schemas.microsoft.com/office/drawing/2014/main" id="{1491853B-D4F5-251A-612C-D80890F61227}"/>
              </a:ext>
            </a:extLst>
          </p:cNvPr>
          <p:cNvSpPr txBox="1"/>
          <p:nvPr/>
        </p:nvSpPr>
        <p:spPr>
          <a:xfrm>
            <a:off x="-4857750" y="6433719"/>
            <a:ext cx="853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Phân tích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"/>
          <p:cNvSpPr/>
          <p:nvPr/>
        </p:nvSpPr>
        <p:spPr>
          <a:xfrm>
            <a:off x="0" y="-936356"/>
            <a:ext cx="12191700" cy="78198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2"/>
          <p:cNvSpPr/>
          <p:nvPr/>
        </p:nvSpPr>
        <p:spPr>
          <a:xfrm>
            <a:off x="0" y="-936356"/>
            <a:ext cx="12191700" cy="78198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2"/>
          <p:cNvSpPr/>
          <p:nvPr/>
        </p:nvSpPr>
        <p:spPr>
          <a:xfrm>
            <a:off x="0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2"/>
          <p:cNvSpPr txBox="1"/>
          <p:nvPr/>
        </p:nvSpPr>
        <p:spPr>
          <a:xfrm>
            <a:off x="3587191" y="228600"/>
            <a:ext cx="5234026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MÃ NGUỒN TRIỂN KHAI (TÓM TẮT)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2"/>
          <p:cNvSpPr txBox="1"/>
          <p:nvPr/>
        </p:nvSpPr>
        <p:spPr>
          <a:xfrm>
            <a:off x="304495" y="994645"/>
            <a:ext cx="31437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Các hàm chính trong Python: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304495" y="1432642"/>
            <a:ext cx="11582700" cy="2505600"/>
          </a:xfrm>
          <a:prstGeom prst="roundRect">
            <a:avLst>
              <a:gd name="adj" fmla="val 1110"/>
            </a:avLst>
          </a:prstGeom>
          <a:solidFill>
            <a:srgbClr val="F1F5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2"/>
          <p:cNvSpPr/>
          <p:nvPr/>
        </p:nvSpPr>
        <p:spPr>
          <a:xfrm>
            <a:off x="304495" y="1432642"/>
            <a:ext cx="38400" cy="25056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2"/>
          <p:cNvSpPr txBox="1"/>
          <p:nvPr/>
        </p:nvSpPr>
        <p:spPr>
          <a:xfrm>
            <a:off x="495605" y="1604549"/>
            <a:ext cx="26052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random_board(n): ...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2"/>
          <p:cNvSpPr txBox="1"/>
          <p:nvPr/>
        </p:nvSpPr>
        <p:spPr>
          <a:xfrm>
            <a:off x="495605" y="1878869"/>
            <a:ext cx="27012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conflicts(board): ...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2"/>
          <p:cNvSpPr txBox="1"/>
          <p:nvPr/>
        </p:nvSpPr>
        <p:spPr>
          <a:xfrm>
            <a:off x="495605" y="2153189"/>
            <a:ext cx="43488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steepest_ascent_hill_climbing(n): ...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2"/>
          <p:cNvSpPr txBox="1"/>
          <p:nvPr/>
        </p:nvSpPr>
        <p:spPr>
          <a:xfrm>
            <a:off x="495605" y="2427509"/>
            <a:ext cx="38340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stochastic_hill_climbing(n): ...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2"/>
          <p:cNvSpPr txBox="1"/>
          <p:nvPr/>
        </p:nvSpPr>
        <p:spPr>
          <a:xfrm>
            <a:off x="495605" y="2701829"/>
            <a:ext cx="40434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first_choice_hill_climbing(n): ...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2"/>
          <p:cNvSpPr txBox="1"/>
          <p:nvPr/>
        </p:nvSpPr>
        <p:spPr>
          <a:xfrm>
            <a:off x="495605" y="2976149"/>
            <a:ext cx="6206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simulated_annealing(n, T0=1000, cooling_rate=0.99): ...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2"/>
          <p:cNvSpPr txBox="1"/>
          <p:nvPr/>
        </p:nvSpPr>
        <p:spPr>
          <a:xfrm>
            <a:off x="495605" y="3250469"/>
            <a:ext cx="31200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run_benchmark(): # Task 6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2"/>
          <p:cNvSpPr txBox="1"/>
          <p:nvPr/>
        </p:nvSpPr>
        <p:spPr>
          <a:xfrm>
            <a:off x="647395" y="3524789"/>
            <a:ext cx="4434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Source Code Pr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1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495" y="4112274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2"/>
          <p:cNvSpPr txBox="1"/>
          <p:nvPr/>
        </p:nvSpPr>
        <p:spPr>
          <a:xfrm>
            <a:off x="705002" y="4122333"/>
            <a:ext cx="35625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Chạy benchmark 100 lần để tính: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2"/>
          <p:cNvSpPr/>
          <p:nvPr/>
        </p:nvSpPr>
        <p:spPr>
          <a:xfrm>
            <a:off x="609905" y="4447321"/>
            <a:ext cx="38400" cy="12957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2"/>
          <p:cNvSpPr txBox="1"/>
          <p:nvPr/>
        </p:nvSpPr>
        <p:spPr>
          <a:xfrm>
            <a:off x="1104595" y="4655428"/>
            <a:ext cx="1839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Thời gian trung bình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2"/>
          <p:cNvSpPr txBox="1"/>
          <p:nvPr/>
        </p:nvSpPr>
        <p:spPr>
          <a:xfrm>
            <a:off x="1104595" y="5036733"/>
            <a:ext cx="2067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Số xung đột trung bình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2"/>
          <p:cNvSpPr txBox="1"/>
          <p:nvPr/>
        </p:nvSpPr>
        <p:spPr>
          <a:xfrm>
            <a:off x="1104595" y="5418037"/>
            <a:ext cx="24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Tỉ lệ thành công (0 conflict)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2"/>
          <p:cNvSpPr/>
          <p:nvPr/>
        </p:nvSpPr>
        <p:spPr>
          <a:xfrm>
            <a:off x="1752905" y="5902225"/>
            <a:ext cx="8686800" cy="1019700"/>
          </a:xfrm>
          <a:prstGeom prst="roundRect">
            <a:avLst>
              <a:gd name="adj" fmla="val 6706"/>
            </a:avLst>
          </a:prstGeom>
          <a:solidFill>
            <a:srgbClr val="EFF6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6" name="Google Shape;366;p12" descr="preencoded.png"/>
          <p:cNvPicPr preferRelativeResize="0"/>
          <p:nvPr/>
        </p:nvPicPr>
        <p:blipFill rotWithShape="1">
          <a:blip r:embed="rId4">
            <a:alphaModFix/>
          </a:blip>
          <a:srcRect l="-27" r="-27"/>
          <a:stretch/>
        </p:blipFill>
        <p:spPr>
          <a:xfrm>
            <a:off x="4556455" y="6054930"/>
            <a:ext cx="428854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2"/>
          <p:cNvSpPr txBox="1"/>
          <p:nvPr/>
        </p:nvSpPr>
        <p:spPr>
          <a:xfrm>
            <a:off x="4497934" y="6525846"/>
            <a:ext cx="6813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Cài đặt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2"/>
          <p:cNvSpPr txBox="1"/>
          <p:nvPr/>
        </p:nvSpPr>
        <p:spPr>
          <a:xfrm>
            <a:off x="5196535" y="6209464"/>
            <a:ext cx="600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2700"/>
              <a:buFont typeface="Roboto"/>
              <a:buNone/>
            </a:pPr>
            <a:r>
              <a:rPr lang="en-US" sz="27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12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98210" y="6015611"/>
            <a:ext cx="428854" cy="42885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2"/>
          <p:cNvSpPr txBox="1"/>
          <p:nvPr/>
        </p:nvSpPr>
        <p:spPr>
          <a:xfrm>
            <a:off x="5691226" y="6525846"/>
            <a:ext cx="7671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Thực thi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2"/>
          <p:cNvSpPr txBox="1"/>
          <p:nvPr/>
        </p:nvSpPr>
        <p:spPr>
          <a:xfrm>
            <a:off x="6476695" y="6209464"/>
            <a:ext cx="600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2700"/>
              <a:buFont typeface="Roboto"/>
              <a:buNone/>
            </a:pPr>
            <a:r>
              <a:rPr lang="en-US" sz="27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12" descr="preencoded.png"/>
          <p:cNvPicPr preferRelativeResize="0"/>
          <p:nvPr/>
        </p:nvPicPr>
        <p:blipFill rotWithShape="1">
          <a:blip r:embed="rId6">
            <a:alphaModFix/>
          </a:blip>
          <a:srcRect l="-607" r="-607"/>
          <a:stretch/>
        </p:blipFill>
        <p:spPr>
          <a:xfrm>
            <a:off x="7137806" y="6054930"/>
            <a:ext cx="390449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2"/>
          <p:cNvSpPr txBox="1"/>
          <p:nvPr/>
        </p:nvSpPr>
        <p:spPr>
          <a:xfrm>
            <a:off x="6972300" y="6525846"/>
            <a:ext cx="853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Phân tích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81;p13">
            <a:extLst>
              <a:ext uri="{FF2B5EF4-FFF2-40B4-BE49-F238E27FC236}">
                <a16:creationId xmlns:a16="http://schemas.microsoft.com/office/drawing/2014/main" id="{C3357DB8-E0B8-FCAD-213B-6A5E6F79273D}"/>
              </a:ext>
            </a:extLst>
          </p:cNvPr>
          <p:cNvSpPr/>
          <p:nvPr/>
        </p:nvSpPr>
        <p:spPr>
          <a:xfrm>
            <a:off x="-12946474" y="-18827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82;p13">
            <a:extLst>
              <a:ext uri="{FF2B5EF4-FFF2-40B4-BE49-F238E27FC236}">
                <a16:creationId xmlns:a16="http://schemas.microsoft.com/office/drawing/2014/main" id="{F7995CDC-BD7B-2D05-176F-C74A72FE1615}"/>
              </a:ext>
            </a:extLst>
          </p:cNvPr>
          <p:cNvSpPr txBox="1"/>
          <p:nvPr/>
        </p:nvSpPr>
        <p:spPr>
          <a:xfrm>
            <a:off x="-9363855" y="209773"/>
            <a:ext cx="5244084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KẾT QUẢ THỰC NGHIỆM N-QUEENS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83;p13">
            <a:extLst>
              <a:ext uri="{FF2B5EF4-FFF2-40B4-BE49-F238E27FC236}">
                <a16:creationId xmlns:a16="http://schemas.microsoft.com/office/drawing/2014/main" id="{C6622680-5256-110C-BCE8-B4262DF84323}"/>
              </a:ext>
            </a:extLst>
          </p:cNvPr>
          <p:cNvSpPr/>
          <p:nvPr/>
        </p:nvSpPr>
        <p:spPr>
          <a:xfrm>
            <a:off x="-12717874" y="864576"/>
            <a:ext cx="11734500" cy="476400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84;p13">
            <a:extLst>
              <a:ext uri="{FF2B5EF4-FFF2-40B4-BE49-F238E27FC236}">
                <a16:creationId xmlns:a16="http://schemas.microsoft.com/office/drawing/2014/main" id="{5872572A-70BC-AD06-3802-4DB47BD79967}"/>
              </a:ext>
            </a:extLst>
          </p:cNvPr>
          <p:cNvSpPr/>
          <p:nvPr/>
        </p:nvSpPr>
        <p:spPr>
          <a:xfrm>
            <a:off x="-12717874" y="864576"/>
            <a:ext cx="2352900" cy="476400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85;p13">
            <a:extLst>
              <a:ext uri="{FF2B5EF4-FFF2-40B4-BE49-F238E27FC236}">
                <a16:creationId xmlns:a16="http://schemas.microsoft.com/office/drawing/2014/main" id="{109CD22D-E4FE-A80C-D51B-4AA1BABAFC83}"/>
              </a:ext>
            </a:extLst>
          </p:cNvPr>
          <p:cNvSpPr txBox="1"/>
          <p:nvPr/>
        </p:nvSpPr>
        <p:spPr>
          <a:xfrm>
            <a:off x="13628530" y="744923"/>
            <a:ext cx="9675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Thuật toán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86;p13">
            <a:extLst>
              <a:ext uri="{FF2B5EF4-FFF2-40B4-BE49-F238E27FC236}">
                <a16:creationId xmlns:a16="http://schemas.microsoft.com/office/drawing/2014/main" id="{628BB105-5058-CAEE-60DC-32CBF2E7BE74}"/>
              </a:ext>
            </a:extLst>
          </p:cNvPr>
          <p:cNvSpPr/>
          <p:nvPr/>
        </p:nvSpPr>
        <p:spPr>
          <a:xfrm>
            <a:off x="-10370609" y="864576"/>
            <a:ext cx="981300" cy="476400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87;p13">
            <a:extLst>
              <a:ext uri="{FF2B5EF4-FFF2-40B4-BE49-F238E27FC236}">
                <a16:creationId xmlns:a16="http://schemas.microsoft.com/office/drawing/2014/main" id="{50DB7485-C85E-1827-DE34-F16612E1A8C2}"/>
              </a:ext>
            </a:extLst>
          </p:cNvPr>
          <p:cNvSpPr txBox="1"/>
          <p:nvPr/>
        </p:nvSpPr>
        <p:spPr>
          <a:xfrm>
            <a:off x="16280290" y="744923"/>
            <a:ext cx="253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88;p13">
            <a:extLst>
              <a:ext uri="{FF2B5EF4-FFF2-40B4-BE49-F238E27FC236}">
                <a16:creationId xmlns:a16="http://schemas.microsoft.com/office/drawing/2014/main" id="{2C7D958C-93A3-ADAD-E4A8-6B72DB3831D7}"/>
              </a:ext>
            </a:extLst>
          </p:cNvPr>
          <p:cNvSpPr/>
          <p:nvPr/>
        </p:nvSpPr>
        <p:spPr>
          <a:xfrm>
            <a:off x="-9393116" y="864576"/>
            <a:ext cx="2933400" cy="476400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89;p13">
            <a:extLst>
              <a:ext uri="{FF2B5EF4-FFF2-40B4-BE49-F238E27FC236}">
                <a16:creationId xmlns:a16="http://schemas.microsoft.com/office/drawing/2014/main" id="{38E2F63D-8049-8CD5-9F09-EE7C6B6E8FD8}"/>
              </a:ext>
            </a:extLst>
          </p:cNvPr>
          <p:cNvSpPr txBox="1"/>
          <p:nvPr/>
        </p:nvSpPr>
        <p:spPr>
          <a:xfrm>
            <a:off x="17683894" y="744923"/>
            <a:ext cx="13578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Thời gian TB (s)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90;p13">
            <a:extLst>
              <a:ext uri="{FF2B5EF4-FFF2-40B4-BE49-F238E27FC236}">
                <a16:creationId xmlns:a16="http://schemas.microsoft.com/office/drawing/2014/main" id="{A04D561C-0D2E-BED2-CA6A-165B2EAA4744}"/>
              </a:ext>
            </a:extLst>
          </p:cNvPr>
          <p:cNvSpPr/>
          <p:nvPr/>
        </p:nvSpPr>
        <p:spPr>
          <a:xfrm>
            <a:off x="-6459720" y="864576"/>
            <a:ext cx="2933400" cy="476400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91;p13">
            <a:extLst>
              <a:ext uri="{FF2B5EF4-FFF2-40B4-BE49-F238E27FC236}">
                <a16:creationId xmlns:a16="http://schemas.microsoft.com/office/drawing/2014/main" id="{6E8EEBED-979F-00EF-A032-50F62F0209D9}"/>
              </a:ext>
            </a:extLst>
          </p:cNvPr>
          <p:cNvSpPr txBox="1"/>
          <p:nvPr/>
        </p:nvSpPr>
        <p:spPr>
          <a:xfrm>
            <a:off x="20751706" y="744923"/>
            <a:ext cx="10908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Xung đột TB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92;p13">
            <a:extLst>
              <a:ext uri="{FF2B5EF4-FFF2-40B4-BE49-F238E27FC236}">
                <a16:creationId xmlns:a16="http://schemas.microsoft.com/office/drawing/2014/main" id="{0AEC1901-0D24-4B94-A327-93647441221B}"/>
              </a:ext>
            </a:extLst>
          </p:cNvPr>
          <p:cNvSpPr/>
          <p:nvPr/>
        </p:nvSpPr>
        <p:spPr>
          <a:xfrm>
            <a:off x="-3525411" y="864576"/>
            <a:ext cx="2542800" cy="476400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93;p13">
            <a:extLst>
              <a:ext uri="{FF2B5EF4-FFF2-40B4-BE49-F238E27FC236}">
                <a16:creationId xmlns:a16="http://schemas.microsoft.com/office/drawing/2014/main" id="{9AA5323D-62F5-30B2-FBFC-D00B1CC8472A}"/>
              </a:ext>
            </a:extLst>
          </p:cNvPr>
          <p:cNvSpPr txBox="1"/>
          <p:nvPr/>
        </p:nvSpPr>
        <p:spPr>
          <a:xfrm>
            <a:off x="23375120" y="744923"/>
            <a:ext cx="13194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% nghiệm đúng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94;p13">
            <a:extLst>
              <a:ext uri="{FF2B5EF4-FFF2-40B4-BE49-F238E27FC236}">
                <a16:creationId xmlns:a16="http://schemas.microsoft.com/office/drawing/2014/main" id="{8396AAC1-DC78-63C3-9491-DAFC6AC77C5B}"/>
              </a:ext>
            </a:extLst>
          </p:cNvPr>
          <p:cNvSpPr/>
          <p:nvPr/>
        </p:nvSpPr>
        <p:spPr>
          <a:xfrm>
            <a:off x="13505086" y="1087823"/>
            <a:ext cx="11734500" cy="476400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95;p13">
            <a:extLst>
              <a:ext uri="{FF2B5EF4-FFF2-40B4-BE49-F238E27FC236}">
                <a16:creationId xmlns:a16="http://schemas.microsoft.com/office/drawing/2014/main" id="{F2ECE7CA-429A-E06C-73F1-5CFCCC0A7BFD}"/>
              </a:ext>
            </a:extLst>
          </p:cNvPr>
          <p:cNvSpPr/>
          <p:nvPr/>
        </p:nvSpPr>
        <p:spPr>
          <a:xfrm>
            <a:off x="13505086" y="1564226"/>
            <a:ext cx="11734500" cy="476400"/>
          </a:xfrm>
          <a:prstGeom prst="rect">
            <a:avLst/>
          </a:prstGeom>
          <a:solidFill>
            <a:srgbClr val="E1EA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96;p13">
            <a:extLst>
              <a:ext uri="{FF2B5EF4-FFF2-40B4-BE49-F238E27FC236}">
                <a16:creationId xmlns:a16="http://schemas.microsoft.com/office/drawing/2014/main" id="{D6174D29-840A-C663-DFBB-9F4062B31045}"/>
              </a:ext>
            </a:extLst>
          </p:cNvPr>
          <p:cNvSpPr/>
          <p:nvPr/>
        </p:nvSpPr>
        <p:spPr>
          <a:xfrm>
            <a:off x="13505086" y="2040628"/>
            <a:ext cx="11734500" cy="476400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397;p13">
            <a:extLst>
              <a:ext uri="{FF2B5EF4-FFF2-40B4-BE49-F238E27FC236}">
                <a16:creationId xmlns:a16="http://schemas.microsoft.com/office/drawing/2014/main" id="{B4D9DF15-BDCD-375B-CE1A-70C31B0BC8E1}"/>
              </a:ext>
            </a:extLst>
          </p:cNvPr>
          <p:cNvSpPr/>
          <p:nvPr/>
        </p:nvSpPr>
        <p:spPr>
          <a:xfrm>
            <a:off x="13505086" y="2992519"/>
            <a:ext cx="11734500" cy="476400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398;p13">
            <a:extLst>
              <a:ext uri="{FF2B5EF4-FFF2-40B4-BE49-F238E27FC236}">
                <a16:creationId xmlns:a16="http://schemas.microsoft.com/office/drawing/2014/main" id="{4AFBDDF0-AD89-7E48-382F-F07660D89071}"/>
              </a:ext>
            </a:extLst>
          </p:cNvPr>
          <p:cNvSpPr/>
          <p:nvPr/>
        </p:nvSpPr>
        <p:spPr>
          <a:xfrm>
            <a:off x="13505086" y="3468921"/>
            <a:ext cx="11734500" cy="476400"/>
          </a:xfrm>
          <a:prstGeom prst="rect">
            <a:avLst/>
          </a:prstGeom>
          <a:solidFill>
            <a:srgbClr val="E1EA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399;p13">
            <a:extLst>
              <a:ext uri="{FF2B5EF4-FFF2-40B4-BE49-F238E27FC236}">
                <a16:creationId xmlns:a16="http://schemas.microsoft.com/office/drawing/2014/main" id="{83366C98-E8E0-C02B-EAE0-00EC6DAC1BBE}"/>
              </a:ext>
            </a:extLst>
          </p:cNvPr>
          <p:cNvSpPr/>
          <p:nvPr/>
        </p:nvSpPr>
        <p:spPr>
          <a:xfrm>
            <a:off x="13505086" y="3945323"/>
            <a:ext cx="11734500" cy="476400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00;p13">
            <a:extLst>
              <a:ext uri="{FF2B5EF4-FFF2-40B4-BE49-F238E27FC236}">
                <a16:creationId xmlns:a16="http://schemas.microsoft.com/office/drawing/2014/main" id="{68B659D4-5999-3286-CD82-C418BA8D6B4B}"/>
              </a:ext>
            </a:extLst>
          </p:cNvPr>
          <p:cNvSpPr/>
          <p:nvPr/>
        </p:nvSpPr>
        <p:spPr>
          <a:xfrm>
            <a:off x="13505086" y="1087823"/>
            <a:ext cx="23529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01;p13">
            <a:extLst>
              <a:ext uri="{FF2B5EF4-FFF2-40B4-BE49-F238E27FC236}">
                <a16:creationId xmlns:a16="http://schemas.microsoft.com/office/drawing/2014/main" id="{430CBA4D-5DF7-BE6F-FD91-38A67280DF4F}"/>
              </a:ext>
            </a:extLst>
          </p:cNvPr>
          <p:cNvSpPr/>
          <p:nvPr/>
        </p:nvSpPr>
        <p:spPr>
          <a:xfrm>
            <a:off x="13505086" y="1564226"/>
            <a:ext cx="23529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02;p13">
            <a:extLst>
              <a:ext uri="{FF2B5EF4-FFF2-40B4-BE49-F238E27FC236}">
                <a16:creationId xmlns:a16="http://schemas.microsoft.com/office/drawing/2014/main" id="{60CC9AC9-EAC2-8FA4-D588-BD2864DA2442}"/>
              </a:ext>
            </a:extLst>
          </p:cNvPr>
          <p:cNvSpPr/>
          <p:nvPr/>
        </p:nvSpPr>
        <p:spPr>
          <a:xfrm>
            <a:off x="13505086" y="2040628"/>
            <a:ext cx="23529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403;p13">
            <a:extLst>
              <a:ext uri="{FF2B5EF4-FFF2-40B4-BE49-F238E27FC236}">
                <a16:creationId xmlns:a16="http://schemas.microsoft.com/office/drawing/2014/main" id="{86899F71-B50A-2C82-F2A3-D320A9E9C31B}"/>
              </a:ext>
            </a:extLst>
          </p:cNvPr>
          <p:cNvSpPr/>
          <p:nvPr/>
        </p:nvSpPr>
        <p:spPr>
          <a:xfrm>
            <a:off x="13505086" y="2992519"/>
            <a:ext cx="23529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04;p13">
            <a:extLst>
              <a:ext uri="{FF2B5EF4-FFF2-40B4-BE49-F238E27FC236}">
                <a16:creationId xmlns:a16="http://schemas.microsoft.com/office/drawing/2014/main" id="{BC6FDBC6-D540-4269-ACDC-7696C3A64138}"/>
              </a:ext>
            </a:extLst>
          </p:cNvPr>
          <p:cNvSpPr/>
          <p:nvPr/>
        </p:nvSpPr>
        <p:spPr>
          <a:xfrm>
            <a:off x="13505086" y="3468921"/>
            <a:ext cx="23529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05;p13">
            <a:extLst>
              <a:ext uri="{FF2B5EF4-FFF2-40B4-BE49-F238E27FC236}">
                <a16:creationId xmlns:a16="http://schemas.microsoft.com/office/drawing/2014/main" id="{CEE501F5-CD09-A395-08FA-4A14DC30F6BB}"/>
              </a:ext>
            </a:extLst>
          </p:cNvPr>
          <p:cNvSpPr/>
          <p:nvPr/>
        </p:nvSpPr>
        <p:spPr>
          <a:xfrm>
            <a:off x="13505086" y="3945323"/>
            <a:ext cx="23529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06;p13">
            <a:extLst>
              <a:ext uri="{FF2B5EF4-FFF2-40B4-BE49-F238E27FC236}">
                <a16:creationId xmlns:a16="http://schemas.microsoft.com/office/drawing/2014/main" id="{4B76928A-835D-75D0-5293-39FFD4C77AAC}"/>
              </a:ext>
            </a:extLst>
          </p:cNvPr>
          <p:cNvSpPr txBox="1"/>
          <p:nvPr/>
        </p:nvSpPr>
        <p:spPr>
          <a:xfrm>
            <a:off x="13628530" y="1221326"/>
            <a:ext cx="16815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407;p13">
            <a:extLst>
              <a:ext uri="{FF2B5EF4-FFF2-40B4-BE49-F238E27FC236}">
                <a16:creationId xmlns:a16="http://schemas.microsoft.com/office/drawing/2014/main" id="{ABD55CCF-382A-7F09-4DE5-2D466E709727}"/>
              </a:ext>
            </a:extLst>
          </p:cNvPr>
          <p:cNvSpPr txBox="1"/>
          <p:nvPr/>
        </p:nvSpPr>
        <p:spPr>
          <a:xfrm>
            <a:off x="13628530" y="1697728"/>
            <a:ext cx="13578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 1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408;p13">
            <a:extLst>
              <a:ext uri="{FF2B5EF4-FFF2-40B4-BE49-F238E27FC236}">
                <a16:creationId xmlns:a16="http://schemas.microsoft.com/office/drawing/2014/main" id="{0543DA98-739C-101A-0E11-F01C8470D617}"/>
              </a:ext>
            </a:extLst>
          </p:cNvPr>
          <p:cNvSpPr txBox="1"/>
          <p:nvPr/>
        </p:nvSpPr>
        <p:spPr>
          <a:xfrm>
            <a:off x="13628530" y="2173216"/>
            <a:ext cx="13578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 2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409;p13">
            <a:extLst>
              <a:ext uri="{FF2B5EF4-FFF2-40B4-BE49-F238E27FC236}">
                <a16:creationId xmlns:a16="http://schemas.microsoft.com/office/drawing/2014/main" id="{39C50217-1207-6A9D-FC53-336DBB382781}"/>
              </a:ext>
            </a:extLst>
          </p:cNvPr>
          <p:cNvSpPr txBox="1"/>
          <p:nvPr/>
        </p:nvSpPr>
        <p:spPr>
          <a:xfrm>
            <a:off x="13628530" y="3126021"/>
            <a:ext cx="16815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410;p13">
            <a:extLst>
              <a:ext uri="{FF2B5EF4-FFF2-40B4-BE49-F238E27FC236}">
                <a16:creationId xmlns:a16="http://schemas.microsoft.com/office/drawing/2014/main" id="{E04D39C2-6236-F272-2E9B-ED99BAAC78AC}"/>
              </a:ext>
            </a:extLst>
          </p:cNvPr>
          <p:cNvSpPr txBox="1"/>
          <p:nvPr/>
        </p:nvSpPr>
        <p:spPr>
          <a:xfrm>
            <a:off x="13628530" y="3602423"/>
            <a:ext cx="13578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 1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411;p13">
            <a:extLst>
              <a:ext uri="{FF2B5EF4-FFF2-40B4-BE49-F238E27FC236}">
                <a16:creationId xmlns:a16="http://schemas.microsoft.com/office/drawing/2014/main" id="{B3093703-D53A-D0BB-4062-832455DE3889}"/>
              </a:ext>
            </a:extLst>
          </p:cNvPr>
          <p:cNvSpPr txBox="1"/>
          <p:nvPr/>
        </p:nvSpPr>
        <p:spPr>
          <a:xfrm>
            <a:off x="13628530" y="4078826"/>
            <a:ext cx="13578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 2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412;p13">
            <a:extLst>
              <a:ext uri="{FF2B5EF4-FFF2-40B4-BE49-F238E27FC236}">
                <a16:creationId xmlns:a16="http://schemas.microsoft.com/office/drawing/2014/main" id="{A5EB154F-137B-F2C4-820B-F23C43BA9C3A}"/>
              </a:ext>
            </a:extLst>
          </p:cNvPr>
          <p:cNvSpPr/>
          <p:nvPr/>
        </p:nvSpPr>
        <p:spPr>
          <a:xfrm>
            <a:off x="15852351" y="1087823"/>
            <a:ext cx="9813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413;p13">
            <a:extLst>
              <a:ext uri="{FF2B5EF4-FFF2-40B4-BE49-F238E27FC236}">
                <a16:creationId xmlns:a16="http://schemas.microsoft.com/office/drawing/2014/main" id="{7F7C1540-D543-DC3D-6B0E-08A0F458360D}"/>
              </a:ext>
            </a:extLst>
          </p:cNvPr>
          <p:cNvSpPr/>
          <p:nvPr/>
        </p:nvSpPr>
        <p:spPr>
          <a:xfrm>
            <a:off x="16829844" y="1087823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14;p13">
            <a:extLst>
              <a:ext uri="{FF2B5EF4-FFF2-40B4-BE49-F238E27FC236}">
                <a16:creationId xmlns:a16="http://schemas.microsoft.com/office/drawing/2014/main" id="{B2C2CD54-6459-CA6D-C684-AD18E397D206}"/>
              </a:ext>
            </a:extLst>
          </p:cNvPr>
          <p:cNvSpPr/>
          <p:nvPr/>
        </p:nvSpPr>
        <p:spPr>
          <a:xfrm>
            <a:off x="19763240" y="1087823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15;p13">
            <a:extLst>
              <a:ext uri="{FF2B5EF4-FFF2-40B4-BE49-F238E27FC236}">
                <a16:creationId xmlns:a16="http://schemas.microsoft.com/office/drawing/2014/main" id="{54890A91-7A4F-BBE9-C1B8-5797B63E7715}"/>
              </a:ext>
            </a:extLst>
          </p:cNvPr>
          <p:cNvSpPr/>
          <p:nvPr/>
        </p:nvSpPr>
        <p:spPr>
          <a:xfrm>
            <a:off x="22697549" y="1087823"/>
            <a:ext cx="25428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16;p13">
            <a:extLst>
              <a:ext uri="{FF2B5EF4-FFF2-40B4-BE49-F238E27FC236}">
                <a16:creationId xmlns:a16="http://schemas.microsoft.com/office/drawing/2014/main" id="{021575E7-CDB1-D504-928C-A2EB45BDCEF3}"/>
              </a:ext>
            </a:extLst>
          </p:cNvPr>
          <p:cNvSpPr/>
          <p:nvPr/>
        </p:nvSpPr>
        <p:spPr>
          <a:xfrm>
            <a:off x="15852351" y="1564226"/>
            <a:ext cx="9813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17;p13">
            <a:extLst>
              <a:ext uri="{FF2B5EF4-FFF2-40B4-BE49-F238E27FC236}">
                <a16:creationId xmlns:a16="http://schemas.microsoft.com/office/drawing/2014/main" id="{217B42F5-D8D2-3BC7-16AA-6FE2EED006A6}"/>
              </a:ext>
            </a:extLst>
          </p:cNvPr>
          <p:cNvSpPr/>
          <p:nvPr/>
        </p:nvSpPr>
        <p:spPr>
          <a:xfrm>
            <a:off x="16829844" y="1564226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18;p13">
            <a:extLst>
              <a:ext uri="{FF2B5EF4-FFF2-40B4-BE49-F238E27FC236}">
                <a16:creationId xmlns:a16="http://schemas.microsoft.com/office/drawing/2014/main" id="{0CB30B0E-0555-431A-8A5E-A57406C6E6A3}"/>
              </a:ext>
            </a:extLst>
          </p:cNvPr>
          <p:cNvSpPr/>
          <p:nvPr/>
        </p:nvSpPr>
        <p:spPr>
          <a:xfrm>
            <a:off x="19763240" y="1564226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19;p13">
            <a:extLst>
              <a:ext uri="{FF2B5EF4-FFF2-40B4-BE49-F238E27FC236}">
                <a16:creationId xmlns:a16="http://schemas.microsoft.com/office/drawing/2014/main" id="{695E505E-75CC-90E1-28CA-FA697A884716}"/>
              </a:ext>
            </a:extLst>
          </p:cNvPr>
          <p:cNvSpPr/>
          <p:nvPr/>
        </p:nvSpPr>
        <p:spPr>
          <a:xfrm>
            <a:off x="22697549" y="1564226"/>
            <a:ext cx="25428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20;p13">
            <a:extLst>
              <a:ext uri="{FF2B5EF4-FFF2-40B4-BE49-F238E27FC236}">
                <a16:creationId xmlns:a16="http://schemas.microsoft.com/office/drawing/2014/main" id="{22D981F5-0008-0C1C-E78D-C98EA9FF63FA}"/>
              </a:ext>
            </a:extLst>
          </p:cNvPr>
          <p:cNvSpPr/>
          <p:nvPr/>
        </p:nvSpPr>
        <p:spPr>
          <a:xfrm>
            <a:off x="15852351" y="2040628"/>
            <a:ext cx="9813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1;p13">
            <a:extLst>
              <a:ext uri="{FF2B5EF4-FFF2-40B4-BE49-F238E27FC236}">
                <a16:creationId xmlns:a16="http://schemas.microsoft.com/office/drawing/2014/main" id="{857130A6-BDEC-C05B-6E97-68D9834DEA5A}"/>
              </a:ext>
            </a:extLst>
          </p:cNvPr>
          <p:cNvSpPr/>
          <p:nvPr/>
        </p:nvSpPr>
        <p:spPr>
          <a:xfrm>
            <a:off x="16829844" y="2040628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22;p13">
            <a:extLst>
              <a:ext uri="{FF2B5EF4-FFF2-40B4-BE49-F238E27FC236}">
                <a16:creationId xmlns:a16="http://schemas.microsoft.com/office/drawing/2014/main" id="{137D5ACD-D39B-626A-99CF-B05CCCECB5CF}"/>
              </a:ext>
            </a:extLst>
          </p:cNvPr>
          <p:cNvSpPr/>
          <p:nvPr/>
        </p:nvSpPr>
        <p:spPr>
          <a:xfrm>
            <a:off x="19763240" y="2040628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23;p13">
            <a:extLst>
              <a:ext uri="{FF2B5EF4-FFF2-40B4-BE49-F238E27FC236}">
                <a16:creationId xmlns:a16="http://schemas.microsoft.com/office/drawing/2014/main" id="{7D672803-BF18-9D1B-12F2-DC4915C5BE6B}"/>
              </a:ext>
            </a:extLst>
          </p:cNvPr>
          <p:cNvSpPr/>
          <p:nvPr/>
        </p:nvSpPr>
        <p:spPr>
          <a:xfrm>
            <a:off x="22697549" y="2040628"/>
            <a:ext cx="25428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24;p13">
            <a:extLst>
              <a:ext uri="{FF2B5EF4-FFF2-40B4-BE49-F238E27FC236}">
                <a16:creationId xmlns:a16="http://schemas.microsoft.com/office/drawing/2014/main" id="{72943046-95BF-1D9F-3054-11C0083DE843}"/>
              </a:ext>
            </a:extLst>
          </p:cNvPr>
          <p:cNvSpPr/>
          <p:nvPr/>
        </p:nvSpPr>
        <p:spPr>
          <a:xfrm>
            <a:off x="15852351" y="2992519"/>
            <a:ext cx="9813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25;p13">
            <a:extLst>
              <a:ext uri="{FF2B5EF4-FFF2-40B4-BE49-F238E27FC236}">
                <a16:creationId xmlns:a16="http://schemas.microsoft.com/office/drawing/2014/main" id="{76F32885-36C1-80CE-8C15-87F0F5012DD7}"/>
              </a:ext>
            </a:extLst>
          </p:cNvPr>
          <p:cNvSpPr/>
          <p:nvPr/>
        </p:nvSpPr>
        <p:spPr>
          <a:xfrm>
            <a:off x="16829844" y="2992519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26;p13">
            <a:extLst>
              <a:ext uri="{FF2B5EF4-FFF2-40B4-BE49-F238E27FC236}">
                <a16:creationId xmlns:a16="http://schemas.microsoft.com/office/drawing/2014/main" id="{1E3DBC1E-B54C-56CC-4C65-E8006404BACC}"/>
              </a:ext>
            </a:extLst>
          </p:cNvPr>
          <p:cNvSpPr/>
          <p:nvPr/>
        </p:nvSpPr>
        <p:spPr>
          <a:xfrm>
            <a:off x="19763240" y="2992519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27;p13">
            <a:extLst>
              <a:ext uri="{FF2B5EF4-FFF2-40B4-BE49-F238E27FC236}">
                <a16:creationId xmlns:a16="http://schemas.microsoft.com/office/drawing/2014/main" id="{9A28ED1E-0AE5-6AFE-2A7F-778A0B1A812D}"/>
              </a:ext>
            </a:extLst>
          </p:cNvPr>
          <p:cNvSpPr/>
          <p:nvPr/>
        </p:nvSpPr>
        <p:spPr>
          <a:xfrm>
            <a:off x="22697549" y="2992519"/>
            <a:ext cx="25428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28;p13">
            <a:extLst>
              <a:ext uri="{FF2B5EF4-FFF2-40B4-BE49-F238E27FC236}">
                <a16:creationId xmlns:a16="http://schemas.microsoft.com/office/drawing/2014/main" id="{EDE03D47-2501-21B3-D583-85666717EAF8}"/>
              </a:ext>
            </a:extLst>
          </p:cNvPr>
          <p:cNvSpPr/>
          <p:nvPr/>
        </p:nvSpPr>
        <p:spPr>
          <a:xfrm>
            <a:off x="15852351" y="3468921"/>
            <a:ext cx="9813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429;p13">
            <a:extLst>
              <a:ext uri="{FF2B5EF4-FFF2-40B4-BE49-F238E27FC236}">
                <a16:creationId xmlns:a16="http://schemas.microsoft.com/office/drawing/2014/main" id="{BE057216-34DF-6E9B-635F-7D29ACFA3E06}"/>
              </a:ext>
            </a:extLst>
          </p:cNvPr>
          <p:cNvSpPr/>
          <p:nvPr/>
        </p:nvSpPr>
        <p:spPr>
          <a:xfrm>
            <a:off x="16829844" y="3468921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30;p13">
            <a:extLst>
              <a:ext uri="{FF2B5EF4-FFF2-40B4-BE49-F238E27FC236}">
                <a16:creationId xmlns:a16="http://schemas.microsoft.com/office/drawing/2014/main" id="{5C3B1879-1E31-F889-E13D-04834EA68FE8}"/>
              </a:ext>
            </a:extLst>
          </p:cNvPr>
          <p:cNvSpPr/>
          <p:nvPr/>
        </p:nvSpPr>
        <p:spPr>
          <a:xfrm>
            <a:off x="19763240" y="3468921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31;p13">
            <a:extLst>
              <a:ext uri="{FF2B5EF4-FFF2-40B4-BE49-F238E27FC236}">
                <a16:creationId xmlns:a16="http://schemas.microsoft.com/office/drawing/2014/main" id="{3406F750-7572-F3FD-35B2-9EB4396277C3}"/>
              </a:ext>
            </a:extLst>
          </p:cNvPr>
          <p:cNvSpPr/>
          <p:nvPr/>
        </p:nvSpPr>
        <p:spPr>
          <a:xfrm>
            <a:off x="22697549" y="3468921"/>
            <a:ext cx="25428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432;p13">
            <a:extLst>
              <a:ext uri="{FF2B5EF4-FFF2-40B4-BE49-F238E27FC236}">
                <a16:creationId xmlns:a16="http://schemas.microsoft.com/office/drawing/2014/main" id="{2302B6D1-0D47-EE1D-EAD2-D2979B843589}"/>
              </a:ext>
            </a:extLst>
          </p:cNvPr>
          <p:cNvSpPr/>
          <p:nvPr/>
        </p:nvSpPr>
        <p:spPr>
          <a:xfrm>
            <a:off x="15852351" y="3945323"/>
            <a:ext cx="9813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33;p13">
            <a:extLst>
              <a:ext uri="{FF2B5EF4-FFF2-40B4-BE49-F238E27FC236}">
                <a16:creationId xmlns:a16="http://schemas.microsoft.com/office/drawing/2014/main" id="{9E0C10EA-9695-3185-7446-0B61E1C4CABB}"/>
              </a:ext>
            </a:extLst>
          </p:cNvPr>
          <p:cNvSpPr/>
          <p:nvPr/>
        </p:nvSpPr>
        <p:spPr>
          <a:xfrm>
            <a:off x="16829844" y="3945323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34;p13">
            <a:extLst>
              <a:ext uri="{FF2B5EF4-FFF2-40B4-BE49-F238E27FC236}">
                <a16:creationId xmlns:a16="http://schemas.microsoft.com/office/drawing/2014/main" id="{86F71353-158A-D9FD-CEC2-2D1285BC4A8C}"/>
              </a:ext>
            </a:extLst>
          </p:cNvPr>
          <p:cNvSpPr/>
          <p:nvPr/>
        </p:nvSpPr>
        <p:spPr>
          <a:xfrm>
            <a:off x="19763240" y="3945323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35;p13">
            <a:extLst>
              <a:ext uri="{FF2B5EF4-FFF2-40B4-BE49-F238E27FC236}">
                <a16:creationId xmlns:a16="http://schemas.microsoft.com/office/drawing/2014/main" id="{81C5FBE0-F5D1-FFE0-EB3F-0F5228755354}"/>
              </a:ext>
            </a:extLst>
          </p:cNvPr>
          <p:cNvSpPr/>
          <p:nvPr/>
        </p:nvSpPr>
        <p:spPr>
          <a:xfrm>
            <a:off x="22697549" y="3945323"/>
            <a:ext cx="25428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436;p13">
            <a:extLst>
              <a:ext uri="{FF2B5EF4-FFF2-40B4-BE49-F238E27FC236}">
                <a16:creationId xmlns:a16="http://schemas.microsoft.com/office/drawing/2014/main" id="{B9272883-C9E9-4BA9-BFBA-AA3FB5657835}"/>
              </a:ext>
            </a:extLst>
          </p:cNvPr>
          <p:cNvSpPr txBox="1"/>
          <p:nvPr/>
        </p:nvSpPr>
        <p:spPr>
          <a:xfrm>
            <a:off x="16293092" y="1221326"/>
            <a:ext cx="234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437;p13">
            <a:extLst>
              <a:ext uri="{FF2B5EF4-FFF2-40B4-BE49-F238E27FC236}">
                <a16:creationId xmlns:a16="http://schemas.microsoft.com/office/drawing/2014/main" id="{EC5FE48C-4E9C-3AE9-9C24-52644230C44C}"/>
              </a:ext>
            </a:extLst>
          </p:cNvPr>
          <p:cNvSpPr txBox="1"/>
          <p:nvPr/>
        </p:nvSpPr>
        <p:spPr>
          <a:xfrm>
            <a:off x="17937183" y="1221326"/>
            <a:ext cx="853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0.000227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438;p13">
            <a:extLst>
              <a:ext uri="{FF2B5EF4-FFF2-40B4-BE49-F238E27FC236}">
                <a16:creationId xmlns:a16="http://schemas.microsoft.com/office/drawing/2014/main" id="{B0520133-EECE-9BC7-2CCB-35A8737A0630}"/>
              </a:ext>
            </a:extLst>
          </p:cNvPr>
          <p:cNvSpPr txBox="1"/>
          <p:nvPr/>
        </p:nvSpPr>
        <p:spPr>
          <a:xfrm>
            <a:off x="21062602" y="1221326"/>
            <a:ext cx="471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0.64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439;p13">
            <a:extLst>
              <a:ext uri="{FF2B5EF4-FFF2-40B4-BE49-F238E27FC236}">
                <a16:creationId xmlns:a16="http://schemas.microsoft.com/office/drawing/2014/main" id="{F87B803F-7222-006F-1C4F-70782066FBB4}"/>
              </a:ext>
            </a:extLst>
          </p:cNvPr>
          <p:cNvSpPr txBox="1"/>
          <p:nvPr/>
        </p:nvSpPr>
        <p:spPr>
          <a:xfrm>
            <a:off x="23809460" y="1221326"/>
            <a:ext cx="4527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45%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440;p13">
            <a:extLst>
              <a:ext uri="{FF2B5EF4-FFF2-40B4-BE49-F238E27FC236}">
                <a16:creationId xmlns:a16="http://schemas.microsoft.com/office/drawing/2014/main" id="{C9B20214-5679-BB27-E7EF-243CBF5860AB}"/>
              </a:ext>
            </a:extLst>
          </p:cNvPr>
          <p:cNvSpPr txBox="1"/>
          <p:nvPr/>
        </p:nvSpPr>
        <p:spPr>
          <a:xfrm>
            <a:off x="16293092" y="1697728"/>
            <a:ext cx="234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441;p13">
            <a:extLst>
              <a:ext uri="{FF2B5EF4-FFF2-40B4-BE49-F238E27FC236}">
                <a16:creationId xmlns:a16="http://schemas.microsoft.com/office/drawing/2014/main" id="{C1830519-FCB1-F469-F9FA-9F9140E127C8}"/>
              </a:ext>
            </a:extLst>
          </p:cNvPr>
          <p:cNvSpPr txBox="1"/>
          <p:nvPr/>
        </p:nvSpPr>
        <p:spPr>
          <a:xfrm>
            <a:off x="17937183" y="1697728"/>
            <a:ext cx="853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0.000267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442;p13">
            <a:extLst>
              <a:ext uri="{FF2B5EF4-FFF2-40B4-BE49-F238E27FC236}">
                <a16:creationId xmlns:a16="http://schemas.microsoft.com/office/drawing/2014/main" id="{96917D61-3DA2-4CF3-02D3-6F34AC083BD5}"/>
              </a:ext>
            </a:extLst>
          </p:cNvPr>
          <p:cNvSpPr txBox="1"/>
          <p:nvPr/>
        </p:nvSpPr>
        <p:spPr>
          <a:xfrm>
            <a:off x="21062602" y="1697728"/>
            <a:ext cx="471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0.95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443;p13">
            <a:extLst>
              <a:ext uri="{FF2B5EF4-FFF2-40B4-BE49-F238E27FC236}">
                <a16:creationId xmlns:a16="http://schemas.microsoft.com/office/drawing/2014/main" id="{A965A356-A793-5B2A-6E38-044B21B0608A}"/>
              </a:ext>
            </a:extLst>
          </p:cNvPr>
          <p:cNvSpPr txBox="1"/>
          <p:nvPr/>
        </p:nvSpPr>
        <p:spPr>
          <a:xfrm>
            <a:off x="23809460" y="1697728"/>
            <a:ext cx="4527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25%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444;p13">
            <a:extLst>
              <a:ext uri="{FF2B5EF4-FFF2-40B4-BE49-F238E27FC236}">
                <a16:creationId xmlns:a16="http://schemas.microsoft.com/office/drawing/2014/main" id="{119AF856-86D4-FEB5-A864-A0EBA6B776E4}"/>
              </a:ext>
            </a:extLst>
          </p:cNvPr>
          <p:cNvSpPr txBox="1"/>
          <p:nvPr/>
        </p:nvSpPr>
        <p:spPr>
          <a:xfrm>
            <a:off x="16293092" y="2173216"/>
            <a:ext cx="234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445;p13">
            <a:extLst>
              <a:ext uri="{FF2B5EF4-FFF2-40B4-BE49-F238E27FC236}">
                <a16:creationId xmlns:a16="http://schemas.microsoft.com/office/drawing/2014/main" id="{925F2265-3184-9BC7-D000-BC8DC93F2D32}"/>
              </a:ext>
            </a:extLst>
          </p:cNvPr>
          <p:cNvSpPr txBox="1"/>
          <p:nvPr/>
        </p:nvSpPr>
        <p:spPr>
          <a:xfrm>
            <a:off x="17937183" y="2173216"/>
            <a:ext cx="853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0.001183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446;p13">
            <a:extLst>
              <a:ext uri="{FF2B5EF4-FFF2-40B4-BE49-F238E27FC236}">
                <a16:creationId xmlns:a16="http://schemas.microsoft.com/office/drawing/2014/main" id="{324BD4FC-E0F4-B48E-765F-C36C32FA49F0}"/>
              </a:ext>
            </a:extLst>
          </p:cNvPr>
          <p:cNvSpPr txBox="1"/>
          <p:nvPr/>
        </p:nvSpPr>
        <p:spPr>
          <a:xfrm>
            <a:off x="21062602" y="2173216"/>
            <a:ext cx="471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0.79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447;p13">
            <a:extLst>
              <a:ext uri="{FF2B5EF4-FFF2-40B4-BE49-F238E27FC236}">
                <a16:creationId xmlns:a16="http://schemas.microsoft.com/office/drawing/2014/main" id="{54425BEE-D69F-D4C5-E906-6568BA6B5A85}"/>
              </a:ext>
            </a:extLst>
          </p:cNvPr>
          <p:cNvSpPr txBox="1"/>
          <p:nvPr/>
        </p:nvSpPr>
        <p:spPr>
          <a:xfrm>
            <a:off x="23809460" y="2173216"/>
            <a:ext cx="4527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38%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448;p13">
            <a:extLst>
              <a:ext uri="{FF2B5EF4-FFF2-40B4-BE49-F238E27FC236}">
                <a16:creationId xmlns:a16="http://schemas.microsoft.com/office/drawing/2014/main" id="{5ECA41DC-F515-DE7D-6062-56B3ADE2C369}"/>
              </a:ext>
            </a:extLst>
          </p:cNvPr>
          <p:cNvSpPr txBox="1"/>
          <p:nvPr/>
        </p:nvSpPr>
        <p:spPr>
          <a:xfrm>
            <a:off x="16293092" y="3126021"/>
            <a:ext cx="234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449;p13">
            <a:extLst>
              <a:ext uri="{FF2B5EF4-FFF2-40B4-BE49-F238E27FC236}">
                <a16:creationId xmlns:a16="http://schemas.microsoft.com/office/drawing/2014/main" id="{C83FB2F0-628A-45F0-3EBE-C4E0166DBD81}"/>
              </a:ext>
            </a:extLst>
          </p:cNvPr>
          <p:cNvSpPr txBox="1"/>
          <p:nvPr/>
        </p:nvSpPr>
        <p:spPr>
          <a:xfrm>
            <a:off x="17937183" y="3126021"/>
            <a:ext cx="853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0.005364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450;p13">
            <a:extLst>
              <a:ext uri="{FF2B5EF4-FFF2-40B4-BE49-F238E27FC236}">
                <a16:creationId xmlns:a16="http://schemas.microsoft.com/office/drawing/2014/main" id="{E22D502F-F800-5DEA-845E-60A74A25A137}"/>
              </a:ext>
            </a:extLst>
          </p:cNvPr>
          <p:cNvSpPr txBox="1"/>
          <p:nvPr/>
        </p:nvSpPr>
        <p:spPr>
          <a:xfrm>
            <a:off x="21062602" y="3126021"/>
            <a:ext cx="471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1.17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451;p13">
            <a:extLst>
              <a:ext uri="{FF2B5EF4-FFF2-40B4-BE49-F238E27FC236}">
                <a16:creationId xmlns:a16="http://schemas.microsoft.com/office/drawing/2014/main" id="{238438C4-D6C7-DA66-4774-123C30C26240}"/>
              </a:ext>
            </a:extLst>
          </p:cNvPr>
          <p:cNvSpPr txBox="1"/>
          <p:nvPr/>
        </p:nvSpPr>
        <p:spPr>
          <a:xfrm>
            <a:off x="23809460" y="3126021"/>
            <a:ext cx="4527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15%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452;p13">
            <a:extLst>
              <a:ext uri="{FF2B5EF4-FFF2-40B4-BE49-F238E27FC236}">
                <a16:creationId xmlns:a16="http://schemas.microsoft.com/office/drawing/2014/main" id="{07C4C72A-F6E9-C086-78CD-CC17F5F3B655}"/>
              </a:ext>
            </a:extLst>
          </p:cNvPr>
          <p:cNvSpPr txBox="1"/>
          <p:nvPr/>
        </p:nvSpPr>
        <p:spPr>
          <a:xfrm>
            <a:off x="16293092" y="3602423"/>
            <a:ext cx="234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453;p13">
            <a:extLst>
              <a:ext uri="{FF2B5EF4-FFF2-40B4-BE49-F238E27FC236}">
                <a16:creationId xmlns:a16="http://schemas.microsoft.com/office/drawing/2014/main" id="{BE1ED7F7-56E1-725A-9B41-8B30B938651E}"/>
              </a:ext>
            </a:extLst>
          </p:cNvPr>
          <p:cNvSpPr txBox="1"/>
          <p:nvPr/>
        </p:nvSpPr>
        <p:spPr>
          <a:xfrm>
            <a:off x="17937183" y="3602423"/>
            <a:ext cx="853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0.007718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454;p13">
            <a:extLst>
              <a:ext uri="{FF2B5EF4-FFF2-40B4-BE49-F238E27FC236}">
                <a16:creationId xmlns:a16="http://schemas.microsoft.com/office/drawing/2014/main" id="{1953D397-044A-7294-041B-AA5DE76BB08B}"/>
              </a:ext>
            </a:extLst>
          </p:cNvPr>
          <p:cNvSpPr txBox="1"/>
          <p:nvPr/>
        </p:nvSpPr>
        <p:spPr>
          <a:xfrm>
            <a:off x="21062602" y="3602423"/>
            <a:ext cx="471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1.26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455;p13">
            <a:extLst>
              <a:ext uri="{FF2B5EF4-FFF2-40B4-BE49-F238E27FC236}">
                <a16:creationId xmlns:a16="http://schemas.microsoft.com/office/drawing/2014/main" id="{66C9540A-5981-AC6F-1D2F-2E4F3C9A0890}"/>
              </a:ext>
            </a:extLst>
          </p:cNvPr>
          <p:cNvSpPr txBox="1"/>
          <p:nvPr/>
        </p:nvSpPr>
        <p:spPr>
          <a:xfrm>
            <a:off x="23809460" y="3602423"/>
            <a:ext cx="4527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12%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456;p13">
            <a:extLst>
              <a:ext uri="{FF2B5EF4-FFF2-40B4-BE49-F238E27FC236}">
                <a16:creationId xmlns:a16="http://schemas.microsoft.com/office/drawing/2014/main" id="{71994C27-091A-885D-8272-346D6C1D4DBF}"/>
              </a:ext>
            </a:extLst>
          </p:cNvPr>
          <p:cNvSpPr txBox="1"/>
          <p:nvPr/>
        </p:nvSpPr>
        <p:spPr>
          <a:xfrm>
            <a:off x="16293092" y="4078826"/>
            <a:ext cx="234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457;p13">
            <a:extLst>
              <a:ext uri="{FF2B5EF4-FFF2-40B4-BE49-F238E27FC236}">
                <a16:creationId xmlns:a16="http://schemas.microsoft.com/office/drawing/2014/main" id="{67B07B6E-6071-D0DC-522C-D024A1EAE547}"/>
              </a:ext>
            </a:extLst>
          </p:cNvPr>
          <p:cNvSpPr txBox="1"/>
          <p:nvPr/>
        </p:nvSpPr>
        <p:spPr>
          <a:xfrm>
            <a:off x="17937183" y="4078826"/>
            <a:ext cx="853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0.006250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458;p13">
            <a:extLst>
              <a:ext uri="{FF2B5EF4-FFF2-40B4-BE49-F238E27FC236}">
                <a16:creationId xmlns:a16="http://schemas.microsoft.com/office/drawing/2014/main" id="{0C7AE02D-B1C9-BB21-B452-ADAC66EC2D8D}"/>
              </a:ext>
            </a:extLst>
          </p:cNvPr>
          <p:cNvSpPr txBox="1"/>
          <p:nvPr/>
        </p:nvSpPr>
        <p:spPr>
          <a:xfrm>
            <a:off x="21062602" y="4078826"/>
            <a:ext cx="471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1.31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459;p13">
            <a:extLst>
              <a:ext uri="{FF2B5EF4-FFF2-40B4-BE49-F238E27FC236}">
                <a16:creationId xmlns:a16="http://schemas.microsoft.com/office/drawing/2014/main" id="{CB5AF018-461C-8207-48CC-A5962F5A4234}"/>
              </a:ext>
            </a:extLst>
          </p:cNvPr>
          <p:cNvSpPr txBox="1"/>
          <p:nvPr/>
        </p:nvSpPr>
        <p:spPr>
          <a:xfrm>
            <a:off x="23857008" y="4078826"/>
            <a:ext cx="3576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9%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460;p13">
            <a:extLst>
              <a:ext uri="{FF2B5EF4-FFF2-40B4-BE49-F238E27FC236}">
                <a16:creationId xmlns:a16="http://schemas.microsoft.com/office/drawing/2014/main" id="{D78AC799-AAC5-09DC-A591-962E547E9EDE}"/>
              </a:ext>
            </a:extLst>
          </p:cNvPr>
          <p:cNvSpPr/>
          <p:nvPr/>
        </p:nvSpPr>
        <p:spPr>
          <a:xfrm>
            <a:off x="13505086" y="2516116"/>
            <a:ext cx="11734500" cy="476400"/>
          </a:xfrm>
          <a:prstGeom prst="rect">
            <a:avLst/>
          </a:prstGeom>
          <a:solidFill>
            <a:srgbClr val="E1EA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461;p13">
            <a:extLst>
              <a:ext uri="{FF2B5EF4-FFF2-40B4-BE49-F238E27FC236}">
                <a16:creationId xmlns:a16="http://schemas.microsoft.com/office/drawing/2014/main" id="{838BFA93-EE39-5B14-6074-83C46320D8F0}"/>
              </a:ext>
            </a:extLst>
          </p:cNvPr>
          <p:cNvSpPr/>
          <p:nvPr/>
        </p:nvSpPr>
        <p:spPr>
          <a:xfrm>
            <a:off x="13505086" y="4421726"/>
            <a:ext cx="11734500" cy="476400"/>
          </a:xfrm>
          <a:prstGeom prst="rect">
            <a:avLst/>
          </a:prstGeom>
          <a:solidFill>
            <a:srgbClr val="E1EA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462;p13">
            <a:extLst>
              <a:ext uri="{FF2B5EF4-FFF2-40B4-BE49-F238E27FC236}">
                <a16:creationId xmlns:a16="http://schemas.microsoft.com/office/drawing/2014/main" id="{A38115CE-D1BC-B87F-29FB-48C116DA8CBA}"/>
              </a:ext>
            </a:extLst>
          </p:cNvPr>
          <p:cNvSpPr/>
          <p:nvPr/>
        </p:nvSpPr>
        <p:spPr>
          <a:xfrm>
            <a:off x="13505086" y="2516116"/>
            <a:ext cx="23529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463;p13">
            <a:extLst>
              <a:ext uri="{FF2B5EF4-FFF2-40B4-BE49-F238E27FC236}">
                <a16:creationId xmlns:a16="http://schemas.microsoft.com/office/drawing/2014/main" id="{BE790AFD-A0EF-C668-A4CF-915C6DFA82E0}"/>
              </a:ext>
            </a:extLst>
          </p:cNvPr>
          <p:cNvSpPr/>
          <p:nvPr/>
        </p:nvSpPr>
        <p:spPr>
          <a:xfrm>
            <a:off x="13505086" y="4421726"/>
            <a:ext cx="23529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464;p13">
            <a:extLst>
              <a:ext uri="{FF2B5EF4-FFF2-40B4-BE49-F238E27FC236}">
                <a16:creationId xmlns:a16="http://schemas.microsoft.com/office/drawing/2014/main" id="{F1018772-E684-698B-5057-E7C5E5A11BC9}"/>
              </a:ext>
            </a:extLst>
          </p:cNvPr>
          <p:cNvSpPr txBox="1"/>
          <p:nvPr/>
        </p:nvSpPr>
        <p:spPr>
          <a:xfrm>
            <a:off x="13628530" y="2649619"/>
            <a:ext cx="1719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465;p13">
            <a:extLst>
              <a:ext uri="{FF2B5EF4-FFF2-40B4-BE49-F238E27FC236}">
                <a16:creationId xmlns:a16="http://schemas.microsoft.com/office/drawing/2014/main" id="{FC5B7EDE-B87F-092B-E4D0-26CF74ECE6CB}"/>
              </a:ext>
            </a:extLst>
          </p:cNvPr>
          <p:cNvSpPr txBox="1"/>
          <p:nvPr/>
        </p:nvSpPr>
        <p:spPr>
          <a:xfrm>
            <a:off x="13628530" y="4555228"/>
            <a:ext cx="1719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466;p13">
            <a:extLst>
              <a:ext uri="{FF2B5EF4-FFF2-40B4-BE49-F238E27FC236}">
                <a16:creationId xmlns:a16="http://schemas.microsoft.com/office/drawing/2014/main" id="{CAD7DE7B-A1C7-7D9E-4BAA-9C51AD2BBDE1}"/>
              </a:ext>
            </a:extLst>
          </p:cNvPr>
          <p:cNvSpPr/>
          <p:nvPr/>
        </p:nvSpPr>
        <p:spPr>
          <a:xfrm>
            <a:off x="15852351" y="2516116"/>
            <a:ext cx="9813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467;p13">
            <a:extLst>
              <a:ext uri="{FF2B5EF4-FFF2-40B4-BE49-F238E27FC236}">
                <a16:creationId xmlns:a16="http://schemas.microsoft.com/office/drawing/2014/main" id="{06E5FF10-0404-6CC2-FC4A-BBD566138FBE}"/>
              </a:ext>
            </a:extLst>
          </p:cNvPr>
          <p:cNvSpPr/>
          <p:nvPr/>
        </p:nvSpPr>
        <p:spPr>
          <a:xfrm>
            <a:off x="16829844" y="2516116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468;p13">
            <a:extLst>
              <a:ext uri="{FF2B5EF4-FFF2-40B4-BE49-F238E27FC236}">
                <a16:creationId xmlns:a16="http://schemas.microsoft.com/office/drawing/2014/main" id="{CBA544E2-2683-DA7C-465D-EC2693A759B1}"/>
              </a:ext>
            </a:extLst>
          </p:cNvPr>
          <p:cNvSpPr/>
          <p:nvPr/>
        </p:nvSpPr>
        <p:spPr>
          <a:xfrm>
            <a:off x="15852351" y="4421726"/>
            <a:ext cx="9813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469;p13">
            <a:extLst>
              <a:ext uri="{FF2B5EF4-FFF2-40B4-BE49-F238E27FC236}">
                <a16:creationId xmlns:a16="http://schemas.microsoft.com/office/drawing/2014/main" id="{4399E493-BFA3-C5DE-CE0D-0E7C93048167}"/>
              </a:ext>
            </a:extLst>
          </p:cNvPr>
          <p:cNvSpPr/>
          <p:nvPr/>
        </p:nvSpPr>
        <p:spPr>
          <a:xfrm>
            <a:off x="16829844" y="4421726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470;p13">
            <a:extLst>
              <a:ext uri="{FF2B5EF4-FFF2-40B4-BE49-F238E27FC236}">
                <a16:creationId xmlns:a16="http://schemas.microsoft.com/office/drawing/2014/main" id="{F18B0558-164E-DAFA-AEF7-30141D96BD86}"/>
              </a:ext>
            </a:extLst>
          </p:cNvPr>
          <p:cNvSpPr txBox="1"/>
          <p:nvPr/>
        </p:nvSpPr>
        <p:spPr>
          <a:xfrm>
            <a:off x="16293092" y="2649619"/>
            <a:ext cx="234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471;p13">
            <a:extLst>
              <a:ext uri="{FF2B5EF4-FFF2-40B4-BE49-F238E27FC236}">
                <a16:creationId xmlns:a16="http://schemas.microsoft.com/office/drawing/2014/main" id="{210FAF00-F508-E407-12AE-BBCC5C478217}"/>
              </a:ext>
            </a:extLst>
          </p:cNvPr>
          <p:cNvSpPr txBox="1"/>
          <p:nvPr/>
        </p:nvSpPr>
        <p:spPr>
          <a:xfrm>
            <a:off x="17937183" y="2649619"/>
            <a:ext cx="853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0.001955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472;p13">
            <a:extLst>
              <a:ext uri="{FF2B5EF4-FFF2-40B4-BE49-F238E27FC236}">
                <a16:creationId xmlns:a16="http://schemas.microsoft.com/office/drawing/2014/main" id="{174ACAE5-3ECE-A0E5-5A40-07E7946B2466}"/>
              </a:ext>
            </a:extLst>
          </p:cNvPr>
          <p:cNvSpPr txBox="1"/>
          <p:nvPr/>
        </p:nvSpPr>
        <p:spPr>
          <a:xfrm>
            <a:off x="16293092" y="4555228"/>
            <a:ext cx="234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473;p13">
            <a:extLst>
              <a:ext uri="{FF2B5EF4-FFF2-40B4-BE49-F238E27FC236}">
                <a16:creationId xmlns:a16="http://schemas.microsoft.com/office/drawing/2014/main" id="{39C7FCB9-E0B8-1A04-BB1A-B30B27993E79}"/>
              </a:ext>
            </a:extLst>
          </p:cNvPr>
          <p:cNvSpPr txBox="1"/>
          <p:nvPr/>
        </p:nvSpPr>
        <p:spPr>
          <a:xfrm>
            <a:off x="17937183" y="4555228"/>
            <a:ext cx="853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0.028107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474;p13">
            <a:extLst>
              <a:ext uri="{FF2B5EF4-FFF2-40B4-BE49-F238E27FC236}">
                <a16:creationId xmlns:a16="http://schemas.microsoft.com/office/drawing/2014/main" id="{D78854D4-DE42-217C-4091-6F48F1DA8CEF}"/>
              </a:ext>
            </a:extLst>
          </p:cNvPr>
          <p:cNvSpPr/>
          <p:nvPr/>
        </p:nvSpPr>
        <p:spPr>
          <a:xfrm>
            <a:off x="19763240" y="2516116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475;p13">
            <a:extLst>
              <a:ext uri="{FF2B5EF4-FFF2-40B4-BE49-F238E27FC236}">
                <a16:creationId xmlns:a16="http://schemas.microsoft.com/office/drawing/2014/main" id="{A7A316AE-BC0B-D526-B254-EEEFCD5BD6D5}"/>
              </a:ext>
            </a:extLst>
          </p:cNvPr>
          <p:cNvSpPr/>
          <p:nvPr/>
        </p:nvSpPr>
        <p:spPr>
          <a:xfrm>
            <a:off x="22697549" y="2516116"/>
            <a:ext cx="25428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476;p13">
            <a:extLst>
              <a:ext uri="{FF2B5EF4-FFF2-40B4-BE49-F238E27FC236}">
                <a16:creationId xmlns:a16="http://schemas.microsoft.com/office/drawing/2014/main" id="{58E4B4D9-EDC0-D230-DB0D-E804B77B1AB7}"/>
              </a:ext>
            </a:extLst>
          </p:cNvPr>
          <p:cNvSpPr/>
          <p:nvPr/>
        </p:nvSpPr>
        <p:spPr>
          <a:xfrm>
            <a:off x="19763240" y="4421726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477;p13">
            <a:extLst>
              <a:ext uri="{FF2B5EF4-FFF2-40B4-BE49-F238E27FC236}">
                <a16:creationId xmlns:a16="http://schemas.microsoft.com/office/drawing/2014/main" id="{C6A60914-9D75-6E94-6430-CDFA8756B20A}"/>
              </a:ext>
            </a:extLst>
          </p:cNvPr>
          <p:cNvSpPr/>
          <p:nvPr/>
        </p:nvSpPr>
        <p:spPr>
          <a:xfrm>
            <a:off x="22697549" y="4421726"/>
            <a:ext cx="25428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478;p13">
            <a:extLst>
              <a:ext uri="{FF2B5EF4-FFF2-40B4-BE49-F238E27FC236}">
                <a16:creationId xmlns:a16="http://schemas.microsoft.com/office/drawing/2014/main" id="{C5808568-CCAC-191F-F9F0-CBDBC9FA5324}"/>
              </a:ext>
            </a:extLst>
          </p:cNvPr>
          <p:cNvSpPr txBox="1"/>
          <p:nvPr/>
        </p:nvSpPr>
        <p:spPr>
          <a:xfrm>
            <a:off x="21058030" y="2649619"/>
            <a:ext cx="4818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59669"/>
                </a:solidFill>
                <a:latin typeface="Roboto"/>
                <a:ea typeface="Roboto"/>
                <a:cs typeface="Roboto"/>
                <a:sym typeface="Roboto"/>
              </a:rPr>
              <a:t>0.00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479;p13">
            <a:extLst>
              <a:ext uri="{FF2B5EF4-FFF2-40B4-BE49-F238E27FC236}">
                <a16:creationId xmlns:a16="http://schemas.microsoft.com/office/drawing/2014/main" id="{93515DA2-A749-CACE-BCC4-286ED1E0DB8B}"/>
              </a:ext>
            </a:extLst>
          </p:cNvPr>
          <p:cNvSpPr txBox="1"/>
          <p:nvPr/>
        </p:nvSpPr>
        <p:spPr>
          <a:xfrm>
            <a:off x="23757339" y="2649619"/>
            <a:ext cx="5577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59669"/>
                </a:solidFill>
                <a:latin typeface="Roboto"/>
                <a:ea typeface="Roboto"/>
                <a:cs typeface="Roboto"/>
                <a:sym typeface="Roboto"/>
              </a:rPr>
              <a:t>100%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480;p13">
            <a:extLst>
              <a:ext uri="{FF2B5EF4-FFF2-40B4-BE49-F238E27FC236}">
                <a16:creationId xmlns:a16="http://schemas.microsoft.com/office/drawing/2014/main" id="{6F51D528-E76D-EDFB-3E00-AA85C97BBE13}"/>
              </a:ext>
            </a:extLst>
          </p:cNvPr>
          <p:cNvSpPr txBox="1"/>
          <p:nvPr/>
        </p:nvSpPr>
        <p:spPr>
          <a:xfrm>
            <a:off x="21058030" y="4555228"/>
            <a:ext cx="4818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59669"/>
                </a:solidFill>
                <a:latin typeface="Roboto"/>
                <a:ea typeface="Roboto"/>
                <a:cs typeface="Roboto"/>
                <a:sym typeface="Roboto"/>
              </a:rPr>
              <a:t>0.03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481;p13">
            <a:extLst>
              <a:ext uri="{FF2B5EF4-FFF2-40B4-BE49-F238E27FC236}">
                <a16:creationId xmlns:a16="http://schemas.microsoft.com/office/drawing/2014/main" id="{93189E27-BAB7-5F5B-FFEA-F2406A1744F1}"/>
              </a:ext>
            </a:extLst>
          </p:cNvPr>
          <p:cNvSpPr txBox="1"/>
          <p:nvPr/>
        </p:nvSpPr>
        <p:spPr>
          <a:xfrm>
            <a:off x="23806716" y="4555228"/>
            <a:ext cx="4527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59669"/>
                </a:solidFill>
                <a:latin typeface="Roboto"/>
                <a:ea typeface="Roboto"/>
                <a:cs typeface="Roboto"/>
                <a:sym typeface="Roboto"/>
              </a:rPr>
              <a:t>97%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482;p13">
            <a:extLst>
              <a:ext uri="{FF2B5EF4-FFF2-40B4-BE49-F238E27FC236}">
                <a16:creationId xmlns:a16="http://schemas.microsoft.com/office/drawing/2014/main" id="{B7327C79-3834-3E85-84C0-011FF3A06B8A}"/>
              </a:ext>
            </a:extLst>
          </p:cNvPr>
          <p:cNvSpPr txBox="1"/>
          <p:nvPr/>
        </p:nvSpPr>
        <p:spPr>
          <a:xfrm>
            <a:off x="20848632" y="4949113"/>
            <a:ext cx="4530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4B5563"/>
                </a:solidFill>
                <a:latin typeface="Roboto"/>
                <a:ea typeface="Roboto"/>
                <a:cs typeface="Roboto"/>
                <a:sym typeface="Roboto"/>
              </a:rPr>
              <a:t>📊 Nguồn: n_queens_11.py – Task 6 (Benchmark 100 lần)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483;p13">
            <a:extLst>
              <a:ext uri="{FF2B5EF4-FFF2-40B4-BE49-F238E27FC236}">
                <a16:creationId xmlns:a16="http://schemas.microsoft.com/office/drawing/2014/main" id="{5EE5EA65-5598-8505-9ED3-6A85D01EFCE5}"/>
              </a:ext>
            </a:extLst>
          </p:cNvPr>
          <p:cNvSpPr/>
          <p:nvPr/>
        </p:nvSpPr>
        <p:spPr>
          <a:xfrm>
            <a:off x="1687068" y="8053969"/>
            <a:ext cx="761700" cy="761700"/>
          </a:xfrm>
          <a:prstGeom prst="roundRect">
            <a:avLst>
              <a:gd name="adj" fmla="val 120048"/>
            </a:avLst>
          </a:prstGeom>
          <a:solidFill>
            <a:srgbClr val="FEE2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1" name="Google Shape;484;p13" descr="preencoded.png">
            <a:extLst>
              <a:ext uri="{FF2B5EF4-FFF2-40B4-BE49-F238E27FC236}">
                <a16:creationId xmlns:a16="http://schemas.microsoft.com/office/drawing/2014/main" id="{7E39A3A5-8E1D-A4CD-2FC6-256BF0CFDBB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-530" b="-530"/>
          <a:stretch/>
        </p:blipFill>
        <p:spPr>
          <a:xfrm>
            <a:off x="1944014" y="8291713"/>
            <a:ext cx="247802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485;p13">
            <a:extLst>
              <a:ext uri="{FF2B5EF4-FFF2-40B4-BE49-F238E27FC236}">
                <a16:creationId xmlns:a16="http://schemas.microsoft.com/office/drawing/2014/main" id="{CBDA22AE-B274-B4D8-0008-9B32F4CFE2FD}"/>
              </a:ext>
            </a:extLst>
          </p:cNvPr>
          <p:cNvSpPr txBox="1"/>
          <p:nvPr/>
        </p:nvSpPr>
        <p:spPr>
          <a:xfrm>
            <a:off x="1379829" y="8910762"/>
            <a:ext cx="14961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486;p13">
            <a:extLst>
              <a:ext uri="{FF2B5EF4-FFF2-40B4-BE49-F238E27FC236}">
                <a16:creationId xmlns:a16="http://schemas.microsoft.com/office/drawing/2014/main" id="{893C6494-B6DD-EE21-1DE5-97F116A1623D}"/>
              </a:ext>
            </a:extLst>
          </p:cNvPr>
          <p:cNvSpPr txBox="1"/>
          <p:nvPr/>
        </p:nvSpPr>
        <p:spPr>
          <a:xfrm>
            <a:off x="1104595" y="9139362"/>
            <a:ext cx="2048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Nhanh nhưng không ổn định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487;p13">
            <a:extLst>
              <a:ext uri="{FF2B5EF4-FFF2-40B4-BE49-F238E27FC236}">
                <a16:creationId xmlns:a16="http://schemas.microsoft.com/office/drawing/2014/main" id="{9BBF0994-F2A6-947E-4F8D-3FA3676ADA2E}"/>
              </a:ext>
            </a:extLst>
          </p:cNvPr>
          <p:cNvSpPr txBox="1"/>
          <p:nvPr/>
        </p:nvSpPr>
        <p:spPr>
          <a:xfrm>
            <a:off x="4544568" y="8910762"/>
            <a:ext cx="10863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488;p13">
            <a:extLst>
              <a:ext uri="{FF2B5EF4-FFF2-40B4-BE49-F238E27FC236}">
                <a16:creationId xmlns:a16="http://schemas.microsoft.com/office/drawing/2014/main" id="{FA736C64-4DF3-5947-74B6-BEB992DC90A5}"/>
              </a:ext>
            </a:extLst>
          </p:cNvPr>
          <p:cNvSpPr txBox="1"/>
          <p:nvPr/>
        </p:nvSpPr>
        <p:spPr>
          <a:xfrm>
            <a:off x="4338828" y="9139362"/>
            <a:ext cx="14961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Hiệu suất trung bình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489;p13">
            <a:extLst>
              <a:ext uri="{FF2B5EF4-FFF2-40B4-BE49-F238E27FC236}">
                <a16:creationId xmlns:a16="http://schemas.microsoft.com/office/drawing/2014/main" id="{04613D6F-0E9B-7FE0-EA56-FAD18862153A}"/>
              </a:ext>
            </a:extLst>
          </p:cNvPr>
          <p:cNvSpPr txBox="1"/>
          <p:nvPr/>
        </p:nvSpPr>
        <p:spPr>
          <a:xfrm>
            <a:off x="7026249" y="9139362"/>
            <a:ext cx="16002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Gần 100% thành công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490;p13">
            <a:extLst>
              <a:ext uri="{FF2B5EF4-FFF2-40B4-BE49-F238E27FC236}">
                <a16:creationId xmlns:a16="http://schemas.microsoft.com/office/drawing/2014/main" id="{68E5687E-5066-5B63-2A27-D622DD4E3DBC}"/>
              </a:ext>
            </a:extLst>
          </p:cNvPr>
          <p:cNvSpPr txBox="1"/>
          <p:nvPr/>
        </p:nvSpPr>
        <p:spPr>
          <a:xfrm>
            <a:off x="9815169" y="9139362"/>
            <a:ext cx="18390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Benchmark: 100 lần chạy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491;p13">
            <a:extLst>
              <a:ext uri="{FF2B5EF4-FFF2-40B4-BE49-F238E27FC236}">
                <a16:creationId xmlns:a16="http://schemas.microsoft.com/office/drawing/2014/main" id="{F436C25A-B2D3-2136-D7C9-32F3CD9C5095}"/>
              </a:ext>
            </a:extLst>
          </p:cNvPr>
          <p:cNvSpPr/>
          <p:nvPr/>
        </p:nvSpPr>
        <p:spPr>
          <a:xfrm>
            <a:off x="4646981" y="8053969"/>
            <a:ext cx="761700" cy="761700"/>
          </a:xfrm>
          <a:prstGeom prst="roundRect">
            <a:avLst>
              <a:gd name="adj" fmla="val 120048"/>
            </a:avLst>
          </a:prstGeom>
          <a:solidFill>
            <a:srgbClr val="FEF3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9" name="Google Shape;492;p13" descr="preencoded.png">
            <a:extLst>
              <a:ext uri="{FF2B5EF4-FFF2-40B4-BE49-F238E27FC236}">
                <a16:creationId xmlns:a16="http://schemas.microsoft.com/office/drawing/2014/main" id="{3DD2AFE9-D51B-6F61-C58A-C37F2B548650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85639" y="8291713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93;p13">
            <a:extLst>
              <a:ext uri="{FF2B5EF4-FFF2-40B4-BE49-F238E27FC236}">
                <a16:creationId xmlns:a16="http://schemas.microsoft.com/office/drawing/2014/main" id="{7DB99A08-A3B0-4CD0-0B6A-D0F8F583BA3F}"/>
              </a:ext>
            </a:extLst>
          </p:cNvPr>
          <p:cNvSpPr txBox="1"/>
          <p:nvPr/>
        </p:nvSpPr>
        <p:spPr>
          <a:xfrm>
            <a:off x="7062825" y="8910762"/>
            <a:ext cx="15243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94;p13">
            <a:extLst>
              <a:ext uri="{FF2B5EF4-FFF2-40B4-BE49-F238E27FC236}">
                <a16:creationId xmlns:a16="http://schemas.microsoft.com/office/drawing/2014/main" id="{72FD5FD0-72D0-82DA-898F-7A6412CE3955}"/>
              </a:ext>
            </a:extLst>
          </p:cNvPr>
          <p:cNvSpPr/>
          <p:nvPr/>
        </p:nvSpPr>
        <p:spPr>
          <a:xfrm>
            <a:off x="7385609" y="8053969"/>
            <a:ext cx="761700" cy="761700"/>
          </a:xfrm>
          <a:prstGeom prst="roundRect">
            <a:avLst>
              <a:gd name="adj" fmla="val 120048"/>
            </a:avLst>
          </a:prstGeom>
          <a:solidFill>
            <a:srgbClr val="D1FA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2" name="Google Shape;495;p13" descr="preencoded.png">
            <a:extLst>
              <a:ext uri="{FF2B5EF4-FFF2-40B4-BE49-F238E27FC236}">
                <a16:creationId xmlns:a16="http://schemas.microsoft.com/office/drawing/2014/main" id="{C83DA9A5-537E-4C81-2A72-892904E69EE4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23353" y="8291713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96;p13">
            <a:extLst>
              <a:ext uri="{FF2B5EF4-FFF2-40B4-BE49-F238E27FC236}">
                <a16:creationId xmlns:a16="http://schemas.microsoft.com/office/drawing/2014/main" id="{9C814249-0469-0CA3-3FD8-EB15A813D408}"/>
              </a:ext>
            </a:extLst>
          </p:cNvPr>
          <p:cNvSpPr txBox="1"/>
          <p:nvPr/>
        </p:nvSpPr>
        <p:spPr>
          <a:xfrm>
            <a:off x="10029139" y="8910762"/>
            <a:ext cx="14100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N-Queens Problem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97;p13">
            <a:extLst>
              <a:ext uri="{FF2B5EF4-FFF2-40B4-BE49-F238E27FC236}">
                <a16:creationId xmlns:a16="http://schemas.microsoft.com/office/drawing/2014/main" id="{C6741CA0-A267-C72B-A5E2-3A0D195293BD}"/>
              </a:ext>
            </a:extLst>
          </p:cNvPr>
          <p:cNvSpPr/>
          <p:nvPr/>
        </p:nvSpPr>
        <p:spPr>
          <a:xfrm>
            <a:off x="10292486" y="8053969"/>
            <a:ext cx="761700" cy="761700"/>
          </a:xfrm>
          <a:prstGeom prst="roundRect">
            <a:avLst>
              <a:gd name="adj" fmla="val 120048"/>
            </a:avLst>
          </a:prstGeom>
          <a:solidFill>
            <a:srgbClr val="DBEA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5" name="Google Shape;498;p13" descr="preencoded.png">
            <a:extLst>
              <a:ext uri="{FF2B5EF4-FFF2-40B4-BE49-F238E27FC236}">
                <a16:creationId xmlns:a16="http://schemas.microsoft.com/office/drawing/2014/main" id="{EDA865D7-22A3-8504-E724-C9E9D23B3B5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530230" y="8291713"/>
            <a:ext cx="286207" cy="286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3"/>
          <p:cNvSpPr/>
          <p:nvPr/>
        </p:nvSpPr>
        <p:spPr>
          <a:xfrm>
            <a:off x="0" y="-758771"/>
            <a:ext cx="12191700" cy="74871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3"/>
          <p:cNvSpPr/>
          <p:nvPr/>
        </p:nvSpPr>
        <p:spPr>
          <a:xfrm>
            <a:off x="0" y="-758771"/>
            <a:ext cx="12191700" cy="7487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3"/>
          <p:cNvSpPr/>
          <p:nvPr/>
        </p:nvSpPr>
        <p:spPr>
          <a:xfrm>
            <a:off x="0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3"/>
          <p:cNvSpPr txBox="1"/>
          <p:nvPr/>
        </p:nvSpPr>
        <p:spPr>
          <a:xfrm>
            <a:off x="3582619" y="228600"/>
            <a:ext cx="5244084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KẾT QUẢ THỰC NGHIỆM N-QUEENS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3"/>
          <p:cNvSpPr/>
          <p:nvPr/>
        </p:nvSpPr>
        <p:spPr>
          <a:xfrm>
            <a:off x="228600" y="883403"/>
            <a:ext cx="11734500" cy="476400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3"/>
          <p:cNvSpPr/>
          <p:nvPr/>
        </p:nvSpPr>
        <p:spPr>
          <a:xfrm>
            <a:off x="228600" y="883403"/>
            <a:ext cx="2352900" cy="476400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"/>
          <p:cNvSpPr txBox="1"/>
          <p:nvPr/>
        </p:nvSpPr>
        <p:spPr>
          <a:xfrm>
            <a:off x="352044" y="1016905"/>
            <a:ext cx="9675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Thuật toán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3"/>
          <p:cNvSpPr/>
          <p:nvPr/>
        </p:nvSpPr>
        <p:spPr>
          <a:xfrm>
            <a:off x="2575865" y="883403"/>
            <a:ext cx="981300" cy="476400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"/>
          <p:cNvSpPr txBox="1"/>
          <p:nvPr/>
        </p:nvSpPr>
        <p:spPr>
          <a:xfrm>
            <a:off x="3003804" y="1016905"/>
            <a:ext cx="253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3"/>
          <p:cNvSpPr/>
          <p:nvPr/>
        </p:nvSpPr>
        <p:spPr>
          <a:xfrm>
            <a:off x="3553358" y="883403"/>
            <a:ext cx="2933400" cy="476400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3"/>
          <p:cNvSpPr txBox="1"/>
          <p:nvPr/>
        </p:nvSpPr>
        <p:spPr>
          <a:xfrm>
            <a:off x="4407408" y="1016905"/>
            <a:ext cx="13578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Thời gian TB (s)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3"/>
          <p:cNvSpPr/>
          <p:nvPr/>
        </p:nvSpPr>
        <p:spPr>
          <a:xfrm>
            <a:off x="6486754" y="883403"/>
            <a:ext cx="2933400" cy="476400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3"/>
          <p:cNvSpPr txBox="1"/>
          <p:nvPr/>
        </p:nvSpPr>
        <p:spPr>
          <a:xfrm>
            <a:off x="7475220" y="1016905"/>
            <a:ext cx="10908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Xung đột TB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3"/>
          <p:cNvSpPr/>
          <p:nvPr/>
        </p:nvSpPr>
        <p:spPr>
          <a:xfrm>
            <a:off x="9421063" y="883403"/>
            <a:ext cx="2542800" cy="476400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3"/>
          <p:cNvSpPr txBox="1"/>
          <p:nvPr/>
        </p:nvSpPr>
        <p:spPr>
          <a:xfrm>
            <a:off x="10098634" y="1016905"/>
            <a:ext cx="13194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% nghiệm đúng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3"/>
          <p:cNvSpPr/>
          <p:nvPr/>
        </p:nvSpPr>
        <p:spPr>
          <a:xfrm>
            <a:off x="228600" y="1359805"/>
            <a:ext cx="11734500" cy="476400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3"/>
          <p:cNvSpPr/>
          <p:nvPr/>
        </p:nvSpPr>
        <p:spPr>
          <a:xfrm>
            <a:off x="228600" y="1836208"/>
            <a:ext cx="11734500" cy="476400"/>
          </a:xfrm>
          <a:prstGeom prst="rect">
            <a:avLst/>
          </a:prstGeom>
          <a:solidFill>
            <a:srgbClr val="E1EA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3"/>
          <p:cNvSpPr/>
          <p:nvPr/>
        </p:nvSpPr>
        <p:spPr>
          <a:xfrm>
            <a:off x="228600" y="2312610"/>
            <a:ext cx="11734500" cy="476400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3"/>
          <p:cNvSpPr/>
          <p:nvPr/>
        </p:nvSpPr>
        <p:spPr>
          <a:xfrm>
            <a:off x="228600" y="3264501"/>
            <a:ext cx="11734500" cy="476400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3"/>
          <p:cNvSpPr/>
          <p:nvPr/>
        </p:nvSpPr>
        <p:spPr>
          <a:xfrm>
            <a:off x="228600" y="3740903"/>
            <a:ext cx="11734500" cy="476400"/>
          </a:xfrm>
          <a:prstGeom prst="rect">
            <a:avLst/>
          </a:prstGeom>
          <a:solidFill>
            <a:srgbClr val="E1EA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3"/>
          <p:cNvSpPr/>
          <p:nvPr/>
        </p:nvSpPr>
        <p:spPr>
          <a:xfrm>
            <a:off x="228600" y="4217305"/>
            <a:ext cx="11734500" cy="476400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3"/>
          <p:cNvSpPr/>
          <p:nvPr/>
        </p:nvSpPr>
        <p:spPr>
          <a:xfrm>
            <a:off x="228600" y="1359805"/>
            <a:ext cx="23529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3"/>
          <p:cNvSpPr/>
          <p:nvPr/>
        </p:nvSpPr>
        <p:spPr>
          <a:xfrm>
            <a:off x="228600" y="1836208"/>
            <a:ext cx="23529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3"/>
          <p:cNvSpPr/>
          <p:nvPr/>
        </p:nvSpPr>
        <p:spPr>
          <a:xfrm>
            <a:off x="228600" y="2312610"/>
            <a:ext cx="23529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3"/>
          <p:cNvSpPr/>
          <p:nvPr/>
        </p:nvSpPr>
        <p:spPr>
          <a:xfrm>
            <a:off x="228600" y="3264501"/>
            <a:ext cx="23529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3"/>
          <p:cNvSpPr/>
          <p:nvPr/>
        </p:nvSpPr>
        <p:spPr>
          <a:xfrm>
            <a:off x="228600" y="3740903"/>
            <a:ext cx="23529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3"/>
          <p:cNvSpPr/>
          <p:nvPr/>
        </p:nvSpPr>
        <p:spPr>
          <a:xfrm>
            <a:off x="228600" y="4217305"/>
            <a:ext cx="23529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3"/>
          <p:cNvSpPr txBox="1"/>
          <p:nvPr/>
        </p:nvSpPr>
        <p:spPr>
          <a:xfrm>
            <a:off x="352044" y="1493308"/>
            <a:ext cx="16815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3"/>
          <p:cNvSpPr txBox="1"/>
          <p:nvPr/>
        </p:nvSpPr>
        <p:spPr>
          <a:xfrm>
            <a:off x="352044" y="1969710"/>
            <a:ext cx="13578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 1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3"/>
          <p:cNvSpPr txBox="1"/>
          <p:nvPr/>
        </p:nvSpPr>
        <p:spPr>
          <a:xfrm>
            <a:off x="352044" y="2445198"/>
            <a:ext cx="13578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 2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3"/>
          <p:cNvSpPr txBox="1"/>
          <p:nvPr/>
        </p:nvSpPr>
        <p:spPr>
          <a:xfrm>
            <a:off x="352044" y="3398003"/>
            <a:ext cx="16815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3"/>
          <p:cNvSpPr txBox="1"/>
          <p:nvPr/>
        </p:nvSpPr>
        <p:spPr>
          <a:xfrm>
            <a:off x="352044" y="3874405"/>
            <a:ext cx="13578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 1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3"/>
          <p:cNvSpPr txBox="1"/>
          <p:nvPr/>
        </p:nvSpPr>
        <p:spPr>
          <a:xfrm>
            <a:off x="352044" y="4350808"/>
            <a:ext cx="13578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 2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3"/>
          <p:cNvSpPr/>
          <p:nvPr/>
        </p:nvSpPr>
        <p:spPr>
          <a:xfrm>
            <a:off x="2575865" y="1359805"/>
            <a:ext cx="9813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3"/>
          <p:cNvSpPr/>
          <p:nvPr/>
        </p:nvSpPr>
        <p:spPr>
          <a:xfrm>
            <a:off x="3553358" y="1359805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3"/>
          <p:cNvSpPr/>
          <p:nvPr/>
        </p:nvSpPr>
        <p:spPr>
          <a:xfrm>
            <a:off x="6486754" y="1359805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3"/>
          <p:cNvSpPr/>
          <p:nvPr/>
        </p:nvSpPr>
        <p:spPr>
          <a:xfrm>
            <a:off x="9421063" y="1359805"/>
            <a:ext cx="25428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3"/>
          <p:cNvSpPr/>
          <p:nvPr/>
        </p:nvSpPr>
        <p:spPr>
          <a:xfrm>
            <a:off x="2575865" y="1836208"/>
            <a:ext cx="9813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3"/>
          <p:cNvSpPr/>
          <p:nvPr/>
        </p:nvSpPr>
        <p:spPr>
          <a:xfrm>
            <a:off x="3553358" y="1836208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3"/>
          <p:cNvSpPr/>
          <p:nvPr/>
        </p:nvSpPr>
        <p:spPr>
          <a:xfrm>
            <a:off x="6486754" y="1836208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3"/>
          <p:cNvSpPr/>
          <p:nvPr/>
        </p:nvSpPr>
        <p:spPr>
          <a:xfrm>
            <a:off x="9421063" y="1836208"/>
            <a:ext cx="25428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3"/>
          <p:cNvSpPr/>
          <p:nvPr/>
        </p:nvSpPr>
        <p:spPr>
          <a:xfrm>
            <a:off x="2575865" y="2312610"/>
            <a:ext cx="9813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3"/>
          <p:cNvSpPr/>
          <p:nvPr/>
        </p:nvSpPr>
        <p:spPr>
          <a:xfrm>
            <a:off x="3553358" y="2312610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3"/>
          <p:cNvSpPr/>
          <p:nvPr/>
        </p:nvSpPr>
        <p:spPr>
          <a:xfrm>
            <a:off x="6486754" y="2312610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3"/>
          <p:cNvSpPr/>
          <p:nvPr/>
        </p:nvSpPr>
        <p:spPr>
          <a:xfrm>
            <a:off x="9421063" y="2312610"/>
            <a:ext cx="25428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13"/>
          <p:cNvSpPr/>
          <p:nvPr/>
        </p:nvSpPr>
        <p:spPr>
          <a:xfrm>
            <a:off x="2575865" y="3264501"/>
            <a:ext cx="9813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3"/>
          <p:cNvSpPr/>
          <p:nvPr/>
        </p:nvSpPr>
        <p:spPr>
          <a:xfrm>
            <a:off x="3553358" y="3264501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3"/>
          <p:cNvSpPr/>
          <p:nvPr/>
        </p:nvSpPr>
        <p:spPr>
          <a:xfrm>
            <a:off x="6486754" y="3264501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13"/>
          <p:cNvSpPr/>
          <p:nvPr/>
        </p:nvSpPr>
        <p:spPr>
          <a:xfrm>
            <a:off x="9421063" y="3264501"/>
            <a:ext cx="25428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3"/>
          <p:cNvSpPr/>
          <p:nvPr/>
        </p:nvSpPr>
        <p:spPr>
          <a:xfrm>
            <a:off x="2575865" y="3740903"/>
            <a:ext cx="9813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13"/>
          <p:cNvSpPr/>
          <p:nvPr/>
        </p:nvSpPr>
        <p:spPr>
          <a:xfrm>
            <a:off x="3553358" y="3740903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13"/>
          <p:cNvSpPr/>
          <p:nvPr/>
        </p:nvSpPr>
        <p:spPr>
          <a:xfrm>
            <a:off x="6486754" y="3740903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13"/>
          <p:cNvSpPr/>
          <p:nvPr/>
        </p:nvSpPr>
        <p:spPr>
          <a:xfrm>
            <a:off x="9421063" y="3740903"/>
            <a:ext cx="25428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3"/>
          <p:cNvSpPr/>
          <p:nvPr/>
        </p:nvSpPr>
        <p:spPr>
          <a:xfrm>
            <a:off x="2575865" y="4217305"/>
            <a:ext cx="9813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3"/>
          <p:cNvSpPr/>
          <p:nvPr/>
        </p:nvSpPr>
        <p:spPr>
          <a:xfrm>
            <a:off x="3553358" y="4217305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3"/>
          <p:cNvSpPr/>
          <p:nvPr/>
        </p:nvSpPr>
        <p:spPr>
          <a:xfrm>
            <a:off x="6486754" y="4217305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3"/>
          <p:cNvSpPr/>
          <p:nvPr/>
        </p:nvSpPr>
        <p:spPr>
          <a:xfrm>
            <a:off x="9421063" y="4217305"/>
            <a:ext cx="25428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3"/>
          <p:cNvSpPr txBox="1"/>
          <p:nvPr/>
        </p:nvSpPr>
        <p:spPr>
          <a:xfrm>
            <a:off x="3016606" y="1493308"/>
            <a:ext cx="234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3"/>
          <p:cNvSpPr txBox="1"/>
          <p:nvPr/>
        </p:nvSpPr>
        <p:spPr>
          <a:xfrm>
            <a:off x="4660697" y="1493308"/>
            <a:ext cx="853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0.000227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3"/>
          <p:cNvSpPr txBox="1"/>
          <p:nvPr/>
        </p:nvSpPr>
        <p:spPr>
          <a:xfrm>
            <a:off x="7786116" y="1493308"/>
            <a:ext cx="471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0.64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3"/>
          <p:cNvSpPr txBox="1"/>
          <p:nvPr/>
        </p:nvSpPr>
        <p:spPr>
          <a:xfrm>
            <a:off x="10532974" y="1493308"/>
            <a:ext cx="4527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45%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3"/>
          <p:cNvSpPr txBox="1"/>
          <p:nvPr/>
        </p:nvSpPr>
        <p:spPr>
          <a:xfrm>
            <a:off x="3016606" y="1969710"/>
            <a:ext cx="234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3"/>
          <p:cNvSpPr txBox="1"/>
          <p:nvPr/>
        </p:nvSpPr>
        <p:spPr>
          <a:xfrm>
            <a:off x="4660697" y="1969710"/>
            <a:ext cx="853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0.000267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3"/>
          <p:cNvSpPr txBox="1"/>
          <p:nvPr/>
        </p:nvSpPr>
        <p:spPr>
          <a:xfrm>
            <a:off x="7786116" y="1969710"/>
            <a:ext cx="471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0.95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3"/>
          <p:cNvSpPr txBox="1"/>
          <p:nvPr/>
        </p:nvSpPr>
        <p:spPr>
          <a:xfrm>
            <a:off x="10532974" y="1969710"/>
            <a:ext cx="4527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25%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3"/>
          <p:cNvSpPr txBox="1"/>
          <p:nvPr/>
        </p:nvSpPr>
        <p:spPr>
          <a:xfrm>
            <a:off x="3016606" y="2445198"/>
            <a:ext cx="234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3"/>
          <p:cNvSpPr txBox="1"/>
          <p:nvPr/>
        </p:nvSpPr>
        <p:spPr>
          <a:xfrm>
            <a:off x="4660697" y="2445198"/>
            <a:ext cx="853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0.001183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3"/>
          <p:cNvSpPr txBox="1"/>
          <p:nvPr/>
        </p:nvSpPr>
        <p:spPr>
          <a:xfrm>
            <a:off x="7786116" y="2445198"/>
            <a:ext cx="471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0.79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3"/>
          <p:cNvSpPr txBox="1"/>
          <p:nvPr/>
        </p:nvSpPr>
        <p:spPr>
          <a:xfrm>
            <a:off x="10532974" y="2445198"/>
            <a:ext cx="4527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38%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3"/>
          <p:cNvSpPr txBox="1"/>
          <p:nvPr/>
        </p:nvSpPr>
        <p:spPr>
          <a:xfrm>
            <a:off x="3016606" y="3398003"/>
            <a:ext cx="234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3"/>
          <p:cNvSpPr txBox="1"/>
          <p:nvPr/>
        </p:nvSpPr>
        <p:spPr>
          <a:xfrm>
            <a:off x="4660697" y="3398003"/>
            <a:ext cx="853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0.005364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3"/>
          <p:cNvSpPr txBox="1"/>
          <p:nvPr/>
        </p:nvSpPr>
        <p:spPr>
          <a:xfrm>
            <a:off x="7786116" y="3398003"/>
            <a:ext cx="471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1.17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3"/>
          <p:cNvSpPr txBox="1"/>
          <p:nvPr/>
        </p:nvSpPr>
        <p:spPr>
          <a:xfrm>
            <a:off x="10532974" y="3398003"/>
            <a:ext cx="4527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15%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3"/>
          <p:cNvSpPr txBox="1"/>
          <p:nvPr/>
        </p:nvSpPr>
        <p:spPr>
          <a:xfrm>
            <a:off x="3016606" y="3874405"/>
            <a:ext cx="234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13"/>
          <p:cNvSpPr txBox="1"/>
          <p:nvPr/>
        </p:nvSpPr>
        <p:spPr>
          <a:xfrm>
            <a:off x="4660697" y="3874405"/>
            <a:ext cx="853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0.007718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3"/>
          <p:cNvSpPr txBox="1"/>
          <p:nvPr/>
        </p:nvSpPr>
        <p:spPr>
          <a:xfrm>
            <a:off x="7786116" y="3874405"/>
            <a:ext cx="471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1.26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13"/>
          <p:cNvSpPr txBox="1"/>
          <p:nvPr/>
        </p:nvSpPr>
        <p:spPr>
          <a:xfrm>
            <a:off x="10532974" y="3874405"/>
            <a:ext cx="4527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12%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3"/>
          <p:cNvSpPr txBox="1"/>
          <p:nvPr/>
        </p:nvSpPr>
        <p:spPr>
          <a:xfrm>
            <a:off x="3016606" y="4350808"/>
            <a:ext cx="234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3"/>
          <p:cNvSpPr txBox="1"/>
          <p:nvPr/>
        </p:nvSpPr>
        <p:spPr>
          <a:xfrm>
            <a:off x="4660697" y="4350808"/>
            <a:ext cx="853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0.006250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3"/>
          <p:cNvSpPr txBox="1"/>
          <p:nvPr/>
        </p:nvSpPr>
        <p:spPr>
          <a:xfrm>
            <a:off x="7786116" y="4350808"/>
            <a:ext cx="471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1.31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3"/>
          <p:cNvSpPr txBox="1"/>
          <p:nvPr/>
        </p:nvSpPr>
        <p:spPr>
          <a:xfrm>
            <a:off x="10580522" y="4350808"/>
            <a:ext cx="3576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9%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3"/>
          <p:cNvSpPr/>
          <p:nvPr/>
        </p:nvSpPr>
        <p:spPr>
          <a:xfrm>
            <a:off x="228600" y="2788098"/>
            <a:ext cx="11734500" cy="476400"/>
          </a:xfrm>
          <a:prstGeom prst="rect">
            <a:avLst/>
          </a:prstGeom>
          <a:solidFill>
            <a:srgbClr val="E1EA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3"/>
          <p:cNvSpPr/>
          <p:nvPr/>
        </p:nvSpPr>
        <p:spPr>
          <a:xfrm>
            <a:off x="228600" y="4693708"/>
            <a:ext cx="11734500" cy="476400"/>
          </a:xfrm>
          <a:prstGeom prst="rect">
            <a:avLst/>
          </a:prstGeom>
          <a:solidFill>
            <a:srgbClr val="E1EA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3"/>
          <p:cNvSpPr/>
          <p:nvPr/>
        </p:nvSpPr>
        <p:spPr>
          <a:xfrm>
            <a:off x="228600" y="2788098"/>
            <a:ext cx="23529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3"/>
          <p:cNvSpPr/>
          <p:nvPr/>
        </p:nvSpPr>
        <p:spPr>
          <a:xfrm>
            <a:off x="228600" y="4693708"/>
            <a:ext cx="23529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3"/>
          <p:cNvSpPr txBox="1"/>
          <p:nvPr/>
        </p:nvSpPr>
        <p:spPr>
          <a:xfrm>
            <a:off x="352044" y="2921601"/>
            <a:ext cx="1719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3"/>
          <p:cNvSpPr txBox="1"/>
          <p:nvPr/>
        </p:nvSpPr>
        <p:spPr>
          <a:xfrm>
            <a:off x="352044" y="4827210"/>
            <a:ext cx="1719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3"/>
          <p:cNvSpPr/>
          <p:nvPr/>
        </p:nvSpPr>
        <p:spPr>
          <a:xfrm>
            <a:off x="2575865" y="2788098"/>
            <a:ext cx="9813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3"/>
          <p:cNvSpPr/>
          <p:nvPr/>
        </p:nvSpPr>
        <p:spPr>
          <a:xfrm>
            <a:off x="3553358" y="2788098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3"/>
          <p:cNvSpPr/>
          <p:nvPr/>
        </p:nvSpPr>
        <p:spPr>
          <a:xfrm>
            <a:off x="2575865" y="4693708"/>
            <a:ext cx="9813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3"/>
          <p:cNvSpPr/>
          <p:nvPr/>
        </p:nvSpPr>
        <p:spPr>
          <a:xfrm>
            <a:off x="3553358" y="4693708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3"/>
          <p:cNvSpPr txBox="1"/>
          <p:nvPr/>
        </p:nvSpPr>
        <p:spPr>
          <a:xfrm>
            <a:off x="3016606" y="2921601"/>
            <a:ext cx="234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3"/>
          <p:cNvSpPr txBox="1"/>
          <p:nvPr/>
        </p:nvSpPr>
        <p:spPr>
          <a:xfrm>
            <a:off x="4660697" y="2921601"/>
            <a:ext cx="853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0.001955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3"/>
          <p:cNvSpPr txBox="1"/>
          <p:nvPr/>
        </p:nvSpPr>
        <p:spPr>
          <a:xfrm>
            <a:off x="3016606" y="4827210"/>
            <a:ext cx="234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3"/>
          <p:cNvSpPr txBox="1"/>
          <p:nvPr/>
        </p:nvSpPr>
        <p:spPr>
          <a:xfrm>
            <a:off x="4660697" y="4827210"/>
            <a:ext cx="853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0.028107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3"/>
          <p:cNvSpPr/>
          <p:nvPr/>
        </p:nvSpPr>
        <p:spPr>
          <a:xfrm>
            <a:off x="6486754" y="2788098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3"/>
          <p:cNvSpPr/>
          <p:nvPr/>
        </p:nvSpPr>
        <p:spPr>
          <a:xfrm>
            <a:off x="9421063" y="2788098"/>
            <a:ext cx="25428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3"/>
          <p:cNvSpPr/>
          <p:nvPr/>
        </p:nvSpPr>
        <p:spPr>
          <a:xfrm>
            <a:off x="6486754" y="4693708"/>
            <a:ext cx="29334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3"/>
          <p:cNvSpPr/>
          <p:nvPr/>
        </p:nvSpPr>
        <p:spPr>
          <a:xfrm>
            <a:off x="9421063" y="4693708"/>
            <a:ext cx="2542800" cy="476400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3"/>
          <p:cNvSpPr txBox="1"/>
          <p:nvPr/>
        </p:nvSpPr>
        <p:spPr>
          <a:xfrm>
            <a:off x="7781544" y="2921601"/>
            <a:ext cx="4818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59669"/>
                </a:solidFill>
                <a:latin typeface="Roboto"/>
                <a:ea typeface="Roboto"/>
                <a:cs typeface="Roboto"/>
                <a:sym typeface="Roboto"/>
              </a:rPr>
              <a:t>0.00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3"/>
          <p:cNvSpPr txBox="1"/>
          <p:nvPr/>
        </p:nvSpPr>
        <p:spPr>
          <a:xfrm>
            <a:off x="10480853" y="2921601"/>
            <a:ext cx="5577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59669"/>
                </a:solidFill>
                <a:latin typeface="Roboto"/>
                <a:ea typeface="Roboto"/>
                <a:cs typeface="Roboto"/>
                <a:sym typeface="Roboto"/>
              </a:rPr>
              <a:t>100%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13"/>
          <p:cNvSpPr txBox="1"/>
          <p:nvPr/>
        </p:nvSpPr>
        <p:spPr>
          <a:xfrm>
            <a:off x="7781544" y="4827210"/>
            <a:ext cx="4818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59669"/>
                </a:solidFill>
                <a:latin typeface="Roboto"/>
                <a:ea typeface="Roboto"/>
                <a:cs typeface="Roboto"/>
                <a:sym typeface="Roboto"/>
              </a:rPr>
              <a:t>0.03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13"/>
          <p:cNvSpPr txBox="1"/>
          <p:nvPr/>
        </p:nvSpPr>
        <p:spPr>
          <a:xfrm>
            <a:off x="10530230" y="4827210"/>
            <a:ext cx="4527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59669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59669"/>
                </a:solidFill>
                <a:latin typeface="Roboto"/>
                <a:ea typeface="Roboto"/>
                <a:cs typeface="Roboto"/>
                <a:sym typeface="Roboto"/>
              </a:rPr>
              <a:t>97%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3"/>
          <p:cNvSpPr txBox="1"/>
          <p:nvPr/>
        </p:nvSpPr>
        <p:spPr>
          <a:xfrm>
            <a:off x="7572146" y="5221095"/>
            <a:ext cx="4530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4B5563"/>
                </a:solidFill>
                <a:latin typeface="Roboto"/>
                <a:ea typeface="Roboto"/>
                <a:cs typeface="Roboto"/>
                <a:sym typeface="Roboto"/>
              </a:rPr>
              <a:t>📊 Nguồn: n_queens_11.py – Task 6 (Benchmark 100 lần)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3"/>
          <p:cNvSpPr/>
          <p:nvPr/>
        </p:nvSpPr>
        <p:spPr>
          <a:xfrm>
            <a:off x="1464869" y="5478480"/>
            <a:ext cx="761700" cy="761700"/>
          </a:xfrm>
          <a:prstGeom prst="roundRect">
            <a:avLst>
              <a:gd name="adj" fmla="val 120048"/>
            </a:avLst>
          </a:prstGeom>
          <a:solidFill>
            <a:srgbClr val="FEE2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4" name="Google Shape;484;p13" descr="preencoded.png"/>
          <p:cNvPicPr preferRelativeResize="0"/>
          <p:nvPr/>
        </p:nvPicPr>
        <p:blipFill rotWithShape="1">
          <a:blip r:embed="rId3">
            <a:alphaModFix/>
          </a:blip>
          <a:srcRect t="-530" b="-530"/>
          <a:stretch/>
        </p:blipFill>
        <p:spPr>
          <a:xfrm>
            <a:off x="1721815" y="5716224"/>
            <a:ext cx="247802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13"/>
          <p:cNvSpPr txBox="1"/>
          <p:nvPr/>
        </p:nvSpPr>
        <p:spPr>
          <a:xfrm>
            <a:off x="1157630" y="6335273"/>
            <a:ext cx="14961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3"/>
          <p:cNvSpPr txBox="1"/>
          <p:nvPr/>
        </p:nvSpPr>
        <p:spPr>
          <a:xfrm>
            <a:off x="882396" y="6563873"/>
            <a:ext cx="2048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Nhanh nhưng không ổn định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3"/>
          <p:cNvSpPr txBox="1"/>
          <p:nvPr/>
        </p:nvSpPr>
        <p:spPr>
          <a:xfrm>
            <a:off x="4322369" y="6335273"/>
            <a:ext cx="10863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3"/>
          <p:cNvSpPr txBox="1"/>
          <p:nvPr/>
        </p:nvSpPr>
        <p:spPr>
          <a:xfrm>
            <a:off x="4116629" y="6563873"/>
            <a:ext cx="14961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Hiệu suất trung bình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3"/>
          <p:cNvSpPr txBox="1"/>
          <p:nvPr/>
        </p:nvSpPr>
        <p:spPr>
          <a:xfrm>
            <a:off x="6804050" y="6563873"/>
            <a:ext cx="16002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Gần 100% thành công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3"/>
          <p:cNvSpPr txBox="1"/>
          <p:nvPr/>
        </p:nvSpPr>
        <p:spPr>
          <a:xfrm>
            <a:off x="9592970" y="6563873"/>
            <a:ext cx="18390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Benchmark: 100 lần chạy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3"/>
          <p:cNvSpPr/>
          <p:nvPr/>
        </p:nvSpPr>
        <p:spPr>
          <a:xfrm>
            <a:off x="4424782" y="5478480"/>
            <a:ext cx="761700" cy="761700"/>
          </a:xfrm>
          <a:prstGeom prst="roundRect">
            <a:avLst>
              <a:gd name="adj" fmla="val 120048"/>
            </a:avLst>
          </a:prstGeom>
          <a:solidFill>
            <a:srgbClr val="FEF3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2" name="Google Shape;492;p1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3440" y="5716224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13"/>
          <p:cNvSpPr txBox="1"/>
          <p:nvPr/>
        </p:nvSpPr>
        <p:spPr>
          <a:xfrm>
            <a:off x="6840626" y="6335273"/>
            <a:ext cx="15243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13"/>
          <p:cNvSpPr/>
          <p:nvPr/>
        </p:nvSpPr>
        <p:spPr>
          <a:xfrm>
            <a:off x="7163410" y="5478480"/>
            <a:ext cx="761700" cy="761700"/>
          </a:xfrm>
          <a:prstGeom prst="roundRect">
            <a:avLst>
              <a:gd name="adj" fmla="val 120048"/>
            </a:avLst>
          </a:prstGeom>
          <a:solidFill>
            <a:srgbClr val="D1FA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5" name="Google Shape;495;p1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1154" y="5716224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13"/>
          <p:cNvSpPr txBox="1"/>
          <p:nvPr/>
        </p:nvSpPr>
        <p:spPr>
          <a:xfrm>
            <a:off x="9806940" y="6335273"/>
            <a:ext cx="14100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N-Queens Problem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3"/>
          <p:cNvSpPr/>
          <p:nvPr/>
        </p:nvSpPr>
        <p:spPr>
          <a:xfrm>
            <a:off x="10070287" y="5478480"/>
            <a:ext cx="761700" cy="761700"/>
          </a:xfrm>
          <a:prstGeom prst="roundRect">
            <a:avLst>
              <a:gd name="adj" fmla="val 120048"/>
            </a:avLst>
          </a:prstGeom>
          <a:solidFill>
            <a:srgbClr val="DBEA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8" name="Google Shape;498;p13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08031" y="5716224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06;p14">
            <a:extLst>
              <a:ext uri="{FF2B5EF4-FFF2-40B4-BE49-F238E27FC236}">
                <a16:creationId xmlns:a16="http://schemas.microsoft.com/office/drawing/2014/main" id="{09AAFD25-3B92-5535-88CB-7FCC8EF95F03}"/>
              </a:ext>
            </a:extLst>
          </p:cNvPr>
          <p:cNvSpPr/>
          <p:nvPr/>
        </p:nvSpPr>
        <p:spPr>
          <a:xfrm>
            <a:off x="-13360844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07;p14">
            <a:extLst>
              <a:ext uri="{FF2B5EF4-FFF2-40B4-BE49-F238E27FC236}">
                <a16:creationId xmlns:a16="http://schemas.microsoft.com/office/drawing/2014/main" id="{ED50ABB7-A45D-D6EE-5549-69D4264E21A1}"/>
              </a:ext>
            </a:extLst>
          </p:cNvPr>
          <p:cNvSpPr txBox="1"/>
          <p:nvPr/>
        </p:nvSpPr>
        <p:spPr>
          <a:xfrm>
            <a:off x="-9548710" y="228600"/>
            <a:ext cx="4786884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PHÂN TÍCH KẾT QUẢ N-QUEENS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508;p14" descr="preencoded.png">
            <a:extLst>
              <a:ext uri="{FF2B5EF4-FFF2-40B4-BE49-F238E27FC236}">
                <a16:creationId xmlns:a16="http://schemas.microsoft.com/office/drawing/2014/main" id="{2521AE51-C8A9-76A3-CFE1-84EBC888E5E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2979539" y="971532"/>
            <a:ext cx="3429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09;p14">
            <a:extLst>
              <a:ext uri="{FF2B5EF4-FFF2-40B4-BE49-F238E27FC236}">
                <a16:creationId xmlns:a16="http://schemas.microsoft.com/office/drawing/2014/main" id="{C8D44AB0-F170-DB4A-7B72-3A93628ACE0E}"/>
              </a:ext>
            </a:extLst>
          </p:cNvPr>
          <p:cNvSpPr txBox="1"/>
          <p:nvPr/>
        </p:nvSpPr>
        <p:spPr>
          <a:xfrm>
            <a:off x="13714111" y="828600"/>
            <a:ext cx="44679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Simulated Annealing cho kết quả tốt nhất: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10;p14">
            <a:extLst>
              <a:ext uri="{FF2B5EF4-FFF2-40B4-BE49-F238E27FC236}">
                <a16:creationId xmlns:a16="http://schemas.microsoft.com/office/drawing/2014/main" id="{385B9BC9-B0F9-A4E9-2E88-EA410D03119D}"/>
              </a:ext>
            </a:extLst>
          </p:cNvPr>
          <p:cNvSpPr/>
          <p:nvPr/>
        </p:nvSpPr>
        <p:spPr>
          <a:xfrm>
            <a:off x="13448011" y="1284057"/>
            <a:ext cx="38400" cy="9144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11;p14">
            <a:extLst>
              <a:ext uri="{FF2B5EF4-FFF2-40B4-BE49-F238E27FC236}">
                <a16:creationId xmlns:a16="http://schemas.microsoft.com/office/drawing/2014/main" id="{1BCC70E0-FA9E-C1D9-0FB3-3F936E7C69F2}"/>
              </a:ext>
            </a:extLst>
          </p:cNvPr>
          <p:cNvSpPr txBox="1"/>
          <p:nvPr/>
        </p:nvSpPr>
        <p:spPr>
          <a:xfrm>
            <a:off x="14019521" y="1379163"/>
            <a:ext cx="3162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100% thành công ở n=4, 97% ở n=8.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12;p14">
            <a:extLst>
              <a:ext uri="{FF2B5EF4-FFF2-40B4-BE49-F238E27FC236}">
                <a16:creationId xmlns:a16="http://schemas.microsoft.com/office/drawing/2014/main" id="{5053645D-2302-6FF4-1BE7-1550CBB053AE}"/>
              </a:ext>
            </a:extLst>
          </p:cNvPr>
          <p:cNvSpPr txBox="1"/>
          <p:nvPr/>
        </p:nvSpPr>
        <p:spPr>
          <a:xfrm>
            <a:off x="14019521" y="1873853"/>
            <a:ext cx="2448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Số xung đột trung bình ≈ 0.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513;p14" descr="preencoded.png">
            <a:extLst>
              <a:ext uri="{FF2B5EF4-FFF2-40B4-BE49-F238E27FC236}">
                <a16:creationId xmlns:a16="http://schemas.microsoft.com/office/drawing/2014/main" id="{91EB6908-7B38-8D20-C33D-EE8E1B6B597F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219421" y="2263382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14;p14">
            <a:extLst>
              <a:ext uri="{FF2B5EF4-FFF2-40B4-BE49-F238E27FC236}">
                <a16:creationId xmlns:a16="http://schemas.microsoft.com/office/drawing/2014/main" id="{73AE3CEF-E069-C276-34FD-CA66542E5CF3}"/>
              </a:ext>
            </a:extLst>
          </p:cNvPr>
          <p:cNvSpPr/>
          <p:nvPr/>
        </p:nvSpPr>
        <p:spPr>
          <a:xfrm>
            <a:off x="13448021" y="2855376"/>
            <a:ext cx="38400" cy="11430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15;p14">
            <a:extLst>
              <a:ext uri="{FF2B5EF4-FFF2-40B4-BE49-F238E27FC236}">
                <a16:creationId xmlns:a16="http://schemas.microsoft.com/office/drawing/2014/main" id="{B947D9D0-BE41-4490-C6B0-D0DBCEDD1055}"/>
              </a:ext>
            </a:extLst>
          </p:cNvPr>
          <p:cNvSpPr txBox="1"/>
          <p:nvPr/>
        </p:nvSpPr>
        <p:spPr>
          <a:xfrm>
            <a:off x="14019521" y="2950473"/>
            <a:ext cx="6906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 chạy nhanh nhưng dễ kẹt, tỉ lệ nghiệm đúng giảm còn 15%.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516;p14">
            <a:extLst>
              <a:ext uri="{FF2B5EF4-FFF2-40B4-BE49-F238E27FC236}">
                <a16:creationId xmlns:a16="http://schemas.microsoft.com/office/drawing/2014/main" id="{3EAFC7B1-F196-5893-100E-F7B5FCA706F9}"/>
              </a:ext>
            </a:extLst>
          </p:cNvPr>
          <p:cNvSpPr txBox="1"/>
          <p:nvPr/>
        </p:nvSpPr>
        <p:spPr>
          <a:xfrm>
            <a:off x="14019521" y="3446078"/>
            <a:ext cx="4896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 1–2 hiệu năng trung bình, không ổn định.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517;p14">
            <a:extLst>
              <a:ext uri="{FF2B5EF4-FFF2-40B4-BE49-F238E27FC236}">
                <a16:creationId xmlns:a16="http://schemas.microsoft.com/office/drawing/2014/main" id="{E6494F95-795D-78F6-7F80-7CD555AAB781}"/>
              </a:ext>
            </a:extLst>
          </p:cNvPr>
          <p:cNvSpPr txBox="1"/>
          <p:nvPr/>
        </p:nvSpPr>
        <p:spPr>
          <a:xfrm>
            <a:off x="13828411" y="2367624"/>
            <a:ext cx="21243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So sánh hiệu năng: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518;p14">
            <a:extLst>
              <a:ext uri="{FF2B5EF4-FFF2-40B4-BE49-F238E27FC236}">
                <a16:creationId xmlns:a16="http://schemas.microsoft.com/office/drawing/2014/main" id="{7B53CC43-01E7-26CA-ED4C-FEB1B00A24F8}"/>
              </a:ext>
            </a:extLst>
          </p:cNvPr>
          <p:cNvSpPr/>
          <p:nvPr/>
        </p:nvSpPr>
        <p:spPr>
          <a:xfrm>
            <a:off x="13219421" y="3931558"/>
            <a:ext cx="11430000" cy="838500"/>
          </a:xfrm>
          <a:prstGeom prst="roundRect">
            <a:avLst>
              <a:gd name="adj" fmla="val 9914"/>
            </a:avLst>
          </a:prstGeom>
          <a:solidFill>
            <a:srgbClr val="F0F7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19;p14">
            <a:extLst>
              <a:ext uri="{FF2B5EF4-FFF2-40B4-BE49-F238E27FC236}">
                <a16:creationId xmlns:a16="http://schemas.microsoft.com/office/drawing/2014/main" id="{F913F6C1-F3E2-711D-D437-B9699078BCAB}"/>
              </a:ext>
            </a:extLst>
          </p:cNvPr>
          <p:cNvSpPr/>
          <p:nvPr/>
        </p:nvSpPr>
        <p:spPr>
          <a:xfrm>
            <a:off x="13219421" y="3931558"/>
            <a:ext cx="38400" cy="838500"/>
          </a:xfrm>
          <a:prstGeom prst="rect">
            <a:avLst/>
          </a:prstGeom>
          <a:solidFill>
            <a:srgbClr val="3182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520;p14" descr="preencoded.png">
            <a:extLst>
              <a:ext uri="{FF2B5EF4-FFF2-40B4-BE49-F238E27FC236}">
                <a16:creationId xmlns:a16="http://schemas.microsoft.com/office/drawing/2014/main" id="{0F69DE7B-2AB3-C3AC-8155-FC26CF98B4D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485511" y="4164730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521;p14">
            <a:extLst>
              <a:ext uri="{FF2B5EF4-FFF2-40B4-BE49-F238E27FC236}">
                <a16:creationId xmlns:a16="http://schemas.microsoft.com/office/drawing/2014/main" id="{356F2062-DBA1-3041-4F17-7276C39F3A49}"/>
              </a:ext>
            </a:extLst>
          </p:cNvPr>
          <p:cNvSpPr txBox="1"/>
          <p:nvPr/>
        </p:nvSpPr>
        <p:spPr>
          <a:xfrm>
            <a:off x="13981116" y="4236053"/>
            <a:ext cx="4582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Khi N tăng, sự khác biệt càng rõ giữa các thuật toán.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523;p14">
            <a:extLst>
              <a:ext uri="{FF2B5EF4-FFF2-40B4-BE49-F238E27FC236}">
                <a16:creationId xmlns:a16="http://schemas.microsoft.com/office/drawing/2014/main" id="{15365C49-2986-58CB-92B0-FB0E4F9CE0D0}"/>
              </a:ext>
            </a:extLst>
          </p:cNvPr>
          <p:cNvSpPr/>
          <p:nvPr/>
        </p:nvSpPr>
        <p:spPr>
          <a:xfrm>
            <a:off x="-11089474" y="5511926"/>
            <a:ext cx="457200" cy="914400"/>
          </a:xfrm>
          <a:prstGeom prst="roundRect">
            <a:avLst>
              <a:gd name="adj" fmla="val 33333"/>
            </a:avLst>
          </a:prstGeom>
          <a:solidFill>
            <a:srgbClr val="1E3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24;p14">
            <a:extLst>
              <a:ext uri="{FF2B5EF4-FFF2-40B4-BE49-F238E27FC236}">
                <a16:creationId xmlns:a16="http://schemas.microsoft.com/office/drawing/2014/main" id="{3DD8BC4C-37AF-5FF1-EEEF-45DC676ADDC5}"/>
              </a:ext>
            </a:extLst>
          </p:cNvPr>
          <p:cNvSpPr/>
          <p:nvPr/>
        </p:nvSpPr>
        <p:spPr>
          <a:xfrm>
            <a:off x="-10556379" y="5817336"/>
            <a:ext cx="457200" cy="609900"/>
          </a:xfrm>
          <a:prstGeom prst="roundRect">
            <a:avLst>
              <a:gd name="adj" fmla="val 33333"/>
            </a:avLst>
          </a:prstGeom>
          <a:solidFill>
            <a:srgbClr val="1D4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25;p14">
            <a:extLst>
              <a:ext uri="{FF2B5EF4-FFF2-40B4-BE49-F238E27FC236}">
                <a16:creationId xmlns:a16="http://schemas.microsoft.com/office/drawing/2014/main" id="{10416E83-1C98-884C-0DF1-66C25132EE5C}"/>
              </a:ext>
            </a:extLst>
          </p:cNvPr>
          <p:cNvSpPr/>
          <p:nvPr/>
        </p:nvSpPr>
        <p:spPr>
          <a:xfrm>
            <a:off x="-10022370" y="6045936"/>
            <a:ext cx="457200" cy="381300"/>
          </a:xfrm>
          <a:prstGeom prst="roundRect">
            <a:avLst>
              <a:gd name="adj" fmla="val 47962"/>
            </a:avLst>
          </a:prstGeom>
          <a:solidFill>
            <a:srgbClr val="3B82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26;p14">
            <a:extLst>
              <a:ext uri="{FF2B5EF4-FFF2-40B4-BE49-F238E27FC236}">
                <a16:creationId xmlns:a16="http://schemas.microsoft.com/office/drawing/2014/main" id="{2C8BB14C-2546-D4BE-CF42-158279AB0597}"/>
              </a:ext>
            </a:extLst>
          </p:cNvPr>
          <p:cNvSpPr/>
          <p:nvPr/>
        </p:nvSpPr>
        <p:spPr>
          <a:xfrm>
            <a:off x="-9489274" y="6197726"/>
            <a:ext cx="457200" cy="228600"/>
          </a:xfrm>
          <a:prstGeom prst="roundRect">
            <a:avLst>
              <a:gd name="adj" fmla="val 133333"/>
            </a:avLst>
          </a:prstGeom>
          <a:solidFill>
            <a:srgbClr val="93C5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7;p14">
            <a:extLst>
              <a:ext uri="{FF2B5EF4-FFF2-40B4-BE49-F238E27FC236}">
                <a16:creationId xmlns:a16="http://schemas.microsoft.com/office/drawing/2014/main" id="{179EB9B7-460C-DD4A-CFA3-E15EE899FA9E}"/>
              </a:ext>
            </a:extLst>
          </p:cNvPr>
          <p:cNvSpPr txBox="1"/>
          <p:nvPr/>
        </p:nvSpPr>
        <p:spPr>
          <a:xfrm>
            <a:off x="-10227195" y="6522338"/>
            <a:ext cx="4482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 = 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528;p14">
            <a:extLst>
              <a:ext uri="{FF2B5EF4-FFF2-40B4-BE49-F238E27FC236}">
                <a16:creationId xmlns:a16="http://schemas.microsoft.com/office/drawing/2014/main" id="{731CFCB2-6A09-327E-B1B6-3DD52CA76E3B}"/>
              </a:ext>
            </a:extLst>
          </p:cNvPr>
          <p:cNvSpPr/>
          <p:nvPr/>
        </p:nvSpPr>
        <p:spPr>
          <a:xfrm>
            <a:off x="-7384326" y="6121831"/>
            <a:ext cx="457200" cy="304500"/>
          </a:xfrm>
          <a:prstGeom prst="roundRect">
            <a:avLst>
              <a:gd name="adj" fmla="val 75075"/>
            </a:avLst>
          </a:prstGeom>
          <a:solidFill>
            <a:srgbClr val="1D4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29;p14">
            <a:extLst>
              <a:ext uri="{FF2B5EF4-FFF2-40B4-BE49-F238E27FC236}">
                <a16:creationId xmlns:a16="http://schemas.microsoft.com/office/drawing/2014/main" id="{67CED1E7-0DAF-89D3-B387-558A341F34D9}"/>
              </a:ext>
            </a:extLst>
          </p:cNvPr>
          <p:cNvSpPr/>
          <p:nvPr/>
        </p:nvSpPr>
        <p:spPr>
          <a:xfrm>
            <a:off x="-6851230" y="6236131"/>
            <a:ext cx="457200" cy="190200"/>
          </a:xfrm>
          <a:prstGeom prst="roundRect">
            <a:avLst>
              <a:gd name="adj" fmla="val 192308"/>
            </a:avLst>
          </a:prstGeom>
          <a:solidFill>
            <a:srgbClr val="3B82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30;p14">
            <a:extLst>
              <a:ext uri="{FF2B5EF4-FFF2-40B4-BE49-F238E27FC236}">
                <a16:creationId xmlns:a16="http://schemas.microsoft.com/office/drawing/2014/main" id="{810F4FF5-16D6-F09A-83CF-45DA52019CBB}"/>
              </a:ext>
            </a:extLst>
          </p:cNvPr>
          <p:cNvSpPr/>
          <p:nvPr/>
        </p:nvSpPr>
        <p:spPr>
          <a:xfrm>
            <a:off x="-6318135" y="6312026"/>
            <a:ext cx="457200" cy="114300"/>
          </a:xfrm>
          <a:prstGeom prst="roundRect">
            <a:avLst>
              <a:gd name="adj" fmla="val 533333"/>
            </a:avLst>
          </a:prstGeom>
          <a:solidFill>
            <a:srgbClr val="93C5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31;p14">
            <a:extLst>
              <a:ext uri="{FF2B5EF4-FFF2-40B4-BE49-F238E27FC236}">
                <a16:creationId xmlns:a16="http://schemas.microsoft.com/office/drawing/2014/main" id="{FB1E8633-2A9F-3A2D-DCC8-B660FF504613}"/>
              </a:ext>
            </a:extLst>
          </p:cNvPr>
          <p:cNvSpPr txBox="1"/>
          <p:nvPr/>
        </p:nvSpPr>
        <p:spPr>
          <a:xfrm>
            <a:off x="-7056056" y="6522338"/>
            <a:ext cx="4482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 = 8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532;p14">
            <a:extLst>
              <a:ext uri="{FF2B5EF4-FFF2-40B4-BE49-F238E27FC236}">
                <a16:creationId xmlns:a16="http://schemas.microsoft.com/office/drawing/2014/main" id="{F91AFE72-6CC7-6264-3357-C9F5033D7B51}"/>
              </a:ext>
            </a:extLst>
          </p:cNvPr>
          <p:cNvSpPr/>
          <p:nvPr/>
        </p:nvSpPr>
        <p:spPr>
          <a:xfrm>
            <a:off x="-4784686" y="5740526"/>
            <a:ext cx="9000" cy="761700"/>
          </a:xfrm>
          <a:prstGeom prst="rect">
            <a:avLst/>
          </a:prstGeom>
          <a:solidFill>
            <a:srgbClr val="D1D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533;p14">
            <a:extLst>
              <a:ext uri="{FF2B5EF4-FFF2-40B4-BE49-F238E27FC236}">
                <a16:creationId xmlns:a16="http://schemas.microsoft.com/office/drawing/2014/main" id="{DB201973-B8CE-A429-5C7E-E64B2504336C}"/>
              </a:ext>
            </a:extLst>
          </p:cNvPr>
          <p:cNvSpPr txBox="1"/>
          <p:nvPr/>
        </p:nvSpPr>
        <p:spPr>
          <a:xfrm>
            <a:off x="-4622838" y="5740526"/>
            <a:ext cx="13296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534;p14">
            <a:extLst>
              <a:ext uri="{FF2B5EF4-FFF2-40B4-BE49-F238E27FC236}">
                <a16:creationId xmlns:a16="http://schemas.microsoft.com/office/drawing/2014/main" id="{2E9EAFB7-3E38-F2E9-A932-4E9FCC108CAB}"/>
              </a:ext>
            </a:extLst>
          </p:cNvPr>
          <p:cNvSpPr txBox="1"/>
          <p:nvPr/>
        </p:nvSpPr>
        <p:spPr>
          <a:xfrm>
            <a:off x="-4622838" y="5931636"/>
            <a:ext cx="10341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First-Choice HC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535;p14">
            <a:extLst>
              <a:ext uri="{FF2B5EF4-FFF2-40B4-BE49-F238E27FC236}">
                <a16:creationId xmlns:a16="http://schemas.microsoft.com/office/drawing/2014/main" id="{56E3549A-39DC-E059-C6ED-A6F0A36220B1}"/>
              </a:ext>
            </a:extLst>
          </p:cNvPr>
          <p:cNvSpPr txBox="1"/>
          <p:nvPr/>
        </p:nvSpPr>
        <p:spPr>
          <a:xfrm>
            <a:off x="-4622838" y="6121831"/>
            <a:ext cx="9483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536;p14">
            <a:extLst>
              <a:ext uri="{FF2B5EF4-FFF2-40B4-BE49-F238E27FC236}">
                <a16:creationId xmlns:a16="http://schemas.microsoft.com/office/drawing/2014/main" id="{EBB8F0A8-0590-DA2E-CED3-FF6528E4454D}"/>
              </a:ext>
            </a:extLst>
          </p:cNvPr>
          <p:cNvSpPr txBox="1"/>
          <p:nvPr/>
        </p:nvSpPr>
        <p:spPr>
          <a:xfrm>
            <a:off x="-4622838" y="6312026"/>
            <a:ext cx="12912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4"/>
          <p:cNvSpPr/>
          <p:nvPr/>
        </p:nvSpPr>
        <p:spPr>
          <a:xfrm>
            <a:off x="0" y="-2389322"/>
            <a:ext cx="12191700" cy="86109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4"/>
          <p:cNvSpPr/>
          <p:nvPr/>
        </p:nvSpPr>
        <p:spPr>
          <a:xfrm>
            <a:off x="0" y="-2389322"/>
            <a:ext cx="12191700" cy="86109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4"/>
          <p:cNvSpPr/>
          <p:nvPr/>
        </p:nvSpPr>
        <p:spPr>
          <a:xfrm>
            <a:off x="0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4"/>
          <p:cNvSpPr txBox="1"/>
          <p:nvPr/>
        </p:nvSpPr>
        <p:spPr>
          <a:xfrm>
            <a:off x="3812134" y="228600"/>
            <a:ext cx="4786884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PHÂN TÍCH KẾT QUẢ N-QUEENS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8" name="Google Shape;508;p1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305" y="971532"/>
            <a:ext cx="3429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14"/>
          <p:cNvSpPr txBox="1"/>
          <p:nvPr/>
        </p:nvSpPr>
        <p:spPr>
          <a:xfrm>
            <a:off x="875995" y="1075773"/>
            <a:ext cx="44679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Simulated Annealing cho kết quả tốt nhất: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4"/>
          <p:cNvSpPr/>
          <p:nvPr/>
        </p:nvSpPr>
        <p:spPr>
          <a:xfrm>
            <a:off x="609895" y="1531230"/>
            <a:ext cx="38400" cy="9144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4"/>
          <p:cNvSpPr txBox="1"/>
          <p:nvPr/>
        </p:nvSpPr>
        <p:spPr>
          <a:xfrm>
            <a:off x="1181405" y="1626336"/>
            <a:ext cx="3162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100% thành công ở n=4, 97% ở n=8.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4"/>
          <p:cNvSpPr txBox="1"/>
          <p:nvPr/>
        </p:nvSpPr>
        <p:spPr>
          <a:xfrm>
            <a:off x="1181405" y="2121026"/>
            <a:ext cx="2448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Số xung đột trung bình ≈ 0.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3" name="Google Shape;513;p1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305" y="251055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14"/>
          <p:cNvSpPr/>
          <p:nvPr/>
        </p:nvSpPr>
        <p:spPr>
          <a:xfrm>
            <a:off x="609905" y="3102549"/>
            <a:ext cx="38400" cy="11430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4"/>
          <p:cNvSpPr txBox="1"/>
          <p:nvPr/>
        </p:nvSpPr>
        <p:spPr>
          <a:xfrm>
            <a:off x="1181405" y="3197646"/>
            <a:ext cx="6906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 chạy nhanh nhưng dễ kẹt, tỉ lệ nghiệm đúng giảm còn 15%.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4"/>
          <p:cNvSpPr txBox="1"/>
          <p:nvPr/>
        </p:nvSpPr>
        <p:spPr>
          <a:xfrm>
            <a:off x="1181405" y="3693251"/>
            <a:ext cx="4896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 1–2 hiệu năng trung bình, không ổn định.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4"/>
          <p:cNvSpPr txBox="1"/>
          <p:nvPr/>
        </p:nvSpPr>
        <p:spPr>
          <a:xfrm>
            <a:off x="990295" y="2614797"/>
            <a:ext cx="21243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So sánh hiệu năng: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4"/>
          <p:cNvSpPr/>
          <p:nvPr/>
        </p:nvSpPr>
        <p:spPr>
          <a:xfrm>
            <a:off x="381305" y="4178731"/>
            <a:ext cx="11430000" cy="838500"/>
          </a:xfrm>
          <a:prstGeom prst="roundRect">
            <a:avLst>
              <a:gd name="adj" fmla="val 9914"/>
            </a:avLst>
          </a:prstGeom>
          <a:solidFill>
            <a:srgbClr val="F0F7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4"/>
          <p:cNvSpPr/>
          <p:nvPr/>
        </p:nvSpPr>
        <p:spPr>
          <a:xfrm>
            <a:off x="381305" y="4178731"/>
            <a:ext cx="38400" cy="838500"/>
          </a:xfrm>
          <a:prstGeom prst="rect">
            <a:avLst/>
          </a:prstGeom>
          <a:solidFill>
            <a:srgbClr val="3182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0" name="Google Shape;520;p14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395" y="4411903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14"/>
          <p:cNvSpPr txBox="1"/>
          <p:nvPr/>
        </p:nvSpPr>
        <p:spPr>
          <a:xfrm>
            <a:off x="1143000" y="4483226"/>
            <a:ext cx="4582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Khi N tăng, sự khác biệt càng rõ giữa các thuật toán.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4"/>
          <p:cNvSpPr/>
          <p:nvPr/>
        </p:nvSpPr>
        <p:spPr>
          <a:xfrm>
            <a:off x="1524305" y="5321731"/>
            <a:ext cx="9144000" cy="1600200"/>
          </a:xfrm>
          <a:prstGeom prst="roundRect">
            <a:avLst>
              <a:gd name="adj" fmla="val 2721"/>
            </a:avLst>
          </a:prstGeom>
          <a:solidFill>
            <a:srgbClr val="F9FAFB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4"/>
          <p:cNvSpPr/>
          <p:nvPr/>
        </p:nvSpPr>
        <p:spPr>
          <a:xfrm>
            <a:off x="2271370" y="5511926"/>
            <a:ext cx="457200" cy="914400"/>
          </a:xfrm>
          <a:prstGeom prst="roundRect">
            <a:avLst>
              <a:gd name="adj" fmla="val 33333"/>
            </a:avLst>
          </a:prstGeom>
          <a:solidFill>
            <a:srgbClr val="1E3A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4"/>
          <p:cNvSpPr/>
          <p:nvPr/>
        </p:nvSpPr>
        <p:spPr>
          <a:xfrm>
            <a:off x="2804465" y="5817336"/>
            <a:ext cx="457200" cy="609900"/>
          </a:xfrm>
          <a:prstGeom prst="roundRect">
            <a:avLst>
              <a:gd name="adj" fmla="val 33333"/>
            </a:avLst>
          </a:prstGeom>
          <a:solidFill>
            <a:srgbClr val="1D4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4"/>
          <p:cNvSpPr/>
          <p:nvPr/>
        </p:nvSpPr>
        <p:spPr>
          <a:xfrm>
            <a:off x="3338474" y="6045936"/>
            <a:ext cx="457200" cy="381300"/>
          </a:xfrm>
          <a:prstGeom prst="roundRect">
            <a:avLst>
              <a:gd name="adj" fmla="val 47962"/>
            </a:avLst>
          </a:prstGeom>
          <a:solidFill>
            <a:srgbClr val="3B82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4"/>
          <p:cNvSpPr/>
          <p:nvPr/>
        </p:nvSpPr>
        <p:spPr>
          <a:xfrm>
            <a:off x="3871570" y="6197726"/>
            <a:ext cx="457200" cy="228600"/>
          </a:xfrm>
          <a:prstGeom prst="roundRect">
            <a:avLst>
              <a:gd name="adj" fmla="val 133333"/>
            </a:avLst>
          </a:prstGeom>
          <a:solidFill>
            <a:srgbClr val="93C5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4"/>
          <p:cNvSpPr txBox="1"/>
          <p:nvPr/>
        </p:nvSpPr>
        <p:spPr>
          <a:xfrm>
            <a:off x="3133649" y="6522338"/>
            <a:ext cx="4482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 = 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4"/>
          <p:cNvSpPr/>
          <p:nvPr/>
        </p:nvSpPr>
        <p:spPr>
          <a:xfrm>
            <a:off x="5976518" y="6121831"/>
            <a:ext cx="457200" cy="304500"/>
          </a:xfrm>
          <a:prstGeom prst="roundRect">
            <a:avLst>
              <a:gd name="adj" fmla="val 75075"/>
            </a:avLst>
          </a:prstGeom>
          <a:solidFill>
            <a:srgbClr val="1D4E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4"/>
          <p:cNvSpPr/>
          <p:nvPr/>
        </p:nvSpPr>
        <p:spPr>
          <a:xfrm>
            <a:off x="6509614" y="6236131"/>
            <a:ext cx="457200" cy="190200"/>
          </a:xfrm>
          <a:prstGeom prst="roundRect">
            <a:avLst>
              <a:gd name="adj" fmla="val 192308"/>
            </a:avLst>
          </a:prstGeom>
          <a:solidFill>
            <a:srgbClr val="3B82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4"/>
          <p:cNvSpPr/>
          <p:nvPr/>
        </p:nvSpPr>
        <p:spPr>
          <a:xfrm>
            <a:off x="7042709" y="6312026"/>
            <a:ext cx="457200" cy="114300"/>
          </a:xfrm>
          <a:prstGeom prst="roundRect">
            <a:avLst>
              <a:gd name="adj" fmla="val 533333"/>
            </a:avLst>
          </a:prstGeom>
          <a:solidFill>
            <a:srgbClr val="93C5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4"/>
          <p:cNvSpPr txBox="1"/>
          <p:nvPr/>
        </p:nvSpPr>
        <p:spPr>
          <a:xfrm>
            <a:off x="6304788" y="6522338"/>
            <a:ext cx="4482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 = 8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14"/>
          <p:cNvSpPr/>
          <p:nvPr/>
        </p:nvSpPr>
        <p:spPr>
          <a:xfrm>
            <a:off x="8576158" y="5740526"/>
            <a:ext cx="9000" cy="761700"/>
          </a:xfrm>
          <a:prstGeom prst="rect">
            <a:avLst/>
          </a:prstGeom>
          <a:solidFill>
            <a:srgbClr val="D1D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4"/>
          <p:cNvSpPr txBox="1"/>
          <p:nvPr/>
        </p:nvSpPr>
        <p:spPr>
          <a:xfrm>
            <a:off x="8738006" y="5740526"/>
            <a:ext cx="13296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14"/>
          <p:cNvSpPr txBox="1"/>
          <p:nvPr/>
        </p:nvSpPr>
        <p:spPr>
          <a:xfrm>
            <a:off x="8738006" y="5931636"/>
            <a:ext cx="10341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First-Choice HC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14"/>
          <p:cNvSpPr txBox="1"/>
          <p:nvPr/>
        </p:nvSpPr>
        <p:spPr>
          <a:xfrm>
            <a:off x="8738006" y="6121831"/>
            <a:ext cx="9483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14"/>
          <p:cNvSpPr txBox="1"/>
          <p:nvPr/>
        </p:nvSpPr>
        <p:spPr>
          <a:xfrm>
            <a:off x="8738006" y="6312026"/>
            <a:ext cx="12912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544;p15">
            <a:extLst>
              <a:ext uri="{FF2B5EF4-FFF2-40B4-BE49-F238E27FC236}">
                <a16:creationId xmlns:a16="http://schemas.microsoft.com/office/drawing/2014/main" id="{6E87D530-BA26-8B1B-E4E2-FF7E39F1E34C}"/>
              </a:ext>
            </a:extLst>
          </p:cNvPr>
          <p:cNvSpPr/>
          <p:nvPr/>
        </p:nvSpPr>
        <p:spPr>
          <a:xfrm>
            <a:off x="-13385444" y="66597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45;p15">
            <a:extLst>
              <a:ext uri="{FF2B5EF4-FFF2-40B4-BE49-F238E27FC236}">
                <a16:creationId xmlns:a16="http://schemas.microsoft.com/office/drawing/2014/main" id="{59B43732-2F89-9359-A82A-C44FF9B1BB57}"/>
              </a:ext>
            </a:extLst>
          </p:cNvPr>
          <p:cNvSpPr txBox="1"/>
          <p:nvPr/>
        </p:nvSpPr>
        <p:spPr>
          <a:xfrm>
            <a:off x="-10644073" y="295197"/>
            <a:ext cx="6930238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 SÁNH CHUNG CÁC THUẬT TOÁN N-QUEENS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46;p15">
            <a:extLst>
              <a:ext uri="{FF2B5EF4-FFF2-40B4-BE49-F238E27FC236}">
                <a16:creationId xmlns:a16="http://schemas.microsoft.com/office/drawing/2014/main" id="{E554F8D5-C21E-9550-0B3D-B5F6F5206997}"/>
              </a:ext>
            </a:extLst>
          </p:cNvPr>
          <p:cNvSpPr/>
          <p:nvPr/>
        </p:nvSpPr>
        <p:spPr>
          <a:xfrm>
            <a:off x="-13080949" y="1171192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47;p15">
            <a:extLst>
              <a:ext uri="{FF2B5EF4-FFF2-40B4-BE49-F238E27FC236}">
                <a16:creationId xmlns:a16="http://schemas.microsoft.com/office/drawing/2014/main" id="{D8DC3962-3C13-7673-319D-7013FD83E7FD}"/>
              </a:ext>
            </a:extLst>
          </p:cNvPr>
          <p:cNvSpPr/>
          <p:nvPr/>
        </p:nvSpPr>
        <p:spPr>
          <a:xfrm>
            <a:off x="13040411" y="1282892"/>
            <a:ext cx="2714854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48;p15">
            <a:extLst>
              <a:ext uri="{FF2B5EF4-FFF2-40B4-BE49-F238E27FC236}">
                <a16:creationId xmlns:a16="http://schemas.microsoft.com/office/drawing/2014/main" id="{5D47F64B-F512-ED85-09EC-91A6F86BEA77}"/>
              </a:ext>
            </a:extLst>
          </p:cNvPr>
          <p:cNvSpPr/>
          <p:nvPr/>
        </p:nvSpPr>
        <p:spPr>
          <a:xfrm>
            <a:off x="15747035" y="1282892"/>
            <a:ext cx="19815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49;p15">
            <a:extLst>
              <a:ext uri="{FF2B5EF4-FFF2-40B4-BE49-F238E27FC236}">
                <a16:creationId xmlns:a16="http://schemas.microsoft.com/office/drawing/2014/main" id="{5CB51518-978F-EBCD-4075-311A6416EAEC}"/>
              </a:ext>
            </a:extLst>
          </p:cNvPr>
          <p:cNvSpPr/>
          <p:nvPr/>
        </p:nvSpPr>
        <p:spPr>
          <a:xfrm>
            <a:off x="17718482" y="1282892"/>
            <a:ext cx="2000707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550;p15">
            <a:extLst>
              <a:ext uri="{FF2B5EF4-FFF2-40B4-BE49-F238E27FC236}">
                <a16:creationId xmlns:a16="http://schemas.microsoft.com/office/drawing/2014/main" id="{C6E8955F-5198-E02E-8661-E0D6AFD07F13}"/>
              </a:ext>
            </a:extLst>
          </p:cNvPr>
          <p:cNvSpPr/>
          <p:nvPr/>
        </p:nvSpPr>
        <p:spPr>
          <a:xfrm>
            <a:off x="19716446" y="1282892"/>
            <a:ext cx="2190902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51;p15">
            <a:extLst>
              <a:ext uri="{FF2B5EF4-FFF2-40B4-BE49-F238E27FC236}">
                <a16:creationId xmlns:a16="http://schemas.microsoft.com/office/drawing/2014/main" id="{0F6715E5-39C2-90F2-A119-8039CFE77FF5}"/>
              </a:ext>
            </a:extLst>
          </p:cNvPr>
          <p:cNvSpPr/>
          <p:nvPr/>
        </p:nvSpPr>
        <p:spPr>
          <a:xfrm>
            <a:off x="21903690" y="1282892"/>
            <a:ext cx="2723998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552;p15">
            <a:extLst>
              <a:ext uri="{FF2B5EF4-FFF2-40B4-BE49-F238E27FC236}">
                <a16:creationId xmlns:a16="http://schemas.microsoft.com/office/drawing/2014/main" id="{92067BD1-1A4E-0740-0EB5-5A841AFAA552}"/>
              </a:ext>
            </a:extLst>
          </p:cNvPr>
          <p:cNvSpPr txBox="1"/>
          <p:nvPr/>
        </p:nvSpPr>
        <p:spPr>
          <a:xfrm>
            <a:off x="-12928244" y="1323897"/>
            <a:ext cx="74797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Tiêu chí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553;p15">
            <a:extLst>
              <a:ext uri="{FF2B5EF4-FFF2-40B4-BE49-F238E27FC236}">
                <a16:creationId xmlns:a16="http://schemas.microsoft.com/office/drawing/2014/main" id="{B0D3E012-CB81-0AEA-A20D-F57803B48C77}"/>
              </a:ext>
            </a:extLst>
          </p:cNvPr>
          <p:cNvSpPr txBox="1"/>
          <p:nvPr/>
        </p:nvSpPr>
        <p:spPr>
          <a:xfrm>
            <a:off x="-10222534" y="1323897"/>
            <a:ext cx="109087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Steepest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554;p15">
            <a:extLst>
              <a:ext uri="{FF2B5EF4-FFF2-40B4-BE49-F238E27FC236}">
                <a16:creationId xmlns:a16="http://schemas.microsoft.com/office/drawing/2014/main" id="{0429B775-1C43-AD82-86ED-847E13C822E8}"/>
              </a:ext>
            </a:extLst>
          </p:cNvPr>
          <p:cNvSpPr txBox="1"/>
          <p:nvPr/>
        </p:nvSpPr>
        <p:spPr>
          <a:xfrm>
            <a:off x="-8250174" y="1323897"/>
            <a:ext cx="12243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Stochastic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555;p15">
            <a:extLst>
              <a:ext uri="{FF2B5EF4-FFF2-40B4-BE49-F238E27FC236}">
                <a16:creationId xmlns:a16="http://schemas.microsoft.com/office/drawing/2014/main" id="{8CA8A9CE-AA55-B690-2447-91703BFA464A}"/>
              </a:ext>
            </a:extLst>
          </p:cNvPr>
          <p:cNvSpPr txBox="1"/>
          <p:nvPr/>
        </p:nvSpPr>
        <p:spPr>
          <a:xfrm>
            <a:off x="-6252210" y="1323897"/>
            <a:ext cx="1357884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First-Choice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556;p15">
            <a:extLst>
              <a:ext uri="{FF2B5EF4-FFF2-40B4-BE49-F238E27FC236}">
                <a16:creationId xmlns:a16="http://schemas.microsoft.com/office/drawing/2014/main" id="{053E8614-0DDB-BCCB-BB1A-61B5EA80C134}"/>
              </a:ext>
            </a:extLst>
          </p:cNvPr>
          <p:cNvSpPr txBox="1"/>
          <p:nvPr/>
        </p:nvSpPr>
        <p:spPr>
          <a:xfrm>
            <a:off x="-4064965" y="1323897"/>
            <a:ext cx="1729130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557;p15">
            <a:extLst>
              <a:ext uri="{FF2B5EF4-FFF2-40B4-BE49-F238E27FC236}">
                <a16:creationId xmlns:a16="http://schemas.microsoft.com/office/drawing/2014/main" id="{E26F0052-52D8-4DE0-EFB4-F930611898AB}"/>
              </a:ext>
            </a:extLst>
          </p:cNvPr>
          <p:cNvSpPr/>
          <p:nvPr/>
        </p:nvSpPr>
        <p:spPr>
          <a:xfrm>
            <a:off x="13040411" y="1797699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558;p15">
            <a:extLst>
              <a:ext uri="{FF2B5EF4-FFF2-40B4-BE49-F238E27FC236}">
                <a16:creationId xmlns:a16="http://schemas.microsoft.com/office/drawing/2014/main" id="{D37C977F-49B5-F882-B6F9-A0A06DF47BB7}"/>
              </a:ext>
            </a:extLst>
          </p:cNvPr>
          <p:cNvSpPr/>
          <p:nvPr/>
        </p:nvSpPr>
        <p:spPr>
          <a:xfrm>
            <a:off x="13040411" y="2311592"/>
            <a:ext cx="11582705" cy="514807"/>
          </a:xfrm>
          <a:prstGeom prst="rect">
            <a:avLst/>
          </a:prstGeom>
          <a:solidFill>
            <a:srgbClr val="E1EA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559;p15">
            <a:extLst>
              <a:ext uri="{FF2B5EF4-FFF2-40B4-BE49-F238E27FC236}">
                <a16:creationId xmlns:a16="http://schemas.microsoft.com/office/drawing/2014/main" id="{3A737878-E9D0-E2A1-7D9A-B2BD52D27FC6}"/>
              </a:ext>
            </a:extLst>
          </p:cNvPr>
          <p:cNvSpPr/>
          <p:nvPr/>
        </p:nvSpPr>
        <p:spPr>
          <a:xfrm>
            <a:off x="13040411" y="1797699"/>
            <a:ext cx="2714854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560;p15">
            <a:extLst>
              <a:ext uri="{FF2B5EF4-FFF2-40B4-BE49-F238E27FC236}">
                <a16:creationId xmlns:a16="http://schemas.microsoft.com/office/drawing/2014/main" id="{81761C32-198F-634E-A00B-4712A3613A7F}"/>
              </a:ext>
            </a:extLst>
          </p:cNvPr>
          <p:cNvSpPr/>
          <p:nvPr/>
        </p:nvSpPr>
        <p:spPr>
          <a:xfrm>
            <a:off x="15747035" y="1797699"/>
            <a:ext cx="19815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561;p15">
            <a:extLst>
              <a:ext uri="{FF2B5EF4-FFF2-40B4-BE49-F238E27FC236}">
                <a16:creationId xmlns:a16="http://schemas.microsoft.com/office/drawing/2014/main" id="{8FE15DB1-28D8-76FF-167D-B70054C736CB}"/>
              </a:ext>
            </a:extLst>
          </p:cNvPr>
          <p:cNvSpPr/>
          <p:nvPr/>
        </p:nvSpPr>
        <p:spPr>
          <a:xfrm>
            <a:off x="17718482" y="1797699"/>
            <a:ext cx="2000707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62;p15">
            <a:extLst>
              <a:ext uri="{FF2B5EF4-FFF2-40B4-BE49-F238E27FC236}">
                <a16:creationId xmlns:a16="http://schemas.microsoft.com/office/drawing/2014/main" id="{43304815-035D-6B39-84D7-A4A4E7A9F8F9}"/>
              </a:ext>
            </a:extLst>
          </p:cNvPr>
          <p:cNvSpPr/>
          <p:nvPr/>
        </p:nvSpPr>
        <p:spPr>
          <a:xfrm>
            <a:off x="17718482" y="2311592"/>
            <a:ext cx="2000707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63;p15">
            <a:extLst>
              <a:ext uri="{FF2B5EF4-FFF2-40B4-BE49-F238E27FC236}">
                <a16:creationId xmlns:a16="http://schemas.microsoft.com/office/drawing/2014/main" id="{FF8C0007-9CDF-BDE9-7C20-9FDFBC6A54A6}"/>
              </a:ext>
            </a:extLst>
          </p:cNvPr>
          <p:cNvSpPr txBox="1"/>
          <p:nvPr/>
        </p:nvSpPr>
        <p:spPr>
          <a:xfrm>
            <a:off x="13193116" y="1950404"/>
            <a:ext cx="672084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Tốc độ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564;p15" descr="preencoded.png">
            <a:extLst>
              <a:ext uri="{FF2B5EF4-FFF2-40B4-BE49-F238E27FC236}">
                <a16:creationId xmlns:a16="http://schemas.microsoft.com/office/drawing/2014/main" id="{FED02031-6BFC-F77C-AB8B-9A27418EC6B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-760" r="-759"/>
          <a:stretch/>
        </p:blipFill>
        <p:spPr>
          <a:xfrm>
            <a:off x="15898826" y="1962291"/>
            <a:ext cx="152705" cy="171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565;p15" descr="preencoded.png">
            <a:extLst>
              <a:ext uri="{FF2B5EF4-FFF2-40B4-BE49-F238E27FC236}">
                <a16:creationId xmlns:a16="http://schemas.microsoft.com/office/drawing/2014/main" id="{B4978375-908F-5013-0D33-AF95776F394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-760" r="-759"/>
          <a:stretch/>
        </p:blipFill>
        <p:spPr>
          <a:xfrm>
            <a:off x="16051530" y="1962291"/>
            <a:ext cx="152705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566;p15">
            <a:extLst>
              <a:ext uri="{FF2B5EF4-FFF2-40B4-BE49-F238E27FC236}">
                <a16:creationId xmlns:a16="http://schemas.microsoft.com/office/drawing/2014/main" id="{3F463FFF-A4CB-6AAA-9A8E-DBF504A892BE}"/>
              </a:ext>
            </a:extLst>
          </p:cNvPr>
          <p:cNvSpPr/>
          <p:nvPr/>
        </p:nvSpPr>
        <p:spPr>
          <a:xfrm>
            <a:off x="21903690" y="1797699"/>
            <a:ext cx="2723998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567;p15">
            <a:extLst>
              <a:ext uri="{FF2B5EF4-FFF2-40B4-BE49-F238E27FC236}">
                <a16:creationId xmlns:a16="http://schemas.microsoft.com/office/drawing/2014/main" id="{8C2D3061-682F-F881-2895-C6DF785E7774}"/>
              </a:ext>
            </a:extLst>
          </p:cNvPr>
          <p:cNvSpPr txBox="1"/>
          <p:nvPr/>
        </p:nvSpPr>
        <p:spPr>
          <a:xfrm>
            <a:off x="16204235" y="1950404"/>
            <a:ext cx="900684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Rất nhanh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568;p15" descr="preencoded.png">
            <a:extLst>
              <a:ext uri="{FF2B5EF4-FFF2-40B4-BE49-F238E27FC236}">
                <a16:creationId xmlns:a16="http://schemas.microsoft.com/office/drawing/2014/main" id="{BEE81A52-2E8C-7117-A724-E706CC8AFDA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-760" r="-759"/>
          <a:stretch/>
        </p:blipFill>
        <p:spPr>
          <a:xfrm>
            <a:off x="17871186" y="1962291"/>
            <a:ext cx="152705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569;p15">
            <a:extLst>
              <a:ext uri="{FF2B5EF4-FFF2-40B4-BE49-F238E27FC236}">
                <a16:creationId xmlns:a16="http://schemas.microsoft.com/office/drawing/2014/main" id="{1F7D308F-109A-4B5A-3D39-CB31CCED70B9}"/>
              </a:ext>
            </a:extLst>
          </p:cNvPr>
          <p:cNvSpPr/>
          <p:nvPr/>
        </p:nvSpPr>
        <p:spPr>
          <a:xfrm>
            <a:off x="19716446" y="1797699"/>
            <a:ext cx="2190902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70;p15">
            <a:extLst>
              <a:ext uri="{FF2B5EF4-FFF2-40B4-BE49-F238E27FC236}">
                <a16:creationId xmlns:a16="http://schemas.microsoft.com/office/drawing/2014/main" id="{10ACAD63-9288-0DD2-D1DD-47717391265A}"/>
              </a:ext>
            </a:extLst>
          </p:cNvPr>
          <p:cNvSpPr txBox="1"/>
          <p:nvPr/>
        </p:nvSpPr>
        <p:spPr>
          <a:xfrm>
            <a:off x="18023891" y="1950404"/>
            <a:ext cx="63367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Nhanh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571;p15" descr="preencoded.png">
            <a:extLst>
              <a:ext uri="{FF2B5EF4-FFF2-40B4-BE49-F238E27FC236}">
                <a16:creationId xmlns:a16="http://schemas.microsoft.com/office/drawing/2014/main" id="{5B0AB705-4299-D2A0-6AE3-08A74F4FAEB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-760" r="-759"/>
          <a:stretch/>
        </p:blipFill>
        <p:spPr>
          <a:xfrm>
            <a:off x="19869150" y="1962291"/>
            <a:ext cx="152705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572;p15">
            <a:extLst>
              <a:ext uri="{FF2B5EF4-FFF2-40B4-BE49-F238E27FC236}">
                <a16:creationId xmlns:a16="http://schemas.microsoft.com/office/drawing/2014/main" id="{1B6AE4CA-4D19-B84D-21B3-A9AD3EABF140}"/>
              </a:ext>
            </a:extLst>
          </p:cNvPr>
          <p:cNvSpPr txBox="1"/>
          <p:nvPr/>
        </p:nvSpPr>
        <p:spPr>
          <a:xfrm>
            <a:off x="20021855" y="1950404"/>
            <a:ext cx="948233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Trung bình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573;p15" descr="preencoded.png">
            <a:extLst>
              <a:ext uri="{FF2B5EF4-FFF2-40B4-BE49-F238E27FC236}">
                <a16:creationId xmlns:a16="http://schemas.microsoft.com/office/drawing/2014/main" id="{C1263A6C-1F51-0F65-9845-2730CD1CA89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-1773" r="-1773"/>
          <a:stretch/>
        </p:blipFill>
        <p:spPr>
          <a:xfrm>
            <a:off x="22056395" y="1962291"/>
            <a:ext cx="133502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574;p15">
            <a:extLst>
              <a:ext uri="{FF2B5EF4-FFF2-40B4-BE49-F238E27FC236}">
                <a16:creationId xmlns:a16="http://schemas.microsoft.com/office/drawing/2014/main" id="{0FE7EA6F-44BC-E229-0D97-87CEF4541801}"/>
              </a:ext>
            </a:extLst>
          </p:cNvPr>
          <p:cNvSpPr/>
          <p:nvPr/>
        </p:nvSpPr>
        <p:spPr>
          <a:xfrm>
            <a:off x="13040411" y="2311592"/>
            <a:ext cx="2714854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575;p15">
            <a:extLst>
              <a:ext uri="{FF2B5EF4-FFF2-40B4-BE49-F238E27FC236}">
                <a16:creationId xmlns:a16="http://schemas.microsoft.com/office/drawing/2014/main" id="{71143FDB-A545-036E-ED16-C34F145DB186}"/>
              </a:ext>
            </a:extLst>
          </p:cNvPr>
          <p:cNvSpPr/>
          <p:nvPr/>
        </p:nvSpPr>
        <p:spPr>
          <a:xfrm>
            <a:off x="15747035" y="2311592"/>
            <a:ext cx="19815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576;p15">
            <a:extLst>
              <a:ext uri="{FF2B5EF4-FFF2-40B4-BE49-F238E27FC236}">
                <a16:creationId xmlns:a16="http://schemas.microsoft.com/office/drawing/2014/main" id="{B75CDE77-60F7-2E61-6354-0AC3803A2E84}"/>
              </a:ext>
            </a:extLst>
          </p:cNvPr>
          <p:cNvSpPr txBox="1"/>
          <p:nvPr/>
        </p:nvSpPr>
        <p:spPr>
          <a:xfrm>
            <a:off x="22188983" y="1950404"/>
            <a:ext cx="9098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Chậm hơn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577;p15">
            <a:extLst>
              <a:ext uri="{FF2B5EF4-FFF2-40B4-BE49-F238E27FC236}">
                <a16:creationId xmlns:a16="http://schemas.microsoft.com/office/drawing/2014/main" id="{FEE9C8ED-C59D-525C-940F-77A5FCE65199}"/>
              </a:ext>
            </a:extLst>
          </p:cNvPr>
          <p:cNvSpPr txBox="1"/>
          <p:nvPr/>
        </p:nvSpPr>
        <p:spPr>
          <a:xfrm>
            <a:off x="13193116" y="2464297"/>
            <a:ext cx="728777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Ổn định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578;p15" descr="preencoded.png">
            <a:extLst>
              <a:ext uri="{FF2B5EF4-FFF2-40B4-BE49-F238E27FC236}">
                <a16:creationId xmlns:a16="http://schemas.microsoft.com/office/drawing/2014/main" id="{2757A297-F1D8-61E2-066D-FB1A3071D75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898826" y="2476184"/>
            <a:ext cx="171907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579;p15">
            <a:extLst>
              <a:ext uri="{FF2B5EF4-FFF2-40B4-BE49-F238E27FC236}">
                <a16:creationId xmlns:a16="http://schemas.microsoft.com/office/drawing/2014/main" id="{3B498770-922F-CBD8-5D56-C699C6CFA4F8}"/>
              </a:ext>
            </a:extLst>
          </p:cNvPr>
          <p:cNvSpPr txBox="1"/>
          <p:nvPr/>
        </p:nvSpPr>
        <p:spPr>
          <a:xfrm>
            <a:off x="16070733" y="2464297"/>
            <a:ext cx="51937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Thấp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580;p15" descr="preencoded.png">
            <a:extLst>
              <a:ext uri="{FF2B5EF4-FFF2-40B4-BE49-F238E27FC236}">
                <a16:creationId xmlns:a16="http://schemas.microsoft.com/office/drawing/2014/main" id="{A7627B8E-960D-1AE4-FE3C-B065C136FE60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871186" y="2476184"/>
            <a:ext cx="171907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581;p15">
            <a:extLst>
              <a:ext uri="{FF2B5EF4-FFF2-40B4-BE49-F238E27FC236}">
                <a16:creationId xmlns:a16="http://schemas.microsoft.com/office/drawing/2014/main" id="{F304EC14-84E9-4011-5822-627F61DB1369}"/>
              </a:ext>
            </a:extLst>
          </p:cNvPr>
          <p:cNvSpPr/>
          <p:nvPr/>
        </p:nvSpPr>
        <p:spPr>
          <a:xfrm>
            <a:off x="19716446" y="2311592"/>
            <a:ext cx="2190902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582;p15">
            <a:extLst>
              <a:ext uri="{FF2B5EF4-FFF2-40B4-BE49-F238E27FC236}">
                <a16:creationId xmlns:a16="http://schemas.microsoft.com/office/drawing/2014/main" id="{5F704F1B-396F-38EE-CB83-729B67B2D293}"/>
              </a:ext>
            </a:extLst>
          </p:cNvPr>
          <p:cNvSpPr txBox="1"/>
          <p:nvPr/>
        </p:nvSpPr>
        <p:spPr>
          <a:xfrm>
            <a:off x="18043094" y="2464297"/>
            <a:ext cx="51937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Thấp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583;p15" descr="preencoded.png">
            <a:extLst>
              <a:ext uri="{FF2B5EF4-FFF2-40B4-BE49-F238E27FC236}">
                <a16:creationId xmlns:a16="http://schemas.microsoft.com/office/drawing/2014/main" id="{D0E1DD9F-B619-400E-245F-DECDA5C0B5C2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869150" y="2476184"/>
            <a:ext cx="171907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584;p15">
            <a:extLst>
              <a:ext uri="{FF2B5EF4-FFF2-40B4-BE49-F238E27FC236}">
                <a16:creationId xmlns:a16="http://schemas.microsoft.com/office/drawing/2014/main" id="{C56CC9F8-32DE-16E4-2413-2C79A3FF3912}"/>
              </a:ext>
            </a:extLst>
          </p:cNvPr>
          <p:cNvSpPr/>
          <p:nvPr/>
        </p:nvSpPr>
        <p:spPr>
          <a:xfrm>
            <a:off x="21903690" y="2311592"/>
            <a:ext cx="2723998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585;p15" descr="preencoded.png">
            <a:extLst>
              <a:ext uri="{FF2B5EF4-FFF2-40B4-BE49-F238E27FC236}">
                <a16:creationId xmlns:a16="http://schemas.microsoft.com/office/drawing/2014/main" id="{9AFC5A83-E530-F6C7-69E2-457D3842CEB9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56395" y="2476184"/>
            <a:ext cx="171907" cy="171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586;p15" descr="preencoded.png">
            <a:extLst>
              <a:ext uri="{FF2B5EF4-FFF2-40B4-BE49-F238E27FC236}">
                <a16:creationId xmlns:a16="http://schemas.microsoft.com/office/drawing/2014/main" id="{48973E2A-D908-F911-7382-439DB72DA083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227388" y="2476184"/>
            <a:ext cx="171907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587;p15">
            <a:extLst>
              <a:ext uri="{FF2B5EF4-FFF2-40B4-BE49-F238E27FC236}">
                <a16:creationId xmlns:a16="http://schemas.microsoft.com/office/drawing/2014/main" id="{E790EDFE-4E42-8461-F06F-A05EC21EEE9C}"/>
              </a:ext>
            </a:extLst>
          </p:cNvPr>
          <p:cNvSpPr/>
          <p:nvPr/>
        </p:nvSpPr>
        <p:spPr>
          <a:xfrm>
            <a:off x="13040411" y="2826399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88;p15">
            <a:extLst>
              <a:ext uri="{FF2B5EF4-FFF2-40B4-BE49-F238E27FC236}">
                <a16:creationId xmlns:a16="http://schemas.microsoft.com/office/drawing/2014/main" id="{25669F82-BFC1-78D8-1ED0-CB9AAFFC5AAA}"/>
              </a:ext>
            </a:extLst>
          </p:cNvPr>
          <p:cNvSpPr/>
          <p:nvPr/>
        </p:nvSpPr>
        <p:spPr>
          <a:xfrm>
            <a:off x="13040411" y="2826399"/>
            <a:ext cx="2714854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589;p15">
            <a:extLst>
              <a:ext uri="{FF2B5EF4-FFF2-40B4-BE49-F238E27FC236}">
                <a16:creationId xmlns:a16="http://schemas.microsoft.com/office/drawing/2014/main" id="{F37821FD-4F3F-37EE-70D9-93247B7D6F1B}"/>
              </a:ext>
            </a:extLst>
          </p:cNvPr>
          <p:cNvSpPr/>
          <p:nvPr/>
        </p:nvSpPr>
        <p:spPr>
          <a:xfrm>
            <a:off x="15747035" y="2826399"/>
            <a:ext cx="19815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90;p15">
            <a:extLst>
              <a:ext uri="{FF2B5EF4-FFF2-40B4-BE49-F238E27FC236}">
                <a16:creationId xmlns:a16="http://schemas.microsoft.com/office/drawing/2014/main" id="{2D74528A-AF60-E637-BECC-F6EDE1537693}"/>
              </a:ext>
            </a:extLst>
          </p:cNvPr>
          <p:cNvSpPr/>
          <p:nvPr/>
        </p:nvSpPr>
        <p:spPr>
          <a:xfrm>
            <a:off x="17718482" y="2826399"/>
            <a:ext cx="2000707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91;p15">
            <a:extLst>
              <a:ext uri="{FF2B5EF4-FFF2-40B4-BE49-F238E27FC236}">
                <a16:creationId xmlns:a16="http://schemas.microsoft.com/office/drawing/2014/main" id="{40BC4254-DB8C-D06F-77F2-135F31E739DE}"/>
              </a:ext>
            </a:extLst>
          </p:cNvPr>
          <p:cNvSpPr/>
          <p:nvPr/>
        </p:nvSpPr>
        <p:spPr>
          <a:xfrm>
            <a:off x="21903690" y="2826399"/>
            <a:ext cx="2723998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92;p15">
            <a:extLst>
              <a:ext uri="{FF2B5EF4-FFF2-40B4-BE49-F238E27FC236}">
                <a16:creationId xmlns:a16="http://schemas.microsoft.com/office/drawing/2014/main" id="{E5E8D82B-9550-7B24-977E-61D55048E326}"/>
              </a:ext>
            </a:extLst>
          </p:cNvPr>
          <p:cNvSpPr txBox="1"/>
          <p:nvPr/>
        </p:nvSpPr>
        <p:spPr>
          <a:xfrm>
            <a:off x="20040143" y="2464297"/>
            <a:ext cx="3383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TB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93;p15">
            <a:extLst>
              <a:ext uri="{FF2B5EF4-FFF2-40B4-BE49-F238E27FC236}">
                <a16:creationId xmlns:a16="http://schemas.microsoft.com/office/drawing/2014/main" id="{7301AAA0-45D3-0EB9-7AB7-DE9775836CE7}"/>
              </a:ext>
            </a:extLst>
          </p:cNvPr>
          <p:cNvSpPr txBox="1"/>
          <p:nvPr/>
        </p:nvSpPr>
        <p:spPr>
          <a:xfrm>
            <a:off x="22399295" y="2464297"/>
            <a:ext cx="4334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Cao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94;p15">
            <a:extLst>
              <a:ext uri="{FF2B5EF4-FFF2-40B4-BE49-F238E27FC236}">
                <a16:creationId xmlns:a16="http://schemas.microsoft.com/office/drawing/2014/main" id="{B352996C-88BD-F035-EDF2-6123F4DECC41}"/>
              </a:ext>
            </a:extLst>
          </p:cNvPr>
          <p:cNvSpPr txBox="1"/>
          <p:nvPr/>
        </p:nvSpPr>
        <p:spPr>
          <a:xfrm>
            <a:off x="13193116" y="2979104"/>
            <a:ext cx="171998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Thoát local optimum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95;p15" descr="preencoded.png">
            <a:extLst>
              <a:ext uri="{FF2B5EF4-FFF2-40B4-BE49-F238E27FC236}">
                <a16:creationId xmlns:a16="http://schemas.microsoft.com/office/drawing/2014/main" id="{5AEEF507-C2F4-DADC-63AE-4B4BB2E34417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898826" y="2990991"/>
            <a:ext cx="171907" cy="171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96;p15" descr="preencoded.png">
            <a:extLst>
              <a:ext uri="{FF2B5EF4-FFF2-40B4-BE49-F238E27FC236}">
                <a16:creationId xmlns:a16="http://schemas.microsoft.com/office/drawing/2014/main" id="{1D1614B6-A1C4-417C-C992-CB5469F9F20B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7871186" y="2990991"/>
            <a:ext cx="171907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97;p15">
            <a:extLst>
              <a:ext uri="{FF2B5EF4-FFF2-40B4-BE49-F238E27FC236}">
                <a16:creationId xmlns:a16="http://schemas.microsoft.com/office/drawing/2014/main" id="{2D1D54B3-3E1F-AFB3-2ED9-212980DF018B}"/>
              </a:ext>
            </a:extLst>
          </p:cNvPr>
          <p:cNvSpPr/>
          <p:nvPr/>
        </p:nvSpPr>
        <p:spPr>
          <a:xfrm>
            <a:off x="13040411" y="3340292"/>
            <a:ext cx="11582705" cy="514807"/>
          </a:xfrm>
          <a:prstGeom prst="rect">
            <a:avLst/>
          </a:prstGeom>
          <a:solidFill>
            <a:srgbClr val="E1EA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98;p15">
            <a:extLst>
              <a:ext uri="{FF2B5EF4-FFF2-40B4-BE49-F238E27FC236}">
                <a16:creationId xmlns:a16="http://schemas.microsoft.com/office/drawing/2014/main" id="{D3B790AF-1AA2-A83E-414B-8FC5C4AFBBBA}"/>
              </a:ext>
            </a:extLst>
          </p:cNvPr>
          <p:cNvSpPr/>
          <p:nvPr/>
        </p:nvSpPr>
        <p:spPr>
          <a:xfrm>
            <a:off x="19716446" y="2826399"/>
            <a:ext cx="2190902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9;p15">
            <a:extLst>
              <a:ext uri="{FF2B5EF4-FFF2-40B4-BE49-F238E27FC236}">
                <a16:creationId xmlns:a16="http://schemas.microsoft.com/office/drawing/2014/main" id="{96042B0C-2FD3-246C-53AA-38D9B945BE78}"/>
              </a:ext>
            </a:extLst>
          </p:cNvPr>
          <p:cNvSpPr txBox="1"/>
          <p:nvPr/>
        </p:nvSpPr>
        <p:spPr>
          <a:xfrm>
            <a:off x="18043094" y="2979104"/>
            <a:ext cx="75803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Hạn chế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0;p15" descr="preencoded.png">
            <a:extLst>
              <a:ext uri="{FF2B5EF4-FFF2-40B4-BE49-F238E27FC236}">
                <a16:creationId xmlns:a16="http://schemas.microsoft.com/office/drawing/2014/main" id="{3CFA050D-62DA-BD50-EB28-D4EE0F7C4E1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869150" y="2990991"/>
            <a:ext cx="171907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01;p15">
            <a:extLst>
              <a:ext uri="{FF2B5EF4-FFF2-40B4-BE49-F238E27FC236}">
                <a16:creationId xmlns:a16="http://schemas.microsoft.com/office/drawing/2014/main" id="{A3529647-41B6-3DD4-E029-7C2E8A8930FB}"/>
              </a:ext>
            </a:extLst>
          </p:cNvPr>
          <p:cNvSpPr txBox="1"/>
          <p:nvPr/>
        </p:nvSpPr>
        <p:spPr>
          <a:xfrm>
            <a:off x="20040143" y="2979104"/>
            <a:ext cx="3383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TB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02;p15" descr="preencoded.png">
            <a:extLst>
              <a:ext uri="{FF2B5EF4-FFF2-40B4-BE49-F238E27FC236}">
                <a16:creationId xmlns:a16="http://schemas.microsoft.com/office/drawing/2014/main" id="{D4F2608D-C8C7-D8F5-0C82-3A5C10E58883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56395" y="2990991"/>
            <a:ext cx="171907" cy="171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03;p15" descr="preencoded.png">
            <a:extLst>
              <a:ext uri="{FF2B5EF4-FFF2-40B4-BE49-F238E27FC236}">
                <a16:creationId xmlns:a16="http://schemas.microsoft.com/office/drawing/2014/main" id="{9CEFA188-A440-1E88-9018-19245894C085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227388" y="2990991"/>
            <a:ext cx="171907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604;p15">
            <a:extLst>
              <a:ext uri="{FF2B5EF4-FFF2-40B4-BE49-F238E27FC236}">
                <a16:creationId xmlns:a16="http://schemas.microsoft.com/office/drawing/2014/main" id="{D33154B3-2649-DF40-8F00-5884D73B8B0D}"/>
              </a:ext>
            </a:extLst>
          </p:cNvPr>
          <p:cNvSpPr/>
          <p:nvPr/>
        </p:nvSpPr>
        <p:spPr>
          <a:xfrm>
            <a:off x="13040411" y="3340292"/>
            <a:ext cx="2714854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605;p15">
            <a:extLst>
              <a:ext uri="{FF2B5EF4-FFF2-40B4-BE49-F238E27FC236}">
                <a16:creationId xmlns:a16="http://schemas.microsoft.com/office/drawing/2014/main" id="{91BDF99C-7F3B-4116-458C-01A66C902E99}"/>
              </a:ext>
            </a:extLst>
          </p:cNvPr>
          <p:cNvSpPr/>
          <p:nvPr/>
        </p:nvSpPr>
        <p:spPr>
          <a:xfrm>
            <a:off x="15747035" y="3340292"/>
            <a:ext cx="19815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606;p15">
            <a:extLst>
              <a:ext uri="{FF2B5EF4-FFF2-40B4-BE49-F238E27FC236}">
                <a16:creationId xmlns:a16="http://schemas.microsoft.com/office/drawing/2014/main" id="{28EAABEB-27F0-3148-4833-A9FFEE637ACB}"/>
              </a:ext>
            </a:extLst>
          </p:cNvPr>
          <p:cNvSpPr/>
          <p:nvPr/>
        </p:nvSpPr>
        <p:spPr>
          <a:xfrm>
            <a:off x="17718482" y="3340292"/>
            <a:ext cx="2000707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607;p15">
            <a:extLst>
              <a:ext uri="{FF2B5EF4-FFF2-40B4-BE49-F238E27FC236}">
                <a16:creationId xmlns:a16="http://schemas.microsoft.com/office/drawing/2014/main" id="{D4402577-F4E8-5B8C-6CE5-85E795BF5720}"/>
              </a:ext>
            </a:extLst>
          </p:cNvPr>
          <p:cNvSpPr/>
          <p:nvPr/>
        </p:nvSpPr>
        <p:spPr>
          <a:xfrm>
            <a:off x="19716446" y="3340292"/>
            <a:ext cx="2190902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608;p15">
            <a:extLst>
              <a:ext uri="{FF2B5EF4-FFF2-40B4-BE49-F238E27FC236}">
                <a16:creationId xmlns:a16="http://schemas.microsoft.com/office/drawing/2014/main" id="{A8A1A3BF-1292-8F43-D79E-DAC4C3CC8385}"/>
              </a:ext>
            </a:extLst>
          </p:cNvPr>
          <p:cNvSpPr/>
          <p:nvPr/>
        </p:nvSpPr>
        <p:spPr>
          <a:xfrm>
            <a:off x="21903690" y="3340292"/>
            <a:ext cx="2723998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609;p15">
            <a:extLst>
              <a:ext uri="{FF2B5EF4-FFF2-40B4-BE49-F238E27FC236}">
                <a16:creationId xmlns:a16="http://schemas.microsoft.com/office/drawing/2014/main" id="{FEBBC853-80FF-E686-FA3A-B2CD11303EF8}"/>
              </a:ext>
            </a:extLst>
          </p:cNvPr>
          <p:cNvSpPr txBox="1"/>
          <p:nvPr/>
        </p:nvSpPr>
        <p:spPr>
          <a:xfrm>
            <a:off x="22399295" y="2979104"/>
            <a:ext cx="64373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Rất tốt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610;p15">
            <a:extLst>
              <a:ext uri="{FF2B5EF4-FFF2-40B4-BE49-F238E27FC236}">
                <a16:creationId xmlns:a16="http://schemas.microsoft.com/office/drawing/2014/main" id="{8B0F7A6B-C455-B740-587D-DDA214C98F47}"/>
              </a:ext>
            </a:extLst>
          </p:cNvPr>
          <p:cNvSpPr txBox="1"/>
          <p:nvPr/>
        </p:nvSpPr>
        <p:spPr>
          <a:xfrm>
            <a:off x="13193116" y="3492997"/>
            <a:ext cx="143377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Nghiệm toàn cục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611;p15">
            <a:extLst>
              <a:ext uri="{FF2B5EF4-FFF2-40B4-BE49-F238E27FC236}">
                <a16:creationId xmlns:a16="http://schemas.microsoft.com/office/drawing/2014/main" id="{D24A4BEE-FDB1-5AB4-420B-CD5F1D118B18}"/>
              </a:ext>
            </a:extLst>
          </p:cNvPr>
          <p:cNvSpPr txBox="1"/>
          <p:nvPr/>
        </p:nvSpPr>
        <p:spPr>
          <a:xfrm>
            <a:off x="15898826" y="3492997"/>
            <a:ext cx="51937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Thấp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612;p15">
            <a:extLst>
              <a:ext uri="{FF2B5EF4-FFF2-40B4-BE49-F238E27FC236}">
                <a16:creationId xmlns:a16="http://schemas.microsoft.com/office/drawing/2014/main" id="{4084475C-862C-4FAC-E833-094E5C2F713E}"/>
              </a:ext>
            </a:extLst>
          </p:cNvPr>
          <p:cNvSpPr txBox="1"/>
          <p:nvPr/>
        </p:nvSpPr>
        <p:spPr>
          <a:xfrm>
            <a:off x="17871186" y="3492997"/>
            <a:ext cx="3383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TB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613;p15">
            <a:extLst>
              <a:ext uri="{FF2B5EF4-FFF2-40B4-BE49-F238E27FC236}">
                <a16:creationId xmlns:a16="http://schemas.microsoft.com/office/drawing/2014/main" id="{2CCD4996-D56C-B2CD-586E-D7EDF7573238}"/>
              </a:ext>
            </a:extLst>
          </p:cNvPr>
          <p:cNvSpPr txBox="1"/>
          <p:nvPr/>
        </p:nvSpPr>
        <p:spPr>
          <a:xfrm>
            <a:off x="19869150" y="3492997"/>
            <a:ext cx="3383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TB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614;p15">
            <a:extLst>
              <a:ext uri="{FF2B5EF4-FFF2-40B4-BE49-F238E27FC236}">
                <a16:creationId xmlns:a16="http://schemas.microsoft.com/office/drawing/2014/main" id="{0B0C3A79-DDF0-F13A-54C7-BB72ABB8F50F}"/>
              </a:ext>
            </a:extLst>
          </p:cNvPr>
          <p:cNvSpPr txBox="1"/>
          <p:nvPr/>
        </p:nvSpPr>
        <p:spPr>
          <a:xfrm>
            <a:off x="22056395" y="3492997"/>
            <a:ext cx="814730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Cao nhất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615;p15">
            <a:extLst>
              <a:ext uri="{FF2B5EF4-FFF2-40B4-BE49-F238E27FC236}">
                <a16:creationId xmlns:a16="http://schemas.microsoft.com/office/drawing/2014/main" id="{74D964C2-D886-6C54-78CB-498046631F1F}"/>
              </a:ext>
            </a:extLst>
          </p:cNvPr>
          <p:cNvSpPr/>
          <p:nvPr/>
        </p:nvSpPr>
        <p:spPr>
          <a:xfrm>
            <a:off x="-12143689" y="4124704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FEE2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0" name="Google Shape;616;p15" descr="preencoded.png">
            <a:extLst>
              <a:ext uri="{FF2B5EF4-FFF2-40B4-BE49-F238E27FC236}">
                <a16:creationId xmlns:a16="http://schemas.microsoft.com/office/drawing/2014/main" id="{D7B11095-D1A3-5C21-A1D9-4056D75DBF2F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-11905945" y="4362448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617;p15">
            <a:extLst>
              <a:ext uri="{FF2B5EF4-FFF2-40B4-BE49-F238E27FC236}">
                <a16:creationId xmlns:a16="http://schemas.microsoft.com/office/drawing/2014/main" id="{7DBAB067-4DB5-1917-014E-DB2B23DA43D1}"/>
              </a:ext>
            </a:extLst>
          </p:cNvPr>
          <p:cNvSpPr txBox="1"/>
          <p:nvPr/>
        </p:nvSpPr>
        <p:spPr>
          <a:xfrm>
            <a:off x="-12001957" y="4981497"/>
            <a:ext cx="600761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Tốc độ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618;p15">
            <a:extLst>
              <a:ext uri="{FF2B5EF4-FFF2-40B4-BE49-F238E27FC236}">
                <a16:creationId xmlns:a16="http://schemas.microsoft.com/office/drawing/2014/main" id="{A2A1142A-76CB-3A87-B393-984300ECA917}"/>
              </a:ext>
            </a:extLst>
          </p:cNvPr>
          <p:cNvSpPr/>
          <p:nvPr/>
        </p:nvSpPr>
        <p:spPr>
          <a:xfrm>
            <a:off x="-9508388" y="4124704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FEF3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3" name="Google Shape;619;p15" descr="preencoded.png">
            <a:extLst>
              <a:ext uri="{FF2B5EF4-FFF2-40B4-BE49-F238E27FC236}">
                <a16:creationId xmlns:a16="http://schemas.microsoft.com/office/drawing/2014/main" id="{5C5F0F3B-BF59-D68B-71C5-57ABFD627CEE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l="-607" r="-607"/>
          <a:stretch/>
        </p:blipFill>
        <p:spPr>
          <a:xfrm>
            <a:off x="-9309049" y="4362448"/>
            <a:ext cx="362102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620;p15">
            <a:extLst>
              <a:ext uri="{FF2B5EF4-FFF2-40B4-BE49-F238E27FC236}">
                <a16:creationId xmlns:a16="http://schemas.microsoft.com/office/drawing/2014/main" id="{8F5C7B63-DC3B-A1C6-234F-D11A4578F41B}"/>
              </a:ext>
            </a:extLst>
          </p:cNvPr>
          <p:cNvSpPr txBox="1"/>
          <p:nvPr/>
        </p:nvSpPr>
        <p:spPr>
          <a:xfrm>
            <a:off x="-9392259" y="4981497"/>
            <a:ext cx="648310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Ổn định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621;p15">
            <a:extLst>
              <a:ext uri="{FF2B5EF4-FFF2-40B4-BE49-F238E27FC236}">
                <a16:creationId xmlns:a16="http://schemas.microsoft.com/office/drawing/2014/main" id="{15A21BA0-AD7E-7AB6-47BB-7FB612B9DD4C}"/>
              </a:ext>
            </a:extLst>
          </p:cNvPr>
          <p:cNvSpPr txBox="1"/>
          <p:nvPr/>
        </p:nvSpPr>
        <p:spPr>
          <a:xfrm>
            <a:off x="-6873087" y="4981497"/>
            <a:ext cx="1534363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Thoát local optimum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622;p15">
            <a:extLst>
              <a:ext uri="{FF2B5EF4-FFF2-40B4-BE49-F238E27FC236}">
                <a16:creationId xmlns:a16="http://schemas.microsoft.com/office/drawing/2014/main" id="{8C139E88-B8DA-7451-60D4-5DF8CB60543A}"/>
              </a:ext>
            </a:extLst>
          </p:cNvPr>
          <p:cNvSpPr txBox="1"/>
          <p:nvPr/>
        </p:nvSpPr>
        <p:spPr>
          <a:xfrm>
            <a:off x="-3589477" y="4981497"/>
            <a:ext cx="1276502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Nghiệm toàn cục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623;p15">
            <a:extLst>
              <a:ext uri="{FF2B5EF4-FFF2-40B4-BE49-F238E27FC236}">
                <a16:creationId xmlns:a16="http://schemas.microsoft.com/office/drawing/2014/main" id="{A35C3298-0039-0D36-AA41-81A68D9546CA}"/>
              </a:ext>
            </a:extLst>
          </p:cNvPr>
          <p:cNvSpPr/>
          <p:nvPr/>
        </p:nvSpPr>
        <p:spPr>
          <a:xfrm>
            <a:off x="-6549390" y="4124704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DBEA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8" name="Google Shape;624;p15" descr="preencoded.png">
            <a:extLst>
              <a:ext uri="{FF2B5EF4-FFF2-40B4-BE49-F238E27FC236}">
                <a16:creationId xmlns:a16="http://schemas.microsoft.com/office/drawing/2014/main" id="{04B6698B-1861-6D78-B956-52A33708E11F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-6310731" y="4362448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625;p15">
            <a:extLst>
              <a:ext uri="{FF2B5EF4-FFF2-40B4-BE49-F238E27FC236}">
                <a16:creationId xmlns:a16="http://schemas.microsoft.com/office/drawing/2014/main" id="{AC6C0287-44C3-E207-F4BE-008C256CF5E5}"/>
              </a:ext>
            </a:extLst>
          </p:cNvPr>
          <p:cNvSpPr/>
          <p:nvPr/>
        </p:nvSpPr>
        <p:spPr>
          <a:xfrm>
            <a:off x="-3392881" y="4124704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D1FA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0" name="Google Shape;626;p15" descr="preencoded.png">
            <a:extLst>
              <a:ext uri="{FF2B5EF4-FFF2-40B4-BE49-F238E27FC236}">
                <a16:creationId xmlns:a16="http://schemas.microsoft.com/office/drawing/2014/main" id="{3D68B5E0-2857-3D32-6814-C4B43655E207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-3155137" y="4362448"/>
            <a:ext cx="286207" cy="286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15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5"/>
          <p:cNvSpPr/>
          <p:nvPr/>
        </p:nvSpPr>
        <p:spPr>
          <a:xfrm>
            <a:off x="0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15"/>
          <p:cNvSpPr txBox="1"/>
          <p:nvPr/>
        </p:nvSpPr>
        <p:spPr>
          <a:xfrm>
            <a:off x="2741371" y="228600"/>
            <a:ext cx="6930238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 SÁNH CHUNG CÁC THUẬT TOÁN N-QUEENS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5"/>
          <p:cNvSpPr/>
          <p:nvPr/>
        </p:nvSpPr>
        <p:spPr>
          <a:xfrm>
            <a:off x="304495" y="1104595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5"/>
          <p:cNvSpPr/>
          <p:nvPr/>
        </p:nvSpPr>
        <p:spPr>
          <a:xfrm>
            <a:off x="304495" y="1104595"/>
            <a:ext cx="2714854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5"/>
          <p:cNvSpPr/>
          <p:nvPr/>
        </p:nvSpPr>
        <p:spPr>
          <a:xfrm>
            <a:off x="3011119" y="1104595"/>
            <a:ext cx="19815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5"/>
          <p:cNvSpPr/>
          <p:nvPr/>
        </p:nvSpPr>
        <p:spPr>
          <a:xfrm>
            <a:off x="4982566" y="1104595"/>
            <a:ext cx="2000707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15"/>
          <p:cNvSpPr/>
          <p:nvPr/>
        </p:nvSpPr>
        <p:spPr>
          <a:xfrm>
            <a:off x="6980530" y="1104595"/>
            <a:ext cx="2190902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5"/>
          <p:cNvSpPr/>
          <p:nvPr/>
        </p:nvSpPr>
        <p:spPr>
          <a:xfrm>
            <a:off x="9167774" y="1104595"/>
            <a:ext cx="2723998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5"/>
          <p:cNvSpPr txBox="1"/>
          <p:nvPr/>
        </p:nvSpPr>
        <p:spPr>
          <a:xfrm>
            <a:off x="457200" y="1257300"/>
            <a:ext cx="74797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Tiêu chí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15"/>
          <p:cNvSpPr txBox="1"/>
          <p:nvPr/>
        </p:nvSpPr>
        <p:spPr>
          <a:xfrm>
            <a:off x="3162910" y="1257300"/>
            <a:ext cx="109087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Steepest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15"/>
          <p:cNvSpPr txBox="1"/>
          <p:nvPr/>
        </p:nvSpPr>
        <p:spPr>
          <a:xfrm>
            <a:off x="5135270" y="1257300"/>
            <a:ext cx="12243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Stochastic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15"/>
          <p:cNvSpPr txBox="1"/>
          <p:nvPr/>
        </p:nvSpPr>
        <p:spPr>
          <a:xfrm>
            <a:off x="7133234" y="1257300"/>
            <a:ext cx="1357884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First-Choice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15"/>
          <p:cNvSpPr txBox="1"/>
          <p:nvPr/>
        </p:nvSpPr>
        <p:spPr>
          <a:xfrm>
            <a:off x="9320479" y="1257300"/>
            <a:ext cx="1729130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15"/>
          <p:cNvSpPr/>
          <p:nvPr/>
        </p:nvSpPr>
        <p:spPr>
          <a:xfrm>
            <a:off x="304495" y="1619402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5"/>
          <p:cNvSpPr/>
          <p:nvPr/>
        </p:nvSpPr>
        <p:spPr>
          <a:xfrm>
            <a:off x="304495" y="2133295"/>
            <a:ext cx="11582705" cy="514807"/>
          </a:xfrm>
          <a:prstGeom prst="rect">
            <a:avLst/>
          </a:prstGeom>
          <a:solidFill>
            <a:srgbClr val="E1EA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5"/>
          <p:cNvSpPr/>
          <p:nvPr/>
        </p:nvSpPr>
        <p:spPr>
          <a:xfrm>
            <a:off x="304495" y="1619402"/>
            <a:ext cx="2714854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5"/>
          <p:cNvSpPr/>
          <p:nvPr/>
        </p:nvSpPr>
        <p:spPr>
          <a:xfrm>
            <a:off x="3011119" y="1619402"/>
            <a:ext cx="19815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5"/>
          <p:cNvSpPr/>
          <p:nvPr/>
        </p:nvSpPr>
        <p:spPr>
          <a:xfrm>
            <a:off x="4982566" y="1619402"/>
            <a:ext cx="2000707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5"/>
          <p:cNvSpPr/>
          <p:nvPr/>
        </p:nvSpPr>
        <p:spPr>
          <a:xfrm>
            <a:off x="4982566" y="2133295"/>
            <a:ext cx="2000707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5"/>
          <p:cNvSpPr txBox="1"/>
          <p:nvPr/>
        </p:nvSpPr>
        <p:spPr>
          <a:xfrm>
            <a:off x="457200" y="1772107"/>
            <a:ext cx="672084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Tốc độ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15" descr="preencoded.png"/>
          <p:cNvPicPr preferRelativeResize="0"/>
          <p:nvPr/>
        </p:nvPicPr>
        <p:blipFill rotWithShape="1">
          <a:blip r:embed="rId3">
            <a:alphaModFix/>
          </a:blip>
          <a:srcRect l="-760" r="-759"/>
          <a:stretch/>
        </p:blipFill>
        <p:spPr>
          <a:xfrm>
            <a:off x="3162910" y="1783994"/>
            <a:ext cx="152705" cy="171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15" descr="preencoded.png"/>
          <p:cNvPicPr preferRelativeResize="0"/>
          <p:nvPr/>
        </p:nvPicPr>
        <p:blipFill rotWithShape="1">
          <a:blip r:embed="rId3">
            <a:alphaModFix/>
          </a:blip>
          <a:srcRect l="-760" r="-759"/>
          <a:stretch/>
        </p:blipFill>
        <p:spPr>
          <a:xfrm>
            <a:off x="3315614" y="1783994"/>
            <a:ext cx="152705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15"/>
          <p:cNvSpPr/>
          <p:nvPr/>
        </p:nvSpPr>
        <p:spPr>
          <a:xfrm>
            <a:off x="9167774" y="1619402"/>
            <a:ext cx="2723998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15"/>
          <p:cNvSpPr txBox="1"/>
          <p:nvPr/>
        </p:nvSpPr>
        <p:spPr>
          <a:xfrm>
            <a:off x="3468319" y="1772107"/>
            <a:ext cx="900684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Rất nhanh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8" name="Google Shape;568;p15" descr="preencoded.png"/>
          <p:cNvPicPr preferRelativeResize="0"/>
          <p:nvPr/>
        </p:nvPicPr>
        <p:blipFill rotWithShape="1">
          <a:blip r:embed="rId3">
            <a:alphaModFix/>
          </a:blip>
          <a:srcRect l="-760" r="-759"/>
          <a:stretch/>
        </p:blipFill>
        <p:spPr>
          <a:xfrm>
            <a:off x="5135270" y="1783994"/>
            <a:ext cx="152705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15"/>
          <p:cNvSpPr/>
          <p:nvPr/>
        </p:nvSpPr>
        <p:spPr>
          <a:xfrm>
            <a:off x="6980530" y="1619402"/>
            <a:ext cx="2190902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5"/>
          <p:cNvSpPr txBox="1"/>
          <p:nvPr/>
        </p:nvSpPr>
        <p:spPr>
          <a:xfrm>
            <a:off x="5287975" y="1772107"/>
            <a:ext cx="63367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Nhanh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1" name="Google Shape;571;p15" descr="preencoded.png"/>
          <p:cNvPicPr preferRelativeResize="0"/>
          <p:nvPr/>
        </p:nvPicPr>
        <p:blipFill rotWithShape="1">
          <a:blip r:embed="rId3">
            <a:alphaModFix/>
          </a:blip>
          <a:srcRect l="-760" r="-759"/>
          <a:stretch/>
        </p:blipFill>
        <p:spPr>
          <a:xfrm>
            <a:off x="7133234" y="1783994"/>
            <a:ext cx="152705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15"/>
          <p:cNvSpPr txBox="1"/>
          <p:nvPr/>
        </p:nvSpPr>
        <p:spPr>
          <a:xfrm>
            <a:off x="7285939" y="1772107"/>
            <a:ext cx="948233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Trung bình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3" name="Google Shape;573;p15" descr="preencoded.png"/>
          <p:cNvPicPr preferRelativeResize="0"/>
          <p:nvPr/>
        </p:nvPicPr>
        <p:blipFill rotWithShape="1">
          <a:blip r:embed="rId4">
            <a:alphaModFix/>
          </a:blip>
          <a:srcRect l="-1773" r="-1773"/>
          <a:stretch/>
        </p:blipFill>
        <p:spPr>
          <a:xfrm>
            <a:off x="9320479" y="1783994"/>
            <a:ext cx="133502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15"/>
          <p:cNvSpPr/>
          <p:nvPr/>
        </p:nvSpPr>
        <p:spPr>
          <a:xfrm>
            <a:off x="304495" y="2133295"/>
            <a:ext cx="2714854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15"/>
          <p:cNvSpPr/>
          <p:nvPr/>
        </p:nvSpPr>
        <p:spPr>
          <a:xfrm>
            <a:off x="3011119" y="2133295"/>
            <a:ext cx="19815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5"/>
          <p:cNvSpPr txBox="1"/>
          <p:nvPr/>
        </p:nvSpPr>
        <p:spPr>
          <a:xfrm>
            <a:off x="9453067" y="1772107"/>
            <a:ext cx="9098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Chậm hơn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15"/>
          <p:cNvSpPr txBox="1"/>
          <p:nvPr/>
        </p:nvSpPr>
        <p:spPr>
          <a:xfrm>
            <a:off x="457200" y="2286000"/>
            <a:ext cx="728777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Ổn định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8" name="Google Shape;578;p1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62910" y="2297887"/>
            <a:ext cx="171907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15"/>
          <p:cNvSpPr txBox="1"/>
          <p:nvPr/>
        </p:nvSpPr>
        <p:spPr>
          <a:xfrm>
            <a:off x="3334817" y="2286000"/>
            <a:ext cx="51937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Thấp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0" name="Google Shape;580;p1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35270" y="2297887"/>
            <a:ext cx="171907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15"/>
          <p:cNvSpPr/>
          <p:nvPr/>
        </p:nvSpPr>
        <p:spPr>
          <a:xfrm>
            <a:off x="6980530" y="2133295"/>
            <a:ext cx="2190902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5"/>
          <p:cNvSpPr txBox="1"/>
          <p:nvPr/>
        </p:nvSpPr>
        <p:spPr>
          <a:xfrm>
            <a:off x="5307178" y="2286000"/>
            <a:ext cx="51937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Thấp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3" name="Google Shape;583;p1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33234" y="2297887"/>
            <a:ext cx="171907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5"/>
          <p:cNvSpPr/>
          <p:nvPr/>
        </p:nvSpPr>
        <p:spPr>
          <a:xfrm>
            <a:off x="9167774" y="2133295"/>
            <a:ext cx="2723998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5" name="Google Shape;585;p1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20479" y="2297887"/>
            <a:ext cx="171907" cy="171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1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91472" y="2297887"/>
            <a:ext cx="171907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15"/>
          <p:cNvSpPr/>
          <p:nvPr/>
        </p:nvSpPr>
        <p:spPr>
          <a:xfrm>
            <a:off x="304495" y="2648102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5"/>
          <p:cNvSpPr/>
          <p:nvPr/>
        </p:nvSpPr>
        <p:spPr>
          <a:xfrm>
            <a:off x="304495" y="2648102"/>
            <a:ext cx="2714854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5"/>
          <p:cNvSpPr/>
          <p:nvPr/>
        </p:nvSpPr>
        <p:spPr>
          <a:xfrm>
            <a:off x="3011119" y="2648102"/>
            <a:ext cx="19815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5"/>
          <p:cNvSpPr/>
          <p:nvPr/>
        </p:nvSpPr>
        <p:spPr>
          <a:xfrm>
            <a:off x="4982566" y="2648102"/>
            <a:ext cx="2000707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15"/>
          <p:cNvSpPr/>
          <p:nvPr/>
        </p:nvSpPr>
        <p:spPr>
          <a:xfrm>
            <a:off x="9167774" y="2648102"/>
            <a:ext cx="2723998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5"/>
          <p:cNvSpPr txBox="1"/>
          <p:nvPr/>
        </p:nvSpPr>
        <p:spPr>
          <a:xfrm>
            <a:off x="7304227" y="2286000"/>
            <a:ext cx="3383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TB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15"/>
          <p:cNvSpPr txBox="1"/>
          <p:nvPr/>
        </p:nvSpPr>
        <p:spPr>
          <a:xfrm>
            <a:off x="9663379" y="2286000"/>
            <a:ext cx="4334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Cao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5"/>
          <p:cNvSpPr txBox="1"/>
          <p:nvPr/>
        </p:nvSpPr>
        <p:spPr>
          <a:xfrm>
            <a:off x="457200" y="2800807"/>
            <a:ext cx="171998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Thoát local optimum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5" name="Google Shape;595;p1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62910" y="2812694"/>
            <a:ext cx="171907" cy="171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15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35270" y="2812694"/>
            <a:ext cx="171907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15"/>
          <p:cNvSpPr/>
          <p:nvPr/>
        </p:nvSpPr>
        <p:spPr>
          <a:xfrm>
            <a:off x="304495" y="3161995"/>
            <a:ext cx="11582705" cy="514807"/>
          </a:xfrm>
          <a:prstGeom prst="rect">
            <a:avLst/>
          </a:prstGeom>
          <a:solidFill>
            <a:srgbClr val="E1EA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5"/>
          <p:cNvSpPr/>
          <p:nvPr/>
        </p:nvSpPr>
        <p:spPr>
          <a:xfrm>
            <a:off x="6980530" y="2648102"/>
            <a:ext cx="2190902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5"/>
          <p:cNvSpPr txBox="1"/>
          <p:nvPr/>
        </p:nvSpPr>
        <p:spPr>
          <a:xfrm>
            <a:off x="5307178" y="2800807"/>
            <a:ext cx="75803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Hạn chế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0" name="Google Shape;600;p1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133234" y="2812694"/>
            <a:ext cx="171907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15"/>
          <p:cNvSpPr txBox="1"/>
          <p:nvPr/>
        </p:nvSpPr>
        <p:spPr>
          <a:xfrm>
            <a:off x="7304227" y="2800807"/>
            <a:ext cx="3383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TB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2" name="Google Shape;602;p1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20479" y="2812694"/>
            <a:ext cx="171907" cy="171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1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91472" y="2812694"/>
            <a:ext cx="171907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15"/>
          <p:cNvSpPr/>
          <p:nvPr/>
        </p:nvSpPr>
        <p:spPr>
          <a:xfrm>
            <a:off x="304495" y="3161995"/>
            <a:ext cx="2714854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5"/>
          <p:cNvSpPr/>
          <p:nvPr/>
        </p:nvSpPr>
        <p:spPr>
          <a:xfrm>
            <a:off x="3011119" y="3161995"/>
            <a:ext cx="19815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5"/>
          <p:cNvSpPr/>
          <p:nvPr/>
        </p:nvSpPr>
        <p:spPr>
          <a:xfrm>
            <a:off x="4982566" y="3161995"/>
            <a:ext cx="2000707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5"/>
          <p:cNvSpPr/>
          <p:nvPr/>
        </p:nvSpPr>
        <p:spPr>
          <a:xfrm>
            <a:off x="6980530" y="3161995"/>
            <a:ext cx="2190902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5"/>
          <p:cNvSpPr/>
          <p:nvPr/>
        </p:nvSpPr>
        <p:spPr>
          <a:xfrm>
            <a:off x="9167774" y="3161995"/>
            <a:ext cx="2723998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15"/>
          <p:cNvSpPr txBox="1"/>
          <p:nvPr/>
        </p:nvSpPr>
        <p:spPr>
          <a:xfrm>
            <a:off x="9663379" y="2800807"/>
            <a:ext cx="64373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Rất tốt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15"/>
          <p:cNvSpPr txBox="1"/>
          <p:nvPr/>
        </p:nvSpPr>
        <p:spPr>
          <a:xfrm>
            <a:off x="457200" y="3314700"/>
            <a:ext cx="143377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Nghiệm toàn cục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15"/>
          <p:cNvSpPr txBox="1"/>
          <p:nvPr/>
        </p:nvSpPr>
        <p:spPr>
          <a:xfrm>
            <a:off x="3162910" y="3314700"/>
            <a:ext cx="51937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Thấp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15"/>
          <p:cNvSpPr txBox="1"/>
          <p:nvPr/>
        </p:nvSpPr>
        <p:spPr>
          <a:xfrm>
            <a:off x="5135270" y="3314700"/>
            <a:ext cx="3383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TB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15"/>
          <p:cNvSpPr txBox="1"/>
          <p:nvPr/>
        </p:nvSpPr>
        <p:spPr>
          <a:xfrm>
            <a:off x="7133234" y="3314700"/>
            <a:ext cx="3383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TB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15"/>
          <p:cNvSpPr txBox="1"/>
          <p:nvPr/>
        </p:nvSpPr>
        <p:spPr>
          <a:xfrm>
            <a:off x="9320479" y="3314700"/>
            <a:ext cx="814730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Cao nhất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15"/>
          <p:cNvSpPr/>
          <p:nvPr/>
        </p:nvSpPr>
        <p:spPr>
          <a:xfrm>
            <a:off x="1241755" y="4058107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FEE2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6" name="Google Shape;616;p15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79499" y="4295851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15"/>
          <p:cNvSpPr txBox="1"/>
          <p:nvPr/>
        </p:nvSpPr>
        <p:spPr>
          <a:xfrm>
            <a:off x="1383487" y="4914900"/>
            <a:ext cx="600761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Tốc độ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15"/>
          <p:cNvSpPr/>
          <p:nvPr/>
        </p:nvSpPr>
        <p:spPr>
          <a:xfrm>
            <a:off x="3877056" y="4058107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FEF3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9" name="Google Shape;619;p15" descr="preencoded.png"/>
          <p:cNvPicPr preferRelativeResize="0"/>
          <p:nvPr/>
        </p:nvPicPr>
        <p:blipFill rotWithShape="1">
          <a:blip r:embed="rId9">
            <a:alphaModFix/>
          </a:blip>
          <a:srcRect l="-607" r="-607"/>
          <a:stretch/>
        </p:blipFill>
        <p:spPr>
          <a:xfrm>
            <a:off x="4076395" y="4295851"/>
            <a:ext cx="362102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15"/>
          <p:cNvSpPr txBox="1"/>
          <p:nvPr/>
        </p:nvSpPr>
        <p:spPr>
          <a:xfrm>
            <a:off x="3993185" y="4914900"/>
            <a:ext cx="648310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Ổn định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15"/>
          <p:cNvSpPr txBox="1"/>
          <p:nvPr/>
        </p:nvSpPr>
        <p:spPr>
          <a:xfrm>
            <a:off x="6512357" y="4914900"/>
            <a:ext cx="1534363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Thoát local optimum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15"/>
          <p:cNvSpPr txBox="1"/>
          <p:nvPr/>
        </p:nvSpPr>
        <p:spPr>
          <a:xfrm>
            <a:off x="9795967" y="4914900"/>
            <a:ext cx="1276502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Nghiệm toàn cục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15"/>
          <p:cNvSpPr/>
          <p:nvPr/>
        </p:nvSpPr>
        <p:spPr>
          <a:xfrm>
            <a:off x="6836054" y="4058107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DBEA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4" name="Google Shape;624;p15" descr="preencode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74713" y="4295851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15"/>
          <p:cNvSpPr/>
          <p:nvPr/>
        </p:nvSpPr>
        <p:spPr>
          <a:xfrm>
            <a:off x="9992563" y="4058107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D1FA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6" name="Google Shape;626;p15" descr="preencoded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230307" y="4295851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34;p16">
            <a:extLst>
              <a:ext uri="{FF2B5EF4-FFF2-40B4-BE49-F238E27FC236}">
                <a16:creationId xmlns:a16="http://schemas.microsoft.com/office/drawing/2014/main" id="{926E3D99-8492-75B2-51DB-39208DDA32B4}"/>
              </a:ext>
            </a:extLst>
          </p:cNvPr>
          <p:cNvSpPr/>
          <p:nvPr/>
        </p:nvSpPr>
        <p:spPr>
          <a:xfrm>
            <a:off x="-13054584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35;p16">
            <a:extLst>
              <a:ext uri="{FF2B5EF4-FFF2-40B4-BE49-F238E27FC236}">
                <a16:creationId xmlns:a16="http://schemas.microsoft.com/office/drawing/2014/main" id="{CB255A86-05DF-CB11-AFE0-938E4CE85BE7}"/>
              </a:ext>
            </a:extLst>
          </p:cNvPr>
          <p:cNvSpPr txBox="1"/>
          <p:nvPr/>
        </p:nvSpPr>
        <p:spPr>
          <a:xfrm>
            <a:off x="-9820351" y="228600"/>
            <a:ext cx="5939028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BÀI TOÁN TRAVELING SALESMAN (TSP)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636;p16">
            <a:extLst>
              <a:ext uri="{FF2B5EF4-FFF2-40B4-BE49-F238E27FC236}">
                <a16:creationId xmlns:a16="http://schemas.microsoft.com/office/drawing/2014/main" id="{4A0A1D3C-D495-8893-7C30-F92B8FFCE6EC}"/>
              </a:ext>
            </a:extLst>
          </p:cNvPr>
          <p:cNvSpPr txBox="1"/>
          <p:nvPr/>
        </p:nvSpPr>
        <p:spPr>
          <a:xfrm>
            <a:off x="12990881" y="925127"/>
            <a:ext cx="1134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Mục tiêu: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637;p16">
            <a:extLst>
              <a:ext uri="{FF2B5EF4-FFF2-40B4-BE49-F238E27FC236}">
                <a16:creationId xmlns:a16="http://schemas.microsoft.com/office/drawing/2014/main" id="{03DBBAF0-5B4F-F1F6-3AF3-E4D27446EC77}"/>
              </a:ext>
            </a:extLst>
          </p:cNvPr>
          <p:cNvSpPr txBox="1"/>
          <p:nvPr/>
        </p:nvSpPr>
        <p:spPr>
          <a:xfrm>
            <a:off x="12990881" y="1610191"/>
            <a:ext cx="12006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Biểu diễn: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38;p16">
            <a:extLst>
              <a:ext uri="{FF2B5EF4-FFF2-40B4-BE49-F238E27FC236}">
                <a16:creationId xmlns:a16="http://schemas.microsoft.com/office/drawing/2014/main" id="{487B4ADB-FD81-A1DC-501A-68FFDE768098}"/>
              </a:ext>
            </a:extLst>
          </p:cNvPr>
          <p:cNvSpPr txBox="1"/>
          <p:nvPr/>
        </p:nvSpPr>
        <p:spPr>
          <a:xfrm>
            <a:off x="12990881" y="3304041"/>
            <a:ext cx="22293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Thuật toán áp dụng: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639;p16">
            <a:extLst>
              <a:ext uri="{FF2B5EF4-FFF2-40B4-BE49-F238E27FC236}">
                <a16:creationId xmlns:a16="http://schemas.microsoft.com/office/drawing/2014/main" id="{62588119-3DF6-A482-D4C2-B57DFE468F80}"/>
              </a:ext>
            </a:extLst>
          </p:cNvPr>
          <p:cNvSpPr/>
          <p:nvPr/>
        </p:nvSpPr>
        <p:spPr>
          <a:xfrm>
            <a:off x="13219474" y="1292436"/>
            <a:ext cx="38400" cy="2286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40;p16">
            <a:extLst>
              <a:ext uri="{FF2B5EF4-FFF2-40B4-BE49-F238E27FC236}">
                <a16:creationId xmlns:a16="http://schemas.microsoft.com/office/drawing/2014/main" id="{8F38E884-C6E8-5646-7174-B36D5630E561}"/>
              </a:ext>
            </a:extLst>
          </p:cNvPr>
          <p:cNvSpPr/>
          <p:nvPr/>
        </p:nvSpPr>
        <p:spPr>
          <a:xfrm>
            <a:off x="13219476" y="1896150"/>
            <a:ext cx="38400" cy="13467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41;p16">
            <a:extLst>
              <a:ext uri="{FF2B5EF4-FFF2-40B4-BE49-F238E27FC236}">
                <a16:creationId xmlns:a16="http://schemas.microsoft.com/office/drawing/2014/main" id="{0E87F7C6-0C91-264F-8011-E3CAB3B62B95}"/>
              </a:ext>
            </a:extLst>
          </p:cNvPr>
          <p:cNvSpPr/>
          <p:nvPr/>
        </p:nvSpPr>
        <p:spPr>
          <a:xfrm>
            <a:off x="13219477" y="3596029"/>
            <a:ext cx="38400" cy="14652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42;p16">
            <a:extLst>
              <a:ext uri="{FF2B5EF4-FFF2-40B4-BE49-F238E27FC236}">
                <a16:creationId xmlns:a16="http://schemas.microsoft.com/office/drawing/2014/main" id="{77A4E7BA-58DB-1922-7800-DEE84B900178}"/>
              </a:ext>
            </a:extLst>
          </p:cNvPr>
          <p:cNvSpPr txBox="1"/>
          <p:nvPr/>
        </p:nvSpPr>
        <p:spPr>
          <a:xfrm>
            <a:off x="13790981" y="1290666"/>
            <a:ext cx="6954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Tìm hành trình ngắn nhất đi qua tất cả các thành phố và quay lại điểm xuất phát.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643;p16">
            <a:extLst>
              <a:ext uri="{FF2B5EF4-FFF2-40B4-BE49-F238E27FC236}">
                <a16:creationId xmlns:a16="http://schemas.microsoft.com/office/drawing/2014/main" id="{DBD7E195-2150-7234-36DB-A0EDFB0C667B}"/>
              </a:ext>
            </a:extLst>
          </p:cNvPr>
          <p:cNvSpPr txBox="1"/>
          <p:nvPr/>
        </p:nvSpPr>
        <p:spPr>
          <a:xfrm>
            <a:off x="13790981" y="1985226"/>
            <a:ext cx="3172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State: hoán vị thứ tự các thành phố.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644;p16">
            <a:extLst>
              <a:ext uri="{FF2B5EF4-FFF2-40B4-BE49-F238E27FC236}">
                <a16:creationId xmlns:a16="http://schemas.microsoft.com/office/drawing/2014/main" id="{1E77F537-64FF-7718-99CB-E4F4931AAADD}"/>
              </a:ext>
            </a:extLst>
          </p:cNvPr>
          <p:cNvSpPr txBox="1"/>
          <p:nvPr/>
        </p:nvSpPr>
        <p:spPr>
          <a:xfrm>
            <a:off x="13790981" y="2313274"/>
            <a:ext cx="2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Cost: tổng độ dài tour.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45;p16">
            <a:extLst>
              <a:ext uri="{FF2B5EF4-FFF2-40B4-BE49-F238E27FC236}">
                <a16:creationId xmlns:a16="http://schemas.microsoft.com/office/drawing/2014/main" id="{EDBF9DB6-689D-AC67-74CD-AFECD25E0288}"/>
              </a:ext>
            </a:extLst>
          </p:cNvPr>
          <p:cNvSpPr txBox="1"/>
          <p:nvPr/>
        </p:nvSpPr>
        <p:spPr>
          <a:xfrm>
            <a:off x="13790981" y="2641321"/>
            <a:ext cx="3200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Move: hoán đổi 2 thành phố (2-opt).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646;p16">
            <a:extLst>
              <a:ext uri="{FF2B5EF4-FFF2-40B4-BE49-F238E27FC236}">
                <a16:creationId xmlns:a16="http://schemas.microsoft.com/office/drawing/2014/main" id="{D8AAFB4D-F0DC-CE22-1EB1-8A490BDDAD6F}"/>
              </a:ext>
            </a:extLst>
          </p:cNvPr>
          <p:cNvSpPr txBox="1"/>
          <p:nvPr/>
        </p:nvSpPr>
        <p:spPr>
          <a:xfrm>
            <a:off x="13790981" y="2953837"/>
            <a:ext cx="3363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Goal: tối thiểu hóa tổng quãng đường.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47;p16">
            <a:extLst>
              <a:ext uri="{FF2B5EF4-FFF2-40B4-BE49-F238E27FC236}">
                <a16:creationId xmlns:a16="http://schemas.microsoft.com/office/drawing/2014/main" id="{EFE0D096-B42C-6DC2-75C2-AE60585D8164}"/>
              </a:ext>
            </a:extLst>
          </p:cNvPr>
          <p:cNvSpPr txBox="1"/>
          <p:nvPr/>
        </p:nvSpPr>
        <p:spPr>
          <a:xfrm>
            <a:off x="13790981" y="3618791"/>
            <a:ext cx="18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648;p16">
            <a:extLst>
              <a:ext uri="{FF2B5EF4-FFF2-40B4-BE49-F238E27FC236}">
                <a16:creationId xmlns:a16="http://schemas.microsoft.com/office/drawing/2014/main" id="{FB85DCA6-C6CF-1307-3702-22762D6F98A1}"/>
              </a:ext>
            </a:extLst>
          </p:cNvPr>
          <p:cNvSpPr txBox="1"/>
          <p:nvPr/>
        </p:nvSpPr>
        <p:spPr>
          <a:xfrm>
            <a:off x="13790981" y="3931307"/>
            <a:ext cx="1934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Restarts HC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649;p16">
            <a:extLst>
              <a:ext uri="{FF2B5EF4-FFF2-40B4-BE49-F238E27FC236}">
                <a16:creationId xmlns:a16="http://schemas.microsoft.com/office/drawing/2014/main" id="{6537C821-970C-354C-F93C-2A06B06F6630}"/>
              </a:ext>
            </a:extLst>
          </p:cNvPr>
          <p:cNvSpPr txBox="1"/>
          <p:nvPr/>
        </p:nvSpPr>
        <p:spPr>
          <a:xfrm>
            <a:off x="13790981" y="4243824"/>
            <a:ext cx="1353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650;p16">
            <a:extLst>
              <a:ext uri="{FF2B5EF4-FFF2-40B4-BE49-F238E27FC236}">
                <a16:creationId xmlns:a16="http://schemas.microsoft.com/office/drawing/2014/main" id="{2B22DBC4-4995-3F9F-3FF7-E3BAC282592A}"/>
              </a:ext>
            </a:extLst>
          </p:cNvPr>
          <p:cNvSpPr txBox="1"/>
          <p:nvPr/>
        </p:nvSpPr>
        <p:spPr>
          <a:xfrm>
            <a:off x="13790981" y="4556340"/>
            <a:ext cx="1485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First-Choice HC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651;p16">
            <a:extLst>
              <a:ext uri="{FF2B5EF4-FFF2-40B4-BE49-F238E27FC236}">
                <a16:creationId xmlns:a16="http://schemas.microsoft.com/office/drawing/2014/main" id="{F2A6FA67-5227-8759-A82B-46529A2419AC}"/>
              </a:ext>
            </a:extLst>
          </p:cNvPr>
          <p:cNvSpPr txBox="1"/>
          <p:nvPr/>
        </p:nvSpPr>
        <p:spPr>
          <a:xfrm>
            <a:off x="13790981" y="4832686"/>
            <a:ext cx="190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652;p16">
            <a:extLst>
              <a:ext uri="{FF2B5EF4-FFF2-40B4-BE49-F238E27FC236}">
                <a16:creationId xmlns:a16="http://schemas.microsoft.com/office/drawing/2014/main" id="{9D2D185C-0046-E190-9D8D-7BED53D006F2}"/>
              </a:ext>
            </a:extLst>
          </p:cNvPr>
          <p:cNvSpPr/>
          <p:nvPr/>
        </p:nvSpPr>
        <p:spPr>
          <a:xfrm>
            <a:off x="-10564582" y="5095951"/>
            <a:ext cx="9144000" cy="1304700"/>
          </a:xfrm>
          <a:prstGeom prst="roundRect">
            <a:avLst>
              <a:gd name="adj" fmla="val 4092"/>
            </a:avLst>
          </a:prstGeom>
          <a:solidFill>
            <a:srgbClr val="EFF6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653;p16" descr="preencoded.png">
            <a:extLst>
              <a:ext uri="{FF2B5EF4-FFF2-40B4-BE49-F238E27FC236}">
                <a16:creationId xmlns:a16="http://schemas.microsoft.com/office/drawing/2014/main" id="{891A8E4B-8832-E916-CDBD-0BD73E990DE7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l="-44" r="-44"/>
          <a:stretch/>
        </p:blipFill>
        <p:spPr>
          <a:xfrm>
            <a:off x="-9498392" y="5324551"/>
            <a:ext cx="514807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654;p16">
            <a:extLst>
              <a:ext uri="{FF2B5EF4-FFF2-40B4-BE49-F238E27FC236}">
                <a16:creationId xmlns:a16="http://schemas.microsoft.com/office/drawing/2014/main" id="{F116B210-316C-DC5B-DA0E-C2FE060B4C6B}"/>
              </a:ext>
            </a:extLst>
          </p:cNvPr>
          <p:cNvSpPr txBox="1"/>
          <p:nvPr/>
        </p:nvSpPr>
        <p:spPr>
          <a:xfrm>
            <a:off x="-10047032" y="5933541"/>
            <a:ext cx="17484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Danh sách thành phố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655;p16">
            <a:extLst>
              <a:ext uri="{FF2B5EF4-FFF2-40B4-BE49-F238E27FC236}">
                <a16:creationId xmlns:a16="http://schemas.microsoft.com/office/drawing/2014/main" id="{D7490D04-8263-AEAF-DF69-55BE5464DE99}"/>
              </a:ext>
            </a:extLst>
          </p:cNvPr>
          <p:cNvSpPr txBox="1"/>
          <p:nvPr/>
        </p:nvSpPr>
        <p:spPr>
          <a:xfrm>
            <a:off x="-7857044" y="5405018"/>
            <a:ext cx="10005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4500"/>
              <a:buFont typeface="Roboto"/>
              <a:buNone/>
            </a:pPr>
            <a:r>
              <a:rPr lang="en-US" sz="45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4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656;p16" descr="preencoded.png">
            <a:extLst>
              <a:ext uri="{FF2B5EF4-FFF2-40B4-BE49-F238E27FC236}">
                <a16:creationId xmlns:a16="http://schemas.microsoft.com/office/drawing/2014/main" id="{2C08F4AF-813F-014F-7CE3-1A4523732041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-6283361" y="5324551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657;p16">
            <a:extLst>
              <a:ext uri="{FF2B5EF4-FFF2-40B4-BE49-F238E27FC236}">
                <a16:creationId xmlns:a16="http://schemas.microsoft.com/office/drawing/2014/main" id="{571047B2-1A48-8A2B-65A7-FC45BDB737F2}"/>
              </a:ext>
            </a:extLst>
          </p:cNvPr>
          <p:cNvSpPr txBox="1"/>
          <p:nvPr/>
        </p:nvSpPr>
        <p:spPr>
          <a:xfrm>
            <a:off x="-6707643" y="5933541"/>
            <a:ext cx="1443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Tối ưu hành trình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658;p16">
            <a:extLst>
              <a:ext uri="{FF2B5EF4-FFF2-40B4-BE49-F238E27FC236}">
                <a16:creationId xmlns:a16="http://schemas.microsoft.com/office/drawing/2014/main" id="{7B1EE88A-FEBB-021D-F87A-C2E9EDC1292C}"/>
              </a:ext>
            </a:extLst>
          </p:cNvPr>
          <p:cNvSpPr txBox="1"/>
          <p:nvPr/>
        </p:nvSpPr>
        <p:spPr>
          <a:xfrm>
            <a:off x="-4823979" y="5405018"/>
            <a:ext cx="10005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4500"/>
              <a:buFont typeface="Roboto"/>
              <a:buNone/>
            </a:pPr>
            <a:r>
              <a:rPr lang="en-US" sz="45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4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659;p16" descr="preencoded.png">
            <a:extLst>
              <a:ext uri="{FF2B5EF4-FFF2-40B4-BE49-F238E27FC236}">
                <a16:creationId xmlns:a16="http://schemas.microsoft.com/office/drawing/2014/main" id="{BEB5F5B7-242E-3376-E9AB-E310729B8524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-3035413" y="5324551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660;p16">
            <a:extLst>
              <a:ext uri="{FF2B5EF4-FFF2-40B4-BE49-F238E27FC236}">
                <a16:creationId xmlns:a16="http://schemas.microsoft.com/office/drawing/2014/main" id="{4F3F0E8B-422F-83D3-437E-065A4DABB053}"/>
              </a:ext>
            </a:extLst>
          </p:cNvPr>
          <p:cNvSpPr txBox="1"/>
          <p:nvPr/>
        </p:nvSpPr>
        <p:spPr>
          <a:xfrm>
            <a:off x="-3674578" y="5933541"/>
            <a:ext cx="18717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Tối thiểu quãng đường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6"/>
          <p:cNvSpPr/>
          <p:nvPr/>
        </p:nvSpPr>
        <p:spPr>
          <a:xfrm>
            <a:off x="0" y="-3601074"/>
            <a:ext cx="12191700" cy="10067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16"/>
          <p:cNvSpPr/>
          <p:nvPr/>
        </p:nvSpPr>
        <p:spPr>
          <a:xfrm>
            <a:off x="0" y="-2919624"/>
            <a:ext cx="12191700" cy="9386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6"/>
          <p:cNvSpPr/>
          <p:nvPr/>
        </p:nvSpPr>
        <p:spPr>
          <a:xfrm>
            <a:off x="0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16"/>
          <p:cNvSpPr txBox="1"/>
          <p:nvPr/>
        </p:nvSpPr>
        <p:spPr>
          <a:xfrm>
            <a:off x="3234233" y="228600"/>
            <a:ext cx="5939028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BÀI TOÁN TRAVELING SALESMAN (TSP)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16"/>
          <p:cNvSpPr txBox="1"/>
          <p:nvPr/>
        </p:nvSpPr>
        <p:spPr>
          <a:xfrm>
            <a:off x="381305" y="925127"/>
            <a:ext cx="11340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Mục tiêu: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16"/>
          <p:cNvSpPr txBox="1"/>
          <p:nvPr/>
        </p:nvSpPr>
        <p:spPr>
          <a:xfrm>
            <a:off x="381305" y="1610191"/>
            <a:ext cx="12006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Biểu diễn: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16"/>
          <p:cNvSpPr txBox="1"/>
          <p:nvPr/>
        </p:nvSpPr>
        <p:spPr>
          <a:xfrm>
            <a:off x="381305" y="3304041"/>
            <a:ext cx="22293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Thuật toán áp dụng: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16"/>
          <p:cNvSpPr/>
          <p:nvPr/>
        </p:nvSpPr>
        <p:spPr>
          <a:xfrm>
            <a:off x="609898" y="1292436"/>
            <a:ext cx="38400" cy="2286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16"/>
          <p:cNvSpPr/>
          <p:nvPr/>
        </p:nvSpPr>
        <p:spPr>
          <a:xfrm>
            <a:off x="609900" y="1896150"/>
            <a:ext cx="38400" cy="13467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16"/>
          <p:cNvSpPr/>
          <p:nvPr/>
        </p:nvSpPr>
        <p:spPr>
          <a:xfrm>
            <a:off x="609901" y="3596029"/>
            <a:ext cx="38400" cy="14652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6"/>
          <p:cNvSpPr txBox="1"/>
          <p:nvPr/>
        </p:nvSpPr>
        <p:spPr>
          <a:xfrm>
            <a:off x="1181405" y="1290666"/>
            <a:ext cx="6954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Tìm hành trình ngắn nhất đi qua tất cả các thành phố và quay lại điểm xuất phát.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16"/>
          <p:cNvSpPr txBox="1"/>
          <p:nvPr/>
        </p:nvSpPr>
        <p:spPr>
          <a:xfrm>
            <a:off x="1181405" y="1985226"/>
            <a:ext cx="3172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State: hoán vị thứ tự các thành phố.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16"/>
          <p:cNvSpPr txBox="1"/>
          <p:nvPr/>
        </p:nvSpPr>
        <p:spPr>
          <a:xfrm>
            <a:off x="1181405" y="2313274"/>
            <a:ext cx="2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Cost: tổng độ dài tour.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16"/>
          <p:cNvSpPr txBox="1"/>
          <p:nvPr/>
        </p:nvSpPr>
        <p:spPr>
          <a:xfrm>
            <a:off x="1181405" y="2641321"/>
            <a:ext cx="3200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Move: hoán đổi 2 thành phố (2-opt).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16"/>
          <p:cNvSpPr txBox="1"/>
          <p:nvPr/>
        </p:nvSpPr>
        <p:spPr>
          <a:xfrm>
            <a:off x="1181405" y="2953837"/>
            <a:ext cx="3363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Goal: tối thiểu hóa tổng quãng đường.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16"/>
          <p:cNvSpPr txBox="1"/>
          <p:nvPr/>
        </p:nvSpPr>
        <p:spPr>
          <a:xfrm>
            <a:off x="1181405" y="3618791"/>
            <a:ext cx="1867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16"/>
          <p:cNvSpPr txBox="1"/>
          <p:nvPr/>
        </p:nvSpPr>
        <p:spPr>
          <a:xfrm>
            <a:off x="1181405" y="3931307"/>
            <a:ext cx="1934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Restarts HC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16"/>
          <p:cNvSpPr txBox="1"/>
          <p:nvPr/>
        </p:nvSpPr>
        <p:spPr>
          <a:xfrm>
            <a:off x="1181405" y="4243824"/>
            <a:ext cx="1353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16"/>
          <p:cNvSpPr txBox="1"/>
          <p:nvPr/>
        </p:nvSpPr>
        <p:spPr>
          <a:xfrm>
            <a:off x="1181405" y="4556340"/>
            <a:ext cx="14859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First-Choice HC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16"/>
          <p:cNvSpPr txBox="1"/>
          <p:nvPr/>
        </p:nvSpPr>
        <p:spPr>
          <a:xfrm>
            <a:off x="1181405" y="4832686"/>
            <a:ext cx="190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16"/>
          <p:cNvSpPr/>
          <p:nvPr/>
        </p:nvSpPr>
        <p:spPr>
          <a:xfrm>
            <a:off x="1524305" y="5277777"/>
            <a:ext cx="9144000" cy="1304700"/>
          </a:xfrm>
          <a:prstGeom prst="roundRect">
            <a:avLst>
              <a:gd name="adj" fmla="val 4092"/>
            </a:avLst>
          </a:prstGeom>
          <a:solidFill>
            <a:srgbClr val="EFF6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3" name="Google Shape;653;p16" descr="preencoded.png"/>
          <p:cNvPicPr preferRelativeResize="0"/>
          <p:nvPr/>
        </p:nvPicPr>
        <p:blipFill rotWithShape="1">
          <a:blip r:embed="rId3">
            <a:alphaModFix/>
          </a:blip>
          <a:srcRect l="-44" r="-44"/>
          <a:stretch/>
        </p:blipFill>
        <p:spPr>
          <a:xfrm>
            <a:off x="2590495" y="5506377"/>
            <a:ext cx="514807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16"/>
          <p:cNvSpPr txBox="1"/>
          <p:nvPr/>
        </p:nvSpPr>
        <p:spPr>
          <a:xfrm>
            <a:off x="2041855" y="6115367"/>
            <a:ext cx="17484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Danh sách thành phố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16"/>
          <p:cNvSpPr txBox="1"/>
          <p:nvPr/>
        </p:nvSpPr>
        <p:spPr>
          <a:xfrm>
            <a:off x="4231843" y="5586844"/>
            <a:ext cx="10005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4500"/>
              <a:buFont typeface="Roboto"/>
              <a:buNone/>
            </a:pPr>
            <a:r>
              <a:rPr lang="en-US" sz="45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4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6" name="Google Shape;656;p1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5526" y="5506377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16"/>
          <p:cNvSpPr txBox="1"/>
          <p:nvPr/>
        </p:nvSpPr>
        <p:spPr>
          <a:xfrm>
            <a:off x="5381244" y="6115367"/>
            <a:ext cx="1443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Tối ưu hành trình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16"/>
          <p:cNvSpPr txBox="1"/>
          <p:nvPr/>
        </p:nvSpPr>
        <p:spPr>
          <a:xfrm>
            <a:off x="7264908" y="5586844"/>
            <a:ext cx="10005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4500"/>
              <a:buFont typeface="Roboto"/>
              <a:buNone/>
            </a:pPr>
            <a:r>
              <a:rPr lang="en-US" sz="45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4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9" name="Google Shape;659;p1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053474" y="5506377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16"/>
          <p:cNvSpPr txBox="1"/>
          <p:nvPr/>
        </p:nvSpPr>
        <p:spPr>
          <a:xfrm>
            <a:off x="8414309" y="6115367"/>
            <a:ext cx="18717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Tối thiểu quãng đường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668;p17">
            <a:extLst>
              <a:ext uri="{FF2B5EF4-FFF2-40B4-BE49-F238E27FC236}">
                <a16:creationId xmlns:a16="http://schemas.microsoft.com/office/drawing/2014/main" id="{295BE528-3E44-B7A7-96C6-3EBC710B4AE1}"/>
              </a:ext>
            </a:extLst>
          </p:cNvPr>
          <p:cNvSpPr/>
          <p:nvPr/>
        </p:nvSpPr>
        <p:spPr>
          <a:xfrm>
            <a:off x="13160342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69;p17">
            <a:extLst>
              <a:ext uri="{FF2B5EF4-FFF2-40B4-BE49-F238E27FC236}">
                <a16:creationId xmlns:a16="http://schemas.microsoft.com/office/drawing/2014/main" id="{213E7A4E-F945-38D0-3978-1F3DF267DEF6}"/>
              </a:ext>
            </a:extLst>
          </p:cNvPr>
          <p:cNvSpPr txBox="1"/>
          <p:nvPr/>
        </p:nvSpPr>
        <p:spPr>
          <a:xfrm>
            <a:off x="16617688" y="228600"/>
            <a:ext cx="5501030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KẾT QUẢ THỰC NGHIỆM TSP (n = 10)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670;p17">
            <a:extLst>
              <a:ext uri="{FF2B5EF4-FFF2-40B4-BE49-F238E27FC236}">
                <a16:creationId xmlns:a16="http://schemas.microsoft.com/office/drawing/2014/main" id="{93DF81AA-D7D2-7C74-9F11-04B66BC1732F}"/>
              </a:ext>
            </a:extLst>
          </p:cNvPr>
          <p:cNvSpPr/>
          <p:nvPr/>
        </p:nvSpPr>
        <p:spPr>
          <a:xfrm>
            <a:off x="-13991070" y="1031440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71;p17">
            <a:extLst>
              <a:ext uri="{FF2B5EF4-FFF2-40B4-BE49-F238E27FC236}">
                <a16:creationId xmlns:a16="http://schemas.microsoft.com/office/drawing/2014/main" id="{BE775954-2181-F448-4264-1E2507A5F8DD}"/>
              </a:ext>
            </a:extLst>
          </p:cNvPr>
          <p:cNvSpPr/>
          <p:nvPr/>
        </p:nvSpPr>
        <p:spPr>
          <a:xfrm>
            <a:off x="-13991070" y="1031440"/>
            <a:ext cx="23244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72;p17">
            <a:extLst>
              <a:ext uri="{FF2B5EF4-FFF2-40B4-BE49-F238E27FC236}">
                <a16:creationId xmlns:a16="http://schemas.microsoft.com/office/drawing/2014/main" id="{16A7C3F8-8AE4-F787-765E-DE6497AF4B9B}"/>
              </a:ext>
            </a:extLst>
          </p:cNvPr>
          <p:cNvSpPr txBox="1"/>
          <p:nvPr/>
        </p:nvSpPr>
        <p:spPr>
          <a:xfrm>
            <a:off x="-13838365" y="1184145"/>
            <a:ext cx="967435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Thuật toán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673;p17">
            <a:extLst>
              <a:ext uri="{FF2B5EF4-FFF2-40B4-BE49-F238E27FC236}">
                <a16:creationId xmlns:a16="http://schemas.microsoft.com/office/drawing/2014/main" id="{5CCBBC46-02F4-5813-DB39-E7DCA37261B8}"/>
              </a:ext>
            </a:extLst>
          </p:cNvPr>
          <p:cNvSpPr/>
          <p:nvPr/>
        </p:nvSpPr>
        <p:spPr>
          <a:xfrm>
            <a:off x="-11673980" y="1031440"/>
            <a:ext cx="23244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74;p17">
            <a:extLst>
              <a:ext uri="{FF2B5EF4-FFF2-40B4-BE49-F238E27FC236}">
                <a16:creationId xmlns:a16="http://schemas.microsoft.com/office/drawing/2014/main" id="{203EA17C-A56E-210F-8CFE-BD68DF5A6376}"/>
              </a:ext>
            </a:extLst>
          </p:cNvPr>
          <p:cNvSpPr txBox="1"/>
          <p:nvPr/>
        </p:nvSpPr>
        <p:spPr>
          <a:xfrm>
            <a:off x="-11522190" y="1184145"/>
            <a:ext cx="144383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Độ dài hành trình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675;p17">
            <a:extLst>
              <a:ext uri="{FF2B5EF4-FFF2-40B4-BE49-F238E27FC236}">
                <a16:creationId xmlns:a16="http://schemas.microsoft.com/office/drawing/2014/main" id="{2B0631FB-3FF6-B3B5-1DFF-E659676E2450}"/>
              </a:ext>
            </a:extLst>
          </p:cNvPr>
          <p:cNvSpPr/>
          <p:nvPr/>
        </p:nvSpPr>
        <p:spPr>
          <a:xfrm>
            <a:off x="-9357805" y="1031440"/>
            <a:ext cx="23244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76;p17">
            <a:extLst>
              <a:ext uri="{FF2B5EF4-FFF2-40B4-BE49-F238E27FC236}">
                <a16:creationId xmlns:a16="http://schemas.microsoft.com/office/drawing/2014/main" id="{EFF43202-3E86-FDC7-8DB5-ECD2B4BE2FCC}"/>
              </a:ext>
            </a:extLst>
          </p:cNvPr>
          <p:cNvSpPr txBox="1"/>
          <p:nvPr/>
        </p:nvSpPr>
        <p:spPr>
          <a:xfrm>
            <a:off x="-9206015" y="1184145"/>
            <a:ext cx="11100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Thời gian (s)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677;p17">
            <a:extLst>
              <a:ext uri="{FF2B5EF4-FFF2-40B4-BE49-F238E27FC236}">
                <a16:creationId xmlns:a16="http://schemas.microsoft.com/office/drawing/2014/main" id="{AE3CAD72-394D-078A-486F-A035C3A284CA}"/>
              </a:ext>
            </a:extLst>
          </p:cNvPr>
          <p:cNvSpPr/>
          <p:nvPr/>
        </p:nvSpPr>
        <p:spPr>
          <a:xfrm>
            <a:off x="-7041630" y="1031440"/>
            <a:ext cx="23244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78;p17">
            <a:extLst>
              <a:ext uri="{FF2B5EF4-FFF2-40B4-BE49-F238E27FC236}">
                <a16:creationId xmlns:a16="http://schemas.microsoft.com/office/drawing/2014/main" id="{E0F60394-0487-47B9-9D36-21BA6349C4E4}"/>
              </a:ext>
            </a:extLst>
          </p:cNvPr>
          <p:cNvSpPr txBox="1"/>
          <p:nvPr/>
        </p:nvSpPr>
        <p:spPr>
          <a:xfrm>
            <a:off x="-6888925" y="1184145"/>
            <a:ext cx="814730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Bước lặp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79;p17">
            <a:extLst>
              <a:ext uri="{FF2B5EF4-FFF2-40B4-BE49-F238E27FC236}">
                <a16:creationId xmlns:a16="http://schemas.microsoft.com/office/drawing/2014/main" id="{D028C023-80F5-2781-8DCB-926041704E0B}"/>
              </a:ext>
            </a:extLst>
          </p:cNvPr>
          <p:cNvSpPr/>
          <p:nvPr/>
        </p:nvSpPr>
        <p:spPr>
          <a:xfrm>
            <a:off x="-4725455" y="1031440"/>
            <a:ext cx="23244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80;p17">
            <a:extLst>
              <a:ext uri="{FF2B5EF4-FFF2-40B4-BE49-F238E27FC236}">
                <a16:creationId xmlns:a16="http://schemas.microsoft.com/office/drawing/2014/main" id="{91AADD3B-9B9A-7E23-40A5-17C1133A2007}"/>
              </a:ext>
            </a:extLst>
          </p:cNvPr>
          <p:cNvSpPr txBox="1"/>
          <p:nvPr/>
        </p:nvSpPr>
        <p:spPr>
          <a:xfrm>
            <a:off x="-4572750" y="1184145"/>
            <a:ext cx="814730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Nhận xét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81;p17">
            <a:extLst>
              <a:ext uri="{FF2B5EF4-FFF2-40B4-BE49-F238E27FC236}">
                <a16:creationId xmlns:a16="http://schemas.microsoft.com/office/drawing/2014/main" id="{97D01709-BB9B-ED42-FE5B-9CDD1FB14EAA}"/>
              </a:ext>
            </a:extLst>
          </p:cNvPr>
          <p:cNvSpPr/>
          <p:nvPr/>
        </p:nvSpPr>
        <p:spPr>
          <a:xfrm>
            <a:off x="-13991070" y="1546247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82;p17">
            <a:extLst>
              <a:ext uri="{FF2B5EF4-FFF2-40B4-BE49-F238E27FC236}">
                <a16:creationId xmlns:a16="http://schemas.microsoft.com/office/drawing/2014/main" id="{F795FE28-1004-7C64-630B-7C2327D7024F}"/>
              </a:ext>
            </a:extLst>
          </p:cNvPr>
          <p:cNvSpPr/>
          <p:nvPr/>
        </p:nvSpPr>
        <p:spPr>
          <a:xfrm>
            <a:off x="-13991070" y="2060140"/>
            <a:ext cx="11582705" cy="514807"/>
          </a:xfrm>
          <a:prstGeom prst="rect">
            <a:avLst/>
          </a:prstGeom>
          <a:solidFill>
            <a:srgbClr val="E1EA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83;p17">
            <a:extLst>
              <a:ext uri="{FF2B5EF4-FFF2-40B4-BE49-F238E27FC236}">
                <a16:creationId xmlns:a16="http://schemas.microsoft.com/office/drawing/2014/main" id="{B7E18EE4-5CA6-5422-3769-B1F1339CC01B}"/>
              </a:ext>
            </a:extLst>
          </p:cNvPr>
          <p:cNvSpPr/>
          <p:nvPr/>
        </p:nvSpPr>
        <p:spPr>
          <a:xfrm>
            <a:off x="-13991070" y="2574947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84;p17">
            <a:extLst>
              <a:ext uri="{FF2B5EF4-FFF2-40B4-BE49-F238E27FC236}">
                <a16:creationId xmlns:a16="http://schemas.microsoft.com/office/drawing/2014/main" id="{0DEF9DE1-80A5-F21F-E5FF-46CA7CD077B3}"/>
              </a:ext>
            </a:extLst>
          </p:cNvPr>
          <p:cNvSpPr/>
          <p:nvPr/>
        </p:nvSpPr>
        <p:spPr>
          <a:xfrm>
            <a:off x="-13991070" y="3088840"/>
            <a:ext cx="11582705" cy="514807"/>
          </a:xfrm>
          <a:prstGeom prst="rect">
            <a:avLst/>
          </a:prstGeom>
          <a:solidFill>
            <a:srgbClr val="E1EA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85;p17">
            <a:extLst>
              <a:ext uri="{FF2B5EF4-FFF2-40B4-BE49-F238E27FC236}">
                <a16:creationId xmlns:a16="http://schemas.microsoft.com/office/drawing/2014/main" id="{CA7F1CD7-0F4C-3A20-CBE2-878AC2AA0988}"/>
              </a:ext>
            </a:extLst>
          </p:cNvPr>
          <p:cNvSpPr/>
          <p:nvPr/>
        </p:nvSpPr>
        <p:spPr>
          <a:xfrm>
            <a:off x="-13991070" y="3603647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86;p17">
            <a:extLst>
              <a:ext uri="{FF2B5EF4-FFF2-40B4-BE49-F238E27FC236}">
                <a16:creationId xmlns:a16="http://schemas.microsoft.com/office/drawing/2014/main" id="{D8A5B0D8-228B-CC71-A120-CA593E28EDBA}"/>
              </a:ext>
            </a:extLst>
          </p:cNvPr>
          <p:cNvSpPr/>
          <p:nvPr/>
        </p:nvSpPr>
        <p:spPr>
          <a:xfrm>
            <a:off x="-13991070" y="1546247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87;p17">
            <a:extLst>
              <a:ext uri="{FF2B5EF4-FFF2-40B4-BE49-F238E27FC236}">
                <a16:creationId xmlns:a16="http://schemas.microsoft.com/office/drawing/2014/main" id="{DF278EFE-727A-F671-2D15-BCC94E9D37D2}"/>
              </a:ext>
            </a:extLst>
          </p:cNvPr>
          <p:cNvSpPr/>
          <p:nvPr/>
        </p:nvSpPr>
        <p:spPr>
          <a:xfrm>
            <a:off x="-7041630" y="1546247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88;p17">
            <a:extLst>
              <a:ext uri="{FF2B5EF4-FFF2-40B4-BE49-F238E27FC236}">
                <a16:creationId xmlns:a16="http://schemas.microsoft.com/office/drawing/2014/main" id="{2F701707-FEE0-7971-3946-93CE82D07C21}"/>
              </a:ext>
            </a:extLst>
          </p:cNvPr>
          <p:cNvSpPr/>
          <p:nvPr/>
        </p:nvSpPr>
        <p:spPr>
          <a:xfrm>
            <a:off x="-4725455" y="1546247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689;p17">
            <a:extLst>
              <a:ext uri="{FF2B5EF4-FFF2-40B4-BE49-F238E27FC236}">
                <a16:creationId xmlns:a16="http://schemas.microsoft.com/office/drawing/2014/main" id="{1CB94F08-A944-0CAE-B99D-429352111346}"/>
              </a:ext>
            </a:extLst>
          </p:cNvPr>
          <p:cNvSpPr/>
          <p:nvPr/>
        </p:nvSpPr>
        <p:spPr>
          <a:xfrm>
            <a:off x="-13991070" y="2060140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90;p17">
            <a:extLst>
              <a:ext uri="{FF2B5EF4-FFF2-40B4-BE49-F238E27FC236}">
                <a16:creationId xmlns:a16="http://schemas.microsoft.com/office/drawing/2014/main" id="{E475689C-28DF-090D-8489-2085D61A8582}"/>
              </a:ext>
            </a:extLst>
          </p:cNvPr>
          <p:cNvSpPr/>
          <p:nvPr/>
        </p:nvSpPr>
        <p:spPr>
          <a:xfrm>
            <a:off x="-9357805" y="2060140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91;p17">
            <a:extLst>
              <a:ext uri="{FF2B5EF4-FFF2-40B4-BE49-F238E27FC236}">
                <a16:creationId xmlns:a16="http://schemas.microsoft.com/office/drawing/2014/main" id="{7421C676-0065-BC95-A49D-32B0B96D5E67}"/>
              </a:ext>
            </a:extLst>
          </p:cNvPr>
          <p:cNvSpPr/>
          <p:nvPr/>
        </p:nvSpPr>
        <p:spPr>
          <a:xfrm>
            <a:off x="-7041630" y="2060140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692;p17">
            <a:extLst>
              <a:ext uri="{FF2B5EF4-FFF2-40B4-BE49-F238E27FC236}">
                <a16:creationId xmlns:a16="http://schemas.microsoft.com/office/drawing/2014/main" id="{DDF61A3A-092D-6708-6C94-12A6F3C26AFB}"/>
              </a:ext>
            </a:extLst>
          </p:cNvPr>
          <p:cNvSpPr/>
          <p:nvPr/>
        </p:nvSpPr>
        <p:spPr>
          <a:xfrm>
            <a:off x="-4725455" y="2060140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693;p17">
            <a:extLst>
              <a:ext uri="{FF2B5EF4-FFF2-40B4-BE49-F238E27FC236}">
                <a16:creationId xmlns:a16="http://schemas.microsoft.com/office/drawing/2014/main" id="{41B0DA44-8838-FFE7-1B8E-24B4F19BA044}"/>
              </a:ext>
            </a:extLst>
          </p:cNvPr>
          <p:cNvSpPr/>
          <p:nvPr/>
        </p:nvSpPr>
        <p:spPr>
          <a:xfrm>
            <a:off x="-13991070" y="2574947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694;p17">
            <a:extLst>
              <a:ext uri="{FF2B5EF4-FFF2-40B4-BE49-F238E27FC236}">
                <a16:creationId xmlns:a16="http://schemas.microsoft.com/office/drawing/2014/main" id="{9165725C-9797-397F-9492-0CDA87B0E740}"/>
              </a:ext>
            </a:extLst>
          </p:cNvPr>
          <p:cNvSpPr/>
          <p:nvPr/>
        </p:nvSpPr>
        <p:spPr>
          <a:xfrm>
            <a:off x="-9357805" y="2574947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695;p17">
            <a:extLst>
              <a:ext uri="{FF2B5EF4-FFF2-40B4-BE49-F238E27FC236}">
                <a16:creationId xmlns:a16="http://schemas.microsoft.com/office/drawing/2014/main" id="{A3FB6D23-90A3-7628-609A-3D5DBF7C515B}"/>
              </a:ext>
            </a:extLst>
          </p:cNvPr>
          <p:cNvSpPr/>
          <p:nvPr/>
        </p:nvSpPr>
        <p:spPr>
          <a:xfrm>
            <a:off x="-7041630" y="2574947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696;p17">
            <a:extLst>
              <a:ext uri="{FF2B5EF4-FFF2-40B4-BE49-F238E27FC236}">
                <a16:creationId xmlns:a16="http://schemas.microsoft.com/office/drawing/2014/main" id="{74D1EC8B-2FCB-6EFB-4387-BA4FB6A5F496}"/>
              </a:ext>
            </a:extLst>
          </p:cNvPr>
          <p:cNvSpPr/>
          <p:nvPr/>
        </p:nvSpPr>
        <p:spPr>
          <a:xfrm>
            <a:off x="-4725455" y="2574947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697;p17">
            <a:extLst>
              <a:ext uri="{FF2B5EF4-FFF2-40B4-BE49-F238E27FC236}">
                <a16:creationId xmlns:a16="http://schemas.microsoft.com/office/drawing/2014/main" id="{31FA47E4-0BB6-3D7E-E38F-1D293029F9CA}"/>
              </a:ext>
            </a:extLst>
          </p:cNvPr>
          <p:cNvSpPr/>
          <p:nvPr/>
        </p:nvSpPr>
        <p:spPr>
          <a:xfrm>
            <a:off x="-13991070" y="3088840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698;p17">
            <a:extLst>
              <a:ext uri="{FF2B5EF4-FFF2-40B4-BE49-F238E27FC236}">
                <a16:creationId xmlns:a16="http://schemas.microsoft.com/office/drawing/2014/main" id="{78AE6D61-3336-F669-CBD4-A56EBC6A948B}"/>
              </a:ext>
            </a:extLst>
          </p:cNvPr>
          <p:cNvSpPr/>
          <p:nvPr/>
        </p:nvSpPr>
        <p:spPr>
          <a:xfrm>
            <a:off x="-9357805" y="3088840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699;p17">
            <a:extLst>
              <a:ext uri="{FF2B5EF4-FFF2-40B4-BE49-F238E27FC236}">
                <a16:creationId xmlns:a16="http://schemas.microsoft.com/office/drawing/2014/main" id="{28F68290-97AF-AC65-5200-F676A61336F7}"/>
              </a:ext>
            </a:extLst>
          </p:cNvPr>
          <p:cNvSpPr/>
          <p:nvPr/>
        </p:nvSpPr>
        <p:spPr>
          <a:xfrm>
            <a:off x="-7041630" y="3088840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700;p17">
            <a:extLst>
              <a:ext uri="{FF2B5EF4-FFF2-40B4-BE49-F238E27FC236}">
                <a16:creationId xmlns:a16="http://schemas.microsoft.com/office/drawing/2014/main" id="{7D55C7A3-9F30-1E9E-A1AF-175BF6650E49}"/>
              </a:ext>
            </a:extLst>
          </p:cNvPr>
          <p:cNvSpPr/>
          <p:nvPr/>
        </p:nvSpPr>
        <p:spPr>
          <a:xfrm>
            <a:off x="-4725455" y="3088840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701;p17">
            <a:extLst>
              <a:ext uri="{FF2B5EF4-FFF2-40B4-BE49-F238E27FC236}">
                <a16:creationId xmlns:a16="http://schemas.microsoft.com/office/drawing/2014/main" id="{76626A7C-9BFA-667B-2B76-9B1B8FF24C97}"/>
              </a:ext>
            </a:extLst>
          </p:cNvPr>
          <p:cNvSpPr/>
          <p:nvPr/>
        </p:nvSpPr>
        <p:spPr>
          <a:xfrm>
            <a:off x="-13991070" y="3603647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702;p17">
            <a:extLst>
              <a:ext uri="{FF2B5EF4-FFF2-40B4-BE49-F238E27FC236}">
                <a16:creationId xmlns:a16="http://schemas.microsoft.com/office/drawing/2014/main" id="{95A11907-DDB7-25F1-4F3E-78789C0BFEA0}"/>
              </a:ext>
            </a:extLst>
          </p:cNvPr>
          <p:cNvSpPr/>
          <p:nvPr/>
        </p:nvSpPr>
        <p:spPr>
          <a:xfrm>
            <a:off x="-9357805" y="3603647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703;p17">
            <a:extLst>
              <a:ext uri="{FF2B5EF4-FFF2-40B4-BE49-F238E27FC236}">
                <a16:creationId xmlns:a16="http://schemas.microsoft.com/office/drawing/2014/main" id="{D1C349DF-9270-25E9-70F0-B24C36EF3746}"/>
              </a:ext>
            </a:extLst>
          </p:cNvPr>
          <p:cNvSpPr/>
          <p:nvPr/>
        </p:nvSpPr>
        <p:spPr>
          <a:xfrm>
            <a:off x="-4725455" y="3603647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704;p17">
            <a:extLst>
              <a:ext uri="{FF2B5EF4-FFF2-40B4-BE49-F238E27FC236}">
                <a16:creationId xmlns:a16="http://schemas.microsoft.com/office/drawing/2014/main" id="{EAB5C800-AC44-4FC4-2E55-68F7F535F7D7}"/>
              </a:ext>
            </a:extLst>
          </p:cNvPr>
          <p:cNvSpPr txBox="1"/>
          <p:nvPr/>
        </p:nvSpPr>
        <p:spPr>
          <a:xfrm>
            <a:off x="-13838365" y="1698952"/>
            <a:ext cx="16815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705;p17">
            <a:extLst>
              <a:ext uri="{FF2B5EF4-FFF2-40B4-BE49-F238E27FC236}">
                <a16:creationId xmlns:a16="http://schemas.microsoft.com/office/drawing/2014/main" id="{54A2EFBE-4C14-3C1F-8DE4-1F9EED93969D}"/>
              </a:ext>
            </a:extLst>
          </p:cNvPr>
          <p:cNvSpPr txBox="1"/>
          <p:nvPr/>
        </p:nvSpPr>
        <p:spPr>
          <a:xfrm>
            <a:off x="-6888925" y="1698952"/>
            <a:ext cx="23408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706;p17">
            <a:extLst>
              <a:ext uri="{FF2B5EF4-FFF2-40B4-BE49-F238E27FC236}">
                <a16:creationId xmlns:a16="http://schemas.microsoft.com/office/drawing/2014/main" id="{314476E6-6032-21F2-AE81-8E25E3DD2547}"/>
              </a:ext>
            </a:extLst>
          </p:cNvPr>
          <p:cNvSpPr txBox="1"/>
          <p:nvPr/>
        </p:nvSpPr>
        <p:spPr>
          <a:xfrm>
            <a:off x="-4572750" y="1698952"/>
            <a:ext cx="1176833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Nhanh, dễ kẹt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707;p17">
            <a:extLst>
              <a:ext uri="{FF2B5EF4-FFF2-40B4-BE49-F238E27FC236}">
                <a16:creationId xmlns:a16="http://schemas.microsoft.com/office/drawing/2014/main" id="{5383C11D-5005-535B-EF6A-4F3BF6CD19E3}"/>
              </a:ext>
            </a:extLst>
          </p:cNvPr>
          <p:cNvSpPr txBox="1"/>
          <p:nvPr/>
        </p:nvSpPr>
        <p:spPr>
          <a:xfrm>
            <a:off x="-13838365" y="2212845"/>
            <a:ext cx="173918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Restarts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708;p17">
            <a:extLst>
              <a:ext uri="{FF2B5EF4-FFF2-40B4-BE49-F238E27FC236}">
                <a16:creationId xmlns:a16="http://schemas.microsoft.com/office/drawing/2014/main" id="{3EA4D0F7-0E09-D71B-11B9-3DFEC027D38A}"/>
              </a:ext>
            </a:extLst>
          </p:cNvPr>
          <p:cNvSpPr txBox="1"/>
          <p:nvPr/>
        </p:nvSpPr>
        <p:spPr>
          <a:xfrm>
            <a:off x="-9206015" y="2212845"/>
            <a:ext cx="6620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0.0030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709;p17">
            <a:extLst>
              <a:ext uri="{FF2B5EF4-FFF2-40B4-BE49-F238E27FC236}">
                <a16:creationId xmlns:a16="http://schemas.microsoft.com/office/drawing/2014/main" id="{6D8FE245-3B6C-12B5-81EE-56D2C58438C7}"/>
              </a:ext>
            </a:extLst>
          </p:cNvPr>
          <p:cNvSpPr txBox="1"/>
          <p:nvPr/>
        </p:nvSpPr>
        <p:spPr>
          <a:xfrm>
            <a:off x="-6888925" y="2212845"/>
            <a:ext cx="23408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710;p17">
            <a:extLst>
              <a:ext uri="{FF2B5EF4-FFF2-40B4-BE49-F238E27FC236}">
                <a16:creationId xmlns:a16="http://schemas.microsoft.com/office/drawing/2014/main" id="{60472B6B-6E0A-7A80-8928-D9515863A29A}"/>
              </a:ext>
            </a:extLst>
          </p:cNvPr>
          <p:cNvSpPr txBox="1"/>
          <p:nvPr/>
        </p:nvSpPr>
        <p:spPr>
          <a:xfrm>
            <a:off x="-4572750" y="2212845"/>
            <a:ext cx="105338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Ổn định hơn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711;p17">
            <a:extLst>
              <a:ext uri="{FF2B5EF4-FFF2-40B4-BE49-F238E27FC236}">
                <a16:creationId xmlns:a16="http://schemas.microsoft.com/office/drawing/2014/main" id="{8E8B22E2-D35D-561F-D453-0E30033A98CB}"/>
              </a:ext>
            </a:extLst>
          </p:cNvPr>
          <p:cNvSpPr txBox="1"/>
          <p:nvPr/>
        </p:nvSpPr>
        <p:spPr>
          <a:xfrm>
            <a:off x="-13838365" y="2727652"/>
            <a:ext cx="12243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712;p17">
            <a:extLst>
              <a:ext uri="{FF2B5EF4-FFF2-40B4-BE49-F238E27FC236}">
                <a16:creationId xmlns:a16="http://schemas.microsoft.com/office/drawing/2014/main" id="{363CC7D7-FADD-7FE2-7FFF-FC901899F59F}"/>
              </a:ext>
            </a:extLst>
          </p:cNvPr>
          <p:cNvSpPr txBox="1"/>
          <p:nvPr/>
        </p:nvSpPr>
        <p:spPr>
          <a:xfrm>
            <a:off x="-9206015" y="2727652"/>
            <a:ext cx="6620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0.0010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713;p17">
            <a:extLst>
              <a:ext uri="{FF2B5EF4-FFF2-40B4-BE49-F238E27FC236}">
                <a16:creationId xmlns:a16="http://schemas.microsoft.com/office/drawing/2014/main" id="{A8189B82-7873-3474-FED2-9DD237969A07}"/>
              </a:ext>
            </a:extLst>
          </p:cNvPr>
          <p:cNvSpPr txBox="1"/>
          <p:nvPr/>
        </p:nvSpPr>
        <p:spPr>
          <a:xfrm>
            <a:off x="-6888925" y="2727652"/>
            <a:ext cx="329184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714;p17">
            <a:extLst>
              <a:ext uri="{FF2B5EF4-FFF2-40B4-BE49-F238E27FC236}">
                <a16:creationId xmlns:a16="http://schemas.microsoft.com/office/drawing/2014/main" id="{23481134-3733-174A-51CC-B603851B9CA9}"/>
              </a:ext>
            </a:extLst>
          </p:cNvPr>
          <p:cNvSpPr txBox="1"/>
          <p:nvPr/>
        </p:nvSpPr>
        <p:spPr>
          <a:xfrm>
            <a:off x="-4572750" y="2727652"/>
            <a:ext cx="1767535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Không cải thiện nhiều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715;p17">
            <a:extLst>
              <a:ext uri="{FF2B5EF4-FFF2-40B4-BE49-F238E27FC236}">
                <a16:creationId xmlns:a16="http://schemas.microsoft.com/office/drawing/2014/main" id="{315D1FE5-05C2-F5C7-46E5-3C5CB95CB070}"/>
              </a:ext>
            </a:extLst>
          </p:cNvPr>
          <p:cNvSpPr txBox="1"/>
          <p:nvPr/>
        </p:nvSpPr>
        <p:spPr>
          <a:xfrm>
            <a:off x="-13838365" y="3241545"/>
            <a:ext cx="13386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First-Choice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716;p17">
            <a:extLst>
              <a:ext uri="{FF2B5EF4-FFF2-40B4-BE49-F238E27FC236}">
                <a16:creationId xmlns:a16="http://schemas.microsoft.com/office/drawing/2014/main" id="{2E1F51F4-A9E7-0670-E098-4ADE5789DEE4}"/>
              </a:ext>
            </a:extLst>
          </p:cNvPr>
          <p:cNvSpPr txBox="1"/>
          <p:nvPr/>
        </p:nvSpPr>
        <p:spPr>
          <a:xfrm>
            <a:off x="-9206015" y="3241545"/>
            <a:ext cx="6620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0.0050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717;p17">
            <a:extLst>
              <a:ext uri="{FF2B5EF4-FFF2-40B4-BE49-F238E27FC236}">
                <a16:creationId xmlns:a16="http://schemas.microsoft.com/office/drawing/2014/main" id="{388009DE-7E12-3062-9A78-21A8F506023B}"/>
              </a:ext>
            </a:extLst>
          </p:cNvPr>
          <p:cNvSpPr txBox="1"/>
          <p:nvPr/>
        </p:nvSpPr>
        <p:spPr>
          <a:xfrm>
            <a:off x="-6888925" y="3241545"/>
            <a:ext cx="23408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718;p17">
            <a:extLst>
              <a:ext uri="{FF2B5EF4-FFF2-40B4-BE49-F238E27FC236}">
                <a16:creationId xmlns:a16="http://schemas.microsoft.com/office/drawing/2014/main" id="{C4DEBB8A-FAF8-44D4-C3B5-50EBB649AC68}"/>
              </a:ext>
            </a:extLst>
          </p:cNvPr>
          <p:cNvSpPr txBox="1"/>
          <p:nvPr/>
        </p:nvSpPr>
        <p:spPr>
          <a:xfrm>
            <a:off x="-4572750" y="3241545"/>
            <a:ext cx="814730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Hiệu quả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719;p17">
            <a:extLst>
              <a:ext uri="{FF2B5EF4-FFF2-40B4-BE49-F238E27FC236}">
                <a16:creationId xmlns:a16="http://schemas.microsoft.com/office/drawing/2014/main" id="{8CD5C3A2-EBC0-E478-EA58-1B6ED2563448}"/>
              </a:ext>
            </a:extLst>
          </p:cNvPr>
          <p:cNvSpPr txBox="1"/>
          <p:nvPr/>
        </p:nvSpPr>
        <p:spPr>
          <a:xfrm>
            <a:off x="-13838365" y="3756352"/>
            <a:ext cx="171998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720;p17">
            <a:extLst>
              <a:ext uri="{FF2B5EF4-FFF2-40B4-BE49-F238E27FC236}">
                <a16:creationId xmlns:a16="http://schemas.microsoft.com/office/drawing/2014/main" id="{4E404785-AA18-B51E-FECC-03721980550B}"/>
              </a:ext>
            </a:extLst>
          </p:cNvPr>
          <p:cNvSpPr txBox="1"/>
          <p:nvPr/>
        </p:nvSpPr>
        <p:spPr>
          <a:xfrm>
            <a:off x="-9206015" y="3756352"/>
            <a:ext cx="6620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0.0120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721;p17">
            <a:extLst>
              <a:ext uri="{FF2B5EF4-FFF2-40B4-BE49-F238E27FC236}">
                <a16:creationId xmlns:a16="http://schemas.microsoft.com/office/drawing/2014/main" id="{4DD6FD16-6157-4C72-E736-4C86D0EC45B7}"/>
              </a:ext>
            </a:extLst>
          </p:cNvPr>
          <p:cNvSpPr txBox="1"/>
          <p:nvPr/>
        </p:nvSpPr>
        <p:spPr>
          <a:xfrm>
            <a:off x="-4572750" y="3756352"/>
            <a:ext cx="1386230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Ổn định, tốt nhất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722;p17">
            <a:extLst>
              <a:ext uri="{FF2B5EF4-FFF2-40B4-BE49-F238E27FC236}">
                <a16:creationId xmlns:a16="http://schemas.microsoft.com/office/drawing/2014/main" id="{E53A921B-5E61-AFFE-D287-91F3EAA13F55}"/>
              </a:ext>
            </a:extLst>
          </p:cNvPr>
          <p:cNvSpPr/>
          <p:nvPr/>
        </p:nvSpPr>
        <p:spPr>
          <a:xfrm>
            <a:off x="-11673980" y="1546247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723;p17">
            <a:extLst>
              <a:ext uri="{FF2B5EF4-FFF2-40B4-BE49-F238E27FC236}">
                <a16:creationId xmlns:a16="http://schemas.microsoft.com/office/drawing/2014/main" id="{EB6363C4-BCAC-7DD5-A06F-E29380EEF55A}"/>
              </a:ext>
            </a:extLst>
          </p:cNvPr>
          <p:cNvSpPr/>
          <p:nvPr/>
        </p:nvSpPr>
        <p:spPr>
          <a:xfrm>
            <a:off x="-11673980" y="2574947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724;p17">
            <a:extLst>
              <a:ext uri="{FF2B5EF4-FFF2-40B4-BE49-F238E27FC236}">
                <a16:creationId xmlns:a16="http://schemas.microsoft.com/office/drawing/2014/main" id="{B0DFE079-5B08-ED08-0CCC-2CD88AEB0294}"/>
              </a:ext>
            </a:extLst>
          </p:cNvPr>
          <p:cNvSpPr/>
          <p:nvPr/>
        </p:nvSpPr>
        <p:spPr>
          <a:xfrm>
            <a:off x="-7041630" y="3603647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725;p17">
            <a:extLst>
              <a:ext uri="{FF2B5EF4-FFF2-40B4-BE49-F238E27FC236}">
                <a16:creationId xmlns:a16="http://schemas.microsoft.com/office/drawing/2014/main" id="{8C216E32-2AC4-659E-1172-13F0B180EFF2}"/>
              </a:ext>
            </a:extLst>
          </p:cNvPr>
          <p:cNvSpPr txBox="1"/>
          <p:nvPr/>
        </p:nvSpPr>
        <p:spPr>
          <a:xfrm>
            <a:off x="-11522190" y="1698952"/>
            <a:ext cx="6620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1B1B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991B1B"/>
                </a:solidFill>
                <a:latin typeface="Roboto"/>
                <a:ea typeface="Roboto"/>
                <a:cs typeface="Roboto"/>
                <a:sym typeface="Roboto"/>
              </a:rPr>
              <a:t>2.8056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726;p17">
            <a:extLst>
              <a:ext uri="{FF2B5EF4-FFF2-40B4-BE49-F238E27FC236}">
                <a16:creationId xmlns:a16="http://schemas.microsoft.com/office/drawing/2014/main" id="{CE2C2BA6-3014-E14E-425F-9D2202EE3D4B}"/>
              </a:ext>
            </a:extLst>
          </p:cNvPr>
          <p:cNvSpPr txBox="1"/>
          <p:nvPr/>
        </p:nvSpPr>
        <p:spPr>
          <a:xfrm>
            <a:off x="-11522190" y="2727652"/>
            <a:ext cx="6620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1B1B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991B1B"/>
                </a:solidFill>
                <a:latin typeface="Roboto"/>
                <a:ea typeface="Roboto"/>
                <a:cs typeface="Roboto"/>
                <a:sym typeface="Roboto"/>
              </a:rPr>
              <a:t>2.8056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727;p17">
            <a:extLst>
              <a:ext uri="{FF2B5EF4-FFF2-40B4-BE49-F238E27FC236}">
                <a16:creationId xmlns:a16="http://schemas.microsoft.com/office/drawing/2014/main" id="{0AA4D557-032B-5D11-C5B4-7FF67F2D1AAC}"/>
              </a:ext>
            </a:extLst>
          </p:cNvPr>
          <p:cNvSpPr txBox="1"/>
          <p:nvPr/>
        </p:nvSpPr>
        <p:spPr>
          <a:xfrm>
            <a:off x="-6888925" y="3756352"/>
            <a:ext cx="4242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1B1B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991B1B"/>
                </a:solidFill>
                <a:latin typeface="Roboto"/>
                <a:ea typeface="Roboto"/>
                <a:cs typeface="Roboto"/>
                <a:sym typeface="Roboto"/>
              </a:rPr>
              <a:t>282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728;p17">
            <a:extLst>
              <a:ext uri="{FF2B5EF4-FFF2-40B4-BE49-F238E27FC236}">
                <a16:creationId xmlns:a16="http://schemas.microsoft.com/office/drawing/2014/main" id="{996D42A1-F56A-CF31-6B54-20347A24B200}"/>
              </a:ext>
            </a:extLst>
          </p:cNvPr>
          <p:cNvSpPr/>
          <p:nvPr/>
        </p:nvSpPr>
        <p:spPr>
          <a:xfrm>
            <a:off x="-9357805" y="1546247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729;p17">
            <a:extLst>
              <a:ext uri="{FF2B5EF4-FFF2-40B4-BE49-F238E27FC236}">
                <a16:creationId xmlns:a16="http://schemas.microsoft.com/office/drawing/2014/main" id="{D499AC70-A327-E105-CE76-01ECE5C69B26}"/>
              </a:ext>
            </a:extLst>
          </p:cNvPr>
          <p:cNvSpPr/>
          <p:nvPr/>
        </p:nvSpPr>
        <p:spPr>
          <a:xfrm>
            <a:off x="-11673980" y="2060140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730;p17">
            <a:extLst>
              <a:ext uri="{FF2B5EF4-FFF2-40B4-BE49-F238E27FC236}">
                <a16:creationId xmlns:a16="http://schemas.microsoft.com/office/drawing/2014/main" id="{59F69F55-5605-1036-CD76-DE8D6D3A9349}"/>
              </a:ext>
            </a:extLst>
          </p:cNvPr>
          <p:cNvSpPr/>
          <p:nvPr/>
        </p:nvSpPr>
        <p:spPr>
          <a:xfrm>
            <a:off x="-11673980" y="3088840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731;p17">
            <a:extLst>
              <a:ext uri="{FF2B5EF4-FFF2-40B4-BE49-F238E27FC236}">
                <a16:creationId xmlns:a16="http://schemas.microsoft.com/office/drawing/2014/main" id="{1FF7CDEC-19D6-AFB3-B4EF-CFD04A9E7227}"/>
              </a:ext>
            </a:extLst>
          </p:cNvPr>
          <p:cNvSpPr/>
          <p:nvPr/>
        </p:nvSpPr>
        <p:spPr>
          <a:xfrm>
            <a:off x="-11673980" y="3603647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732;p17">
            <a:extLst>
              <a:ext uri="{FF2B5EF4-FFF2-40B4-BE49-F238E27FC236}">
                <a16:creationId xmlns:a16="http://schemas.microsoft.com/office/drawing/2014/main" id="{BFE00C90-F525-8A09-B7D4-F36255E88461}"/>
              </a:ext>
            </a:extLst>
          </p:cNvPr>
          <p:cNvSpPr txBox="1"/>
          <p:nvPr/>
        </p:nvSpPr>
        <p:spPr>
          <a:xfrm>
            <a:off x="-9206015" y="1698952"/>
            <a:ext cx="672084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47857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47857"/>
                </a:solidFill>
                <a:latin typeface="Roboto"/>
                <a:ea typeface="Roboto"/>
                <a:cs typeface="Roboto"/>
                <a:sym typeface="Roboto"/>
              </a:rPr>
              <a:t>0.0009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733;p17">
            <a:extLst>
              <a:ext uri="{FF2B5EF4-FFF2-40B4-BE49-F238E27FC236}">
                <a16:creationId xmlns:a16="http://schemas.microsoft.com/office/drawing/2014/main" id="{918A76A9-CCE5-F3E4-6136-80EEE114F6DC}"/>
              </a:ext>
            </a:extLst>
          </p:cNvPr>
          <p:cNvSpPr txBox="1"/>
          <p:nvPr/>
        </p:nvSpPr>
        <p:spPr>
          <a:xfrm>
            <a:off x="-11522190" y="2212845"/>
            <a:ext cx="672084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47857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47857"/>
                </a:solidFill>
                <a:latin typeface="Roboto"/>
                <a:ea typeface="Roboto"/>
                <a:cs typeface="Roboto"/>
                <a:sym typeface="Roboto"/>
              </a:rPr>
              <a:t>2.7636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734;p17">
            <a:extLst>
              <a:ext uri="{FF2B5EF4-FFF2-40B4-BE49-F238E27FC236}">
                <a16:creationId xmlns:a16="http://schemas.microsoft.com/office/drawing/2014/main" id="{4B26FC55-F6E9-87CC-E17D-267256656A98}"/>
              </a:ext>
            </a:extLst>
          </p:cNvPr>
          <p:cNvSpPr txBox="1"/>
          <p:nvPr/>
        </p:nvSpPr>
        <p:spPr>
          <a:xfrm>
            <a:off x="-11522190" y="3241545"/>
            <a:ext cx="672084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47857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47857"/>
                </a:solidFill>
                <a:latin typeface="Roboto"/>
                <a:ea typeface="Roboto"/>
                <a:cs typeface="Roboto"/>
                <a:sym typeface="Roboto"/>
              </a:rPr>
              <a:t>2.7636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735;p17">
            <a:extLst>
              <a:ext uri="{FF2B5EF4-FFF2-40B4-BE49-F238E27FC236}">
                <a16:creationId xmlns:a16="http://schemas.microsoft.com/office/drawing/2014/main" id="{4B1614F9-F754-33F5-945B-8A1B167FDE72}"/>
              </a:ext>
            </a:extLst>
          </p:cNvPr>
          <p:cNvSpPr txBox="1"/>
          <p:nvPr/>
        </p:nvSpPr>
        <p:spPr>
          <a:xfrm>
            <a:off x="-11522190" y="3756352"/>
            <a:ext cx="672084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47857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47857"/>
                </a:solidFill>
                <a:latin typeface="Roboto"/>
                <a:ea typeface="Roboto"/>
                <a:cs typeface="Roboto"/>
                <a:sym typeface="Roboto"/>
              </a:rPr>
              <a:t>2.7636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736;p17">
            <a:extLst>
              <a:ext uri="{FF2B5EF4-FFF2-40B4-BE49-F238E27FC236}">
                <a16:creationId xmlns:a16="http://schemas.microsoft.com/office/drawing/2014/main" id="{954E91AA-0CA8-4E57-F63C-C97C647EFE03}"/>
              </a:ext>
            </a:extLst>
          </p:cNvPr>
          <p:cNvSpPr/>
          <p:nvPr/>
        </p:nvSpPr>
        <p:spPr>
          <a:xfrm>
            <a:off x="14356377" y="4572000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D1FA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3" name="Google Shape;737;p17" descr="preencoded.png">
            <a:extLst>
              <a:ext uri="{FF2B5EF4-FFF2-40B4-BE49-F238E27FC236}">
                <a16:creationId xmlns:a16="http://schemas.microsoft.com/office/drawing/2014/main" id="{8638058A-E58E-4755-BB3B-44AD7409D83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595036" y="4809744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738;p17">
            <a:extLst>
              <a:ext uri="{FF2B5EF4-FFF2-40B4-BE49-F238E27FC236}">
                <a16:creationId xmlns:a16="http://schemas.microsoft.com/office/drawing/2014/main" id="{DD168FF4-4287-402D-F8B5-8C6DAFA9E3CF}"/>
              </a:ext>
            </a:extLst>
          </p:cNvPr>
          <p:cNvSpPr txBox="1"/>
          <p:nvPr/>
        </p:nvSpPr>
        <p:spPr>
          <a:xfrm>
            <a:off x="14029022" y="5429707"/>
            <a:ext cx="1534363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HC: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739;p17">
            <a:extLst>
              <a:ext uri="{FF2B5EF4-FFF2-40B4-BE49-F238E27FC236}">
                <a16:creationId xmlns:a16="http://schemas.microsoft.com/office/drawing/2014/main" id="{5F322700-99B0-746B-43BB-8B6221D3CA3D}"/>
              </a:ext>
            </a:extLst>
          </p:cNvPr>
          <p:cNvSpPr txBox="1"/>
          <p:nvPr/>
        </p:nvSpPr>
        <p:spPr>
          <a:xfrm>
            <a:off x="14345404" y="5658307"/>
            <a:ext cx="905256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Nhanh nhất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740;p17">
            <a:extLst>
              <a:ext uri="{FF2B5EF4-FFF2-40B4-BE49-F238E27FC236}">
                <a16:creationId xmlns:a16="http://schemas.microsoft.com/office/drawing/2014/main" id="{2379FA54-1CE2-B916-A9AC-9665D59C0F52}"/>
              </a:ext>
            </a:extLst>
          </p:cNvPr>
          <p:cNvSpPr txBox="1"/>
          <p:nvPr/>
        </p:nvSpPr>
        <p:spPr>
          <a:xfrm>
            <a:off x="17201990" y="5658307"/>
            <a:ext cx="1172261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Đường đi tối ưu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741;p17">
            <a:extLst>
              <a:ext uri="{FF2B5EF4-FFF2-40B4-BE49-F238E27FC236}">
                <a16:creationId xmlns:a16="http://schemas.microsoft.com/office/drawing/2014/main" id="{DB9C6FC9-0610-7E55-A193-89C82F07593E}"/>
              </a:ext>
            </a:extLst>
          </p:cNvPr>
          <p:cNvSpPr/>
          <p:nvPr/>
        </p:nvSpPr>
        <p:spPr>
          <a:xfrm>
            <a:off x="17348294" y="4572000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DBEA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8" name="Google Shape;742;p17" descr="preencoded.png">
            <a:extLst>
              <a:ext uri="{FF2B5EF4-FFF2-40B4-BE49-F238E27FC236}">
                <a16:creationId xmlns:a16="http://schemas.microsoft.com/office/drawing/2014/main" id="{6D0EF6C4-2FF9-1999-419E-F3B38F652D7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586038" y="4809744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743;p17">
            <a:extLst>
              <a:ext uri="{FF2B5EF4-FFF2-40B4-BE49-F238E27FC236}">
                <a16:creationId xmlns:a16="http://schemas.microsoft.com/office/drawing/2014/main" id="{18C8743F-2B21-A6ED-0282-2F7C7F24D294}"/>
              </a:ext>
            </a:extLst>
          </p:cNvPr>
          <p:cNvSpPr txBox="1"/>
          <p:nvPr/>
        </p:nvSpPr>
        <p:spPr>
          <a:xfrm>
            <a:off x="16574712" y="5429707"/>
            <a:ext cx="2429561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Restart, First-Choice, SA: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744;p17">
            <a:extLst>
              <a:ext uri="{FF2B5EF4-FFF2-40B4-BE49-F238E27FC236}">
                <a16:creationId xmlns:a16="http://schemas.microsoft.com/office/drawing/2014/main" id="{97B78D15-DC81-F664-889A-CDB5CACD1D24}"/>
              </a:ext>
            </a:extLst>
          </p:cNvPr>
          <p:cNvSpPr/>
          <p:nvPr/>
        </p:nvSpPr>
        <p:spPr>
          <a:xfrm>
            <a:off x="20577955" y="4572000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FEF3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1" name="Google Shape;745;p17" descr="preencoded.png">
            <a:extLst>
              <a:ext uri="{FF2B5EF4-FFF2-40B4-BE49-F238E27FC236}">
                <a16:creationId xmlns:a16="http://schemas.microsoft.com/office/drawing/2014/main" id="{95F47A05-8536-2F27-F593-C5006B82B110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-607" r="-607"/>
          <a:stretch/>
        </p:blipFill>
        <p:spPr>
          <a:xfrm>
            <a:off x="20778208" y="4809744"/>
            <a:ext cx="362102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746;p17">
            <a:extLst>
              <a:ext uri="{FF2B5EF4-FFF2-40B4-BE49-F238E27FC236}">
                <a16:creationId xmlns:a16="http://schemas.microsoft.com/office/drawing/2014/main" id="{49386DC0-6C4F-84FB-FF32-D910BE65329B}"/>
              </a:ext>
            </a:extLst>
          </p:cNvPr>
          <p:cNvSpPr txBox="1"/>
          <p:nvPr/>
        </p:nvSpPr>
        <p:spPr>
          <a:xfrm>
            <a:off x="20402390" y="5429707"/>
            <a:ext cx="1228954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First-Choice HC: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747;p17">
            <a:extLst>
              <a:ext uri="{FF2B5EF4-FFF2-40B4-BE49-F238E27FC236}">
                <a16:creationId xmlns:a16="http://schemas.microsoft.com/office/drawing/2014/main" id="{8FF6F396-8401-8964-09D4-1EE7278F69E0}"/>
              </a:ext>
            </a:extLst>
          </p:cNvPr>
          <p:cNvSpPr txBox="1"/>
          <p:nvPr/>
        </p:nvSpPr>
        <p:spPr>
          <a:xfrm>
            <a:off x="20011941" y="5658307"/>
            <a:ext cx="2009851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Cân bằng tốc độ-chất lượng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748;p17">
            <a:extLst>
              <a:ext uri="{FF2B5EF4-FFF2-40B4-BE49-F238E27FC236}">
                <a16:creationId xmlns:a16="http://schemas.microsoft.com/office/drawing/2014/main" id="{91FB39A6-4ED8-1B6F-1DE4-1299B92E1927}"/>
              </a:ext>
            </a:extLst>
          </p:cNvPr>
          <p:cNvSpPr/>
          <p:nvPr/>
        </p:nvSpPr>
        <p:spPr>
          <a:xfrm>
            <a:off x="23377848" y="4572000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EDE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5" name="Google Shape;749;p17" descr="preencoded.png">
            <a:extLst>
              <a:ext uri="{FF2B5EF4-FFF2-40B4-BE49-F238E27FC236}">
                <a16:creationId xmlns:a16="http://schemas.microsoft.com/office/drawing/2014/main" id="{18405B71-073B-F3C5-879A-52FD581F19F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-530" b="-530"/>
          <a:stretch/>
        </p:blipFill>
        <p:spPr>
          <a:xfrm>
            <a:off x="23634794" y="4809744"/>
            <a:ext cx="247802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750;p17">
            <a:extLst>
              <a:ext uri="{FF2B5EF4-FFF2-40B4-BE49-F238E27FC236}">
                <a16:creationId xmlns:a16="http://schemas.microsoft.com/office/drawing/2014/main" id="{BAB061B3-C211-97CF-5CBC-6E204EFD0C44}"/>
              </a:ext>
            </a:extLst>
          </p:cNvPr>
          <p:cNvSpPr txBox="1"/>
          <p:nvPr/>
        </p:nvSpPr>
        <p:spPr>
          <a:xfrm>
            <a:off x="23034948" y="5429707"/>
            <a:ext cx="1571854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Annealing: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751;p17">
            <a:extLst>
              <a:ext uri="{FF2B5EF4-FFF2-40B4-BE49-F238E27FC236}">
                <a16:creationId xmlns:a16="http://schemas.microsoft.com/office/drawing/2014/main" id="{C8EA61FC-4836-4318-1BEF-FE9C54781309}"/>
              </a:ext>
            </a:extLst>
          </p:cNvPr>
          <p:cNvSpPr txBox="1"/>
          <p:nvPr/>
        </p:nvSpPr>
        <p:spPr>
          <a:xfrm>
            <a:off x="23323898" y="5658307"/>
            <a:ext cx="991210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Ổn định nhất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7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17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17"/>
          <p:cNvSpPr/>
          <p:nvPr/>
        </p:nvSpPr>
        <p:spPr>
          <a:xfrm>
            <a:off x="0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7"/>
          <p:cNvSpPr txBox="1"/>
          <p:nvPr/>
        </p:nvSpPr>
        <p:spPr>
          <a:xfrm>
            <a:off x="3457346" y="228600"/>
            <a:ext cx="5501030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KẾT QUẢ THỰC NGHIỆM TSP (n = 10)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17"/>
          <p:cNvSpPr/>
          <p:nvPr/>
        </p:nvSpPr>
        <p:spPr>
          <a:xfrm>
            <a:off x="304495" y="1104595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17"/>
          <p:cNvSpPr/>
          <p:nvPr/>
        </p:nvSpPr>
        <p:spPr>
          <a:xfrm>
            <a:off x="304495" y="1104595"/>
            <a:ext cx="23244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7"/>
          <p:cNvSpPr txBox="1"/>
          <p:nvPr/>
        </p:nvSpPr>
        <p:spPr>
          <a:xfrm>
            <a:off x="457200" y="1257300"/>
            <a:ext cx="967435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Thuật toán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17"/>
          <p:cNvSpPr/>
          <p:nvPr/>
        </p:nvSpPr>
        <p:spPr>
          <a:xfrm>
            <a:off x="2621585" y="1104595"/>
            <a:ext cx="23244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7"/>
          <p:cNvSpPr txBox="1"/>
          <p:nvPr/>
        </p:nvSpPr>
        <p:spPr>
          <a:xfrm>
            <a:off x="2773375" y="1257300"/>
            <a:ext cx="144383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Độ dài hành trình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17"/>
          <p:cNvSpPr/>
          <p:nvPr/>
        </p:nvSpPr>
        <p:spPr>
          <a:xfrm>
            <a:off x="4937760" y="1104595"/>
            <a:ext cx="23244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7"/>
          <p:cNvSpPr txBox="1"/>
          <p:nvPr/>
        </p:nvSpPr>
        <p:spPr>
          <a:xfrm>
            <a:off x="5089550" y="1257300"/>
            <a:ext cx="11100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Thời gian (s)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17"/>
          <p:cNvSpPr/>
          <p:nvPr/>
        </p:nvSpPr>
        <p:spPr>
          <a:xfrm>
            <a:off x="7253935" y="1104595"/>
            <a:ext cx="23244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7"/>
          <p:cNvSpPr txBox="1"/>
          <p:nvPr/>
        </p:nvSpPr>
        <p:spPr>
          <a:xfrm>
            <a:off x="7406640" y="1257300"/>
            <a:ext cx="814730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Bước lặp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17"/>
          <p:cNvSpPr/>
          <p:nvPr/>
        </p:nvSpPr>
        <p:spPr>
          <a:xfrm>
            <a:off x="9570110" y="1104595"/>
            <a:ext cx="23244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7"/>
          <p:cNvSpPr txBox="1"/>
          <p:nvPr/>
        </p:nvSpPr>
        <p:spPr>
          <a:xfrm>
            <a:off x="9722815" y="1257300"/>
            <a:ext cx="814730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Nhận xét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17"/>
          <p:cNvSpPr/>
          <p:nvPr/>
        </p:nvSpPr>
        <p:spPr>
          <a:xfrm>
            <a:off x="304495" y="1619402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7"/>
          <p:cNvSpPr/>
          <p:nvPr/>
        </p:nvSpPr>
        <p:spPr>
          <a:xfrm>
            <a:off x="304495" y="2133295"/>
            <a:ext cx="11582705" cy="514807"/>
          </a:xfrm>
          <a:prstGeom prst="rect">
            <a:avLst/>
          </a:prstGeom>
          <a:solidFill>
            <a:srgbClr val="E1EA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7"/>
          <p:cNvSpPr/>
          <p:nvPr/>
        </p:nvSpPr>
        <p:spPr>
          <a:xfrm>
            <a:off x="304495" y="2648102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7"/>
          <p:cNvSpPr/>
          <p:nvPr/>
        </p:nvSpPr>
        <p:spPr>
          <a:xfrm>
            <a:off x="304495" y="3161995"/>
            <a:ext cx="11582705" cy="514807"/>
          </a:xfrm>
          <a:prstGeom prst="rect">
            <a:avLst/>
          </a:prstGeom>
          <a:solidFill>
            <a:srgbClr val="E1EA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17"/>
          <p:cNvSpPr/>
          <p:nvPr/>
        </p:nvSpPr>
        <p:spPr>
          <a:xfrm>
            <a:off x="304495" y="3676802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17"/>
          <p:cNvSpPr/>
          <p:nvPr/>
        </p:nvSpPr>
        <p:spPr>
          <a:xfrm>
            <a:off x="304495" y="16194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7"/>
          <p:cNvSpPr/>
          <p:nvPr/>
        </p:nvSpPr>
        <p:spPr>
          <a:xfrm>
            <a:off x="7253935" y="16194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7"/>
          <p:cNvSpPr/>
          <p:nvPr/>
        </p:nvSpPr>
        <p:spPr>
          <a:xfrm>
            <a:off x="9570110" y="16194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7"/>
          <p:cNvSpPr/>
          <p:nvPr/>
        </p:nvSpPr>
        <p:spPr>
          <a:xfrm>
            <a:off x="304495" y="2133295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7"/>
          <p:cNvSpPr/>
          <p:nvPr/>
        </p:nvSpPr>
        <p:spPr>
          <a:xfrm>
            <a:off x="4937760" y="2133295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7"/>
          <p:cNvSpPr/>
          <p:nvPr/>
        </p:nvSpPr>
        <p:spPr>
          <a:xfrm>
            <a:off x="7253935" y="2133295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7"/>
          <p:cNvSpPr/>
          <p:nvPr/>
        </p:nvSpPr>
        <p:spPr>
          <a:xfrm>
            <a:off x="9570110" y="2133295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7"/>
          <p:cNvSpPr/>
          <p:nvPr/>
        </p:nvSpPr>
        <p:spPr>
          <a:xfrm>
            <a:off x="304495" y="26481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7"/>
          <p:cNvSpPr/>
          <p:nvPr/>
        </p:nvSpPr>
        <p:spPr>
          <a:xfrm>
            <a:off x="4937760" y="26481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7"/>
          <p:cNvSpPr/>
          <p:nvPr/>
        </p:nvSpPr>
        <p:spPr>
          <a:xfrm>
            <a:off x="7253935" y="26481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7"/>
          <p:cNvSpPr/>
          <p:nvPr/>
        </p:nvSpPr>
        <p:spPr>
          <a:xfrm>
            <a:off x="9570110" y="26481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7"/>
          <p:cNvSpPr/>
          <p:nvPr/>
        </p:nvSpPr>
        <p:spPr>
          <a:xfrm>
            <a:off x="304495" y="3161995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17"/>
          <p:cNvSpPr/>
          <p:nvPr/>
        </p:nvSpPr>
        <p:spPr>
          <a:xfrm>
            <a:off x="4937760" y="3161995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17"/>
          <p:cNvSpPr/>
          <p:nvPr/>
        </p:nvSpPr>
        <p:spPr>
          <a:xfrm>
            <a:off x="7253935" y="3161995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17"/>
          <p:cNvSpPr/>
          <p:nvPr/>
        </p:nvSpPr>
        <p:spPr>
          <a:xfrm>
            <a:off x="9570110" y="3161995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17"/>
          <p:cNvSpPr/>
          <p:nvPr/>
        </p:nvSpPr>
        <p:spPr>
          <a:xfrm>
            <a:off x="304495" y="36768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7"/>
          <p:cNvSpPr/>
          <p:nvPr/>
        </p:nvSpPr>
        <p:spPr>
          <a:xfrm>
            <a:off x="4937760" y="36768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17"/>
          <p:cNvSpPr/>
          <p:nvPr/>
        </p:nvSpPr>
        <p:spPr>
          <a:xfrm>
            <a:off x="9570110" y="36768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17"/>
          <p:cNvSpPr txBox="1"/>
          <p:nvPr/>
        </p:nvSpPr>
        <p:spPr>
          <a:xfrm>
            <a:off x="457200" y="1772107"/>
            <a:ext cx="16815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17"/>
          <p:cNvSpPr txBox="1"/>
          <p:nvPr/>
        </p:nvSpPr>
        <p:spPr>
          <a:xfrm>
            <a:off x="7406640" y="1772107"/>
            <a:ext cx="23408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17"/>
          <p:cNvSpPr txBox="1"/>
          <p:nvPr/>
        </p:nvSpPr>
        <p:spPr>
          <a:xfrm>
            <a:off x="9722815" y="1772107"/>
            <a:ext cx="1176833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Nhanh, dễ kẹt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17"/>
          <p:cNvSpPr txBox="1"/>
          <p:nvPr/>
        </p:nvSpPr>
        <p:spPr>
          <a:xfrm>
            <a:off x="457200" y="2286000"/>
            <a:ext cx="173918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Restarts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17"/>
          <p:cNvSpPr txBox="1"/>
          <p:nvPr/>
        </p:nvSpPr>
        <p:spPr>
          <a:xfrm>
            <a:off x="5089550" y="2286000"/>
            <a:ext cx="6620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0.0030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17"/>
          <p:cNvSpPr txBox="1"/>
          <p:nvPr/>
        </p:nvSpPr>
        <p:spPr>
          <a:xfrm>
            <a:off x="7406640" y="2286000"/>
            <a:ext cx="23408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17"/>
          <p:cNvSpPr txBox="1"/>
          <p:nvPr/>
        </p:nvSpPr>
        <p:spPr>
          <a:xfrm>
            <a:off x="9722815" y="2286000"/>
            <a:ext cx="105338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Ổn định hơn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17"/>
          <p:cNvSpPr txBox="1"/>
          <p:nvPr/>
        </p:nvSpPr>
        <p:spPr>
          <a:xfrm>
            <a:off x="457200" y="2800807"/>
            <a:ext cx="12243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17"/>
          <p:cNvSpPr txBox="1"/>
          <p:nvPr/>
        </p:nvSpPr>
        <p:spPr>
          <a:xfrm>
            <a:off x="5089550" y="2800807"/>
            <a:ext cx="6620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0.0010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17"/>
          <p:cNvSpPr txBox="1"/>
          <p:nvPr/>
        </p:nvSpPr>
        <p:spPr>
          <a:xfrm>
            <a:off x="7406640" y="2800807"/>
            <a:ext cx="329184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17"/>
          <p:cNvSpPr txBox="1"/>
          <p:nvPr/>
        </p:nvSpPr>
        <p:spPr>
          <a:xfrm>
            <a:off x="9722815" y="2800807"/>
            <a:ext cx="1767535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Không cải thiện nhiều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17"/>
          <p:cNvSpPr txBox="1"/>
          <p:nvPr/>
        </p:nvSpPr>
        <p:spPr>
          <a:xfrm>
            <a:off x="457200" y="3314700"/>
            <a:ext cx="13386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First-Choice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17"/>
          <p:cNvSpPr txBox="1"/>
          <p:nvPr/>
        </p:nvSpPr>
        <p:spPr>
          <a:xfrm>
            <a:off x="5089550" y="3314700"/>
            <a:ext cx="6620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0.0050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17"/>
          <p:cNvSpPr txBox="1"/>
          <p:nvPr/>
        </p:nvSpPr>
        <p:spPr>
          <a:xfrm>
            <a:off x="7406640" y="3314700"/>
            <a:ext cx="23408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17"/>
          <p:cNvSpPr txBox="1"/>
          <p:nvPr/>
        </p:nvSpPr>
        <p:spPr>
          <a:xfrm>
            <a:off x="9722815" y="3314700"/>
            <a:ext cx="814730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Hiệu quả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17"/>
          <p:cNvSpPr txBox="1"/>
          <p:nvPr/>
        </p:nvSpPr>
        <p:spPr>
          <a:xfrm>
            <a:off x="457200" y="3829507"/>
            <a:ext cx="171998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17"/>
          <p:cNvSpPr txBox="1"/>
          <p:nvPr/>
        </p:nvSpPr>
        <p:spPr>
          <a:xfrm>
            <a:off x="5089550" y="3829507"/>
            <a:ext cx="6620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0.0120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17"/>
          <p:cNvSpPr txBox="1"/>
          <p:nvPr/>
        </p:nvSpPr>
        <p:spPr>
          <a:xfrm>
            <a:off x="9722815" y="3829507"/>
            <a:ext cx="1386230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Ổn định, tốt nhất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17"/>
          <p:cNvSpPr/>
          <p:nvPr/>
        </p:nvSpPr>
        <p:spPr>
          <a:xfrm>
            <a:off x="2621585" y="16194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17"/>
          <p:cNvSpPr/>
          <p:nvPr/>
        </p:nvSpPr>
        <p:spPr>
          <a:xfrm>
            <a:off x="2621585" y="26481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17"/>
          <p:cNvSpPr/>
          <p:nvPr/>
        </p:nvSpPr>
        <p:spPr>
          <a:xfrm>
            <a:off x="7253935" y="36768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17"/>
          <p:cNvSpPr txBox="1"/>
          <p:nvPr/>
        </p:nvSpPr>
        <p:spPr>
          <a:xfrm>
            <a:off x="2773375" y="1772107"/>
            <a:ext cx="6620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1B1B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991B1B"/>
                </a:solidFill>
                <a:latin typeface="Roboto"/>
                <a:ea typeface="Roboto"/>
                <a:cs typeface="Roboto"/>
                <a:sym typeface="Roboto"/>
              </a:rPr>
              <a:t>2.8056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17"/>
          <p:cNvSpPr txBox="1"/>
          <p:nvPr/>
        </p:nvSpPr>
        <p:spPr>
          <a:xfrm>
            <a:off x="2773375" y="2800807"/>
            <a:ext cx="6620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1B1B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991B1B"/>
                </a:solidFill>
                <a:latin typeface="Roboto"/>
                <a:ea typeface="Roboto"/>
                <a:cs typeface="Roboto"/>
                <a:sym typeface="Roboto"/>
              </a:rPr>
              <a:t>2.8056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17"/>
          <p:cNvSpPr txBox="1"/>
          <p:nvPr/>
        </p:nvSpPr>
        <p:spPr>
          <a:xfrm>
            <a:off x="7406640" y="3829507"/>
            <a:ext cx="4242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91B1B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991B1B"/>
                </a:solidFill>
                <a:latin typeface="Roboto"/>
                <a:ea typeface="Roboto"/>
                <a:cs typeface="Roboto"/>
                <a:sym typeface="Roboto"/>
              </a:rPr>
              <a:t>282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17"/>
          <p:cNvSpPr/>
          <p:nvPr/>
        </p:nvSpPr>
        <p:spPr>
          <a:xfrm>
            <a:off x="4937760" y="16194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17"/>
          <p:cNvSpPr/>
          <p:nvPr/>
        </p:nvSpPr>
        <p:spPr>
          <a:xfrm>
            <a:off x="2621585" y="2133295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17"/>
          <p:cNvSpPr/>
          <p:nvPr/>
        </p:nvSpPr>
        <p:spPr>
          <a:xfrm>
            <a:off x="2621585" y="3161995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17"/>
          <p:cNvSpPr/>
          <p:nvPr/>
        </p:nvSpPr>
        <p:spPr>
          <a:xfrm>
            <a:off x="2621585" y="36768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17"/>
          <p:cNvSpPr txBox="1"/>
          <p:nvPr/>
        </p:nvSpPr>
        <p:spPr>
          <a:xfrm>
            <a:off x="5089550" y="1772107"/>
            <a:ext cx="672084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47857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47857"/>
                </a:solidFill>
                <a:latin typeface="Roboto"/>
                <a:ea typeface="Roboto"/>
                <a:cs typeface="Roboto"/>
                <a:sym typeface="Roboto"/>
              </a:rPr>
              <a:t>0.0009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17"/>
          <p:cNvSpPr txBox="1"/>
          <p:nvPr/>
        </p:nvSpPr>
        <p:spPr>
          <a:xfrm>
            <a:off x="2773375" y="2286000"/>
            <a:ext cx="672084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47857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47857"/>
                </a:solidFill>
                <a:latin typeface="Roboto"/>
                <a:ea typeface="Roboto"/>
                <a:cs typeface="Roboto"/>
                <a:sym typeface="Roboto"/>
              </a:rPr>
              <a:t>2.7636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17"/>
          <p:cNvSpPr txBox="1"/>
          <p:nvPr/>
        </p:nvSpPr>
        <p:spPr>
          <a:xfrm>
            <a:off x="2773375" y="3314700"/>
            <a:ext cx="672084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47857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47857"/>
                </a:solidFill>
                <a:latin typeface="Roboto"/>
                <a:ea typeface="Roboto"/>
                <a:cs typeface="Roboto"/>
                <a:sym typeface="Roboto"/>
              </a:rPr>
              <a:t>2.7636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17"/>
          <p:cNvSpPr txBox="1"/>
          <p:nvPr/>
        </p:nvSpPr>
        <p:spPr>
          <a:xfrm>
            <a:off x="2773375" y="3829507"/>
            <a:ext cx="672084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47857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47857"/>
                </a:solidFill>
                <a:latin typeface="Roboto"/>
                <a:ea typeface="Roboto"/>
                <a:cs typeface="Roboto"/>
                <a:sym typeface="Roboto"/>
              </a:rPr>
              <a:t>2.7636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17"/>
          <p:cNvSpPr/>
          <p:nvPr/>
        </p:nvSpPr>
        <p:spPr>
          <a:xfrm>
            <a:off x="1196035" y="4572000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D1FA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7" name="Google Shape;737;p1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4694" y="4809744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17"/>
          <p:cNvSpPr txBox="1"/>
          <p:nvPr/>
        </p:nvSpPr>
        <p:spPr>
          <a:xfrm>
            <a:off x="868680" y="5429707"/>
            <a:ext cx="1534363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HC: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17"/>
          <p:cNvSpPr txBox="1"/>
          <p:nvPr/>
        </p:nvSpPr>
        <p:spPr>
          <a:xfrm>
            <a:off x="1185062" y="5658307"/>
            <a:ext cx="905256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Nhanh nhất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17"/>
          <p:cNvSpPr txBox="1"/>
          <p:nvPr/>
        </p:nvSpPr>
        <p:spPr>
          <a:xfrm>
            <a:off x="4041648" y="5658307"/>
            <a:ext cx="1172261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Đường đi tối ưu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17"/>
          <p:cNvSpPr/>
          <p:nvPr/>
        </p:nvSpPr>
        <p:spPr>
          <a:xfrm>
            <a:off x="4187952" y="4572000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DBEA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2" name="Google Shape;742;p1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25696" y="4809744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17"/>
          <p:cNvSpPr txBox="1"/>
          <p:nvPr/>
        </p:nvSpPr>
        <p:spPr>
          <a:xfrm>
            <a:off x="3414370" y="5429707"/>
            <a:ext cx="2429561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Restart, First-Choice, SA: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17"/>
          <p:cNvSpPr/>
          <p:nvPr/>
        </p:nvSpPr>
        <p:spPr>
          <a:xfrm>
            <a:off x="7417613" y="4572000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FEF3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5" name="Google Shape;745;p17" descr="preencoded.png"/>
          <p:cNvPicPr preferRelativeResize="0"/>
          <p:nvPr/>
        </p:nvPicPr>
        <p:blipFill rotWithShape="1">
          <a:blip r:embed="rId5">
            <a:alphaModFix/>
          </a:blip>
          <a:srcRect l="-607" r="-607"/>
          <a:stretch/>
        </p:blipFill>
        <p:spPr>
          <a:xfrm>
            <a:off x="7617866" y="4809744"/>
            <a:ext cx="362102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17"/>
          <p:cNvSpPr txBox="1"/>
          <p:nvPr/>
        </p:nvSpPr>
        <p:spPr>
          <a:xfrm>
            <a:off x="7242048" y="5429707"/>
            <a:ext cx="1228954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First-Choice HC: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17"/>
          <p:cNvSpPr txBox="1"/>
          <p:nvPr/>
        </p:nvSpPr>
        <p:spPr>
          <a:xfrm>
            <a:off x="6851599" y="5658307"/>
            <a:ext cx="2009851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Cân bằng tốc độ-chất lượng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17"/>
          <p:cNvSpPr/>
          <p:nvPr/>
        </p:nvSpPr>
        <p:spPr>
          <a:xfrm>
            <a:off x="10217506" y="4572000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EDE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9" name="Google Shape;749;p17" descr="preencoded.png"/>
          <p:cNvPicPr preferRelativeResize="0"/>
          <p:nvPr/>
        </p:nvPicPr>
        <p:blipFill rotWithShape="1">
          <a:blip r:embed="rId6">
            <a:alphaModFix/>
          </a:blip>
          <a:srcRect t="-530" b="-530"/>
          <a:stretch/>
        </p:blipFill>
        <p:spPr>
          <a:xfrm>
            <a:off x="10474452" y="4809744"/>
            <a:ext cx="247802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17"/>
          <p:cNvSpPr txBox="1"/>
          <p:nvPr/>
        </p:nvSpPr>
        <p:spPr>
          <a:xfrm>
            <a:off x="9874606" y="5429707"/>
            <a:ext cx="1571854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Annealing: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7"/>
          <p:cNvSpPr txBox="1"/>
          <p:nvPr/>
        </p:nvSpPr>
        <p:spPr>
          <a:xfrm>
            <a:off x="10163556" y="5658307"/>
            <a:ext cx="991210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Ổn định nhất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759;p18">
            <a:extLst>
              <a:ext uri="{FF2B5EF4-FFF2-40B4-BE49-F238E27FC236}">
                <a16:creationId xmlns:a16="http://schemas.microsoft.com/office/drawing/2014/main" id="{92A040CF-0923-211E-62D8-AF29CA481340}"/>
              </a:ext>
            </a:extLst>
          </p:cNvPr>
          <p:cNvSpPr/>
          <p:nvPr/>
        </p:nvSpPr>
        <p:spPr>
          <a:xfrm>
            <a:off x="-13192970" y="0"/>
            <a:ext cx="12191700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760;p18">
            <a:extLst>
              <a:ext uri="{FF2B5EF4-FFF2-40B4-BE49-F238E27FC236}">
                <a16:creationId xmlns:a16="http://schemas.microsoft.com/office/drawing/2014/main" id="{B5C7ABE2-7A36-A4B4-225B-FEBB08590CF2}"/>
              </a:ext>
            </a:extLst>
          </p:cNvPr>
          <p:cNvSpPr txBox="1"/>
          <p:nvPr/>
        </p:nvSpPr>
        <p:spPr>
          <a:xfrm>
            <a:off x="-8172914" y="98714"/>
            <a:ext cx="2367382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NHẬN XÉT TSP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61;p18">
            <a:extLst>
              <a:ext uri="{FF2B5EF4-FFF2-40B4-BE49-F238E27FC236}">
                <a16:creationId xmlns:a16="http://schemas.microsoft.com/office/drawing/2014/main" id="{486E7B02-6A50-3E38-AB48-77BF8958065D}"/>
              </a:ext>
            </a:extLst>
          </p:cNvPr>
          <p:cNvSpPr/>
          <p:nvPr/>
        </p:nvSpPr>
        <p:spPr>
          <a:xfrm flipH="1">
            <a:off x="13057150" y="950400"/>
            <a:ext cx="27000" cy="13356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62;p18">
            <a:extLst>
              <a:ext uri="{FF2B5EF4-FFF2-40B4-BE49-F238E27FC236}">
                <a16:creationId xmlns:a16="http://schemas.microsoft.com/office/drawing/2014/main" id="{91458D5B-4BF9-95FB-50CD-253B2ED086AA}"/>
              </a:ext>
            </a:extLst>
          </p:cNvPr>
          <p:cNvSpPr txBox="1"/>
          <p:nvPr/>
        </p:nvSpPr>
        <p:spPr>
          <a:xfrm>
            <a:off x="13590155" y="1151322"/>
            <a:ext cx="8792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 thuật toán tốt nhất: Random Restarts, First-Choice, Simulated Annealing (kết quả tối ưu trùng nhau).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763;p18">
            <a:extLst>
              <a:ext uri="{FF2B5EF4-FFF2-40B4-BE49-F238E27FC236}">
                <a16:creationId xmlns:a16="http://schemas.microsoft.com/office/drawing/2014/main" id="{5E075123-B8AE-488C-1D14-76F3DA94482E}"/>
              </a:ext>
            </a:extLst>
          </p:cNvPr>
          <p:cNvSpPr txBox="1"/>
          <p:nvPr/>
        </p:nvSpPr>
        <p:spPr>
          <a:xfrm>
            <a:off x="13590155" y="1443028"/>
            <a:ext cx="6515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 và Stochastic HC dừng sớm hơn → hành trình dài hơn.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64;p18">
            <a:extLst>
              <a:ext uri="{FF2B5EF4-FFF2-40B4-BE49-F238E27FC236}">
                <a16:creationId xmlns:a16="http://schemas.microsoft.com/office/drawing/2014/main" id="{664C548E-84AB-57DB-07AF-B82372617D26}"/>
              </a:ext>
            </a:extLst>
          </p:cNvPr>
          <p:cNvSpPr txBox="1"/>
          <p:nvPr/>
        </p:nvSpPr>
        <p:spPr>
          <a:xfrm>
            <a:off x="13590155" y="1750146"/>
            <a:ext cx="5600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 tuy chậm nhưng ổn định và chính xác nhất.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765;p18">
            <a:extLst>
              <a:ext uri="{FF2B5EF4-FFF2-40B4-BE49-F238E27FC236}">
                <a16:creationId xmlns:a16="http://schemas.microsoft.com/office/drawing/2014/main" id="{94C7B974-EA7B-92C5-454D-6C5109516030}"/>
              </a:ext>
            </a:extLst>
          </p:cNvPr>
          <p:cNvSpPr txBox="1"/>
          <p:nvPr/>
        </p:nvSpPr>
        <p:spPr>
          <a:xfrm>
            <a:off x="13590155" y="2057265"/>
            <a:ext cx="435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Khi số thành phố tăng, SA thể hiện ưu thế rõ ràng.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66;p18">
            <a:extLst>
              <a:ext uri="{FF2B5EF4-FFF2-40B4-BE49-F238E27FC236}">
                <a16:creationId xmlns:a16="http://schemas.microsoft.com/office/drawing/2014/main" id="{945F28EB-0DE9-0C65-E009-ED61E92DFB55}"/>
              </a:ext>
            </a:extLst>
          </p:cNvPr>
          <p:cNvSpPr/>
          <p:nvPr/>
        </p:nvSpPr>
        <p:spPr>
          <a:xfrm>
            <a:off x="1795882" y="7238391"/>
            <a:ext cx="9144000" cy="4839000"/>
          </a:xfrm>
          <a:prstGeom prst="roundRect">
            <a:avLst>
              <a:gd name="adj" fmla="val 298"/>
            </a:avLst>
          </a:prstGeom>
          <a:solidFill>
            <a:srgbClr val="EFF6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7;p18">
            <a:extLst>
              <a:ext uri="{FF2B5EF4-FFF2-40B4-BE49-F238E27FC236}">
                <a16:creationId xmlns:a16="http://schemas.microsoft.com/office/drawing/2014/main" id="{A7D72D96-C539-AF56-44A5-C5945A0A0943}"/>
              </a:ext>
            </a:extLst>
          </p:cNvPr>
          <p:cNvSpPr txBox="1"/>
          <p:nvPr/>
        </p:nvSpPr>
        <p:spPr>
          <a:xfrm>
            <a:off x="5149901" y="7486193"/>
            <a:ext cx="2581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500"/>
              <a:buFont typeface="Roboto"/>
              <a:buNone/>
            </a:pPr>
            <a:r>
              <a:rPr lang="en-US" sz="15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So sánh hiệu suất thuật toán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768;p18">
            <a:extLst>
              <a:ext uri="{FF2B5EF4-FFF2-40B4-BE49-F238E27FC236}">
                <a16:creationId xmlns:a16="http://schemas.microsoft.com/office/drawing/2014/main" id="{18AC8259-F314-D022-F49E-BFA39B4971F3}"/>
              </a:ext>
            </a:extLst>
          </p:cNvPr>
          <p:cNvSpPr/>
          <p:nvPr/>
        </p:nvSpPr>
        <p:spPr>
          <a:xfrm>
            <a:off x="2024482" y="7885786"/>
            <a:ext cx="2743200" cy="1904700"/>
          </a:xfrm>
          <a:prstGeom prst="roundRect">
            <a:avLst>
              <a:gd name="adj" fmla="val 1920"/>
            </a:avLst>
          </a:prstGeom>
          <a:solidFill>
            <a:srgbClr val="4CAF50">
              <a:alpha val="9803"/>
            </a:srgbClr>
          </a:solidFill>
          <a:ln w="254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769;p18">
            <a:extLst>
              <a:ext uri="{FF2B5EF4-FFF2-40B4-BE49-F238E27FC236}">
                <a16:creationId xmlns:a16="http://schemas.microsoft.com/office/drawing/2014/main" id="{1FBC1B41-487A-0220-7773-43A09B25FC3F}"/>
              </a:ext>
            </a:extLst>
          </p:cNvPr>
          <p:cNvSpPr/>
          <p:nvPr/>
        </p:nvSpPr>
        <p:spPr>
          <a:xfrm>
            <a:off x="3167482" y="8057693"/>
            <a:ext cx="457200" cy="457200"/>
          </a:xfrm>
          <a:prstGeom prst="roundRect">
            <a:avLst>
              <a:gd name="adj" fmla="val 200000"/>
            </a:avLst>
          </a:prstGeom>
          <a:solidFill>
            <a:srgbClr val="0596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770;p18" descr="preencoded.png">
            <a:extLst>
              <a:ext uri="{FF2B5EF4-FFF2-40B4-BE49-F238E27FC236}">
                <a16:creationId xmlns:a16="http://schemas.microsoft.com/office/drawing/2014/main" id="{96F1907C-4DD6-5CE5-2A91-560D308C6D2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-100" b="-100"/>
          <a:stretch/>
        </p:blipFill>
        <p:spPr>
          <a:xfrm>
            <a:off x="3338475" y="8210398"/>
            <a:ext cx="114300" cy="15270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71;p18">
            <a:extLst>
              <a:ext uri="{FF2B5EF4-FFF2-40B4-BE49-F238E27FC236}">
                <a16:creationId xmlns:a16="http://schemas.microsoft.com/office/drawing/2014/main" id="{A08322BC-C2E6-2002-8C33-01E08FD1E746}"/>
              </a:ext>
            </a:extLst>
          </p:cNvPr>
          <p:cNvSpPr txBox="1"/>
          <p:nvPr/>
        </p:nvSpPr>
        <p:spPr>
          <a:xfrm>
            <a:off x="2597811" y="8657540"/>
            <a:ext cx="1729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772;p18">
            <a:extLst>
              <a:ext uri="{FF2B5EF4-FFF2-40B4-BE49-F238E27FC236}">
                <a16:creationId xmlns:a16="http://schemas.microsoft.com/office/drawing/2014/main" id="{1E025D40-D4B6-178B-9B6D-DBC38D5FF4C6}"/>
              </a:ext>
            </a:extLst>
          </p:cNvPr>
          <p:cNvSpPr txBox="1"/>
          <p:nvPr/>
        </p:nvSpPr>
        <p:spPr>
          <a:xfrm>
            <a:off x="2964485" y="8991296"/>
            <a:ext cx="9813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Ổn định nhất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773;p18">
            <a:extLst>
              <a:ext uri="{FF2B5EF4-FFF2-40B4-BE49-F238E27FC236}">
                <a16:creationId xmlns:a16="http://schemas.microsoft.com/office/drawing/2014/main" id="{102D919B-09A5-EF41-28AB-7936BAFA02AF}"/>
              </a:ext>
            </a:extLst>
          </p:cNvPr>
          <p:cNvSpPr txBox="1"/>
          <p:nvPr/>
        </p:nvSpPr>
        <p:spPr>
          <a:xfrm>
            <a:off x="2852014" y="9257386"/>
            <a:ext cx="11961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Thời gian: Lâu hơn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774;p18">
            <a:extLst>
              <a:ext uri="{FF2B5EF4-FFF2-40B4-BE49-F238E27FC236}">
                <a16:creationId xmlns:a16="http://schemas.microsoft.com/office/drawing/2014/main" id="{75E34FC5-3FEB-D7ED-6E5E-F42704ED96A0}"/>
              </a:ext>
            </a:extLst>
          </p:cNvPr>
          <p:cNvSpPr txBox="1"/>
          <p:nvPr/>
        </p:nvSpPr>
        <p:spPr>
          <a:xfrm>
            <a:off x="2948940" y="9448496"/>
            <a:ext cx="9957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 quả: Tối ưu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775;p18">
            <a:extLst>
              <a:ext uri="{FF2B5EF4-FFF2-40B4-BE49-F238E27FC236}">
                <a16:creationId xmlns:a16="http://schemas.microsoft.com/office/drawing/2014/main" id="{83B2C606-1443-AEF3-16C7-0F0E142DB094}"/>
              </a:ext>
            </a:extLst>
          </p:cNvPr>
          <p:cNvSpPr/>
          <p:nvPr/>
        </p:nvSpPr>
        <p:spPr>
          <a:xfrm>
            <a:off x="4996282" y="7885786"/>
            <a:ext cx="2743200" cy="1904700"/>
          </a:xfrm>
          <a:prstGeom prst="roundRect">
            <a:avLst>
              <a:gd name="adj" fmla="val 1920"/>
            </a:avLst>
          </a:prstGeom>
          <a:solidFill>
            <a:srgbClr val="4CAF50">
              <a:alpha val="9803"/>
            </a:srgbClr>
          </a:solidFill>
          <a:ln w="254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76;p18">
            <a:extLst>
              <a:ext uri="{FF2B5EF4-FFF2-40B4-BE49-F238E27FC236}">
                <a16:creationId xmlns:a16="http://schemas.microsoft.com/office/drawing/2014/main" id="{DB2BCB25-8F04-52AC-7BA2-F92E9BF0B7C9}"/>
              </a:ext>
            </a:extLst>
          </p:cNvPr>
          <p:cNvSpPr/>
          <p:nvPr/>
        </p:nvSpPr>
        <p:spPr>
          <a:xfrm>
            <a:off x="6139282" y="8057693"/>
            <a:ext cx="457200" cy="457200"/>
          </a:xfrm>
          <a:prstGeom prst="roundRect">
            <a:avLst>
              <a:gd name="adj" fmla="val 200000"/>
            </a:avLst>
          </a:prstGeom>
          <a:solidFill>
            <a:srgbClr val="0596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777;p18" descr="preencoded.png">
            <a:extLst>
              <a:ext uri="{FF2B5EF4-FFF2-40B4-BE49-F238E27FC236}">
                <a16:creationId xmlns:a16="http://schemas.microsoft.com/office/drawing/2014/main" id="{E1D89FF5-5660-F1C2-784C-B7245E3EB84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91072" y="8210398"/>
            <a:ext cx="152705" cy="15270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778;p18">
            <a:extLst>
              <a:ext uri="{FF2B5EF4-FFF2-40B4-BE49-F238E27FC236}">
                <a16:creationId xmlns:a16="http://schemas.microsoft.com/office/drawing/2014/main" id="{F543C7FD-13D7-E6D0-80CA-550E33EBE595}"/>
              </a:ext>
            </a:extLst>
          </p:cNvPr>
          <p:cNvSpPr txBox="1"/>
          <p:nvPr/>
        </p:nvSpPr>
        <p:spPr>
          <a:xfrm>
            <a:off x="5606187" y="8657540"/>
            <a:ext cx="16533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Restart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779;p18">
            <a:extLst>
              <a:ext uri="{FF2B5EF4-FFF2-40B4-BE49-F238E27FC236}">
                <a16:creationId xmlns:a16="http://schemas.microsoft.com/office/drawing/2014/main" id="{65162902-FA52-5D2E-F244-0C66C98A9496}"/>
              </a:ext>
            </a:extLst>
          </p:cNvPr>
          <p:cNvSpPr txBox="1"/>
          <p:nvPr/>
        </p:nvSpPr>
        <p:spPr>
          <a:xfrm>
            <a:off x="6046013" y="8991296"/>
            <a:ext cx="7626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Cân bằng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780;p18">
            <a:extLst>
              <a:ext uri="{FF2B5EF4-FFF2-40B4-BE49-F238E27FC236}">
                <a16:creationId xmlns:a16="http://schemas.microsoft.com/office/drawing/2014/main" id="{5E13EE17-976B-4AA7-4A1A-FC6E1BE64252}"/>
              </a:ext>
            </a:extLst>
          </p:cNvPr>
          <p:cNvSpPr txBox="1"/>
          <p:nvPr/>
        </p:nvSpPr>
        <p:spPr>
          <a:xfrm>
            <a:off x="5747004" y="9257386"/>
            <a:ext cx="13479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Thời gian: Trung bình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781;p18">
            <a:extLst>
              <a:ext uri="{FF2B5EF4-FFF2-40B4-BE49-F238E27FC236}">
                <a16:creationId xmlns:a16="http://schemas.microsoft.com/office/drawing/2014/main" id="{488E10EE-099E-88AA-4D97-B92FD2BAD329}"/>
              </a:ext>
            </a:extLst>
          </p:cNvPr>
          <p:cNvSpPr txBox="1"/>
          <p:nvPr/>
        </p:nvSpPr>
        <p:spPr>
          <a:xfrm>
            <a:off x="5920740" y="9448496"/>
            <a:ext cx="9957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 quả: Tối ưu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782;p18">
            <a:extLst>
              <a:ext uri="{FF2B5EF4-FFF2-40B4-BE49-F238E27FC236}">
                <a16:creationId xmlns:a16="http://schemas.microsoft.com/office/drawing/2014/main" id="{C5251757-93DE-5560-9EE4-3488CB6295A1}"/>
              </a:ext>
            </a:extLst>
          </p:cNvPr>
          <p:cNvSpPr/>
          <p:nvPr/>
        </p:nvSpPr>
        <p:spPr>
          <a:xfrm>
            <a:off x="7968082" y="7885786"/>
            <a:ext cx="2743200" cy="1904700"/>
          </a:xfrm>
          <a:prstGeom prst="roundRect">
            <a:avLst>
              <a:gd name="adj" fmla="val 1920"/>
            </a:avLst>
          </a:prstGeom>
          <a:solidFill>
            <a:srgbClr val="4CAF50">
              <a:alpha val="9803"/>
            </a:srgbClr>
          </a:solidFill>
          <a:ln w="254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783;p18">
            <a:extLst>
              <a:ext uri="{FF2B5EF4-FFF2-40B4-BE49-F238E27FC236}">
                <a16:creationId xmlns:a16="http://schemas.microsoft.com/office/drawing/2014/main" id="{BB6AF1A3-EE92-F627-B1FF-CB9F4833FA06}"/>
              </a:ext>
            </a:extLst>
          </p:cNvPr>
          <p:cNvSpPr/>
          <p:nvPr/>
        </p:nvSpPr>
        <p:spPr>
          <a:xfrm>
            <a:off x="9111082" y="8057693"/>
            <a:ext cx="457200" cy="457200"/>
          </a:xfrm>
          <a:prstGeom prst="roundRect">
            <a:avLst>
              <a:gd name="adj" fmla="val 200000"/>
            </a:avLst>
          </a:prstGeom>
          <a:solidFill>
            <a:srgbClr val="0596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Google Shape;784;p18" descr="preencoded.png">
            <a:extLst>
              <a:ext uri="{FF2B5EF4-FFF2-40B4-BE49-F238E27FC236}">
                <a16:creationId xmlns:a16="http://schemas.microsoft.com/office/drawing/2014/main" id="{717FC0C3-B115-35EC-2076-71F95849D66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262872" y="8210398"/>
            <a:ext cx="152705" cy="15270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785;p18">
            <a:extLst>
              <a:ext uri="{FF2B5EF4-FFF2-40B4-BE49-F238E27FC236}">
                <a16:creationId xmlns:a16="http://schemas.microsoft.com/office/drawing/2014/main" id="{2F52F6B2-2CCE-705B-5794-24644424D7B2}"/>
              </a:ext>
            </a:extLst>
          </p:cNvPr>
          <p:cNvSpPr txBox="1"/>
          <p:nvPr/>
        </p:nvSpPr>
        <p:spPr>
          <a:xfrm>
            <a:off x="8727034" y="8657540"/>
            <a:ext cx="13578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First-Choice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786;p18">
            <a:extLst>
              <a:ext uri="{FF2B5EF4-FFF2-40B4-BE49-F238E27FC236}">
                <a16:creationId xmlns:a16="http://schemas.microsoft.com/office/drawing/2014/main" id="{61903F34-6D39-C432-4734-773A4ADE4501}"/>
              </a:ext>
            </a:extLst>
          </p:cNvPr>
          <p:cNvSpPr txBox="1"/>
          <p:nvPr/>
        </p:nvSpPr>
        <p:spPr>
          <a:xfrm>
            <a:off x="9037930" y="8991296"/>
            <a:ext cx="7242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Hiệu quả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787;p18">
            <a:extLst>
              <a:ext uri="{FF2B5EF4-FFF2-40B4-BE49-F238E27FC236}">
                <a16:creationId xmlns:a16="http://schemas.microsoft.com/office/drawing/2014/main" id="{1B30D099-B1FD-984B-4FEB-C437010BAB6F}"/>
              </a:ext>
            </a:extLst>
          </p:cNvPr>
          <p:cNvSpPr txBox="1"/>
          <p:nvPr/>
        </p:nvSpPr>
        <p:spPr>
          <a:xfrm>
            <a:off x="8718804" y="9257386"/>
            <a:ext cx="13479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Thời gian: Trung bình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788;p18">
            <a:extLst>
              <a:ext uri="{FF2B5EF4-FFF2-40B4-BE49-F238E27FC236}">
                <a16:creationId xmlns:a16="http://schemas.microsoft.com/office/drawing/2014/main" id="{23798602-311D-E8CB-E7E7-C8DFCA4B1722}"/>
              </a:ext>
            </a:extLst>
          </p:cNvPr>
          <p:cNvSpPr txBox="1"/>
          <p:nvPr/>
        </p:nvSpPr>
        <p:spPr>
          <a:xfrm>
            <a:off x="8892540" y="9448496"/>
            <a:ext cx="9957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 quả: Tối ưu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789;p18">
            <a:extLst>
              <a:ext uri="{FF2B5EF4-FFF2-40B4-BE49-F238E27FC236}">
                <a16:creationId xmlns:a16="http://schemas.microsoft.com/office/drawing/2014/main" id="{F7830D10-D39A-627D-396D-9AA920B81E05}"/>
              </a:ext>
            </a:extLst>
          </p:cNvPr>
          <p:cNvSpPr/>
          <p:nvPr/>
        </p:nvSpPr>
        <p:spPr>
          <a:xfrm>
            <a:off x="2024482" y="9943186"/>
            <a:ext cx="4229100" cy="1904700"/>
          </a:xfrm>
          <a:prstGeom prst="roundRect">
            <a:avLst>
              <a:gd name="adj" fmla="val 1920"/>
            </a:avLst>
          </a:prstGeom>
          <a:solidFill>
            <a:srgbClr val="FF9800">
              <a:alpha val="9803"/>
            </a:srgbClr>
          </a:solidFill>
          <a:ln w="2540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oogle Shape;790;p18" descr="preencoded.png">
            <a:extLst>
              <a:ext uri="{FF2B5EF4-FFF2-40B4-BE49-F238E27FC236}">
                <a16:creationId xmlns:a16="http://schemas.microsoft.com/office/drawing/2014/main" id="{53A74765-D953-8E11-4CB6-F120D84D70EF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-43" b="-42"/>
          <a:stretch/>
        </p:blipFill>
        <p:spPr>
          <a:xfrm>
            <a:off x="4071823" y="10267798"/>
            <a:ext cx="133502" cy="15270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791;p18">
            <a:extLst>
              <a:ext uri="{FF2B5EF4-FFF2-40B4-BE49-F238E27FC236}">
                <a16:creationId xmlns:a16="http://schemas.microsoft.com/office/drawing/2014/main" id="{6B8C39C7-DC2C-C27C-CEDB-B07A8CEB0444}"/>
              </a:ext>
            </a:extLst>
          </p:cNvPr>
          <p:cNvSpPr txBox="1"/>
          <p:nvPr/>
        </p:nvSpPr>
        <p:spPr>
          <a:xfrm>
            <a:off x="3354934" y="10714940"/>
            <a:ext cx="17007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792;p18">
            <a:extLst>
              <a:ext uri="{FF2B5EF4-FFF2-40B4-BE49-F238E27FC236}">
                <a16:creationId xmlns:a16="http://schemas.microsoft.com/office/drawing/2014/main" id="{DB002C6D-C06F-A4B8-4E6B-AD73EB297136}"/>
              </a:ext>
            </a:extLst>
          </p:cNvPr>
          <p:cNvSpPr txBox="1"/>
          <p:nvPr/>
        </p:nvSpPr>
        <p:spPr>
          <a:xfrm>
            <a:off x="3175711" y="11048696"/>
            <a:ext cx="2048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Nhanh nhưng kém chính xác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793;p18">
            <a:extLst>
              <a:ext uri="{FF2B5EF4-FFF2-40B4-BE49-F238E27FC236}">
                <a16:creationId xmlns:a16="http://schemas.microsoft.com/office/drawing/2014/main" id="{C7CBA7C1-FC8D-8B4A-4227-012CD933EDB2}"/>
              </a:ext>
            </a:extLst>
          </p:cNvPr>
          <p:cNvSpPr txBox="1"/>
          <p:nvPr/>
        </p:nvSpPr>
        <p:spPr>
          <a:xfrm>
            <a:off x="3489351" y="11314786"/>
            <a:ext cx="14055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Thời gian: Nhanh nhất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794;p18">
            <a:extLst>
              <a:ext uri="{FF2B5EF4-FFF2-40B4-BE49-F238E27FC236}">
                <a16:creationId xmlns:a16="http://schemas.microsoft.com/office/drawing/2014/main" id="{1DEAB478-CF91-A730-83B1-653475F36E8A}"/>
              </a:ext>
            </a:extLst>
          </p:cNvPr>
          <p:cNvSpPr txBox="1"/>
          <p:nvPr/>
        </p:nvSpPr>
        <p:spPr>
          <a:xfrm>
            <a:off x="3557931" y="11505896"/>
            <a:ext cx="12720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 quả: Kém tối ưu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795;p18">
            <a:extLst>
              <a:ext uri="{FF2B5EF4-FFF2-40B4-BE49-F238E27FC236}">
                <a16:creationId xmlns:a16="http://schemas.microsoft.com/office/drawing/2014/main" id="{58620CD1-7664-1CC2-6F08-1A44159DC264}"/>
              </a:ext>
            </a:extLst>
          </p:cNvPr>
          <p:cNvSpPr/>
          <p:nvPr/>
        </p:nvSpPr>
        <p:spPr>
          <a:xfrm>
            <a:off x="6482182" y="9943186"/>
            <a:ext cx="4229100" cy="1904700"/>
          </a:xfrm>
          <a:prstGeom prst="roundRect">
            <a:avLst>
              <a:gd name="adj" fmla="val 1920"/>
            </a:avLst>
          </a:prstGeom>
          <a:solidFill>
            <a:srgbClr val="FF9800">
              <a:alpha val="9803"/>
            </a:srgbClr>
          </a:solidFill>
          <a:ln w="2540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" name="Google Shape;796;p18" descr="preencoded.png">
            <a:extLst>
              <a:ext uri="{FF2B5EF4-FFF2-40B4-BE49-F238E27FC236}">
                <a16:creationId xmlns:a16="http://schemas.microsoft.com/office/drawing/2014/main" id="{2984BEBE-5D39-9983-DEEC-1ED353EA700F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520379" y="10267798"/>
            <a:ext cx="152705" cy="15270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797;p18">
            <a:extLst>
              <a:ext uri="{FF2B5EF4-FFF2-40B4-BE49-F238E27FC236}">
                <a16:creationId xmlns:a16="http://schemas.microsoft.com/office/drawing/2014/main" id="{BCBE3512-D91E-A036-933D-DA717409B804}"/>
              </a:ext>
            </a:extLst>
          </p:cNvPr>
          <p:cNvSpPr txBox="1"/>
          <p:nvPr/>
        </p:nvSpPr>
        <p:spPr>
          <a:xfrm>
            <a:off x="8050378" y="10714940"/>
            <a:ext cx="12243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798;p18">
            <a:extLst>
              <a:ext uri="{FF2B5EF4-FFF2-40B4-BE49-F238E27FC236}">
                <a16:creationId xmlns:a16="http://schemas.microsoft.com/office/drawing/2014/main" id="{23C942FF-E266-DCC6-6FE9-DAB8A92A417B}"/>
              </a:ext>
            </a:extLst>
          </p:cNvPr>
          <p:cNvSpPr txBox="1"/>
          <p:nvPr/>
        </p:nvSpPr>
        <p:spPr>
          <a:xfrm>
            <a:off x="7868412" y="11048696"/>
            <a:ext cx="15720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Không cải thiện nhiều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799;p18">
            <a:extLst>
              <a:ext uri="{FF2B5EF4-FFF2-40B4-BE49-F238E27FC236}">
                <a16:creationId xmlns:a16="http://schemas.microsoft.com/office/drawing/2014/main" id="{A0348C00-5A70-3171-D35A-1CE1EA0E2BB6}"/>
              </a:ext>
            </a:extLst>
          </p:cNvPr>
          <p:cNvSpPr txBox="1"/>
          <p:nvPr/>
        </p:nvSpPr>
        <p:spPr>
          <a:xfrm>
            <a:off x="8095183" y="11314786"/>
            <a:ext cx="11100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Thời gian: Nhanh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800;p18">
            <a:extLst>
              <a:ext uri="{FF2B5EF4-FFF2-40B4-BE49-F238E27FC236}">
                <a16:creationId xmlns:a16="http://schemas.microsoft.com/office/drawing/2014/main" id="{0210A619-25E0-93F7-A911-8077A62CFD01}"/>
              </a:ext>
            </a:extLst>
          </p:cNvPr>
          <p:cNvSpPr txBox="1"/>
          <p:nvPr/>
        </p:nvSpPr>
        <p:spPr>
          <a:xfrm>
            <a:off x="8015631" y="11505896"/>
            <a:ext cx="12720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 quả: Kém tối ưu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8"/>
          <p:cNvSpPr/>
          <p:nvPr/>
        </p:nvSpPr>
        <p:spPr>
          <a:xfrm>
            <a:off x="0" y="-2030859"/>
            <a:ext cx="12191700" cy="8991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8"/>
          <p:cNvSpPr/>
          <p:nvPr/>
        </p:nvSpPr>
        <p:spPr>
          <a:xfrm>
            <a:off x="0" y="-2030859"/>
            <a:ext cx="12191700" cy="8991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18"/>
          <p:cNvSpPr/>
          <p:nvPr/>
        </p:nvSpPr>
        <p:spPr>
          <a:xfrm>
            <a:off x="0" y="129886"/>
            <a:ext cx="12191700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18"/>
          <p:cNvSpPr txBox="1"/>
          <p:nvPr/>
        </p:nvSpPr>
        <p:spPr>
          <a:xfrm>
            <a:off x="5020056" y="228600"/>
            <a:ext cx="2367382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NHẬN XÉT TSP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18"/>
          <p:cNvSpPr/>
          <p:nvPr/>
        </p:nvSpPr>
        <p:spPr>
          <a:xfrm flipH="1">
            <a:off x="648400" y="922800"/>
            <a:ext cx="27000" cy="13356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18"/>
          <p:cNvSpPr txBox="1"/>
          <p:nvPr/>
        </p:nvSpPr>
        <p:spPr>
          <a:xfrm>
            <a:off x="1181405" y="1123722"/>
            <a:ext cx="8792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 thuật toán tốt nhất: Random Restarts, First-Choice, Simulated Annealing (kết quả tối ưu trùng nhau).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18"/>
          <p:cNvSpPr txBox="1"/>
          <p:nvPr/>
        </p:nvSpPr>
        <p:spPr>
          <a:xfrm>
            <a:off x="1181405" y="1415428"/>
            <a:ext cx="6515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 và Stochastic HC dừng sớm hơn → hành trình dài hơn.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18"/>
          <p:cNvSpPr txBox="1"/>
          <p:nvPr/>
        </p:nvSpPr>
        <p:spPr>
          <a:xfrm>
            <a:off x="1181405" y="1722546"/>
            <a:ext cx="5600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 tuy chậm nhưng ổn định và chính xác nhất.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18"/>
          <p:cNvSpPr txBox="1"/>
          <p:nvPr/>
        </p:nvSpPr>
        <p:spPr>
          <a:xfrm>
            <a:off x="1181405" y="2029665"/>
            <a:ext cx="4353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Khi số thành phố tăng, SA thể hiện ưu thế rõ ràng.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18"/>
          <p:cNvSpPr/>
          <p:nvPr/>
        </p:nvSpPr>
        <p:spPr>
          <a:xfrm>
            <a:off x="1524305" y="2320999"/>
            <a:ext cx="9144000" cy="4839000"/>
          </a:xfrm>
          <a:prstGeom prst="roundRect">
            <a:avLst>
              <a:gd name="adj" fmla="val 298"/>
            </a:avLst>
          </a:prstGeom>
          <a:solidFill>
            <a:srgbClr val="EFF6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8"/>
          <p:cNvSpPr txBox="1"/>
          <p:nvPr/>
        </p:nvSpPr>
        <p:spPr>
          <a:xfrm>
            <a:off x="4878324" y="2568801"/>
            <a:ext cx="2581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500"/>
              <a:buFont typeface="Roboto"/>
              <a:buNone/>
            </a:pPr>
            <a:r>
              <a:rPr lang="en-US" sz="15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So sánh hiệu suất thuật toán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18"/>
          <p:cNvSpPr/>
          <p:nvPr/>
        </p:nvSpPr>
        <p:spPr>
          <a:xfrm>
            <a:off x="1752905" y="2968394"/>
            <a:ext cx="2743200" cy="1904700"/>
          </a:xfrm>
          <a:prstGeom prst="roundRect">
            <a:avLst>
              <a:gd name="adj" fmla="val 1920"/>
            </a:avLst>
          </a:prstGeom>
          <a:solidFill>
            <a:srgbClr val="4CAF50">
              <a:alpha val="9803"/>
            </a:srgbClr>
          </a:solidFill>
          <a:ln w="254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18"/>
          <p:cNvSpPr/>
          <p:nvPr/>
        </p:nvSpPr>
        <p:spPr>
          <a:xfrm>
            <a:off x="2895905" y="3140301"/>
            <a:ext cx="457200" cy="457200"/>
          </a:xfrm>
          <a:prstGeom prst="roundRect">
            <a:avLst>
              <a:gd name="adj" fmla="val 200000"/>
            </a:avLst>
          </a:prstGeom>
          <a:solidFill>
            <a:srgbClr val="0596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0" name="Google Shape;770;p18" descr="preencoded.png"/>
          <p:cNvPicPr preferRelativeResize="0"/>
          <p:nvPr/>
        </p:nvPicPr>
        <p:blipFill rotWithShape="1">
          <a:blip r:embed="rId3">
            <a:alphaModFix/>
          </a:blip>
          <a:srcRect t="-100" b="-100"/>
          <a:stretch/>
        </p:blipFill>
        <p:spPr>
          <a:xfrm>
            <a:off x="3066898" y="3293006"/>
            <a:ext cx="114300" cy="152705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18"/>
          <p:cNvSpPr txBox="1"/>
          <p:nvPr/>
        </p:nvSpPr>
        <p:spPr>
          <a:xfrm>
            <a:off x="2326234" y="3740148"/>
            <a:ext cx="1729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18"/>
          <p:cNvSpPr txBox="1"/>
          <p:nvPr/>
        </p:nvSpPr>
        <p:spPr>
          <a:xfrm>
            <a:off x="2692908" y="4073904"/>
            <a:ext cx="9813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Ổn định nhất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18"/>
          <p:cNvSpPr txBox="1"/>
          <p:nvPr/>
        </p:nvSpPr>
        <p:spPr>
          <a:xfrm>
            <a:off x="2580437" y="4339994"/>
            <a:ext cx="11961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Thời gian: Lâu hơn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18"/>
          <p:cNvSpPr txBox="1"/>
          <p:nvPr/>
        </p:nvSpPr>
        <p:spPr>
          <a:xfrm>
            <a:off x="2677363" y="4531104"/>
            <a:ext cx="9957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 quả: Tối ưu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18"/>
          <p:cNvSpPr/>
          <p:nvPr/>
        </p:nvSpPr>
        <p:spPr>
          <a:xfrm>
            <a:off x="4724705" y="2968394"/>
            <a:ext cx="2743200" cy="1904700"/>
          </a:xfrm>
          <a:prstGeom prst="roundRect">
            <a:avLst>
              <a:gd name="adj" fmla="val 1920"/>
            </a:avLst>
          </a:prstGeom>
          <a:solidFill>
            <a:srgbClr val="4CAF50">
              <a:alpha val="9803"/>
            </a:srgbClr>
          </a:solidFill>
          <a:ln w="254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18"/>
          <p:cNvSpPr/>
          <p:nvPr/>
        </p:nvSpPr>
        <p:spPr>
          <a:xfrm>
            <a:off x="5867705" y="3140301"/>
            <a:ext cx="457200" cy="457200"/>
          </a:xfrm>
          <a:prstGeom prst="roundRect">
            <a:avLst>
              <a:gd name="adj" fmla="val 200000"/>
            </a:avLst>
          </a:prstGeom>
          <a:solidFill>
            <a:srgbClr val="0596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7" name="Google Shape;777;p1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9495" y="3293006"/>
            <a:ext cx="152705" cy="15270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18"/>
          <p:cNvSpPr txBox="1"/>
          <p:nvPr/>
        </p:nvSpPr>
        <p:spPr>
          <a:xfrm>
            <a:off x="5334610" y="3740148"/>
            <a:ext cx="16533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Restart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18"/>
          <p:cNvSpPr txBox="1"/>
          <p:nvPr/>
        </p:nvSpPr>
        <p:spPr>
          <a:xfrm>
            <a:off x="5774436" y="4073904"/>
            <a:ext cx="7626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Cân bằng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18"/>
          <p:cNvSpPr txBox="1"/>
          <p:nvPr/>
        </p:nvSpPr>
        <p:spPr>
          <a:xfrm>
            <a:off x="5475427" y="4339994"/>
            <a:ext cx="13479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Thời gian: Trung bình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18"/>
          <p:cNvSpPr txBox="1"/>
          <p:nvPr/>
        </p:nvSpPr>
        <p:spPr>
          <a:xfrm>
            <a:off x="5649163" y="4531104"/>
            <a:ext cx="9957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 quả: Tối ưu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18"/>
          <p:cNvSpPr/>
          <p:nvPr/>
        </p:nvSpPr>
        <p:spPr>
          <a:xfrm>
            <a:off x="7696505" y="2968394"/>
            <a:ext cx="2743200" cy="1904700"/>
          </a:xfrm>
          <a:prstGeom prst="roundRect">
            <a:avLst>
              <a:gd name="adj" fmla="val 1920"/>
            </a:avLst>
          </a:prstGeom>
          <a:solidFill>
            <a:srgbClr val="4CAF50">
              <a:alpha val="9803"/>
            </a:srgbClr>
          </a:solidFill>
          <a:ln w="254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18"/>
          <p:cNvSpPr/>
          <p:nvPr/>
        </p:nvSpPr>
        <p:spPr>
          <a:xfrm>
            <a:off x="8839505" y="3140301"/>
            <a:ext cx="457200" cy="457200"/>
          </a:xfrm>
          <a:prstGeom prst="roundRect">
            <a:avLst>
              <a:gd name="adj" fmla="val 200000"/>
            </a:avLst>
          </a:prstGeom>
          <a:solidFill>
            <a:srgbClr val="0596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4" name="Google Shape;784;p1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1295" y="3293006"/>
            <a:ext cx="152705" cy="152705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18"/>
          <p:cNvSpPr txBox="1"/>
          <p:nvPr/>
        </p:nvSpPr>
        <p:spPr>
          <a:xfrm>
            <a:off x="8455457" y="3740148"/>
            <a:ext cx="13578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First-Choice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18"/>
          <p:cNvSpPr txBox="1"/>
          <p:nvPr/>
        </p:nvSpPr>
        <p:spPr>
          <a:xfrm>
            <a:off x="8766353" y="4073904"/>
            <a:ext cx="7242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Hiệu quả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18"/>
          <p:cNvSpPr txBox="1"/>
          <p:nvPr/>
        </p:nvSpPr>
        <p:spPr>
          <a:xfrm>
            <a:off x="8447227" y="4339994"/>
            <a:ext cx="13479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Thời gian: Trung bình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18"/>
          <p:cNvSpPr txBox="1"/>
          <p:nvPr/>
        </p:nvSpPr>
        <p:spPr>
          <a:xfrm>
            <a:off x="8620963" y="4531104"/>
            <a:ext cx="9957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 quả: Tối ưu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18"/>
          <p:cNvSpPr/>
          <p:nvPr/>
        </p:nvSpPr>
        <p:spPr>
          <a:xfrm>
            <a:off x="1752905" y="5025794"/>
            <a:ext cx="4229100" cy="1904700"/>
          </a:xfrm>
          <a:prstGeom prst="roundRect">
            <a:avLst>
              <a:gd name="adj" fmla="val 1920"/>
            </a:avLst>
          </a:prstGeom>
          <a:solidFill>
            <a:srgbClr val="FF9800">
              <a:alpha val="9803"/>
            </a:srgbClr>
          </a:solidFill>
          <a:ln w="2540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0" name="Google Shape;790;p18" descr="preencoded.png"/>
          <p:cNvPicPr preferRelativeResize="0"/>
          <p:nvPr/>
        </p:nvPicPr>
        <p:blipFill rotWithShape="1">
          <a:blip r:embed="rId5">
            <a:alphaModFix/>
          </a:blip>
          <a:srcRect t="-43" b="-42"/>
          <a:stretch/>
        </p:blipFill>
        <p:spPr>
          <a:xfrm>
            <a:off x="3800246" y="5350406"/>
            <a:ext cx="133502" cy="15270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18"/>
          <p:cNvSpPr txBox="1"/>
          <p:nvPr/>
        </p:nvSpPr>
        <p:spPr>
          <a:xfrm>
            <a:off x="3083357" y="5797548"/>
            <a:ext cx="17007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18"/>
          <p:cNvSpPr txBox="1"/>
          <p:nvPr/>
        </p:nvSpPr>
        <p:spPr>
          <a:xfrm>
            <a:off x="2904134" y="6131304"/>
            <a:ext cx="2048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Nhanh nhưng kém chính xác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18"/>
          <p:cNvSpPr txBox="1"/>
          <p:nvPr/>
        </p:nvSpPr>
        <p:spPr>
          <a:xfrm>
            <a:off x="3217774" y="6397394"/>
            <a:ext cx="14055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Thời gian: Nhanh nhất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18"/>
          <p:cNvSpPr txBox="1"/>
          <p:nvPr/>
        </p:nvSpPr>
        <p:spPr>
          <a:xfrm>
            <a:off x="3286354" y="6588504"/>
            <a:ext cx="12720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 quả: Kém tối ưu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18"/>
          <p:cNvSpPr/>
          <p:nvPr/>
        </p:nvSpPr>
        <p:spPr>
          <a:xfrm>
            <a:off x="6210605" y="5025794"/>
            <a:ext cx="4229100" cy="1904700"/>
          </a:xfrm>
          <a:prstGeom prst="roundRect">
            <a:avLst>
              <a:gd name="adj" fmla="val 1920"/>
            </a:avLst>
          </a:prstGeom>
          <a:solidFill>
            <a:srgbClr val="FF9800">
              <a:alpha val="9803"/>
            </a:srgbClr>
          </a:solidFill>
          <a:ln w="2540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6" name="Google Shape;796;p18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48802" y="5350406"/>
            <a:ext cx="152705" cy="152705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18"/>
          <p:cNvSpPr txBox="1"/>
          <p:nvPr/>
        </p:nvSpPr>
        <p:spPr>
          <a:xfrm>
            <a:off x="7778801" y="5797548"/>
            <a:ext cx="12243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18"/>
          <p:cNvSpPr txBox="1"/>
          <p:nvPr/>
        </p:nvSpPr>
        <p:spPr>
          <a:xfrm>
            <a:off x="7596835" y="6131304"/>
            <a:ext cx="15720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Không cải thiện nhiều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18"/>
          <p:cNvSpPr txBox="1"/>
          <p:nvPr/>
        </p:nvSpPr>
        <p:spPr>
          <a:xfrm>
            <a:off x="7823606" y="6397394"/>
            <a:ext cx="11100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Thời gian: Nhanh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18"/>
          <p:cNvSpPr txBox="1"/>
          <p:nvPr/>
        </p:nvSpPr>
        <p:spPr>
          <a:xfrm>
            <a:off x="7744054" y="6588504"/>
            <a:ext cx="12720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 quả: Kém tối ưu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9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07" name="Google Shape;807;p19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08" name="Google Shape;808;p19"/>
          <p:cNvSpPr/>
          <p:nvPr/>
        </p:nvSpPr>
        <p:spPr>
          <a:xfrm>
            <a:off x="0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19"/>
          <p:cNvSpPr txBox="1"/>
          <p:nvPr/>
        </p:nvSpPr>
        <p:spPr>
          <a:xfrm>
            <a:off x="4547311" y="228600"/>
            <a:ext cx="3320186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 SÁNH TỔNG QUÁT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19"/>
          <p:cNvSpPr/>
          <p:nvPr/>
        </p:nvSpPr>
        <p:spPr>
          <a:xfrm>
            <a:off x="304495" y="1104595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11" name="Google Shape;811;p19"/>
          <p:cNvSpPr/>
          <p:nvPr/>
        </p:nvSpPr>
        <p:spPr>
          <a:xfrm>
            <a:off x="304495" y="1104595"/>
            <a:ext cx="23244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12" name="Google Shape;812;p19"/>
          <p:cNvSpPr txBox="1"/>
          <p:nvPr/>
        </p:nvSpPr>
        <p:spPr>
          <a:xfrm>
            <a:off x="457200" y="1257300"/>
            <a:ext cx="7671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Bài toán</a:t>
            </a:r>
            <a:endParaRPr sz="1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19"/>
          <p:cNvSpPr/>
          <p:nvPr/>
        </p:nvSpPr>
        <p:spPr>
          <a:xfrm>
            <a:off x="2621585" y="1104595"/>
            <a:ext cx="23244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14" name="Google Shape;814;p19"/>
          <p:cNvSpPr txBox="1"/>
          <p:nvPr/>
        </p:nvSpPr>
        <p:spPr>
          <a:xfrm>
            <a:off x="2773375" y="1257300"/>
            <a:ext cx="160568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Thuật toán tốt nhất</a:t>
            </a:r>
            <a:endParaRPr sz="1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19"/>
          <p:cNvSpPr/>
          <p:nvPr/>
        </p:nvSpPr>
        <p:spPr>
          <a:xfrm>
            <a:off x="4937760" y="1104595"/>
            <a:ext cx="23244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16" name="Google Shape;816;p19"/>
          <p:cNvSpPr txBox="1"/>
          <p:nvPr/>
        </p:nvSpPr>
        <p:spPr>
          <a:xfrm>
            <a:off x="5089550" y="1257300"/>
            <a:ext cx="738835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Ổn định</a:t>
            </a:r>
            <a:endParaRPr sz="1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19"/>
          <p:cNvSpPr/>
          <p:nvPr/>
        </p:nvSpPr>
        <p:spPr>
          <a:xfrm>
            <a:off x="7253935" y="1104595"/>
            <a:ext cx="23244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18" name="Google Shape;818;p19"/>
          <p:cNvSpPr txBox="1"/>
          <p:nvPr/>
        </p:nvSpPr>
        <p:spPr>
          <a:xfrm>
            <a:off x="7406640" y="1257300"/>
            <a:ext cx="672084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Tốc độ</a:t>
            </a:r>
            <a:endParaRPr sz="1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19"/>
          <p:cNvSpPr/>
          <p:nvPr/>
        </p:nvSpPr>
        <p:spPr>
          <a:xfrm>
            <a:off x="9570110" y="1104595"/>
            <a:ext cx="23244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820" name="Google Shape;820;p19"/>
          <p:cNvSpPr txBox="1"/>
          <p:nvPr/>
        </p:nvSpPr>
        <p:spPr>
          <a:xfrm>
            <a:off x="9722815" y="1257300"/>
            <a:ext cx="11192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Độ chính xác</a:t>
            </a:r>
            <a:endParaRPr sz="13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19"/>
          <p:cNvSpPr/>
          <p:nvPr/>
        </p:nvSpPr>
        <p:spPr>
          <a:xfrm>
            <a:off x="304495" y="1619402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19"/>
          <p:cNvSpPr/>
          <p:nvPr/>
        </p:nvSpPr>
        <p:spPr>
          <a:xfrm>
            <a:off x="304495" y="2133295"/>
            <a:ext cx="11582705" cy="514807"/>
          </a:xfrm>
          <a:prstGeom prst="rect">
            <a:avLst/>
          </a:prstGeom>
          <a:solidFill>
            <a:srgbClr val="E1EA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19"/>
          <p:cNvSpPr/>
          <p:nvPr/>
        </p:nvSpPr>
        <p:spPr>
          <a:xfrm>
            <a:off x="304495" y="2648102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19"/>
          <p:cNvSpPr/>
          <p:nvPr/>
        </p:nvSpPr>
        <p:spPr>
          <a:xfrm>
            <a:off x="304495" y="16194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19"/>
          <p:cNvSpPr/>
          <p:nvPr/>
        </p:nvSpPr>
        <p:spPr>
          <a:xfrm>
            <a:off x="2621585" y="16194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19"/>
          <p:cNvSpPr/>
          <p:nvPr/>
        </p:nvSpPr>
        <p:spPr>
          <a:xfrm>
            <a:off x="4937760" y="16194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9"/>
          <p:cNvSpPr/>
          <p:nvPr/>
        </p:nvSpPr>
        <p:spPr>
          <a:xfrm>
            <a:off x="7253935" y="16194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9"/>
          <p:cNvSpPr/>
          <p:nvPr/>
        </p:nvSpPr>
        <p:spPr>
          <a:xfrm>
            <a:off x="9570110" y="16194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9"/>
          <p:cNvSpPr/>
          <p:nvPr/>
        </p:nvSpPr>
        <p:spPr>
          <a:xfrm>
            <a:off x="304495" y="2133295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9"/>
          <p:cNvSpPr/>
          <p:nvPr/>
        </p:nvSpPr>
        <p:spPr>
          <a:xfrm>
            <a:off x="2621585" y="2133295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9"/>
          <p:cNvSpPr/>
          <p:nvPr/>
        </p:nvSpPr>
        <p:spPr>
          <a:xfrm>
            <a:off x="4937760" y="2133295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19"/>
          <p:cNvSpPr/>
          <p:nvPr/>
        </p:nvSpPr>
        <p:spPr>
          <a:xfrm>
            <a:off x="7253935" y="2133295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19"/>
          <p:cNvSpPr/>
          <p:nvPr/>
        </p:nvSpPr>
        <p:spPr>
          <a:xfrm>
            <a:off x="9570110" y="2133295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9"/>
          <p:cNvSpPr/>
          <p:nvPr/>
        </p:nvSpPr>
        <p:spPr>
          <a:xfrm>
            <a:off x="304495" y="26481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19"/>
          <p:cNvSpPr/>
          <p:nvPr/>
        </p:nvSpPr>
        <p:spPr>
          <a:xfrm>
            <a:off x="2621585" y="26481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19"/>
          <p:cNvSpPr/>
          <p:nvPr/>
        </p:nvSpPr>
        <p:spPr>
          <a:xfrm>
            <a:off x="4937760" y="26481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19"/>
          <p:cNvSpPr/>
          <p:nvPr/>
        </p:nvSpPr>
        <p:spPr>
          <a:xfrm>
            <a:off x="7253935" y="26481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9"/>
          <p:cNvSpPr/>
          <p:nvPr/>
        </p:nvSpPr>
        <p:spPr>
          <a:xfrm>
            <a:off x="9570110" y="2648102"/>
            <a:ext cx="23244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19"/>
          <p:cNvSpPr txBox="1"/>
          <p:nvPr/>
        </p:nvSpPr>
        <p:spPr>
          <a:xfrm>
            <a:off x="457200" y="1772107"/>
            <a:ext cx="8906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N-Queens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19"/>
          <p:cNvSpPr txBox="1"/>
          <p:nvPr/>
        </p:nvSpPr>
        <p:spPr>
          <a:xfrm>
            <a:off x="2773375" y="1772107"/>
            <a:ext cx="1700784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19"/>
          <p:cNvSpPr txBox="1"/>
          <p:nvPr/>
        </p:nvSpPr>
        <p:spPr>
          <a:xfrm>
            <a:off x="5089550" y="1772107"/>
            <a:ext cx="98663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⭐⭐⭐⭐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19"/>
          <p:cNvSpPr txBox="1"/>
          <p:nvPr/>
        </p:nvSpPr>
        <p:spPr>
          <a:xfrm>
            <a:off x="7406640" y="1772107"/>
            <a:ext cx="59618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⏳ TB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19"/>
          <p:cNvSpPr txBox="1"/>
          <p:nvPr/>
        </p:nvSpPr>
        <p:spPr>
          <a:xfrm>
            <a:off x="9722815" y="1772107"/>
            <a:ext cx="98663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✅✅✅✅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19"/>
          <p:cNvSpPr txBox="1"/>
          <p:nvPr/>
        </p:nvSpPr>
        <p:spPr>
          <a:xfrm>
            <a:off x="457200" y="2286000"/>
            <a:ext cx="4526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TSP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19"/>
          <p:cNvSpPr txBox="1"/>
          <p:nvPr/>
        </p:nvSpPr>
        <p:spPr>
          <a:xfrm>
            <a:off x="2773375" y="2286000"/>
            <a:ext cx="173918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Restart / SA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19"/>
          <p:cNvSpPr txBox="1"/>
          <p:nvPr/>
        </p:nvSpPr>
        <p:spPr>
          <a:xfrm>
            <a:off x="5089550" y="2286000"/>
            <a:ext cx="7763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⭐⭐⭐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19"/>
          <p:cNvSpPr txBox="1"/>
          <p:nvPr/>
        </p:nvSpPr>
        <p:spPr>
          <a:xfrm>
            <a:off x="7406640" y="2286000"/>
            <a:ext cx="59618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⏳ TB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19"/>
          <p:cNvSpPr txBox="1"/>
          <p:nvPr/>
        </p:nvSpPr>
        <p:spPr>
          <a:xfrm>
            <a:off x="9722815" y="2286000"/>
            <a:ext cx="7763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✅✅✅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19"/>
          <p:cNvSpPr txBox="1"/>
          <p:nvPr/>
        </p:nvSpPr>
        <p:spPr>
          <a:xfrm>
            <a:off x="457200" y="2800807"/>
            <a:ext cx="624535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Chung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19"/>
          <p:cNvSpPr txBox="1"/>
          <p:nvPr/>
        </p:nvSpPr>
        <p:spPr>
          <a:xfrm>
            <a:off x="2773375" y="2800807"/>
            <a:ext cx="1653235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Hill Climbing cơ bản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19"/>
          <p:cNvSpPr txBox="1"/>
          <p:nvPr/>
        </p:nvSpPr>
        <p:spPr>
          <a:xfrm>
            <a:off x="5089550" y="2800807"/>
            <a:ext cx="34838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⭐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19"/>
          <p:cNvSpPr txBox="1"/>
          <p:nvPr/>
        </p:nvSpPr>
        <p:spPr>
          <a:xfrm>
            <a:off x="7406640" y="2800807"/>
            <a:ext cx="1157630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⚡ Rất nhanh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19"/>
          <p:cNvSpPr txBox="1"/>
          <p:nvPr/>
        </p:nvSpPr>
        <p:spPr>
          <a:xfrm>
            <a:off x="9722815" y="2800807"/>
            <a:ext cx="149138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❌ Không ổn định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19"/>
          <p:cNvSpPr/>
          <p:nvPr/>
        </p:nvSpPr>
        <p:spPr>
          <a:xfrm>
            <a:off x="1415491" y="3543300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DBEA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5" name="Google Shape;855;p19" descr="preencoded.png"/>
          <p:cNvPicPr preferRelativeResize="0"/>
          <p:nvPr/>
        </p:nvPicPr>
        <p:blipFill rotWithShape="1">
          <a:blip r:embed="rId3">
            <a:alphaModFix/>
          </a:blip>
          <a:srcRect l="-607" r="-607"/>
          <a:stretch/>
        </p:blipFill>
        <p:spPr>
          <a:xfrm>
            <a:off x="1615745" y="3781044"/>
            <a:ext cx="362102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19"/>
          <p:cNvSpPr txBox="1"/>
          <p:nvPr/>
        </p:nvSpPr>
        <p:spPr>
          <a:xfrm>
            <a:off x="1305763" y="4401007"/>
            <a:ext cx="1105510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Cân bằng giữa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19"/>
          <p:cNvSpPr txBox="1"/>
          <p:nvPr/>
        </p:nvSpPr>
        <p:spPr>
          <a:xfrm>
            <a:off x="1100023" y="4629607"/>
            <a:ext cx="1515161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tốc độ và chất lượng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19"/>
          <p:cNvSpPr txBox="1"/>
          <p:nvPr/>
        </p:nvSpPr>
        <p:spPr>
          <a:xfrm>
            <a:off x="4145890" y="4401007"/>
            <a:ext cx="1267358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 hiệu quả nhất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19"/>
          <p:cNvSpPr txBox="1"/>
          <p:nvPr/>
        </p:nvSpPr>
        <p:spPr>
          <a:xfrm>
            <a:off x="4082796" y="4629607"/>
            <a:ext cx="1400861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 cả hai bài toán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19"/>
          <p:cNvSpPr txBox="1"/>
          <p:nvPr/>
        </p:nvSpPr>
        <p:spPr>
          <a:xfrm>
            <a:off x="6958584" y="4629607"/>
            <a:ext cx="1429207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nhưng kém ổn định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19"/>
          <p:cNvSpPr/>
          <p:nvPr/>
        </p:nvSpPr>
        <p:spPr>
          <a:xfrm>
            <a:off x="4341571" y="3543300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D1FA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2" name="Google Shape;862;p19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9315" y="3781044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19"/>
          <p:cNvSpPr txBox="1"/>
          <p:nvPr/>
        </p:nvSpPr>
        <p:spPr>
          <a:xfrm>
            <a:off x="6951269" y="4401007"/>
            <a:ext cx="1448410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Hill Climbing nhanh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19"/>
          <p:cNvSpPr/>
          <p:nvPr/>
        </p:nvSpPr>
        <p:spPr>
          <a:xfrm>
            <a:off x="7233818" y="3543300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FEF3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5" name="Google Shape;865;p19" descr="preencoded.png"/>
          <p:cNvPicPr preferRelativeResize="0"/>
          <p:nvPr/>
        </p:nvPicPr>
        <p:blipFill rotWithShape="1">
          <a:blip r:embed="rId5">
            <a:alphaModFix/>
          </a:blip>
          <a:srcRect t="-530" b="-530"/>
          <a:stretch/>
        </p:blipFill>
        <p:spPr>
          <a:xfrm>
            <a:off x="7491679" y="3781044"/>
            <a:ext cx="247802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19"/>
          <p:cNvSpPr txBox="1"/>
          <p:nvPr/>
        </p:nvSpPr>
        <p:spPr>
          <a:xfrm>
            <a:off x="9920326" y="4629607"/>
            <a:ext cx="1239012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cải thiện kết quả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19"/>
          <p:cNvSpPr/>
          <p:nvPr/>
        </p:nvSpPr>
        <p:spPr>
          <a:xfrm>
            <a:off x="10099548" y="3543300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FEE2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8" name="Google Shape;868;p19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37292" y="3781044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19"/>
          <p:cNvSpPr txBox="1"/>
          <p:nvPr/>
        </p:nvSpPr>
        <p:spPr>
          <a:xfrm>
            <a:off x="9868205" y="4401007"/>
            <a:ext cx="1343254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Yếu tố ngẫu nhiên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77;p20">
            <a:extLst>
              <a:ext uri="{FF2B5EF4-FFF2-40B4-BE49-F238E27FC236}">
                <a16:creationId xmlns:a16="http://schemas.microsoft.com/office/drawing/2014/main" id="{A8FDCE80-12DA-7274-9EE0-5307DE9A9CA7}"/>
              </a:ext>
            </a:extLst>
          </p:cNvPr>
          <p:cNvSpPr/>
          <p:nvPr/>
        </p:nvSpPr>
        <p:spPr>
          <a:xfrm>
            <a:off x="-13257276" y="4572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78;p20">
            <a:extLst>
              <a:ext uri="{FF2B5EF4-FFF2-40B4-BE49-F238E27FC236}">
                <a16:creationId xmlns:a16="http://schemas.microsoft.com/office/drawing/2014/main" id="{B05984F6-00D0-B183-19B9-1806A7F1224E}"/>
              </a:ext>
            </a:extLst>
          </p:cNvPr>
          <p:cNvSpPr txBox="1"/>
          <p:nvPr/>
        </p:nvSpPr>
        <p:spPr>
          <a:xfrm>
            <a:off x="-8669731" y="274320"/>
            <a:ext cx="3234233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BÀI HỌC &amp; KẾT LUẬN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879;p20">
            <a:extLst>
              <a:ext uri="{FF2B5EF4-FFF2-40B4-BE49-F238E27FC236}">
                <a16:creationId xmlns:a16="http://schemas.microsoft.com/office/drawing/2014/main" id="{D03FD173-9A7E-D9CF-1D9F-FC41918C2B17}"/>
              </a:ext>
            </a:extLst>
          </p:cNvPr>
          <p:cNvSpPr txBox="1"/>
          <p:nvPr/>
        </p:nvSpPr>
        <p:spPr>
          <a:xfrm>
            <a:off x="13197535" y="1010412"/>
            <a:ext cx="1962302" cy="305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🧩 Bài học chính: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80;p20">
            <a:extLst>
              <a:ext uri="{FF2B5EF4-FFF2-40B4-BE49-F238E27FC236}">
                <a16:creationId xmlns:a16="http://schemas.microsoft.com/office/drawing/2014/main" id="{F9388C88-2A18-9791-0CC6-6D815BAC9F7F}"/>
              </a:ext>
            </a:extLst>
          </p:cNvPr>
          <p:cNvSpPr/>
          <p:nvPr/>
        </p:nvSpPr>
        <p:spPr>
          <a:xfrm>
            <a:off x="13197535" y="1619402"/>
            <a:ext cx="5600700" cy="875995"/>
          </a:xfrm>
          <a:prstGeom prst="roundRect">
            <a:avLst>
              <a:gd name="adj" fmla="val 9077"/>
            </a:avLst>
          </a:prstGeom>
          <a:solidFill>
            <a:srgbClr val="EFF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81;p20">
            <a:extLst>
              <a:ext uri="{FF2B5EF4-FFF2-40B4-BE49-F238E27FC236}">
                <a16:creationId xmlns:a16="http://schemas.microsoft.com/office/drawing/2014/main" id="{368A7C51-6322-428C-4485-7B6D72C52F8F}"/>
              </a:ext>
            </a:extLst>
          </p:cNvPr>
          <p:cNvSpPr/>
          <p:nvPr/>
        </p:nvSpPr>
        <p:spPr>
          <a:xfrm>
            <a:off x="13197535" y="1619402"/>
            <a:ext cx="47549" cy="87599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82;p20">
            <a:extLst>
              <a:ext uri="{FF2B5EF4-FFF2-40B4-BE49-F238E27FC236}">
                <a16:creationId xmlns:a16="http://schemas.microsoft.com/office/drawing/2014/main" id="{71D9D7A2-19A7-54A4-957A-B2540842C991}"/>
              </a:ext>
            </a:extLst>
          </p:cNvPr>
          <p:cNvSpPr/>
          <p:nvPr/>
        </p:nvSpPr>
        <p:spPr>
          <a:xfrm>
            <a:off x="13396874" y="1772107"/>
            <a:ext cx="552298" cy="571500"/>
          </a:xfrm>
          <a:prstGeom prst="ellipse">
            <a:avLst/>
          </a:prstGeom>
          <a:solidFill>
            <a:srgbClr val="00386B">
              <a:alpha val="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883;p20" descr="preencoded.png">
            <a:extLst>
              <a:ext uri="{FF2B5EF4-FFF2-40B4-BE49-F238E27FC236}">
                <a16:creationId xmlns:a16="http://schemas.microsoft.com/office/drawing/2014/main" id="{264E7298-3450-5E76-9D96-E18A051A88C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557808" y="1944014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884;p20">
            <a:extLst>
              <a:ext uri="{FF2B5EF4-FFF2-40B4-BE49-F238E27FC236}">
                <a16:creationId xmlns:a16="http://schemas.microsoft.com/office/drawing/2014/main" id="{1A0CEFEC-12C5-33AC-709B-B6FAC952200C}"/>
              </a:ext>
            </a:extLst>
          </p:cNvPr>
          <p:cNvSpPr/>
          <p:nvPr/>
        </p:nvSpPr>
        <p:spPr>
          <a:xfrm>
            <a:off x="19026835" y="1619402"/>
            <a:ext cx="5600700" cy="875995"/>
          </a:xfrm>
          <a:prstGeom prst="roundRect">
            <a:avLst>
              <a:gd name="adj" fmla="val 9077"/>
            </a:avLst>
          </a:prstGeom>
          <a:solidFill>
            <a:srgbClr val="EFF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85;p20">
            <a:extLst>
              <a:ext uri="{FF2B5EF4-FFF2-40B4-BE49-F238E27FC236}">
                <a16:creationId xmlns:a16="http://schemas.microsoft.com/office/drawing/2014/main" id="{5FA248C6-CA9B-7860-0FA3-3742CD51A01A}"/>
              </a:ext>
            </a:extLst>
          </p:cNvPr>
          <p:cNvSpPr/>
          <p:nvPr/>
        </p:nvSpPr>
        <p:spPr>
          <a:xfrm>
            <a:off x="19026835" y="1619402"/>
            <a:ext cx="47549" cy="87599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86;p20">
            <a:extLst>
              <a:ext uri="{FF2B5EF4-FFF2-40B4-BE49-F238E27FC236}">
                <a16:creationId xmlns:a16="http://schemas.microsoft.com/office/drawing/2014/main" id="{2B6F54D5-DC57-3DF4-AAF6-4E285246961A}"/>
              </a:ext>
            </a:extLst>
          </p:cNvPr>
          <p:cNvSpPr/>
          <p:nvPr/>
        </p:nvSpPr>
        <p:spPr>
          <a:xfrm>
            <a:off x="13197535" y="2724912"/>
            <a:ext cx="5600700" cy="875995"/>
          </a:xfrm>
          <a:prstGeom prst="roundRect">
            <a:avLst>
              <a:gd name="adj" fmla="val 9077"/>
            </a:avLst>
          </a:prstGeom>
          <a:solidFill>
            <a:srgbClr val="EFF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87;p20">
            <a:extLst>
              <a:ext uri="{FF2B5EF4-FFF2-40B4-BE49-F238E27FC236}">
                <a16:creationId xmlns:a16="http://schemas.microsoft.com/office/drawing/2014/main" id="{EB07B57C-122F-1D31-A112-F45D8555356A}"/>
              </a:ext>
            </a:extLst>
          </p:cNvPr>
          <p:cNvSpPr/>
          <p:nvPr/>
        </p:nvSpPr>
        <p:spPr>
          <a:xfrm>
            <a:off x="13197535" y="2724912"/>
            <a:ext cx="47549" cy="87599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88;p20">
            <a:extLst>
              <a:ext uri="{FF2B5EF4-FFF2-40B4-BE49-F238E27FC236}">
                <a16:creationId xmlns:a16="http://schemas.microsoft.com/office/drawing/2014/main" id="{88CADD81-1111-FB5F-E22D-9FF399D95F28}"/>
              </a:ext>
            </a:extLst>
          </p:cNvPr>
          <p:cNvSpPr/>
          <p:nvPr/>
        </p:nvSpPr>
        <p:spPr>
          <a:xfrm>
            <a:off x="19226174" y="1772107"/>
            <a:ext cx="504749" cy="571500"/>
          </a:xfrm>
          <a:prstGeom prst="ellipse">
            <a:avLst/>
          </a:prstGeom>
          <a:solidFill>
            <a:srgbClr val="00386B">
              <a:alpha val="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889;p20">
            <a:extLst>
              <a:ext uri="{FF2B5EF4-FFF2-40B4-BE49-F238E27FC236}">
                <a16:creationId xmlns:a16="http://schemas.microsoft.com/office/drawing/2014/main" id="{43FAD4BC-1B46-A364-1A6C-3BCD0F389510}"/>
              </a:ext>
            </a:extLst>
          </p:cNvPr>
          <p:cNvSpPr/>
          <p:nvPr/>
        </p:nvSpPr>
        <p:spPr>
          <a:xfrm>
            <a:off x="13396874" y="2876702"/>
            <a:ext cx="571500" cy="571500"/>
          </a:xfrm>
          <a:prstGeom prst="ellipse">
            <a:avLst/>
          </a:prstGeom>
          <a:solidFill>
            <a:srgbClr val="00386B">
              <a:alpha val="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90;p20">
            <a:extLst>
              <a:ext uri="{FF2B5EF4-FFF2-40B4-BE49-F238E27FC236}">
                <a16:creationId xmlns:a16="http://schemas.microsoft.com/office/drawing/2014/main" id="{9296B128-8650-29F0-DC3F-94E08B4CFD04}"/>
              </a:ext>
            </a:extLst>
          </p:cNvPr>
          <p:cNvSpPr/>
          <p:nvPr/>
        </p:nvSpPr>
        <p:spPr>
          <a:xfrm>
            <a:off x="19226174" y="2876702"/>
            <a:ext cx="418795" cy="571500"/>
          </a:xfrm>
          <a:prstGeom prst="ellipse">
            <a:avLst/>
          </a:prstGeom>
          <a:solidFill>
            <a:srgbClr val="00386B">
              <a:alpha val="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891;p20">
            <a:extLst>
              <a:ext uri="{FF2B5EF4-FFF2-40B4-BE49-F238E27FC236}">
                <a16:creationId xmlns:a16="http://schemas.microsoft.com/office/drawing/2014/main" id="{4D29CA0C-7D28-8B00-8DFB-15B143EC1BD4}"/>
              </a:ext>
            </a:extLst>
          </p:cNvPr>
          <p:cNvSpPr txBox="1"/>
          <p:nvPr/>
        </p:nvSpPr>
        <p:spPr>
          <a:xfrm>
            <a:off x="14100048" y="1800453"/>
            <a:ext cx="4519879" cy="476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Local Search có thể giải hiệu quả các bài toán tối ưu phức tạp.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892;p20" descr="preencoded.png">
            <a:extLst>
              <a:ext uri="{FF2B5EF4-FFF2-40B4-BE49-F238E27FC236}">
                <a16:creationId xmlns:a16="http://schemas.microsoft.com/office/drawing/2014/main" id="{81F4264F-6803-F925-BBED-2AEF0E6EC2AC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362420" y="1944014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893;p20">
            <a:extLst>
              <a:ext uri="{FF2B5EF4-FFF2-40B4-BE49-F238E27FC236}">
                <a16:creationId xmlns:a16="http://schemas.microsoft.com/office/drawing/2014/main" id="{E3896FFA-975D-CDFE-5019-0870C68208F2}"/>
              </a:ext>
            </a:extLst>
          </p:cNvPr>
          <p:cNvSpPr txBox="1"/>
          <p:nvPr/>
        </p:nvSpPr>
        <p:spPr>
          <a:xfrm>
            <a:off x="19879056" y="1800453"/>
            <a:ext cx="4614977" cy="476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Yếu tố ngẫu nhiên (restart, annealing) giúp tránh kẹt ở local optimum.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894;p20" descr="preencoded.png">
            <a:extLst>
              <a:ext uri="{FF2B5EF4-FFF2-40B4-BE49-F238E27FC236}">
                <a16:creationId xmlns:a16="http://schemas.microsoft.com/office/drawing/2014/main" id="{B696909F-CE77-44DF-8DE2-960799F4D34F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-80" r="-80"/>
          <a:stretch/>
        </p:blipFill>
        <p:spPr>
          <a:xfrm>
            <a:off x="13540435" y="3048609"/>
            <a:ext cx="286207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95;p20">
            <a:extLst>
              <a:ext uri="{FF2B5EF4-FFF2-40B4-BE49-F238E27FC236}">
                <a16:creationId xmlns:a16="http://schemas.microsoft.com/office/drawing/2014/main" id="{978EC3DD-B9D6-94A9-18B8-C08B0168A7C5}"/>
              </a:ext>
            </a:extLst>
          </p:cNvPr>
          <p:cNvSpPr/>
          <p:nvPr/>
        </p:nvSpPr>
        <p:spPr>
          <a:xfrm>
            <a:off x="19026835" y="2724912"/>
            <a:ext cx="5600700" cy="875995"/>
          </a:xfrm>
          <a:prstGeom prst="roundRect">
            <a:avLst>
              <a:gd name="adj" fmla="val 9077"/>
            </a:avLst>
          </a:prstGeom>
          <a:solidFill>
            <a:srgbClr val="EFF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896;p20">
            <a:extLst>
              <a:ext uri="{FF2B5EF4-FFF2-40B4-BE49-F238E27FC236}">
                <a16:creationId xmlns:a16="http://schemas.microsoft.com/office/drawing/2014/main" id="{B0C2FE06-6407-8984-6CA9-65D7F924CC91}"/>
              </a:ext>
            </a:extLst>
          </p:cNvPr>
          <p:cNvSpPr/>
          <p:nvPr/>
        </p:nvSpPr>
        <p:spPr>
          <a:xfrm>
            <a:off x="19026835" y="2724912"/>
            <a:ext cx="47549" cy="87599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897;p20">
            <a:extLst>
              <a:ext uri="{FF2B5EF4-FFF2-40B4-BE49-F238E27FC236}">
                <a16:creationId xmlns:a16="http://schemas.microsoft.com/office/drawing/2014/main" id="{2B615F31-0C53-DED6-13D1-2FF065D0B4E1}"/>
              </a:ext>
            </a:extLst>
          </p:cNvPr>
          <p:cNvSpPr txBox="1"/>
          <p:nvPr/>
        </p:nvSpPr>
        <p:spPr>
          <a:xfrm>
            <a:off x="14121079" y="2905963"/>
            <a:ext cx="44339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Cân bằng giữa tốc độ và chất lượng là yếu tố quan trọng.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898;p20" descr="preencoded.png">
            <a:extLst>
              <a:ext uri="{FF2B5EF4-FFF2-40B4-BE49-F238E27FC236}">
                <a16:creationId xmlns:a16="http://schemas.microsoft.com/office/drawing/2014/main" id="{270C99CB-DA02-DED2-8113-35EBF3A52A96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l="-80" r="-80"/>
          <a:stretch/>
        </p:blipFill>
        <p:spPr>
          <a:xfrm>
            <a:off x="19292925" y="3048609"/>
            <a:ext cx="286207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899;p20">
            <a:extLst>
              <a:ext uri="{FF2B5EF4-FFF2-40B4-BE49-F238E27FC236}">
                <a16:creationId xmlns:a16="http://schemas.microsoft.com/office/drawing/2014/main" id="{A76D6959-922C-ED54-EB5B-4FA78D6E408A}"/>
              </a:ext>
            </a:extLst>
          </p:cNvPr>
          <p:cNvSpPr txBox="1"/>
          <p:nvPr/>
        </p:nvSpPr>
        <p:spPr>
          <a:xfrm>
            <a:off x="19796760" y="2905963"/>
            <a:ext cx="4491533" cy="476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Việc tối ưu cả thuật toán và cách lập trình (Numba, vector hóa) nâng hiệu suất rõ rệt.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900;p20">
            <a:extLst>
              <a:ext uri="{FF2B5EF4-FFF2-40B4-BE49-F238E27FC236}">
                <a16:creationId xmlns:a16="http://schemas.microsoft.com/office/drawing/2014/main" id="{34D01DE4-59FB-5C84-9C1D-D8B8871C1D11}"/>
              </a:ext>
            </a:extLst>
          </p:cNvPr>
          <p:cNvSpPr/>
          <p:nvPr/>
        </p:nvSpPr>
        <p:spPr>
          <a:xfrm>
            <a:off x="-11922252" y="4274820"/>
            <a:ext cx="914400" cy="914400"/>
          </a:xfrm>
          <a:prstGeom prst="roundRect">
            <a:avLst>
              <a:gd name="adj" fmla="val 100000"/>
            </a:avLst>
          </a:prstGeom>
          <a:solidFill>
            <a:srgbClr val="D1FA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901;p20" descr="preencoded.png">
            <a:extLst>
              <a:ext uri="{FF2B5EF4-FFF2-40B4-BE49-F238E27FC236}">
                <a16:creationId xmlns:a16="http://schemas.microsoft.com/office/drawing/2014/main" id="{CE0B9947-C212-C058-1344-BE366D013A50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-44" b="-45"/>
          <a:stretch/>
        </p:blipFill>
        <p:spPr>
          <a:xfrm>
            <a:off x="-11593068" y="4561027"/>
            <a:ext cx="256946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902;p20">
            <a:extLst>
              <a:ext uri="{FF2B5EF4-FFF2-40B4-BE49-F238E27FC236}">
                <a16:creationId xmlns:a16="http://schemas.microsoft.com/office/drawing/2014/main" id="{57F065FA-3F81-4F46-A6F2-454C1ED45680}"/>
              </a:ext>
            </a:extLst>
          </p:cNvPr>
          <p:cNvSpPr txBox="1"/>
          <p:nvPr/>
        </p:nvSpPr>
        <p:spPr>
          <a:xfrm>
            <a:off x="-12052097" y="5294376"/>
            <a:ext cx="1310335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Hiểu thuật toán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903;p20">
            <a:extLst>
              <a:ext uri="{FF2B5EF4-FFF2-40B4-BE49-F238E27FC236}">
                <a16:creationId xmlns:a16="http://schemas.microsoft.com/office/drawing/2014/main" id="{4D294D99-916A-A13F-FE52-C5164F7494AD}"/>
              </a:ext>
            </a:extLst>
          </p:cNvPr>
          <p:cNvSpPr/>
          <p:nvPr/>
        </p:nvSpPr>
        <p:spPr>
          <a:xfrm>
            <a:off x="-9180881" y="4274820"/>
            <a:ext cx="914400" cy="914400"/>
          </a:xfrm>
          <a:prstGeom prst="roundRect">
            <a:avLst>
              <a:gd name="adj" fmla="val 100000"/>
            </a:avLst>
          </a:prstGeom>
          <a:solidFill>
            <a:srgbClr val="DBEA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904;p20" descr="preencoded.png">
            <a:extLst>
              <a:ext uri="{FF2B5EF4-FFF2-40B4-BE49-F238E27FC236}">
                <a16:creationId xmlns:a16="http://schemas.microsoft.com/office/drawing/2014/main" id="{BCCAA0E6-B934-60EC-B2E6-1A42E658428C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l="-743" r="-742"/>
          <a:stretch/>
        </p:blipFill>
        <p:spPr>
          <a:xfrm>
            <a:off x="-8876386" y="4561027"/>
            <a:ext cx="30449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905;p20">
            <a:extLst>
              <a:ext uri="{FF2B5EF4-FFF2-40B4-BE49-F238E27FC236}">
                <a16:creationId xmlns:a16="http://schemas.microsoft.com/office/drawing/2014/main" id="{D5A73914-F2C1-EDEA-120B-31B2CCF37259}"/>
              </a:ext>
            </a:extLst>
          </p:cNvPr>
          <p:cNvSpPr txBox="1"/>
          <p:nvPr/>
        </p:nvSpPr>
        <p:spPr>
          <a:xfrm>
            <a:off x="-9228430" y="5294376"/>
            <a:ext cx="11384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Thực nghiệm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06;p20">
            <a:extLst>
              <a:ext uri="{FF2B5EF4-FFF2-40B4-BE49-F238E27FC236}">
                <a16:creationId xmlns:a16="http://schemas.microsoft.com/office/drawing/2014/main" id="{9B305B68-284F-C0CB-9D3F-5F3ADCCA8C13}"/>
              </a:ext>
            </a:extLst>
          </p:cNvPr>
          <p:cNvSpPr/>
          <p:nvPr/>
        </p:nvSpPr>
        <p:spPr>
          <a:xfrm>
            <a:off x="-6362700" y="4274820"/>
            <a:ext cx="914400" cy="914400"/>
          </a:xfrm>
          <a:prstGeom prst="roundRect">
            <a:avLst>
              <a:gd name="adj" fmla="val 100000"/>
            </a:avLst>
          </a:prstGeom>
          <a:solidFill>
            <a:srgbClr val="EDE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907;p20" descr="preencoded.png">
            <a:extLst>
              <a:ext uri="{FF2B5EF4-FFF2-40B4-BE49-F238E27FC236}">
                <a16:creationId xmlns:a16="http://schemas.microsoft.com/office/drawing/2014/main" id="{06BAA219-8161-C155-F1EB-99FCB6D8C6CF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-6077407" y="4561027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908;p20">
            <a:extLst>
              <a:ext uri="{FF2B5EF4-FFF2-40B4-BE49-F238E27FC236}">
                <a16:creationId xmlns:a16="http://schemas.microsoft.com/office/drawing/2014/main" id="{27547894-B324-5622-0D68-B2FBA4E4079F}"/>
              </a:ext>
            </a:extLst>
          </p:cNvPr>
          <p:cNvSpPr txBox="1"/>
          <p:nvPr/>
        </p:nvSpPr>
        <p:spPr>
          <a:xfrm>
            <a:off x="-6570269" y="5294376"/>
            <a:ext cx="14621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Phân tích kết quả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909;p20">
            <a:extLst>
              <a:ext uri="{FF2B5EF4-FFF2-40B4-BE49-F238E27FC236}">
                <a16:creationId xmlns:a16="http://schemas.microsoft.com/office/drawing/2014/main" id="{34E2A4A0-1950-620B-FEDC-BC377AED8DB9}"/>
              </a:ext>
            </a:extLst>
          </p:cNvPr>
          <p:cNvSpPr/>
          <p:nvPr/>
        </p:nvSpPr>
        <p:spPr>
          <a:xfrm>
            <a:off x="-3389071" y="4274820"/>
            <a:ext cx="914400" cy="914400"/>
          </a:xfrm>
          <a:prstGeom prst="roundRect">
            <a:avLst>
              <a:gd name="adj" fmla="val 100000"/>
            </a:avLst>
          </a:prstGeom>
          <a:solidFill>
            <a:srgbClr val="FEE2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910;p20" descr="preencoded.png">
            <a:extLst>
              <a:ext uri="{FF2B5EF4-FFF2-40B4-BE49-F238E27FC236}">
                <a16:creationId xmlns:a16="http://schemas.microsoft.com/office/drawing/2014/main" id="{AC811925-01CA-20A5-93A5-8A3E58F3CCCA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-3102864" y="4561027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911;p20">
            <a:extLst>
              <a:ext uri="{FF2B5EF4-FFF2-40B4-BE49-F238E27FC236}">
                <a16:creationId xmlns:a16="http://schemas.microsoft.com/office/drawing/2014/main" id="{EAA238D1-6A68-28F1-C1C8-C2354324E9D7}"/>
              </a:ext>
            </a:extLst>
          </p:cNvPr>
          <p:cNvSpPr txBox="1"/>
          <p:nvPr/>
        </p:nvSpPr>
        <p:spPr>
          <a:xfrm>
            <a:off x="-3592068" y="5294376"/>
            <a:ext cx="14529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Ứng dụng thực tế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912;p20">
            <a:extLst>
              <a:ext uri="{FF2B5EF4-FFF2-40B4-BE49-F238E27FC236}">
                <a16:creationId xmlns:a16="http://schemas.microsoft.com/office/drawing/2014/main" id="{5B9CF394-646C-3C0E-2F37-AA42C9B69D4F}"/>
              </a:ext>
            </a:extLst>
          </p:cNvPr>
          <p:cNvSpPr/>
          <p:nvPr/>
        </p:nvSpPr>
        <p:spPr>
          <a:xfrm>
            <a:off x="305" y="7530541"/>
            <a:ext cx="12191695" cy="7589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0"/>
          <p:cNvSpPr/>
          <p:nvPr/>
        </p:nvSpPr>
        <p:spPr>
          <a:xfrm>
            <a:off x="0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0"/>
          <p:cNvSpPr txBox="1"/>
          <p:nvPr/>
        </p:nvSpPr>
        <p:spPr>
          <a:xfrm>
            <a:off x="4587545" y="228600"/>
            <a:ext cx="3234233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BÀI HỌC &amp; KẾT LUẬN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20"/>
          <p:cNvSpPr txBox="1"/>
          <p:nvPr/>
        </p:nvSpPr>
        <p:spPr>
          <a:xfrm>
            <a:off x="381305" y="1181405"/>
            <a:ext cx="1962302" cy="305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🧩 Bài học chính: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20"/>
          <p:cNvSpPr/>
          <p:nvPr/>
        </p:nvSpPr>
        <p:spPr>
          <a:xfrm>
            <a:off x="381305" y="1790395"/>
            <a:ext cx="5600700" cy="875995"/>
          </a:xfrm>
          <a:prstGeom prst="roundRect">
            <a:avLst>
              <a:gd name="adj" fmla="val 9077"/>
            </a:avLst>
          </a:prstGeom>
          <a:solidFill>
            <a:srgbClr val="EFF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20"/>
          <p:cNvSpPr/>
          <p:nvPr/>
        </p:nvSpPr>
        <p:spPr>
          <a:xfrm>
            <a:off x="381305" y="1790395"/>
            <a:ext cx="47549" cy="87599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20"/>
          <p:cNvSpPr/>
          <p:nvPr/>
        </p:nvSpPr>
        <p:spPr>
          <a:xfrm>
            <a:off x="580644" y="1943100"/>
            <a:ext cx="552298" cy="571500"/>
          </a:xfrm>
          <a:prstGeom prst="ellipse">
            <a:avLst/>
          </a:prstGeom>
          <a:solidFill>
            <a:srgbClr val="00386B">
              <a:alpha val="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3" name="Google Shape;883;p2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578" y="2115007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4" name="Google Shape;884;p20"/>
          <p:cNvSpPr/>
          <p:nvPr/>
        </p:nvSpPr>
        <p:spPr>
          <a:xfrm>
            <a:off x="6210605" y="1790395"/>
            <a:ext cx="5600700" cy="875995"/>
          </a:xfrm>
          <a:prstGeom prst="roundRect">
            <a:avLst>
              <a:gd name="adj" fmla="val 9077"/>
            </a:avLst>
          </a:prstGeom>
          <a:solidFill>
            <a:srgbClr val="EFF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20"/>
          <p:cNvSpPr/>
          <p:nvPr/>
        </p:nvSpPr>
        <p:spPr>
          <a:xfrm>
            <a:off x="6210605" y="1790395"/>
            <a:ext cx="47549" cy="87599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20"/>
          <p:cNvSpPr/>
          <p:nvPr/>
        </p:nvSpPr>
        <p:spPr>
          <a:xfrm>
            <a:off x="381305" y="2895905"/>
            <a:ext cx="5600700" cy="875995"/>
          </a:xfrm>
          <a:prstGeom prst="roundRect">
            <a:avLst>
              <a:gd name="adj" fmla="val 9077"/>
            </a:avLst>
          </a:prstGeom>
          <a:solidFill>
            <a:srgbClr val="EFF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20"/>
          <p:cNvSpPr/>
          <p:nvPr/>
        </p:nvSpPr>
        <p:spPr>
          <a:xfrm>
            <a:off x="381305" y="2895905"/>
            <a:ext cx="47549" cy="87599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20"/>
          <p:cNvSpPr/>
          <p:nvPr/>
        </p:nvSpPr>
        <p:spPr>
          <a:xfrm>
            <a:off x="6409944" y="1943100"/>
            <a:ext cx="504749" cy="571500"/>
          </a:xfrm>
          <a:prstGeom prst="ellipse">
            <a:avLst/>
          </a:prstGeom>
          <a:solidFill>
            <a:srgbClr val="00386B">
              <a:alpha val="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20"/>
          <p:cNvSpPr/>
          <p:nvPr/>
        </p:nvSpPr>
        <p:spPr>
          <a:xfrm>
            <a:off x="580644" y="3047695"/>
            <a:ext cx="571500" cy="571500"/>
          </a:xfrm>
          <a:prstGeom prst="ellipse">
            <a:avLst/>
          </a:prstGeom>
          <a:solidFill>
            <a:srgbClr val="00386B">
              <a:alpha val="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20"/>
          <p:cNvSpPr/>
          <p:nvPr/>
        </p:nvSpPr>
        <p:spPr>
          <a:xfrm>
            <a:off x="6409944" y="3047695"/>
            <a:ext cx="418795" cy="571500"/>
          </a:xfrm>
          <a:prstGeom prst="ellipse">
            <a:avLst/>
          </a:prstGeom>
          <a:solidFill>
            <a:srgbClr val="00386B">
              <a:alpha val="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20"/>
          <p:cNvSpPr txBox="1"/>
          <p:nvPr/>
        </p:nvSpPr>
        <p:spPr>
          <a:xfrm>
            <a:off x="1283818" y="1971446"/>
            <a:ext cx="4519879" cy="476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Local Search có thể giải hiệu quả các bài toán tối ưu phức tạp.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2" name="Google Shape;892;p20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6190" y="2115007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20"/>
          <p:cNvSpPr txBox="1"/>
          <p:nvPr/>
        </p:nvSpPr>
        <p:spPr>
          <a:xfrm>
            <a:off x="7062826" y="1971446"/>
            <a:ext cx="4614977" cy="476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Yếu tố ngẫu nhiên (restart, annealing) giúp tránh kẹt ở local optimum.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4" name="Google Shape;894;p20" descr="preencoded.png"/>
          <p:cNvPicPr preferRelativeResize="0"/>
          <p:nvPr/>
        </p:nvPicPr>
        <p:blipFill rotWithShape="1">
          <a:blip r:embed="rId5">
            <a:alphaModFix/>
          </a:blip>
          <a:srcRect l="-80" r="-80"/>
          <a:stretch/>
        </p:blipFill>
        <p:spPr>
          <a:xfrm>
            <a:off x="724205" y="3219602"/>
            <a:ext cx="286207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20"/>
          <p:cNvSpPr/>
          <p:nvPr/>
        </p:nvSpPr>
        <p:spPr>
          <a:xfrm>
            <a:off x="6210605" y="2895905"/>
            <a:ext cx="5600700" cy="875995"/>
          </a:xfrm>
          <a:prstGeom prst="roundRect">
            <a:avLst>
              <a:gd name="adj" fmla="val 9077"/>
            </a:avLst>
          </a:prstGeom>
          <a:solidFill>
            <a:srgbClr val="EFF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0"/>
          <p:cNvSpPr/>
          <p:nvPr/>
        </p:nvSpPr>
        <p:spPr>
          <a:xfrm>
            <a:off x="6210605" y="2895905"/>
            <a:ext cx="47549" cy="87599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0"/>
          <p:cNvSpPr txBox="1"/>
          <p:nvPr/>
        </p:nvSpPr>
        <p:spPr>
          <a:xfrm>
            <a:off x="1304849" y="3076956"/>
            <a:ext cx="44339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Cân bằng giữa tốc độ và chất lượng là yếu tố quan trọng.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8" name="Google Shape;898;p20" descr="preencoded.png"/>
          <p:cNvPicPr preferRelativeResize="0"/>
          <p:nvPr/>
        </p:nvPicPr>
        <p:blipFill rotWithShape="1">
          <a:blip r:embed="rId6">
            <a:alphaModFix/>
          </a:blip>
          <a:srcRect l="-80" r="-80"/>
          <a:stretch/>
        </p:blipFill>
        <p:spPr>
          <a:xfrm>
            <a:off x="6476695" y="3219602"/>
            <a:ext cx="286207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20"/>
          <p:cNvSpPr txBox="1"/>
          <p:nvPr/>
        </p:nvSpPr>
        <p:spPr>
          <a:xfrm>
            <a:off x="6980530" y="3076956"/>
            <a:ext cx="4491533" cy="476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Việc tối ưu cả thuật toán và cách lập trình (Numba, vector hóa) nâng hiệu suất rõ rệt.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20"/>
          <p:cNvSpPr/>
          <p:nvPr/>
        </p:nvSpPr>
        <p:spPr>
          <a:xfrm>
            <a:off x="1335024" y="4229100"/>
            <a:ext cx="914400" cy="914400"/>
          </a:xfrm>
          <a:prstGeom prst="roundRect">
            <a:avLst>
              <a:gd name="adj" fmla="val 100000"/>
            </a:avLst>
          </a:prstGeom>
          <a:solidFill>
            <a:srgbClr val="D1FA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1" name="Google Shape;901;p20" descr="preencoded.png"/>
          <p:cNvPicPr preferRelativeResize="0"/>
          <p:nvPr/>
        </p:nvPicPr>
        <p:blipFill rotWithShape="1">
          <a:blip r:embed="rId7">
            <a:alphaModFix/>
          </a:blip>
          <a:srcRect t="-44" b="-45"/>
          <a:stretch/>
        </p:blipFill>
        <p:spPr>
          <a:xfrm>
            <a:off x="1664208" y="4515307"/>
            <a:ext cx="256946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20"/>
          <p:cNvSpPr txBox="1"/>
          <p:nvPr/>
        </p:nvSpPr>
        <p:spPr>
          <a:xfrm>
            <a:off x="1205179" y="5248656"/>
            <a:ext cx="1310335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Hiểu thuật toán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20"/>
          <p:cNvSpPr/>
          <p:nvPr/>
        </p:nvSpPr>
        <p:spPr>
          <a:xfrm>
            <a:off x="4076395" y="4229100"/>
            <a:ext cx="914400" cy="914400"/>
          </a:xfrm>
          <a:prstGeom prst="roundRect">
            <a:avLst>
              <a:gd name="adj" fmla="val 100000"/>
            </a:avLst>
          </a:prstGeom>
          <a:solidFill>
            <a:srgbClr val="DBEA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4" name="Google Shape;904;p20" descr="preencoded.png"/>
          <p:cNvPicPr preferRelativeResize="0"/>
          <p:nvPr/>
        </p:nvPicPr>
        <p:blipFill rotWithShape="1">
          <a:blip r:embed="rId8">
            <a:alphaModFix/>
          </a:blip>
          <a:srcRect l="-743" r="-742"/>
          <a:stretch/>
        </p:blipFill>
        <p:spPr>
          <a:xfrm>
            <a:off x="4380890" y="4515307"/>
            <a:ext cx="30449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20"/>
          <p:cNvSpPr txBox="1"/>
          <p:nvPr/>
        </p:nvSpPr>
        <p:spPr>
          <a:xfrm>
            <a:off x="4028846" y="5248656"/>
            <a:ext cx="11384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Thực nghiệm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20"/>
          <p:cNvSpPr/>
          <p:nvPr/>
        </p:nvSpPr>
        <p:spPr>
          <a:xfrm>
            <a:off x="6894576" y="4229100"/>
            <a:ext cx="914400" cy="914400"/>
          </a:xfrm>
          <a:prstGeom prst="roundRect">
            <a:avLst>
              <a:gd name="adj" fmla="val 100000"/>
            </a:avLst>
          </a:prstGeom>
          <a:solidFill>
            <a:srgbClr val="EDE9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7" name="Google Shape;907;p20" descr="preencoded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79869" y="4515307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08" name="Google Shape;908;p20"/>
          <p:cNvSpPr txBox="1"/>
          <p:nvPr/>
        </p:nvSpPr>
        <p:spPr>
          <a:xfrm>
            <a:off x="6687007" y="5248656"/>
            <a:ext cx="14621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Phân tích kết quả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0"/>
          <p:cNvSpPr/>
          <p:nvPr/>
        </p:nvSpPr>
        <p:spPr>
          <a:xfrm>
            <a:off x="9868205" y="4229100"/>
            <a:ext cx="914400" cy="914400"/>
          </a:xfrm>
          <a:prstGeom prst="roundRect">
            <a:avLst>
              <a:gd name="adj" fmla="val 100000"/>
            </a:avLst>
          </a:prstGeom>
          <a:solidFill>
            <a:srgbClr val="FEE2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0" name="Google Shape;910;p20" descr="preencode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154412" y="4515307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20"/>
          <p:cNvSpPr txBox="1"/>
          <p:nvPr/>
        </p:nvSpPr>
        <p:spPr>
          <a:xfrm>
            <a:off x="9665208" y="5248656"/>
            <a:ext cx="14529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Ứng dụng thực tế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20"/>
          <p:cNvSpPr/>
          <p:nvPr/>
        </p:nvSpPr>
        <p:spPr>
          <a:xfrm>
            <a:off x="0" y="6782105"/>
            <a:ext cx="12191695" cy="7589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4167835" y="228600"/>
            <a:ext cx="4072738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TRƯỜNG ĐẠI HỌC SÀI GÒN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 txBox="1"/>
          <p:nvPr/>
        </p:nvSpPr>
        <p:spPr>
          <a:xfrm>
            <a:off x="4761281" y="666598"/>
            <a:ext cx="282001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KHOA CÔNG NGHỆ THÔNG TIN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3651199" y="1514246"/>
            <a:ext cx="5153558" cy="4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2700"/>
              <a:buFont typeface="Roboto"/>
              <a:buNone/>
            </a:pPr>
            <a:r>
              <a:rPr lang="en-US" sz="27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🧩Lab 03: Local Search (Nhóm)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3651199" y="2133295"/>
            <a:ext cx="38405" cy="64739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4665269" y="2190902"/>
            <a:ext cx="3200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Học phần: Trí tuệ nhân tạo nâng cao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766767" y="2505456"/>
            <a:ext cx="2986430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Giảng viên hướng dẫn: Ts. Đỗ Như Tài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524305" y="3314700"/>
            <a:ext cx="9144000" cy="2924251"/>
          </a:xfrm>
          <a:prstGeom prst="roundRect">
            <a:avLst>
              <a:gd name="adj" fmla="val 815"/>
            </a:avLst>
          </a:prstGeom>
          <a:solidFill>
            <a:srgbClr val="F9FAFB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/>
          <p:nvPr/>
        </p:nvSpPr>
        <p:spPr>
          <a:xfrm>
            <a:off x="5596128" y="3562502"/>
            <a:ext cx="1172261" cy="26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D4ED8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D4ED8"/>
                </a:solidFill>
                <a:latin typeface="Roboto"/>
                <a:ea typeface="Roboto"/>
                <a:cs typeface="Roboto"/>
                <a:sym typeface="Roboto"/>
              </a:rPr>
              <a:t>Nhóm 11: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2133295" y="4105656"/>
            <a:ext cx="24908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Phạm Văn Nam – 3122410251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133295" y="4496105"/>
            <a:ext cx="7925105" cy="9144"/>
          </a:xfrm>
          <a:prstGeom prst="rect">
            <a:avLst/>
          </a:prstGeom>
          <a:solidFill>
            <a:srgbClr val="E5E7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/>
          <p:nvPr/>
        </p:nvSpPr>
        <p:spPr>
          <a:xfrm>
            <a:off x="2133295" y="4610405"/>
            <a:ext cx="322508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Nguyễn Quan Tuấn Nghĩa – 3122410260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2133295" y="5000854"/>
            <a:ext cx="7925105" cy="9144"/>
          </a:xfrm>
          <a:prstGeom prst="rect">
            <a:avLst/>
          </a:prstGeom>
          <a:solidFill>
            <a:srgbClr val="E5E7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2133295" y="5115154"/>
            <a:ext cx="224393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Tạ Hồng Quí – 3122410348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2133295" y="5505602"/>
            <a:ext cx="7925105" cy="9144"/>
          </a:xfrm>
          <a:prstGeom prst="rect">
            <a:avLst/>
          </a:prstGeom>
          <a:solidFill>
            <a:srgbClr val="E5E7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/>
          <p:nvPr/>
        </p:nvSpPr>
        <p:spPr>
          <a:xfrm>
            <a:off x="2133295" y="5619902"/>
            <a:ext cx="24908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Vũ Quốc Vương – 3120410629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0" y="6286500"/>
            <a:ext cx="12191695" cy="5715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3" descr="preencoded.png"/>
          <p:cNvPicPr preferRelativeResize="0"/>
          <p:nvPr/>
        </p:nvPicPr>
        <p:blipFill rotWithShape="1">
          <a:blip r:embed="rId3">
            <a:alphaModFix/>
          </a:blip>
          <a:srcRect l="-1773" r="-1773"/>
          <a:stretch/>
        </p:blipFill>
        <p:spPr>
          <a:xfrm>
            <a:off x="4414723" y="6479438"/>
            <a:ext cx="133502" cy="17190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 txBox="1"/>
          <p:nvPr/>
        </p:nvSpPr>
        <p:spPr>
          <a:xfrm>
            <a:off x="4624121" y="6467551"/>
            <a:ext cx="32909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Thành phố Hồ Chí Minh – Tháng </a:t>
            </a: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US"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/2025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4;p4">
            <a:extLst>
              <a:ext uri="{FF2B5EF4-FFF2-40B4-BE49-F238E27FC236}">
                <a16:creationId xmlns:a16="http://schemas.microsoft.com/office/drawing/2014/main" id="{698D576A-C79B-04A4-393D-888A25E9FDA5}"/>
              </a:ext>
            </a:extLst>
          </p:cNvPr>
          <p:cNvSpPr/>
          <p:nvPr/>
        </p:nvSpPr>
        <p:spPr>
          <a:xfrm>
            <a:off x="-13409371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5;p4">
            <a:extLst>
              <a:ext uri="{FF2B5EF4-FFF2-40B4-BE49-F238E27FC236}">
                <a16:creationId xmlns:a16="http://schemas.microsoft.com/office/drawing/2014/main" id="{2DDC41D3-F91E-80D8-631B-1627664608FB}"/>
              </a:ext>
            </a:extLst>
          </p:cNvPr>
          <p:cNvSpPr txBox="1"/>
          <p:nvPr/>
        </p:nvSpPr>
        <p:spPr>
          <a:xfrm>
            <a:off x="-9147353" y="228600"/>
            <a:ext cx="3891686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BẢNG PHÂN CÔNG NHÓM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6;p4">
            <a:extLst>
              <a:ext uri="{FF2B5EF4-FFF2-40B4-BE49-F238E27FC236}">
                <a16:creationId xmlns:a16="http://schemas.microsoft.com/office/drawing/2014/main" id="{7E37C74E-60A7-2B96-16CB-E7B8BB4797E2}"/>
              </a:ext>
            </a:extLst>
          </p:cNvPr>
          <p:cNvSpPr/>
          <p:nvPr/>
        </p:nvSpPr>
        <p:spPr>
          <a:xfrm>
            <a:off x="12867436" y="1162203"/>
            <a:ext cx="11430000" cy="3857854"/>
          </a:xfrm>
          <a:prstGeom prst="roundRect">
            <a:avLst>
              <a:gd name="adj" fmla="val 468"/>
            </a:avLst>
          </a:prstGeom>
          <a:noFill/>
          <a:ln w="12700" cap="flat" cmpd="sng">
            <a:solidFill>
              <a:srgbClr val="E5E7EB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100" dir="5400000" algn="b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7;p4">
            <a:extLst>
              <a:ext uri="{FF2B5EF4-FFF2-40B4-BE49-F238E27FC236}">
                <a16:creationId xmlns:a16="http://schemas.microsoft.com/office/drawing/2014/main" id="{B774A78E-93C6-C284-7DCD-1BEEA724CCFA}"/>
              </a:ext>
            </a:extLst>
          </p:cNvPr>
          <p:cNvSpPr/>
          <p:nvPr/>
        </p:nvSpPr>
        <p:spPr>
          <a:xfrm>
            <a:off x="12876580" y="1171347"/>
            <a:ext cx="11410798" cy="76169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8;p4">
            <a:extLst>
              <a:ext uri="{FF2B5EF4-FFF2-40B4-BE49-F238E27FC236}">
                <a16:creationId xmlns:a16="http://schemas.microsoft.com/office/drawing/2014/main" id="{5BD802AC-6B70-FC9D-8DF7-34B08FC89259}"/>
              </a:ext>
            </a:extLst>
          </p:cNvPr>
          <p:cNvSpPr txBox="1"/>
          <p:nvPr/>
        </p:nvSpPr>
        <p:spPr>
          <a:xfrm>
            <a:off x="13105180" y="1447496"/>
            <a:ext cx="4526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49;p4">
            <a:extLst>
              <a:ext uri="{FF2B5EF4-FFF2-40B4-BE49-F238E27FC236}">
                <a16:creationId xmlns:a16="http://schemas.microsoft.com/office/drawing/2014/main" id="{00ACBB89-8FA6-C9D5-F915-C23B8D0E5F6C}"/>
              </a:ext>
            </a:extLst>
          </p:cNvPr>
          <p:cNvSpPr txBox="1"/>
          <p:nvPr/>
        </p:nvSpPr>
        <p:spPr>
          <a:xfrm>
            <a:off x="13881505" y="1447496"/>
            <a:ext cx="173918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Nội dung / Công việc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50;p4">
            <a:extLst>
              <a:ext uri="{FF2B5EF4-FFF2-40B4-BE49-F238E27FC236}">
                <a16:creationId xmlns:a16="http://schemas.microsoft.com/office/drawing/2014/main" id="{CD3D95B8-BEF5-1354-5D36-789C6E88EEB9}"/>
              </a:ext>
            </a:extLst>
          </p:cNvPr>
          <p:cNvSpPr txBox="1"/>
          <p:nvPr/>
        </p:nvSpPr>
        <p:spPr>
          <a:xfrm>
            <a:off x="21014740" y="1447496"/>
            <a:ext cx="13670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Người thực hiện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51;p4">
            <a:extLst>
              <a:ext uri="{FF2B5EF4-FFF2-40B4-BE49-F238E27FC236}">
                <a16:creationId xmlns:a16="http://schemas.microsoft.com/office/drawing/2014/main" id="{A21DECBD-1066-7044-D632-DF5C61BABC6D}"/>
              </a:ext>
            </a:extLst>
          </p:cNvPr>
          <p:cNvSpPr txBox="1"/>
          <p:nvPr/>
        </p:nvSpPr>
        <p:spPr>
          <a:xfrm>
            <a:off x="23453445" y="1313993"/>
            <a:ext cx="586130" cy="467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Trạng thái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52;p4">
            <a:extLst>
              <a:ext uri="{FF2B5EF4-FFF2-40B4-BE49-F238E27FC236}">
                <a16:creationId xmlns:a16="http://schemas.microsoft.com/office/drawing/2014/main" id="{DAB084B0-18DE-21C1-05C0-E32FF18A6DD3}"/>
              </a:ext>
            </a:extLst>
          </p:cNvPr>
          <p:cNvSpPr/>
          <p:nvPr/>
        </p:nvSpPr>
        <p:spPr>
          <a:xfrm>
            <a:off x="12876580" y="1933042"/>
            <a:ext cx="11410798" cy="30769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53;p4">
            <a:extLst>
              <a:ext uri="{FF2B5EF4-FFF2-40B4-BE49-F238E27FC236}">
                <a16:creationId xmlns:a16="http://schemas.microsoft.com/office/drawing/2014/main" id="{D2FB2595-7A98-934A-78AE-FF62587552B4}"/>
              </a:ext>
            </a:extLst>
          </p:cNvPr>
          <p:cNvSpPr/>
          <p:nvPr/>
        </p:nvSpPr>
        <p:spPr>
          <a:xfrm>
            <a:off x="12876580" y="2695652"/>
            <a:ext cx="11410798" cy="9144"/>
          </a:xfrm>
          <a:prstGeom prst="rect">
            <a:avLst/>
          </a:prstGeom>
          <a:solidFill>
            <a:srgbClr val="E5E7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54;p4">
            <a:extLst>
              <a:ext uri="{FF2B5EF4-FFF2-40B4-BE49-F238E27FC236}">
                <a16:creationId xmlns:a16="http://schemas.microsoft.com/office/drawing/2014/main" id="{B11A13A7-3EAF-3C21-0A8A-6774CFF017ED}"/>
              </a:ext>
            </a:extLst>
          </p:cNvPr>
          <p:cNvSpPr/>
          <p:nvPr/>
        </p:nvSpPr>
        <p:spPr>
          <a:xfrm>
            <a:off x="12876580" y="2700224"/>
            <a:ext cx="11410798" cy="771754"/>
          </a:xfrm>
          <a:prstGeom prst="rect">
            <a:avLst/>
          </a:prstGeom>
          <a:solidFill>
            <a:srgbClr val="F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5;p4">
            <a:extLst>
              <a:ext uri="{FF2B5EF4-FFF2-40B4-BE49-F238E27FC236}">
                <a16:creationId xmlns:a16="http://schemas.microsoft.com/office/drawing/2014/main" id="{BFECAF8E-B814-86F6-4272-A8C7AD75715B}"/>
              </a:ext>
            </a:extLst>
          </p:cNvPr>
          <p:cNvSpPr/>
          <p:nvPr/>
        </p:nvSpPr>
        <p:spPr>
          <a:xfrm>
            <a:off x="12876580" y="3462833"/>
            <a:ext cx="11410798" cy="9144"/>
          </a:xfrm>
          <a:prstGeom prst="rect">
            <a:avLst/>
          </a:prstGeom>
          <a:solidFill>
            <a:srgbClr val="E5E7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6;p4">
            <a:extLst>
              <a:ext uri="{FF2B5EF4-FFF2-40B4-BE49-F238E27FC236}">
                <a16:creationId xmlns:a16="http://schemas.microsoft.com/office/drawing/2014/main" id="{C198D5A9-E8F7-F3B4-4F12-434B8527DE1E}"/>
              </a:ext>
            </a:extLst>
          </p:cNvPr>
          <p:cNvSpPr/>
          <p:nvPr/>
        </p:nvSpPr>
        <p:spPr>
          <a:xfrm>
            <a:off x="12876580" y="4234587"/>
            <a:ext cx="11410798" cy="9144"/>
          </a:xfrm>
          <a:prstGeom prst="rect">
            <a:avLst/>
          </a:prstGeom>
          <a:solidFill>
            <a:srgbClr val="E5E7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7;p4">
            <a:extLst>
              <a:ext uri="{FF2B5EF4-FFF2-40B4-BE49-F238E27FC236}">
                <a16:creationId xmlns:a16="http://schemas.microsoft.com/office/drawing/2014/main" id="{464427DF-1D91-08B9-A58D-04C406472C21}"/>
              </a:ext>
            </a:extLst>
          </p:cNvPr>
          <p:cNvSpPr/>
          <p:nvPr/>
        </p:nvSpPr>
        <p:spPr>
          <a:xfrm>
            <a:off x="12876580" y="4242816"/>
            <a:ext cx="11410798" cy="771754"/>
          </a:xfrm>
          <a:prstGeom prst="rect">
            <a:avLst/>
          </a:prstGeom>
          <a:solidFill>
            <a:srgbClr val="F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58;p4">
            <a:extLst>
              <a:ext uri="{FF2B5EF4-FFF2-40B4-BE49-F238E27FC236}">
                <a16:creationId xmlns:a16="http://schemas.microsoft.com/office/drawing/2014/main" id="{F99E1D2E-025F-ACEE-F4F3-0064A6C98675}"/>
              </a:ext>
            </a:extLst>
          </p:cNvPr>
          <p:cNvSpPr txBox="1"/>
          <p:nvPr/>
        </p:nvSpPr>
        <p:spPr>
          <a:xfrm>
            <a:off x="13105180" y="2219249"/>
            <a:ext cx="210312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59;p4">
            <a:extLst>
              <a:ext uri="{FF2B5EF4-FFF2-40B4-BE49-F238E27FC236}">
                <a16:creationId xmlns:a16="http://schemas.microsoft.com/office/drawing/2014/main" id="{93D2FD9E-46F4-9302-5B0A-53FD9BD31F6A}"/>
              </a:ext>
            </a:extLst>
          </p:cNvPr>
          <p:cNvSpPr txBox="1"/>
          <p:nvPr/>
        </p:nvSpPr>
        <p:spPr>
          <a:xfrm>
            <a:off x="13881505" y="2219249"/>
            <a:ext cx="3857854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TSP: Steepest-Ascent, Random Restarts, Stochastic HC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60;p4">
            <a:extLst>
              <a:ext uri="{FF2B5EF4-FFF2-40B4-BE49-F238E27FC236}">
                <a16:creationId xmlns:a16="http://schemas.microsoft.com/office/drawing/2014/main" id="{D7D0340E-DC8F-AC40-2CED-176977844FF0}"/>
              </a:ext>
            </a:extLst>
          </p:cNvPr>
          <p:cNvSpPr txBox="1"/>
          <p:nvPr/>
        </p:nvSpPr>
        <p:spPr>
          <a:xfrm>
            <a:off x="21014740" y="2219249"/>
            <a:ext cx="1181405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Phạm Văn Nam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61;p4">
            <a:extLst>
              <a:ext uri="{FF2B5EF4-FFF2-40B4-BE49-F238E27FC236}">
                <a16:creationId xmlns:a16="http://schemas.microsoft.com/office/drawing/2014/main" id="{48AE2A6B-E04C-58DB-33C1-37E109DF6FFE}"/>
              </a:ext>
            </a:extLst>
          </p:cNvPr>
          <p:cNvSpPr txBox="1"/>
          <p:nvPr/>
        </p:nvSpPr>
        <p:spPr>
          <a:xfrm>
            <a:off x="13105180" y="2991003"/>
            <a:ext cx="210312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62;p4">
            <a:extLst>
              <a:ext uri="{FF2B5EF4-FFF2-40B4-BE49-F238E27FC236}">
                <a16:creationId xmlns:a16="http://schemas.microsoft.com/office/drawing/2014/main" id="{960DFE42-F7D4-4FF8-1719-386E8F04DF00}"/>
              </a:ext>
            </a:extLst>
          </p:cNvPr>
          <p:cNvSpPr txBox="1"/>
          <p:nvPr/>
        </p:nvSpPr>
        <p:spPr>
          <a:xfrm>
            <a:off x="13881505" y="2991003"/>
            <a:ext cx="3219602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N-Queens: Task 1–3 (HC cơ bản &amp; Stochastic)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63;p4">
            <a:extLst>
              <a:ext uri="{FF2B5EF4-FFF2-40B4-BE49-F238E27FC236}">
                <a16:creationId xmlns:a16="http://schemas.microsoft.com/office/drawing/2014/main" id="{00A9EBDB-F973-AAEC-39A0-64D7CCE1FAEA}"/>
              </a:ext>
            </a:extLst>
          </p:cNvPr>
          <p:cNvSpPr txBox="1"/>
          <p:nvPr/>
        </p:nvSpPr>
        <p:spPr>
          <a:xfrm>
            <a:off x="21014740" y="2991003"/>
            <a:ext cx="1838858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Nguyễn Quan Tuấn Nghĩa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64;p4">
            <a:extLst>
              <a:ext uri="{FF2B5EF4-FFF2-40B4-BE49-F238E27FC236}">
                <a16:creationId xmlns:a16="http://schemas.microsoft.com/office/drawing/2014/main" id="{5F713874-7CF6-3669-01AE-275DDDC55042}"/>
              </a:ext>
            </a:extLst>
          </p:cNvPr>
          <p:cNvSpPr txBox="1"/>
          <p:nvPr/>
        </p:nvSpPr>
        <p:spPr>
          <a:xfrm>
            <a:off x="13105180" y="3761842"/>
            <a:ext cx="210312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65;p4">
            <a:extLst>
              <a:ext uri="{FF2B5EF4-FFF2-40B4-BE49-F238E27FC236}">
                <a16:creationId xmlns:a16="http://schemas.microsoft.com/office/drawing/2014/main" id="{8A32A807-8DF6-48C4-C12A-CD5C746AF6F3}"/>
              </a:ext>
            </a:extLst>
          </p:cNvPr>
          <p:cNvSpPr txBox="1"/>
          <p:nvPr/>
        </p:nvSpPr>
        <p:spPr>
          <a:xfrm>
            <a:off x="13881505" y="3761842"/>
            <a:ext cx="4353458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TSP: First-Choice, Simulated Annealing, Compare Performance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66;p4">
            <a:extLst>
              <a:ext uri="{FF2B5EF4-FFF2-40B4-BE49-F238E27FC236}">
                <a16:creationId xmlns:a16="http://schemas.microsoft.com/office/drawing/2014/main" id="{D8D3E8A9-25E7-E40F-4B96-F4E7C0F87DE1}"/>
              </a:ext>
            </a:extLst>
          </p:cNvPr>
          <p:cNvSpPr txBox="1"/>
          <p:nvPr/>
        </p:nvSpPr>
        <p:spPr>
          <a:xfrm>
            <a:off x="21014740" y="3761842"/>
            <a:ext cx="962863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Tạ Hồng Quí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67;p4">
            <a:extLst>
              <a:ext uri="{FF2B5EF4-FFF2-40B4-BE49-F238E27FC236}">
                <a16:creationId xmlns:a16="http://schemas.microsoft.com/office/drawing/2014/main" id="{7F7D2F19-9298-4CEB-350C-E76150286FB1}"/>
              </a:ext>
            </a:extLst>
          </p:cNvPr>
          <p:cNvSpPr txBox="1"/>
          <p:nvPr/>
        </p:nvSpPr>
        <p:spPr>
          <a:xfrm>
            <a:off x="13105180" y="4533596"/>
            <a:ext cx="210312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68;p4">
            <a:extLst>
              <a:ext uri="{FF2B5EF4-FFF2-40B4-BE49-F238E27FC236}">
                <a16:creationId xmlns:a16="http://schemas.microsoft.com/office/drawing/2014/main" id="{37BB4361-F166-B0FC-21CB-FC1089C03D3A}"/>
              </a:ext>
            </a:extLst>
          </p:cNvPr>
          <p:cNvSpPr txBox="1"/>
          <p:nvPr/>
        </p:nvSpPr>
        <p:spPr>
          <a:xfrm>
            <a:off x="13881505" y="4533596"/>
            <a:ext cx="3743554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N-Queens: Task 4–6 (Benchmark &amp; Phân tích kết quả)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69;p4">
            <a:extLst>
              <a:ext uri="{FF2B5EF4-FFF2-40B4-BE49-F238E27FC236}">
                <a16:creationId xmlns:a16="http://schemas.microsoft.com/office/drawing/2014/main" id="{BF9ED16D-6C16-65A8-F3CA-4CB95D9FEBB0}"/>
              </a:ext>
            </a:extLst>
          </p:cNvPr>
          <p:cNvSpPr txBox="1"/>
          <p:nvPr/>
        </p:nvSpPr>
        <p:spPr>
          <a:xfrm>
            <a:off x="21014740" y="4533596"/>
            <a:ext cx="1181405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Vũ Quốc Vương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70;p4">
            <a:extLst>
              <a:ext uri="{FF2B5EF4-FFF2-40B4-BE49-F238E27FC236}">
                <a16:creationId xmlns:a16="http://schemas.microsoft.com/office/drawing/2014/main" id="{3FC23F3E-E49B-A68B-78C4-094D922D4703}"/>
              </a:ext>
            </a:extLst>
          </p:cNvPr>
          <p:cNvSpPr txBox="1"/>
          <p:nvPr/>
        </p:nvSpPr>
        <p:spPr>
          <a:xfrm>
            <a:off x="23485449" y="2104949"/>
            <a:ext cx="505663" cy="4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Hoàn thành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71;p4">
            <a:extLst>
              <a:ext uri="{FF2B5EF4-FFF2-40B4-BE49-F238E27FC236}">
                <a16:creationId xmlns:a16="http://schemas.microsoft.com/office/drawing/2014/main" id="{DC2DC6BA-A961-8A4F-2EC5-1C19DE41EF82}"/>
              </a:ext>
            </a:extLst>
          </p:cNvPr>
          <p:cNvSpPr txBox="1"/>
          <p:nvPr/>
        </p:nvSpPr>
        <p:spPr>
          <a:xfrm>
            <a:off x="23485449" y="2876703"/>
            <a:ext cx="505663" cy="4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Hoàn thành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72;p4">
            <a:extLst>
              <a:ext uri="{FF2B5EF4-FFF2-40B4-BE49-F238E27FC236}">
                <a16:creationId xmlns:a16="http://schemas.microsoft.com/office/drawing/2014/main" id="{AE232BDE-5A6A-1686-8F50-813116DF46BC}"/>
              </a:ext>
            </a:extLst>
          </p:cNvPr>
          <p:cNvSpPr txBox="1"/>
          <p:nvPr/>
        </p:nvSpPr>
        <p:spPr>
          <a:xfrm>
            <a:off x="23485449" y="3647542"/>
            <a:ext cx="505663" cy="4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Hoàn thành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73;p4">
            <a:extLst>
              <a:ext uri="{FF2B5EF4-FFF2-40B4-BE49-F238E27FC236}">
                <a16:creationId xmlns:a16="http://schemas.microsoft.com/office/drawing/2014/main" id="{152F996D-82AC-DA54-4FB9-3179DB496BB4}"/>
              </a:ext>
            </a:extLst>
          </p:cNvPr>
          <p:cNvSpPr txBox="1"/>
          <p:nvPr/>
        </p:nvSpPr>
        <p:spPr>
          <a:xfrm>
            <a:off x="23485449" y="4419296"/>
            <a:ext cx="505663" cy="4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Hoàn thành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74;p4">
            <a:extLst>
              <a:ext uri="{FF2B5EF4-FFF2-40B4-BE49-F238E27FC236}">
                <a16:creationId xmlns:a16="http://schemas.microsoft.com/office/drawing/2014/main" id="{368C90C0-8595-CD36-8090-9CCD0F8C3708}"/>
              </a:ext>
            </a:extLst>
          </p:cNvPr>
          <p:cNvSpPr txBox="1"/>
          <p:nvPr/>
        </p:nvSpPr>
        <p:spPr>
          <a:xfrm>
            <a:off x="16042233" y="5343754"/>
            <a:ext cx="5201107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200"/>
              <a:buFont typeface="Roboto"/>
              <a:buNone/>
            </a:pPr>
            <a:r>
              <a:rPr lang="en-US" sz="1200" b="0" i="1" u="none" strike="noStrike" cap="none">
                <a:solidFill>
                  <a:srgbClr val="4B5563"/>
                </a:solidFill>
                <a:latin typeface="Roboto"/>
                <a:ea typeface="Roboto"/>
                <a:cs typeface="Roboto"/>
                <a:sym typeface="Roboto"/>
              </a:rPr>
              <a:t>Mọi thành viên đều đã hoàn thành nhiệm vụ được phân công theo kế hoạch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21"/>
          <p:cNvSpPr/>
          <p:nvPr/>
        </p:nvSpPr>
        <p:spPr>
          <a:xfrm>
            <a:off x="0" y="0"/>
            <a:ext cx="12191695" cy="7125005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21"/>
          <p:cNvSpPr/>
          <p:nvPr/>
        </p:nvSpPr>
        <p:spPr>
          <a:xfrm>
            <a:off x="0" y="0"/>
            <a:ext cx="12191695" cy="712500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21"/>
          <p:cNvSpPr/>
          <p:nvPr/>
        </p:nvSpPr>
        <p:spPr>
          <a:xfrm>
            <a:off x="0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21"/>
          <p:cNvSpPr txBox="1"/>
          <p:nvPr/>
        </p:nvSpPr>
        <p:spPr>
          <a:xfrm>
            <a:off x="5218481" y="228600"/>
            <a:ext cx="1976933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LỜI CẢM ƠN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1"/>
          <p:cNvSpPr/>
          <p:nvPr/>
        </p:nvSpPr>
        <p:spPr>
          <a:xfrm>
            <a:off x="381305" y="1181405"/>
            <a:ext cx="11430000" cy="3010205"/>
          </a:xfrm>
          <a:prstGeom prst="roundRect">
            <a:avLst>
              <a:gd name="adj" fmla="val 769"/>
            </a:avLst>
          </a:prstGeom>
          <a:solidFill>
            <a:srgbClr val="00386B">
              <a:alpha val="4705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21"/>
          <p:cNvSpPr/>
          <p:nvPr/>
        </p:nvSpPr>
        <p:spPr>
          <a:xfrm>
            <a:off x="381305" y="1181405"/>
            <a:ext cx="47549" cy="30102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21"/>
          <p:cNvSpPr/>
          <p:nvPr/>
        </p:nvSpPr>
        <p:spPr>
          <a:xfrm>
            <a:off x="5738774" y="1485900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DBEA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5" name="Google Shape;925;p21" descr="preencoded.png"/>
          <p:cNvPicPr preferRelativeResize="0"/>
          <p:nvPr/>
        </p:nvPicPr>
        <p:blipFill rotWithShape="1">
          <a:blip r:embed="rId3">
            <a:alphaModFix/>
          </a:blip>
          <a:srcRect t="-44" b="-45"/>
          <a:stretch/>
        </p:blipFill>
        <p:spPr>
          <a:xfrm>
            <a:off x="5991149" y="1695298"/>
            <a:ext cx="256946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21"/>
          <p:cNvSpPr txBox="1"/>
          <p:nvPr/>
        </p:nvSpPr>
        <p:spPr>
          <a:xfrm>
            <a:off x="4283050" y="2572207"/>
            <a:ext cx="3820363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Nhóm 11 xin gửi lời cảm ơn chân thành đến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1"/>
          <p:cNvSpPr txBox="1"/>
          <p:nvPr/>
        </p:nvSpPr>
        <p:spPr>
          <a:xfrm>
            <a:off x="3335731" y="3372307"/>
            <a:ext cx="571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người đã nhiệt tình hướng dẫn và hỗ trợ nhóm trong suốt quá trình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1"/>
          <p:cNvSpPr txBox="1"/>
          <p:nvPr/>
        </p:nvSpPr>
        <p:spPr>
          <a:xfrm>
            <a:off x="4795114" y="3638398"/>
            <a:ext cx="280080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thực hiện Lab 03: Local Search.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21"/>
          <p:cNvSpPr txBox="1"/>
          <p:nvPr/>
        </p:nvSpPr>
        <p:spPr>
          <a:xfrm>
            <a:off x="5092294" y="2991002"/>
            <a:ext cx="2229307" cy="26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Thầy Ts. Đỗ Như Tài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1"/>
          <p:cNvSpPr/>
          <p:nvPr/>
        </p:nvSpPr>
        <p:spPr>
          <a:xfrm>
            <a:off x="5486400" y="4800600"/>
            <a:ext cx="1218895" cy="38405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21"/>
          <p:cNvSpPr txBox="1"/>
          <p:nvPr/>
        </p:nvSpPr>
        <p:spPr>
          <a:xfrm>
            <a:off x="5628132" y="5086807"/>
            <a:ext cx="1114654" cy="26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F2937"/>
                </a:solidFill>
                <a:latin typeface="Roboto"/>
                <a:ea typeface="Roboto"/>
                <a:cs typeface="Roboto"/>
                <a:sym typeface="Roboto"/>
              </a:rPr>
              <a:t>Nhóm 11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1"/>
          <p:cNvSpPr txBox="1"/>
          <p:nvPr/>
        </p:nvSpPr>
        <p:spPr>
          <a:xfrm>
            <a:off x="4931359" y="5544007"/>
            <a:ext cx="247711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Khoa Công Nghệ Thông Tin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1"/>
          <p:cNvSpPr txBox="1"/>
          <p:nvPr/>
        </p:nvSpPr>
        <p:spPr>
          <a:xfrm>
            <a:off x="5091379" y="5810098"/>
            <a:ext cx="215341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Trường Đại học Sài Gòn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1"/>
          <p:cNvSpPr/>
          <p:nvPr/>
        </p:nvSpPr>
        <p:spPr>
          <a:xfrm>
            <a:off x="3987698" y="6362395"/>
            <a:ext cx="381305" cy="381305"/>
          </a:xfrm>
          <a:prstGeom prst="roundRect">
            <a:avLst>
              <a:gd name="adj" fmla="val 239808"/>
            </a:avLst>
          </a:prstGeom>
          <a:solidFill>
            <a:srgbClr val="DBEA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5" name="Google Shape;935;p21" descr="preencoded.png"/>
          <p:cNvPicPr preferRelativeResize="0"/>
          <p:nvPr/>
        </p:nvPicPr>
        <p:blipFill rotWithShape="1">
          <a:blip r:embed="rId4">
            <a:alphaModFix/>
          </a:blip>
          <a:srcRect t="-43" b="-42"/>
          <a:stretch/>
        </p:blipFill>
        <p:spPr>
          <a:xfrm>
            <a:off x="4111142" y="6476695"/>
            <a:ext cx="133502" cy="152705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21"/>
          <p:cNvSpPr/>
          <p:nvPr/>
        </p:nvSpPr>
        <p:spPr>
          <a:xfrm>
            <a:off x="5960059" y="6362395"/>
            <a:ext cx="381305" cy="381305"/>
          </a:xfrm>
          <a:prstGeom prst="roundRect">
            <a:avLst>
              <a:gd name="adj" fmla="val 239808"/>
            </a:avLst>
          </a:prstGeom>
          <a:solidFill>
            <a:srgbClr val="DBEA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21"/>
          <p:cNvSpPr txBox="1"/>
          <p:nvPr/>
        </p:nvSpPr>
        <p:spPr>
          <a:xfrm>
            <a:off x="4444898" y="6448349"/>
            <a:ext cx="1310335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Tháng </a:t>
            </a:r>
            <a:r>
              <a:rPr lang="en-US" sz="1300"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/2025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1"/>
          <p:cNvSpPr txBox="1"/>
          <p:nvPr/>
        </p:nvSpPr>
        <p:spPr>
          <a:xfrm>
            <a:off x="6417259" y="6448349"/>
            <a:ext cx="19193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Thành phố Hồ Chí Minh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21"/>
          <p:cNvSpPr/>
          <p:nvPr/>
        </p:nvSpPr>
        <p:spPr>
          <a:xfrm>
            <a:off x="5769864" y="6439205"/>
            <a:ext cx="38405" cy="228600"/>
          </a:xfrm>
          <a:prstGeom prst="rect">
            <a:avLst/>
          </a:prstGeom>
          <a:solidFill>
            <a:srgbClr val="D1D5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0" name="Google Shape;940;p21" descr="preencoded.png"/>
          <p:cNvPicPr preferRelativeResize="0"/>
          <p:nvPr/>
        </p:nvPicPr>
        <p:blipFill rotWithShape="1">
          <a:blip r:embed="rId5">
            <a:alphaModFix/>
          </a:blip>
          <a:srcRect t="-100" b="-100"/>
          <a:stretch/>
        </p:blipFill>
        <p:spPr>
          <a:xfrm>
            <a:off x="6093562" y="6476695"/>
            <a:ext cx="114300" cy="152705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21"/>
          <p:cNvSpPr/>
          <p:nvPr/>
        </p:nvSpPr>
        <p:spPr>
          <a:xfrm>
            <a:off x="0" y="7048195"/>
            <a:ext cx="12191695" cy="7589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0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/>
          <p:nvPr/>
        </p:nvSpPr>
        <p:spPr>
          <a:xfrm>
            <a:off x="4262018" y="228600"/>
            <a:ext cx="3891686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BẢNG PHÂN CÔNG NHÓM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381305" y="1410005"/>
            <a:ext cx="11430000" cy="3857854"/>
          </a:xfrm>
          <a:prstGeom prst="roundRect">
            <a:avLst>
              <a:gd name="adj" fmla="val 468"/>
            </a:avLst>
          </a:prstGeom>
          <a:noFill/>
          <a:ln w="12700" cap="flat" cmpd="sng">
            <a:solidFill>
              <a:srgbClr val="E5E7EB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100" dir="5400000" algn="bl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390449" y="1419149"/>
            <a:ext cx="11410798" cy="76169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 txBox="1"/>
          <p:nvPr/>
        </p:nvSpPr>
        <p:spPr>
          <a:xfrm>
            <a:off x="619049" y="1695298"/>
            <a:ext cx="4526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 txBox="1"/>
          <p:nvPr/>
        </p:nvSpPr>
        <p:spPr>
          <a:xfrm>
            <a:off x="1395374" y="1695298"/>
            <a:ext cx="173918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Nội dung / Công việc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 txBox="1"/>
          <p:nvPr/>
        </p:nvSpPr>
        <p:spPr>
          <a:xfrm>
            <a:off x="8528609" y="1695298"/>
            <a:ext cx="13670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Người thực hiện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 txBox="1"/>
          <p:nvPr/>
        </p:nvSpPr>
        <p:spPr>
          <a:xfrm>
            <a:off x="10967314" y="1561795"/>
            <a:ext cx="586130" cy="467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Trạng thái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390449" y="2180844"/>
            <a:ext cx="11410798" cy="30769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390449" y="2943454"/>
            <a:ext cx="11410798" cy="9144"/>
          </a:xfrm>
          <a:prstGeom prst="rect">
            <a:avLst/>
          </a:prstGeom>
          <a:solidFill>
            <a:srgbClr val="E5E7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390449" y="2948026"/>
            <a:ext cx="11410798" cy="771754"/>
          </a:xfrm>
          <a:prstGeom prst="rect">
            <a:avLst/>
          </a:prstGeom>
          <a:solidFill>
            <a:srgbClr val="F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390449" y="3710635"/>
            <a:ext cx="11410798" cy="9144"/>
          </a:xfrm>
          <a:prstGeom prst="rect">
            <a:avLst/>
          </a:prstGeom>
          <a:solidFill>
            <a:srgbClr val="E5E7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390449" y="4482389"/>
            <a:ext cx="11410798" cy="9144"/>
          </a:xfrm>
          <a:prstGeom prst="rect">
            <a:avLst/>
          </a:prstGeom>
          <a:solidFill>
            <a:srgbClr val="E5E7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390449" y="4490618"/>
            <a:ext cx="11410798" cy="771754"/>
          </a:xfrm>
          <a:prstGeom prst="rect">
            <a:avLst/>
          </a:prstGeom>
          <a:solidFill>
            <a:srgbClr val="F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619049" y="2467051"/>
            <a:ext cx="210312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1395374" y="2467051"/>
            <a:ext cx="3857854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TSP: Steepest-Ascent, Random Restarts, Stochastic HC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8528609" y="2467051"/>
            <a:ext cx="1181405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Phạm Văn Nam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619049" y="3238805"/>
            <a:ext cx="210312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1395374" y="3238805"/>
            <a:ext cx="3219602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N-Queens: Task 1–3 (HC cơ bản &amp; Stochastic)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8528609" y="3238805"/>
            <a:ext cx="1838858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Nguyễn Quan Tuấn Nghĩa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619049" y="4009644"/>
            <a:ext cx="210312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1395374" y="4009644"/>
            <a:ext cx="4353458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TSP: First-Choice, Simulated Annealing, Compare Performance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8528609" y="4009644"/>
            <a:ext cx="962863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Tạ Hồng Quí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619049" y="4781398"/>
            <a:ext cx="210312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1395374" y="4781398"/>
            <a:ext cx="3743554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N-Queens: Task 4–6 (Benchmark &amp; Phân tích kết quả)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8528609" y="4781398"/>
            <a:ext cx="1181405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Vũ Quốc Vương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10999318" y="2352751"/>
            <a:ext cx="505663" cy="4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Hoàn thành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10999318" y="3124505"/>
            <a:ext cx="505663" cy="4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Hoàn thành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10999318" y="3895344"/>
            <a:ext cx="505663" cy="4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Hoàn thành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10999318" y="4667098"/>
            <a:ext cx="505663" cy="4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Hoàn thành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3556102" y="5591556"/>
            <a:ext cx="5201107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200"/>
              <a:buFont typeface="Roboto"/>
              <a:buNone/>
            </a:pPr>
            <a:r>
              <a:rPr lang="en-US" sz="1200" b="0" i="1" u="none" strike="noStrike" cap="none">
                <a:solidFill>
                  <a:srgbClr val="4B5563"/>
                </a:solidFill>
                <a:latin typeface="Roboto"/>
                <a:ea typeface="Roboto"/>
                <a:cs typeface="Roboto"/>
                <a:sym typeface="Roboto"/>
              </a:rPr>
              <a:t>Mọi thành viên đều đã hoàn thành nhiệm vụ được phân công theo kế hoạch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2;p5">
            <a:extLst>
              <a:ext uri="{FF2B5EF4-FFF2-40B4-BE49-F238E27FC236}">
                <a16:creationId xmlns:a16="http://schemas.microsoft.com/office/drawing/2014/main" id="{C3C38C0E-5D45-EDB2-3005-B5A6DB6E9A08}"/>
              </a:ext>
            </a:extLst>
          </p:cNvPr>
          <p:cNvSpPr/>
          <p:nvPr/>
        </p:nvSpPr>
        <p:spPr>
          <a:xfrm>
            <a:off x="12843979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3;p5">
            <a:extLst>
              <a:ext uri="{FF2B5EF4-FFF2-40B4-BE49-F238E27FC236}">
                <a16:creationId xmlns:a16="http://schemas.microsoft.com/office/drawing/2014/main" id="{5F068AC2-9289-72D2-3D44-0F0A042C9A3B}"/>
              </a:ext>
            </a:extLst>
          </p:cNvPr>
          <p:cNvSpPr txBox="1"/>
          <p:nvPr/>
        </p:nvSpPr>
        <p:spPr>
          <a:xfrm>
            <a:off x="17903354" y="228600"/>
            <a:ext cx="2291486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MỤC TIÊU LAB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84;p5">
            <a:extLst>
              <a:ext uri="{FF2B5EF4-FFF2-40B4-BE49-F238E27FC236}">
                <a16:creationId xmlns:a16="http://schemas.microsoft.com/office/drawing/2014/main" id="{2A2D0B01-82EC-11EF-A4C9-EE2E62D5E9CD}"/>
              </a:ext>
            </a:extLst>
          </p:cNvPr>
          <p:cNvSpPr txBox="1"/>
          <p:nvPr/>
        </p:nvSpPr>
        <p:spPr>
          <a:xfrm>
            <a:off x="-7728966" y="1010717"/>
            <a:ext cx="914400" cy="54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563EB"/>
              </a:buClr>
              <a:buSzPts val="3600"/>
              <a:buFont typeface="Roboto"/>
              <a:buNone/>
            </a:pPr>
            <a:r>
              <a:rPr lang="en-US" sz="3600" b="0" i="0" u="none" strike="noStrike" cap="none">
                <a:solidFill>
                  <a:srgbClr val="2563EB"/>
                </a:solidFill>
                <a:latin typeface="Roboto"/>
                <a:ea typeface="Roboto"/>
                <a:cs typeface="Roboto"/>
                <a:sym typeface="Roboto"/>
              </a:rPr>
              <a:t>🎯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5;p5">
            <a:extLst>
              <a:ext uri="{FF2B5EF4-FFF2-40B4-BE49-F238E27FC236}">
                <a16:creationId xmlns:a16="http://schemas.microsoft.com/office/drawing/2014/main" id="{E366EDB1-DDAC-F33B-4695-4693C11F2133}"/>
              </a:ext>
            </a:extLst>
          </p:cNvPr>
          <p:cNvSpPr txBox="1"/>
          <p:nvPr/>
        </p:nvSpPr>
        <p:spPr>
          <a:xfrm>
            <a:off x="-7006590" y="1114959"/>
            <a:ext cx="2196389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Mục tiêu chính: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6;p5">
            <a:extLst>
              <a:ext uri="{FF2B5EF4-FFF2-40B4-BE49-F238E27FC236}">
                <a16:creationId xmlns:a16="http://schemas.microsoft.com/office/drawing/2014/main" id="{EABC9E7D-C836-F541-1CC9-71F4A2DBCD31}"/>
              </a:ext>
            </a:extLst>
          </p:cNvPr>
          <p:cNvSpPr/>
          <p:nvPr/>
        </p:nvSpPr>
        <p:spPr>
          <a:xfrm>
            <a:off x="-7500366" y="1819961"/>
            <a:ext cx="38405" cy="22860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7;p5">
            <a:extLst>
              <a:ext uri="{FF2B5EF4-FFF2-40B4-BE49-F238E27FC236}">
                <a16:creationId xmlns:a16="http://schemas.microsoft.com/office/drawing/2014/main" id="{BEE1177D-8FFB-D699-C5C5-2AA3882B8831}"/>
              </a:ext>
            </a:extLst>
          </p:cNvPr>
          <p:cNvSpPr txBox="1"/>
          <p:nvPr/>
        </p:nvSpPr>
        <p:spPr>
          <a:xfrm>
            <a:off x="-6928866" y="1915059"/>
            <a:ext cx="510601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Hiểu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rõ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cơ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chế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hoạt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động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của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các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thuật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toán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Local Search.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8;p5">
            <a:extLst>
              <a:ext uri="{FF2B5EF4-FFF2-40B4-BE49-F238E27FC236}">
                <a16:creationId xmlns:a16="http://schemas.microsoft.com/office/drawing/2014/main" id="{30910F6C-81C3-0391-D4C8-2E24F1143071}"/>
              </a:ext>
            </a:extLst>
          </p:cNvPr>
          <p:cNvSpPr txBox="1"/>
          <p:nvPr/>
        </p:nvSpPr>
        <p:spPr>
          <a:xfrm>
            <a:off x="-6928866" y="2372259"/>
            <a:ext cx="348660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Cài đặt và thử nghiệm trên hai bài toán: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9;p5">
            <a:extLst>
              <a:ext uri="{FF2B5EF4-FFF2-40B4-BE49-F238E27FC236}">
                <a16:creationId xmlns:a16="http://schemas.microsoft.com/office/drawing/2014/main" id="{5BFF3BB8-AEFD-D0DD-21A6-7FF55E6FB1D9}"/>
              </a:ext>
            </a:extLst>
          </p:cNvPr>
          <p:cNvSpPr txBox="1"/>
          <p:nvPr/>
        </p:nvSpPr>
        <p:spPr>
          <a:xfrm>
            <a:off x="-6928866" y="3592068"/>
            <a:ext cx="552480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 sánh hiệu năng, thời gian, và độ ổn định giữa các thuật toán.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0;p5">
            <a:extLst>
              <a:ext uri="{FF2B5EF4-FFF2-40B4-BE49-F238E27FC236}">
                <a16:creationId xmlns:a16="http://schemas.microsoft.com/office/drawing/2014/main" id="{D91BEF05-68DC-6F42-554A-DA3B1683444B}"/>
              </a:ext>
            </a:extLst>
          </p:cNvPr>
          <p:cNvSpPr txBox="1"/>
          <p:nvPr/>
        </p:nvSpPr>
        <p:spPr>
          <a:xfrm>
            <a:off x="-6548476" y="2762707"/>
            <a:ext cx="333938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N-Queens Problem (Tối ưu hóa ràng buộc)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1;p5">
            <a:extLst>
              <a:ext uri="{FF2B5EF4-FFF2-40B4-BE49-F238E27FC236}">
                <a16:creationId xmlns:a16="http://schemas.microsoft.com/office/drawing/2014/main" id="{3EFBCD05-FA5E-99C5-A839-F816C264431C}"/>
              </a:ext>
            </a:extLst>
          </p:cNvPr>
          <p:cNvSpPr txBox="1"/>
          <p:nvPr/>
        </p:nvSpPr>
        <p:spPr>
          <a:xfrm>
            <a:off x="-6548476" y="3144012"/>
            <a:ext cx="448238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Traveling Salesman Problem (TSP) (Tối ưu hóa đường đi)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2;p5">
            <a:extLst>
              <a:ext uri="{FF2B5EF4-FFF2-40B4-BE49-F238E27FC236}">
                <a16:creationId xmlns:a16="http://schemas.microsoft.com/office/drawing/2014/main" id="{5828F712-FDA5-2A41-0E22-2015C7EF04BE}"/>
              </a:ext>
            </a:extLst>
          </p:cNvPr>
          <p:cNvSpPr/>
          <p:nvPr/>
        </p:nvSpPr>
        <p:spPr>
          <a:xfrm>
            <a:off x="1823314" y="7494117"/>
            <a:ext cx="9144000" cy="1304849"/>
          </a:xfrm>
          <a:prstGeom prst="roundRect">
            <a:avLst>
              <a:gd name="adj" fmla="val 4092"/>
            </a:avLst>
          </a:prstGeom>
          <a:solidFill>
            <a:srgbClr val="EFF6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93;p5" descr="preencoded.png">
            <a:extLst>
              <a:ext uri="{FF2B5EF4-FFF2-40B4-BE49-F238E27FC236}">
                <a16:creationId xmlns:a16="http://schemas.microsoft.com/office/drawing/2014/main" id="{DC98D8EA-E915-1C22-38A4-246409F0A47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6741" y="7722717"/>
            <a:ext cx="571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94;p5">
            <a:extLst>
              <a:ext uri="{FF2B5EF4-FFF2-40B4-BE49-F238E27FC236}">
                <a16:creationId xmlns:a16="http://schemas.microsoft.com/office/drawing/2014/main" id="{D35102C1-47D9-DF92-620C-21314AF162AC}"/>
              </a:ext>
            </a:extLst>
          </p:cNvPr>
          <p:cNvSpPr txBox="1"/>
          <p:nvPr/>
        </p:nvSpPr>
        <p:spPr>
          <a:xfrm>
            <a:off x="2598725" y="8331707"/>
            <a:ext cx="957377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Thuật toán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95;p5">
            <a:extLst>
              <a:ext uri="{FF2B5EF4-FFF2-40B4-BE49-F238E27FC236}">
                <a16:creationId xmlns:a16="http://schemas.microsoft.com/office/drawing/2014/main" id="{406D6E18-0CEC-9F29-AB4F-072B72CC3C6A}"/>
              </a:ext>
            </a:extLst>
          </p:cNvPr>
          <p:cNvSpPr txBox="1"/>
          <p:nvPr/>
        </p:nvSpPr>
        <p:spPr>
          <a:xfrm>
            <a:off x="4520794" y="7803184"/>
            <a:ext cx="1000354" cy="676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4500"/>
              <a:buFont typeface="Roboto"/>
              <a:buNone/>
            </a:pPr>
            <a:r>
              <a:rPr lang="en-US" sz="45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4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96;p5" descr="preencoded.png">
            <a:extLst>
              <a:ext uri="{FF2B5EF4-FFF2-40B4-BE49-F238E27FC236}">
                <a16:creationId xmlns:a16="http://schemas.microsoft.com/office/drawing/2014/main" id="{1DFF13B7-1A37-C803-F4C9-FB5043433F7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5916" y="7722717"/>
            <a:ext cx="571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97;p5">
            <a:extLst>
              <a:ext uri="{FF2B5EF4-FFF2-40B4-BE49-F238E27FC236}">
                <a16:creationId xmlns:a16="http://schemas.microsoft.com/office/drawing/2014/main" id="{F1694FFF-EE9A-E81D-AF65-31300AE04473}"/>
              </a:ext>
            </a:extLst>
          </p:cNvPr>
          <p:cNvSpPr txBox="1"/>
          <p:nvPr/>
        </p:nvSpPr>
        <p:spPr>
          <a:xfrm>
            <a:off x="6198718" y="8331707"/>
            <a:ext cx="6812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Cài đặt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98;p5">
            <a:extLst>
              <a:ext uri="{FF2B5EF4-FFF2-40B4-BE49-F238E27FC236}">
                <a16:creationId xmlns:a16="http://schemas.microsoft.com/office/drawing/2014/main" id="{70768287-CA13-BC81-46A5-877443722958}"/>
              </a:ext>
            </a:extLst>
          </p:cNvPr>
          <p:cNvSpPr txBox="1"/>
          <p:nvPr/>
        </p:nvSpPr>
        <p:spPr>
          <a:xfrm>
            <a:off x="7851953" y="7803184"/>
            <a:ext cx="1000354" cy="676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4500"/>
              <a:buFont typeface="Roboto"/>
              <a:buNone/>
            </a:pPr>
            <a:r>
              <a:rPr lang="en-US" sz="45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4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99;p5" descr="preencoded.png">
            <a:extLst>
              <a:ext uri="{FF2B5EF4-FFF2-40B4-BE49-F238E27FC236}">
                <a16:creationId xmlns:a16="http://schemas.microsoft.com/office/drawing/2014/main" id="{76829E3E-37C5-E97E-3FBD-26114AA5EB8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25889" y="7722717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00;p5">
            <a:extLst>
              <a:ext uri="{FF2B5EF4-FFF2-40B4-BE49-F238E27FC236}">
                <a16:creationId xmlns:a16="http://schemas.microsoft.com/office/drawing/2014/main" id="{FFFE0FE2-24DC-3025-58B0-DC845B0DF98A}"/>
              </a:ext>
            </a:extLst>
          </p:cNvPr>
          <p:cNvSpPr txBox="1"/>
          <p:nvPr/>
        </p:nvSpPr>
        <p:spPr>
          <a:xfrm>
            <a:off x="9517075" y="8331707"/>
            <a:ext cx="80558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Đánh giá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/>
          <p:nvPr/>
        </p:nvSpPr>
        <p:spPr>
          <a:xfrm>
            <a:off x="0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 txBox="1"/>
          <p:nvPr/>
        </p:nvSpPr>
        <p:spPr>
          <a:xfrm>
            <a:off x="5059375" y="228600"/>
            <a:ext cx="2291486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MỤC TIÊU LAB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381305" y="1133856"/>
            <a:ext cx="914400" cy="54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563EB"/>
              </a:buClr>
              <a:buSzPts val="3600"/>
              <a:buFont typeface="Roboto"/>
              <a:buNone/>
            </a:pPr>
            <a:r>
              <a:rPr lang="en-US" sz="3600" b="0" i="0" u="none" strike="noStrike" cap="none">
                <a:solidFill>
                  <a:srgbClr val="2563EB"/>
                </a:solidFill>
                <a:latin typeface="Roboto"/>
                <a:ea typeface="Roboto"/>
                <a:cs typeface="Roboto"/>
                <a:sym typeface="Roboto"/>
              </a:rPr>
              <a:t>🎯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1103681" y="1238098"/>
            <a:ext cx="2196389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Mục tiêu chính: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609905" y="1943100"/>
            <a:ext cx="38405" cy="22860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/>
          <p:nvPr/>
        </p:nvSpPr>
        <p:spPr>
          <a:xfrm>
            <a:off x="1181405" y="2038198"/>
            <a:ext cx="510601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Hiểu rõ cơ chế hoạt động của các thuật toán Local Search.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1181405" y="2495398"/>
            <a:ext cx="348660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Cài đặt và thử nghiệm trên hai bài toán: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1181405" y="3715207"/>
            <a:ext cx="552480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 sánh hiệu năng, thời gian, và độ ổn định giữa các thuật toán.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1561795" y="2885846"/>
            <a:ext cx="333938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N-Queens Problem (Tối ưu hóa ràng buộc)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1561795" y="3267151"/>
            <a:ext cx="448238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Traveling Salesman Problem (TSP) (Tối ưu hóa đường đi)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1524305" y="4610405"/>
            <a:ext cx="9144000" cy="1304849"/>
          </a:xfrm>
          <a:prstGeom prst="roundRect">
            <a:avLst>
              <a:gd name="adj" fmla="val 4092"/>
            </a:avLst>
          </a:prstGeom>
          <a:solidFill>
            <a:srgbClr val="EFF6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7732" y="4839005"/>
            <a:ext cx="571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/>
        </p:nvSpPr>
        <p:spPr>
          <a:xfrm>
            <a:off x="2299716" y="5447995"/>
            <a:ext cx="957377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Thuật toán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221785" y="4919472"/>
            <a:ext cx="1000354" cy="676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4500"/>
              <a:buFont typeface="Roboto"/>
              <a:buNone/>
            </a:pPr>
            <a:r>
              <a:rPr lang="en-US" sz="45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4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6907" y="4839005"/>
            <a:ext cx="571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"/>
          <p:cNvSpPr txBox="1"/>
          <p:nvPr/>
        </p:nvSpPr>
        <p:spPr>
          <a:xfrm>
            <a:off x="5899709" y="5447995"/>
            <a:ext cx="6812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Cài đặt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7552944" y="4919472"/>
            <a:ext cx="1000354" cy="676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4500"/>
              <a:buFont typeface="Roboto"/>
              <a:buNone/>
            </a:pPr>
            <a:r>
              <a:rPr lang="en-US" sz="45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4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26880" y="483900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/>
        </p:nvSpPr>
        <p:spPr>
          <a:xfrm>
            <a:off x="9218066" y="5447995"/>
            <a:ext cx="80558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Đánh giá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8;p6">
            <a:extLst>
              <a:ext uri="{FF2B5EF4-FFF2-40B4-BE49-F238E27FC236}">
                <a16:creationId xmlns:a16="http://schemas.microsoft.com/office/drawing/2014/main" id="{4DDE9470-F72A-D7E5-2149-DD5D8DB737B0}"/>
              </a:ext>
            </a:extLst>
          </p:cNvPr>
          <p:cNvSpPr/>
          <p:nvPr/>
        </p:nvSpPr>
        <p:spPr>
          <a:xfrm>
            <a:off x="-51664" y="-1826361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09;p6">
            <a:extLst>
              <a:ext uri="{FF2B5EF4-FFF2-40B4-BE49-F238E27FC236}">
                <a16:creationId xmlns:a16="http://schemas.microsoft.com/office/drawing/2014/main" id="{190EF064-FEBA-F78D-4E12-16E14288DDCE}"/>
              </a:ext>
            </a:extLst>
          </p:cNvPr>
          <p:cNvSpPr txBox="1"/>
          <p:nvPr/>
        </p:nvSpPr>
        <p:spPr>
          <a:xfrm>
            <a:off x="3788816" y="-1597761"/>
            <a:ext cx="4729277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TỔNG QUAN VỀ LOCAL SEARCH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10;p6">
            <a:extLst>
              <a:ext uri="{FF2B5EF4-FFF2-40B4-BE49-F238E27FC236}">
                <a16:creationId xmlns:a16="http://schemas.microsoft.com/office/drawing/2014/main" id="{DF2EEA13-8AD5-AC07-851E-B78BFF2894BB}"/>
              </a:ext>
            </a:extLst>
          </p:cNvPr>
          <p:cNvSpPr txBox="1"/>
          <p:nvPr/>
        </p:nvSpPr>
        <p:spPr>
          <a:xfrm>
            <a:off x="13105180" y="1123798"/>
            <a:ext cx="6792163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Local Search: phương pháp tối ưu hóa chỉ dựa vào thông tin trạng thái hiện tại.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11;p6">
            <a:extLst>
              <a:ext uri="{FF2B5EF4-FFF2-40B4-BE49-F238E27FC236}">
                <a16:creationId xmlns:a16="http://schemas.microsoft.com/office/drawing/2014/main" id="{12158D23-7C69-9930-E403-3FEF2CA8A510}"/>
              </a:ext>
            </a:extLst>
          </p:cNvPr>
          <p:cNvSpPr txBox="1"/>
          <p:nvPr/>
        </p:nvSpPr>
        <p:spPr>
          <a:xfrm>
            <a:off x="13105180" y="1504189"/>
            <a:ext cx="673455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Mục tiêu: cải thiện nghiệm dần dần → đạt cực tiểu cục bộ hoặc nghiệm tối ưu.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12;p6" descr="preencoded.png">
            <a:extLst>
              <a:ext uri="{FF2B5EF4-FFF2-40B4-BE49-F238E27FC236}">
                <a16:creationId xmlns:a16="http://schemas.microsoft.com/office/drawing/2014/main" id="{C948A8C9-4AD4-723C-14F1-D21568B890FD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105180" y="1989735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3;p6">
            <a:extLst>
              <a:ext uri="{FF2B5EF4-FFF2-40B4-BE49-F238E27FC236}">
                <a16:creationId xmlns:a16="http://schemas.microsoft.com/office/drawing/2014/main" id="{D60AD9DE-1685-FE42-AB4C-1AA82F036389}"/>
              </a:ext>
            </a:extLst>
          </p:cNvPr>
          <p:cNvSpPr txBox="1"/>
          <p:nvPr/>
        </p:nvSpPr>
        <p:spPr>
          <a:xfrm>
            <a:off x="13543177" y="1999793"/>
            <a:ext cx="2076602" cy="26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Thành phần chính: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14;p6">
            <a:extLst>
              <a:ext uri="{FF2B5EF4-FFF2-40B4-BE49-F238E27FC236}">
                <a16:creationId xmlns:a16="http://schemas.microsoft.com/office/drawing/2014/main" id="{33401BEC-861A-13E3-B7B5-C08742BA23D4}"/>
              </a:ext>
            </a:extLst>
          </p:cNvPr>
          <p:cNvSpPr/>
          <p:nvPr/>
        </p:nvSpPr>
        <p:spPr>
          <a:xfrm>
            <a:off x="13333780" y="2476196"/>
            <a:ext cx="38405" cy="19815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5;p6">
            <a:extLst>
              <a:ext uri="{FF2B5EF4-FFF2-40B4-BE49-F238E27FC236}">
                <a16:creationId xmlns:a16="http://schemas.microsoft.com/office/drawing/2014/main" id="{B93467B4-D53C-F400-9905-D8F6C0DA8702}"/>
              </a:ext>
            </a:extLst>
          </p:cNvPr>
          <p:cNvSpPr txBox="1"/>
          <p:nvPr/>
        </p:nvSpPr>
        <p:spPr>
          <a:xfrm>
            <a:off x="13905280" y="2571293"/>
            <a:ext cx="292425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Trạng thái: biểu diễn một lời giải.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16;p6">
            <a:extLst>
              <a:ext uri="{FF2B5EF4-FFF2-40B4-BE49-F238E27FC236}">
                <a16:creationId xmlns:a16="http://schemas.microsoft.com/office/drawing/2014/main" id="{8B0C9770-72D0-1760-A8A9-1DD3E1F7EB7A}"/>
              </a:ext>
            </a:extLst>
          </p:cNvPr>
          <p:cNvSpPr txBox="1"/>
          <p:nvPr/>
        </p:nvSpPr>
        <p:spPr>
          <a:xfrm>
            <a:off x="13905280" y="3028493"/>
            <a:ext cx="372435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Hàm chi phí (cost): đo chất lượng nghiệm.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17;p6">
            <a:extLst>
              <a:ext uri="{FF2B5EF4-FFF2-40B4-BE49-F238E27FC236}">
                <a16:creationId xmlns:a16="http://schemas.microsoft.com/office/drawing/2014/main" id="{A475E34B-A5E2-6563-4A4B-F5453A802C6A}"/>
              </a:ext>
            </a:extLst>
          </p:cNvPr>
          <p:cNvSpPr txBox="1"/>
          <p:nvPr/>
        </p:nvSpPr>
        <p:spPr>
          <a:xfrm>
            <a:off x="13905280" y="3485693"/>
            <a:ext cx="650595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Không gian lân cận: các nghiệm có thể đạt được bằng 1 bước thay đổi nhỏ.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18;p6">
            <a:extLst>
              <a:ext uri="{FF2B5EF4-FFF2-40B4-BE49-F238E27FC236}">
                <a16:creationId xmlns:a16="http://schemas.microsoft.com/office/drawing/2014/main" id="{6AE24AF1-0D7A-3438-6CCB-FA36445CD932}"/>
              </a:ext>
            </a:extLst>
          </p:cNvPr>
          <p:cNvSpPr txBox="1"/>
          <p:nvPr/>
        </p:nvSpPr>
        <p:spPr>
          <a:xfrm>
            <a:off x="13905280" y="3942893"/>
            <a:ext cx="397215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Điều kiện dừng: khi không thể cải thiện thêm.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19;p6">
            <a:extLst>
              <a:ext uri="{FF2B5EF4-FFF2-40B4-BE49-F238E27FC236}">
                <a16:creationId xmlns:a16="http://schemas.microsoft.com/office/drawing/2014/main" id="{BF529873-28D1-09AB-6046-D26AB678FBE1}"/>
              </a:ext>
            </a:extLst>
          </p:cNvPr>
          <p:cNvSpPr/>
          <p:nvPr/>
        </p:nvSpPr>
        <p:spPr>
          <a:xfrm>
            <a:off x="-12554712" y="4610405"/>
            <a:ext cx="9144000" cy="1304849"/>
          </a:xfrm>
          <a:prstGeom prst="roundRect">
            <a:avLst>
              <a:gd name="adj" fmla="val 4092"/>
            </a:avLst>
          </a:prstGeom>
          <a:solidFill>
            <a:srgbClr val="EFF6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Google Shape;120;p6" descr="preencoded.png">
            <a:extLst>
              <a:ext uri="{FF2B5EF4-FFF2-40B4-BE49-F238E27FC236}">
                <a16:creationId xmlns:a16="http://schemas.microsoft.com/office/drawing/2014/main" id="{2A3D5DCA-6B59-6EB8-B4E4-345214FF208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12013387" y="483900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21;p6">
            <a:extLst>
              <a:ext uri="{FF2B5EF4-FFF2-40B4-BE49-F238E27FC236}">
                <a16:creationId xmlns:a16="http://schemas.microsoft.com/office/drawing/2014/main" id="{BC8ED3ED-B70C-67B3-F193-419ED4B2EB38}"/>
              </a:ext>
            </a:extLst>
          </p:cNvPr>
          <p:cNvSpPr txBox="1"/>
          <p:nvPr/>
        </p:nvSpPr>
        <p:spPr>
          <a:xfrm>
            <a:off x="-12102084" y="5448910"/>
            <a:ext cx="7671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Khởi tạo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22;p6">
            <a:extLst>
              <a:ext uri="{FF2B5EF4-FFF2-40B4-BE49-F238E27FC236}">
                <a16:creationId xmlns:a16="http://schemas.microsoft.com/office/drawing/2014/main" id="{D5FD2C9E-C55D-DBEA-27BE-AF9E475C07CF}"/>
              </a:ext>
            </a:extLst>
          </p:cNvPr>
          <p:cNvSpPr txBox="1"/>
          <p:nvPr/>
        </p:nvSpPr>
        <p:spPr>
          <a:xfrm>
            <a:off x="-11017606" y="5063033"/>
            <a:ext cx="600761" cy="4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2700"/>
              <a:buFont typeface="Roboto"/>
              <a:buNone/>
            </a:pPr>
            <a:r>
              <a:rPr lang="en-US" sz="27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23;p6" descr="preencoded.png">
            <a:extLst>
              <a:ext uri="{FF2B5EF4-FFF2-40B4-BE49-F238E27FC236}">
                <a16:creationId xmlns:a16="http://schemas.microsoft.com/office/drawing/2014/main" id="{9B042482-9C74-6C2F-2111-BA7EDFDECE9D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9799625" y="483900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24;p6">
            <a:extLst>
              <a:ext uri="{FF2B5EF4-FFF2-40B4-BE49-F238E27FC236}">
                <a16:creationId xmlns:a16="http://schemas.microsoft.com/office/drawing/2014/main" id="{C2D681C9-0FFA-06C6-15D9-193564B6982E}"/>
              </a:ext>
            </a:extLst>
          </p:cNvPr>
          <p:cNvSpPr txBox="1"/>
          <p:nvPr/>
        </p:nvSpPr>
        <p:spPr>
          <a:xfrm>
            <a:off x="-10225735" y="5448910"/>
            <a:ext cx="144383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Tìm kiếm lân cận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25;p6">
            <a:extLst>
              <a:ext uri="{FF2B5EF4-FFF2-40B4-BE49-F238E27FC236}">
                <a16:creationId xmlns:a16="http://schemas.microsoft.com/office/drawing/2014/main" id="{5450D2BA-F146-317B-FBD0-1566461ED900}"/>
              </a:ext>
            </a:extLst>
          </p:cNvPr>
          <p:cNvSpPr txBox="1"/>
          <p:nvPr/>
        </p:nvSpPr>
        <p:spPr>
          <a:xfrm>
            <a:off x="-8467344" y="5063033"/>
            <a:ext cx="600761" cy="4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2700"/>
              <a:buFont typeface="Roboto"/>
              <a:buNone/>
            </a:pPr>
            <a:r>
              <a:rPr lang="en-US" sz="27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126;p6" descr="preencoded.png">
            <a:extLst>
              <a:ext uri="{FF2B5EF4-FFF2-40B4-BE49-F238E27FC236}">
                <a16:creationId xmlns:a16="http://schemas.microsoft.com/office/drawing/2014/main" id="{A8D8DC8B-EDDC-5DFE-994B-3495DB8E9119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7191756" y="483900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27;p6">
            <a:extLst>
              <a:ext uri="{FF2B5EF4-FFF2-40B4-BE49-F238E27FC236}">
                <a16:creationId xmlns:a16="http://schemas.microsoft.com/office/drawing/2014/main" id="{834461FF-99C7-BEF9-5819-2BBF2AF3F60F}"/>
              </a:ext>
            </a:extLst>
          </p:cNvPr>
          <p:cNvSpPr txBox="1"/>
          <p:nvPr/>
        </p:nvSpPr>
        <p:spPr>
          <a:xfrm>
            <a:off x="-7676388" y="5448910"/>
            <a:ext cx="155813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Cập nhật giải pháp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28;p6">
            <a:extLst>
              <a:ext uri="{FF2B5EF4-FFF2-40B4-BE49-F238E27FC236}">
                <a16:creationId xmlns:a16="http://schemas.microsoft.com/office/drawing/2014/main" id="{84C7DB22-68C6-69E8-F53B-4E7D773BBF7F}"/>
              </a:ext>
            </a:extLst>
          </p:cNvPr>
          <p:cNvSpPr txBox="1"/>
          <p:nvPr/>
        </p:nvSpPr>
        <p:spPr>
          <a:xfrm>
            <a:off x="-5800954" y="5063033"/>
            <a:ext cx="600761" cy="4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2700"/>
              <a:buFont typeface="Roboto"/>
              <a:buNone/>
            </a:pPr>
            <a:r>
              <a:rPr lang="en-US" sz="27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129;p6" descr="preencoded.png">
            <a:extLst>
              <a:ext uri="{FF2B5EF4-FFF2-40B4-BE49-F238E27FC236}">
                <a16:creationId xmlns:a16="http://schemas.microsoft.com/office/drawing/2014/main" id="{4DA7E8E0-DF6C-E2A1-8984-A8CABC33CFE0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l="-56" r="-57"/>
          <a:stretch/>
        </p:blipFill>
        <p:spPr>
          <a:xfrm>
            <a:off x="-4636923" y="4839005"/>
            <a:ext cx="400507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130;p6">
            <a:extLst>
              <a:ext uri="{FF2B5EF4-FFF2-40B4-BE49-F238E27FC236}">
                <a16:creationId xmlns:a16="http://schemas.microsoft.com/office/drawing/2014/main" id="{7C71BC49-C8F1-5ADE-DE49-2778041CB8BA}"/>
              </a:ext>
            </a:extLst>
          </p:cNvPr>
          <p:cNvSpPr txBox="1"/>
          <p:nvPr/>
        </p:nvSpPr>
        <p:spPr>
          <a:xfrm>
            <a:off x="-5009998" y="5448910"/>
            <a:ext cx="128198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Điều kiện dừng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0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"/>
          <p:cNvSpPr txBox="1"/>
          <p:nvPr/>
        </p:nvSpPr>
        <p:spPr>
          <a:xfrm>
            <a:off x="3840480" y="228600"/>
            <a:ext cx="4729277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TỔNG QUAN VỀ LOCAL SEARCH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381305" y="1200607"/>
            <a:ext cx="6792163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Local Search: phương pháp tối ưu hóa chỉ dựa vào thông tin trạng thái hiện tại.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381305" y="1580998"/>
            <a:ext cx="673455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Mục tiêu: cải thiện nghiệm dần dần → đạt cực tiểu cục bộ hoặc nghiệm tối ưu.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305" y="2066544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 txBox="1"/>
          <p:nvPr/>
        </p:nvSpPr>
        <p:spPr>
          <a:xfrm>
            <a:off x="819302" y="2076602"/>
            <a:ext cx="2076602" cy="26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Thành phần chính: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"/>
          <p:cNvSpPr/>
          <p:nvPr/>
        </p:nvSpPr>
        <p:spPr>
          <a:xfrm>
            <a:off x="609905" y="2553005"/>
            <a:ext cx="38405" cy="19815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"/>
          <p:cNvSpPr txBox="1"/>
          <p:nvPr/>
        </p:nvSpPr>
        <p:spPr>
          <a:xfrm>
            <a:off x="1181405" y="2648102"/>
            <a:ext cx="292425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Trạng thái: biểu diễn một lời giải.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1181405" y="3105302"/>
            <a:ext cx="3724351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Hàm chi phí (cost): đo chất lượng nghiệm.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1181405" y="3562502"/>
            <a:ext cx="650595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Không gian lân cận: các nghiệm có thể đạt được bằng 1 bước thay đổi nhỏ.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1181405" y="4019702"/>
            <a:ext cx="397215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Điều kiện dừng: khi không thể cải thiện thêm.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1524305" y="4914900"/>
            <a:ext cx="9144000" cy="1304849"/>
          </a:xfrm>
          <a:prstGeom prst="roundRect">
            <a:avLst>
              <a:gd name="adj" fmla="val 4092"/>
            </a:avLst>
          </a:prstGeom>
          <a:solidFill>
            <a:srgbClr val="EFF6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5630" y="51435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1976933" y="5753405"/>
            <a:ext cx="7671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Khởi tạo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3061411" y="5367528"/>
            <a:ext cx="600761" cy="4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2700"/>
              <a:buFont typeface="Roboto"/>
              <a:buNone/>
            </a:pPr>
            <a:r>
              <a:rPr lang="en-US" sz="27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79392" y="51435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 txBox="1"/>
          <p:nvPr/>
        </p:nvSpPr>
        <p:spPr>
          <a:xfrm>
            <a:off x="3853282" y="5753405"/>
            <a:ext cx="144383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Tìm kiếm lân cận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5611673" y="5367528"/>
            <a:ext cx="600761" cy="4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2700"/>
              <a:buFont typeface="Roboto"/>
              <a:buNone/>
            </a:pPr>
            <a:r>
              <a:rPr lang="en-US" sz="27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6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87261" y="51435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6402629" y="5753405"/>
            <a:ext cx="155813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Cập nhật giải pháp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8278063" y="5367528"/>
            <a:ext cx="600761" cy="40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2700"/>
              <a:buFont typeface="Roboto"/>
              <a:buNone/>
            </a:pPr>
            <a:r>
              <a:rPr lang="en-US" sz="27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6" descr="preencoded.png"/>
          <p:cNvPicPr preferRelativeResize="0"/>
          <p:nvPr/>
        </p:nvPicPr>
        <p:blipFill rotWithShape="1">
          <a:blip r:embed="rId7">
            <a:alphaModFix/>
          </a:blip>
          <a:srcRect l="-56" r="-57"/>
          <a:stretch/>
        </p:blipFill>
        <p:spPr>
          <a:xfrm>
            <a:off x="9442094" y="5143500"/>
            <a:ext cx="400507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 txBox="1"/>
          <p:nvPr/>
        </p:nvSpPr>
        <p:spPr>
          <a:xfrm>
            <a:off x="9069019" y="5753405"/>
            <a:ext cx="128198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Điều kiện dừng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38;p7">
            <a:extLst>
              <a:ext uri="{FF2B5EF4-FFF2-40B4-BE49-F238E27FC236}">
                <a16:creationId xmlns:a16="http://schemas.microsoft.com/office/drawing/2014/main" id="{612F6069-636D-889F-35E7-46C191E8DF62}"/>
              </a:ext>
            </a:extLst>
          </p:cNvPr>
          <p:cNvSpPr/>
          <p:nvPr/>
        </p:nvSpPr>
        <p:spPr>
          <a:xfrm>
            <a:off x="305" y="-1475842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9;p7">
            <a:extLst>
              <a:ext uri="{FF2B5EF4-FFF2-40B4-BE49-F238E27FC236}">
                <a16:creationId xmlns:a16="http://schemas.microsoft.com/office/drawing/2014/main" id="{62BD19EF-C99D-446C-5C74-2A2B7BA46AA5}"/>
              </a:ext>
            </a:extLst>
          </p:cNvPr>
          <p:cNvSpPr txBox="1"/>
          <p:nvPr/>
        </p:nvSpPr>
        <p:spPr>
          <a:xfrm>
            <a:off x="3586582" y="-1247242"/>
            <a:ext cx="5244084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STEEPEST-ASCENT HILL CLIMBING</a:t>
            </a: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40;p7">
            <a:extLst>
              <a:ext uri="{FF2B5EF4-FFF2-40B4-BE49-F238E27FC236}">
                <a16:creationId xmlns:a16="http://schemas.microsoft.com/office/drawing/2014/main" id="{DF10778C-D2D8-197F-F171-03D4AE9F543C}"/>
              </a:ext>
            </a:extLst>
          </p:cNvPr>
          <p:cNvSpPr txBox="1"/>
          <p:nvPr/>
        </p:nvSpPr>
        <p:spPr>
          <a:xfrm>
            <a:off x="13438491" y="836846"/>
            <a:ext cx="23628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Nguyên lý hoạt động: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41;p7">
            <a:extLst>
              <a:ext uri="{FF2B5EF4-FFF2-40B4-BE49-F238E27FC236}">
                <a16:creationId xmlns:a16="http://schemas.microsoft.com/office/drawing/2014/main" id="{60E75CA5-B02E-6F9F-FDD9-3100B6AEA3DF}"/>
              </a:ext>
            </a:extLst>
          </p:cNvPr>
          <p:cNvSpPr txBox="1"/>
          <p:nvPr/>
        </p:nvSpPr>
        <p:spPr>
          <a:xfrm>
            <a:off x="13438491" y="2780784"/>
            <a:ext cx="12198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Đặc điểm: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42;p7">
            <a:extLst>
              <a:ext uri="{FF2B5EF4-FFF2-40B4-BE49-F238E27FC236}">
                <a16:creationId xmlns:a16="http://schemas.microsoft.com/office/drawing/2014/main" id="{8E62E35F-0080-4B9C-BA64-DB04BC8C1866}"/>
              </a:ext>
            </a:extLst>
          </p:cNvPr>
          <p:cNvSpPr/>
          <p:nvPr/>
        </p:nvSpPr>
        <p:spPr>
          <a:xfrm>
            <a:off x="13667091" y="1178388"/>
            <a:ext cx="38400" cy="15243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43;p7">
            <a:extLst>
              <a:ext uri="{FF2B5EF4-FFF2-40B4-BE49-F238E27FC236}">
                <a16:creationId xmlns:a16="http://schemas.microsoft.com/office/drawing/2014/main" id="{9B2746E8-258C-66DA-087E-7EA156AAB54A}"/>
              </a:ext>
            </a:extLst>
          </p:cNvPr>
          <p:cNvSpPr/>
          <p:nvPr/>
        </p:nvSpPr>
        <p:spPr>
          <a:xfrm>
            <a:off x="13667090" y="3218773"/>
            <a:ext cx="38400" cy="9144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4;p7">
            <a:extLst>
              <a:ext uri="{FF2B5EF4-FFF2-40B4-BE49-F238E27FC236}">
                <a16:creationId xmlns:a16="http://schemas.microsoft.com/office/drawing/2014/main" id="{C1263692-56D1-ACDB-2AB1-FAA1B85D00E9}"/>
              </a:ext>
            </a:extLst>
          </p:cNvPr>
          <p:cNvSpPr txBox="1"/>
          <p:nvPr/>
        </p:nvSpPr>
        <p:spPr>
          <a:xfrm>
            <a:off x="14238591" y="1369941"/>
            <a:ext cx="2934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Bắt đầu từ trạng thái ngẫu nhiên.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45;p7">
            <a:extLst>
              <a:ext uri="{FF2B5EF4-FFF2-40B4-BE49-F238E27FC236}">
                <a16:creationId xmlns:a16="http://schemas.microsoft.com/office/drawing/2014/main" id="{EC7CF2A7-530B-6840-8D17-BB1E455F3A4D}"/>
              </a:ext>
            </a:extLst>
          </p:cNvPr>
          <p:cNvSpPr txBox="1"/>
          <p:nvPr/>
        </p:nvSpPr>
        <p:spPr>
          <a:xfrm>
            <a:off x="14238591" y="1827141"/>
            <a:ext cx="5468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Duyệt toàn bộ lân cận → chọn nước đi giảm chi phí mạnh nhất.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46;p7">
            <a:extLst>
              <a:ext uri="{FF2B5EF4-FFF2-40B4-BE49-F238E27FC236}">
                <a16:creationId xmlns:a16="http://schemas.microsoft.com/office/drawing/2014/main" id="{314CAE89-8A43-C7BA-41E7-F84B6E6E154C}"/>
              </a:ext>
            </a:extLst>
          </p:cNvPr>
          <p:cNvSpPr txBox="1"/>
          <p:nvPr/>
        </p:nvSpPr>
        <p:spPr>
          <a:xfrm>
            <a:off x="14238591" y="2284341"/>
            <a:ext cx="323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Dừng khi không còn bước đi tốt hơn.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47;p7">
            <a:extLst>
              <a:ext uri="{FF2B5EF4-FFF2-40B4-BE49-F238E27FC236}">
                <a16:creationId xmlns:a16="http://schemas.microsoft.com/office/drawing/2014/main" id="{76C20173-AECC-1035-A58C-D4346A47979B}"/>
              </a:ext>
            </a:extLst>
          </p:cNvPr>
          <p:cNvSpPr txBox="1"/>
          <p:nvPr/>
        </p:nvSpPr>
        <p:spPr>
          <a:xfrm>
            <a:off x="14238591" y="3314793"/>
            <a:ext cx="1686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Nhanh, dễ cài đặt.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8;p7">
            <a:extLst>
              <a:ext uri="{FF2B5EF4-FFF2-40B4-BE49-F238E27FC236}">
                <a16:creationId xmlns:a16="http://schemas.microsoft.com/office/drawing/2014/main" id="{D632C4A8-4A3D-2F65-5D0A-78A6B3BAA571}"/>
              </a:ext>
            </a:extLst>
          </p:cNvPr>
          <p:cNvSpPr txBox="1"/>
          <p:nvPr/>
        </p:nvSpPr>
        <p:spPr>
          <a:xfrm>
            <a:off x="14238591" y="3771993"/>
            <a:ext cx="4105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Dễ bị kẹt ở local optimum (cực trị địa phương).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49;p7">
            <a:extLst>
              <a:ext uri="{FF2B5EF4-FFF2-40B4-BE49-F238E27FC236}">
                <a16:creationId xmlns:a16="http://schemas.microsoft.com/office/drawing/2014/main" id="{626A71FB-8034-2749-D4E8-2C129CD310D3}"/>
              </a:ext>
            </a:extLst>
          </p:cNvPr>
          <p:cNvSpPr txBox="1"/>
          <p:nvPr/>
        </p:nvSpPr>
        <p:spPr>
          <a:xfrm>
            <a:off x="-13672111" y="4339237"/>
            <a:ext cx="5769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563EB"/>
              </a:buClr>
              <a:buSzPts val="2200"/>
              <a:buFont typeface="Roboto"/>
              <a:buNone/>
            </a:pPr>
            <a:r>
              <a:rPr lang="en-US" sz="2200" b="0" i="0" u="none" strike="noStrike" cap="none">
                <a:solidFill>
                  <a:srgbClr val="2563EB"/>
                </a:solidFill>
                <a:latin typeface="Roboto"/>
                <a:ea typeface="Roboto"/>
                <a:cs typeface="Roboto"/>
                <a:sym typeface="Roboto"/>
              </a:rPr>
              <a:t>🧠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50;p7">
            <a:extLst>
              <a:ext uri="{FF2B5EF4-FFF2-40B4-BE49-F238E27FC236}">
                <a16:creationId xmlns:a16="http://schemas.microsoft.com/office/drawing/2014/main" id="{71AB1B70-34B6-2A20-233D-1EEA89E0DAC7}"/>
              </a:ext>
            </a:extLst>
          </p:cNvPr>
          <p:cNvSpPr txBox="1"/>
          <p:nvPr/>
        </p:nvSpPr>
        <p:spPr>
          <a:xfrm>
            <a:off x="-13163705" y="4377642"/>
            <a:ext cx="7626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Ví dụ: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51;p7">
            <a:extLst>
              <a:ext uri="{FF2B5EF4-FFF2-40B4-BE49-F238E27FC236}">
                <a16:creationId xmlns:a16="http://schemas.microsoft.com/office/drawing/2014/main" id="{0C6B223D-4780-6715-073B-6D5997C57207}"/>
              </a:ext>
            </a:extLst>
          </p:cNvPr>
          <p:cNvSpPr/>
          <p:nvPr/>
        </p:nvSpPr>
        <p:spPr>
          <a:xfrm>
            <a:off x="-13672111" y="4736152"/>
            <a:ext cx="11430000" cy="2057400"/>
          </a:xfrm>
          <a:prstGeom prst="roundRect">
            <a:avLst>
              <a:gd name="adj" fmla="val 1646"/>
            </a:avLst>
          </a:prstGeom>
          <a:solidFill>
            <a:srgbClr val="EFF6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2;p7">
            <a:extLst>
              <a:ext uri="{FF2B5EF4-FFF2-40B4-BE49-F238E27FC236}">
                <a16:creationId xmlns:a16="http://schemas.microsoft.com/office/drawing/2014/main" id="{4A338461-14DD-1929-0584-915A14B52C6A}"/>
              </a:ext>
            </a:extLst>
          </p:cNvPr>
          <p:cNvSpPr txBox="1"/>
          <p:nvPr/>
        </p:nvSpPr>
        <p:spPr>
          <a:xfrm>
            <a:off x="-13481916" y="4955608"/>
            <a:ext cx="8158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Trong N-Queens, khi tất cả nước đi đều làm tăng xung đột, thuật toán dừng dù chưa đạt nghiệm 0 conflict.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53;p7">
            <a:extLst>
              <a:ext uri="{FF2B5EF4-FFF2-40B4-BE49-F238E27FC236}">
                <a16:creationId xmlns:a16="http://schemas.microsoft.com/office/drawing/2014/main" id="{A3A3539E-9AFB-4371-98CE-72D26331E123}"/>
              </a:ext>
            </a:extLst>
          </p:cNvPr>
          <p:cNvSpPr/>
          <p:nvPr/>
        </p:nvSpPr>
        <p:spPr>
          <a:xfrm>
            <a:off x="-10760662" y="5421952"/>
            <a:ext cx="914400" cy="914400"/>
          </a:xfrm>
          <a:prstGeom prst="roundRect">
            <a:avLst>
              <a:gd name="adj" fmla="val 100000"/>
            </a:avLst>
          </a:prstGeom>
          <a:solidFill>
            <a:srgbClr val="E5E7EB"/>
          </a:solidFill>
          <a:ln w="25400" cap="flat" cmpd="sng">
            <a:solidFill>
              <a:srgbClr val="EF44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4;p7">
            <a:extLst>
              <a:ext uri="{FF2B5EF4-FFF2-40B4-BE49-F238E27FC236}">
                <a16:creationId xmlns:a16="http://schemas.microsoft.com/office/drawing/2014/main" id="{19B96791-D512-8467-7A31-D66781907D32}"/>
              </a:ext>
            </a:extLst>
          </p:cNvPr>
          <p:cNvSpPr/>
          <p:nvPr/>
        </p:nvSpPr>
        <p:spPr>
          <a:xfrm>
            <a:off x="-6226152" y="5421952"/>
            <a:ext cx="914400" cy="914400"/>
          </a:xfrm>
          <a:prstGeom prst="roundRect">
            <a:avLst>
              <a:gd name="adj" fmla="val 100000"/>
            </a:avLst>
          </a:prstGeom>
          <a:solidFill>
            <a:srgbClr val="E5E7EB"/>
          </a:solidFill>
          <a:ln w="25400" cap="flat" cmpd="sng">
            <a:solidFill>
              <a:srgbClr val="EF44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5;p7">
            <a:extLst>
              <a:ext uri="{FF2B5EF4-FFF2-40B4-BE49-F238E27FC236}">
                <a16:creationId xmlns:a16="http://schemas.microsoft.com/office/drawing/2014/main" id="{6A07FB1D-A945-17D0-E06B-D218FD7FC5C9}"/>
              </a:ext>
            </a:extLst>
          </p:cNvPr>
          <p:cNvSpPr txBox="1"/>
          <p:nvPr/>
        </p:nvSpPr>
        <p:spPr>
          <a:xfrm>
            <a:off x="-10514688" y="5764852"/>
            <a:ext cx="571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Start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56;p7">
            <a:extLst>
              <a:ext uri="{FF2B5EF4-FFF2-40B4-BE49-F238E27FC236}">
                <a16:creationId xmlns:a16="http://schemas.microsoft.com/office/drawing/2014/main" id="{87AA47B7-7166-3CE2-6B58-CB2D8C3C05FC}"/>
              </a:ext>
            </a:extLst>
          </p:cNvPr>
          <p:cNvSpPr txBox="1"/>
          <p:nvPr/>
        </p:nvSpPr>
        <p:spPr>
          <a:xfrm>
            <a:off x="-10857588" y="6432364"/>
            <a:ext cx="12153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4B5563"/>
                </a:solidFill>
                <a:latin typeface="Roboto"/>
                <a:ea typeface="Roboto"/>
                <a:cs typeface="Roboto"/>
                <a:sym typeface="Roboto"/>
              </a:rPr>
              <a:t>Trạng thái ban đầu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57;p7">
            <a:extLst>
              <a:ext uri="{FF2B5EF4-FFF2-40B4-BE49-F238E27FC236}">
                <a16:creationId xmlns:a16="http://schemas.microsoft.com/office/drawing/2014/main" id="{68DFD785-EA06-9D19-B0E7-9858B11B667F}"/>
              </a:ext>
            </a:extLst>
          </p:cNvPr>
          <p:cNvSpPr txBox="1"/>
          <p:nvPr/>
        </p:nvSpPr>
        <p:spPr>
          <a:xfrm>
            <a:off x="-8643826" y="6432364"/>
            <a:ext cx="11676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4B5563"/>
                </a:solidFill>
                <a:latin typeface="Roboto"/>
                <a:ea typeface="Roboto"/>
                <a:cs typeface="Roboto"/>
                <a:sym typeface="Roboto"/>
              </a:rPr>
              <a:t>Tìm bước tốt nhất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58;p7">
            <a:extLst>
              <a:ext uri="{FF2B5EF4-FFF2-40B4-BE49-F238E27FC236}">
                <a16:creationId xmlns:a16="http://schemas.microsoft.com/office/drawing/2014/main" id="{D32F7131-0398-1F2A-D7BC-63E67A12591F}"/>
              </a:ext>
            </a:extLst>
          </p:cNvPr>
          <p:cNvSpPr txBox="1"/>
          <p:nvPr/>
        </p:nvSpPr>
        <p:spPr>
          <a:xfrm>
            <a:off x="-6480355" y="6432364"/>
            <a:ext cx="15288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4B5563"/>
                </a:solidFill>
                <a:latin typeface="Roboto"/>
                <a:ea typeface="Roboto"/>
                <a:cs typeface="Roboto"/>
                <a:sym typeface="Roboto"/>
              </a:rPr>
              <a:t>Kẹt ở cực trị địa phương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59;p7">
            <a:extLst>
              <a:ext uri="{FF2B5EF4-FFF2-40B4-BE49-F238E27FC236}">
                <a16:creationId xmlns:a16="http://schemas.microsoft.com/office/drawing/2014/main" id="{4642878A-F55B-5050-9B75-3FFD6DB3AABC}"/>
              </a:ext>
            </a:extLst>
          </p:cNvPr>
          <p:cNvSpPr txBox="1"/>
          <p:nvPr/>
        </p:nvSpPr>
        <p:spPr>
          <a:xfrm>
            <a:off x="-9139430" y="5822459"/>
            <a:ext cx="600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B82F6"/>
              </a:buClr>
              <a:buSzPts val="2700"/>
              <a:buFont typeface="Roboto"/>
              <a:buNone/>
            </a:pPr>
            <a:r>
              <a:rPr lang="en-US" sz="2700" b="0" i="0" u="none" strike="noStrike" cap="none">
                <a:solidFill>
                  <a:srgbClr val="3B82F6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60;p7">
            <a:extLst>
              <a:ext uri="{FF2B5EF4-FFF2-40B4-BE49-F238E27FC236}">
                <a16:creationId xmlns:a16="http://schemas.microsoft.com/office/drawing/2014/main" id="{6F5FCB3E-A502-60CB-5527-54D865504D7C}"/>
              </a:ext>
            </a:extLst>
          </p:cNvPr>
          <p:cNvSpPr txBox="1"/>
          <p:nvPr/>
        </p:nvSpPr>
        <p:spPr>
          <a:xfrm>
            <a:off x="-6975960" y="5822459"/>
            <a:ext cx="600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B82F6"/>
              </a:buClr>
              <a:buSzPts val="2700"/>
              <a:buFont typeface="Roboto"/>
              <a:buNone/>
            </a:pPr>
            <a:r>
              <a:rPr lang="en-US" sz="2700" b="0" i="0" u="none" strike="noStrike" cap="none">
                <a:solidFill>
                  <a:srgbClr val="3B82F6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61;p7">
            <a:extLst>
              <a:ext uri="{FF2B5EF4-FFF2-40B4-BE49-F238E27FC236}">
                <a16:creationId xmlns:a16="http://schemas.microsoft.com/office/drawing/2014/main" id="{8DB0EFA4-F653-A3A9-043D-1F95443D1C94}"/>
              </a:ext>
            </a:extLst>
          </p:cNvPr>
          <p:cNvSpPr/>
          <p:nvPr/>
        </p:nvSpPr>
        <p:spPr>
          <a:xfrm>
            <a:off x="-8571588" y="5421952"/>
            <a:ext cx="914400" cy="914400"/>
          </a:xfrm>
          <a:prstGeom prst="roundRect">
            <a:avLst>
              <a:gd name="adj" fmla="val 100000"/>
            </a:avLst>
          </a:prstGeom>
          <a:solidFill>
            <a:srgbClr val="E5E7EB"/>
          </a:solidFill>
          <a:ln w="25400" cap="flat" cmpd="sng">
            <a:solidFill>
              <a:srgbClr val="F59E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162;p7" descr="preencoded.png">
            <a:extLst>
              <a:ext uri="{FF2B5EF4-FFF2-40B4-BE49-F238E27FC236}">
                <a16:creationId xmlns:a16="http://schemas.microsoft.com/office/drawing/2014/main" id="{9CC82543-C17B-01DB-0FC1-47E9FFA0F84D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8257034" y="5736506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163;p7">
            <a:extLst>
              <a:ext uri="{FF2B5EF4-FFF2-40B4-BE49-F238E27FC236}">
                <a16:creationId xmlns:a16="http://schemas.microsoft.com/office/drawing/2014/main" id="{6C559A6B-440D-9E29-6F4F-DB633AF85ECA}"/>
              </a:ext>
            </a:extLst>
          </p:cNvPr>
          <p:cNvSpPr txBox="1"/>
          <p:nvPr/>
        </p:nvSpPr>
        <p:spPr>
          <a:xfrm>
            <a:off x="-6124654" y="5641408"/>
            <a:ext cx="5478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Local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64;p7">
            <a:extLst>
              <a:ext uri="{FF2B5EF4-FFF2-40B4-BE49-F238E27FC236}">
                <a16:creationId xmlns:a16="http://schemas.microsoft.com/office/drawing/2014/main" id="{8A2FE0D1-FF65-6FED-4CB1-22C3183A3178}"/>
              </a:ext>
            </a:extLst>
          </p:cNvPr>
          <p:cNvSpPr txBox="1"/>
          <p:nvPr/>
        </p:nvSpPr>
        <p:spPr>
          <a:xfrm>
            <a:off x="-6124654" y="5908413"/>
            <a:ext cx="843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Optimum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/>
          <p:nvPr/>
        </p:nvSpPr>
        <p:spPr>
          <a:xfrm>
            <a:off x="0" y="-1205696"/>
            <a:ext cx="12191700" cy="8115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0" y="-1205696"/>
            <a:ext cx="12191700" cy="8115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0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3586277" y="228600"/>
            <a:ext cx="5244084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STEEPEST-ASCENT HILL CLIMBING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381305" y="971525"/>
            <a:ext cx="23628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Nguyên lý hoạt động: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381305" y="2915463"/>
            <a:ext cx="12198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Đặc điểm: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609905" y="1313067"/>
            <a:ext cx="38400" cy="15243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>
            <a:off x="609904" y="3353452"/>
            <a:ext cx="38400" cy="9144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 txBox="1"/>
          <p:nvPr/>
        </p:nvSpPr>
        <p:spPr>
          <a:xfrm>
            <a:off x="1181405" y="1504620"/>
            <a:ext cx="2934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Bắt đầu từ trạng thái ngẫu nhiên.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1181405" y="1961820"/>
            <a:ext cx="5468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Duyệt toàn bộ lân cận → chọn nước đi giảm chi phí mạnh nhất.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1181405" y="2419020"/>
            <a:ext cx="323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Dừng khi không còn bước đi tốt hơn.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1181405" y="3449472"/>
            <a:ext cx="1686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Nhanh, dễ cài đặt.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/>
          <p:nvPr/>
        </p:nvSpPr>
        <p:spPr>
          <a:xfrm>
            <a:off x="1181405" y="3906672"/>
            <a:ext cx="4105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Dễ bị kẹt ở local optimum (cực trị địa phương).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381305" y="4339237"/>
            <a:ext cx="576900" cy="3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563EB"/>
              </a:buClr>
              <a:buSzPts val="2200"/>
              <a:buFont typeface="Roboto"/>
              <a:buNone/>
            </a:pPr>
            <a:r>
              <a:rPr lang="en-US" sz="2200" b="0" i="0" u="none" strike="noStrike" cap="none">
                <a:solidFill>
                  <a:srgbClr val="2563EB"/>
                </a:solidFill>
                <a:latin typeface="Roboto"/>
                <a:ea typeface="Roboto"/>
                <a:cs typeface="Roboto"/>
                <a:sym typeface="Roboto"/>
              </a:rPr>
              <a:t>🧠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889711" y="4377642"/>
            <a:ext cx="7626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Ví dụ: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381305" y="4736152"/>
            <a:ext cx="11430000" cy="2057400"/>
          </a:xfrm>
          <a:prstGeom prst="roundRect">
            <a:avLst>
              <a:gd name="adj" fmla="val 1646"/>
            </a:avLst>
          </a:prstGeom>
          <a:solidFill>
            <a:srgbClr val="EFF6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571500" y="4955608"/>
            <a:ext cx="8158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Trong N-Queens, khi tất cả nước đi đều làm tăng xung đột, thuật toán dừng dù chưa đạt nghiệm 0 conflict.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3292754" y="5421952"/>
            <a:ext cx="914400" cy="914400"/>
          </a:xfrm>
          <a:prstGeom prst="roundRect">
            <a:avLst>
              <a:gd name="adj" fmla="val 100000"/>
            </a:avLst>
          </a:prstGeom>
          <a:solidFill>
            <a:srgbClr val="E5E7EB"/>
          </a:solidFill>
          <a:ln w="25400" cap="flat" cmpd="sng">
            <a:solidFill>
              <a:srgbClr val="EF44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"/>
          <p:cNvSpPr/>
          <p:nvPr/>
        </p:nvSpPr>
        <p:spPr>
          <a:xfrm>
            <a:off x="7827264" y="5421952"/>
            <a:ext cx="914400" cy="914400"/>
          </a:xfrm>
          <a:prstGeom prst="roundRect">
            <a:avLst>
              <a:gd name="adj" fmla="val 100000"/>
            </a:avLst>
          </a:prstGeom>
          <a:solidFill>
            <a:srgbClr val="E5E7EB"/>
          </a:solidFill>
          <a:ln w="25400" cap="flat" cmpd="sng">
            <a:solidFill>
              <a:srgbClr val="EF44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3538728" y="5764852"/>
            <a:ext cx="571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Start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3195828" y="6432364"/>
            <a:ext cx="12153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4B5563"/>
                </a:solidFill>
                <a:latin typeface="Roboto"/>
                <a:ea typeface="Roboto"/>
                <a:cs typeface="Roboto"/>
                <a:sym typeface="Roboto"/>
              </a:rPr>
              <a:t>Trạng thái ban đầu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5409590" y="6432364"/>
            <a:ext cx="11676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4B5563"/>
                </a:solidFill>
                <a:latin typeface="Roboto"/>
                <a:ea typeface="Roboto"/>
                <a:cs typeface="Roboto"/>
                <a:sym typeface="Roboto"/>
              </a:rPr>
              <a:t>Tìm bước tốt nhất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7573061" y="6432364"/>
            <a:ext cx="1528800" cy="1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4B5563"/>
                </a:solidFill>
                <a:latin typeface="Roboto"/>
                <a:ea typeface="Roboto"/>
                <a:cs typeface="Roboto"/>
                <a:sym typeface="Roboto"/>
              </a:rPr>
              <a:t>Kẹt ở cực trị địa phương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4913986" y="5822459"/>
            <a:ext cx="600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B82F6"/>
              </a:buClr>
              <a:buSzPts val="2700"/>
              <a:buFont typeface="Roboto"/>
              <a:buNone/>
            </a:pPr>
            <a:r>
              <a:rPr lang="en-US" sz="2700" b="0" i="0" u="none" strike="noStrike" cap="none">
                <a:solidFill>
                  <a:srgbClr val="3B82F6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7077456" y="5822459"/>
            <a:ext cx="6009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B82F6"/>
              </a:buClr>
              <a:buSzPts val="2700"/>
              <a:buFont typeface="Roboto"/>
              <a:buNone/>
            </a:pPr>
            <a:r>
              <a:rPr lang="en-US" sz="2700" b="0" i="0" u="none" strike="noStrike" cap="none">
                <a:solidFill>
                  <a:srgbClr val="3B82F6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5481828" y="5421952"/>
            <a:ext cx="914400" cy="914400"/>
          </a:xfrm>
          <a:prstGeom prst="roundRect">
            <a:avLst>
              <a:gd name="adj" fmla="val 100000"/>
            </a:avLst>
          </a:prstGeom>
          <a:solidFill>
            <a:srgbClr val="E5E7EB"/>
          </a:solidFill>
          <a:ln w="25400" cap="flat" cmpd="sng">
            <a:solidFill>
              <a:srgbClr val="F59E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Google Shape;162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6382" y="5736506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7928762" y="5641408"/>
            <a:ext cx="5478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Local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7928762" y="5908413"/>
            <a:ext cx="843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Optimum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72;p8">
            <a:extLst>
              <a:ext uri="{FF2B5EF4-FFF2-40B4-BE49-F238E27FC236}">
                <a16:creationId xmlns:a16="http://schemas.microsoft.com/office/drawing/2014/main" id="{DF6E6E48-FC9C-DC2A-F4EA-FCD59B4AB4B0}"/>
              </a:ext>
            </a:extLst>
          </p:cNvPr>
          <p:cNvSpPr/>
          <p:nvPr/>
        </p:nvSpPr>
        <p:spPr>
          <a:xfrm>
            <a:off x="-57392" y="-2674301"/>
            <a:ext cx="12191700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73;p8">
            <a:extLst>
              <a:ext uri="{FF2B5EF4-FFF2-40B4-BE49-F238E27FC236}">
                <a16:creationId xmlns:a16="http://schemas.microsoft.com/office/drawing/2014/main" id="{3B4D3385-9509-9BB2-8322-C642550D2348}"/>
              </a:ext>
            </a:extLst>
          </p:cNvPr>
          <p:cNvSpPr txBox="1"/>
          <p:nvPr/>
        </p:nvSpPr>
        <p:spPr>
          <a:xfrm>
            <a:off x="3028708" y="-2607142"/>
            <a:ext cx="6234379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HILL CLIMBING WITH RANDOM RESTARTS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74;p8">
            <a:extLst>
              <a:ext uri="{FF2B5EF4-FFF2-40B4-BE49-F238E27FC236}">
                <a16:creationId xmlns:a16="http://schemas.microsoft.com/office/drawing/2014/main" id="{07FE3D55-8187-7147-E673-76DCC0EB8FE1}"/>
              </a:ext>
            </a:extLst>
          </p:cNvPr>
          <p:cNvSpPr txBox="1"/>
          <p:nvPr/>
        </p:nvSpPr>
        <p:spPr>
          <a:xfrm>
            <a:off x="-8714091" y="1054251"/>
            <a:ext cx="10479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86B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00386B"/>
                </a:solidFill>
                <a:latin typeface="Roboto"/>
                <a:ea typeface="Roboto"/>
                <a:cs typeface="Roboto"/>
                <a:sym typeface="Roboto"/>
              </a:rPr>
              <a:t>Ý tưởng: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5;p8">
            <a:extLst>
              <a:ext uri="{FF2B5EF4-FFF2-40B4-BE49-F238E27FC236}">
                <a16:creationId xmlns:a16="http://schemas.microsoft.com/office/drawing/2014/main" id="{83D4EDC4-239D-A065-684B-3D46C331FE9F}"/>
              </a:ext>
            </a:extLst>
          </p:cNvPr>
          <p:cNvSpPr txBox="1"/>
          <p:nvPr/>
        </p:nvSpPr>
        <p:spPr>
          <a:xfrm>
            <a:off x="-8714091" y="2140424"/>
            <a:ext cx="9528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86B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00386B"/>
                </a:solidFill>
                <a:latin typeface="Roboto"/>
                <a:ea typeface="Roboto"/>
                <a:cs typeface="Roboto"/>
                <a:sym typeface="Roboto"/>
              </a:rPr>
              <a:t>Cơ chế: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6;p8">
            <a:extLst>
              <a:ext uri="{FF2B5EF4-FFF2-40B4-BE49-F238E27FC236}">
                <a16:creationId xmlns:a16="http://schemas.microsoft.com/office/drawing/2014/main" id="{0AE6E793-B2F5-6022-076B-25A53E93E74F}"/>
              </a:ext>
            </a:extLst>
          </p:cNvPr>
          <p:cNvSpPr/>
          <p:nvPr/>
        </p:nvSpPr>
        <p:spPr>
          <a:xfrm>
            <a:off x="-8485491" y="1344841"/>
            <a:ext cx="38400" cy="6768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77;p8">
            <a:extLst>
              <a:ext uri="{FF2B5EF4-FFF2-40B4-BE49-F238E27FC236}">
                <a16:creationId xmlns:a16="http://schemas.microsoft.com/office/drawing/2014/main" id="{0EF55B2C-24F5-E272-F919-DC642654645A}"/>
              </a:ext>
            </a:extLst>
          </p:cNvPr>
          <p:cNvSpPr/>
          <p:nvPr/>
        </p:nvSpPr>
        <p:spPr>
          <a:xfrm flipH="1">
            <a:off x="-8467496" y="2456156"/>
            <a:ext cx="38400" cy="11727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8;p8">
            <a:extLst>
              <a:ext uri="{FF2B5EF4-FFF2-40B4-BE49-F238E27FC236}">
                <a16:creationId xmlns:a16="http://schemas.microsoft.com/office/drawing/2014/main" id="{3398F913-C9A0-50B4-5EE2-3DA0FE1C6291}"/>
              </a:ext>
            </a:extLst>
          </p:cNvPr>
          <p:cNvSpPr txBox="1"/>
          <p:nvPr/>
        </p:nvSpPr>
        <p:spPr>
          <a:xfrm>
            <a:off x="-7913991" y="1442049"/>
            <a:ext cx="6172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Nếu Hill Climbing bị kẹt, hãy khởi động lại từ trạng thái ngẫu nhiên mới.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79;p8">
            <a:extLst>
              <a:ext uri="{FF2B5EF4-FFF2-40B4-BE49-F238E27FC236}">
                <a16:creationId xmlns:a16="http://schemas.microsoft.com/office/drawing/2014/main" id="{F28CEE8C-03F9-7A17-648F-9778C639E5F1}"/>
              </a:ext>
            </a:extLst>
          </p:cNvPr>
          <p:cNvSpPr txBox="1"/>
          <p:nvPr/>
        </p:nvSpPr>
        <p:spPr>
          <a:xfrm>
            <a:off x="-7913991" y="1770097"/>
            <a:ext cx="4705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Thuật toán lặp lại nhiều lần, ghi nhận nghiệm tốt nhất.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0;p8">
            <a:extLst>
              <a:ext uri="{FF2B5EF4-FFF2-40B4-BE49-F238E27FC236}">
                <a16:creationId xmlns:a16="http://schemas.microsoft.com/office/drawing/2014/main" id="{EF4D0352-CB2A-4D73-1D58-F88E872F7BB8}"/>
              </a:ext>
            </a:extLst>
          </p:cNvPr>
          <p:cNvSpPr txBox="1"/>
          <p:nvPr/>
        </p:nvSpPr>
        <p:spPr>
          <a:xfrm>
            <a:off x="-7913991" y="2673519"/>
            <a:ext cx="4315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Chạy Hill Climbing nhiều lần (mỗi lần = 1 restart).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81;p8">
            <a:extLst>
              <a:ext uri="{FF2B5EF4-FFF2-40B4-BE49-F238E27FC236}">
                <a16:creationId xmlns:a16="http://schemas.microsoft.com/office/drawing/2014/main" id="{31318FDC-6D9A-0294-F6AA-E9245DAE30E5}"/>
              </a:ext>
            </a:extLst>
          </p:cNvPr>
          <p:cNvSpPr txBox="1"/>
          <p:nvPr/>
        </p:nvSpPr>
        <p:spPr>
          <a:xfrm>
            <a:off x="-7913991" y="3001566"/>
            <a:ext cx="3610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Mỗi lần bắt đầu với trạng thái khác nhau.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82;p8">
            <a:extLst>
              <a:ext uri="{FF2B5EF4-FFF2-40B4-BE49-F238E27FC236}">
                <a16:creationId xmlns:a16="http://schemas.microsoft.com/office/drawing/2014/main" id="{9BA68246-D016-888A-7573-4AD1B11F9D2E}"/>
              </a:ext>
            </a:extLst>
          </p:cNvPr>
          <p:cNvSpPr txBox="1"/>
          <p:nvPr/>
        </p:nvSpPr>
        <p:spPr>
          <a:xfrm>
            <a:off x="-7913991" y="3345758"/>
            <a:ext cx="4134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 quả cuối cùng là nghiệm có cost thấp nhất.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3;p8">
            <a:extLst>
              <a:ext uri="{FF2B5EF4-FFF2-40B4-BE49-F238E27FC236}">
                <a16:creationId xmlns:a16="http://schemas.microsoft.com/office/drawing/2014/main" id="{1D07B15F-4278-E970-3A36-F0E0E86C6A47}"/>
              </a:ext>
            </a:extLst>
          </p:cNvPr>
          <p:cNvSpPr txBox="1"/>
          <p:nvPr/>
        </p:nvSpPr>
        <p:spPr>
          <a:xfrm>
            <a:off x="-8714091" y="3651509"/>
            <a:ext cx="11148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86B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00386B"/>
                </a:solidFill>
                <a:latin typeface="Roboto"/>
                <a:ea typeface="Roboto"/>
                <a:cs typeface="Roboto"/>
                <a:sym typeface="Roboto"/>
              </a:rPr>
              <a:t>Ưu điểm: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84;p8">
            <a:extLst>
              <a:ext uri="{FF2B5EF4-FFF2-40B4-BE49-F238E27FC236}">
                <a16:creationId xmlns:a16="http://schemas.microsoft.com/office/drawing/2014/main" id="{D7BFC5AE-0750-B11C-EF54-4539CC4B69B8}"/>
              </a:ext>
            </a:extLst>
          </p:cNvPr>
          <p:cNvSpPr/>
          <p:nvPr/>
        </p:nvSpPr>
        <p:spPr>
          <a:xfrm>
            <a:off x="-8485496" y="3992632"/>
            <a:ext cx="38400" cy="9207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85;p8">
            <a:extLst>
              <a:ext uri="{FF2B5EF4-FFF2-40B4-BE49-F238E27FC236}">
                <a16:creationId xmlns:a16="http://schemas.microsoft.com/office/drawing/2014/main" id="{3E9A1110-244A-7AB0-ADD7-2C4EBAE9A5F9}"/>
              </a:ext>
            </a:extLst>
          </p:cNvPr>
          <p:cNvSpPr txBox="1"/>
          <p:nvPr/>
        </p:nvSpPr>
        <p:spPr>
          <a:xfrm>
            <a:off x="-7913991" y="4184604"/>
            <a:ext cx="5829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Gần như chắc chắn tìm được nghiệm tối ưu khi số restart đủ nhiều.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86;p8">
            <a:extLst>
              <a:ext uri="{FF2B5EF4-FFF2-40B4-BE49-F238E27FC236}">
                <a16:creationId xmlns:a16="http://schemas.microsoft.com/office/drawing/2014/main" id="{B54ECC21-5928-32FE-7B81-AE515D99AF50}"/>
              </a:ext>
            </a:extLst>
          </p:cNvPr>
          <p:cNvSpPr txBox="1"/>
          <p:nvPr/>
        </p:nvSpPr>
        <p:spPr>
          <a:xfrm>
            <a:off x="-7913991" y="4544939"/>
            <a:ext cx="4668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Hiệu quả cao với các bài toán có nhiều cực trị cục bộ.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87;p8">
            <a:extLst>
              <a:ext uri="{FF2B5EF4-FFF2-40B4-BE49-F238E27FC236}">
                <a16:creationId xmlns:a16="http://schemas.microsoft.com/office/drawing/2014/main" id="{AD0E9941-DDAF-4041-666A-1CE71273D3E3}"/>
              </a:ext>
            </a:extLst>
          </p:cNvPr>
          <p:cNvSpPr/>
          <p:nvPr/>
        </p:nvSpPr>
        <p:spPr>
          <a:xfrm>
            <a:off x="1515084" y="7805025"/>
            <a:ext cx="9144000" cy="1304700"/>
          </a:xfrm>
          <a:prstGeom prst="roundRect">
            <a:avLst>
              <a:gd name="adj" fmla="val 4092"/>
            </a:avLst>
          </a:prstGeom>
          <a:solidFill>
            <a:srgbClr val="EFF6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8;p8" descr="preencoded.png">
            <a:extLst>
              <a:ext uri="{FF2B5EF4-FFF2-40B4-BE49-F238E27FC236}">
                <a16:creationId xmlns:a16="http://schemas.microsoft.com/office/drawing/2014/main" id="{D3AFF9E8-7FE4-3784-848D-551037F59AA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5671" y="80336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89;p8">
            <a:extLst>
              <a:ext uri="{FF2B5EF4-FFF2-40B4-BE49-F238E27FC236}">
                <a16:creationId xmlns:a16="http://schemas.microsoft.com/office/drawing/2014/main" id="{1E1BBD9A-F20C-2639-9084-9135DABF7013}"/>
              </a:ext>
            </a:extLst>
          </p:cNvPr>
          <p:cNvSpPr txBox="1"/>
          <p:nvPr/>
        </p:nvSpPr>
        <p:spPr>
          <a:xfrm>
            <a:off x="2200884" y="8642615"/>
            <a:ext cx="1300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Local Optimum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90;p8">
            <a:extLst>
              <a:ext uri="{FF2B5EF4-FFF2-40B4-BE49-F238E27FC236}">
                <a16:creationId xmlns:a16="http://schemas.microsoft.com/office/drawing/2014/main" id="{EC10CA4D-DB30-33F6-A6E5-9582957997A1}"/>
              </a:ext>
            </a:extLst>
          </p:cNvPr>
          <p:cNvSpPr txBox="1"/>
          <p:nvPr/>
        </p:nvSpPr>
        <p:spPr>
          <a:xfrm>
            <a:off x="4282973" y="8114092"/>
            <a:ext cx="10005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4500"/>
              <a:buFont typeface="Roboto"/>
              <a:buNone/>
            </a:pPr>
            <a:r>
              <a:rPr lang="en-US" sz="45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4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191;p8" descr="preencoded.png">
            <a:extLst>
              <a:ext uri="{FF2B5EF4-FFF2-40B4-BE49-F238E27FC236}">
                <a16:creationId xmlns:a16="http://schemas.microsoft.com/office/drawing/2014/main" id="{0E53C0C1-4D86-1698-CCA6-7DBFC9B1C92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20079" y="80336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92;p8">
            <a:extLst>
              <a:ext uri="{FF2B5EF4-FFF2-40B4-BE49-F238E27FC236}">
                <a16:creationId xmlns:a16="http://schemas.microsoft.com/office/drawing/2014/main" id="{0C3C46F6-BDC0-0EC9-018C-91F47ED9A7CC}"/>
              </a:ext>
            </a:extLst>
          </p:cNvPr>
          <p:cNvSpPr txBox="1"/>
          <p:nvPr/>
        </p:nvSpPr>
        <p:spPr>
          <a:xfrm>
            <a:off x="5769787" y="8642615"/>
            <a:ext cx="691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Restart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93;p8">
            <a:extLst>
              <a:ext uri="{FF2B5EF4-FFF2-40B4-BE49-F238E27FC236}">
                <a16:creationId xmlns:a16="http://schemas.microsoft.com/office/drawing/2014/main" id="{CA8F7578-39F7-E9A8-11D9-317D9F41D3A5}"/>
              </a:ext>
            </a:extLst>
          </p:cNvPr>
          <p:cNvSpPr txBox="1"/>
          <p:nvPr/>
        </p:nvSpPr>
        <p:spPr>
          <a:xfrm>
            <a:off x="7243800" y="8114092"/>
            <a:ext cx="10005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4500"/>
              <a:buFont typeface="Roboto"/>
              <a:buNone/>
            </a:pPr>
            <a:r>
              <a:rPr lang="en-US" sz="45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4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194;p8" descr="preencoded.png">
            <a:extLst>
              <a:ext uri="{FF2B5EF4-FFF2-40B4-BE49-F238E27FC236}">
                <a16:creationId xmlns:a16="http://schemas.microsoft.com/office/drawing/2014/main" id="{ED4B9CD6-6CCE-14D0-D42C-ABE127AA6CE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-56" r="-57"/>
          <a:stretch/>
        </p:blipFill>
        <p:spPr>
          <a:xfrm>
            <a:off x="9151238" y="8033625"/>
            <a:ext cx="400507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195;p8">
            <a:extLst>
              <a:ext uri="{FF2B5EF4-FFF2-40B4-BE49-F238E27FC236}">
                <a16:creationId xmlns:a16="http://schemas.microsoft.com/office/drawing/2014/main" id="{8205D9DF-EBD9-71A7-1A5F-23903E8C0474}"/>
              </a:ext>
            </a:extLst>
          </p:cNvPr>
          <p:cNvSpPr txBox="1"/>
          <p:nvPr/>
        </p:nvSpPr>
        <p:spPr>
          <a:xfrm>
            <a:off x="8729700" y="8642615"/>
            <a:ext cx="1377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Global Optimum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/>
          <p:nvPr/>
        </p:nvSpPr>
        <p:spPr>
          <a:xfrm>
            <a:off x="0" y="-2470042"/>
            <a:ext cx="12191700" cy="88101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"/>
          <p:cNvSpPr/>
          <p:nvPr/>
        </p:nvSpPr>
        <p:spPr>
          <a:xfrm>
            <a:off x="190650" y="-1952100"/>
            <a:ext cx="12191700" cy="8810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"/>
          <p:cNvSpPr/>
          <p:nvPr/>
        </p:nvSpPr>
        <p:spPr>
          <a:xfrm>
            <a:off x="0" y="161441"/>
            <a:ext cx="12191700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"/>
          <p:cNvSpPr txBox="1"/>
          <p:nvPr/>
        </p:nvSpPr>
        <p:spPr>
          <a:xfrm>
            <a:off x="3086100" y="228600"/>
            <a:ext cx="6234379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HILL CLIMBING WITH RANDOM RESTARTS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381305" y="1168319"/>
            <a:ext cx="10479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86B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00386B"/>
                </a:solidFill>
                <a:latin typeface="Roboto"/>
                <a:ea typeface="Roboto"/>
                <a:cs typeface="Roboto"/>
                <a:sym typeface="Roboto"/>
              </a:rPr>
              <a:t>Ý tưởng: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381305" y="2254492"/>
            <a:ext cx="9528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86B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00386B"/>
                </a:solidFill>
                <a:latin typeface="Roboto"/>
                <a:ea typeface="Roboto"/>
                <a:cs typeface="Roboto"/>
                <a:sym typeface="Roboto"/>
              </a:rPr>
              <a:t>Cơ chế: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609905" y="1458909"/>
            <a:ext cx="38400" cy="6768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"/>
          <p:cNvSpPr/>
          <p:nvPr/>
        </p:nvSpPr>
        <p:spPr>
          <a:xfrm flipH="1">
            <a:off x="627900" y="2570224"/>
            <a:ext cx="38400" cy="11727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"/>
          <p:cNvSpPr txBox="1"/>
          <p:nvPr/>
        </p:nvSpPr>
        <p:spPr>
          <a:xfrm>
            <a:off x="1181405" y="1556117"/>
            <a:ext cx="6172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Nếu Hill Climbing bị kẹt, hãy khởi động lại từ trạng thái ngẫu nhiên mới.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1181405" y="1884165"/>
            <a:ext cx="4705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Thuật toán lặp lại nhiều lần, ghi nhận nghiệm tốt nhất.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1181405" y="2787587"/>
            <a:ext cx="4315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Chạy Hill Climbing nhiều lần (mỗi lần = 1 restart).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1181405" y="3115634"/>
            <a:ext cx="3610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Mỗi lần bắt đầu với trạng thái khác nhau.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1181405" y="3459826"/>
            <a:ext cx="4134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Kết quả cuối cùng là nghiệm có cost thấp nhất.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381305" y="3765577"/>
            <a:ext cx="11148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386B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00386B"/>
                </a:solidFill>
                <a:latin typeface="Roboto"/>
                <a:ea typeface="Roboto"/>
                <a:cs typeface="Roboto"/>
                <a:sym typeface="Roboto"/>
              </a:rPr>
              <a:t>Ưu điểm: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609900" y="4106700"/>
            <a:ext cx="38400" cy="9207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 txBox="1"/>
          <p:nvPr/>
        </p:nvSpPr>
        <p:spPr>
          <a:xfrm>
            <a:off x="1181405" y="4298672"/>
            <a:ext cx="58293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Gần như chắc chắn tìm được nghiệm tối ưu khi số restart đủ nhiều.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1181405" y="4659007"/>
            <a:ext cx="4668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Hiệu quả cao với các bài toán có nhiều cực trị cục bộ.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1524305" y="5413734"/>
            <a:ext cx="9144000" cy="1304700"/>
          </a:xfrm>
          <a:prstGeom prst="roundRect">
            <a:avLst>
              <a:gd name="adj" fmla="val 4092"/>
            </a:avLst>
          </a:prstGeom>
          <a:solidFill>
            <a:srgbClr val="EFF6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" name="Google Shape;188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4892" y="5642334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8"/>
          <p:cNvSpPr txBox="1"/>
          <p:nvPr/>
        </p:nvSpPr>
        <p:spPr>
          <a:xfrm>
            <a:off x="2210105" y="6251324"/>
            <a:ext cx="1300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Local Optimum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4292194" y="5722801"/>
            <a:ext cx="10005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4500"/>
              <a:buFont typeface="Roboto"/>
              <a:buNone/>
            </a:pPr>
            <a:r>
              <a:rPr lang="en-US" sz="45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4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29300" y="5642334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8"/>
          <p:cNvSpPr txBox="1"/>
          <p:nvPr/>
        </p:nvSpPr>
        <p:spPr>
          <a:xfrm>
            <a:off x="5779008" y="6251324"/>
            <a:ext cx="6912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Restart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7253021" y="5722801"/>
            <a:ext cx="10005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60A5FA"/>
              </a:buClr>
              <a:buSzPts val="4500"/>
              <a:buFont typeface="Roboto"/>
              <a:buNone/>
            </a:pPr>
            <a:r>
              <a:rPr lang="en-US" sz="4500" b="0" i="0" u="none" strike="noStrike" cap="none">
                <a:solidFill>
                  <a:srgbClr val="60A5FA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4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8" descr="preencoded.png"/>
          <p:cNvPicPr preferRelativeResize="0"/>
          <p:nvPr/>
        </p:nvPicPr>
        <p:blipFill rotWithShape="1">
          <a:blip r:embed="rId5">
            <a:alphaModFix/>
          </a:blip>
          <a:srcRect l="-56" r="-57"/>
          <a:stretch/>
        </p:blipFill>
        <p:spPr>
          <a:xfrm>
            <a:off x="9160459" y="5642334"/>
            <a:ext cx="400507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8"/>
          <p:cNvSpPr txBox="1"/>
          <p:nvPr/>
        </p:nvSpPr>
        <p:spPr>
          <a:xfrm>
            <a:off x="8738921" y="6251324"/>
            <a:ext cx="13770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Global Optimum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03;p9">
            <a:extLst>
              <a:ext uri="{FF2B5EF4-FFF2-40B4-BE49-F238E27FC236}">
                <a16:creationId xmlns:a16="http://schemas.microsoft.com/office/drawing/2014/main" id="{7EEC525F-3CA9-37A5-316A-A4F65B07EFC7}"/>
              </a:ext>
            </a:extLst>
          </p:cNvPr>
          <p:cNvSpPr/>
          <p:nvPr/>
        </p:nvSpPr>
        <p:spPr>
          <a:xfrm>
            <a:off x="80924" y="-3654865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04;p9">
            <a:extLst>
              <a:ext uri="{FF2B5EF4-FFF2-40B4-BE49-F238E27FC236}">
                <a16:creationId xmlns:a16="http://schemas.microsoft.com/office/drawing/2014/main" id="{50652E7B-E3A7-BC5A-F167-214FF2B683D6}"/>
              </a:ext>
            </a:extLst>
          </p:cNvPr>
          <p:cNvSpPr txBox="1"/>
          <p:nvPr/>
        </p:nvSpPr>
        <p:spPr>
          <a:xfrm>
            <a:off x="2635758" y="-3426265"/>
            <a:ext cx="7301484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SIMULATED ANNEALING (MÔ PHỎNG LUYỆN KIM)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205;p9" descr="preencoded.png">
            <a:extLst>
              <a:ext uri="{FF2B5EF4-FFF2-40B4-BE49-F238E27FC236}">
                <a16:creationId xmlns:a16="http://schemas.microsoft.com/office/drawing/2014/main" id="{CC293534-8919-E8D4-0216-E642F868262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-743" r="-742"/>
          <a:stretch/>
        </p:blipFill>
        <p:spPr>
          <a:xfrm>
            <a:off x="-12911557" y="1224501"/>
            <a:ext cx="30449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06;p9">
            <a:extLst>
              <a:ext uri="{FF2B5EF4-FFF2-40B4-BE49-F238E27FC236}">
                <a16:creationId xmlns:a16="http://schemas.microsoft.com/office/drawing/2014/main" id="{80BA6BC5-EE6F-FC7C-A6F4-53DD26F34A1E}"/>
              </a:ext>
            </a:extLst>
          </p:cNvPr>
          <p:cNvSpPr txBox="1"/>
          <p:nvPr/>
        </p:nvSpPr>
        <p:spPr>
          <a:xfrm>
            <a:off x="-12454357" y="1276622"/>
            <a:ext cx="18957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Cảm hứng vật lý: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07;p9">
            <a:extLst>
              <a:ext uri="{FF2B5EF4-FFF2-40B4-BE49-F238E27FC236}">
                <a16:creationId xmlns:a16="http://schemas.microsoft.com/office/drawing/2014/main" id="{DFF3BAA9-9A84-79AE-3D78-DB125E52CDBF}"/>
              </a:ext>
            </a:extLst>
          </p:cNvPr>
          <p:cNvSpPr/>
          <p:nvPr/>
        </p:nvSpPr>
        <p:spPr>
          <a:xfrm>
            <a:off x="-11585677" y="1619047"/>
            <a:ext cx="761700" cy="761700"/>
          </a:xfrm>
          <a:prstGeom prst="roundRect">
            <a:avLst>
              <a:gd name="adj" fmla="val 120048"/>
            </a:avLst>
          </a:prstGeom>
          <a:solidFill>
            <a:srgbClr val="EF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208;p9" descr="preencoded.png">
            <a:extLst>
              <a:ext uri="{FF2B5EF4-FFF2-40B4-BE49-F238E27FC236}">
                <a16:creationId xmlns:a16="http://schemas.microsoft.com/office/drawing/2014/main" id="{E53271A0-2CE2-B9ED-0AB0-158A926BFEE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-1117" r="-1118"/>
          <a:stretch/>
        </p:blipFill>
        <p:spPr>
          <a:xfrm>
            <a:off x="-11315015" y="1857706"/>
            <a:ext cx="219456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09;p9">
            <a:extLst>
              <a:ext uri="{FF2B5EF4-FFF2-40B4-BE49-F238E27FC236}">
                <a16:creationId xmlns:a16="http://schemas.microsoft.com/office/drawing/2014/main" id="{BD0B7E7D-8C73-34F6-C411-3632AFD98AC2}"/>
              </a:ext>
            </a:extLst>
          </p:cNvPr>
          <p:cNvSpPr txBox="1"/>
          <p:nvPr/>
        </p:nvSpPr>
        <p:spPr>
          <a:xfrm>
            <a:off x="-11850853" y="2476754"/>
            <a:ext cx="14100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Kim loại nóng chảy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10;p9">
            <a:extLst>
              <a:ext uri="{FF2B5EF4-FFF2-40B4-BE49-F238E27FC236}">
                <a16:creationId xmlns:a16="http://schemas.microsoft.com/office/drawing/2014/main" id="{5D282EA9-C6CE-3799-395F-B78E63585375}"/>
              </a:ext>
            </a:extLst>
          </p:cNvPr>
          <p:cNvSpPr txBox="1"/>
          <p:nvPr/>
        </p:nvSpPr>
        <p:spPr>
          <a:xfrm>
            <a:off x="-9315222" y="1895196"/>
            <a:ext cx="4005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B77BE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rgbClr val="4B77BE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11;p9">
            <a:extLst>
              <a:ext uri="{FF2B5EF4-FFF2-40B4-BE49-F238E27FC236}">
                <a16:creationId xmlns:a16="http://schemas.microsoft.com/office/drawing/2014/main" id="{70D78388-13CB-4BC3-B6A9-4A58947116ED}"/>
              </a:ext>
            </a:extLst>
          </p:cNvPr>
          <p:cNvSpPr txBox="1"/>
          <p:nvPr/>
        </p:nvSpPr>
        <p:spPr>
          <a:xfrm>
            <a:off x="-7736968" y="2476754"/>
            <a:ext cx="12006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Làm nguội từ từ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12;p9">
            <a:extLst>
              <a:ext uri="{FF2B5EF4-FFF2-40B4-BE49-F238E27FC236}">
                <a16:creationId xmlns:a16="http://schemas.microsoft.com/office/drawing/2014/main" id="{24E5B15F-BD4F-812D-7CDF-7406D50EA2AE}"/>
              </a:ext>
            </a:extLst>
          </p:cNvPr>
          <p:cNvSpPr txBox="1"/>
          <p:nvPr/>
        </p:nvSpPr>
        <p:spPr>
          <a:xfrm>
            <a:off x="-5307407" y="1895196"/>
            <a:ext cx="4005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B77BE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rgbClr val="4B77BE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13;p9">
            <a:extLst>
              <a:ext uri="{FF2B5EF4-FFF2-40B4-BE49-F238E27FC236}">
                <a16:creationId xmlns:a16="http://schemas.microsoft.com/office/drawing/2014/main" id="{5806FE1F-4D53-AD34-46C7-E41B0F93FD50}"/>
              </a:ext>
            </a:extLst>
          </p:cNvPr>
          <p:cNvSpPr/>
          <p:nvPr/>
        </p:nvSpPr>
        <p:spPr>
          <a:xfrm>
            <a:off x="-3570047" y="1619047"/>
            <a:ext cx="761700" cy="761700"/>
          </a:xfrm>
          <a:prstGeom prst="roundRect">
            <a:avLst>
              <a:gd name="adj" fmla="val 120048"/>
            </a:avLst>
          </a:prstGeom>
          <a:solidFill>
            <a:srgbClr val="3B82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214;p9" descr="preencoded.png">
            <a:extLst>
              <a:ext uri="{FF2B5EF4-FFF2-40B4-BE49-F238E27FC236}">
                <a16:creationId xmlns:a16="http://schemas.microsoft.com/office/drawing/2014/main" id="{63C20FF7-A721-F953-675E-BCE53A0AFDDF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-3332303" y="1857706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15;p9">
            <a:extLst>
              <a:ext uri="{FF2B5EF4-FFF2-40B4-BE49-F238E27FC236}">
                <a16:creationId xmlns:a16="http://schemas.microsoft.com/office/drawing/2014/main" id="{4F5690AC-0A3C-223D-F285-E341B20B26AC}"/>
              </a:ext>
            </a:extLst>
          </p:cNvPr>
          <p:cNvSpPr txBox="1"/>
          <p:nvPr/>
        </p:nvSpPr>
        <p:spPr>
          <a:xfrm>
            <a:off x="-3809620" y="2476754"/>
            <a:ext cx="13626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Cấu trúc bền vững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216;p9" descr="preencoded.png">
            <a:extLst>
              <a:ext uri="{FF2B5EF4-FFF2-40B4-BE49-F238E27FC236}">
                <a16:creationId xmlns:a16="http://schemas.microsoft.com/office/drawing/2014/main" id="{07DEF02F-4926-5DE4-B048-7EC7F95B7895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776020" y="2685767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17;p9">
            <a:extLst>
              <a:ext uri="{FF2B5EF4-FFF2-40B4-BE49-F238E27FC236}">
                <a16:creationId xmlns:a16="http://schemas.microsoft.com/office/drawing/2014/main" id="{6F314FF0-5C8E-7DFC-40CD-7992DB792092}"/>
              </a:ext>
            </a:extLst>
          </p:cNvPr>
          <p:cNvSpPr txBox="1"/>
          <p:nvPr/>
        </p:nvSpPr>
        <p:spPr>
          <a:xfrm>
            <a:off x="14270710" y="2737887"/>
            <a:ext cx="20484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Cơ chế thuật toán: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8;p9">
            <a:extLst>
              <a:ext uri="{FF2B5EF4-FFF2-40B4-BE49-F238E27FC236}">
                <a16:creationId xmlns:a16="http://schemas.microsoft.com/office/drawing/2014/main" id="{E2088AEA-1872-5C75-7297-1D14A802FF02}"/>
              </a:ext>
            </a:extLst>
          </p:cNvPr>
          <p:cNvSpPr/>
          <p:nvPr/>
        </p:nvSpPr>
        <p:spPr>
          <a:xfrm>
            <a:off x="13966210" y="3251780"/>
            <a:ext cx="76800" cy="2306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19;p9">
            <a:extLst>
              <a:ext uri="{FF2B5EF4-FFF2-40B4-BE49-F238E27FC236}">
                <a16:creationId xmlns:a16="http://schemas.microsoft.com/office/drawing/2014/main" id="{79B76EB7-6FB6-8087-DBEB-48A0C36170F6}"/>
              </a:ext>
            </a:extLst>
          </p:cNvPr>
          <p:cNvSpPr txBox="1"/>
          <p:nvPr/>
        </p:nvSpPr>
        <p:spPr>
          <a:xfrm>
            <a:off x="14576120" y="3356936"/>
            <a:ext cx="42054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Nhiệt độ ban đầu T0 cao → dễ chấp nhận bước "xấu".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20;p9">
            <a:extLst>
              <a:ext uri="{FF2B5EF4-FFF2-40B4-BE49-F238E27FC236}">
                <a16:creationId xmlns:a16="http://schemas.microsoft.com/office/drawing/2014/main" id="{84ACA80B-C9EC-94C1-30F1-F0B6279B7D27}"/>
              </a:ext>
            </a:extLst>
          </p:cNvPr>
          <p:cNvSpPr txBox="1"/>
          <p:nvPr/>
        </p:nvSpPr>
        <p:spPr>
          <a:xfrm>
            <a:off x="14576120" y="3814136"/>
            <a:ext cx="3033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Giảm nhiệt dần theo công thức T = αT.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21;p9">
            <a:extLst>
              <a:ext uri="{FF2B5EF4-FFF2-40B4-BE49-F238E27FC236}">
                <a16:creationId xmlns:a16="http://schemas.microsoft.com/office/drawing/2014/main" id="{C6C4F0B5-8981-B81C-E8BE-C4B5BAA2039C}"/>
              </a:ext>
            </a:extLst>
          </p:cNvPr>
          <p:cNvSpPr txBox="1"/>
          <p:nvPr/>
        </p:nvSpPr>
        <p:spPr>
          <a:xfrm>
            <a:off x="14576120" y="4271336"/>
            <a:ext cx="49104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Khi T gần 0, thuật toán chỉ chọn bước tốt hơn → hội tụ ổn định.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22;p9">
            <a:extLst>
              <a:ext uri="{FF2B5EF4-FFF2-40B4-BE49-F238E27FC236}">
                <a16:creationId xmlns:a16="http://schemas.microsoft.com/office/drawing/2014/main" id="{423A8A6B-CBBA-2B3C-787E-E238B1128229}"/>
              </a:ext>
            </a:extLst>
          </p:cNvPr>
          <p:cNvSpPr txBox="1"/>
          <p:nvPr/>
        </p:nvSpPr>
        <p:spPr>
          <a:xfrm>
            <a:off x="14576120" y="4728536"/>
            <a:ext cx="23106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Xác suất chấp nhận bước tệ: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3;p9">
            <a:extLst>
              <a:ext uri="{FF2B5EF4-FFF2-40B4-BE49-F238E27FC236}">
                <a16:creationId xmlns:a16="http://schemas.microsoft.com/office/drawing/2014/main" id="{8F5D2B66-09A7-F78E-A076-57B54B436A4D}"/>
              </a:ext>
            </a:extLst>
          </p:cNvPr>
          <p:cNvSpPr/>
          <p:nvPr/>
        </p:nvSpPr>
        <p:spPr>
          <a:xfrm>
            <a:off x="14576120" y="5043090"/>
            <a:ext cx="10629900" cy="514800"/>
          </a:xfrm>
          <a:prstGeom prst="roundRect">
            <a:avLst>
              <a:gd name="adj" fmla="val 26314"/>
            </a:avLst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24;p9">
            <a:extLst>
              <a:ext uri="{FF2B5EF4-FFF2-40B4-BE49-F238E27FC236}">
                <a16:creationId xmlns:a16="http://schemas.microsoft.com/office/drawing/2014/main" id="{6D8AAF11-B68A-09DD-70F1-BF8FF08C1148}"/>
              </a:ext>
            </a:extLst>
          </p:cNvPr>
          <p:cNvSpPr txBox="1"/>
          <p:nvPr/>
        </p:nvSpPr>
        <p:spPr>
          <a:xfrm>
            <a:off x="19418782" y="5157390"/>
            <a:ext cx="6768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 = 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25;p9">
            <a:extLst>
              <a:ext uri="{FF2B5EF4-FFF2-40B4-BE49-F238E27FC236}">
                <a16:creationId xmlns:a16="http://schemas.microsoft.com/office/drawing/2014/main" id="{946661A4-58EF-B0C0-ED4B-959F9A0B6EB1}"/>
              </a:ext>
            </a:extLst>
          </p:cNvPr>
          <p:cNvSpPr txBox="1"/>
          <p:nvPr/>
        </p:nvSpPr>
        <p:spPr>
          <a:xfrm>
            <a:off x="19923531" y="5118985"/>
            <a:ext cx="576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-ΔE/T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26;p9" descr="preencoded.png">
            <a:extLst>
              <a:ext uri="{FF2B5EF4-FFF2-40B4-BE49-F238E27FC236}">
                <a16:creationId xmlns:a16="http://schemas.microsoft.com/office/drawing/2014/main" id="{CB1E86D2-450C-03E6-C416-82BA484387E0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6064303" y="5360699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27;p9">
            <a:extLst>
              <a:ext uri="{FF2B5EF4-FFF2-40B4-BE49-F238E27FC236}">
                <a16:creationId xmlns:a16="http://schemas.microsoft.com/office/drawing/2014/main" id="{A94FF699-265E-E808-7C70-7578FD4C583E}"/>
              </a:ext>
            </a:extLst>
          </p:cNvPr>
          <p:cNvSpPr txBox="1"/>
          <p:nvPr/>
        </p:nvSpPr>
        <p:spPr>
          <a:xfrm>
            <a:off x="-5569613" y="5413734"/>
            <a:ext cx="11148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Ưu điểm: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28;p9">
            <a:extLst>
              <a:ext uri="{FF2B5EF4-FFF2-40B4-BE49-F238E27FC236}">
                <a16:creationId xmlns:a16="http://schemas.microsoft.com/office/drawing/2014/main" id="{492B9AEB-862F-EADC-60BB-452748209D2A}"/>
              </a:ext>
            </a:extLst>
          </p:cNvPr>
          <p:cNvSpPr txBox="1"/>
          <p:nvPr/>
        </p:nvSpPr>
        <p:spPr>
          <a:xfrm>
            <a:off x="-5455313" y="5918483"/>
            <a:ext cx="26244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Có thể thoát khỏi local optimum.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29;p9">
            <a:extLst>
              <a:ext uri="{FF2B5EF4-FFF2-40B4-BE49-F238E27FC236}">
                <a16:creationId xmlns:a16="http://schemas.microsoft.com/office/drawing/2014/main" id="{7F340286-AB0C-8576-E837-9BBDABD0CA56}"/>
              </a:ext>
            </a:extLst>
          </p:cNvPr>
          <p:cNvSpPr txBox="1"/>
          <p:nvPr/>
        </p:nvSpPr>
        <p:spPr>
          <a:xfrm>
            <a:off x="-5455313" y="6337278"/>
            <a:ext cx="31866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Hiệu quả cao khi bài toán có nhiều đỉnh.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30;p9" title="image-Photoroom.png">
            <a:extLst>
              <a:ext uri="{FF2B5EF4-FFF2-40B4-BE49-F238E27FC236}">
                <a16:creationId xmlns:a16="http://schemas.microsoft.com/office/drawing/2014/main" id="{0160B507-5729-1660-56CC-E79252D11B7E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-7992285" y="1434846"/>
            <a:ext cx="1590540" cy="9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/>
          <p:nvPr/>
        </p:nvSpPr>
        <p:spPr>
          <a:xfrm>
            <a:off x="0" y="-1226949"/>
            <a:ext cx="12191700" cy="83631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"/>
          <p:cNvSpPr/>
          <p:nvPr/>
        </p:nvSpPr>
        <p:spPr>
          <a:xfrm>
            <a:off x="0" y="-1226949"/>
            <a:ext cx="12191700" cy="8363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0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"/>
          <p:cNvSpPr txBox="1"/>
          <p:nvPr/>
        </p:nvSpPr>
        <p:spPr>
          <a:xfrm>
            <a:off x="2554834" y="228600"/>
            <a:ext cx="7301484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SIMULATED ANNEALING (MÔ PHỎNG LUYỆN KIM)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9" descr="preencoded.png"/>
          <p:cNvPicPr preferRelativeResize="0"/>
          <p:nvPr/>
        </p:nvPicPr>
        <p:blipFill rotWithShape="1">
          <a:blip r:embed="rId3">
            <a:alphaModFix/>
          </a:blip>
          <a:srcRect l="-743" r="-742"/>
          <a:stretch/>
        </p:blipFill>
        <p:spPr>
          <a:xfrm>
            <a:off x="381305" y="1040680"/>
            <a:ext cx="30449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/>
          <p:nvPr/>
        </p:nvSpPr>
        <p:spPr>
          <a:xfrm>
            <a:off x="838505" y="1092801"/>
            <a:ext cx="18957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Cảm hứng vật lý: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1707185" y="1435226"/>
            <a:ext cx="761700" cy="761700"/>
          </a:xfrm>
          <a:prstGeom prst="roundRect">
            <a:avLst>
              <a:gd name="adj" fmla="val 120048"/>
            </a:avLst>
          </a:prstGeom>
          <a:solidFill>
            <a:srgbClr val="EF44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Google Shape;208;p9" descr="preencoded.png"/>
          <p:cNvPicPr preferRelativeResize="0"/>
          <p:nvPr/>
        </p:nvPicPr>
        <p:blipFill rotWithShape="1">
          <a:blip r:embed="rId4">
            <a:alphaModFix/>
          </a:blip>
          <a:srcRect l="-1117" r="-1118"/>
          <a:stretch/>
        </p:blipFill>
        <p:spPr>
          <a:xfrm>
            <a:off x="1977847" y="1673885"/>
            <a:ext cx="219456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9"/>
          <p:cNvSpPr txBox="1"/>
          <p:nvPr/>
        </p:nvSpPr>
        <p:spPr>
          <a:xfrm>
            <a:off x="1442009" y="2292933"/>
            <a:ext cx="14100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Kim loại nóng chảy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3977640" y="1711375"/>
            <a:ext cx="4005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B77BE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rgbClr val="4B77BE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5555894" y="2292933"/>
            <a:ext cx="12006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Làm nguội từ từ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7985455" y="1711375"/>
            <a:ext cx="4005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B77BE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rgbClr val="4B77BE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9722815" y="1435226"/>
            <a:ext cx="761700" cy="761700"/>
          </a:xfrm>
          <a:prstGeom prst="roundRect">
            <a:avLst>
              <a:gd name="adj" fmla="val 120048"/>
            </a:avLst>
          </a:prstGeom>
          <a:solidFill>
            <a:srgbClr val="3B82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p9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60559" y="1673885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9"/>
          <p:cNvSpPr txBox="1"/>
          <p:nvPr/>
        </p:nvSpPr>
        <p:spPr>
          <a:xfrm>
            <a:off x="9483242" y="2292933"/>
            <a:ext cx="13626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Cấu trúc bền vững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9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1305" y="2602440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 txBox="1"/>
          <p:nvPr/>
        </p:nvSpPr>
        <p:spPr>
          <a:xfrm>
            <a:off x="875995" y="2654560"/>
            <a:ext cx="20484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Cơ chế thuật toán: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571495" y="3168453"/>
            <a:ext cx="76800" cy="2306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 txBox="1"/>
          <p:nvPr/>
        </p:nvSpPr>
        <p:spPr>
          <a:xfrm>
            <a:off x="1181405" y="3273609"/>
            <a:ext cx="42054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Nhiệt độ ban đầu T0 cao → dễ chấp nhận bước "xấu".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1181405" y="3730809"/>
            <a:ext cx="3033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Giảm nhiệt dần theo công thức T = αT.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1181405" y="4188009"/>
            <a:ext cx="49104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Khi T gần 0, thuật toán chỉ chọn bước tốt hơn → hội tụ ổn định.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1181405" y="4645209"/>
            <a:ext cx="23106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Xác suất chấp nhận bước tệ: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1181405" y="4959763"/>
            <a:ext cx="10629900" cy="514800"/>
          </a:xfrm>
          <a:prstGeom prst="roundRect">
            <a:avLst>
              <a:gd name="adj" fmla="val 26314"/>
            </a:avLst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 txBox="1"/>
          <p:nvPr/>
        </p:nvSpPr>
        <p:spPr>
          <a:xfrm>
            <a:off x="6024067" y="5074063"/>
            <a:ext cx="6768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 = 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6528816" y="5035658"/>
            <a:ext cx="5769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-ΔE/T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9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1305" y="5597694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9"/>
          <p:cNvSpPr txBox="1"/>
          <p:nvPr/>
        </p:nvSpPr>
        <p:spPr>
          <a:xfrm>
            <a:off x="875995" y="5650729"/>
            <a:ext cx="11148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Ưu điểm: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990295" y="6155478"/>
            <a:ext cx="26244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Có thể thoát khỏi local optimum.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990295" y="6574273"/>
            <a:ext cx="3186600" cy="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Hiệu quả cao khi bài toán có nhiều đỉnh.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9" title="image-Photoroom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00577" y="1251025"/>
            <a:ext cx="1590540" cy="9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238;p10">
            <a:extLst>
              <a:ext uri="{FF2B5EF4-FFF2-40B4-BE49-F238E27FC236}">
                <a16:creationId xmlns:a16="http://schemas.microsoft.com/office/drawing/2014/main" id="{926066E4-A47A-092A-488E-454B9645A92E}"/>
              </a:ext>
            </a:extLst>
          </p:cNvPr>
          <p:cNvSpPr/>
          <p:nvPr/>
        </p:nvSpPr>
        <p:spPr>
          <a:xfrm>
            <a:off x="-14204374" y="-6329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239;p10">
            <a:extLst>
              <a:ext uri="{FF2B5EF4-FFF2-40B4-BE49-F238E27FC236}">
                <a16:creationId xmlns:a16="http://schemas.microsoft.com/office/drawing/2014/main" id="{81D2A7C3-0B62-7CD9-38ED-BDE76BA49F9E}"/>
              </a:ext>
            </a:extLst>
          </p:cNvPr>
          <p:cNvSpPr txBox="1"/>
          <p:nvPr/>
        </p:nvSpPr>
        <p:spPr>
          <a:xfrm>
            <a:off x="-10587008" y="222271"/>
            <a:ext cx="5177333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 SÁNH CƠ CHẾ BA THUẬT TOÁN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240;p10">
            <a:extLst>
              <a:ext uri="{FF2B5EF4-FFF2-40B4-BE49-F238E27FC236}">
                <a16:creationId xmlns:a16="http://schemas.microsoft.com/office/drawing/2014/main" id="{92DF081B-98EB-ACFC-9073-D4421C59ADAF}"/>
              </a:ext>
            </a:extLst>
          </p:cNvPr>
          <p:cNvSpPr/>
          <p:nvPr/>
        </p:nvSpPr>
        <p:spPr>
          <a:xfrm>
            <a:off x="-13899879" y="1098266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241;p10">
            <a:extLst>
              <a:ext uri="{FF2B5EF4-FFF2-40B4-BE49-F238E27FC236}">
                <a16:creationId xmlns:a16="http://schemas.microsoft.com/office/drawing/2014/main" id="{84B45CF1-27E3-C32D-07E1-41A503A400A9}"/>
              </a:ext>
            </a:extLst>
          </p:cNvPr>
          <p:cNvSpPr/>
          <p:nvPr/>
        </p:nvSpPr>
        <p:spPr>
          <a:xfrm>
            <a:off x="12762085" y="1092474"/>
            <a:ext cx="28959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242;p10">
            <a:extLst>
              <a:ext uri="{FF2B5EF4-FFF2-40B4-BE49-F238E27FC236}">
                <a16:creationId xmlns:a16="http://schemas.microsoft.com/office/drawing/2014/main" id="{7D8CAE19-0467-3A26-B1C5-FFCE40AB53CE}"/>
              </a:ext>
            </a:extLst>
          </p:cNvPr>
          <p:cNvSpPr txBox="1"/>
          <p:nvPr/>
        </p:nvSpPr>
        <p:spPr>
          <a:xfrm>
            <a:off x="12914790" y="1245179"/>
            <a:ext cx="967435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Thuật toán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243;p10">
            <a:extLst>
              <a:ext uri="{FF2B5EF4-FFF2-40B4-BE49-F238E27FC236}">
                <a16:creationId xmlns:a16="http://schemas.microsoft.com/office/drawing/2014/main" id="{D4D142D6-5D19-97CD-4392-EE0B252FB735}"/>
              </a:ext>
            </a:extLst>
          </p:cNvPr>
          <p:cNvSpPr/>
          <p:nvPr/>
        </p:nvSpPr>
        <p:spPr>
          <a:xfrm>
            <a:off x="15657990" y="1092474"/>
            <a:ext cx="28959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244;p10">
            <a:extLst>
              <a:ext uri="{FF2B5EF4-FFF2-40B4-BE49-F238E27FC236}">
                <a16:creationId xmlns:a16="http://schemas.microsoft.com/office/drawing/2014/main" id="{79008D2F-4892-72B6-7A26-03EC146CDFD9}"/>
              </a:ext>
            </a:extLst>
          </p:cNvPr>
          <p:cNvSpPr txBox="1"/>
          <p:nvPr/>
        </p:nvSpPr>
        <p:spPr>
          <a:xfrm>
            <a:off x="15810695" y="1245179"/>
            <a:ext cx="13670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Hướng tìm kiếm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245;p10">
            <a:extLst>
              <a:ext uri="{FF2B5EF4-FFF2-40B4-BE49-F238E27FC236}">
                <a16:creationId xmlns:a16="http://schemas.microsoft.com/office/drawing/2014/main" id="{B0BD49E9-8D2D-F357-80A9-A676EA820946}"/>
              </a:ext>
            </a:extLst>
          </p:cNvPr>
          <p:cNvSpPr/>
          <p:nvPr/>
        </p:nvSpPr>
        <p:spPr>
          <a:xfrm>
            <a:off x="18553895" y="1092474"/>
            <a:ext cx="28959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246;p10">
            <a:extLst>
              <a:ext uri="{FF2B5EF4-FFF2-40B4-BE49-F238E27FC236}">
                <a16:creationId xmlns:a16="http://schemas.microsoft.com/office/drawing/2014/main" id="{9F00BA64-7945-BE77-3FA4-ACD46D29044F}"/>
              </a:ext>
            </a:extLst>
          </p:cNvPr>
          <p:cNvSpPr txBox="1"/>
          <p:nvPr/>
        </p:nvSpPr>
        <p:spPr>
          <a:xfrm>
            <a:off x="18705685" y="1245179"/>
            <a:ext cx="2110435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Cách tránh local optimum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247;p10">
            <a:extLst>
              <a:ext uri="{FF2B5EF4-FFF2-40B4-BE49-F238E27FC236}">
                <a16:creationId xmlns:a16="http://schemas.microsoft.com/office/drawing/2014/main" id="{F435C354-B429-DF2E-C03C-46CF3181E508}"/>
              </a:ext>
            </a:extLst>
          </p:cNvPr>
          <p:cNvSpPr/>
          <p:nvPr/>
        </p:nvSpPr>
        <p:spPr>
          <a:xfrm>
            <a:off x="21448885" y="1092474"/>
            <a:ext cx="28959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248;p10">
            <a:extLst>
              <a:ext uri="{FF2B5EF4-FFF2-40B4-BE49-F238E27FC236}">
                <a16:creationId xmlns:a16="http://schemas.microsoft.com/office/drawing/2014/main" id="{2337961B-5963-4743-C2E8-2A8192C4A906}"/>
              </a:ext>
            </a:extLst>
          </p:cNvPr>
          <p:cNvSpPr txBox="1"/>
          <p:nvPr/>
        </p:nvSpPr>
        <p:spPr>
          <a:xfrm>
            <a:off x="21601590" y="1245179"/>
            <a:ext cx="8906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Đặc trưng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249;p10">
            <a:extLst>
              <a:ext uri="{FF2B5EF4-FFF2-40B4-BE49-F238E27FC236}">
                <a16:creationId xmlns:a16="http://schemas.microsoft.com/office/drawing/2014/main" id="{935D991B-68CF-CCA5-51E9-E5F6BE873962}"/>
              </a:ext>
            </a:extLst>
          </p:cNvPr>
          <p:cNvSpPr/>
          <p:nvPr/>
        </p:nvSpPr>
        <p:spPr>
          <a:xfrm>
            <a:off x="12762085" y="1607281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250;p10">
            <a:extLst>
              <a:ext uri="{FF2B5EF4-FFF2-40B4-BE49-F238E27FC236}">
                <a16:creationId xmlns:a16="http://schemas.microsoft.com/office/drawing/2014/main" id="{633926D7-30A7-881E-1CE7-9B5F96E943C6}"/>
              </a:ext>
            </a:extLst>
          </p:cNvPr>
          <p:cNvSpPr/>
          <p:nvPr/>
        </p:nvSpPr>
        <p:spPr>
          <a:xfrm>
            <a:off x="12762085" y="2121174"/>
            <a:ext cx="11582705" cy="514807"/>
          </a:xfrm>
          <a:prstGeom prst="rect">
            <a:avLst/>
          </a:prstGeom>
          <a:solidFill>
            <a:srgbClr val="E1EA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251;p10">
            <a:extLst>
              <a:ext uri="{FF2B5EF4-FFF2-40B4-BE49-F238E27FC236}">
                <a16:creationId xmlns:a16="http://schemas.microsoft.com/office/drawing/2014/main" id="{4E6A33DC-F073-CE18-9039-957897E3B094}"/>
              </a:ext>
            </a:extLst>
          </p:cNvPr>
          <p:cNvSpPr/>
          <p:nvPr/>
        </p:nvSpPr>
        <p:spPr>
          <a:xfrm>
            <a:off x="12762085" y="2635981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252;p10">
            <a:extLst>
              <a:ext uri="{FF2B5EF4-FFF2-40B4-BE49-F238E27FC236}">
                <a16:creationId xmlns:a16="http://schemas.microsoft.com/office/drawing/2014/main" id="{E8510B94-1751-2162-4D96-11811256DA8A}"/>
              </a:ext>
            </a:extLst>
          </p:cNvPr>
          <p:cNvSpPr/>
          <p:nvPr/>
        </p:nvSpPr>
        <p:spPr>
          <a:xfrm>
            <a:off x="12762085" y="1607281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53;p10">
            <a:extLst>
              <a:ext uri="{FF2B5EF4-FFF2-40B4-BE49-F238E27FC236}">
                <a16:creationId xmlns:a16="http://schemas.microsoft.com/office/drawing/2014/main" id="{172281F5-C5FD-C173-AF13-809254AF3276}"/>
              </a:ext>
            </a:extLst>
          </p:cNvPr>
          <p:cNvSpPr/>
          <p:nvPr/>
        </p:nvSpPr>
        <p:spPr>
          <a:xfrm>
            <a:off x="15657990" y="1607281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54;p10">
            <a:extLst>
              <a:ext uri="{FF2B5EF4-FFF2-40B4-BE49-F238E27FC236}">
                <a16:creationId xmlns:a16="http://schemas.microsoft.com/office/drawing/2014/main" id="{12AAE4AA-A83B-8382-3445-7C33F42CE1A6}"/>
              </a:ext>
            </a:extLst>
          </p:cNvPr>
          <p:cNvSpPr/>
          <p:nvPr/>
        </p:nvSpPr>
        <p:spPr>
          <a:xfrm>
            <a:off x="18553895" y="1607281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55;p10">
            <a:extLst>
              <a:ext uri="{FF2B5EF4-FFF2-40B4-BE49-F238E27FC236}">
                <a16:creationId xmlns:a16="http://schemas.microsoft.com/office/drawing/2014/main" id="{0F38C0F3-3D56-1A9F-2214-938661E76FA1}"/>
              </a:ext>
            </a:extLst>
          </p:cNvPr>
          <p:cNvSpPr/>
          <p:nvPr/>
        </p:nvSpPr>
        <p:spPr>
          <a:xfrm>
            <a:off x="21448885" y="1607281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56;p10">
            <a:extLst>
              <a:ext uri="{FF2B5EF4-FFF2-40B4-BE49-F238E27FC236}">
                <a16:creationId xmlns:a16="http://schemas.microsoft.com/office/drawing/2014/main" id="{BA73EC2D-9F7B-919D-BCE2-364C6C1B3A96}"/>
              </a:ext>
            </a:extLst>
          </p:cNvPr>
          <p:cNvSpPr/>
          <p:nvPr/>
        </p:nvSpPr>
        <p:spPr>
          <a:xfrm>
            <a:off x="12762085" y="2121174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57;p10">
            <a:extLst>
              <a:ext uri="{FF2B5EF4-FFF2-40B4-BE49-F238E27FC236}">
                <a16:creationId xmlns:a16="http://schemas.microsoft.com/office/drawing/2014/main" id="{741522E7-EF6A-0ADE-E86B-71839478C68C}"/>
              </a:ext>
            </a:extLst>
          </p:cNvPr>
          <p:cNvSpPr/>
          <p:nvPr/>
        </p:nvSpPr>
        <p:spPr>
          <a:xfrm>
            <a:off x="15657990" y="2121174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58;p10">
            <a:extLst>
              <a:ext uri="{FF2B5EF4-FFF2-40B4-BE49-F238E27FC236}">
                <a16:creationId xmlns:a16="http://schemas.microsoft.com/office/drawing/2014/main" id="{4D83192A-042C-FD56-9867-112D1C02A2EC}"/>
              </a:ext>
            </a:extLst>
          </p:cNvPr>
          <p:cNvSpPr/>
          <p:nvPr/>
        </p:nvSpPr>
        <p:spPr>
          <a:xfrm>
            <a:off x="18553895" y="2121174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59;p10">
            <a:extLst>
              <a:ext uri="{FF2B5EF4-FFF2-40B4-BE49-F238E27FC236}">
                <a16:creationId xmlns:a16="http://schemas.microsoft.com/office/drawing/2014/main" id="{6582A304-1A1C-7F3B-B338-2925D614429D}"/>
              </a:ext>
            </a:extLst>
          </p:cNvPr>
          <p:cNvSpPr/>
          <p:nvPr/>
        </p:nvSpPr>
        <p:spPr>
          <a:xfrm>
            <a:off x="21448885" y="2121174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60;p10">
            <a:extLst>
              <a:ext uri="{FF2B5EF4-FFF2-40B4-BE49-F238E27FC236}">
                <a16:creationId xmlns:a16="http://schemas.microsoft.com/office/drawing/2014/main" id="{BFCAAB7C-A588-9D98-043D-53944EA4AFB6}"/>
              </a:ext>
            </a:extLst>
          </p:cNvPr>
          <p:cNvSpPr/>
          <p:nvPr/>
        </p:nvSpPr>
        <p:spPr>
          <a:xfrm>
            <a:off x="12762085" y="2635981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61;p10">
            <a:extLst>
              <a:ext uri="{FF2B5EF4-FFF2-40B4-BE49-F238E27FC236}">
                <a16:creationId xmlns:a16="http://schemas.microsoft.com/office/drawing/2014/main" id="{E358E9A7-899B-5262-87C4-15C4E26A8A33}"/>
              </a:ext>
            </a:extLst>
          </p:cNvPr>
          <p:cNvSpPr/>
          <p:nvPr/>
        </p:nvSpPr>
        <p:spPr>
          <a:xfrm>
            <a:off x="15657990" y="2635981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62;p10">
            <a:extLst>
              <a:ext uri="{FF2B5EF4-FFF2-40B4-BE49-F238E27FC236}">
                <a16:creationId xmlns:a16="http://schemas.microsoft.com/office/drawing/2014/main" id="{EFC76D74-95DA-7E7B-290D-E7A6078B1359}"/>
              </a:ext>
            </a:extLst>
          </p:cNvPr>
          <p:cNvSpPr/>
          <p:nvPr/>
        </p:nvSpPr>
        <p:spPr>
          <a:xfrm>
            <a:off x="18553895" y="2635981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63;p10">
            <a:extLst>
              <a:ext uri="{FF2B5EF4-FFF2-40B4-BE49-F238E27FC236}">
                <a16:creationId xmlns:a16="http://schemas.microsoft.com/office/drawing/2014/main" id="{565108DE-F99F-CADF-3AF4-F21DC04AFAB5}"/>
              </a:ext>
            </a:extLst>
          </p:cNvPr>
          <p:cNvSpPr/>
          <p:nvPr/>
        </p:nvSpPr>
        <p:spPr>
          <a:xfrm>
            <a:off x="21448885" y="2635981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64;p10">
            <a:extLst>
              <a:ext uri="{FF2B5EF4-FFF2-40B4-BE49-F238E27FC236}">
                <a16:creationId xmlns:a16="http://schemas.microsoft.com/office/drawing/2014/main" id="{1577FD1D-AB94-2086-4B60-D6AA9F281CE4}"/>
              </a:ext>
            </a:extLst>
          </p:cNvPr>
          <p:cNvSpPr txBox="1"/>
          <p:nvPr/>
        </p:nvSpPr>
        <p:spPr>
          <a:xfrm>
            <a:off x="12914790" y="1759986"/>
            <a:ext cx="16815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65;p10">
            <a:extLst>
              <a:ext uri="{FF2B5EF4-FFF2-40B4-BE49-F238E27FC236}">
                <a16:creationId xmlns:a16="http://schemas.microsoft.com/office/drawing/2014/main" id="{A797FFAE-C1B8-AA54-9076-5CEEA139C03D}"/>
              </a:ext>
            </a:extLst>
          </p:cNvPr>
          <p:cNvSpPr txBox="1"/>
          <p:nvPr/>
        </p:nvSpPr>
        <p:spPr>
          <a:xfrm>
            <a:off x="15810695" y="1759986"/>
            <a:ext cx="160568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Tham lam tuyệt đối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66;p10">
            <a:extLst>
              <a:ext uri="{FF2B5EF4-FFF2-40B4-BE49-F238E27FC236}">
                <a16:creationId xmlns:a16="http://schemas.microsoft.com/office/drawing/2014/main" id="{A34C4A72-CBB2-1C79-32D4-50654611999C}"/>
              </a:ext>
            </a:extLst>
          </p:cNvPr>
          <p:cNvSpPr txBox="1"/>
          <p:nvPr/>
        </p:nvSpPr>
        <p:spPr>
          <a:xfrm>
            <a:off x="18705685" y="1759986"/>
            <a:ext cx="853135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Không có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67;p10">
            <a:extLst>
              <a:ext uri="{FF2B5EF4-FFF2-40B4-BE49-F238E27FC236}">
                <a16:creationId xmlns:a16="http://schemas.microsoft.com/office/drawing/2014/main" id="{8640D9A7-0064-E6FB-1C38-50B6D8D6361C}"/>
              </a:ext>
            </a:extLst>
          </p:cNvPr>
          <p:cNvSpPr txBox="1"/>
          <p:nvPr/>
        </p:nvSpPr>
        <p:spPr>
          <a:xfrm>
            <a:off x="21601590" y="1759986"/>
            <a:ext cx="1176833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Nhanh, dễ kẹt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68;p10">
            <a:extLst>
              <a:ext uri="{FF2B5EF4-FFF2-40B4-BE49-F238E27FC236}">
                <a16:creationId xmlns:a16="http://schemas.microsoft.com/office/drawing/2014/main" id="{BC9CE815-96EB-158B-30B3-F16741FB1B66}"/>
              </a:ext>
            </a:extLst>
          </p:cNvPr>
          <p:cNvSpPr txBox="1"/>
          <p:nvPr/>
        </p:nvSpPr>
        <p:spPr>
          <a:xfrm>
            <a:off x="12914790" y="2273879"/>
            <a:ext cx="1653235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Restart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69;p10">
            <a:extLst>
              <a:ext uri="{FF2B5EF4-FFF2-40B4-BE49-F238E27FC236}">
                <a16:creationId xmlns:a16="http://schemas.microsoft.com/office/drawing/2014/main" id="{6CE4A0AC-44FA-A8BC-2033-5CE5D648C5D7}"/>
              </a:ext>
            </a:extLst>
          </p:cNvPr>
          <p:cNvSpPr txBox="1"/>
          <p:nvPr/>
        </p:nvSpPr>
        <p:spPr>
          <a:xfrm>
            <a:off x="15810695" y="2273879"/>
            <a:ext cx="9957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Đa khởi tạo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70;p10">
            <a:extLst>
              <a:ext uri="{FF2B5EF4-FFF2-40B4-BE49-F238E27FC236}">
                <a16:creationId xmlns:a16="http://schemas.microsoft.com/office/drawing/2014/main" id="{32369C73-A510-3846-5769-468050986172}"/>
              </a:ext>
            </a:extLst>
          </p:cNvPr>
          <p:cNvSpPr txBox="1"/>
          <p:nvPr/>
        </p:nvSpPr>
        <p:spPr>
          <a:xfrm>
            <a:off x="18705685" y="2273879"/>
            <a:ext cx="15672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Restart ngẫu nhiên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71;p10">
            <a:extLst>
              <a:ext uri="{FF2B5EF4-FFF2-40B4-BE49-F238E27FC236}">
                <a16:creationId xmlns:a16="http://schemas.microsoft.com/office/drawing/2014/main" id="{6E1A9F3D-3DB2-CFF6-7BD7-B6CA9A12F30B}"/>
              </a:ext>
            </a:extLst>
          </p:cNvPr>
          <p:cNvSpPr txBox="1"/>
          <p:nvPr/>
        </p:nvSpPr>
        <p:spPr>
          <a:xfrm>
            <a:off x="21601590" y="2273879"/>
            <a:ext cx="166237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Ổn định, dễ mở rộng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72;p10">
            <a:extLst>
              <a:ext uri="{FF2B5EF4-FFF2-40B4-BE49-F238E27FC236}">
                <a16:creationId xmlns:a16="http://schemas.microsoft.com/office/drawing/2014/main" id="{FAB8A066-3320-3C72-50AE-EE734D9B92B7}"/>
              </a:ext>
            </a:extLst>
          </p:cNvPr>
          <p:cNvSpPr txBox="1"/>
          <p:nvPr/>
        </p:nvSpPr>
        <p:spPr>
          <a:xfrm>
            <a:off x="12914790" y="2788686"/>
            <a:ext cx="171998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73;p10">
            <a:extLst>
              <a:ext uri="{FF2B5EF4-FFF2-40B4-BE49-F238E27FC236}">
                <a16:creationId xmlns:a16="http://schemas.microsoft.com/office/drawing/2014/main" id="{F7109D27-E112-1868-DEFB-1361FB76BBBF}"/>
              </a:ext>
            </a:extLst>
          </p:cNvPr>
          <p:cNvSpPr txBox="1"/>
          <p:nvPr/>
        </p:nvSpPr>
        <p:spPr>
          <a:xfrm>
            <a:off x="15810695" y="2788686"/>
            <a:ext cx="16815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Xác suất ngẫu nhiên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74;p10">
            <a:extLst>
              <a:ext uri="{FF2B5EF4-FFF2-40B4-BE49-F238E27FC236}">
                <a16:creationId xmlns:a16="http://schemas.microsoft.com/office/drawing/2014/main" id="{38E2673F-E8A9-3BEC-FACF-9F8BAD2D8E96}"/>
              </a:ext>
            </a:extLst>
          </p:cNvPr>
          <p:cNvSpPr txBox="1"/>
          <p:nvPr/>
        </p:nvSpPr>
        <p:spPr>
          <a:xfrm>
            <a:off x="18705685" y="2788686"/>
            <a:ext cx="25959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Chấp nhận bước tệ có kiểm soát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75;p10">
            <a:extLst>
              <a:ext uri="{FF2B5EF4-FFF2-40B4-BE49-F238E27FC236}">
                <a16:creationId xmlns:a16="http://schemas.microsoft.com/office/drawing/2014/main" id="{9A75A96D-C474-1FE4-DB48-6F2FC0B27864}"/>
              </a:ext>
            </a:extLst>
          </p:cNvPr>
          <p:cNvSpPr txBox="1"/>
          <p:nvPr/>
        </p:nvSpPr>
        <p:spPr>
          <a:xfrm>
            <a:off x="21601590" y="2788686"/>
            <a:ext cx="1291133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Hội tụ toàn cục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76;p10">
            <a:extLst>
              <a:ext uri="{FF2B5EF4-FFF2-40B4-BE49-F238E27FC236}">
                <a16:creationId xmlns:a16="http://schemas.microsoft.com/office/drawing/2014/main" id="{C02D5B39-E193-0B95-6B8C-1CC5342B2A13}"/>
              </a:ext>
            </a:extLst>
          </p:cNvPr>
          <p:cNvSpPr/>
          <p:nvPr/>
        </p:nvSpPr>
        <p:spPr>
          <a:xfrm>
            <a:off x="-12927872" y="3536971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FEE2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77;p10" descr="preencoded.png">
            <a:extLst>
              <a:ext uri="{FF2B5EF4-FFF2-40B4-BE49-F238E27FC236}">
                <a16:creationId xmlns:a16="http://schemas.microsoft.com/office/drawing/2014/main" id="{C4B26EB3-2BB6-BA2E-BB9F-CA022D49F788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12689213" y="3774715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78;p10">
            <a:extLst>
              <a:ext uri="{FF2B5EF4-FFF2-40B4-BE49-F238E27FC236}">
                <a16:creationId xmlns:a16="http://schemas.microsoft.com/office/drawing/2014/main" id="{9F16043C-E0C8-1E28-4F9B-ADA0CF60B535}"/>
              </a:ext>
            </a:extLst>
          </p:cNvPr>
          <p:cNvSpPr txBox="1"/>
          <p:nvPr/>
        </p:nvSpPr>
        <p:spPr>
          <a:xfrm>
            <a:off x="-12824544" y="4394678"/>
            <a:ext cx="676656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Dễ kẹt ở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79;p10">
            <a:extLst>
              <a:ext uri="{FF2B5EF4-FFF2-40B4-BE49-F238E27FC236}">
                <a16:creationId xmlns:a16="http://schemas.microsoft.com/office/drawing/2014/main" id="{F383F932-AD3F-76CF-D856-5D9113D2FA7A}"/>
              </a:ext>
            </a:extLst>
          </p:cNvPr>
          <p:cNvSpPr txBox="1"/>
          <p:nvPr/>
        </p:nvSpPr>
        <p:spPr>
          <a:xfrm>
            <a:off x="-13033942" y="4623278"/>
            <a:ext cx="1095451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local optimum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80;p10">
            <a:extLst>
              <a:ext uri="{FF2B5EF4-FFF2-40B4-BE49-F238E27FC236}">
                <a16:creationId xmlns:a16="http://schemas.microsoft.com/office/drawing/2014/main" id="{82A3B874-AFE1-D163-5953-AD5E0E10BA1A}"/>
              </a:ext>
            </a:extLst>
          </p:cNvPr>
          <p:cNvSpPr txBox="1"/>
          <p:nvPr/>
        </p:nvSpPr>
        <p:spPr>
          <a:xfrm>
            <a:off x="-10046597" y="4394678"/>
            <a:ext cx="829361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Thử lại với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81;p10">
            <a:extLst>
              <a:ext uri="{FF2B5EF4-FFF2-40B4-BE49-F238E27FC236}">
                <a16:creationId xmlns:a16="http://schemas.microsoft.com/office/drawing/2014/main" id="{B578182A-1C80-0C54-8523-3CED569C62C4}"/>
              </a:ext>
            </a:extLst>
          </p:cNvPr>
          <p:cNvSpPr txBox="1"/>
          <p:nvPr/>
        </p:nvSpPr>
        <p:spPr>
          <a:xfrm>
            <a:off x="-10328232" y="4623278"/>
            <a:ext cx="1390802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điểm khởi đầu mới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82;p10">
            <a:extLst>
              <a:ext uri="{FF2B5EF4-FFF2-40B4-BE49-F238E27FC236}">
                <a16:creationId xmlns:a16="http://schemas.microsoft.com/office/drawing/2014/main" id="{A96497FD-CD08-C00C-FFCB-24DF0F8AFBDE}"/>
              </a:ext>
            </a:extLst>
          </p:cNvPr>
          <p:cNvSpPr txBox="1"/>
          <p:nvPr/>
        </p:nvSpPr>
        <p:spPr>
          <a:xfrm>
            <a:off x="-7266821" y="4623278"/>
            <a:ext cx="1209751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bước đi xấu hơn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83;p10">
            <a:extLst>
              <a:ext uri="{FF2B5EF4-FFF2-40B4-BE49-F238E27FC236}">
                <a16:creationId xmlns:a16="http://schemas.microsoft.com/office/drawing/2014/main" id="{B7090B99-D7BF-47C6-16AE-FAFB5EFEF62A}"/>
              </a:ext>
            </a:extLst>
          </p:cNvPr>
          <p:cNvSpPr txBox="1"/>
          <p:nvPr/>
        </p:nvSpPr>
        <p:spPr>
          <a:xfrm>
            <a:off x="-4382804" y="4623278"/>
            <a:ext cx="1324051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tìm nghiệm tối ưu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84;p10">
            <a:extLst>
              <a:ext uri="{FF2B5EF4-FFF2-40B4-BE49-F238E27FC236}">
                <a16:creationId xmlns:a16="http://schemas.microsoft.com/office/drawing/2014/main" id="{9B61F463-DB84-D117-DD7D-11F615A42A73}"/>
              </a:ext>
            </a:extLst>
          </p:cNvPr>
          <p:cNvSpPr/>
          <p:nvPr/>
        </p:nvSpPr>
        <p:spPr>
          <a:xfrm>
            <a:off x="-10073115" y="3536971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FEF3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85;p10" descr="preencoded.png">
            <a:extLst>
              <a:ext uri="{FF2B5EF4-FFF2-40B4-BE49-F238E27FC236}">
                <a16:creationId xmlns:a16="http://schemas.microsoft.com/office/drawing/2014/main" id="{EDD2BF96-E9A4-09DD-8D3D-7E27E3B98D7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9835371" y="3774715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86;p10">
            <a:extLst>
              <a:ext uri="{FF2B5EF4-FFF2-40B4-BE49-F238E27FC236}">
                <a16:creationId xmlns:a16="http://schemas.microsoft.com/office/drawing/2014/main" id="{F0F55F71-9545-599F-8A6F-1C00237C705F}"/>
              </a:ext>
            </a:extLst>
          </p:cNvPr>
          <p:cNvSpPr txBox="1"/>
          <p:nvPr/>
        </p:nvSpPr>
        <p:spPr>
          <a:xfrm>
            <a:off x="-7325343" y="4394678"/>
            <a:ext cx="1334110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Đôi khi chấp nhận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87;p10">
            <a:extLst>
              <a:ext uri="{FF2B5EF4-FFF2-40B4-BE49-F238E27FC236}">
                <a16:creationId xmlns:a16="http://schemas.microsoft.com/office/drawing/2014/main" id="{77ECCA0A-B718-5149-F44C-C29BF43D0326}"/>
              </a:ext>
            </a:extLst>
          </p:cNvPr>
          <p:cNvSpPr/>
          <p:nvPr/>
        </p:nvSpPr>
        <p:spPr>
          <a:xfrm>
            <a:off x="-7100400" y="3536971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DBEA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88;p10" descr="preencoded.png">
            <a:extLst>
              <a:ext uri="{FF2B5EF4-FFF2-40B4-BE49-F238E27FC236}">
                <a16:creationId xmlns:a16="http://schemas.microsoft.com/office/drawing/2014/main" id="{6A739085-0E08-3B96-FC36-DB481BA02373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-6862656" y="3774715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89;p10">
            <a:extLst>
              <a:ext uri="{FF2B5EF4-FFF2-40B4-BE49-F238E27FC236}">
                <a16:creationId xmlns:a16="http://schemas.microsoft.com/office/drawing/2014/main" id="{7F839C10-3C08-D36E-92A1-6BB83BFB27B9}"/>
              </a:ext>
            </a:extLst>
          </p:cNvPr>
          <p:cNvSpPr txBox="1"/>
          <p:nvPr/>
        </p:nvSpPr>
        <p:spPr>
          <a:xfrm>
            <a:off x="-4285877" y="4394678"/>
            <a:ext cx="1124712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Tăng khả năng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90;p10">
            <a:extLst>
              <a:ext uri="{FF2B5EF4-FFF2-40B4-BE49-F238E27FC236}">
                <a16:creationId xmlns:a16="http://schemas.microsoft.com/office/drawing/2014/main" id="{DF084608-261C-BF0F-6E01-D783C612FDE3}"/>
              </a:ext>
            </a:extLst>
          </p:cNvPr>
          <p:cNvSpPr/>
          <p:nvPr/>
        </p:nvSpPr>
        <p:spPr>
          <a:xfrm>
            <a:off x="-4164262" y="3536971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D1FA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8" name="Google Shape;291;p10" descr="preencoded.png">
            <a:extLst>
              <a:ext uri="{FF2B5EF4-FFF2-40B4-BE49-F238E27FC236}">
                <a16:creationId xmlns:a16="http://schemas.microsoft.com/office/drawing/2014/main" id="{C44A4C6F-A505-2DEA-AD6C-A428701F4DB7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3925604" y="3774715"/>
            <a:ext cx="286207" cy="286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" dist="12700" dir="16200000" algn="bl" rotWithShape="0">
              <a:srgbClr val="000000">
                <a:alpha val="7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0"/>
          <p:cNvSpPr/>
          <p:nvPr/>
        </p:nvSpPr>
        <p:spPr>
          <a:xfrm>
            <a:off x="0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"/>
          <p:cNvSpPr txBox="1"/>
          <p:nvPr/>
        </p:nvSpPr>
        <p:spPr>
          <a:xfrm>
            <a:off x="3617366" y="228600"/>
            <a:ext cx="5177333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 SÁNH CƠ CHẾ BA THUẬT TOÁN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304495" y="1104595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304495" y="1104595"/>
            <a:ext cx="28959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0"/>
          <p:cNvSpPr txBox="1"/>
          <p:nvPr/>
        </p:nvSpPr>
        <p:spPr>
          <a:xfrm>
            <a:off x="457200" y="1257300"/>
            <a:ext cx="967435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Thuật toán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/>
          <p:nvPr/>
        </p:nvSpPr>
        <p:spPr>
          <a:xfrm>
            <a:off x="3200400" y="1104595"/>
            <a:ext cx="28959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3353105" y="1257300"/>
            <a:ext cx="13670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Hướng tìm kiếm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6096305" y="1104595"/>
            <a:ext cx="28959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0"/>
          <p:cNvSpPr txBox="1"/>
          <p:nvPr/>
        </p:nvSpPr>
        <p:spPr>
          <a:xfrm>
            <a:off x="6248095" y="1257300"/>
            <a:ext cx="2110435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Cách tránh local optimum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8991295" y="1104595"/>
            <a:ext cx="2895905" cy="514807"/>
          </a:xfrm>
          <a:prstGeom prst="rect">
            <a:avLst/>
          </a:prstGeom>
          <a:solidFill>
            <a:srgbClr val="00386B"/>
          </a:solidFill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 txBox="1"/>
          <p:nvPr/>
        </p:nvSpPr>
        <p:spPr>
          <a:xfrm>
            <a:off x="9144000" y="1257300"/>
            <a:ext cx="89062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Roboto"/>
              <a:buNone/>
            </a:pPr>
            <a:r>
              <a:rPr lang="en-US" sz="13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Đặc trưng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304495" y="1619402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304495" y="2133295"/>
            <a:ext cx="11582705" cy="514807"/>
          </a:xfrm>
          <a:prstGeom prst="rect">
            <a:avLst/>
          </a:prstGeom>
          <a:solidFill>
            <a:srgbClr val="E1EA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304495" y="2648102"/>
            <a:ext cx="11582705" cy="514807"/>
          </a:xfrm>
          <a:prstGeom prst="rect">
            <a:avLst/>
          </a:prstGeom>
          <a:solidFill>
            <a:srgbClr val="F0F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304495" y="1619402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3200400" y="1619402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6096305" y="1619402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991295" y="1619402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304495" y="2133295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3200400" y="2133295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6096305" y="2133295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991295" y="2133295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0"/>
          <p:cNvSpPr/>
          <p:nvPr/>
        </p:nvSpPr>
        <p:spPr>
          <a:xfrm>
            <a:off x="304495" y="2648102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0"/>
          <p:cNvSpPr/>
          <p:nvPr/>
        </p:nvSpPr>
        <p:spPr>
          <a:xfrm>
            <a:off x="3200400" y="2648102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0"/>
          <p:cNvSpPr/>
          <p:nvPr/>
        </p:nvSpPr>
        <p:spPr>
          <a:xfrm>
            <a:off x="6096305" y="2648102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0"/>
          <p:cNvSpPr/>
          <p:nvPr/>
        </p:nvSpPr>
        <p:spPr>
          <a:xfrm>
            <a:off x="8991295" y="2648102"/>
            <a:ext cx="2895905" cy="514807"/>
          </a:xfrm>
          <a:prstGeom prst="rect">
            <a:avLst/>
          </a:prstGeom>
          <a:noFill/>
          <a:ln w="12700" cap="flat" cmpd="sng">
            <a:solidFill>
              <a:srgbClr val="CBD5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"/>
          <p:cNvSpPr txBox="1"/>
          <p:nvPr/>
        </p:nvSpPr>
        <p:spPr>
          <a:xfrm>
            <a:off x="457200" y="1772107"/>
            <a:ext cx="16815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0"/>
          <p:cNvSpPr txBox="1"/>
          <p:nvPr/>
        </p:nvSpPr>
        <p:spPr>
          <a:xfrm>
            <a:off x="3353105" y="1772107"/>
            <a:ext cx="160568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Tham lam tuyệt đối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0"/>
          <p:cNvSpPr txBox="1"/>
          <p:nvPr/>
        </p:nvSpPr>
        <p:spPr>
          <a:xfrm>
            <a:off x="6248095" y="1772107"/>
            <a:ext cx="853135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Không có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0"/>
          <p:cNvSpPr txBox="1"/>
          <p:nvPr/>
        </p:nvSpPr>
        <p:spPr>
          <a:xfrm>
            <a:off x="9144000" y="1772107"/>
            <a:ext cx="1176833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Nhanh, dễ kẹt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0"/>
          <p:cNvSpPr txBox="1"/>
          <p:nvPr/>
        </p:nvSpPr>
        <p:spPr>
          <a:xfrm>
            <a:off x="457200" y="2286000"/>
            <a:ext cx="1653235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Restart HC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0"/>
          <p:cNvSpPr txBox="1"/>
          <p:nvPr/>
        </p:nvSpPr>
        <p:spPr>
          <a:xfrm>
            <a:off x="3353105" y="2286000"/>
            <a:ext cx="9957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Đa khởi tạo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0"/>
          <p:cNvSpPr txBox="1"/>
          <p:nvPr/>
        </p:nvSpPr>
        <p:spPr>
          <a:xfrm>
            <a:off x="6248095" y="2286000"/>
            <a:ext cx="15672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Restart ngẫu nhiên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0"/>
          <p:cNvSpPr txBox="1"/>
          <p:nvPr/>
        </p:nvSpPr>
        <p:spPr>
          <a:xfrm>
            <a:off x="9144000" y="2286000"/>
            <a:ext cx="1662379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Ổn định, dễ mở rộng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 txBox="1"/>
          <p:nvPr/>
        </p:nvSpPr>
        <p:spPr>
          <a:xfrm>
            <a:off x="457200" y="2800807"/>
            <a:ext cx="1719986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0"/>
          <p:cNvSpPr txBox="1"/>
          <p:nvPr/>
        </p:nvSpPr>
        <p:spPr>
          <a:xfrm>
            <a:off x="3353105" y="2800807"/>
            <a:ext cx="16815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Xác suất ngẫu nhiên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0"/>
          <p:cNvSpPr txBox="1"/>
          <p:nvPr/>
        </p:nvSpPr>
        <p:spPr>
          <a:xfrm>
            <a:off x="6248095" y="2800807"/>
            <a:ext cx="2595982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Chấp nhận bước tệ có kiểm soát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0"/>
          <p:cNvSpPr txBox="1"/>
          <p:nvPr/>
        </p:nvSpPr>
        <p:spPr>
          <a:xfrm>
            <a:off x="9144000" y="2800807"/>
            <a:ext cx="1291133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Hội tụ toàn cục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1276502" y="3543300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FEE2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7" name="Google Shape;277;p10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5161" y="3781044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0"/>
          <p:cNvSpPr txBox="1"/>
          <p:nvPr/>
        </p:nvSpPr>
        <p:spPr>
          <a:xfrm>
            <a:off x="1379830" y="4401007"/>
            <a:ext cx="676656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Dễ kẹt ở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1170432" y="4629607"/>
            <a:ext cx="1095451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local optimum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0"/>
          <p:cNvSpPr txBox="1"/>
          <p:nvPr/>
        </p:nvSpPr>
        <p:spPr>
          <a:xfrm>
            <a:off x="4157777" y="4401007"/>
            <a:ext cx="829361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Thử lại với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0"/>
          <p:cNvSpPr txBox="1"/>
          <p:nvPr/>
        </p:nvSpPr>
        <p:spPr>
          <a:xfrm>
            <a:off x="3876142" y="4629607"/>
            <a:ext cx="1390802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điểm khởi đầu mới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0"/>
          <p:cNvSpPr txBox="1"/>
          <p:nvPr/>
        </p:nvSpPr>
        <p:spPr>
          <a:xfrm>
            <a:off x="6937553" y="4629607"/>
            <a:ext cx="1209751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bước đi xấu hơn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0"/>
          <p:cNvSpPr txBox="1"/>
          <p:nvPr/>
        </p:nvSpPr>
        <p:spPr>
          <a:xfrm>
            <a:off x="9821570" y="4629607"/>
            <a:ext cx="1324051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tìm nghiệm tối ưu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4131259" y="3543300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FEF3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5" name="Google Shape;285;p10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9003" y="3781044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0"/>
          <p:cNvSpPr txBox="1"/>
          <p:nvPr/>
        </p:nvSpPr>
        <p:spPr>
          <a:xfrm>
            <a:off x="6879031" y="4401007"/>
            <a:ext cx="1334110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Đôi khi chấp nhận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7103974" y="3543300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DBEA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8" name="Google Shape;288;p10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41718" y="3781044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0"/>
          <p:cNvSpPr txBox="1"/>
          <p:nvPr/>
        </p:nvSpPr>
        <p:spPr>
          <a:xfrm>
            <a:off x="9918497" y="4401007"/>
            <a:ext cx="1124712" cy="181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Tăng khả năng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10040112" y="3543300"/>
            <a:ext cx="761695" cy="761695"/>
          </a:xfrm>
          <a:prstGeom prst="roundRect">
            <a:avLst>
              <a:gd name="adj" fmla="val 120048"/>
            </a:avLst>
          </a:prstGeom>
          <a:solidFill>
            <a:srgbClr val="D1FA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10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78770" y="3781044"/>
            <a:ext cx="286207" cy="28620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99;p11">
            <a:extLst>
              <a:ext uri="{FF2B5EF4-FFF2-40B4-BE49-F238E27FC236}">
                <a16:creationId xmlns:a16="http://schemas.microsoft.com/office/drawing/2014/main" id="{73A26581-03AF-4975-5C42-F7B0E8D96727}"/>
              </a:ext>
            </a:extLst>
          </p:cNvPr>
          <p:cNvSpPr/>
          <p:nvPr/>
        </p:nvSpPr>
        <p:spPr>
          <a:xfrm>
            <a:off x="-12589459" y="0"/>
            <a:ext cx="12191695" cy="8001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00;p11">
            <a:extLst>
              <a:ext uri="{FF2B5EF4-FFF2-40B4-BE49-F238E27FC236}">
                <a16:creationId xmlns:a16="http://schemas.microsoft.com/office/drawing/2014/main" id="{73CAE228-79F3-891A-38B0-6611B4680748}"/>
              </a:ext>
            </a:extLst>
          </p:cNvPr>
          <p:cNvSpPr txBox="1"/>
          <p:nvPr/>
        </p:nvSpPr>
        <p:spPr>
          <a:xfrm>
            <a:off x="-7990941" y="228600"/>
            <a:ext cx="3215030" cy="33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BÀI TOÁN N-QUEENS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01;p11">
            <a:extLst>
              <a:ext uri="{FF2B5EF4-FFF2-40B4-BE49-F238E27FC236}">
                <a16:creationId xmlns:a16="http://schemas.microsoft.com/office/drawing/2014/main" id="{29293ACB-8F90-657C-D05C-B4D7153D6E39}"/>
              </a:ext>
            </a:extLst>
          </p:cNvPr>
          <p:cNvSpPr txBox="1"/>
          <p:nvPr/>
        </p:nvSpPr>
        <p:spPr>
          <a:xfrm>
            <a:off x="311811" y="7371893"/>
            <a:ext cx="1057961" cy="26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Yêu cầu: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02;p11">
            <a:extLst>
              <a:ext uri="{FF2B5EF4-FFF2-40B4-BE49-F238E27FC236}">
                <a16:creationId xmlns:a16="http://schemas.microsoft.com/office/drawing/2014/main" id="{5690AD35-5703-AC4F-58AC-3B4CE5B7EF3E}"/>
              </a:ext>
            </a:extLst>
          </p:cNvPr>
          <p:cNvSpPr/>
          <p:nvPr/>
        </p:nvSpPr>
        <p:spPr>
          <a:xfrm>
            <a:off x="540411" y="7771486"/>
            <a:ext cx="38405" cy="6099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03;p11">
            <a:extLst>
              <a:ext uri="{FF2B5EF4-FFF2-40B4-BE49-F238E27FC236}">
                <a16:creationId xmlns:a16="http://schemas.microsoft.com/office/drawing/2014/main" id="{CAEBC067-F51F-9657-A770-B78F77EFC0A7}"/>
              </a:ext>
            </a:extLst>
          </p:cNvPr>
          <p:cNvSpPr txBox="1"/>
          <p:nvPr/>
        </p:nvSpPr>
        <p:spPr>
          <a:xfrm>
            <a:off x="1111911" y="7866584"/>
            <a:ext cx="622980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Đặt N quân hậu lên bàn cờ N×N sao cho không quân nào tấn công nhau.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04;p11">
            <a:extLst>
              <a:ext uri="{FF2B5EF4-FFF2-40B4-BE49-F238E27FC236}">
                <a16:creationId xmlns:a16="http://schemas.microsoft.com/office/drawing/2014/main" id="{3F8A3D27-2BC1-91DF-60FF-76024E18BEA3}"/>
              </a:ext>
            </a:extLst>
          </p:cNvPr>
          <p:cNvSpPr txBox="1"/>
          <p:nvPr/>
        </p:nvSpPr>
        <p:spPr>
          <a:xfrm>
            <a:off x="311811" y="8629193"/>
            <a:ext cx="1200607" cy="26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Biểu diễn: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05;p11">
            <a:extLst>
              <a:ext uri="{FF2B5EF4-FFF2-40B4-BE49-F238E27FC236}">
                <a16:creationId xmlns:a16="http://schemas.microsoft.com/office/drawing/2014/main" id="{B6ED1AFC-7A44-C622-272E-6DEDAF621F70}"/>
              </a:ext>
            </a:extLst>
          </p:cNvPr>
          <p:cNvSpPr/>
          <p:nvPr/>
        </p:nvSpPr>
        <p:spPr>
          <a:xfrm>
            <a:off x="540411" y="9028786"/>
            <a:ext cx="38405" cy="19815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06;p11">
            <a:extLst>
              <a:ext uri="{FF2B5EF4-FFF2-40B4-BE49-F238E27FC236}">
                <a16:creationId xmlns:a16="http://schemas.microsoft.com/office/drawing/2014/main" id="{37AA037E-895E-A4B4-2CB6-2571C48AA5CE}"/>
              </a:ext>
            </a:extLst>
          </p:cNvPr>
          <p:cNvSpPr txBox="1"/>
          <p:nvPr/>
        </p:nvSpPr>
        <p:spPr>
          <a:xfrm>
            <a:off x="1111911" y="9123884"/>
            <a:ext cx="305775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state[i]: hàng của quân hậu ở cột i.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07;p11">
            <a:extLst>
              <a:ext uri="{FF2B5EF4-FFF2-40B4-BE49-F238E27FC236}">
                <a16:creationId xmlns:a16="http://schemas.microsoft.com/office/drawing/2014/main" id="{D8AD181C-39F7-8E7F-29D8-DC512AEAF10C}"/>
              </a:ext>
            </a:extLst>
          </p:cNvPr>
          <p:cNvSpPr txBox="1"/>
          <p:nvPr/>
        </p:nvSpPr>
        <p:spPr>
          <a:xfrm>
            <a:off x="1111911" y="9581084"/>
            <a:ext cx="367680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Hàm đánh giá: số cặp quân hậu xung đột.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08;p11">
            <a:extLst>
              <a:ext uri="{FF2B5EF4-FFF2-40B4-BE49-F238E27FC236}">
                <a16:creationId xmlns:a16="http://schemas.microsoft.com/office/drawing/2014/main" id="{2B240D55-2D3F-ECD6-CC64-A0DB15857971}"/>
              </a:ext>
            </a:extLst>
          </p:cNvPr>
          <p:cNvSpPr txBox="1"/>
          <p:nvPr/>
        </p:nvSpPr>
        <p:spPr>
          <a:xfrm>
            <a:off x="1111911" y="10038284"/>
            <a:ext cx="415320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Lân cận: di chuyển 1 quân hậu sang hàng khác.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09;p11">
            <a:extLst>
              <a:ext uri="{FF2B5EF4-FFF2-40B4-BE49-F238E27FC236}">
                <a16:creationId xmlns:a16="http://schemas.microsoft.com/office/drawing/2014/main" id="{993693D9-74E0-5032-60DD-D4905EB7B961}"/>
              </a:ext>
            </a:extLst>
          </p:cNvPr>
          <p:cNvSpPr txBox="1"/>
          <p:nvPr/>
        </p:nvSpPr>
        <p:spPr>
          <a:xfrm>
            <a:off x="1111911" y="10495484"/>
            <a:ext cx="369600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Dừng: khi không còn bước giảm xung đột.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10;p11">
            <a:extLst>
              <a:ext uri="{FF2B5EF4-FFF2-40B4-BE49-F238E27FC236}">
                <a16:creationId xmlns:a16="http://schemas.microsoft.com/office/drawing/2014/main" id="{A8273061-5E90-16CD-1117-9F1A9121B4C4}"/>
              </a:ext>
            </a:extLst>
          </p:cNvPr>
          <p:cNvSpPr txBox="1"/>
          <p:nvPr/>
        </p:nvSpPr>
        <p:spPr>
          <a:xfrm>
            <a:off x="311811" y="11258093"/>
            <a:ext cx="2229307" cy="267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800"/>
              <a:buFont typeface="Roboto"/>
              <a:buNone/>
            </a:pPr>
            <a:r>
              <a:rPr lang="en-US" sz="1800" b="1" i="0" u="none" strike="noStrike" cap="none">
                <a:solidFill>
                  <a:srgbClr val="1E40AF"/>
                </a:solidFill>
                <a:latin typeface="Roboto"/>
                <a:ea typeface="Roboto"/>
                <a:cs typeface="Roboto"/>
                <a:sym typeface="Roboto"/>
              </a:rPr>
              <a:t>Thuật toán áp dụng: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11;p11">
            <a:extLst>
              <a:ext uri="{FF2B5EF4-FFF2-40B4-BE49-F238E27FC236}">
                <a16:creationId xmlns:a16="http://schemas.microsoft.com/office/drawing/2014/main" id="{B93ABD27-CAAA-FBF6-218E-19C4A1EEC5A5}"/>
              </a:ext>
            </a:extLst>
          </p:cNvPr>
          <p:cNvSpPr/>
          <p:nvPr/>
        </p:nvSpPr>
        <p:spPr>
          <a:xfrm>
            <a:off x="540411" y="11657686"/>
            <a:ext cx="38405" cy="10671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12;p11">
            <a:extLst>
              <a:ext uri="{FF2B5EF4-FFF2-40B4-BE49-F238E27FC236}">
                <a16:creationId xmlns:a16="http://schemas.microsoft.com/office/drawing/2014/main" id="{5CA36279-AE00-C9B4-0605-99E506F3AF25}"/>
              </a:ext>
            </a:extLst>
          </p:cNvPr>
          <p:cNvSpPr txBox="1"/>
          <p:nvPr/>
        </p:nvSpPr>
        <p:spPr>
          <a:xfrm>
            <a:off x="1111911" y="11752784"/>
            <a:ext cx="186720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Steepest-Ascent HC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13;p11">
            <a:extLst>
              <a:ext uri="{FF2B5EF4-FFF2-40B4-BE49-F238E27FC236}">
                <a16:creationId xmlns:a16="http://schemas.microsoft.com/office/drawing/2014/main" id="{E9B32DFE-D114-9439-75C0-7CD6790C7547}"/>
              </a:ext>
            </a:extLst>
          </p:cNvPr>
          <p:cNvSpPr txBox="1"/>
          <p:nvPr/>
        </p:nvSpPr>
        <p:spPr>
          <a:xfrm>
            <a:off x="1111911" y="12209984"/>
            <a:ext cx="2371954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Stochastic HC (2 biến thể)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314;p11">
            <a:extLst>
              <a:ext uri="{FF2B5EF4-FFF2-40B4-BE49-F238E27FC236}">
                <a16:creationId xmlns:a16="http://schemas.microsoft.com/office/drawing/2014/main" id="{8C5A6A14-43B3-2337-B709-C2023559A7D8}"/>
              </a:ext>
            </a:extLst>
          </p:cNvPr>
          <p:cNvSpPr txBox="1"/>
          <p:nvPr/>
        </p:nvSpPr>
        <p:spPr>
          <a:xfrm>
            <a:off x="5188306" y="11752784"/>
            <a:ext cx="1828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Random Restart HC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315;p11">
            <a:extLst>
              <a:ext uri="{FF2B5EF4-FFF2-40B4-BE49-F238E27FC236}">
                <a16:creationId xmlns:a16="http://schemas.microsoft.com/office/drawing/2014/main" id="{79B3F67F-11EA-937D-CCC7-B6649E11DF06}"/>
              </a:ext>
            </a:extLst>
          </p:cNvPr>
          <p:cNvSpPr txBox="1"/>
          <p:nvPr/>
        </p:nvSpPr>
        <p:spPr>
          <a:xfrm>
            <a:off x="5188306" y="12209984"/>
            <a:ext cx="190561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Simulated Annealing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16;p11">
            <a:extLst>
              <a:ext uri="{FF2B5EF4-FFF2-40B4-BE49-F238E27FC236}">
                <a16:creationId xmlns:a16="http://schemas.microsoft.com/office/drawing/2014/main" id="{05E3C6F6-22C8-75D4-D240-35304C1531C3}"/>
              </a:ext>
            </a:extLst>
          </p:cNvPr>
          <p:cNvSpPr/>
          <p:nvPr/>
        </p:nvSpPr>
        <p:spPr>
          <a:xfrm>
            <a:off x="15311628" y="1124254"/>
            <a:ext cx="1904695" cy="1904695"/>
          </a:xfrm>
          <a:prstGeom prst="rect">
            <a:avLst/>
          </a:prstGeom>
          <a:noFill/>
          <a:ln w="25400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17;p11">
            <a:extLst>
              <a:ext uri="{FF2B5EF4-FFF2-40B4-BE49-F238E27FC236}">
                <a16:creationId xmlns:a16="http://schemas.microsoft.com/office/drawing/2014/main" id="{3C5E734F-E798-FE36-338E-6B76673502B9}"/>
              </a:ext>
            </a:extLst>
          </p:cNvPr>
          <p:cNvSpPr/>
          <p:nvPr/>
        </p:nvSpPr>
        <p:spPr>
          <a:xfrm>
            <a:off x="15329916" y="1142542"/>
            <a:ext cx="466344" cy="466344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318;p11">
            <a:extLst>
              <a:ext uri="{FF2B5EF4-FFF2-40B4-BE49-F238E27FC236}">
                <a16:creationId xmlns:a16="http://schemas.microsoft.com/office/drawing/2014/main" id="{103CE72D-F56F-8BBE-1BDC-970EFB03B183}"/>
              </a:ext>
            </a:extLst>
          </p:cNvPr>
          <p:cNvSpPr/>
          <p:nvPr/>
        </p:nvSpPr>
        <p:spPr>
          <a:xfrm>
            <a:off x="15797175" y="1142542"/>
            <a:ext cx="466344" cy="466344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19;p11">
            <a:extLst>
              <a:ext uri="{FF2B5EF4-FFF2-40B4-BE49-F238E27FC236}">
                <a16:creationId xmlns:a16="http://schemas.microsoft.com/office/drawing/2014/main" id="{C71F8717-5120-2E1C-C22B-198737C1881F}"/>
              </a:ext>
            </a:extLst>
          </p:cNvPr>
          <p:cNvSpPr txBox="1"/>
          <p:nvPr/>
        </p:nvSpPr>
        <p:spPr>
          <a:xfrm>
            <a:off x="15927934" y="1204721"/>
            <a:ext cx="38130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♛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20;p11">
            <a:extLst>
              <a:ext uri="{FF2B5EF4-FFF2-40B4-BE49-F238E27FC236}">
                <a16:creationId xmlns:a16="http://schemas.microsoft.com/office/drawing/2014/main" id="{6A0054F0-444E-3DBC-9C43-58ECD27C62A8}"/>
              </a:ext>
            </a:extLst>
          </p:cNvPr>
          <p:cNvSpPr/>
          <p:nvPr/>
        </p:nvSpPr>
        <p:spPr>
          <a:xfrm>
            <a:off x="16263519" y="1142542"/>
            <a:ext cx="466344" cy="466344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21;p11">
            <a:extLst>
              <a:ext uri="{FF2B5EF4-FFF2-40B4-BE49-F238E27FC236}">
                <a16:creationId xmlns:a16="http://schemas.microsoft.com/office/drawing/2014/main" id="{E0F67F95-8B43-1DDD-88B7-377165E1DF9D}"/>
              </a:ext>
            </a:extLst>
          </p:cNvPr>
          <p:cNvSpPr/>
          <p:nvPr/>
        </p:nvSpPr>
        <p:spPr>
          <a:xfrm>
            <a:off x="16730777" y="1142542"/>
            <a:ext cx="466344" cy="466344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322;p11">
            <a:extLst>
              <a:ext uri="{FF2B5EF4-FFF2-40B4-BE49-F238E27FC236}">
                <a16:creationId xmlns:a16="http://schemas.microsoft.com/office/drawing/2014/main" id="{199A5067-E20B-15D9-7B61-F42483E5C5C0}"/>
              </a:ext>
            </a:extLst>
          </p:cNvPr>
          <p:cNvSpPr/>
          <p:nvPr/>
        </p:nvSpPr>
        <p:spPr>
          <a:xfrm>
            <a:off x="15329916" y="1609801"/>
            <a:ext cx="466344" cy="466344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323;p11">
            <a:extLst>
              <a:ext uri="{FF2B5EF4-FFF2-40B4-BE49-F238E27FC236}">
                <a16:creationId xmlns:a16="http://schemas.microsoft.com/office/drawing/2014/main" id="{3B66CC3A-CAA6-A54D-9F90-12B56A8F052F}"/>
              </a:ext>
            </a:extLst>
          </p:cNvPr>
          <p:cNvSpPr/>
          <p:nvPr/>
        </p:nvSpPr>
        <p:spPr>
          <a:xfrm>
            <a:off x="15797175" y="1609801"/>
            <a:ext cx="466344" cy="466344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324;p11">
            <a:extLst>
              <a:ext uri="{FF2B5EF4-FFF2-40B4-BE49-F238E27FC236}">
                <a16:creationId xmlns:a16="http://schemas.microsoft.com/office/drawing/2014/main" id="{3301DA2E-3D4F-EA00-A6C3-AE6A84805576}"/>
              </a:ext>
            </a:extLst>
          </p:cNvPr>
          <p:cNvSpPr/>
          <p:nvPr/>
        </p:nvSpPr>
        <p:spPr>
          <a:xfrm>
            <a:off x="16263519" y="1609801"/>
            <a:ext cx="466344" cy="466344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25;p11">
            <a:extLst>
              <a:ext uri="{FF2B5EF4-FFF2-40B4-BE49-F238E27FC236}">
                <a16:creationId xmlns:a16="http://schemas.microsoft.com/office/drawing/2014/main" id="{29CF841F-6051-8640-536D-690A5BFE40DD}"/>
              </a:ext>
            </a:extLst>
          </p:cNvPr>
          <p:cNvSpPr/>
          <p:nvPr/>
        </p:nvSpPr>
        <p:spPr>
          <a:xfrm>
            <a:off x="16730777" y="1609801"/>
            <a:ext cx="466344" cy="466344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26;p11">
            <a:extLst>
              <a:ext uri="{FF2B5EF4-FFF2-40B4-BE49-F238E27FC236}">
                <a16:creationId xmlns:a16="http://schemas.microsoft.com/office/drawing/2014/main" id="{D61435FB-6E0A-E95F-1F32-C1CB0E8D3075}"/>
              </a:ext>
            </a:extLst>
          </p:cNvPr>
          <p:cNvSpPr txBox="1"/>
          <p:nvPr/>
        </p:nvSpPr>
        <p:spPr>
          <a:xfrm>
            <a:off x="16861536" y="1671065"/>
            <a:ext cx="38130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♛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7;p11">
            <a:extLst>
              <a:ext uri="{FF2B5EF4-FFF2-40B4-BE49-F238E27FC236}">
                <a16:creationId xmlns:a16="http://schemas.microsoft.com/office/drawing/2014/main" id="{8EE65D51-7415-1CF8-760E-C099C232CDF8}"/>
              </a:ext>
            </a:extLst>
          </p:cNvPr>
          <p:cNvSpPr/>
          <p:nvPr/>
        </p:nvSpPr>
        <p:spPr>
          <a:xfrm>
            <a:off x="15329916" y="2076145"/>
            <a:ext cx="466344" cy="466344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28;p11">
            <a:extLst>
              <a:ext uri="{FF2B5EF4-FFF2-40B4-BE49-F238E27FC236}">
                <a16:creationId xmlns:a16="http://schemas.microsoft.com/office/drawing/2014/main" id="{EBEA7551-B9BD-BBC6-A522-E440A646FA51}"/>
              </a:ext>
            </a:extLst>
          </p:cNvPr>
          <p:cNvSpPr txBox="1"/>
          <p:nvPr/>
        </p:nvSpPr>
        <p:spPr>
          <a:xfrm>
            <a:off x="15460675" y="2138324"/>
            <a:ext cx="38130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♛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29;p11">
            <a:extLst>
              <a:ext uri="{FF2B5EF4-FFF2-40B4-BE49-F238E27FC236}">
                <a16:creationId xmlns:a16="http://schemas.microsoft.com/office/drawing/2014/main" id="{71B6FA4F-0772-8D35-60C8-C3D5E7BE7A38}"/>
              </a:ext>
            </a:extLst>
          </p:cNvPr>
          <p:cNvSpPr/>
          <p:nvPr/>
        </p:nvSpPr>
        <p:spPr>
          <a:xfrm>
            <a:off x="15797175" y="2076145"/>
            <a:ext cx="466344" cy="466344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30;p11">
            <a:extLst>
              <a:ext uri="{FF2B5EF4-FFF2-40B4-BE49-F238E27FC236}">
                <a16:creationId xmlns:a16="http://schemas.microsoft.com/office/drawing/2014/main" id="{013C3A2A-DA2E-EDB6-D19C-565534274673}"/>
              </a:ext>
            </a:extLst>
          </p:cNvPr>
          <p:cNvSpPr/>
          <p:nvPr/>
        </p:nvSpPr>
        <p:spPr>
          <a:xfrm>
            <a:off x="16263519" y="2076145"/>
            <a:ext cx="466344" cy="466344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31;p11">
            <a:extLst>
              <a:ext uri="{FF2B5EF4-FFF2-40B4-BE49-F238E27FC236}">
                <a16:creationId xmlns:a16="http://schemas.microsoft.com/office/drawing/2014/main" id="{4488546E-5B90-2B51-C802-D53A8C9D9685}"/>
              </a:ext>
            </a:extLst>
          </p:cNvPr>
          <p:cNvSpPr/>
          <p:nvPr/>
        </p:nvSpPr>
        <p:spPr>
          <a:xfrm>
            <a:off x="16730777" y="2076145"/>
            <a:ext cx="466344" cy="466344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32;p11">
            <a:extLst>
              <a:ext uri="{FF2B5EF4-FFF2-40B4-BE49-F238E27FC236}">
                <a16:creationId xmlns:a16="http://schemas.microsoft.com/office/drawing/2014/main" id="{CD6AF77B-838A-88EF-2338-F089B5D7D93F}"/>
              </a:ext>
            </a:extLst>
          </p:cNvPr>
          <p:cNvSpPr/>
          <p:nvPr/>
        </p:nvSpPr>
        <p:spPr>
          <a:xfrm>
            <a:off x="15329916" y="2543403"/>
            <a:ext cx="466344" cy="466344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33;p11">
            <a:extLst>
              <a:ext uri="{FF2B5EF4-FFF2-40B4-BE49-F238E27FC236}">
                <a16:creationId xmlns:a16="http://schemas.microsoft.com/office/drawing/2014/main" id="{012EB2EF-C68A-5DF3-B2C1-F14E4A2B2C97}"/>
              </a:ext>
            </a:extLst>
          </p:cNvPr>
          <p:cNvSpPr/>
          <p:nvPr/>
        </p:nvSpPr>
        <p:spPr>
          <a:xfrm>
            <a:off x="15797175" y="2543403"/>
            <a:ext cx="466344" cy="466344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34;p11">
            <a:extLst>
              <a:ext uri="{FF2B5EF4-FFF2-40B4-BE49-F238E27FC236}">
                <a16:creationId xmlns:a16="http://schemas.microsoft.com/office/drawing/2014/main" id="{FA10B971-D172-02D6-EFB2-A61EF149BD7C}"/>
              </a:ext>
            </a:extLst>
          </p:cNvPr>
          <p:cNvSpPr/>
          <p:nvPr/>
        </p:nvSpPr>
        <p:spPr>
          <a:xfrm>
            <a:off x="16263519" y="2543403"/>
            <a:ext cx="466344" cy="466344"/>
          </a:xfrm>
          <a:prstGeom prst="rect">
            <a:avLst/>
          </a:prstGeom>
          <a:solidFill>
            <a:srgbClr val="B588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335;p11">
            <a:extLst>
              <a:ext uri="{FF2B5EF4-FFF2-40B4-BE49-F238E27FC236}">
                <a16:creationId xmlns:a16="http://schemas.microsoft.com/office/drawing/2014/main" id="{FB133AED-79E5-DCFC-6C21-8903C7A1117D}"/>
              </a:ext>
            </a:extLst>
          </p:cNvPr>
          <p:cNvSpPr txBox="1"/>
          <p:nvPr/>
        </p:nvSpPr>
        <p:spPr>
          <a:xfrm>
            <a:off x="16394278" y="2604668"/>
            <a:ext cx="38130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♛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336;p11">
            <a:extLst>
              <a:ext uri="{FF2B5EF4-FFF2-40B4-BE49-F238E27FC236}">
                <a16:creationId xmlns:a16="http://schemas.microsoft.com/office/drawing/2014/main" id="{A9900E95-D27C-7F21-6A2F-CA31904A026A}"/>
              </a:ext>
            </a:extLst>
          </p:cNvPr>
          <p:cNvSpPr/>
          <p:nvPr/>
        </p:nvSpPr>
        <p:spPr>
          <a:xfrm>
            <a:off x="16730777" y="2543403"/>
            <a:ext cx="466344" cy="466344"/>
          </a:xfrm>
          <a:prstGeom prst="rect">
            <a:avLst/>
          </a:prstGeom>
          <a:solidFill>
            <a:srgbClr val="F0D9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337;p11">
            <a:extLst>
              <a:ext uri="{FF2B5EF4-FFF2-40B4-BE49-F238E27FC236}">
                <a16:creationId xmlns:a16="http://schemas.microsoft.com/office/drawing/2014/main" id="{A1102F06-EAB9-C5AE-FE7B-8A393FC30BD5}"/>
              </a:ext>
            </a:extLst>
          </p:cNvPr>
          <p:cNvSpPr txBox="1"/>
          <p:nvPr/>
        </p:nvSpPr>
        <p:spPr>
          <a:xfrm>
            <a:off x="15304313" y="3210001"/>
            <a:ext cx="2052828" cy="2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 = 4: Một nghiệm hợp lệ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338;p11">
            <a:extLst>
              <a:ext uri="{FF2B5EF4-FFF2-40B4-BE49-F238E27FC236}">
                <a16:creationId xmlns:a16="http://schemas.microsoft.com/office/drawing/2014/main" id="{F1BD70D7-645E-05DE-150B-36CE098413C3}"/>
              </a:ext>
            </a:extLst>
          </p:cNvPr>
          <p:cNvSpPr txBox="1"/>
          <p:nvPr/>
        </p:nvSpPr>
        <p:spPr>
          <a:xfrm>
            <a:off x="15948965" y="3466947"/>
            <a:ext cx="738835" cy="15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00"/>
              <a:buFont typeface="Roboto"/>
              <a:buNone/>
            </a:pPr>
            <a:r>
              <a:rPr lang="en-US" sz="1000" b="0" i="0" u="none" strike="noStrike" cap="none">
                <a:solidFill>
                  <a:srgbClr val="4B5563"/>
                </a:solidFill>
                <a:latin typeface="Roboto"/>
                <a:ea typeface="Roboto"/>
                <a:cs typeface="Roboto"/>
                <a:sym typeface="Roboto"/>
              </a:rPr>
              <a:t>0 xung đột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3587</Words>
  <Application>Microsoft Office PowerPoint</Application>
  <PresentationFormat>Widescreen</PresentationFormat>
  <Paragraphs>794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Source Code Pro</vt:lpstr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Vũ Quốc Vương</cp:lastModifiedBy>
  <cp:revision>1</cp:revision>
  <dcterms:modified xsi:type="dcterms:W3CDTF">2025-10-12T11:58:20Z</dcterms:modified>
</cp:coreProperties>
</file>