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81" r:id="rId22"/>
    <p:sldId id="282" r:id="rId23"/>
    <p:sldId id="275"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cao" userId="716b76fb1e263c2f" providerId="LiveId" clId="{E4801069-CBEF-4E9B-9CD7-272B9244555A}"/>
    <pc:docChg chg="undo custSel addSld delSld modSld">
      <pc:chgData name="nguyen cao" userId="716b76fb1e263c2f" providerId="LiveId" clId="{E4801069-CBEF-4E9B-9CD7-272B9244555A}" dt="2021-06-29T10:01:46.838" v="107"/>
      <pc:docMkLst>
        <pc:docMk/>
      </pc:docMkLst>
      <pc:sldChg chg="addSp delSp modSp mod">
        <pc:chgData name="nguyen cao" userId="716b76fb1e263c2f" providerId="LiveId" clId="{E4801069-CBEF-4E9B-9CD7-272B9244555A}" dt="2021-06-29T09:55:07.071" v="26" actId="14100"/>
        <pc:sldMkLst>
          <pc:docMk/>
          <pc:sldMk cId="426792643" sldId="272"/>
        </pc:sldMkLst>
        <pc:spChg chg="mod">
          <ac:chgData name="nguyen cao" userId="716b76fb1e263c2f" providerId="LiveId" clId="{E4801069-CBEF-4E9B-9CD7-272B9244555A}" dt="2021-06-29T09:54:58.041" v="23" actId="113"/>
          <ac:spMkLst>
            <pc:docMk/>
            <pc:sldMk cId="426792643" sldId="272"/>
            <ac:spMk id="3" creationId="{B39B2827-557C-48BB-B3CE-03581E6F8A5C}"/>
          </ac:spMkLst>
        </pc:spChg>
        <pc:picChg chg="add mod">
          <ac:chgData name="nguyen cao" userId="716b76fb1e263c2f" providerId="LiveId" clId="{E4801069-CBEF-4E9B-9CD7-272B9244555A}" dt="2021-06-29T09:55:07.071" v="26" actId="14100"/>
          <ac:picMkLst>
            <pc:docMk/>
            <pc:sldMk cId="426792643" sldId="272"/>
            <ac:picMk id="5" creationId="{18EE7F9A-A647-4217-97E2-B0D6BE62CB91}"/>
          </ac:picMkLst>
        </pc:picChg>
        <pc:picChg chg="del">
          <ac:chgData name="nguyen cao" userId="716b76fb1e263c2f" providerId="LiveId" clId="{E4801069-CBEF-4E9B-9CD7-272B9244555A}" dt="2021-06-29T09:51:20.365" v="0" actId="478"/>
          <ac:picMkLst>
            <pc:docMk/>
            <pc:sldMk cId="426792643" sldId="272"/>
            <ac:picMk id="5" creationId="{19447361-1F66-41DD-B66B-1CA995E816F8}"/>
          </ac:picMkLst>
        </pc:picChg>
        <pc:picChg chg="add mod">
          <ac:chgData name="nguyen cao" userId="716b76fb1e263c2f" providerId="LiveId" clId="{E4801069-CBEF-4E9B-9CD7-272B9244555A}" dt="2021-06-29T09:51:45.264" v="8" actId="14100"/>
          <ac:picMkLst>
            <pc:docMk/>
            <pc:sldMk cId="426792643" sldId="272"/>
            <ac:picMk id="6" creationId="{2E69939E-CC68-404D-A943-FBB9DE6FDBE9}"/>
          </ac:picMkLst>
        </pc:picChg>
        <pc:picChg chg="del">
          <ac:chgData name="nguyen cao" userId="716b76fb1e263c2f" providerId="LiveId" clId="{E4801069-CBEF-4E9B-9CD7-272B9244555A}" dt="2021-06-29T09:51:47.966" v="9" actId="478"/>
          <ac:picMkLst>
            <pc:docMk/>
            <pc:sldMk cId="426792643" sldId="272"/>
            <ac:picMk id="7" creationId="{E77A1F35-67A5-4BB1-B8B7-576E63E3AD02}"/>
          </ac:picMkLst>
        </pc:picChg>
      </pc:sldChg>
      <pc:sldChg chg="addSp delSp modSp mod">
        <pc:chgData name="nguyen cao" userId="716b76fb1e263c2f" providerId="LiveId" clId="{E4801069-CBEF-4E9B-9CD7-272B9244555A}" dt="2021-06-29T09:56:12.895" v="35" actId="14100"/>
        <pc:sldMkLst>
          <pc:docMk/>
          <pc:sldMk cId="408722753" sldId="274"/>
        </pc:sldMkLst>
        <pc:spChg chg="mod">
          <ac:chgData name="nguyen cao" userId="716b76fb1e263c2f" providerId="LiveId" clId="{E4801069-CBEF-4E9B-9CD7-272B9244555A}" dt="2021-06-29T09:56:04.370" v="32" actId="113"/>
          <ac:spMkLst>
            <pc:docMk/>
            <pc:sldMk cId="408722753" sldId="274"/>
            <ac:spMk id="2" creationId="{5C1A1CA8-EA8A-4BC6-A340-8432CCA6EB52}"/>
          </ac:spMkLst>
        </pc:spChg>
        <pc:spChg chg="add del mod">
          <ac:chgData name="nguyen cao" userId="716b76fb1e263c2f" providerId="LiveId" clId="{E4801069-CBEF-4E9B-9CD7-272B9244555A}" dt="2021-06-29T09:53:14.717" v="15" actId="478"/>
          <ac:spMkLst>
            <pc:docMk/>
            <pc:sldMk cId="408722753" sldId="274"/>
            <ac:spMk id="4" creationId="{06C7D1DA-F06D-4E16-AD3D-835F31E2325A}"/>
          </ac:spMkLst>
        </pc:spChg>
        <pc:picChg chg="del">
          <ac:chgData name="nguyen cao" userId="716b76fb1e263c2f" providerId="LiveId" clId="{E4801069-CBEF-4E9B-9CD7-272B9244555A}" dt="2021-06-29T09:51:57.928" v="11" actId="478"/>
          <ac:picMkLst>
            <pc:docMk/>
            <pc:sldMk cId="408722753" sldId="274"/>
            <ac:picMk id="5" creationId="{169FAF91-AFA5-4F8A-B888-B1CD40A9F1BD}"/>
          </ac:picMkLst>
        </pc:picChg>
        <pc:picChg chg="add mod">
          <ac:chgData name="nguyen cao" userId="716b76fb1e263c2f" providerId="LiveId" clId="{E4801069-CBEF-4E9B-9CD7-272B9244555A}" dt="2021-06-29T09:56:12.895" v="35" actId="14100"/>
          <ac:picMkLst>
            <pc:docMk/>
            <pc:sldMk cId="408722753" sldId="274"/>
            <ac:picMk id="5" creationId="{378CC295-1319-4DE9-9112-2C1DF962BED8}"/>
          </ac:picMkLst>
        </pc:picChg>
        <pc:picChg chg="del">
          <ac:chgData name="nguyen cao" userId="716b76fb1e263c2f" providerId="LiveId" clId="{E4801069-CBEF-4E9B-9CD7-272B9244555A}" dt="2021-06-29T09:53:16.508" v="16" actId="478"/>
          <ac:picMkLst>
            <pc:docMk/>
            <pc:sldMk cId="408722753" sldId="274"/>
            <ac:picMk id="7" creationId="{7C59BE4E-E8A2-44DA-A252-5A229BB415E6}"/>
          </ac:picMkLst>
        </pc:picChg>
        <pc:picChg chg="del">
          <ac:chgData name="nguyen cao" userId="716b76fb1e263c2f" providerId="LiveId" clId="{E4801069-CBEF-4E9B-9CD7-272B9244555A}" dt="2021-06-29T09:53:17.655" v="17" actId="478"/>
          <ac:picMkLst>
            <pc:docMk/>
            <pc:sldMk cId="408722753" sldId="274"/>
            <ac:picMk id="9" creationId="{9E3647B9-8487-4DD6-9645-3A23A4CE9B28}"/>
          </ac:picMkLst>
        </pc:picChg>
      </pc:sldChg>
      <pc:sldChg chg="modSp mod">
        <pc:chgData name="nguyen cao" userId="716b76fb1e263c2f" providerId="LiveId" clId="{E4801069-CBEF-4E9B-9CD7-272B9244555A}" dt="2021-06-29T10:00:38.159" v="92" actId="20577"/>
        <pc:sldMkLst>
          <pc:docMk/>
          <pc:sldMk cId="4007717830" sldId="275"/>
        </pc:sldMkLst>
        <pc:spChg chg="mod">
          <ac:chgData name="nguyen cao" userId="716b76fb1e263c2f" providerId="LiveId" clId="{E4801069-CBEF-4E9B-9CD7-272B9244555A}" dt="2021-06-29T10:00:38.159" v="92" actId="20577"/>
          <ac:spMkLst>
            <pc:docMk/>
            <pc:sldMk cId="4007717830" sldId="275"/>
            <ac:spMk id="2" creationId="{6A5F9001-5F21-4E72-82F8-EA93B4D87E29}"/>
          </ac:spMkLst>
        </pc:spChg>
      </pc:sldChg>
      <pc:sldChg chg="addSp modSp new mod">
        <pc:chgData name="nguyen cao" userId="716b76fb1e263c2f" providerId="LiveId" clId="{E4801069-CBEF-4E9B-9CD7-272B9244555A}" dt="2021-06-29T09:57:24.649" v="58" actId="20577"/>
        <pc:sldMkLst>
          <pc:docMk/>
          <pc:sldMk cId="2451521258" sldId="280"/>
        </pc:sldMkLst>
        <pc:spChg chg="mod">
          <ac:chgData name="nguyen cao" userId="716b76fb1e263c2f" providerId="LiveId" clId="{E4801069-CBEF-4E9B-9CD7-272B9244555A}" dt="2021-06-29T09:57:24.649" v="58" actId="20577"/>
          <ac:spMkLst>
            <pc:docMk/>
            <pc:sldMk cId="2451521258" sldId="280"/>
            <ac:spMk id="2" creationId="{A888DA29-FAFE-45F7-B088-FE73BD8C3EE8}"/>
          </ac:spMkLst>
        </pc:spChg>
        <pc:picChg chg="add mod">
          <ac:chgData name="nguyen cao" userId="716b76fb1e263c2f" providerId="LiveId" clId="{E4801069-CBEF-4E9B-9CD7-272B9244555A}" dt="2021-06-29T09:56:33.692" v="38" actId="1076"/>
          <ac:picMkLst>
            <pc:docMk/>
            <pc:sldMk cId="2451521258" sldId="280"/>
            <ac:picMk id="5" creationId="{3C805FC6-4992-4A20-ACA3-4C2B32FFE689}"/>
          </ac:picMkLst>
        </pc:picChg>
        <pc:picChg chg="add mod">
          <ac:chgData name="nguyen cao" userId="716b76fb1e263c2f" providerId="LiveId" clId="{E4801069-CBEF-4E9B-9CD7-272B9244555A}" dt="2021-06-29T09:57:18.640" v="51" actId="14100"/>
          <ac:picMkLst>
            <pc:docMk/>
            <pc:sldMk cId="2451521258" sldId="280"/>
            <ac:picMk id="7" creationId="{C07787C7-D06F-46FE-A7E4-00715BEE22E0}"/>
          </ac:picMkLst>
        </pc:picChg>
      </pc:sldChg>
      <pc:sldChg chg="addSp modSp new mod">
        <pc:chgData name="nguyen cao" userId="716b76fb1e263c2f" providerId="LiveId" clId="{E4801069-CBEF-4E9B-9CD7-272B9244555A}" dt="2021-06-29T09:59:33.524" v="79" actId="14100"/>
        <pc:sldMkLst>
          <pc:docMk/>
          <pc:sldMk cId="188406933" sldId="281"/>
        </pc:sldMkLst>
        <pc:spChg chg="mod">
          <ac:chgData name="nguyen cao" userId="716b76fb1e263c2f" providerId="LiveId" clId="{E4801069-CBEF-4E9B-9CD7-272B9244555A}" dt="2021-06-29T09:58:20.384" v="67" actId="113"/>
          <ac:spMkLst>
            <pc:docMk/>
            <pc:sldMk cId="188406933" sldId="281"/>
            <ac:spMk id="2" creationId="{066AC224-2BC0-46F0-BCCF-D135E838BD77}"/>
          </ac:spMkLst>
        </pc:spChg>
        <pc:spChg chg="mod">
          <ac:chgData name="nguyen cao" userId="716b76fb1e263c2f" providerId="LiveId" clId="{E4801069-CBEF-4E9B-9CD7-272B9244555A}" dt="2021-06-29T09:58:47.323" v="75" actId="5793"/>
          <ac:spMkLst>
            <pc:docMk/>
            <pc:sldMk cId="188406933" sldId="281"/>
            <ac:spMk id="3" creationId="{BB4617D4-2FBF-4569-A7CE-5D209C66C8D1}"/>
          </ac:spMkLst>
        </pc:spChg>
        <pc:picChg chg="add mod">
          <ac:chgData name="nguyen cao" userId="716b76fb1e263c2f" providerId="LiveId" clId="{E4801069-CBEF-4E9B-9CD7-272B9244555A}" dt="2021-06-29T09:59:33.524" v="79" actId="14100"/>
          <ac:picMkLst>
            <pc:docMk/>
            <pc:sldMk cId="188406933" sldId="281"/>
            <ac:picMk id="5" creationId="{51584ABB-3493-4C2F-A2CA-0114A9B7D9F4}"/>
          </ac:picMkLst>
        </pc:picChg>
      </pc:sldChg>
      <pc:sldChg chg="new del">
        <pc:chgData name="nguyen cao" userId="716b76fb1e263c2f" providerId="LiveId" clId="{E4801069-CBEF-4E9B-9CD7-272B9244555A}" dt="2021-06-29T09:58:06.699" v="60" actId="680"/>
        <pc:sldMkLst>
          <pc:docMk/>
          <pc:sldMk cId="411436932" sldId="281"/>
        </pc:sldMkLst>
      </pc:sldChg>
      <pc:sldChg chg="modSp new mod">
        <pc:chgData name="nguyen cao" userId="716b76fb1e263c2f" providerId="LiveId" clId="{E4801069-CBEF-4E9B-9CD7-272B9244555A}" dt="2021-06-29T10:01:46.838" v="107"/>
        <pc:sldMkLst>
          <pc:docMk/>
          <pc:sldMk cId="2989818811" sldId="282"/>
        </pc:sldMkLst>
        <pc:spChg chg="mod">
          <ac:chgData name="nguyen cao" userId="716b76fb1e263c2f" providerId="LiveId" clId="{E4801069-CBEF-4E9B-9CD7-272B9244555A}" dt="2021-06-29T10:00:41.620" v="94" actId="20577"/>
          <ac:spMkLst>
            <pc:docMk/>
            <pc:sldMk cId="2989818811" sldId="282"/>
            <ac:spMk id="2" creationId="{01AA3B60-6F26-46C6-823C-D317B52147AC}"/>
          </ac:spMkLst>
        </pc:spChg>
        <pc:spChg chg="mod">
          <ac:chgData name="nguyen cao" userId="716b76fb1e263c2f" providerId="LiveId" clId="{E4801069-CBEF-4E9B-9CD7-272B9244555A}" dt="2021-06-29T10:01:46.838" v="107"/>
          <ac:spMkLst>
            <pc:docMk/>
            <pc:sldMk cId="2989818811" sldId="282"/>
            <ac:spMk id="3" creationId="{1A447809-662C-4F08-B159-1B4F60A931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D30FE9-912D-45E9-99F3-1638E493ADE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302080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30FE9-912D-45E9-99F3-1638E493ADE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366293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30FE9-912D-45E9-99F3-1638E493ADE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38527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30FE9-912D-45E9-99F3-1638E493ADE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31103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D30FE9-912D-45E9-99F3-1638E493ADE6}"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327395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D30FE9-912D-45E9-99F3-1638E493ADE6}"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62834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D30FE9-912D-45E9-99F3-1638E493ADE6}"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407980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D30FE9-912D-45E9-99F3-1638E493ADE6}"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119000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30FE9-912D-45E9-99F3-1638E493ADE6}"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232230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30FE9-912D-45E9-99F3-1638E493ADE6}"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84686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30FE9-912D-45E9-99F3-1638E493ADE6}"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ED0C9-D754-4FB6-86E7-B02B82CF9D10}" type="slidenum">
              <a:rPr lang="en-US" smtClean="0"/>
              <a:t>‹#›</a:t>
            </a:fld>
            <a:endParaRPr lang="en-US"/>
          </a:p>
        </p:txBody>
      </p:sp>
    </p:spTree>
    <p:extLst>
      <p:ext uri="{BB962C8B-B14F-4D97-AF65-F5344CB8AC3E}">
        <p14:creationId xmlns:p14="http://schemas.microsoft.com/office/powerpoint/2010/main" val="55813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30FE9-912D-45E9-99F3-1638E493ADE6}" type="datetimeFigureOut">
              <a:rPr lang="en-US" smtClean="0"/>
              <a:t>6/29/2021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ED0C9-D754-4FB6-86E7-B02B82CF9D10}" type="slidenum">
              <a:rPr lang="en-US" smtClean="0"/>
              <a:t>‹#›</a:t>
            </a:fld>
            <a:endParaRPr lang="en-US"/>
          </a:p>
        </p:txBody>
      </p:sp>
    </p:spTree>
    <p:extLst>
      <p:ext uri="{BB962C8B-B14F-4D97-AF65-F5344CB8AC3E}">
        <p14:creationId xmlns:p14="http://schemas.microsoft.com/office/powerpoint/2010/main" val="21330089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72D1-5D21-4609-B120-6F1361491661}"/>
              </a:ext>
            </a:extLst>
          </p:cNvPr>
          <p:cNvSpPr>
            <a:spLocks noGrp="1"/>
          </p:cNvSpPr>
          <p:nvPr>
            <p:ph type="ctrTitle"/>
          </p:nvPr>
        </p:nvSpPr>
        <p:spPr>
          <a:xfrm>
            <a:off x="1524000" y="501163"/>
            <a:ext cx="9144000" cy="2743438"/>
          </a:xfrm>
        </p:spPr>
        <p:txBody>
          <a:bodyPr>
            <a:normAutofit/>
          </a:bodyPr>
          <a:lstStyle/>
          <a:p>
            <a:r>
              <a:rPr lang="en-US" sz="6600" b="1" dirty="0">
                <a:latin typeface="Times New Roman" panose="02020603050405020304" pitchFamily="18" charset="0"/>
                <a:cs typeface="Times New Roman" panose="02020603050405020304" pitchFamily="18" charset="0"/>
              </a:rPr>
              <a:t>Advanced Programming</a:t>
            </a:r>
          </a:p>
        </p:txBody>
      </p:sp>
      <p:sp>
        <p:nvSpPr>
          <p:cNvPr id="3" name="Subtitle 2">
            <a:extLst>
              <a:ext uri="{FF2B5EF4-FFF2-40B4-BE49-F238E27FC236}">
                <a16:creationId xmlns:a16="http://schemas.microsoft.com/office/drawing/2014/main" id="{9D3759AB-4635-4AC8-AE7E-2C32663E75C4}"/>
              </a:ext>
            </a:extLst>
          </p:cNvPr>
          <p:cNvSpPr>
            <a:spLocks noGrp="1"/>
          </p:cNvSpPr>
          <p:nvPr>
            <p:ph type="subTitle" idx="1"/>
          </p:nvPr>
        </p:nvSpPr>
        <p:spPr>
          <a:xfrm>
            <a:off x="1524000" y="3912576"/>
            <a:ext cx="9144000" cy="2136531"/>
          </a:xfrm>
        </p:spPr>
        <p:txBody>
          <a:bodyPr>
            <a:normAutofit/>
          </a:bodyPr>
          <a:lstStyle/>
          <a:p>
            <a:pPr algn="l"/>
            <a:r>
              <a:rPr lang="en-US" b="1" dirty="0">
                <a:latin typeface="Times New Roman" panose="02020603050405020304" pitchFamily="18" charset="0"/>
                <a:cs typeface="Times New Roman" panose="02020603050405020304" pitchFamily="18" charset="0"/>
              </a:rPr>
              <a:t>Assessor name: TRUNG-VIET NGUYEN</a:t>
            </a:r>
          </a:p>
          <a:p>
            <a:pPr algn="l"/>
            <a:r>
              <a:rPr lang="en-US" b="1" dirty="0">
                <a:latin typeface="Times New Roman" panose="02020603050405020304" pitchFamily="18" charset="0"/>
                <a:cs typeface="Times New Roman" panose="02020603050405020304" pitchFamily="18" charset="0"/>
              </a:rPr>
              <a:t>Student Name: PHAM CAO NGUYEN</a:t>
            </a:r>
          </a:p>
          <a:p>
            <a:pPr algn="l"/>
            <a:r>
              <a:rPr lang="en-US" b="1" dirty="0">
                <a:latin typeface="Times New Roman" panose="02020603050405020304" pitchFamily="18" charset="0"/>
                <a:cs typeface="Times New Roman" panose="02020603050405020304" pitchFamily="18" charset="0"/>
              </a:rPr>
              <a:t>Class: GCC0801</a:t>
            </a:r>
          </a:p>
          <a:p>
            <a:pPr algn="l"/>
            <a:r>
              <a:rPr lang="en-US" b="1" dirty="0">
                <a:latin typeface="Times New Roman" panose="02020603050405020304" pitchFamily="18" charset="0"/>
                <a:cs typeface="Times New Roman" panose="02020603050405020304" pitchFamily="18" charset="0"/>
              </a:rPr>
              <a:t>Student ID: GCC18074</a:t>
            </a:r>
          </a:p>
        </p:txBody>
      </p:sp>
      <p:pic>
        <p:nvPicPr>
          <p:cNvPr id="5" name="Picture 4">
            <a:extLst>
              <a:ext uri="{FF2B5EF4-FFF2-40B4-BE49-F238E27FC236}">
                <a16:creationId xmlns:a16="http://schemas.microsoft.com/office/drawing/2014/main" id="{6C3EA7C7-0069-470B-B624-42D2C8E4BF97}"/>
              </a:ext>
            </a:extLst>
          </p:cNvPr>
          <p:cNvPicPr>
            <a:picLocks noChangeAspect="1"/>
          </p:cNvPicPr>
          <p:nvPr/>
        </p:nvPicPr>
        <p:blipFill>
          <a:blip r:embed="rId2"/>
          <a:stretch>
            <a:fillRect/>
          </a:stretch>
        </p:blipFill>
        <p:spPr>
          <a:xfrm>
            <a:off x="7175199" y="3912575"/>
            <a:ext cx="3492802" cy="2136531"/>
          </a:xfrm>
          <a:prstGeom prst="rect">
            <a:avLst/>
          </a:prstGeom>
        </p:spPr>
      </p:pic>
    </p:spTree>
    <p:extLst>
      <p:ext uri="{BB962C8B-B14F-4D97-AF65-F5344CB8AC3E}">
        <p14:creationId xmlns:p14="http://schemas.microsoft.com/office/powerpoint/2010/main" val="212540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71B4-A8BA-4B4D-923D-5979256600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 Encapsulation</a:t>
            </a:r>
          </a:p>
        </p:txBody>
      </p:sp>
      <p:sp>
        <p:nvSpPr>
          <p:cNvPr id="3" name="Content Placeholder 2">
            <a:extLst>
              <a:ext uri="{FF2B5EF4-FFF2-40B4-BE49-F238E27FC236}">
                <a16:creationId xmlns:a16="http://schemas.microsoft.com/office/drawing/2014/main" id="{F273E1DE-70AD-4976-8F95-0375EC88395B}"/>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“The process of arranging one or more things into a physical or logical container” is how encapsulation is defined. In object-oriented programming theory, encapsulation restricts access to implementation knowledge.</a:t>
            </a:r>
          </a:p>
        </p:txBody>
      </p:sp>
      <p:pic>
        <p:nvPicPr>
          <p:cNvPr id="5" name="Picture 4">
            <a:extLst>
              <a:ext uri="{FF2B5EF4-FFF2-40B4-BE49-F238E27FC236}">
                <a16:creationId xmlns:a16="http://schemas.microsoft.com/office/drawing/2014/main" id="{05BA9B77-101D-44C3-A3DE-6E5D77EEA76A}"/>
              </a:ext>
            </a:extLst>
          </p:cNvPr>
          <p:cNvPicPr>
            <a:picLocks noChangeAspect="1"/>
          </p:cNvPicPr>
          <p:nvPr/>
        </p:nvPicPr>
        <p:blipFill>
          <a:blip r:embed="rId2"/>
          <a:stretch>
            <a:fillRect/>
          </a:stretch>
        </p:blipFill>
        <p:spPr>
          <a:xfrm>
            <a:off x="5797779" y="3103685"/>
            <a:ext cx="5482752" cy="3073278"/>
          </a:xfrm>
          <a:prstGeom prst="rect">
            <a:avLst/>
          </a:prstGeom>
        </p:spPr>
      </p:pic>
    </p:spTree>
    <p:extLst>
      <p:ext uri="{BB962C8B-B14F-4D97-AF65-F5344CB8AC3E}">
        <p14:creationId xmlns:p14="http://schemas.microsoft.com/office/powerpoint/2010/main" val="3086728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DC70-1E34-4DCF-84C2-76DB59B636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7. Abstraction</a:t>
            </a:r>
          </a:p>
        </p:txBody>
      </p:sp>
      <p:sp>
        <p:nvSpPr>
          <p:cNvPr id="3" name="Content Placeholder 2">
            <a:extLst>
              <a:ext uri="{FF2B5EF4-FFF2-40B4-BE49-F238E27FC236}">
                <a16:creationId xmlns:a16="http://schemas.microsoft.com/office/drawing/2014/main" id="{B5DBAF98-EDA1-4205-B065-A6C0C5EB985B}"/>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Abstract classes and interfaces are used to hide the internal details and show the functionality.</a:t>
            </a:r>
          </a:p>
          <a:p>
            <a:pPr algn="just"/>
            <a:endParaRPr lang="en-US" b="1"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92B978F-C19E-4F50-A46A-2B9FC41D68FA}"/>
              </a:ext>
            </a:extLst>
          </p:cNvPr>
          <p:cNvPicPr>
            <a:picLocks noChangeAspect="1"/>
          </p:cNvPicPr>
          <p:nvPr/>
        </p:nvPicPr>
        <p:blipFill>
          <a:blip r:embed="rId2"/>
          <a:stretch>
            <a:fillRect/>
          </a:stretch>
        </p:blipFill>
        <p:spPr>
          <a:xfrm>
            <a:off x="838200" y="3071488"/>
            <a:ext cx="4587638" cy="3013569"/>
          </a:xfrm>
          <a:prstGeom prst="rect">
            <a:avLst/>
          </a:prstGeom>
        </p:spPr>
      </p:pic>
      <p:pic>
        <p:nvPicPr>
          <p:cNvPr id="7" name="Picture 6">
            <a:extLst>
              <a:ext uri="{FF2B5EF4-FFF2-40B4-BE49-F238E27FC236}">
                <a16:creationId xmlns:a16="http://schemas.microsoft.com/office/drawing/2014/main" id="{640EEF6E-8A2B-4E22-B0A0-501B7C030B50}"/>
              </a:ext>
            </a:extLst>
          </p:cNvPr>
          <p:cNvPicPr>
            <a:picLocks noChangeAspect="1"/>
          </p:cNvPicPr>
          <p:nvPr/>
        </p:nvPicPr>
        <p:blipFill>
          <a:blip r:embed="rId3"/>
          <a:stretch>
            <a:fillRect/>
          </a:stretch>
        </p:blipFill>
        <p:spPr>
          <a:xfrm>
            <a:off x="5425838" y="3071488"/>
            <a:ext cx="4427604" cy="3005571"/>
          </a:xfrm>
          <a:prstGeom prst="rect">
            <a:avLst/>
          </a:prstGeom>
        </p:spPr>
      </p:pic>
      <p:pic>
        <p:nvPicPr>
          <p:cNvPr id="9" name="Picture 8">
            <a:extLst>
              <a:ext uri="{FF2B5EF4-FFF2-40B4-BE49-F238E27FC236}">
                <a16:creationId xmlns:a16="http://schemas.microsoft.com/office/drawing/2014/main" id="{6453AF62-8056-435E-A12D-0899E53D9EDF}"/>
              </a:ext>
            </a:extLst>
          </p:cNvPr>
          <p:cNvPicPr>
            <a:picLocks noChangeAspect="1"/>
          </p:cNvPicPr>
          <p:nvPr/>
        </p:nvPicPr>
        <p:blipFill>
          <a:blip r:embed="rId4"/>
          <a:stretch>
            <a:fillRect/>
          </a:stretch>
        </p:blipFill>
        <p:spPr>
          <a:xfrm>
            <a:off x="6635647" y="2302795"/>
            <a:ext cx="4618120" cy="708721"/>
          </a:xfrm>
          <a:prstGeom prst="rect">
            <a:avLst/>
          </a:prstGeom>
        </p:spPr>
      </p:pic>
    </p:spTree>
    <p:extLst>
      <p:ext uri="{BB962C8B-B14F-4D97-AF65-F5344CB8AC3E}">
        <p14:creationId xmlns:p14="http://schemas.microsoft.com/office/powerpoint/2010/main" val="157400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1E5A-1A65-4E90-876E-49B41EB4651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8. Interface</a:t>
            </a:r>
          </a:p>
        </p:txBody>
      </p:sp>
      <p:sp>
        <p:nvSpPr>
          <p:cNvPr id="3" name="Content Placeholder 2">
            <a:extLst>
              <a:ext uri="{FF2B5EF4-FFF2-40B4-BE49-F238E27FC236}">
                <a16:creationId xmlns:a16="http://schemas.microsoft.com/office/drawing/2014/main" id="{9AE9811E-584D-4460-8EDB-037077755961}"/>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An abstract base class with just abstract members is generally used for the interface. All members of an interface must be enforced by each class or structure that implements it. The interface can optionally define default implementations for any or all of its elements.</a:t>
            </a:r>
          </a:p>
        </p:txBody>
      </p:sp>
      <p:pic>
        <p:nvPicPr>
          <p:cNvPr id="5" name="Picture 4">
            <a:extLst>
              <a:ext uri="{FF2B5EF4-FFF2-40B4-BE49-F238E27FC236}">
                <a16:creationId xmlns:a16="http://schemas.microsoft.com/office/drawing/2014/main" id="{CA6EF5FC-895A-4B88-A925-D9473B81C50B}"/>
              </a:ext>
            </a:extLst>
          </p:cNvPr>
          <p:cNvPicPr>
            <a:picLocks noChangeAspect="1"/>
          </p:cNvPicPr>
          <p:nvPr/>
        </p:nvPicPr>
        <p:blipFill>
          <a:blip r:embed="rId2"/>
          <a:stretch>
            <a:fillRect/>
          </a:stretch>
        </p:blipFill>
        <p:spPr>
          <a:xfrm>
            <a:off x="3930161" y="3429000"/>
            <a:ext cx="4044461" cy="2747963"/>
          </a:xfrm>
          <a:prstGeom prst="rect">
            <a:avLst/>
          </a:prstGeom>
        </p:spPr>
      </p:pic>
      <p:pic>
        <p:nvPicPr>
          <p:cNvPr id="7" name="Picture 6">
            <a:extLst>
              <a:ext uri="{FF2B5EF4-FFF2-40B4-BE49-F238E27FC236}">
                <a16:creationId xmlns:a16="http://schemas.microsoft.com/office/drawing/2014/main" id="{428E659E-4C40-459A-B2DB-A505AAA3123B}"/>
              </a:ext>
            </a:extLst>
          </p:cNvPr>
          <p:cNvPicPr>
            <a:picLocks noChangeAspect="1"/>
          </p:cNvPicPr>
          <p:nvPr/>
        </p:nvPicPr>
        <p:blipFill>
          <a:blip r:embed="rId3"/>
          <a:stretch>
            <a:fillRect/>
          </a:stretch>
        </p:blipFill>
        <p:spPr>
          <a:xfrm>
            <a:off x="7140017" y="4500735"/>
            <a:ext cx="4983912" cy="1074513"/>
          </a:xfrm>
          <a:prstGeom prst="rect">
            <a:avLst/>
          </a:prstGeom>
        </p:spPr>
      </p:pic>
    </p:spTree>
    <p:extLst>
      <p:ext uri="{BB962C8B-B14F-4D97-AF65-F5344CB8AC3E}">
        <p14:creationId xmlns:p14="http://schemas.microsoft.com/office/powerpoint/2010/main" val="10772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F67A-6BAA-4421-B2E9-BBEAD9833D0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9. Polymorphism</a:t>
            </a:r>
          </a:p>
        </p:txBody>
      </p:sp>
      <p:sp>
        <p:nvSpPr>
          <p:cNvPr id="3" name="Content Placeholder 2">
            <a:extLst>
              <a:ext uri="{FF2B5EF4-FFF2-40B4-BE49-F238E27FC236}">
                <a16:creationId xmlns:a16="http://schemas.microsoft.com/office/drawing/2014/main" id="{F0D59EC6-FF63-49DF-8C53-64241CCDF361}"/>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Polymorphism is the capacity to act in a variety of ways depending on the situation. It is most commonly encountered in applications where many methods with the same name but distinct parameters and behavior are specified.</a:t>
            </a:r>
          </a:p>
        </p:txBody>
      </p:sp>
      <p:pic>
        <p:nvPicPr>
          <p:cNvPr id="5" name="Picture 4">
            <a:extLst>
              <a:ext uri="{FF2B5EF4-FFF2-40B4-BE49-F238E27FC236}">
                <a16:creationId xmlns:a16="http://schemas.microsoft.com/office/drawing/2014/main" id="{24274E67-6FD3-4FFC-99A8-5ACBF0F18E81}"/>
              </a:ext>
            </a:extLst>
          </p:cNvPr>
          <p:cNvPicPr>
            <a:picLocks noChangeAspect="1"/>
          </p:cNvPicPr>
          <p:nvPr/>
        </p:nvPicPr>
        <p:blipFill>
          <a:blip r:embed="rId2"/>
          <a:stretch>
            <a:fillRect/>
          </a:stretch>
        </p:blipFill>
        <p:spPr>
          <a:xfrm>
            <a:off x="7363963" y="3077308"/>
            <a:ext cx="4294637" cy="3099655"/>
          </a:xfrm>
          <a:prstGeom prst="rect">
            <a:avLst/>
          </a:prstGeom>
        </p:spPr>
      </p:pic>
      <p:pic>
        <p:nvPicPr>
          <p:cNvPr id="7" name="Picture 6">
            <a:extLst>
              <a:ext uri="{FF2B5EF4-FFF2-40B4-BE49-F238E27FC236}">
                <a16:creationId xmlns:a16="http://schemas.microsoft.com/office/drawing/2014/main" id="{3111B2F2-94FF-48D3-870B-79471CE788D9}"/>
              </a:ext>
            </a:extLst>
          </p:cNvPr>
          <p:cNvPicPr>
            <a:picLocks noChangeAspect="1"/>
          </p:cNvPicPr>
          <p:nvPr/>
        </p:nvPicPr>
        <p:blipFill>
          <a:blip r:embed="rId3"/>
          <a:stretch>
            <a:fillRect/>
          </a:stretch>
        </p:blipFill>
        <p:spPr>
          <a:xfrm>
            <a:off x="2528487" y="4001294"/>
            <a:ext cx="4145639" cy="1097375"/>
          </a:xfrm>
          <a:prstGeom prst="rect">
            <a:avLst/>
          </a:prstGeom>
        </p:spPr>
      </p:pic>
    </p:spTree>
    <p:extLst>
      <p:ext uri="{BB962C8B-B14F-4D97-AF65-F5344CB8AC3E}">
        <p14:creationId xmlns:p14="http://schemas.microsoft.com/office/powerpoint/2010/main" val="159890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AA43-592F-455C-AE5E-EC0FE04DD72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10. Inheritance</a:t>
            </a:r>
          </a:p>
        </p:txBody>
      </p:sp>
      <p:sp>
        <p:nvSpPr>
          <p:cNvPr id="3" name="Content Placeholder 2">
            <a:extLst>
              <a:ext uri="{FF2B5EF4-FFF2-40B4-BE49-F238E27FC236}">
                <a16:creationId xmlns:a16="http://schemas.microsoft.com/office/drawing/2014/main" id="{9CE5F6D6-D1CD-4D98-AFF5-7E9947880B58}"/>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The act of generating a new class based on the attributes and methods of an existing class is known as inheritance. The current class is referred to as the base class, while the newly generated class is referred to as the derived class. This is a crucial notion in object-oriented programming because it allows inherited properties and functions to be reused.</a:t>
            </a:r>
          </a:p>
        </p:txBody>
      </p:sp>
      <p:pic>
        <p:nvPicPr>
          <p:cNvPr id="5" name="Picture 4">
            <a:extLst>
              <a:ext uri="{FF2B5EF4-FFF2-40B4-BE49-F238E27FC236}">
                <a16:creationId xmlns:a16="http://schemas.microsoft.com/office/drawing/2014/main" id="{60081749-5735-47CF-8B64-AC4837E03A2B}"/>
              </a:ext>
            </a:extLst>
          </p:cNvPr>
          <p:cNvPicPr>
            <a:picLocks noChangeAspect="1"/>
          </p:cNvPicPr>
          <p:nvPr/>
        </p:nvPicPr>
        <p:blipFill>
          <a:blip r:embed="rId2"/>
          <a:stretch>
            <a:fillRect/>
          </a:stretch>
        </p:blipFill>
        <p:spPr>
          <a:xfrm>
            <a:off x="838201" y="4299438"/>
            <a:ext cx="2582007" cy="1877525"/>
          </a:xfrm>
          <a:prstGeom prst="rect">
            <a:avLst/>
          </a:prstGeom>
        </p:spPr>
      </p:pic>
      <p:pic>
        <p:nvPicPr>
          <p:cNvPr id="7" name="Picture 6">
            <a:extLst>
              <a:ext uri="{FF2B5EF4-FFF2-40B4-BE49-F238E27FC236}">
                <a16:creationId xmlns:a16="http://schemas.microsoft.com/office/drawing/2014/main" id="{407E5842-3E93-4689-8027-23490DF4121F}"/>
              </a:ext>
            </a:extLst>
          </p:cNvPr>
          <p:cNvPicPr>
            <a:picLocks noChangeAspect="1"/>
          </p:cNvPicPr>
          <p:nvPr/>
        </p:nvPicPr>
        <p:blipFill>
          <a:blip r:embed="rId3"/>
          <a:stretch>
            <a:fillRect/>
          </a:stretch>
        </p:blipFill>
        <p:spPr>
          <a:xfrm>
            <a:off x="3420208" y="4299438"/>
            <a:ext cx="2259623" cy="1877525"/>
          </a:xfrm>
          <a:prstGeom prst="rect">
            <a:avLst/>
          </a:prstGeom>
        </p:spPr>
      </p:pic>
      <p:pic>
        <p:nvPicPr>
          <p:cNvPr id="9" name="Picture 8">
            <a:extLst>
              <a:ext uri="{FF2B5EF4-FFF2-40B4-BE49-F238E27FC236}">
                <a16:creationId xmlns:a16="http://schemas.microsoft.com/office/drawing/2014/main" id="{C3829A94-4FC4-4820-80A9-440DE14C041B}"/>
              </a:ext>
            </a:extLst>
          </p:cNvPr>
          <p:cNvPicPr>
            <a:picLocks noChangeAspect="1"/>
          </p:cNvPicPr>
          <p:nvPr/>
        </p:nvPicPr>
        <p:blipFill>
          <a:blip r:embed="rId4"/>
          <a:stretch>
            <a:fillRect/>
          </a:stretch>
        </p:blipFill>
        <p:spPr>
          <a:xfrm>
            <a:off x="5679831" y="4299437"/>
            <a:ext cx="3991707" cy="1877525"/>
          </a:xfrm>
          <a:prstGeom prst="rect">
            <a:avLst/>
          </a:prstGeom>
        </p:spPr>
      </p:pic>
      <p:pic>
        <p:nvPicPr>
          <p:cNvPr id="11" name="Picture 10">
            <a:extLst>
              <a:ext uri="{FF2B5EF4-FFF2-40B4-BE49-F238E27FC236}">
                <a16:creationId xmlns:a16="http://schemas.microsoft.com/office/drawing/2014/main" id="{0E056911-D20B-414C-BC37-202842DD3ED6}"/>
              </a:ext>
            </a:extLst>
          </p:cNvPr>
          <p:cNvPicPr>
            <a:picLocks noChangeAspect="1"/>
          </p:cNvPicPr>
          <p:nvPr/>
        </p:nvPicPr>
        <p:blipFill>
          <a:blip r:embed="rId5"/>
          <a:stretch>
            <a:fillRect/>
          </a:stretch>
        </p:blipFill>
        <p:spPr>
          <a:xfrm>
            <a:off x="7404513" y="4482582"/>
            <a:ext cx="1714649" cy="746825"/>
          </a:xfrm>
          <a:prstGeom prst="rect">
            <a:avLst/>
          </a:prstGeom>
        </p:spPr>
      </p:pic>
    </p:spTree>
    <p:extLst>
      <p:ext uri="{BB962C8B-B14F-4D97-AF65-F5344CB8AC3E}">
        <p14:creationId xmlns:p14="http://schemas.microsoft.com/office/powerpoint/2010/main" val="234164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7230-21C7-4D52-BFB2-36215EB02D6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11. Abstract class</a:t>
            </a:r>
          </a:p>
        </p:txBody>
      </p:sp>
      <p:sp>
        <p:nvSpPr>
          <p:cNvPr id="3" name="Content Placeholder 2">
            <a:extLst>
              <a:ext uri="{FF2B5EF4-FFF2-40B4-BE49-F238E27FC236}">
                <a16:creationId xmlns:a16="http://schemas.microsoft.com/office/drawing/2014/main" id="{2A19B1E5-AA00-444D-B4C3-13479067B2AB}"/>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The abstract adjustment indicates that the item being modified is absent or incompletely implemented. Classes, processes, properties, indexers, and events can all benefit from abstract modifiers. Use an abstract changer in a class declaration to indicate that a class is intended to be a base class for other classes rather than a standalone object. Members marked as abstract must perform non-abstract classes derived from abstract classes.</a:t>
            </a:r>
          </a:p>
        </p:txBody>
      </p:sp>
      <p:pic>
        <p:nvPicPr>
          <p:cNvPr id="5" name="Picture 4">
            <a:extLst>
              <a:ext uri="{FF2B5EF4-FFF2-40B4-BE49-F238E27FC236}">
                <a16:creationId xmlns:a16="http://schemas.microsoft.com/office/drawing/2014/main" id="{C091F92F-E034-4516-9FB2-F48CD7B3164A}"/>
              </a:ext>
            </a:extLst>
          </p:cNvPr>
          <p:cNvPicPr>
            <a:picLocks noChangeAspect="1"/>
          </p:cNvPicPr>
          <p:nvPr/>
        </p:nvPicPr>
        <p:blipFill>
          <a:blip r:embed="rId2"/>
          <a:stretch>
            <a:fillRect/>
          </a:stretch>
        </p:blipFill>
        <p:spPr>
          <a:xfrm>
            <a:off x="1125416" y="4642338"/>
            <a:ext cx="6381332" cy="1534625"/>
          </a:xfrm>
          <a:prstGeom prst="rect">
            <a:avLst/>
          </a:prstGeom>
        </p:spPr>
      </p:pic>
    </p:spTree>
    <p:extLst>
      <p:ext uri="{BB962C8B-B14F-4D97-AF65-F5344CB8AC3E}">
        <p14:creationId xmlns:p14="http://schemas.microsoft.com/office/powerpoint/2010/main" val="4224512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C162-0CC2-4EB1-BCF9-E40C7D48420A}"/>
              </a:ext>
            </a:extLst>
          </p:cNvPr>
          <p:cNvSpPr>
            <a:spLocks noGrp="1"/>
          </p:cNvSpPr>
          <p:nvPr>
            <p:ph type="title"/>
          </p:nvPr>
        </p:nvSpPr>
        <p:spPr/>
        <p:txBody>
          <a:bodyPr/>
          <a:lstStyle/>
          <a:p>
            <a:pPr algn="just"/>
            <a:r>
              <a:rPr lang="en-US" b="1" dirty="0">
                <a:latin typeface="Times New Roman" panose="02020603050405020304" pitchFamily="18" charset="0"/>
                <a:cs typeface="Times New Roman" panose="02020603050405020304" pitchFamily="18" charset="0"/>
              </a:rPr>
              <a:t>Part 2: Design a series of UML class diagrams</a:t>
            </a:r>
          </a:p>
        </p:txBody>
      </p:sp>
      <p:sp>
        <p:nvSpPr>
          <p:cNvPr id="3" name="Content Placeholder 2">
            <a:extLst>
              <a:ext uri="{FF2B5EF4-FFF2-40B4-BE49-F238E27FC236}">
                <a16:creationId xmlns:a16="http://schemas.microsoft.com/office/drawing/2014/main" id="{F1847775-129A-4EC8-87D3-2353B9C7D010}"/>
              </a:ext>
            </a:extLst>
          </p:cNvPr>
          <p:cNvSpPr>
            <a:spLocks noGrp="1"/>
          </p:cNvSpPr>
          <p:nvPr>
            <p:ph idx="1"/>
          </p:nvPr>
        </p:nvSpPr>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II. Design and build class diagrams using a UML tool.</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Project Specification: FPT is an international academy and now they want to create an application to store the list of students, faculty, employees, customers, and show the main menu. I perform the segment of managing to in student management system. My team and I will program and develop the student management system for FPT International Academy, and I am the team leader. An application should be designed to show all the students of the school. And display details about student information such as phone number, address, email, </a:t>
            </a:r>
            <a:r>
              <a:rPr lang="en-US" b="1" dirty="0" err="1">
                <a:latin typeface="Times New Roman" panose="02020603050405020304" pitchFamily="18" charset="0"/>
                <a:cs typeface="Times New Roman" panose="02020603050405020304" pitchFamily="18" charset="0"/>
              </a:rPr>
              <a:t>DoB</a:t>
            </a:r>
            <a:r>
              <a:rPr lang="en-US" b="1" dirty="0">
                <a:latin typeface="Times New Roman" panose="02020603050405020304" pitchFamily="18" charset="0"/>
                <a:cs typeface="Times New Roman" panose="02020603050405020304" pitchFamily="18" charset="0"/>
              </a:rPr>
              <a:t>...with functions such as search, adding, editing, and deleting customer and employee information as well as students and lecturers. May view all as ID, Name, Phone, Mail, Address.</a:t>
            </a:r>
          </a:p>
        </p:txBody>
      </p:sp>
    </p:spTree>
    <p:extLst>
      <p:ext uri="{BB962C8B-B14F-4D97-AF65-F5344CB8AC3E}">
        <p14:creationId xmlns:p14="http://schemas.microsoft.com/office/powerpoint/2010/main" val="224638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17E0-0F8F-4107-B9C9-AA770A69C7B3}"/>
              </a:ext>
            </a:extLst>
          </p:cNvPr>
          <p:cNvSpPr>
            <a:spLocks noGrp="1"/>
          </p:cNvSpPr>
          <p:nvPr>
            <p:ph type="title"/>
          </p:nvPr>
        </p:nvSpPr>
        <p:spPr>
          <a:xfrm>
            <a:off x="838200" y="365125"/>
            <a:ext cx="10515600" cy="1111983"/>
          </a:xfrm>
        </p:spPr>
        <p:txBody>
          <a:bodyPr/>
          <a:lstStyle/>
          <a:p>
            <a:pPr algn="just"/>
            <a:r>
              <a:rPr lang="en-US" b="1" dirty="0">
                <a:latin typeface="Times New Roman" panose="02020603050405020304" pitchFamily="18" charset="0"/>
                <a:cs typeface="Times New Roman" panose="02020603050405020304" pitchFamily="18" charset="0"/>
              </a:rPr>
              <a:t>1. Use-case diagram.</a:t>
            </a:r>
          </a:p>
        </p:txBody>
      </p:sp>
      <p:sp>
        <p:nvSpPr>
          <p:cNvPr id="3" name="Content Placeholder 2">
            <a:extLst>
              <a:ext uri="{FF2B5EF4-FFF2-40B4-BE49-F238E27FC236}">
                <a16:creationId xmlns:a16="http://schemas.microsoft.com/office/drawing/2014/main" id="{B39B2827-557C-48BB-B3CE-03581E6F8A5C}"/>
              </a:ext>
            </a:extLst>
          </p:cNvPr>
          <p:cNvSpPr>
            <a:spLocks noGrp="1"/>
          </p:cNvSpPr>
          <p:nvPr>
            <p:ph idx="1"/>
          </p:nvPr>
        </p:nvSpPr>
        <p:spPr>
          <a:xfrm>
            <a:off x="838200" y="1591408"/>
            <a:ext cx="10515600" cy="4585555"/>
          </a:xfrm>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Use case diagram includes: </a:t>
            </a:r>
          </a:p>
          <a:p>
            <a:pPr marL="0" indent="0" algn="just">
              <a:buNone/>
            </a:pPr>
            <a:r>
              <a:rPr lang="en-US" b="1" dirty="0">
                <a:latin typeface="Times New Roman" panose="02020603050405020304" pitchFamily="18" charset="0"/>
                <a:cs typeface="Times New Roman" panose="02020603050405020304" pitchFamily="18" charset="0"/>
              </a:rPr>
              <a:t>Manage Students, Manage Lecturers.</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Use-case diagram’s notation table.</a:t>
            </a:r>
          </a:p>
        </p:txBody>
      </p:sp>
      <p:pic>
        <p:nvPicPr>
          <p:cNvPr id="6" name="Picture 5">
            <a:extLst>
              <a:ext uri="{FF2B5EF4-FFF2-40B4-BE49-F238E27FC236}">
                <a16:creationId xmlns:a16="http://schemas.microsoft.com/office/drawing/2014/main" id="{2E69939E-CC68-404D-A943-FBB9DE6FDBE9}"/>
              </a:ext>
            </a:extLst>
          </p:cNvPr>
          <p:cNvPicPr>
            <a:picLocks noChangeAspect="1"/>
          </p:cNvPicPr>
          <p:nvPr/>
        </p:nvPicPr>
        <p:blipFill>
          <a:blip r:embed="rId2"/>
          <a:stretch>
            <a:fillRect/>
          </a:stretch>
        </p:blipFill>
        <p:spPr>
          <a:xfrm>
            <a:off x="6848783" y="365125"/>
            <a:ext cx="4915326" cy="5811838"/>
          </a:xfrm>
          <a:prstGeom prst="rect">
            <a:avLst/>
          </a:prstGeom>
        </p:spPr>
      </p:pic>
      <p:pic>
        <p:nvPicPr>
          <p:cNvPr id="5" name="Picture 4">
            <a:extLst>
              <a:ext uri="{FF2B5EF4-FFF2-40B4-BE49-F238E27FC236}">
                <a16:creationId xmlns:a16="http://schemas.microsoft.com/office/drawing/2014/main" id="{18EE7F9A-A647-4217-97E2-B0D6BE62CB91}"/>
              </a:ext>
            </a:extLst>
          </p:cNvPr>
          <p:cNvPicPr>
            <a:picLocks noChangeAspect="1"/>
          </p:cNvPicPr>
          <p:nvPr/>
        </p:nvPicPr>
        <p:blipFill>
          <a:blip r:embed="rId3"/>
          <a:stretch>
            <a:fillRect/>
          </a:stretch>
        </p:blipFill>
        <p:spPr>
          <a:xfrm>
            <a:off x="931985" y="3022069"/>
            <a:ext cx="5506489" cy="2469094"/>
          </a:xfrm>
          <a:prstGeom prst="rect">
            <a:avLst/>
          </a:prstGeom>
        </p:spPr>
      </p:pic>
    </p:spTree>
    <p:extLst>
      <p:ext uri="{BB962C8B-B14F-4D97-AF65-F5344CB8AC3E}">
        <p14:creationId xmlns:p14="http://schemas.microsoft.com/office/powerpoint/2010/main" val="426792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1DE1-EF67-4A30-A76F-D5FBBF2C2E53}"/>
              </a:ext>
            </a:extLst>
          </p:cNvPr>
          <p:cNvSpPr>
            <a:spLocks noGrp="1"/>
          </p:cNvSpPr>
          <p:nvPr>
            <p:ph type="title"/>
          </p:nvPr>
        </p:nvSpPr>
        <p:spPr/>
        <p:txBody>
          <a:bodyPr/>
          <a:lstStyle/>
          <a:p>
            <a:pPr algn="just"/>
            <a:r>
              <a:rPr lang="en-US" b="1" dirty="0">
                <a:latin typeface="Times New Roman" panose="02020603050405020304" pitchFamily="18" charset="0"/>
                <a:cs typeface="Times New Roman" panose="02020603050405020304" pitchFamily="18" charset="0"/>
              </a:rPr>
              <a:t>2. Class diagram.</a:t>
            </a:r>
          </a:p>
        </p:txBody>
      </p:sp>
      <p:sp>
        <p:nvSpPr>
          <p:cNvPr id="3" name="Content Placeholder 2">
            <a:extLst>
              <a:ext uri="{FF2B5EF4-FFF2-40B4-BE49-F238E27FC236}">
                <a16:creationId xmlns:a16="http://schemas.microsoft.com/office/drawing/2014/main" id="{FA14894A-323C-41CA-9421-6F5A941EC95F}"/>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The class diagram includes the following properties: Person, student, program, lecturer. in the Person, section include ID, Name, </a:t>
            </a:r>
            <a:r>
              <a:rPr lang="en-US" b="1" dirty="0" err="1">
                <a:latin typeface="Times New Roman" panose="02020603050405020304" pitchFamily="18" charset="0"/>
                <a:cs typeface="Times New Roman" panose="02020603050405020304" pitchFamily="18" charset="0"/>
              </a:rPr>
              <a:t>DoB</a:t>
            </a:r>
            <a:r>
              <a:rPr lang="en-US" b="1" dirty="0">
                <a:latin typeface="Times New Roman" panose="02020603050405020304" pitchFamily="18" charset="0"/>
                <a:cs typeface="Times New Roman" panose="02020603050405020304" pitchFamily="18" charset="0"/>
              </a:rPr>
              <a:t>, Email, Address. Properties in Person will be set in lecturer and student. </a:t>
            </a:r>
            <a:r>
              <a:rPr lang="en-US" b="1" dirty="0" err="1">
                <a:latin typeface="Times New Roman" panose="02020603050405020304" pitchFamily="18" charset="0"/>
                <a:cs typeface="Times New Roman" panose="02020603050405020304" pitchFamily="18" charset="0"/>
              </a:rPr>
              <a:t>IPerson</a:t>
            </a:r>
            <a:r>
              <a:rPr lang="en-US" b="1" dirty="0">
                <a:latin typeface="Times New Roman" panose="02020603050405020304" pitchFamily="18" charset="0"/>
                <a:cs typeface="Times New Roman" panose="02020603050405020304" pitchFamily="18" charset="0"/>
              </a:rPr>
              <a:t> interface has </a:t>
            </a:r>
            <a:r>
              <a:rPr lang="en-US" b="1" dirty="0" err="1">
                <a:latin typeface="Times New Roman" panose="02020603050405020304" pitchFamily="18" charset="0"/>
                <a:cs typeface="Times New Roman" panose="02020603050405020304" pitchFamily="18" charset="0"/>
              </a:rPr>
              <a:t>InputForm</a:t>
            </a:r>
            <a:r>
              <a:rPr lang="en-US" b="1" dirty="0">
                <a:latin typeface="Times New Roman" panose="02020603050405020304" pitchFamily="18" charset="0"/>
                <a:cs typeface="Times New Roman" panose="02020603050405020304" pitchFamily="18" charset="0"/>
              </a:rPr>
              <a:t> (), Validate () methods used to check ID, </a:t>
            </a:r>
            <a:r>
              <a:rPr lang="en-US" b="1" dirty="0" err="1">
                <a:latin typeface="Times New Roman" panose="02020603050405020304" pitchFamily="18" charset="0"/>
                <a:cs typeface="Times New Roman" panose="02020603050405020304" pitchFamily="18" charset="0"/>
              </a:rPr>
              <a:t>DisplayInfor</a:t>
            </a:r>
            <a:r>
              <a:rPr lang="en-US" b="1" dirty="0">
                <a:latin typeface="Times New Roman" panose="02020603050405020304" pitchFamily="18" charset="0"/>
                <a:cs typeface="Times New Roman" panose="02020603050405020304" pitchFamily="18" charset="0"/>
              </a:rPr>
              <a:t> () The abstract Person class extends the </a:t>
            </a:r>
            <a:r>
              <a:rPr lang="en-US" b="1" dirty="0" err="1">
                <a:latin typeface="Times New Roman" panose="02020603050405020304" pitchFamily="18" charset="0"/>
                <a:cs typeface="Times New Roman" panose="02020603050405020304" pitchFamily="18" charset="0"/>
              </a:rPr>
              <a:t>IPerson</a:t>
            </a:r>
            <a:r>
              <a:rPr lang="en-US" b="1" dirty="0">
                <a:latin typeface="Times New Roman" panose="02020603050405020304" pitchFamily="18" charset="0"/>
                <a:cs typeface="Times New Roman" panose="02020603050405020304" pitchFamily="18" charset="0"/>
              </a:rPr>
              <a:t> interface to implement methods. It is also a class inherited by the Student and Instructor classes to add information such as ID, Name, Email, Address, </a:t>
            </a:r>
            <a:r>
              <a:rPr lang="en-US" b="1" dirty="0" err="1">
                <a:latin typeface="Times New Roman" panose="02020603050405020304" pitchFamily="18" charset="0"/>
                <a:cs typeface="Times New Roman" panose="02020603050405020304" pitchFamily="18" charset="0"/>
              </a:rPr>
              <a:t>DoB</a:t>
            </a:r>
            <a:r>
              <a:rPr lang="en-US" b="1" dirty="0">
                <a:latin typeface="Times New Roman" panose="02020603050405020304" pitchFamily="18" charset="0"/>
                <a:cs typeface="Times New Roman" panose="02020603050405020304" pitchFamily="18" charset="0"/>
              </a:rPr>
              <a:t>. Teacher class has a Division property and a student class has a Batch property, they work similarly</a:t>
            </a:r>
          </a:p>
        </p:txBody>
      </p:sp>
    </p:spTree>
    <p:extLst>
      <p:ext uri="{BB962C8B-B14F-4D97-AF65-F5344CB8AC3E}">
        <p14:creationId xmlns:p14="http://schemas.microsoft.com/office/powerpoint/2010/main" val="386508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1CA8-EA8A-4BC6-A340-8432CCA6EB52}"/>
              </a:ext>
            </a:extLst>
          </p:cNvPr>
          <p:cNvSpPr>
            <a:spLocks noGrp="1"/>
          </p:cNvSpPr>
          <p:nvPr>
            <p:ph type="title"/>
          </p:nvPr>
        </p:nvSpPr>
        <p:spPr/>
        <p:txBody>
          <a:bodyPr/>
          <a:lstStyle/>
          <a:p>
            <a:pPr marL="571500" indent="-5715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378CC295-1319-4DE9-9112-2C1DF962BED8}"/>
              </a:ext>
            </a:extLst>
          </p:cNvPr>
          <p:cNvPicPr>
            <a:picLocks noChangeAspect="1"/>
          </p:cNvPicPr>
          <p:nvPr/>
        </p:nvPicPr>
        <p:blipFill>
          <a:blip r:embed="rId2"/>
          <a:stretch>
            <a:fillRect/>
          </a:stretch>
        </p:blipFill>
        <p:spPr>
          <a:xfrm>
            <a:off x="838199" y="1348559"/>
            <a:ext cx="6969369" cy="4471949"/>
          </a:xfrm>
          <a:prstGeom prst="rect">
            <a:avLst/>
          </a:prstGeom>
        </p:spPr>
      </p:pic>
    </p:spTree>
    <p:extLst>
      <p:ext uri="{BB962C8B-B14F-4D97-AF65-F5344CB8AC3E}">
        <p14:creationId xmlns:p14="http://schemas.microsoft.com/office/powerpoint/2010/main" val="40872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3447-0796-4861-B9C2-10BA19E14149}"/>
              </a:ext>
            </a:extLst>
          </p:cNvPr>
          <p:cNvSpPr>
            <a:spLocks noGrp="1"/>
          </p:cNvSpPr>
          <p:nvPr>
            <p:ph type="title"/>
          </p:nvPr>
        </p:nvSpPr>
        <p:spPr>
          <a:xfrm>
            <a:off x="838200" y="365125"/>
            <a:ext cx="10515600" cy="2000006"/>
          </a:xfrm>
        </p:spPr>
        <p:txBody>
          <a:bodyPr>
            <a:normAutofit fontScale="90000"/>
          </a:bodyPr>
          <a:lstStyle/>
          <a:p>
            <a:pPr algn="just"/>
            <a:r>
              <a:rPr lang="en-US" b="1" dirty="0">
                <a:latin typeface="Times New Roman" panose="02020603050405020304" pitchFamily="18" charset="0"/>
                <a:cs typeface="Times New Roman" panose="02020603050405020304" pitchFamily="18" charset="0"/>
              </a:rPr>
              <a:t>Part 1. Examine the key components related to the object-orientated programming paradigm, analyzing design pattern types.</a:t>
            </a:r>
          </a:p>
        </p:txBody>
      </p:sp>
      <p:sp>
        <p:nvSpPr>
          <p:cNvPr id="3" name="Content Placeholder 2">
            <a:extLst>
              <a:ext uri="{FF2B5EF4-FFF2-40B4-BE49-F238E27FC236}">
                <a16:creationId xmlns:a16="http://schemas.microsoft.com/office/drawing/2014/main" id="{9C2B63A1-4230-4581-B092-613731FB397C}"/>
              </a:ext>
            </a:extLst>
          </p:cNvPr>
          <p:cNvSpPr>
            <a:spLocks noGrp="1"/>
          </p:cNvSpPr>
          <p:nvPr>
            <p:ph idx="1"/>
          </p:nvPr>
        </p:nvSpPr>
        <p:spPr>
          <a:xfrm>
            <a:off x="838200" y="2479431"/>
            <a:ext cx="10515600" cy="3697531"/>
          </a:xfrm>
        </p:spPr>
        <p:txBody>
          <a:bodyPr/>
          <a:lstStyle/>
          <a:p>
            <a:pPr marL="571500" indent="-571500" algn="just">
              <a:buFont typeface="+mj-lt"/>
              <a:buAutoNum type="romanUcPeriod"/>
            </a:pPr>
            <a:r>
              <a:rPr lang="en-US" b="1" dirty="0">
                <a:latin typeface="Times New Roman" panose="02020603050405020304" pitchFamily="18" charset="0"/>
                <a:cs typeface="Times New Roman" panose="02020603050405020304" pitchFamily="18" charset="0"/>
              </a:rPr>
              <a:t>Examine the characteristics of the object-orientated paradigm as well as the various class relationships.</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7495DF-AE81-4180-8E3A-9BC794776676}"/>
              </a:ext>
            </a:extLst>
          </p:cNvPr>
          <p:cNvPicPr>
            <a:picLocks noChangeAspect="1"/>
          </p:cNvPicPr>
          <p:nvPr/>
        </p:nvPicPr>
        <p:blipFill>
          <a:blip r:embed="rId2"/>
          <a:stretch>
            <a:fillRect/>
          </a:stretch>
        </p:blipFill>
        <p:spPr>
          <a:xfrm>
            <a:off x="2980593" y="3429000"/>
            <a:ext cx="5855677" cy="2732753"/>
          </a:xfrm>
          <a:prstGeom prst="rect">
            <a:avLst/>
          </a:prstGeom>
        </p:spPr>
      </p:pic>
    </p:spTree>
    <p:extLst>
      <p:ext uri="{BB962C8B-B14F-4D97-AF65-F5344CB8AC3E}">
        <p14:creationId xmlns:p14="http://schemas.microsoft.com/office/powerpoint/2010/main" val="34256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DA29-FAFE-45F7-B088-FE73BD8C3EE8}"/>
              </a:ext>
            </a:extLst>
          </p:cNvPr>
          <p:cNvSpPr>
            <a:spLocks noGrp="1"/>
          </p:cNvSpPr>
          <p:nvPr>
            <p:ph type="title"/>
          </p:nvPr>
        </p:nvSpPr>
        <p:spPr/>
        <p:txBody>
          <a:bodyPr/>
          <a:lstStyle/>
          <a:p>
            <a:pPr marL="571500" indent="-5715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Class diagram’s notation table.</a:t>
            </a:r>
          </a:p>
        </p:txBody>
      </p:sp>
      <p:sp>
        <p:nvSpPr>
          <p:cNvPr id="3" name="Content Placeholder 2">
            <a:extLst>
              <a:ext uri="{FF2B5EF4-FFF2-40B4-BE49-F238E27FC236}">
                <a16:creationId xmlns:a16="http://schemas.microsoft.com/office/drawing/2014/main" id="{767691A5-C556-4211-8253-9B681CE4F16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C805FC6-4992-4A20-ACA3-4C2B32FFE689}"/>
              </a:ext>
            </a:extLst>
          </p:cNvPr>
          <p:cNvPicPr>
            <a:picLocks noChangeAspect="1"/>
          </p:cNvPicPr>
          <p:nvPr/>
        </p:nvPicPr>
        <p:blipFill>
          <a:blip r:embed="rId2"/>
          <a:stretch>
            <a:fillRect/>
          </a:stretch>
        </p:blipFill>
        <p:spPr>
          <a:xfrm>
            <a:off x="838200" y="1825625"/>
            <a:ext cx="6401355" cy="792549"/>
          </a:xfrm>
          <a:prstGeom prst="rect">
            <a:avLst/>
          </a:prstGeom>
        </p:spPr>
      </p:pic>
      <p:pic>
        <p:nvPicPr>
          <p:cNvPr id="7" name="Picture 6">
            <a:extLst>
              <a:ext uri="{FF2B5EF4-FFF2-40B4-BE49-F238E27FC236}">
                <a16:creationId xmlns:a16="http://schemas.microsoft.com/office/drawing/2014/main" id="{C07787C7-D06F-46FE-A7E4-00715BEE22E0}"/>
              </a:ext>
            </a:extLst>
          </p:cNvPr>
          <p:cNvPicPr>
            <a:picLocks noChangeAspect="1"/>
          </p:cNvPicPr>
          <p:nvPr/>
        </p:nvPicPr>
        <p:blipFill>
          <a:blip r:embed="rId3"/>
          <a:stretch>
            <a:fillRect/>
          </a:stretch>
        </p:blipFill>
        <p:spPr>
          <a:xfrm>
            <a:off x="838200" y="2618173"/>
            <a:ext cx="6401355" cy="3558789"/>
          </a:xfrm>
          <a:prstGeom prst="rect">
            <a:avLst/>
          </a:prstGeom>
        </p:spPr>
      </p:pic>
    </p:spTree>
    <p:extLst>
      <p:ext uri="{BB962C8B-B14F-4D97-AF65-F5344CB8AC3E}">
        <p14:creationId xmlns:p14="http://schemas.microsoft.com/office/powerpoint/2010/main" val="245152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C224-2BC0-46F0-BCCF-D135E838BD7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What are Design Patterns?</a:t>
            </a:r>
          </a:p>
        </p:txBody>
      </p:sp>
      <p:sp>
        <p:nvSpPr>
          <p:cNvPr id="3" name="Content Placeholder 2">
            <a:extLst>
              <a:ext uri="{FF2B5EF4-FFF2-40B4-BE49-F238E27FC236}">
                <a16:creationId xmlns:a16="http://schemas.microsoft.com/office/drawing/2014/main" id="{BB4617D4-2FBF-4569-A7CE-5D209C66C8D1}"/>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Design Patterns are models of code that solve classic problems. They are solutions to software design problems that you can find in a real-world application. A Design Pattern is not a code that is ready to be used in your application, but it is a model that you can use to solve a problem.</a:t>
            </a:r>
          </a:p>
          <a:p>
            <a:pPr marL="0" indent="0" algn="just">
              <a:buNone/>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584ABB-3493-4C2F-A2CA-0114A9B7D9F4}"/>
              </a:ext>
            </a:extLst>
          </p:cNvPr>
          <p:cNvPicPr>
            <a:picLocks noChangeAspect="1"/>
          </p:cNvPicPr>
          <p:nvPr/>
        </p:nvPicPr>
        <p:blipFill>
          <a:blip r:embed="rId2"/>
          <a:stretch>
            <a:fillRect/>
          </a:stretch>
        </p:blipFill>
        <p:spPr>
          <a:xfrm>
            <a:off x="4721469" y="3519965"/>
            <a:ext cx="6632331" cy="2656998"/>
          </a:xfrm>
          <a:prstGeom prst="rect">
            <a:avLst/>
          </a:prstGeom>
        </p:spPr>
      </p:pic>
    </p:spTree>
    <p:extLst>
      <p:ext uri="{BB962C8B-B14F-4D97-AF65-F5344CB8AC3E}">
        <p14:creationId xmlns:p14="http://schemas.microsoft.com/office/powerpoint/2010/main" val="18840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3B60-6F26-46C6-823C-D317B52147A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Introduction to Creational Design Patterns.</a:t>
            </a:r>
          </a:p>
        </p:txBody>
      </p:sp>
      <p:sp>
        <p:nvSpPr>
          <p:cNvPr id="3" name="Content Placeholder 2">
            <a:extLst>
              <a:ext uri="{FF2B5EF4-FFF2-40B4-BE49-F238E27FC236}">
                <a16:creationId xmlns:a16="http://schemas.microsoft.com/office/drawing/2014/main" id="{1A447809-662C-4F08-B159-1B4F60A931F1}"/>
              </a:ext>
            </a:extLst>
          </p:cNvPr>
          <p:cNvSpPr>
            <a:spLocks noGrp="1"/>
          </p:cNvSpPr>
          <p:nvPr>
            <p:ph idx="1"/>
          </p:nvPr>
        </p:nvSpPr>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Introduce</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In software engineering, Design Patterns describe building solutions to the most common problems in software design. It represents best practices developed over a long period of time through trial and error by experienced developers. </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 In this article, we will learn about creational design patterns and their types. We’ll also look at a few examples and discuss the conditions under which design patterns are suitable for design.</a:t>
            </a:r>
          </a:p>
        </p:txBody>
      </p:sp>
    </p:spTree>
    <p:extLst>
      <p:ext uri="{BB962C8B-B14F-4D97-AF65-F5344CB8AC3E}">
        <p14:creationId xmlns:p14="http://schemas.microsoft.com/office/powerpoint/2010/main" val="298981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9001-5F21-4E72-82F8-EA93B4D87E29}"/>
              </a:ext>
            </a:extLst>
          </p:cNvPr>
          <p:cNvSpPr>
            <a:spLocks noGrp="1"/>
          </p:cNvSpPr>
          <p:nvPr>
            <p:ph type="title"/>
          </p:nvPr>
        </p:nvSpPr>
        <p:spPr/>
        <p:txBody>
          <a:bodyPr/>
          <a:lstStyle/>
          <a:p>
            <a:pPr algn="just"/>
            <a:r>
              <a:rPr lang="en-US" b="1" dirty="0">
                <a:latin typeface="Times New Roman" panose="02020603050405020304" pitchFamily="18" charset="0"/>
                <a:cs typeface="Times New Roman" panose="02020603050405020304" pitchFamily="18" charset="0"/>
              </a:rPr>
              <a:t>5. Activity Diagram</a:t>
            </a:r>
          </a:p>
        </p:txBody>
      </p:sp>
      <p:sp>
        <p:nvSpPr>
          <p:cNvPr id="3" name="Content Placeholder 2">
            <a:extLst>
              <a:ext uri="{FF2B5EF4-FFF2-40B4-BE49-F238E27FC236}">
                <a16:creationId xmlns:a16="http://schemas.microsoft.com/office/drawing/2014/main" id="{7B461109-A3E2-4A25-A21B-63281BEFFF55}"/>
              </a:ext>
            </a:extLst>
          </p:cNvPr>
          <p:cNvSpPr>
            <a:spLocks noGrp="1"/>
          </p:cNvSpPr>
          <p:nvPr>
            <p:ph idx="1"/>
          </p:nvPr>
        </p:nvSpPr>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Add Information Student/ Lecture</a:t>
            </a:r>
          </a:p>
          <a:p>
            <a:pPr>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5C0B8A-0B9B-4F58-88B0-A37D828D51C3}"/>
              </a:ext>
            </a:extLst>
          </p:cNvPr>
          <p:cNvPicPr>
            <a:picLocks noChangeAspect="1"/>
          </p:cNvPicPr>
          <p:nvPr/>
        </p:nvPicPr>
        <p:blipFill>
          <a:blip r:embed="rId2"/>
          <a:stretch>
            <a:fillRect/>
          </a:stretch>
        </p:blipFill>
        <p:spPr>
          <a:xfrm>
            <a:off x="4237892" y="2377348"/>
            <a:ext cx="3253154" cy="3299746"/>
          </a:xfrm>
          <a:prstGeom prst="rect">
            <a:avLst/>
          </a:prstGeom>
        </p:spPr>
      </p:pic>
      <p:pic>
        <p:nvPicPr>
          <p:cNvPr id="7" name="Picture 6">
            <a:extLst>
              <a:ext uri="{FF2B5EF4-FFF2-40B4-BE49-F238E27FC236}">
                <a16:creationId xmlns:a16="http://schemas.microsoft.com/office/drawing/2014/main" id="{71F2EEB4-45C2-4F93-9ED6-4BF7E2619E9B}"/>
              </a:ext>
            </a:extLst>
          </p:cNvPr>
          <p:cNvPicPr>
            <a:picLocks noChangeAspect="1"/>
          </p:cNvPicPr>
          <p:nvPr/>
        </p:nvPicPr>
        <p:blipFill>
          <a:blip r:embed="rId3"/>
          <a:stretch>
            <a:fillRect/>
          </a:stretch>
        </p:blipFill>
        <p:spPr>
          <a:xfrm>
            <a:off x="838200" y="2377348"/>
            <a:ext cx="3399692" cy="3299746"/>
          </a:xfrm>
          <a:prstGeom prst="rect">
            <a:avLst/>
          </a:prstGeom>
        </p:spPr>
      </p:pic>
    </p:spTree>
    <p:extLst>
      <p:ext uri="{BB962C8B-B14F-4D97-AF65-F5344CB8AC3E}">
        <p14:creationId xmlns:p14="http://schemas.microsoft.com/office/powerpoint/2010/main" val="4007717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3FB8-87E2-47FE-BE53-C6072A1F4374}"/>
              </a:ext>
            </a:extLst>
          </p:cNvPr>
          <p:cNvSpPr>
            <a:spLocks noGrp="1"/>
          </p:cNvSpPr>
          <p:nvPr>
            <p:ph type="title"/>
          </p:nvPr>
        </p:nvSpPr>
        <p:spPr>
          <a:xfrm>
            <a:off x="838200" y="365126"/>
            <a:ext cx="10515600" cy="17120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B242743-4D5E-4CB3-805F-503032BA0278}"/>
              </a:ext>
            </a:extLst>
          </p:cNvPr>
          <p:cNvSpPr>
            <a:spLocks noGrp="1"/>
          </p:cNvSpPr>
          <p:nvPr>
            <p:ph idx="1"/>
          </p:nvPr>
        </p:nvSpPr>
        <p:spPr>
          <a:xfrm>
            <a:off x="838200" y="773723"/>
            <a:ext cx="10515600" cy="5403240"/>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Update information Student/Lecture</a:t>
            </a:r>
          </a:p>
          <a:p>
            <a:pPr>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470FBE-F02B-4E4B-97AA-F3C6D8117F0F}"/>
              </a:ext>
            </a:extLst>
          </p:cNvPr>
          <p:cNvPicPr>
            <a:picLocks noChangeAspect="1"/>
          </p:cNvPicPr>
          <p:nvPr/>
        </p:nvPicPr>
        <p:blipFill>
          <a:blip r:embed="rId2"/>
          <a:stretch>
            <a:fillRect/>
          </a:stretch>
        </p:blipFill>
        <p:spPr>
          <a:xfrm>
            <a:off x="6939341" y="2755286"/>
            <a:ext cx="3078747" cy="3421677"/>
          </a:xfrm>
          <a:prstGeom prst="rect">
            <a:avLst/>
          </a:prstGeom>
        </p:spPr>
      </p:pic>
      <p:pic>
        <p:nvPicPr>
          <p:cNvPr id="7" name="Picture 6">
            <a:extLst>
              <a:ext uri="{FF2B5EF4-FFF2-40B4-BE49-F238E27FC236}">
                <a16:creationId xmlns:a16="http://schemas.microsoft.com/office/drawing/2014/main" id="{F7E9B6D7-2C87-4893-84C4-4B5759E91CBF}"/>
              </a:ext>
            </a:extLst>
          </p:cNvPr>
          <p:cNvPicPr>
            <a:picLocks noChangeAspect="1"/>
          </p:cNvPicPr>
          <p:nvPr/>
        </p:nvPicPr>
        <p:blipFill>
          <a:blip r:embed="rId3"/>
          <a:stretch>
            <a:fillRect/>
          </a:stretch>
        </p:blipFill>
        <p:spPr>
          <a:xfrm>
            <a:off x="2821834" y="1265351"/>
            <a:ext cx="4701947" cy="2209992"/>
          </a:xfrm>
          <a:prstGeom prst="rect">
            <a:avLst/>
          </a:prstGeom>
        </p:spPr>
      </p:pic>
    </p:spTree>
    <p:extLst>
      <p:ext uri="{BB962C8B-B14F-4D97-AF65-F5344CB8AC3E}">
        <p14:creationId xmlns:p14="http://schemas.microsoft.com/office/powerpoint/2010/main" val="3478383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5206-3498-44AB-B3FF-2018BC5A8495}"/>
              </a:ext>
            </a:extLst>
          </p:cNvPr>
          <p:cNvSpPr>
            <a:spLocks noGrp="1"/>
          </p:cNvSpPr>
          <p:nvPr>
            <p:ph type="title"/>
          </p:nvPr>
        </p:nvSpPr>
        <p:spPr>
          <a:xfrm>
            <a:off x="838200" y="365126"/>
            <a:ext cx="10515600" cy="17999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F6639DBA-3A32-4CC3-BE4F-FEC1F1E8DE80}"/>
              </a:ext>
            </a:extLst>
          </p:cNvPr>
          <p:cNvSpPr>
            <a:spLocks noGrp="1"/>
          </p:cNvSpPr>
          <p:nvPr>
            <p:ph idx="1"/>
          </p:nvPr>
        </p:nvSpPr>
        <p:spPr>
          <a:xfrm>
            <a:off x="838200" y="808892"/>
            <a:ext cx="10515600" cy="5368071"/>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Delete Student/Lecture</a:t>
            </a:r>
          </a:p>
        </p:txBody>
      </p:sp>
      <p:pic>
        <p:nvPicPr>
          <p:cNvPr id="5" name="Picture 4">
            <a:extLst>
              <a:ext uri="{FF2B5EF4-FFF2-40B4-BE49-F238E27FC236}">
                <a16:creationId xmlns:a16="http://schemas.microsoft.com/office/drawing/2014/main" id="{07FA0758-E95D-4185-AE1A-45D71184985B}"/>
              </a:ext>
            </a:extLst>
          </p:cNvPr>
          <p:cNvPicPr>
            <a:picLocks noChangeAspect="1"/>
          </p:cNvPicPr>
          <p:nvPr/>
        </p:nvPicPr>
        <p:blipFill>
          <a:blip r:embed="rId2"/>
          <a:stretch>
            <a:fillRect/>
          </a:stretch>
        </p:blipFill>
        <p:spPr>
          <a:xfrm>
            <a:off x="6393037" y="2195594"/>
            <a:ext cx="3292125" cy="3170195"/>
          </a:xfrm>
          <a:prstGeom prst="rect">
            <a:avLst/>
          </a:prstGeom>
        </p:spPr>
      </p:pic>
      <p:pic>
        <p:nvPicPr>
          <p:cNvPr id="7" name="Picture 6">
            <a:extLst>
              <a:ext uri="{FF2B5EF4-FFF2-40B4-BE49-F238E27FC236}">
                <a16:creationId xmlns:a16="http://schemas.microsoft.com/office/drawing/2014/main" id="{2D0730AB-EBAF-4A9D-B372-703E0A1CEF93}"/>
              </a:ext>
            </a:extLst>
          </p:cNvPr>
          <p:cNvPicPr>
            <a:picLocks noChangeAspect="1"/>
          </p:cNvPicPr>
          <p:nvPr/>
        </p:nvPicPr>
        <p:blipFill>
          <a:blip r:embed="rId3"/>
          <a:stretch>
            <a:fillRect/>
          </a:stretch>
        </p:blipFill>
        <p:spPr>
          <a:xfrm>
            <a:off x="1927647" y="1404866"/>
            <a:ext cx="4907705" cy="2088061"/>
          </a:xfrm>
          <a:prstGeom prst="rect">
            <a:avLst/>
          </a:prstGeom>
        </p:spPr>
      </p:pic>
    </p:spTree>
    <p:extLst>
      <p:ext uri="{BB962C8B-B14F-4D97-AF65-F5344CB8AC3E}">
        <p14:creationId xmlns:p14="http://schemas.microsoft.com/office/powerpoint/2010/main" val="3643119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98AA-801E-415E-AB83-F7FDCFB4E95B}"/>
              </a:ext>
            </a:extLst>
          </p:cNvPr>
          <p:cNvSpPr>
            <a:spLocks noGrp="1"/>
          </p:cNvSpPr>
          <p:nvPr>
            <p:ph type="title"/>
          </p:nvPr>
        </p:nvSpPr>
        <p:spPr>
          <a:xfrm>
            <a:off x="838200" y="365125"/>
            <a:ext cx="10515600" cy="15362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4D814BD-4ACB-4ABD-8A92-6E2360D0FB08}"/>
              </a:ext>
            </a:extLst>
          </p:cNvPr>
          <p:cNvSpPr>
            <a:spLocks noGrp="1"/>
          </p:cNvSpPr>
          <p:nvPr>
            <p:ph idx="1"/>
          </p:nvPr>
        </p:nvSpPr>
        <p:spPr>
          <a:xfrm>
            <a:off x="838200" y="773723"/>
            <a:ext cx="10515600" cy="5403240"/>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Search information Student/Lecture</a:t>
            </a:r>
          </a:p>
        </p:txBody>
      </p:sp>
      <p:pic>
        <p:nvPicPr>
          <p:cNvPr id="7" name="Picture 6">
            <a:extLst>
              <a:ext uri="{FF2B5EF4-FFF2-40B4-BE49-F238E27FC236}">
                <a16:creationId xmlns:a16="http://schemas.microsoft.com/office/drawing/2014/main" id="{E0A2DF4D-15B9-4CD1-ABC9-D03693555961}"/>
              </a:ext>
            </a:extLst>
          </p:cNvPr>
          <p:cNvPicPr>
            <a:picLocks noChangeAspect="1"/>
          </p:cNvPicPr>
          <p:nvPr/>
        </p:nvPicPr>
        <p:blipFill>
          <a:blip r:embed="rId2"/>
          <a:stretch>
            <a:fillRect/>
          </a:stretch>
        </p:blipFill>
        <p:spPr>
          <a:xfrm>
            <a:off x="838200" y="3951730"/>
            <a:ext cx="5113463" cy="2225233"/>
          </a:xfrm>
          <a:prstGeom prst="rect">
            <a:avLst/>
          </a:prstGeom>
        </p:spPr>
      </p:pic>
      <p:pic>
        <p:nvPicPr>
          <p:cNvPr id="9" name="Picture 8">
            <a:extLst>
              <a:ext uri="{FF2B5EF4-FFF2-40B4-BE49-F238E27FC236}">
                <a16:creationId xmlns:a16="http://schemas.microsoft.com/office/drawing/2014/main" id="{755498E7-BFE1-4EC0-9946-C29C6347A7C5}"/>
              </a:ext>
            </a:extLst>
          </p:cNvPr>
          <p:cNvPicPr>
            <a:picLocks noChangeAspect="1"/>
          </p:cNvPicPr>
          <p:nvPr/>
        </p:nvPicPr>
        <p:blipFill>
          <a:blip r:embed="rId3"/>
          <a:stretch>
            <a:fillRect/>
          </a:stretch>
        </p:blipFill>
        <p:spPr>
          <a:xfrm>
            <a:off x="2631691" y="1153518"/>
            <a:ext cx="3200677" cy="3505504"/>
          </a:xfrm>
          <a:prstGeom prst="rect">
            <a:avLst/>
          </a:prstGeom>
        </p:spPr>
      </p:pic>
    </p:spTree>
    <p:extLst>
      <p:ext uri="{BB962C8B-B14F-4D97-AF65-F5344CB8AC3E}">
        <p14:creationId xmlns:p14="http://schemas.microsoft.com/office/powerpoint/2010/main" val="1306365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3650-634A-4A13-9AB4-AF4E4F847AEA}"/>
              </a:ext>
            </a:extLst>
          </p:cNvPr>
          <p:cNvSpPr>
            <a:spLocks noGrp="1"/>
          </p:cNvSpPr>
          <p:nvPr>
            <p:ph type="title"/>
          </p:nvPr>
        </p:nvSpPr>
        <p:spPr>
          <a:xfrm>
            <a:off x="838200" y="365125"/>
            <a:ext cx="10515600" cy="4883883"/>
          </a:xfrm>
        </p:spPr>
        <p:txBody>
          <a:bodyPr/>
          <a:lstStyle/>
          <a:p>
            <a:pPr algn="ctr"/>
            <a:r>
              <a:rPr lang="en-US" b="1" dirty="0">
                <a:latin typeface="Times New Roman" panose="02020603050405020304" pitchFamily="18" charset="0"/>
                <a:cs typeface="Times New Roman" panose="02020603050405020304" pitchFamily="18" charset="0"/>
              </a:rPr>
              <a:t>----THE END----</a:t>
            </a:r>
          </a:p>
        </p:txBody>
      </p:sp>
      <p:sp>
        <p:nvSpPr>
          <p:cNvPr id="3" name="Content Placeholder 2">
            <a:extLst>
              <a:ext uri="{FF2B5EF4-FFF2-40B4-BE49-F238E27FC236}">
                <a16:creationId xmlns:a16="http://schemas.microsoft.com/office/drawing/2014/main" id="{C899D477-CAF8-4C39-B14F-EA4801D43E65}"/>
              </a:ext>
            </a:extLst>
          </p:cNvPr>
          <p:cNvSpPr>
            <a:spLocks noGrp="1"/>
          </p:cNvSpPr>
          <p:nvPr>
            <p:ph idx="1"/>
          </p:nvPr>
        </p:nvSpPr>
        <p:spPr>
          <a:xfrm>
            <a:off x="838200" y="5503985"/>
            <a:ext cx="10515600" cy="672978"/>
          </a:xfrm>
        </p:spPr>
        <p:txBody>
          <a:bodyPr/>
          <a:lstStyle/>
          <a:p>
            <a:pPr marL="0" indent="0" algn="ctr">
              <a:buNone/>
            </a:pPr>
            <a:r>
              <a:rPr lang="en-US" b="1" dirty="0">
                <a:latin typeface="Times New Roman" panose="02020603050405020304" pitchFamily="18" charset="0"/>
                <a:cs typeface="Times New Roman" panose="02020603050405020304" pitchFamily="18" charset="0"/>
              </a:rPr>
              <a:t>--Thank you to everyone who listened to the report--</a:t>
            </a:r>
          </a:p>
        </p:txBody>
      </p:sp>
    </p:spTree>
    <p:extLst>
      <p:ext uri="{BB962C8B-B14F-4D97-AF65-F5344CB8AC3E}">
        <p14:creationId xmlns:p14="http://schemas.microsoft.com/office/powerpoint/2010/main" val="365663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6A25-A994-4F7C-9851-7C302B3C8D0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What is object-oriented programming?</a:t>
            </a:r>
          </a:p>
        </p:txBody>
      </p:sp>
      <p:sp>
        <p:nvSpPr>
          <p:cNvPr id="3" name="Content Placeholder 2">
            <a:extLst>
              <a:ext uri="{FF2B5EF4-FFF2-40B4-BE49-F238E27FC236}">
                <a16:creationId xmlns:a16="http://schemas.microsoft.com/office/drawing/2014/main" id="{4F999E50-4FB2-4E36-8231-DE72140F5C23}"/>
              </a:ext>
            </a:extLst>
          </p:cNvPr>
          <p:cNvSpPr>
            <a:spLocks noGrp="1"/>
          </p:cNvSpPr>
          <p:nvPr>
            <p:ph idx="1"/>
          </p:nvPr>
        </p:nvSpPr>
        <p:spPr>
          <a:xfrm>
            <a:off x="838200" y="1852002"/>
            <a:ext cx="10515600" cy="4351338"/>
          </a:xfrm>
        </p:spPr>
        <p:txBody>
          <a:bodyPr/>
          <a:lstStyle/>
          <a:p>
            <a:pPr algn="just"/>
            <a:r>
              <a:rPr lang="en-US" b="1" dirty="0">
                <a:latin typeface="Times New Roman" panose="02020603050405020304" pitchFamily="18" charset="0"/>
                <a:cs typeface="Times New Roman" panose="02020603050405020304" pitchFamily="18" charset="0"/>
              </a:rPr>
              <a:t>Object-Oriented Programming refers to the programming paradigm based on the concept of objects. It can also contain data in the form of different fields and these fields are known as properties or attributes. It also includes code in the form of procedures, which are known as methods.</a:t>
            </a:r>
          </a:p>
        </p:txBody>
      </p:sp>
      <p:pic>
        <p:nvPicPr>
          <p:cNvPr id="5" name="Picture 4">
            <a:extLst>
              <a:ext uri="{FF2B5EF4-FFF2-40B4-BE49-F238E27FC236}">
                <a16:creationId xmlns:a16="http://schemas.microsoft.com/office/drawing/2014/main" id="{6B98E7C2-70CF-4336-A30C-1261E25487AA}"/>
              </a:ext>
            </a:extLst>
          </p:cNvPr>
          <p:cNvPicPr>
            <a:picLocks noChangeAspect="1"/>
          </p:cNvPicPr>
          <p:nvPr/>
        </p:nvPicPr>
        <p:blipFill>
          <a:blip r:embed="rId2"/>
          <a:stretch>
            <a:fillRect/>
          </a:stretch>
        </p:blipFill>
        <p:spPr>
          <a:xfrm>
            <a:off x="7640514" y="3428998"/>
            <a:ext cx="3341077" cy="2628901"/>
          </a:xfrm>
          <a:prstGeom prst="rect">
            <a:avLst/>
          </a:prstGeom>
        </p:spPr>
      </p:pic>
    </p:spTree>
    <p:extLst>
      <p:ext uri="{BB962C8B-B14F-4D97-AF65-F5344CB8AC3E}">
        <p14:creationId xmlns:p14="http://schemas.microsoft.com/office/powerpoint/2010/main" val="290665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29BB-7E64-4ECB-9696-7882272498C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Advantages and Disadvantages</a:t>
            </a:r>
          </a:p>
        </p:txBody>
      </p:sp>
      <p:sp>
        <p:nvSpPr>
          <p:cNvPr id="3" name="Content Placeholder 2">
            <a:extLst>
              <a:ext uri="{FF2B5EF4-FFF2-40B4-BE49-F238E27FC236}">
                <a16:creationId xmlns:a16="http://schemas.microsoft.com/office/drawing/2014/main" id="{DA8EE2E4-FEB8-45CB-A706-E19D0B10E7CC}"/>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OOP provides ease of operation due to its modularity and encapsulation.</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OOP mimics the real world, which makes things easy to comprehend.</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Since objects are whole within themselves, they can be reused in other programs.</a:t>
            </a:r>
          </a:p>
        </p:txBody>
      </p:sp>
    </p:spTree>
    <p:extLst>
      <p:ext uri="{BB962C8B-B14F-4D97-AF65-F5344CB8AC3E}">
        <p14:creationId xmlns:p14="http://schemas.microsoft.com/office/powerpoint/2010/main" val="66955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2C8D-5C9F-4075-90C8-843A34504690}"/>
              </a:ext>
            </a:extLst>
          </p:cNvPr>
          <p:cNvSpPr>
            <a:spLocks noGrp="1"/>
          </p:cNvSpPr>
          <p:nvPr>
            <p:ph type="title"/>
          </p:nvPr>
        </p:nvSpPr>
        <p:spPr>
          <a:xfrm>
            <a:off x="838200" y="365125"/>
            <a:ext cx="10515600" cy="15362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A7BBA64-B462-4C5F-A883-91AE9E044FC3}"/>
              </a:ext>
            </a:extLst>
          </p:cNvPr>
          <p:cNvSpPr>
            <a:spLocks noGrp="1"/>
          </p:cNvSpPr>
          <p:nvPr>
            <p:ph idx="1"/>
          </p:nvPr>
        </p:nvSpPr>
        <p:spPr>
          <a:xfrm>
            <a:off x="838200" y="949569"/>
            <a:ext cx="10515600" cy="5227394"/>
          </a:xfrm>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Disadvantages</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Object-oriented programs appear to be sluggish and have a large memory consumption.</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Overexploitation.</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Programs constructed using this model can take more time to build.</a:t>
            </a:r>
          </a:p>
        </p:txBody>
      </p:sp>
    </p:spTree>
    <p:extLst>
      <p:ext uri="{BB962C8B-B14F-4D97-AF65-F5344CB8AC3E}">
        <p14:creationId xmlns:p14="http://schemas.microsoft.com/office/powerpoint/2010/main" val="128289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9C4D-CFFC-41A0-814E-33ACA1DA9C6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Procedural-oriented Programming </a:t>
            </a:r>
          </a:p>
        </p:txBody>
      </p:sp>
      <p:sp>
        <p:nvSpPr>
          <p:cNvPr id="3" name="Content Placeholder 2">
            <a:extLst>
              <a:ext uri="{FF2B5EF4-FFF2-40B4-BE49-F238E27FC236}">
                <a16:creationId xmlns:a16="http://schemas.microsoft.com/office/drawing/2014/main" id="{4CB6B589-1CB0-4073-8EC7-9DC14DA8269E}"/>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Procedural programming languages are also imperative languages because they make explicit references to the state of the execution environment. This could be anything from variables (which may correspond to processor registers) to something like the position of the "turtle" in the Logo programming language.</a:t>
            </a:r>
          </a:p>
          <a:p>
            <a:pPr marL="0" indent="0" algn="just">
              <a:buNone/>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64AC6D-A118-419A-8551-5079F5C3330D}"/>
              </a:ext>
            </a:extLst>
          </p:cNvPr>
          <p:cNvPicPr>
            <a:picLocks noChangeAspect="1"/>
          </p:cNvPicPr>
          <p:nvPr/>
        </p:nvPicPr>
        <p:blipFill>
          <a:blip r:embed="rId2"/>
          <a:stretch>
            <a:fillRect/>
          </a:stretch>
        </p:blipFill>
        <p:spPr>
          <a:xfrm>
            <a:off x="8440614" y="3490546"/>
            <a:ext cx="3515021" cy="2686417"/>
          </a:xfrm>
          <a:prstGeom prst="rect">
            <a:avLst/>
          </a:prstGeom>
        </p:spPr>
      </p:pic>
    </p:spTree>
    <p:extLst>
      <p:ext uri="{BB962C8B-B14F-4D97-AF65-F5344CB8AC3E}">
        <p14:creationId xmlns:p14="http://schemas.microsoft.com/office/powerpoint/2010/main" val="185453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675A-B9E8-40D7-98A5-920A3CC8588A}"/>
              </a:ext>
            </a:extLst>
          </p:cNvPr>
          <p:cNvSpPr>
            <a:spLocks noGrp="1"/>
          </p:cNvSpPr>
          <p:nvPr>
            <p:ph type="title"/>
          </p:nvPr>
        </p:nvSpPr>
        <p:spPr>
          <a:xfrm>
            <a:off x="838200" y="365125"/>
            <a:ext cx="10515600" cy="1287829"/>
          </a:xfrm>
        </p:spPr>
        <p:txBody>
          <a:bodyPr/>
          <a:lstStyle/>
          <a:p>
            <a:r>
              <a:rPr lang="en-US" b="1" dirty="0">
                <a:latin typeface="Times New Roman" panose="02020603050405020304" pitchFamily="18" charset="0"/>
                <a:cs typeface="Times New Roman" panose="02020603050405020304" pitchFamily="18" charset="0"/>
              </a:rPr>
              <a:t>4. Advantages and Disadvantages</a:t>
            </a:r>
          </a:p>
        </p:txBody>
      </p:sp>
      <p:sp>
        <p:nvSpPr>
          <p:cNvPr id="3" name="Content Placeholder 2">
            <a:extLst>
              <a:ext uri="{FF2B5EF4-FFF2-40B4-BE49-F238E27FC236}">
                <a16:creationId xmlns:a16="http://schemas.microsoft.com/office/drawing/2014/main" id="{2E651878-3E5F-46CD-9342-DF3B76BC9B1E}"/>
              </a:ext>
            </a:extLst>
          </p:cNvPr>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Procedural-oriented programming is great for strategic planning.</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Written flexibility together with ease of compiler and interpreter implementation.</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 broad range of books and online training content based on validated algorithms to make learning simpler along the way.</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The source code is adaptive, since a certain Processor may also be exploited.</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The algorithm can be reused in certain areas of the program, without the need to copy it.</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The memory level also slashes through the technique of Procedural Programming.</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Effective analysis of the program flow.</a:t>
            </a:r>
          </a:p>
        </p:txBody>
      </p:sp>
    </p:spTree>
    <p:extLst>
      <p:ext uri="{BB962C8B-B14F-4D97-AF65-F5344CB8AC3E}">
        <p14:creationId xmlns:p14="http://schemas.microsoft.com/office/powerpoint/2010/main" val="192434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E171-2F7F-4F8A-B0B7-EB14292C4CB8}"/>
              </a:ext>
            </a:extLst>
          </p:cNvPr>
          <p:cNvSpPr>
            <a:spLocks noGrp="1"/>
          </p:cNvSpPr>
          <p:nvPr>
            <p:ph type="title"/>
          </p:nvPr>
        </p:nvSpPr>
        <p:spPr>
          <a:xfrm>
            <a:off x="838200" y="365125"/>
            <a:ext cx="10515600" cy="16241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6452FAA-BEFC-4106-9A79-E80420AC531E}"/>
              </a:ext>
            </a:extLst>
          </p:cNvPr>
          <p:cNvSpPr>
            <a:spLocks noGrp="1"/>
          </p:cNvSpPr>
          <p:nvPr>
            <p:ph idx="1"/>
          </p:nvPr>
        </p:nvSpPr>
        <p:spPr>
          <a:xfrm>
            <a:off x="838200" y="800100"/>
            <a:ext cx="10515600" cy="5376863"/>
          </a:xfrm>
        </p:spPr>
        <p:txBody>
          <a:bodyPr>
            <a:normAutofit/>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Disadvantages</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The program code is harder to write when Procedural Programming is employed.</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The Code of Procedure is also not reusable, which might necessitate the reconstruction of the code if it is used in another application.</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Difficult to relate to real-world objects.</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The importance is given to the operation rather than the data, which might pose issues in some data-sensitive cases.</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The data is revealed to the whole software and does not render it secure.</a:t>
            </a:r>
          </a:p>
        </p:txBody>
      </p:sp>
    </p:spTree>
    <p:extLst>
      <p:ext uri="{BB962C8B-B14F-4D97-AF65-F5344CB8AC3E}">
        <p14:creationId xmlns:p14="http://schemas.microsoft.com/office/powerpoint/2010/main" val="182914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FEDA-C36F-42B9-8A0F-58DFB30571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 Relationship of Objects and Classes</a:t>
            </a:r>
          </a:p>
        </p:txBody>
      </p:sp>
      <p:sp>
        <p:nvSpPr>
          <p:cNvPr id="3" name="Content Placeholder 2">
            <a:extLst>
              <a:ext uri="{FF2B5EF4-FFF2-40B4-BE49-F238E27FC236}">
                <a16:creationId xmlns:a16="http://schemas.microsoft.com/office/drawing/2014/main" id="{AA1F465E-0A19-45CE-BE4E-85286CD29FA6}"/>
              </a:ext>
            </a:extLst>
          </p:cNvPr>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Objects: An object is an instance of a class that collects data and procedures for manipulating data.</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Classes: A class defines the properties of objects linked to it.</a:t>
            </a:r>
          </a:p>
          <a:p>
            <a:pPr marL="0" indent="0" algn="just">
              <a:buNone/>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57B5A0-1B2A-420E-B061-6031EAB84370}"/>
              </a:ext>
            </a:extLst>
          </p:cNvPr>
          <p:cNvPicPr>
            <a:picLocks noChangeAspect="1"/>
          </p:cNvPicPr>
          <p:nvPr/>
        </p:nvPicPr>
        <p:blipFill>
          <a:blip r:embed="rId2"/>
          <a:stretch>
            <a:fillRect/>
          </a:stretch>
        </p:blipFill>
        <p:spPr>
          <a:xfrm>
            <a:off x="2189285" y="3429000"/>
            <a:ext cx="7666893" cy="2747963"/>
          </a:xfrm>
          <a:prstGeom prst="rect">
            <a:avLst/>
          </a:prstGeom>
        </p:spPr>
      </p:pic>
    </p:spTree>
    <p:extLst>
      <p:ext uri="{BB962C8B-B14F-4D97-AF65-F5344CB8AC3E}">
        <p14:creationId xmlns:p14="http://schemas.microsoft.com/office/powerpoint/2010/main" val="6508055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Integral</Template>
  <TotalTime>71</TotalTime>
  <Words>1249</Words>
  <Application>Microsoft Office PowerPoint</Application>
  <PresentationFormat>Widescreen</PresentationFormat>
  <Paragraphs>74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Advanced Programming</vt:lpstr>
      <vt:lpstr>Part 1. Examine the key components related to the object-orientated programming paradigm, analyzing design pattern types.</vt:lpstr>
      <vt:lpstr>1. What is object-oriented programming?</vt:lpstr>
      <vt:lpstr>2. Advantages and Disadvantages</vt:lpstr>
      <vt:lpstr>PowerPoint Presentation</vt:lpstr>
      <vt:lpstr>3. Procedural-oriented Programming </vt:lpstr>
      <vt:lpstr>4. Advantages and Disadvantages</vt:lpstr>
      <vt:lpstr>PowerPoint Presentation</vt:lpstr>
      <vt:lpstr>5. Relationship of Objects and Classes</vt:lpstr>
      <vt:lpstr>6. Encapsulation</vt:lpstr>
      <vt:lpstr>7. Abstraction</vt:lpstr>
      <vt:lpstr>8. Interface</vt:lpstr>
      <vt:lpstr>9. Polymorphism</vt:lpstr>
      <vt:lpstr>10. Inheritance</vt:lpstr>
      <vt:lpstr>11. Abstract class</vt:lpstr>
      <vt:lpstr>Part 2: Design a series of UML class diagrams</vt:lpstr>
      <vt:lpstr>1. Use-case diagram.</vt:lpstr>
      <vt:lpstr>2. Class diagram.</vt:lpstr>
      <vt:lpstr>Class diagram</vt:lpstr>
      <vt:lpstr>Class diagram’s notation table.</vt:lpstr>
      <vt:lpstr>3. What are Design Patterns?</vt:lpstr>
      <vt:lpstr>4. Introduction to Creational Design Patterns.</vt:lpstr>
      <vt:lpstr>5. Activity Diagram</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nguyen cao</dc:creator>
  <cp:lastModifiedBy>nguyen cao</cp:lastModifiedBy>
  <cp:revision>27</cp:revision>
  <dcterms:created xsi:type="dcterms:W3CDTF">2021-06-28T10:25:45Z</dcterms:created>
  <dcterms:modified xsi:type="dcterms:W3CDTF">2021-06-29T10:01:50Z</dcterms:modified>
</cp:coreProperties>
</file>