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72" y="-16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238930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27669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872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110453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0265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367461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141859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158930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7672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157F3-CAD2-4535-9152-4881BAC97F94}"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34283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157F3-CAD2-4535-9152-4881BAC97F94}"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246532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157F3-CAD2-4535-9152-4881BAC97F94}"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87521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157F3-CAD2-4535-9152-4881BAC97F94}"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319793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157F3-CAD2-4535-9152-4881BAC97F94}"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12630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0157F3-CAD2-4535-9152-4881BAC97F94}"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41730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157F3-CAD2-4535-9152-4881BAC97F94}"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AA717-061D-4826-BE80-7E8FF4364CEA}" type="slidenum">
              <a:rPr lang="en-US" smtClean="0"/>
              <a:t>‹#›</a:t>
            </a:fld>
            <a:endParaRPr lang="en-US"/>
          </a:p>
        </p:txBody>
      </p:sp>
    </p:spTree>
    <p:extLst>
      <p:ext uri="{BB962C8B-B14F-4D97-AF65-F5344CB8AC3E}">
        <p14:creationId xmlns:p14="http://schemas.microsoft.com/office/powerpoint/2010/main" val="182241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0157F3-CAD2-4535-9152-4881BAC97F94}" type="datetimeFigureOut">
              <a:rPr lang="en-US" smtClean="0"/>
              <a:t>5/7/2021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FAA717-061D-4826-BE80-7E8FF4364CEA}" type="slidenum">
              <a:rPr lang="en-US" smtClean="0"/>
              <a:t>‹#›</a:t>
            </a:fld>
            <a:endParaRPr lang="en-US"/>
          </a:p>
        </p:txBody>
      </p:sp>
    </p:spTree>
    <p:extLst>
      <p:ext uri="{BB962C8B-B14F-4D97-AF65-F5344CB8AC3E}">
        <p14:creationId xmlns:p14="http://schemas.microsoft.com/office/powerpoint/2010/main" val="183773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4DF-579E-4A4C-AA11-42579CCCB668}"/>
              </a:ext>
            </a:extLst>
          </p:cNvPr>
          <p:cNvSpPr>
            <a:spLocks noGrp="1"/>
          </p:cNvSpPr>
          <p:nvPr>
            <p:ph type="ctrTitle"/>
          </p:nvPr>
        </p:nvSpPr>
        <p:spPr>
          <a:xfrm>
            <a:off x="1524000" y="1122363"/>
            <a:ext cx="9144000" cy="1066922"/>
          </a:xfrm>
        </p:spPr>
        <p:txBody>
          <a:bodyPr/>
          <a:lstStyle/>
          <a:p>
            <a:pPr algn="ctr"/>
            <a:r>
              <a:rPr lang="en-US" dirty="0">
                <a:latin typeface="Times New Roman" panose="02020603050405020304" pitchFamily="18" charset="0"/>
                <a:cs typeface="Times New Roman" panose="02020603050405020304" pitchFamily="18" charset="0"/>
              </a:rPr>
              <a:t>Security 1623</a:t>
            </a:r>
          </a:p>
        </p:txBody>
      </p:sp>
      <p:sp>
        <p:nvSpPr>
          <p:cNvPr id="3" name="Subtitle 2">
            <a:extLst>
              <a:ext uri="{FF2B5EF4-FFF2-40B4-BE49-F238E27FC236}">
                <a16:creationId xmlns:a16="http://schemas.microsoft.com/office/drawing/2014/main" id="{6DE41F9C-40FB-42C9-82C7-583777D1EFF3}"/>
              </a:ext>
            </a:extLst>
          </p:cNvPr>
          <p:cNvSpPr>
            <a:spLocks noGrp="1"/>
          </p:cNvSpPr>
          <p:nvPr>
            <p:ph type="subTitle" idx="1"/>
          </p:nvPr>
        </p:nvSpPr>
        <p:spPr/>
        <p:txBody>
          <a:bodyPr>
            <a:normAutofit fontScale="62500" lnSpcReduction="20000"/>
          </a:bodyPr>
          <a:lstStyle/>
          <a:p>
            <a:pPr algn="l"/>
            <a:r>
              <a:rPr lang="en-US" sz="1800" b="1" dirty="0">
                <a:effectLst/>
                <a:latin typeface="Times New Roman" panose="02020603050405020304" pitchFamily="18" charset="0"/>
                <a:ea typeface="Times New Roman" panose="02020603050405020304" pitchFamily="18" charset="0"/>
              </a:rPr>
              <a:t>Assessor name: </a:t>
            </a:r>
            <a:r>
              <a:rPr lang="en-US" sz="1800" dirty="0">
                <a:effectLst/>
                <a:latin typeface="Times New Roman" panose="02020603050405020304" pitchFamily="18" charset="0"/>
                <a:ea typeface="Times New Roman" panose="02020603050405020304" pitchFamily="18" charset="0"/>
              </a:rPr>
              <a:t>THAI MINH TUAN</a:t>
            </a:r>
          </a:p>
          <a:p>
            <a:pPr algn="l"/>
            <a:r>
              <a:rPr lang="en-US" sz="1800" b="1" dirty="0">
                <a:effectLst/>
                <a:latin typeface="Times New Roman" panose="02020603050405020304" pitchFamily="18" charset="0"/>
                <a:ea typeface="Times New Roman" panose="02020603050405020304" pitchFamily="18" charset="0"/>
              </a:rPr>
              <a:t>Student Name: </a:t>
            </a:r>
            <a:r>
              <a:rPr lang="en-US" sz="1800" dirty="0">
                <a:effectLst/>
                <a:latin typeface="Times New Roman" panose="02020603050405020304" pitchFamily="18" charset="0"/>
                <a:ea typeface="Times New Roman" panose="02020603050405020304" pitchFamily="18" charset="0"/>
              </a:rPr>
              <a:t>PHAM CAO NGUYEN</a:t>
            </a:r>
          </a:p>
          <a:p>
            <a:pPr algn="l"/>
            <a:r>
              <a:rPr lang="en-US" sz="1800" b="1" dirty="0">
                <a:effectLst/>
                <a:latin typeface="Times New Roman" panose="02020603050405020304" pitchFamily="18" charset="0"/>
                <a:ea typeface="Times New Roman" panose="02020603050405020304" pitchFamily="18" charset="0"/>
              </a:rPr>
              <a:t>Student ID: </a:t>
            </a:r>
            <a:r>
              <a:rPr lang="en-US" sz="1800" dirty="0">
                <a:effectLst/>
                <a:latin typeface="Times New Roman" panose="02020603050405020304" pitchFamily="18" charset="0"/>
                <a:ea typeface="Times New Roman" panose="02020603050405020304" pitchFamily="18" charset="0"/>
              </a:rPr>
              <a:t>GCC18074</a:t>
            </a:r>
          </a:p>
          <a:p>
            <a:pPr algn="l"/>
            <a:r>
              <a:rPr lang="en-US" sz="1800" b="1" dirty="0">
                <a:effectLst/>
                <a:latin typeface="Times New Roman" panose="02020603050405020304" pitchFamily="18" charset="0"/>
                <a:ea typeface="Times New Roman" panose="02020603050405020304" pitchFamily="18" charset="0"/>
              </a:rPr>
              <a:t>Class</a:t>
            </a:r>
            <a:r>
              <a:rPr lang="en-US"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GCC0803</a:t>
            </a:r>
            <a:endParaRPr lang="en-US" dirty="0"/>
          </a:p>
        </p:txBody>
      </p:sp>
    </p:spTree>
    <p:extLst>
      <p:ext uri="{BB962C8B-B14F-4D97-AF65-F5344CB8AC3E}">
        <p14:creationId xmlns:p14="http://schemas.microsoft.com/office/powerpoint/2010/main" val="322234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B34C-8B87-4D5D-8FC8-70B18E3BDC37}"/>
              </a:ext>
            </a:extLst>
          </p:cNvPr>
          <p:cNvSpPr>
            <a:spLocks noGrp="1"/>
          </p:cNvSpPr>
          <p:nvPr>
            <p:ph type="title"/>
          </p:nvPr>
        </p:nvSpPr>
        <p:spPr>
          <a:xfrm>
            <a:off x="677334" y="609600"/>
            <a:ext cx="8596668" cy="1447800"/>
          </a:xfrm>
        </p:spPr>
        <p:txBody>
          <a:bodyPr>
            <a:normAutofit fontScale="90000"/>
          </a:bodyPr>
          <a:lstStyle/>
          <a:p>
            <a:r>
              <a:rPr lang="en-US" dirty="0"/>
              <a:t>P3 Identify the potential impact to IT security of incorrect configuration of firewall policies and IDS.</a:t>
            </a:r>
          </a:p>
        </p:txBody>
      </p:sp>
      <p:sp>
        <p:nvSpPr>
          <p:cNvPr id="3" name="Content Placeholder 2">
            <a:extLst>
              <a:ext uri="{FF2B5EF4-FFF2-40B4-BE49-F238E27FC236}">
                <a16:creationId xmlns:a16="http://schemas.microsoft.com/office/drawing/2014/main" id="{7FAC0759-A9D4-4BF3-8285-9564D7D1CFC0}"/>
              </a:ext>
            </a:extLst>
          </p:cNvPr>
          <p:cNvSpPr>
            <a:spLocks noGrp="1"/>
          </p:cNvSpPr>
          <p:nvPr>
            <p:ph idx="1"/>
          </p:nvPr>
        </p:nvSpPr>
        <p:spPr/>
        <p:txBody>
          <a:bodyPr>
            <a:normAutofit fontScale="62500" lnSpcReduction="20000"/>
          </a:bodyPr>
          <a:lstStyle/>
          <a:p>
            <a:pPr>
              <a:buFont typeface="Wingdings" panose="05000000000000000000" pitchFamily="2" charset="2"/>
              <a:buChar char="q"/>
            </a:pPr>
            <a:r>
              <a:rPr lang="en-US" dirty="0"/>
              <a:t>Firewall.</a:t>
            </a:r>
          </a:p>
          <a:p>
            <a:pPr marL="0" indent="0">
              <a:buNone/>
            </a:pPr>
            <a:r>
              <a:rPr lang="en-US" dirty="0"/>
              <a:t>Firewall is a network security system that monitors and controls the incoming and outgoing network traffic based on predefined security rules. A firewall typically establishes a barrier between a trusted internal network and an untrusted external network, such as the internet</a:t>
            </a:r>
          </a:p>
          <a:p>
            <a:pPr lvl="1">
              <a:buFont typeface="Wingdings" panose="05000000000000000000" pitchFamily="2" charset="2"/>
              <a:buChar char="Ø"/>
            </a:pPr>
            <a:r>
              <a:rPr lang="en-US" dirty="0"/>
              <a:t>Content filtering: </a:t>
            </a:r>
          </a:p>
          <a:p>
            <a:pPr lvl="1">
              <a:buFont typeface="Wingdings" panose="05000000000000000000" pitchFamily="2" charset="2"/>
              <a:buChar char="Ø"/>
            </a:pPr>
            <a:r>
              <a:rPr lang="en-US" dirty="0"/>
              <a:t>Signature identification: </a:t>
            </a:r>
          </a:p>
          <a:p>
            <a:pPr lvl="1">
              <a:buFont typeface="Wingdings" panose="05000000000000000000" pitchFamily="2" charset="2"/>
              <a:buChar char="Ø"/>
            </a:pPr>
            <a:r>
              <a:rPr lang="en-US" dirty="0"/>
              <a:t>Virus scanning services: </a:t>
            </a:r>
          </a:p>
          <a:p>
            <a:pPr lvl="1">
              <a:buFont typeface="Wingdings" panose="05000000000000000000" pitchFamily="2" charset="2"/>
              <a:buChar char="Ø"/>
            </a:pPr>
            <a:r>
              <a:rPr lang="en-US" dirty="0"/>
              <a:t>Network Address Translation (NAT): </a:t>
            </a:r>
          </a:p>
          <a:p>
            <a:pPr lvl="1">
              <a:buFont typeface="Wingdings" panose="05000000000000000000" pitchFamily="2" charset="2"/>
              <a:buChar char="Ø"/>
            </a:pPr>
            <a:r>
              <a:rPr lang="en-US" dirty="0"/>
              <a:t>URL filtering: </a:t>
            </a:r>
          </a:p>
          <a:p>
            <a:pPr lvl="1">
              <a:buFont typeface="Wingdings" panose="05000000000000000000" pitchFamily="2" charset="2"/>
              <a:buChar char="Ø"/>
            </a:pPr>
            <a:r>
              <a:rPr lang="en-US" dirty="0"/>
              <a:t>Bandwidth management:</a:t>
            </a:r>
          </a:p>
          <a:p>
            <a:pPr>
              <a:buFont typeface="Wingdings" panose="05000000000000000000" pitchFamily="2" charset="2"/>
              <a:buChar char="q"/>
            </a:pPr>
            <a:r>
              <a:rPr lang="en-US" dirty="0"/>
              <a:t>Intrusion Detection System (IDS).</a:t>
            </a:r>
          </a:p>
          <a:p>
            <a:pPr marL="0" indent="0">
              <a:buNone/>
            </a:pPr>
            <a:r>
              <a:rPr lang="en-US" dirty="0"/>
              <a:t>IDS is a system that detects signs of intrusion attacks and can initiate actions on other devices to prevent attacks. Unlike firewalls, IDS does not prevent access but only monitors activities on the network to find out the signs of attack and alert the network administrator</a:t>
            </a:r>
          </a:p>
          <a:p>
            <a:pPr lvl="1">
              <a:buFont typeface="Wingdings" panose="05000000000000000000" pitchFamily="2" charset="2"/>
              <a:buChar char="Ø"/>
            </a:pPr>
            <a:r>
              <a:rPr lang="en-US" dirty="0"/>
              <a:t>How do intrusion detection systems work?</a:t>
            </a:r>
          </a:p>
          <a:p>
            <a:pPr lvl="1">
              <a:buFont typeface="Wingdings" panose="05000000000000000000" pitchFamily="2" charset="2"/>
              <a:buChar char="Ø"/>
            </a:pPr>
            <a:r>
              <a:rPr lang="en-US" dirty="0"/>
              <a:t>Possible responses to a triggered event:</a:t>
            </a:r>
          </a:p>
          <a:p>
            <a:pPr lvl="1">
              <a:buFont typeface="Wingdings" panose="05000000000000000000" pitchFamily="2" charset="2"/>
              <a:buChar char="Ø"/>
            </a:pPr>
            <a:r>
              <a:rPr lang="en-US" dirty="0"/>
              <a:t>Potential consequences of incorrect IDS configuration</a:t>
            </a:r>
          </a:p>
        </p:txBody>
      </p:sp>
    </p:spTree>
    <p:extLst>
      <p:ext uri="{BB962C8B-B14F-4D97-AF65-F5344CB8AC3E}">
        <p14:creationId xmlns:p14="http://schemas.microsoft.com/office/powerpoint/2010/main" val="97906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32CF-B44F-4AEA-9595-025B893BA676}"/>
              </a:ext>
            </a:extLst>
          </p:cNvPr>
          <p:cNvSpPr>
            <a:spLocks noGrp="1"/>
          </p:cNvSpPr>
          <p:nvPr>
            <p:ph type="title"/>
          </p:nvPr>
        </p:nvSpPr>
        <p:spPr>
          <a:xfrm>
            <a:off x="677334" y="609599"/>
            <a:ext cx="8596668" cy="1482969"/>
          </a:xfrm>
        </p:spPr>
        <p:txBody>
          <a:bodyPr>
            <a:normAutofit fontScale="90000"/>
          </a:bodyPr>
          <a:lstStyle/>
          <a:p>
            <a:r>
              <a:rPr lang="en-US" dirty="0"/>
              <a:t>P4 Show, using an example for each, how implementing a DMZ, static IP, and NAT in a network can improve Network Security.</a:t>
            </a:r>
          </a:p>
        </p:txBody>
      </p:sp>
      <p:sp>
        <p:nvSpPr>
          <p:cNvPr id="3" name="Content Placeholder 2">
            <a:extLst>
              <a:ext uri="{FF2B5EF4-FFF2-40B4-BE49-F238E27FC236}">
                <a16:creationId xmlns:a16="http://schemas.microsoft.com/office/drawing/2014/main" id="{8BE65699-6F48-4B4F-A1F4-53CDB23FC671}"/>
              </a:ext>
            </a:extLst>
          </p:cNvPr>
          <p:cNvSpPr>
            <a:spLocks noGrp="1"/>
          </p:cNvSpPr>
          <p:nvPr>
            <p:ph idx="1"/>
          </p:nvPr>
        </p:nvSpPr>
        <p:spPr/>
        <p:txBody>
          <a:bodyPr>
            <a:normAutofit fontScale="62500" lnSpcReduction="20000"/>
          </a:bodyPr>
          <a:lstStyle/>
          <a:p>
            <a:pPr>
              <a:buFont typeface="Wingdings" panose="05000000000000000000" pitchFamily="2" charset="2"/>
              <a:buChar char="q"/>
            </a:pPr>
            <a:r>
              <a:rPr lang="en-US" dirty="0"/>
              <a:t>Demilitarized zone (DMZ).</a:t>
            </a:r>
          </a:p>
          <a:p>
            <a:pPr marL="0" indent="0">
              <a:buNone/>
            </a:pPr>
            <a:r>
              <a:rPr lang="en-US" dirty="0"/>
              <a:t>Demilitarized zone, also referred to as the ring network, (DMZ). The DMZ is a part of the network where you position servers that must be available from the network’s external and internal sources. Do not link to any network directly and it must still be reached through a firewall. The military term DMZ is used when a region of little to no compliance or control is described.</a:t>
            </a:r>
          </a:p>
          <a:p>
            <a:pPr>
              <a:buFont typeface="Wingdings" panose="05000000000000000000" pitchFamily="2" charset="2"/>
              <a:buChar char="q"/>
            </a:pPr>
            <a:r>
              <a:rPr lang="en-US" dirty="0"/>
              <a:t>Single firewall</a:t>
            </a:r>
          </a:p>
          <a:p>
            <a:pPr>
              <a:buFont typeface="Wingdings" panose="05000000000000000000" pitchFamily="2" charset="2"/>
              <a:buChar char="q"/>
            </a:pPr>
            <a:r>
              <a:rPr lang="en-US" dirty="0"/>
              <a:t>Dual firewall</a:t>
            </a:r>
          </a:p>
          <a:p>
            <a:pPr>
              <a:buFont typeface="Wingdings" panose="05000000000000000000" pitchFamily="2" charset="2"/>
              <a:buChar char="q"/>
            </a:pPr>
            <a:r>
              <a:rPr lang="en-US" dirty="0"/>
              <a:t>NAT (Network Address Translation) </a:t>
            </a:r>
          </a:p>
          <a:p>
            <a:pPr marL="0" indent="0">
              <a:buNone/>
            </a:pPr>
            <a:r>
              <a:rPr lang="en-US" dirty="0"/>
              <a:t>Network Address Translation (NAT) is a process in which one or more local IP address is translated into one or more Global IP address and vice versa in order to provide Internet access to the local hosts. Also, it does the translation of port numbers i.e. masks the port number of the host with another port number, in the packet that will be routed to the destination. It then makes the corresponding entries of IP address and port number in the NAT table. NAT generally operates on router or firewall.</a:t>
            </a:r>
          </a:p>
          <a:p>
            <a:pPr>
              <a:buFont typeface="Wingdings" panose="05000000000000000000" pitchFamily="2" charset="2"/>
              <a:buChar char="q"/>
            </a:pPr>
            <a:r>
              <a:rPr lang="en-US" dirty="0"/>
              <a:t>Static IP:</a:t>
            </a:r>
          </a:p>
          <a:p>
            <a:pPr marL="0" indent="0">
              <a:buNone/>
            </a:pPr>
            <a:r>
              <a:rPr lang="en-US" dirty="0"/>
              <a:t>A static IP address is an IP address that is manually configured for the device, as opposed to an IP address assigned through a DHCP server. It is called a “static” address because it doesn't change. This is the complete opposite of dynamic IP addresses, which can be changed</a:t>
            </a:r>
          </a:p>
          <a:p>
            <a:pPr lvl="1">
              <a:buFont typeface="Wingdings" panose="05000000000000000000" pitchFamily="2" charset="2"/>
              <a:buChar char="Ø"/>
            </a:pPr>
            <a:r>
              <a:rPr lang="en-US" dirty="0"/>
              <a:t>Function:</a:t>
            </a:r>
          </a:p>
          <a:p>
            <a:pPr lvl="1">
              <a:buFont typeface="Wingdings" panose="05000000000000000000" pitchFamily="2" charset="2"/>
              <a:buChar char="Ø"/>
            </a:pPr>
            <a:r>
              <a:rPr lang="en-US" dirty="0"/>
              <a:t>Advantages of implementing static IP:</a:t>
            </a:r>
          </a:p>
        </p:txBody>
      </p:sp>
    </p:spTree>
    <p:extLst>
      <p:ext uri="{BB962C8B-B14F-4D97-AF65-F5344CB8AC3E}">
        <p14:creationId xmlns:p14="http://schemas.microsoft.com/office/powerpoint/2010/main" val="14055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86D9-ECBD-4601-8882-6EB6240377A0}"/>
              </a:ext>
            </a:extLst>
          </p:cNvPr>
          <p:cNvSpPr>
            <a:spLocks noGrp="1"/>
          </p:cNvSpPr>
          <p:nvPr>
            <p:ph type="title"/>
          </p:nvPr>
        </p:nvSpPr>
        <p:spPr/>
        <p:txBody>
          <a:bodyPr/>
          <a:lstStyle/>
          <a:p>
            <a:r>
              <a:rPr lang="en-US" dirty="0"/>
              <a:t>M1 Propose a method to assess and treat IT security risks</a:t>
            </a:r>
          </a:p>
        </p:txBody>
      </p:sp>
      <p:sp>
        <p:nvSpPr>
          <p:cNvPr id="3" name="Content Placeholder 2">
            <a:extLst>
              <a:ext uri="{FF2B5EF4-FFF2-40B4-BE49-F238E27FC236}">
                <a16:creationId xmlns:a16="http://schemas.microsoft.com/office/drawing/2014/main" id="{ABC09D80-BAC9-4D69-BDE9-669B855002C1}"/>
              </a:ext>
            </a:extLst>
          </p:cNvPr>
          <p:cNvSpPr>
            <a:spLocks noGrp="1"/>
          </p:cNvSpPr>
          <p:nvPr>
            <p:ph idx="1"/>
          </p:nvPr>
        </p:nvSpPr>
        <p:spPr/>
        <p:txBody>
          <a:bodyPr/>
          <a:lstStyle/>
          <a:p>
            <a:pPr>
              <a:buFont typeface="Wingdings" panose="05000000000000000000" pitchFamily="2" charset="2"/>
              <a:buChar char="q"/>
            </a:pPr>
            <a:r>
              <a:rPr lang="en-US" dirty="0"/>
              <a:t>Method to assess and treat risk</a:t>
            </a:r>
          </a:p>
          <a:p>
            <a:pPr>
              <a:buFont typeface="Wingdings" panose="05000000000000000000" pitchFamily="2" charset="2"/>
              <a:buChar char="q"/>
            </a:pPr>
            <a:r>
              <a:rPr lang="en-US" dirty="0"/>
              <a:t>Things that need security</a:t>
            </a:r>
          </a:p>
          <a:p>
            <a:pPr lvl="1">
              <a:buFont typeface="Wingdings" panose="05000000000000000000" pitchFamily="2" charset="2"/>
              <a:buChar char="Ø"/>
            </a:pPr>
            <a:r>
              <a:rPr lang="en-US" dirty="0"/>
              <a:t>Software: </a:t>
            </a:r>
          </a:p>
          <a:p>
            <a:pPr lvl="1">
              <a:buFont typeface="Wingdings" panose="05000000000000000000" pitchFamily="2" charset="2"/>
              <a:buChar char="Ø"/>
            </a:pPr>
            <a:r>
              <a:rPr lang="en-US" dirty="0"/>
              <a:t>About Software:</a:t>
            </a:r>
          </a:p>
          <a:p>
            <a:pPr lvl="1">
              <a:buFont typeface="Wingdings" panose="05000000000000000000" pitchFamily="2" charset="2"/>
              <a:buChar char="Ø"/>
            </a:pPr>
            <a:r>
              <a:rPr lang="en-US" dirty="0"/>
              <a:t>Data: </a:t>
            </a:r>
          </a:p>
          <a:p>
            <a:pPr lvl="1">
              <a:buFont typeface="Wingdings" panose="05000000000000000000" pitchFamily="2" charset="2"/>
              <a:buChar char="Ø"/>
            </a:pPr>
            <a:r>
              <a:rPr lang="en-US" dirty="0"/>
              <a:t>About Data:</a:t>
            </a:r>
          </a:p>
          <a:p>
            <a:pPr marL="457200" lvl="1" indent="0">
              <a:buNone/>
            </a:pPr>
            <a:endParaRPr lang="en-US" dirty="0"/>
          </a:p>
        </p:txBody>
      </p:sp>
    </p:spTree>
    <p:extLst>
      <p:ext uri="{BB962C8B-B14F-4D97-AF65-F5344CB8AC3E}">
        <p14:creationId xmlns:p14="http://schemas.microsoft.com/office/powerpoint/2010/main" val="270856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08B7-5721-4C6B-9B26-1B909B11F04F}"/>
              </a:ext>
            </a:extLst>
          </p:cNvPr>
          <p:cNvSpPr>
            <a:spLocks noGrp="1"/>
          </p:cNvSpPr>
          <p:nvPr>
            <p:ph type="title"/>
          </p:nvPr>
        </p:nvSpPr>
        <p:spPr>
          <a:xfrm>
            <a:off x="677334" y="609600"/>
            <a:ext cx="8596668" cy="1456592"/>
          </a:xfrm>
        </p:spPr>
        <p:txBody>
          <a:bodyPr>
            <a:normAutofit fontScale="90000"/>
          </a:bodyPr>
          <a:lstStyle/>
          <a:p>
            <a:r>
              <a:rPr lang="en-US" dirty="0"/>
              <a:t>M2 Discuss three benefits to implement network monitoring systems with supporting reasons.</a:t>
            </a:r>
          </a:p>
        </p:txBody>
      </p:sp>
      <p:sp>
        <p:nvSpPr>
          <p:cNvPr id="3" name="Content Placeholder 2">
            <a:extLst>
              <a:ext uri="{FF2B5EF4-FFF2-40B4-BE49-F238E27FC236}">
                <a16:creationId xmlns:a16="http://schemas.microsoft.com/office/drawing/2014/main" id="{4D75D296-32D6-49B5-BAB8-32085FEC0D54}"/>
              </a:ext>
            </a:extLst>
          </p:cNvPr>
          <p:cNvSpPr>
            <a:spLocks noGrp="1"/>
          </p:cNvSpPr>
          <p:nvPr>
            <p:ph idx="1"/>
          </p:nvPr>
        </p:nvSpPr>
        <p:spPr/>
        <p:txBody>
          <a:bodyPr/>
          <a:lstStyle/>
          <a:p>
            <a:pPr>
              <a:buFont typeface="Wingdings" panose="05000000000000000000" pitchFamily="2" charset="2"/>
              <a:buChar char="q"/>
            </a:pPr>
            <a:r>
              <a:rPr lang="en-US" dirty="0"/>
              <a:t>Conclusion</a:t>
            </a:r>
          </a:p>
          <a:p>
            <a:pPr>
              <a:buFontTx/>
              <a:buChar char="-"/>
            </a:pPr>
            <a:r>
              <a:rPr lang="en-US" dirty="0"/>
              <a:t>What I’ve said so far, as well as specific examples, was intended to help people better understand information technology security, which is a critical task that will help the company grow more quickly. My lecture will include the processes and procedures for detecting and assessing IT security risks, as well as management measures for safeguarding confidential data and facilities in the workplace.</a:t>
            </a:r>
          </a:p>
          <a:p>
            <a:pPr>
              <a:buFontTx/>
              <a:buChar char="-"/>
            </a:pPr>
            <a:r>
              <a:rPr lang="en-US" dirty="0"/>
              <a:t>LAN is the local network of an organization that is prevented from unauthorized attacks and intrusion by hackers from outside to protect the system data of a safe organization.</a:t>
            </a:r>
          </a:p>
        </p:txBody>
      </p:sp>
    </p:spTree>
    <p:extLst>
      <p:ext uri="{BB962C8B-B14F-4D97-AF65-F5344CB8AC3E}">
        <p14:creationId xmlns:p14="http://schemas.microsoft.com/office/powerpoint/2010/main" val="51649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1090-6438-4266-9183-4B82D6A1B238}"/>
              </a:ext>
            </a:extLst>
          </p:cNvPr>
          <p:cNvSpPr>
            <a:spLocks noGrp="1"/>
          </p:cNvSpPr>
          <p:nvPr>
            <p:ph type="title"/>
          </p:nvPr>
        </p:nvSpPr>
        <p:spPr/>
        <p:txBody>
          <a:bodyPr/>
          <a:lstStyle/>
          <a:p>
            <a:r>
              <a:rPr lang="en-US" dirty="0"/>
              <a:t>P1 Identify types of security threat to </a:t>
            </a:r>
            <a:r>
              <a:rPr lang="en-US" dirty="0" err="1"/>
              <a:t>organisations</a:t>
            </a:r>
            <a:r>
              <a:rPr lang="en-US" dirty="0"/>
              <a:t>.</a:t>
            </a:r>
          </a:p>
        </p:txBody>
      </p:sp>
      <p:sp>
        <p:nvSpPr>
          <p:cNvPr id="3" name="Content Placeholder 2">
            <a:extLst>
              <a:ext uri="{FF2B5EF4-FFF2-40B4-BE49-F238E27FC236}">
                <a16:creationId xmlns:a16="http://schemas.microsoft.com/office/drawing/2014/main" id="{370B0BC2-3563-4FF6-88F5-C3EED4AD9C5D}"/>
              </a:ext>
            </a:extLst>
          </p:cNvPr>
          <p:cNvSpPr>
            <a:spLocks noGrp="1"/>
          </p:cNvSpPr>
          <p:nvPr>
            <p:ph idx="1"/>
          </p:nvPr>
        </p:nvSpPr>
        <p:spPr/>
        <p:txBody>
          <a:bodyPr>
            <a:normAutofit fontScale="70000" lnSpcReduction="20000"/>
          </a:bodyPr>
          <a:lstStyle/>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Introduction</a:t>
            </a:r>
          </a:p>
          <a:p>
            <a:pPr lvl="1">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Brief introduction to Security</a:t>
            </a:r>
            <a:endParaRPr lang="en-US" dirty="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Digital Security Risks:</a:t>
            </a:r>
          </a:p>
          <a:p>
            <a:pPr lvl="1">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MALWARE.</a:t>
            </a:r>
          </a:p>
          <a:p>
            <a:pP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Circulation/Infection.</a:t>
            </a:r>
          </a:p>
          <a:p>
            <a:pPr lvl="1">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Viruses.</a:t>
            </a:r>
          </a:p>
          <a:p>
            <a:pPr marL="457200" lvl="1" indent="0">
              <a:buNone/>
            </a:pPr>
            <a:r>
              <a:rPr lang="en-US" dirty="0">
                <a:latin typeface="Times New Roman" panose="02020603050405020304" pitchFamily="18" charset="0"/>
                <a:ea typeface="Times New Roman" panose="02020603050405020304" pitchFamily="18" charset="0"/>
              </a:rPr>
              <a:t>A virus is a malicious type that can copy itself to other computers and propagate. When a user begins one of those contaminated applications, viruses propagate to other machines by linking themselves to different programs and using </a:t>
            </a:r>
            <a:r>
              <a:rPr lang="en-US" dirty="0" err="1">
                <a:latin typeface="Times New Roman" panose="02020603050405020304" pitchFamily="18" charset="0"/>
                <a:ea typeface="Times New Roman" panose="02020603050405020304" pitchFamily="18" charset="0"/>
              </a:rPr>
              <a:t>javascript</a:t>
            </a:r>
            <a:r>
              <a:rPr lang="en-US" dirty="0">
                <a:latin typeface="Times New Roman" panose="02020603050405020304" pitchFamily="18" charset="0"/>
                <a:ea typeface="Times New Roman" panose="02020603050405020304" pitchFamily="18" charset="0"/>
              </a:rPr>
              <a:t>. Viruses can also distribute bugs in web applications by way of script archives, attachments, and cross-site scripting. Viruses can be used for stolen information, malicious machines and networks, botnets and stealing of capital, notoriety making, etc.</a:t>
            </a:r>
          </a:p>
          <a:p>
            <a:pPr lvl="1">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Worms.</a:t>
            </a:r>
          </a:p>
          <a:p>
            <a:pPr marL="457200" lvl="1" indent="0">
              <a:buNone/>
            </a:pPr>
            <a:r>
              <a:rPr lang="en-US" dirty="0">
                <a:effectLst/>
                <a:latin typeface="Times New Roman" panose="02020603050405020304" pitchFamily="18" charset="0"/>
                <a:ea typeface="Times New Roman" panose="02020603050405020304" pitchFamily="18" charset="0"/>
              </a:rPr>
              <a:t>The most every kinds of ransomware are machine worms. By using operating system bugs, they propagate across computer networks. Worms normally harm their host networks by bandwidth consumption and web servers overload. Computer worms can also contain payloads to host computers that damage them.</a:t>
            </a:r>
          </a:p>
          <a:p>
            <a:pPr lvl="1">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Trojan horses.</a:t>
            </a:r>
            <a:endParaRPr lang="en-US" dirty="0">
              <a:latin typeface="Times New Roman" panose="02020603050405020304" pitchFamily="18" charset="0"/>
              <a:ea typeface="Times New Roman" panose="02020603050405020304" pitchFamily="18" charset="0"/>
            </a:endParaRPr>
          </a:p>
          <a:p>
            <a:pPr lvl="2">
              <a:buFont typeface="Courier New" panose="02070309020205020404" pitchFamily="49" charset="0"/>
              <a:buChar char="o"/>
            </a:pPr>
            <a:r>
              <a:rPr lang="en-US" dirty="0">
                <a:effectLst/>
                <a:latin typeface="Times New Roman" panose="02020603050405020304" pitchFamily="18" charset="0"/>
                <a:ea typeface="Times New Roman" panose="02020603050405020304" pitchFamily="18" charset="0"/>
              </a:rPr>
              <a:t>Common strategies:</a:t>
            </a:r>
          </a:p>
          <a:p>
            <a:pPr lvl="2">
              <a:buFont typeface="Courier New" panose="02070309020205020404" pitchFamily="49" charset="0"/>
              <a:buChar char="o"/>
            </a:pPr>
            <a:r>
              <a:rPr lang="en-US" dirty="0">
                <a:effectLst/>
                <a:latin typeface="Times New Roman" panose="02020603050405020304" pitchFamily="18" charset="0"/>
                <a:ea typeface="Times New Roman" panose="02020603050405020304" pitchFamily="18" charset="0"/>
              </a:rPr>
              <a:t>Defend against Trojan horses with the following products:</a:t>
            </a:r>
          </a:p>
        </p:txBody>
      </p:sp>
    </p:spTree>
    <p:extLst>
      <p:ext uri="{BB962C8B-B14F-4D97-AF65-F5344CB8AC3E}">
        <p14:creationId xmlns:p14="http://schemas.microsoft.com/office/powerpoint/2010/main" val="184122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3BEB-4064-41D1-AFFC-9C6B85F06B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786028-A6BE-4690-B258-92E95EDB091D}"/>
              </a:ext>
            </a:extLst>
          </p:cNvPr>
          <p:cNvSpPr>
            <a:spLocks noGrp="1"/>
          </p:cNvSpPr>
          <p:nvPr>
            <p:ph idx="1"/>
          </p:nvPr>
        </p:nvSpPr>
        <p:spPr>
          <a:xfrm>
            <a:off x="677334" y="2066192"/>
            <a:ext cx="8596668" cy="3975170"/>
          </a:xfrm>
        </p:spPr>
        <p:txBody>
          <a:bodyPr>
            <a:normAutofit fontScale="40000" lnSpcReduction="20000"/>
          </a:bodyPr>
          <a:lstStyle/>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Rootkit.</a:t>
            </a:r>
          </a:p>
          <a:p>
            <a:pPr marL="457200" lvl="1" indent="0">
              <a:buNone/>
            </a:pPr>
            <a:r>
              <a:rPr lang="en-US" sz="1800" dirty="0">
                <a:latin typeface="Times New Roman" panose="02020603050405020304" pitchFamily="18" charset="0"/>
                <a:ea typeface="Times New Roman" panose="02020603050405020304" pitchFamily="18" charset="0"/>
              </a:rPr>
              <a:t>Rootkit is a malicious program that installs and executes malicious code on a system without user consent in order to gain administrator-level access to a computer or network system. There are different types of Rootkit virus such as </a:t>
            </a:r>
            <a:r>
              <a:rPr lang="en-US" sz="1800" dirty="0" err="1">
                <a:latin typeface="Times New Roman" panose="02020603050405020304" pitchFamily="18" charset="0"/>
                <a:ea typeface="Times New Roman" panose="02020603050405020304" pitchFamily="18" charset="0"/>
              </a:rPr>
              <a:t>Bootkits</a:t>
            </a:r>
            <a:r>
              <a:rPr lang="en-US" sz="1800" dirty="0">
                <a:latin typeface="Times New Roman" panose="02020603050405020304" pitchFamily="18" charset="0"/>
                <a:ea typeface="Times New Roman" panose="02020603050405020304" pitchFamily="18" charset="0"/>
              </a:rPr>
              <a:t>, Firmware Rootkits, Kernel-Level Rootkits, and application Rootkits</a:t>
            </a: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Collect data.</a:t>
            </a:r>
          </a:p>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Spyware.</a:t>
            </a:r>
          </a:p>
          <a:p>
            <a:pPr marL="457200" lvl="1" indent="0">
              <a:buNone/>
            </a:pPr>
            <a:r>
              <a:rPr lang="en-US" sz="1800" dirty="0">
                <a:latin typeface="Times New Roman" panose="02020603050405020304" pitchFamily="18" charset="0"/>
                <a:ea typeface="Times New Roman" panose="02020603050405020304" pitchFamily="18" charset="0"/>
              </a:rPr>
              <a:t>Spyware is a form of malware that works by spying on user behavior without its knowledge. The spying techniques could include monitoring behavior, review of keystrokes, a compilation of data (account records, logins, financial information), and more. Additional functions, from modifying software or device security parameters to communicating with network connections, are often frequently used in Spyware. Spyware spreads through the use of software vulnerabilities, the combination of legitimate programs or Trojan software.</a:t>
            </a:r>
          </a:p>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Adware.</a:t>
            </a:r>
          </a:p>
          <a:p>
            <a:pPr marL="457200" lvl="1" indent="0">
              <a:buNone/>
            </a:pPr>
            <a:r>
              <a:rPr lang="en-US" sz="1800" dirty="0">
                <a:effectLst/>
                <a:latin typeface="Times New Roman" panose="02020603050405020304" pitchFamily="18" charset="0"/>
                <a:ea typeface="Times New Roman" panose="02020603050405020304" pitchFamily="18" charset="0"/>
              </a:rPr>
              <a:t>In a way that is unexpected and unwanted by the user, Adware delivers advertising content. When the adware malware becomes installed, it usually shows advertisement banners, popup advertisements, or opens new web browser windows at irregular intervals. Adware is a type of malware that delivers notoriety automatically (Short for advertising-supported software). Pop-up advertisements on software-displayed websites and advertisements are typical examples of adware. “free” versions packaged with adware are often sold by apps and applications. </a:t>
            </a:r>
          </a:p>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Ransomware</a:t>
            </a:r>
          </a:p>
          <a:p>
            <a:pPr marL="457200" lvl="1" indent="0">
              <a:buNone/>
            </a:pPr>
            <a:r>
              <a:rPr lang="en-US" sz="1800" dirty="0">
                <a:latin typeface="Times New Roman" panose="02020603050405020304" pitchFamily="18" charset="0"/>
                <a:ea typeface="Times New Roman" panose="02020603050405020304" pitchFamily="18" charset="0"/>
              </a:rPr>
              <a:t>Ransomware prevents a user’s device from properly operating until a fee is paid. One type of ransomware locks up the machine of a victim and then shows a message from a law enforcement agency that purports to arrive.</a:t>
            </a:r>
          </a:p>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Careless employees</a:t>
            </a:r>
          </a:p>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Natural disaster.</a:t>
            </a:r>
            <a:endParaRPr lang="en-US" sz="1800" dirty="0">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Delete data</a:t>
            </a:r>
          </a:p>
          <a:p>
            <a:pPr lvl="1">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Modify system Security</a:t>
            </a:r>
            <a:endParaRPr lang="en-US" sz="1800" dirty="0">
              <a:latin typeface="Times New Roman" panose="02020603050405020304" pitchFamily="18" charset="0"/>
              <a:ea typeface="Times New Roman" panose="02020603050405020304" pitchFamily="18" charset="0"/>
            </a:endParaRPr>
          </a:p>
          <a:p>
            <a:pPr lvl="2">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rPr>
              <a:t>Back doors</a:t>
            </a: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Networking-Based Attacks</a:t>
            </a:r>
          </a:p>
        </p:txBody>
      </p:sp>
    </p:spTree>
    <p:extLst>
      <p:ext uri="{BB962C8B-B14F-4D97-AF65-F5344CB8AC3E}">
        <p14:creationId xmlns:p14="http://schemas.microsoft.com/office/powerpoint/2010/main" val="232156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F387-A33F-4F44-AE0F-E44F6B19A6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F39465-7F76-40E4-A033-F43CD31D5FE2}"/>
              </a:ext>
            </a:extLst>
          </p:cNvPr>
          <p:cNvSpPr>
            <a:spLocks noGrp="1"/>
          </p:cNvSpPr>
          <p:nvPr>
            <p:ph idx="1"/>
          </p:nvPr>
        </p:nvSpPr>
        <p:spPr/>
        <p:txBody>
          <a:bodyPr>
            <a:normAutofit fontScale="40000" lnSpcReduction="20000"/>
          </a:bodyPr>
          <a:lstStyle/>
          <a:p>
            <a:pPr lvl="1">
              <a:buFont typeface="Wingdings" panose="05000000000000000000" pitchFamily="2" charset="2"/>
              <a:buChar char="Ø"/>
            </a:pPr>
            <a:r>
              <a:rPr lang="en-US" dirty="0"/>
              <a:t>Denial of Service (DoS)</a:t>
            </a:r>
          </a:p>
          <a:p>
            <a:pPr lvl="1">
              <a:buFontTx/>
              <a:buChar char="-"/>
            </a:pPr>
            <a:r>
              <a:rPr lang="en-US" dirty="0"/>
              <a:t>A DoS attack is a deliberate attempt to prevent authorized users from accessing a system by overwhelming that system with requests.</a:t>
            </a:r>
          </a:p>
          <a:p>
            <a:pPr lvl="1">
              <a:buFontTx/>
              <a:buChar char="-"/>
            </a:pPr>
            <a:r>
              <a:rPr lang="en-US" dirty="0"/>
              <a:t>Most DoS attacks today are actually distributed denial of service (DDoS) attacks: instead of using one computer, a DDoS may use hundreds or thousands of zombie computers in a botnet to flood a device with requests. </a:t>
            </a:r>
          </a:p>
          <a:p>
            <a:pPr lvl="1">
              <a:buFont typeface="Wingdings" panose="05000000000000000000" pitchFamily="2" charset="2"/>
              <a:buChar char="Ø"/>
            </a:pPr>
            <a:r>
              <a:rPr lang="en-US" dirty="0"/>
              <a:t>Types of DoS attacks</a:t>
            </a:r>
          </a:p>
          <a:p>
            <a:pPr marL="457200" lvl="1" indent="0">
              <a:buNone/>
            </a:pPr>
            <a:r>
              <a:rPr lang="en-US" dirty="0"/>
              <a:t>A large number of ICMP echo requests are submitted rapidly by several machines, flooding a server (as well as the network) to the point that it will not respond enough quickly and will lose valid connections to other clients and deny all new connections.</a:t>
            </a:r>
          </a:p>
          <a:p>
            <a:pPr lvl="1">
              <a:buFont typeface="Wingdings" panose="05000000000000000000" pitchFamily="2" charset="2"/>
              <a:buChar char="Ø"/>
            </a:pPr>
            <a:r>
              <a:rPr lang="en-US" dirty="0"/>
              <a:t>Smurf attack</a:t>
            </a:r>
          </a:p>
          <a:p>
            <a:pPr lvl="1">
              <a:buFontTx/>
              <a:buChar char="-"/>
            </a:pPr>
            <a:r>
              <a:rPr lang="en-US" dirty="0"/>
              <a:t>An intruder broadcasts a ping message to all network machines but switches the address from which the request came to the computer of the victim.</a:t>
            </a:r>
          </a:p>
          <a:p>
            <a:pPr lvl="1">
              <a:buFontTx/>
              <a:buChar char="-"/>
            </a:pPr>
            <a:r>
              <a:rPr lang="en-US" dirty="0"/>
              <a:t>Each computer then sends a reaction to the computer of the victim such that it is overloaded quickly and then fails or becomes useless to legal users.</a:t>
            </a:r>
          </a:p>
          <a:p>
            <a:pPr lvl="1">
              <a:buFont typeface="Wingdings" panose="05000000000000000000" pitchFamily="2" charset="2"/>
              <a:buChar char="Ø"/>
            </a:pPr>
            <a:r>
              <a:rPr lang="en-US" dirty="0"/>
              <a:t>SYN Flood attack</a:t>
            </a:r>
          </a:p>
          <a:p>
            <a:pPr lvl="2">
              <a:buFont typeface="Courier New" panose="02070309020205020404" pitchFamily="49" charset="0"/>
              <a:buChar char="o"/>
            </a:pPr>
            <a:r>
              <a:rPr lang="en-US" dirty="0"/>
              <a:t>Poisoning</a:t>
            </a:r>
          </a:p>
          <a:p>
            <a:pPr lvl="2">
              <a:buFont typeface="Courier New" panose="02070309020205020404" pitchFamily="49" charset="0"/>
              <a:buChar char="o"/>
            </a:pPr>
            <a:r>
              <a:rPr lang="en-US" dirty="0"/>
              <a:t>Attacks on Access Rights</a:t>
            </a:r>
          </a:p>
          <a:p>
            <a:pPr>
              <a:buFont typeface="Wingdings" panose="05000000000000000000" pitchFamily="2" charset="2"/>
              <a:buChar char="q"/>
            </a:pPr>
            <a:r>
              <a:rPr lang="en-US" dirty="0"/>
              <a:t>Application Attacks.</a:t>
            </a:r>
          </a:p>
          <a:p>
            <a:pPr lvl="1">
              <a:buFont typeface="Wingdings" panose="05000000000000000000" pitchFamily="2" charset="2"/>
              <a:buChar char="Ø"/>
            </a:pPr>
            <a:r>
              <a:rPr lang="en-US" dirty="0"/>
              <a:t>Introduction</a:t>
            </a:r>
          </a:p>
          <a:p>
            <a:pPr lvl="1">
              <a:buFont typeface="Wingdings" panose="05000000000000000000" pitchFamily="2" charset="2"/>
              <a:buChar char="Ø"/>
            </a:pPr>
            <a:r>
              <a:rPr lang="en-US" dirty="0"/>
              <a:t>Server-Side Web Application Attacks</a:t>
            </a:r>
          </a:p>
          <a:p>
            <a:pPr lvl="1">
              <a:buFontTx/>
              <a:buChar char="-"/>
            </a:pPr>
            <a:r>
              <a:rPr lang="en-US" dirty="0"/>
              <a:t>On the Internet, utilities that are introduced as online apps are delivered by a web server.</a:t>
            </a:r>
          </a:p>
          <a:p>
            <a:pPr lvl="1">
              <a:buFontTx/>
              <a:buChar char="-"/>
            </a:pPr>
            <a:r>
              <a:rPr lang="en-US" dirty="0"/>
              <a:t>An significant aspect of web apps on the server-side is that they generate interactive content based on user inputs.</a:t>
            </a:r>
          </a:p>
          <a:p>
            <a:pPr lvl="1">
              <a:buFontTx/>
              <a:buChar char="-"/>
            </a:pPr>
            <a:r>
              <a:rPr lang="en-US" dirty="0"/>
              <a:t>Many web application server-side attacks target the feedback that users embrace from the applications.</a:t>
            </a:r>
          </a:p>
          <a:p>
            <a:pPr lvl="1">
              <a:buFont typeface="Wingdings" panose="05000000000000000000" pitchFamily="2" charset="2"/>
              <a:buChar char="Ø"/>
            </a:pPr>
            <a:r>
              <a:rPr lang="en-US" dirty="0"/>
              <a:t>SQL injection:</a:t>
            </a:r>
          </a:p>
          <a:p>
            <a:pPr lvl="1">
              <a:buFont typeface="Wingdings" panose="05000000000000000000" pitchFamily="2" charset="2"/>
              <a:buChar char="Ø"/>
            </a:pPr>
            <a:r>
              <a:rPr lang="en-US" dirty="0"/>
              <a:t>XML Injection:</a:t>
            </a:r>
          </a:p>
        </p:txBody>
      </p:sp>
    </p:spTree>
    <p:extLst>
      <p:ext uri="{BB962C8B-B14F-4D97-AF65-F5344CB8AC3E}">
        <p14:creationId xmlns:p14="http://schemas.microsoft.com/office/powerpoint/2010/main" val="241533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7973-A9BC-4207-BCA8-4AAF592A90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F3DB3B-3849-4D8F-A007-F2294DA63367}"/>
              </a:ext>
            </a:extLst>
          </p:cNvPr>
          <p:cNvSpPr>
            <a:spLocks noGrp="1"/>
          </p:cNvSpPr>
          <p:nvPr>
            <p:ph idx="1"/>
          </p:nvPr>
        </p:nvSpPr>
        <p:spPr/>
        <p:txBody>
          <a:bodyPr>
            <a:normAutofit lnSpcReduction="10000"/>
          </a:bodyPr>
          <a:lstStyle/>
          <a:p>
            <a:pPr lvl="1">
              <a:buFont typeface="Wingdings" panose="05000000000000000000" pitchFamily="2" charset="2"/>
              <a:buChar char="Ø"/>
            </a:pPr>
            <a:r>
              <a:rPr lang="en-US" dirty="0"/>
              <a:t>Cross-site scripting:</a:t>
            </a:r>
          </a:p>
          <a:p>
            <a:pPr lvl="2">
              <a:buFont typeface="Courier New" panose="02070309020205020404" pitchFamily="49" charset="0"/>
              <a:buChar char="o"/>
            </a:pPr>
            <a:r>
              <a:rPr lang="en-US" dirty="0"/>
              <a:t>Client-side Application Attacks.</a:t>
            </a:r>
          </a:p>
          <a:p>
            <a:pPr lvl="2">
              <a:buFont typeface="Courier New" panose="02070309020205020404" pitchFamily="49" charset="0"/>
              <a:buChar char="o"/>
            </a:pPr>
            <a:r>
              <a:rPr lang="en-US" dirty="0"/>
              <a:t>Header Manipulation.</a:t>
            </a:r>
          </a:p>
          <a:p>
            <a:pPr lvl="2">
              <a:buFont typeface="Courier New" panose="02070309020205020404" pitchFamily="49" charset="0"/>
              <a:buChar char="o"/>
            </a:pPr>
            <a:r>
              <a:rPr lang="en-US" dirty="0"/>
              <a:t>Cookies</a:t>
            </a:r>
          </a:p>
          <a:p>
            <a:pPr lvl="2">
              <a:buFont typeface="Courier New" panose="02070309020205020404" pitchFamily="49" charset="0"/>
              <a:buChar char="o"/>
            </a:pPr>
            <a:r>
              <a:rPr lang="en-US" dirty="0"/>
              <a:t>Attachments</a:t>
            </a:r>
          </a:p>
          <a:p>
            <a:pPr lvl="2">
              <a:buFont typeface="Courier New" panose="02070309020205020404" pitchFamily="49" charset="0"/>
              <a:buChar char="o"/>
            </a:pPr>
            <a:r>
              <a:rPr lang="en-US" dirty="0"/>
              <a:t>Session Hijacking</a:t>
            </a:r>
          </a:p>
          <a:p>
            <a:pPr lvl="2">
              <a:buFont typeface="Courier New" panose="02070309020205020404" pitchFamily="49" charset="0"/>
              <a:buChar char="o"/>
            </a:pPr>
            <a:r>
              <a:rPr lang="en-US" dirty="0"/>
              <a:t>Malicious Add-ons</a:t>
            </a:r>
          </a:p>
          <a:p>
            <a:pPr lvl="2">
              <a:buFont typeface="Courier New" panose="02070309020205020404" pitchFamily="49" charset="0"/>
              <a:buChar char="o"/>
            </a:pPr>
            <a:r>
              <a:rPr lang="en-US" dirty="0"/>
              <a:t>Impartial Overflow Attacks.</a:t>
            </a:r>
          </a:p>
          <a:p>
            <a:pPr lvl="2">
              <a:buFont typeface="Courier New" panose="02070309020205020404" pitchFamily="49" charset="0"/>
              <a:buChar char="o"/>
            </a:pPr>
            <a:r>
              <a:rPr lang="en-US" dirty="0"/>
              <a:t>Social Engineering Attacks</a:t>
            </a:r>
          </a:p>
          <a:p>
            <a:pPr lvl="2">
              <a:buFont typeface="Courier New" panose="02070309020205020404" pitchFamily="49" charset="0"/>
              <a:buChar char="o"/>
            </a:pPr>
            <a:r>
              <a:rPr lang="en-US" dirty="0"/>
              <a:t>Social Engineering</a:t>
            </a:r>
          </a:p>
          <a:p>
            <a:pPr lvl="2">
              <a:buFont typeface="Courier New" panose="02070309020205020404" pitchFamily="49" charset="0"/>
              <a:buChar char="o"/>
            </a:pPr>
            <a:r>
              <a:rPr lang="en-US" dirty="0"/>
              <a:t>Password Guessing</a:t>
            </a:r>
          </a:p>
          <a:p>
            <a:pPr lvl="2">
              <a:buFont typeface="Courier New" panose="02070309020205020404" pitchFamily="49" charset="0"/>
              <a:buChar char="o"/>
            </a:pPr>
            <a:r>
              <a:rPr lang="en-US" dirty="0"/>
              <a:t>TCP/IP Hijacking</a:t>
            </a:r>
          </a:p>
          <a:p>
            <a:pPr lvl="2">
              <a:buFont typeface="Courier New" panose="02070309020205020404" pitchFamily="49" charset="0"/>
              <a:buChar char="o"/>
            </a:pPr>
            <a:endParaRPr lang="en-US" dirty="0"/>
          </a:p>
        </p:txBody>
      </p:sp>
    </p:spTree>
    <p:extLst>
      <p:ext uri="{BB962C8B-B14F-4D97-AF65-F5344CB8AC3E}">
        <p14:creationId xmlns:p14="http://schemas.microsoft.com/office/powerpoint/2010/main" val="157250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10E9-EE09-4616-846E-564E71489C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D8D7A1-3BD6-417F-91C3-6F8311781825}"/>
              </a:ext>
            </a:extLst>
          </p:cNvPr>
          <p:cNvSpPr>
            <a:spLocks noGrp="1"/>
          </p:cNvSpPr>
          <p:nvPr>
            <p:ph idx="1"/>
          </p:nvPr>
        </p:nvSpPr>
        <p:spPr/>
        <p:txBody>
          <a:bodyPr>
            <a:normAutofit fontScale="77500" lnSpcReduction="20000"/>
          </a:bodyPr>
          <a:lstStyle/>
          <a:p>
            <a:pPr lvl="1">
              <a:buFont typeface="Wingdings" panose="05000000000000000000" pitchFamily="2" charset="2"/>
              <a:buChar char="Ø"/>
            </a:pPr>
            <a:r>
              <a:rPr lang="en-US" dirty="0"/>
              <a:t>Directory Traversal/Command Injection</a:t>
            </a:r>
          </a:p>
          <a:p>
            <a:pPr>
              <a:buFont typeface="Wingdings" panose="05000000000000000000" pitchFamily="2" charset="2"/>
              <a:buChar char="q"/>
            </a:pPr>
            <a:r>
              <a:rPr lang="en-US" dirty="0"/>
              <a:t>Networking-Based Attacks:</a:t>
            </a:r>
          </a:p>
          <a:p>
            <a:pPr lvl="1">
              <a:buFont typeface="Wingdings" panose="05000000000000000000" pitchFamily="2" charset="2"/>
              <a:buChar char="Ø"/>
            </a:pPr>
            <a:r>
              <a:rPr lang="en-US" dirty="0"/>
              <a:t>Introduction</a:t>
            </a:r>
          </a:p>
          <a:p>
            <a:pPr marL="457200" lvl="1" indent="0">
              <a:buNone/>
            </a:pPr>
            <a:r>
              <a:rPr lang="en-US" dirty="0"/>
              <a:t>Network security attacks constitute illegal activity for the loss, alteration, or stealing of sensitive data against an individual, business, or government IT infrastructure. As more businesses allow workers to view mobile devices' info, networks become prone to computer extortion or full data or network loss. Network-based attacks are dangers that machines or devices other than the ones under attack initiate and handle.</a:t>
            </a:r>
          </a:p>
          <a:p>
            <a:pPr lvl="1">
              <a:buFont typeface="Wingdings" panose="05000000000000000000" pitchFamily="2" charset="2"/>
              <a:buChar char="Ø"/>
            </a:pPr>
            <a:r>
              <a:rPr lang="en-US" dirty="0"/>
              <a:t>Denial of Service (DoS).</a:t>
            </a:r>
          </a:p>
          <a:p>
            <a:pPr lvl="2">
              <a:buFont typeface="Courier New" panose="02070309020205020404" pitchFamily="49" charset="0"/>
              <a:buChar char="o"/>
            </a:pPr>
            <a:r>
              <a:rPr lang="en-US" dirty="0"/>
              <a:t>Buffer overflow:</a:t>
            </a:r>
          </a:p>
          <a:p>
            <a:pPr lvl="2">
              <a:buFont typeface="Courier New" panose="02070309020205020404" pitchFamily="49" charset="0"/>
              <a:buChar char="o"/>
            </a:pPr>
            <a:r>
              <a:rPr lang="en-US" dirty="0"/>
              <a:t>Smurf attack:</a:t>
            </a:r>
          </a:p>
          <a:p>
            <a:pPr lvl="2">
              <a:buFont typeface="Courier New" panose="02070309020205020404" pitchFamily="49" charset="0"/>
              <a:buChar char="o"/>
            </a:pPr>
            <a:r>
              <a:rPr lang="en-US" dirty="0"/>
              <a:t>SMY flood:</a:t>
            </a:r>
          </a:p>
          <a:p>
            <a:pPr lvl="1">
              <a:buFont typeface="Wingdings" panose="05000000000000000000" pitchFamily="2" charset="2"/>
              <a:buChar char="Ø"/>
            </a:pPr>
            <a:r>
              <a:rPr lang="en-US" dirty="0"/>
              <a:t>Interception:</a:t>
            </a:r>
          </a:p>
          <a:p>
            <a:pPr lvl="2">
              <a:buFont typeface="Courier New" panose="02070309020205020404" pitchFamily="49" charset="0"/>
              <a:buChar char="o"/>
            </a:pPr>
            <a:r>
              <a:rPr lang="en-US" dirty="0"/>
              <a:t>Man-in-the-Middle attack:</a:t>
            </a:r>
          </a:p>
          <a:p>
            <a:pPr lvl="2">
              <a:buFont typeface="Courier New" panose="02070309020205020404" pitchFamily="49" charset="0"/>
              <a:buChar char="o"/>
            </a:pPr>
            <a:r>
              <a:rPr lang="en-US" dirty="0"/>
              <a:t>Replay attack:</a:t>
            </a:r>
          </a:p>
          <a:p>
            <a:pPr lvl="1">
              <a:buFont typeface="Wingdings" panose="05000000000000000000" pitchFamily="2" charset="2"/>
              <a:buChar char="Ø"/>
            </a:pPr>
            <a:r>
              <a:rPr lang="en-US" dirty="0"/>
              <a:t>Poisoning</a:t>
            </a:r>
          </a:p>
        </p:txBody>
      </p:sp>
    </p:spTree>
    <p:extLst>
      <p:ext uri="{BB962C8B-B14F-4D97-AF65-F5344CB8AC3E}">
        <p14:creationId xmlns:p14="http://schemas.microsoft.com/office/powerpoint/2010/main" val="203462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316F-B9F0-46C1-B309-511323630F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B86A99-F0EA-4B87-AE00-B29401D6F618}"/>
              </a:ext>
            </a:extLst>
          </p:cNvPr>
          <p:cNvSpPr>
            <a:spLocks noGrp="1"/>
          </p:cNvSpPr>
          <p:nvPr>
            <p:ph idx="1"/>
          </p:nvPr>
        </p:nvSpPr>
        <p:spPr/>
        <p:txBody>
          <a:bodyPr/>
          <a:lstStyle/>
          <a:p>
            <a:pPr lvl="2">
              <a:buFont typeface="Courier New" panose="02070309020205020404" pitchFamily="49" charset="0"/>
              <a:buChar char="o"/>
            </a:pPr>
            <a:r>
              <a:rPr lang="en-US" dirty="0"/>
              <a:t>ARP Poisoning:</a:t>
            </a:r>
          </a:p>
          <a:p>
            <a:pPr lvl="1">
              <a:buFont typeface="Wingdings" panose="05000000000000000000" pitchFamily="2" charset="2"/>
              <a:buChar char="Ø"/>
            </a:pPr>
            <a:r>
              <a:rPr lang="en-US" dirty="0"/>
              <a:t>Attacks on Access Rights</a:t>
            </a:r>
          </a:p>
          <a:p>
            <a:pPr lvl="1">
              <a:buFont typeface="Wingdings" panose="05000000000000000000" pitchFamily="2" charset="2"/>
              <a:buChar char="Ø"/>
            </a:pPr>
            <a:r>
              <a:rPr lang="en-US" dirty="0"/>
              <a:t>Natural Impact:</a:t>
            </a:r>
          </a:p>
          <a:p>
            <a:pPr lvl="1">
              <a:buFont typeface="Wingdings" panose="05000000000000000000" pitchFamily="2" charset="2"/>
              <a:buChar char="Ø"/>
            </a:pPr>
            <a:r>
              <a:rPr lang="en-US" dirty="0"/>
              <a:t>Human impact:</a:t>
            </a:r>
          </a:p>
        </p:txBody>
      </p:sp>
    </p:spTree>
    <p:extLst>
      <p:ext uri="{BB962C8B-B14F-4D97-AF65-F5344CB8AC3E}">
        <p14:creationId xmlns:p14="http://schemas.microsoft.com/office/powerpoint/2010/main" val="339854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75DC-D10E-4698-B051-B4EEE09C1DFE}"/>
              </a:ext>
            </a:extLst>
          </p:cNvPr>
          <p:cNvSpPr>
            <a:spLocks noGrp="1"/>
          </p:cNvSpPr>
          <p:nvPr>
            <p:ph type="title"/>
          </p:nvPr>
        </p:nvSpPr>
        <p:spPr/>
        <p:txBody>
          <a:bodyPr/>
          <a:lstStyle/>
          <a:p>
            <a:r>
              <a:rPr lang="en-US" dirty="0"/>
              <a:t>P2 Describe organizational security procedures.</a:t>
            </a:r>
          </a:p>
        </p:txBody>
      </p:sp>
      <p:sp>
        <p:nvSpPr>
          <p:cNvPr id="3" name="Content Placeholder 2">
            <a:extLst>
              <a:ext uri="{FF2B5EF4-FFF2-40B4-BE49-F238E27FC236}">
                <a16:creationId xmlns:a16="http://schemas.microsoft.com/office/drawing/2014/main" id="{F19B9D3C-1B5D-4382-8CE1-A33A620CDDD4}"/>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What is a security procedure?</a:t>
            </a:r>
          </a:p>
          <a:p>
            <a:pPr>
              <a:buFont typeface="Wingdings" panose="05000000000000000000" pitchFamily="2" charset="2"/>
              <a:buChar char="q"/>
            </a:pPr>
            <a:r>
              <a:rPr lang="en-US" dirty="0"/>
              <a:t>Acceptable Use Policy (AUP).</a:t>
            </a:r>
          </a:p>
          <a:p>
            <a:pPr>
              <a:buFont typeface="Wingdings" panose="05000000000000000000" pitchFamily="2" charset="2"/>
              <a:buChar char="q"/>
            </a:pPr>
            <a:r>
              <a:rPr lang="en-US" dirty="0"/>
              <a:t>Access Control Policy (ACP).</a:t>
            </a:r>
          </a:p>
          <a:p>
            <a:pPr>
              <a:buFont typeface="Wingdings" panose="05000000000000000000" pitchFamily="2" charset="2"/>
              <a:buChar char="q"/>
            </a:pPr>
            <a:r>
              <a:rPr lang="en-US" dirty="0"/>
              <a:t>Change Management Policy.</a:t>
            </a:r>
          </a:p>
          <a:p>
            <a:pPr>
              <a:buFont typeface="Wingdings" panose="05000000000000000000" pitchFamily="2" charset="2"/>
              <a:buChar char="q"/>
            </a:pPr>
            <a:r>
              <a:rPr lang="en-US" dirty="0"/>
              <a:t>Information Security Policy.</a:t>
            </a:r>
          </a:p>
          <a:p>
            <a:pPr>
              <a:buFont typeface="Wingdings" panose="05000000000000000000" pitchFamily="2" charset="2"/>
              <a:buChar char="q"/>
            </a:pPr>
            <a:r>
              <a:rPr lang="en-US" dirty="0"/>
              <a:t>Incident Response (IR) Policy.</a:t>
            </a:r>
          </a:p>
          <a:p>
            <a:pPr>
              <a:buFont typeface="Wingdings" panose="05000000000000000000" pitchFamily="2" charset="2"/>
              <a:buChar char="q"/>
            </a:pPr>
            <a:r>
              <a:rPr lang="en-US" dirty="0"/>
              <a:t>Remote Access Policy.</a:t>
            </a:r>
          </a:p>
          <a:p>
            <a:pPr>
              <a:buFont typeface="Wingdings" panose="05000000000000000000" pitchFamily="2" charset="2"/>
              <a:buChar char="q"/>
            </a:pPr>
            <a:r>
              <a:rPr lang="en-US" dirty="0"/>
              <a:t>Email/Communication Policy.</a:t>
            </a:r>
          </a:p>
          <a:p>
            <a:pPr>
              <a:buFont typeface="Wingdings" panose="05000000000000000000" pitchFamily="2" charset="2"/>
              <a:buChar char="q"/>
            </a:pPr>
            <a:r>
              <a:rPr lang="en-US" dirty="0"/>
              <a:t>Disaster Recovery Policy</a:t>
            </a:r>
          </a:p>
          <a:p>
            <a:pPr>
              <a:buFont typeface="Wingdings" panose="05000000000000000000" pitchFamily="2" charset="2"/>
              <a:buChar char="q"/>
            </a:pPr>
            <a:r>
              <a:rPr lang="en-US" dirty="0"/>
              <a:t>Assessing network security risks</a:t>
            </a:r>
          </a:p>
        </p:txBody>
      </p:sp>
    </p:spTree>
    <p:extLst>
      <p:ext uri="{BB962C8B-B14F-4D97-AF65-F5344CB8AC3E}">
        <p14:creationId xmlns:p14="http://schemas.microsoft.com/office/powerpoint/2010/main" val="108323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402D-78DE-49CC-9DAD-F45A77E2A7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B152E2-7082-46E2-96DE-381C0D70A8F6}"/>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t>Boost employee knowledge of data protection</a:t>
            </a:r>
          </a:p>
          <a:p>
            <a:pPr>
              <a:buFont typeface="Wingdings" panose="05000000000000000000" pitchFamily="2" charset="2"/>
              <a:buChar char="q"/>
            </a:pPr>
            <a:r>
              <a:rPr lang="en-US" dirty="0"/>
              <a:t>Data security administration</a:t>
            </a:r>
          </a:p>
          <a:p>
            <a:pPr>
              <a:buFont typeface="Wingdings" panose="05000000000000000000" pitchFamily="2" charset="2"/>
              <a:buChar char="q"/>
            </a:pPr>
            <a:r>
              <a:rPr lang="en-US" dirty="0"/>
              <a:t>Fix and manage incidents</a:t>
            </a:r>
          </a:p>
          <a:p>
            <a:pPr>
              <a:buFont typeface="Wingdings" panose="05000000000000000000" pitchFamily="2" charset="2"/>
              <a:buChar char="q"/>
            </a:pPr>
            <a:r>
              <a:rPr lang="en-US" dirty="0"/>
              <a:t>Safely customize the scheme</a:t>
            </a:r>
          </a:p>
          <a:p>
            <a:pPr>
              <a:buFont typeface="Wingdings" panose="05000000000000000000" pitchFamily="2" charset="2"/>
              <a:buChar char="q"/>
            </a:pPr>
            <a:r>
              <a:rPr lang="en-US" dirty="0"/>
              <a:t>Ensuring that the network is broken into different areas</a:t>
            </a:r>
          </a:p>
          <a:p>
            <a:pPr>
              <a:buFont typeface="Wingdings" panose="05000000000000000000" pitchFamily="2" charset="2"/>
              <a:buChar char="q"/>
            </a:pPr>
            <a:r>
              <a:rPr lang="en-US" dirty="0"/>
              <a:t>Stable corporate data by network security management</a:t>
            </a:r>
          </a:p>
          <a:p>
            <a:pPr>
              <a:buFont typeface="Wingdings" panose="05000000000000000000" pitchFamily="2" charset="2"/>
              <a:buChar char="q"/>
            </a:pPr>
            <a:r>
              <a:rPr lang="en-US" dirty="0"/>
              <a:t>Access control</a:t>
            </a:r>
          </a:p>
          <a:p>
            <a:pPr>
              <a:buFont typeface="Wingdings" panose="05000000000000000000" pitchFamily="2" charset="2"/>
              <a:buChar char="q"/>
            </a:pPr>
            <a:r>
              <a:rPr lang="en-US" dirty="0"/>
              <a:t>Increased security from malware</a:t>
            </a:r>
          </a:p>
          <a:p>
            <a:pPr>
              <a:buFont typeface="Wingdings" panose="05000000000000000000" pitchFamily="2" charset="2"/>
              <a:buChar char="q"/>
            </a:pPr>
            <a:r>
              <a:rPr lang="en-US" dirty="0"/>
              <a:t>Updating the patches on a daily basis</a:t>
            </a:r>
          </a:p>
          <a:p>
            <a:pPr>
              <a:buFont typeface="Wingdings" panose="05000000000000000000" pitchFamily="2" charset="2"/>
              <a:buChar char="q"/>
            </a:pPr>
            <a:r>
              <a:rPr lang="en-US" dirty="0"/>
              <a:t>Perform encryption</a:t>
            </a:r>
          </a:p>
          <a:p>
            <a:pPr>
              <a:buFont typeface="Wingdings" panose="05000000000000000000" pitchFamily="2" charset="2"/>
              <a:buChar char="q"/>
            </a:pPr>
            <a:r>
              <a:rPr lang="en-US" dirty="0"/>
              <a:t>Testing procedures: ex: data, network, systems, the operational impact of security breaches, WANs, intranets, wireless access systems.</a:t>
            </a:r>
          </a:p>
        </p:txBody>
      </p:sp>
    </p:spTree>
    <p:extLst>
      <p:ext uri="{BB962C8B-B14F-4D97-AF65-F5344CB8AC3E}">
        <p14:creationId xmlns:p14="http://schemas.microsoft.com/office/powerpoint/2010/main" val="616015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1598</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Courier New</vt:lpstr>
      <vt:lpstr>Times New Roman</vt:lpstr>
      <vt:lpstr>Trebuchet MS</vt:lpstr>
      <vt:lpstr>Wingdings</vt:lpstr>
      <vt:lpstr>Wingdings 3</vt:lpstr>
      <vt:lpstr>Facet</vt:lpstr>
      <vt:lpstr>Security 1623</vt:lpstr>
      <vt:lpstr>P1 Identify types of security threat to organisations.</vt:lpstr>
      <vt:lpstr>PowerPoint Presentation</vt:lpstr>
      <vt:lpstr>PowerPoint Presentation</vt:lpstr>
      <vt:lpstr>PowerPoint Presentation</vt:lpstr>
      <vt:lpstr>PowerPoint Presentation</vt:lpstr>
      <vt:lpstr>PowerPoint Presentation</vt:lpstr>
      <vt:lpstr>P2 Describe organizational security procedures.</vt:lpstr>
      <vt:lpstr>PowerPoint Presentation</vt:lpstr>
      <vt:lpstr>P3 Identify the potential impact to IT security of incorrect configuration of firewall policies and IDS.</vt:lpstr>
      <vt:lpstr>P4 Show, using an example for each, how implementing a DMZ, static IP, and NAT in a network can improve Network Security.</vt:lpstr>
      <vt:lpstr>M1 Propose a method to assess and treat IT security risks</vt:lpstr>
      <vt:lpstr>M2 Discuss three benefits to implement network monitoring systems with supporting reasons.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cao</dc:creator>
  <cp:lastModifiedBy>nguyen cao</cp:lastModifiedBy>
  <cp:revision>28</cp:revision>
  <dcterms:created xsi:type="dcterms:W3CDTF">2021-05-05T01:29:17Z</dcterms:created>
  <dcterms:modified xsi:type="dcterms:W3CDTF">2021-05-07T11:55:10Z</dcterms:modified>
</cp:coreProperties>
</file>