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7C3E-8F03-4DD1-943E-EE056DC9B2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4375E-0451-4A35-A7CF-3257F84C4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A45B-723E-4BA2-9FF0-1253E7EB4DC0}"/>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5" name="Footer Placeholder 4">
            <a:extLst>
              <a:ext uri="{FF2B5EF4-FFF2-40B4-BE49-F238E27FC236}">
                <a16:creationId xmlns:a16="http://schemas.microsoft.com/office/drawing/2014/main" id="{F5ADD2C3-9412-4354-9B6B-54DF4A11E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EF31-185E-40A4-9A43-AEFF9D1AEFE7}"/>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340029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09BD-BD05-42C8-85F4-B10B764CC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0451F-4E43-4EEC-A28D-E14351D710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F690C-6479-4511-867C-369B0272C114}"/>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5" name="Footer Placeholder 4">
            <a:extLst>
              <a:ext uri="{FF2B5EF4-FFF2-40B4-BE49-F238E27FC236}">
                <a16:creationId xmlns:a16="http://schemas.microsoft.com/office/drawing/2014/main" id="{9D44F214-8018-423F-9C10-ACA0B7A85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3FCC5-D53B-427E-BCEA-B3E9A50F9A43}"/>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19428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44E87-4012-4136-93D0-72AE7D256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20EFA2-5949-4510-B502-AEF396111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798E7-67FB-4DF4-9EFB-884932A7171D}"/>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5" name="Footer Placeholder 4">
            <a:extLst>
              <a:ext uri="{FF2B5EF4-FFF2-40B4-BE49-F238E27FC236}">
                <a16:creationId xmlns:a16="http://schemas.microsoft.com/office/drawing/2014/main" id="{7CEA29D5-C777-4CA9-B81B-E69C54C78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E04BD-2E2E-4881-828A-D5B4C8DBCDCA}"/>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6967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293B-2EC7-4B4C-911D-7EBD86FFD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B44EBD-F5D4-4D1A-AE3B-3339320BA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30C7E-A16E-47F6-9FBA-3C7E21437739}"/>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5" name="Footer Placeholder 4">
            <a:extLst>
              <a:ext uri="{FF2B5EF4-FFF2-40B4-BE49-F238E27FC236}">
                <a16:creationId xmlns:a16="http://schemas.microsoft.com/office/drawing/2014/main" id="{BF781315-2240-436F-8233-F896A685C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EE14F-3021-4CB3-ADC9-8296B1F27E27}"/>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261068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13C3-6F34-4F21-B764-7A5F7ED93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8A6BC-37E9-4276-9B55-2E40175AB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CE129-8C07-46FF-8ECD-69A408BAC8C3}"/>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5" name="Footer Placeholder 4">
            <a:extLst>
              <a:ext uri="{FF2B5EF4-FFF2-40B4-BE49-F238E27FC236}">
                <a16:creationId xmlns:a16="http://schemas.microsoft.com/office/drawing/2014/main" id="{8E7E8150-C0A6-482B-9F12-7DA376D1B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FA794-E8CC-4CCF-BA3F-E0FFE51EAE62}"/>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395071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74D6-2EE2-4860-90DE-A40938A06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2C069-39E9-455A-92BD-0CAC9CC3F2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19A1A5-CD75-4689-A874-1ECE29B36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C9F50-19A2-44AD-9FD1-79098BAB137A}"/>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6" name="Footer Placeholder 5">
            <a:extLst>
              <a:ext uri="{FF2B5EF4-FFF2-40B4-BE49-F238E27FC236}">
                <a16:creationId xmlns:a16="http://schemas.microsoft.com/office/drawing/2014/main" id="{2876D116-EC74-44A1-93DE-D8A50EC89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7F510-81B7-4E1E-B49C-89293D8A34CF}"/>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186605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C190-B501-4539-9001-98D1D09A3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1ED36F-8CC9-43B5-9F5E-65AB8C70B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8BA42-A577-469C-A14D-1EC0E8227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9BC380-AB44-4FFA-ACE4-4C3E265AC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F91D0-EA76-4C55-84F9-18E968351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32C92F-25A3-4446-B953-CA1937EED4D9}"/>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8" name="Footer Placeholder 7">
            <a:extLst>
              <a:ext uri="{FF2B5EF4-FFF2-40B4-BE49-F238E27FC236}">
                <a16:creationId xmlns:a16="http://schemas.microsoft.com/office/drawing/2014/main" id="{571EF988-EA97-4C30-8114-AFB628B090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26C9B-424F-488A-869E-DB0AC741756B}"/>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168836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6F49-E2C5-4952-8C8D-08A51D814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8B2C0B-AD94-4E6B-9F5F-0AFAE7D97CA8}"/>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4" name="Footer Placeholder 3">
            <a:extLst>
              <a:ext uri="{FF2B5EF4-FFF2-40B4-BE49-F238E27FC236}">
                <a16:creationId xmlns:a16="http://schemas.microsoft.com/office/drawing/2014/main" id="{224B4080-ED6B-4AD9-BDEA-8C9DE417C5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B9F70-6055-4C78-8D4D-887C23036436}"/>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237830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AEBCE-42B3-4356-A42C-386BD4A6BE27}"/>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3" name="Footer Placeholder 2">
            <a:extLst>
              <a:ext uri="{FF2B5EF4-FFF2-40B4-BE49-F238E27FC236}">
                <a16:creationId xmlns:a16="http://schemas.microsoft.com/office/drawing/2014/main" id="{C138074F-9544-4839-AB53-492B831F74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5A2E-27BE-4104-BD3B-F332D2A35B52}"/>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250557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5F44-92A3-439F-A77D-48C62D955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8301A1-924C-45CE-A842-E8550EF07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C0302A-30BF-4962-82F4-1A2A64937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B8747-082C-4BBA-BC96-20BB8715C813}"/>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6" name="Footer Placeholder 5">
            <a:extLst>
              <a:ext uri="{FF2B5EF4-FFF2-40B4-BE49-F238E27FC236}">
                <a16:creationId xmlns:a16="http://schemas.microsoft.com/office/drawing/2014/main" id="{9CF70E10-2679-47F7-9DF0-B3883376C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A1014-F11E-463F-AEF8-E3E5D6726ED9}"/>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153780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21D2-AD41-49AE-B59A-12AC6E392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969AF8-3E1C-4988-8E89-78F922E32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10C8E5-C38D-4C27-AB80-82F614889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AF971-A2FB-4974-B81F-8EC1900C6FE1}"/>
              </a:ext>
            </a:extLst>
          </p:cNvPr>
          <p:cNvSpPr>
            <a:spLocks noGrp="1"/>
          </p:cNvSpPr>
          <p:nvPr>
            <p:ph type="dt" sz="half" idx="10"/>
          </p:nvPr>
        </p:nvSpPr>
        <p:spPr/>
        <p:txBody>
          <a:bodyPr/>
          <a:lstStyle/>
          <a:p>
            <a:fld id="{49253922-2849-4E45-A286-0750B34B6DC9}" type="datetimeFigureOut">
              <a:rPr lang="en-US" smtClean="0"/>
              <a:t>11/30/2020</a:t>
            </a:fld>
            <a:endParaRPr lang="en-US"/>
          </a:p>
        </p:txBody>
      </p:sp>
      <p:sp>
        <p:nvSpPr>
          <p:cNvPr id="6" name="Footer Placeholder 5">
            <a:extLst>
              <a:ext uri="{FF2B5EF4-FFF2-40B4-BE49-F238E27FC236}">
                <a16:creationId xmlns:a16="http://schemas.microsoft.com/office/drawing/2014/main" id="{371E442C-FAAA-48D9-B881-9259466CB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7ABA3-1B84-4E17-9E10-975B9092D415}"/>
              </a:ext>
            </a:extLst>
          </p:cNvPr>
          <p:cNvSpPr>
            <a:spLocks noGrp="1"/>
          </p:cNvSpPr>
          <p:nvPr>
            <p:ph type="sldNum" sz="quarter" idx="12"/>
          </p:nvPr>
        </p:nvSpPr>
        <p:spPr/>
        <p:txBody>
          <a:bodyPr/>
          <a:lstStyle/>
          <a:p>
            <a:fld id="{EEC8C41F-8E95-43EA-9F19-9DB9E226EE5C}" type="slidenum">
              <a:rPr lang="en-US" smtClean="0"/>
              <a:t>‹#›</a:t>
            </a:fld>
            <a:endParaRPr lang="en-US"/>
          </a:p>
        </p:txBody>
      </p:sp>
    </p:spTree>
    <p:extLst>
      <p:ext uri="{BB962C8B-B14F-4D97-AF65-F5344CB8AC3E}">
        <p14:creationId xmlns:p14="http://schemas.microsoft.com/office/powerpoint/2010/main" val="4475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DBB05-51BB-49A9-B3B4-14772D40A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1B1365-C3DB-4A3B-AD61-296585613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CF95F-1350-40AE-AB2C-B3EDF31F9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53922-2849-4E45-A286-0750B34B6DC9}" type="datetimeFigureOut">
              <a:rPr lang="en-US" smtClean="0"/>
              <a:t>11/30/2020</a:t>
            </a:fld>
            <a:endParaRPr lang="en-US"/>
          </a:p>
        </p:txBody>
      </p:sp>
      <p:sp>
        <p:nvSpPr>
          <p:cNvPr id="5" name="Footer Placeholder 4">
            <a:extLst>
              <a:ext uri="{FF2B5EF4-FFF2-40B4-BE49-F238E27FC236}">
                <a16:creationId xmlns:a16="http://schemas.microsoft.com/office/drawing/2014/main" id="{56B57C99-BE32-4159-84E7-41253E899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6652C4-418D-461E-A3E2-C43D508B7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8C41F-8E95-43EA-9F19-9DB9E226EE5C}" type="slidenum">
              <a:rPr lang="en-US" smtClean="0"/>
              <a:t>‹#›</a:t>
            </a:fld>
            <a:endParaRPr lang="en-US"/>
          </a:p>
        </p:txBody>
      </p:sp>
    </p:spTree>
    <p:extLst>
      <p:ext uri="{BB962C8B-B14F-4D97-AF65-F5344CB8AC3E}">
        <p14:creationId xmlns:p14="http://schemas.microsoft.com/office/powerpoint/2010/main" val="4680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A98F61C-5DE3-48E1-968C-896A49ED64AA}"/>
              </a:ext>
            </a:extLst>
          </p:cNvPr>
          <p:cNvPicPr>
            <a:picLocks noChangeAspect="1"/>
          </p:cNvPicPr>
          <p:nvPr/>
        </p:nvPicPr>
        <p:blipFill rotWithShape="1">
          <a:blip r:embed="rId2"/>
          <a:srcRect r="14995" b="-2"/>
          <a:stretch/>
        </p:blipFill>
        <p:spPr>
          <a:xfrm>
            <a:off x="0" y="10"/>
            <a:ext cx="12192000"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611E51-4CF7-44EE-BA05-9878DBA12DB5}"/>
              </a:ext>
            </a:extLst>
          </p:cNvPr>
          <p:cNvSpPr>
            <a:spLocks noGrp="1"/>
          </p:cNvSpPr>
          <p:nvPr>
            <p:ph type="ctrTitle"/>
          </p:nvPr>
        </p:nvSpPr>
        <p:spPr>
          <a:xfrm>
            <a:off x="0" y="0"/>
            <a:ext cx="12191996" cy="2655277"/>
          </a:xfrm>
        </p:spPr>
        <p:txBody>
          <a:bodyPr anchor="b">
            <a:normAutofit/>
          </a:bodyPr>
          <a:lstStyle/>
          <a:p>
            <a:r>
              <a:rPr lang="en-US" b="1" dirty="0">
                <a:solidFill>
                  <a:srgbClr val="FF0000"/>
                </a:solidFill>
              </a:rPr>
              <a:t>Buffer Overflow Attacks</a:t>
            </a:r>
            <a:br>
              <a:rPr lang="en-US" sz="4800" dirty="0"/>
            </a:br>
            <a:endParaRPr lang="en-US" sz="4800" dirty="0"/>
          </a:p>
        </p:txBody>
      </p:sp>
      <p:sp>
        <p:nvSpPr>
          <p:cNvPr id="3" name="Subtitle 2">
            <a:extLst>
              <a:ext uri="{FF2B5EF4-FFF2-40B4-BE49-F238E27FC236}">
                <a16:creationId xmlns:a16="http://schemas.microsoft.com/office/drawing/2014/main" id="{CDF7B677-7A91-437D-A38D-D40179324230}"/>
              </a:ext>
            </a:extLst>
          </p:cNvPr>
          <p:cNvSpPr>
            <a:spLocks noGrp="1"/>
          </p:cNvSpPr>
          <p:nvPr>
            <p:ph type="subTitle" idx="1"/>
          </p:nvPr>
        </p:nvSpPr>
        <p:spPr>
          <a:xfrm>
            <a:off x="732957" y="4160746"/>
            <a:ext cx="4023359" cy="1208141"/>
          </a:xfrm>
        </p:spPr>
        <p:txBody>
          <a:bodyPr>
            <a:normAutofit/>
          </a:bodyPr>
          <a:lstStyle/>
          <a:p>
            <a:pPr algn="l"/>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CBF5C56-B1DE-4734-8C7A-9EABA31B0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51992"/>
            <a:ext cx="12191996" cy="3914318"/>
          </a:xfrm>
          <a:prstGeom prst="rect">
            <a:avLst/>
          </a:prstGeom>
        </p:spPr>
      </p:pic>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AB931367-6260-4004-8FD1-8D327B5737A2}"/>
                  </a:ext>
                </a:extLst>
              </p:cNvPr>
              <p:cNvGraphicFramePr>
                <a:graphicFrameLocks noChangeAspect="1"/>
              </p:cNvGraphicFramePr>
              <p:nvPr>
                <p:extLst>
                  <p:ext uri="{D42A27DB-BD31-4B8C-83A1-F6EECF244321}">
                    <p14:modId xmlns:p14="http://schemas.microsoft.com/office/powerpoint/2010/main" val="3909454892"/>
                  </p:ext>
                </p:extLst>
              </p:nvPr>
            </p:nvGraphicFramePr>
            <p:xfrm>
              <a:off x="-2350278" y="382465"/>
              <a:ext cx="3048000" cy="1714500"/>
            </p:xfrm>
            <a:graphic>
              <a:graphicData uri="http://schemas.microsoft.com/office/powerpoint/2016/slidezoom">
                <pslz:sldZm>
                  <pslz:sldZmObj sldId="256" cId="2242713672">
                    <pslz:zmPr id="{22BBD040-A800-471A-A9D7-EDA8517EDE07}"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AB931367-6260-4004-8FD1-8D327B5737A2}"/>
                  </a:ext>
                </a:extLst>
              </p:cNvPr>
              <p:cNvPicPr>
                <a:picLocks noGrp="1" noRot="1" noChangeAspect="1" noMove="1" noResize="1" noEditPoints="1" noAdjustHandles="1" noChangeArrowheads="1" noChangeShapeType="1"/>
              </p:cNvPicPr>
              <p:nvPr/>
            </p:nvPicPr>
            <p:blipFill>
              <a:blip r:embed="rId4"/>
              <a:stretch>
                <a:fillRect/>
              </a:stretch>
            </p:blipFill>
            <p:spPr>
              <a:xfrm>
                <a:off x="-2350278" y="38246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2427136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FC1E-24D9-4DFB-890F-19C629DFD572}"/>
              </a:ext>
            </a:extLst>
          </p:cNvPr>
          <p:cNvSpPr>
            <a:spLocks noGrp="1"/>
          </p:cNvSpPr>
          <p:nvPr>
            <p:ph type="title"/>
          </p:nvPr>
        </p:nvSpPr>
        <p:spPr>
          <a:xfrm>
            <a:off x="838200" y="136525"/>
            <a:ext cx="10515600" cy="1325563"/>
          </a:xfrm>
        </p:spPr>
        <p:txBody>
          <a:bodyPr/>
          <a:lstStyle/>
          <a:p>
            <a:r>
              <a:rPr lang="en-US" b="1" dirty="0">
                <a:solidFill>
                  <a:schemeClr val="accent2"/>
                </a:solidFill>
                <a:latin typeface="Times New Roman" panose="02020603050405020304" pitchFamily="18" charset="0"/>
                <a:cs typeface="Times New Roman" panose="02020603050405020304" pitchFamily="18" charset="0"/>
              </a:rPr>
              <a:t>What is a Buffer Overflow Attack</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895A7-CB89-4328-80BF-8237935F14FE}"/>
              </a:ext>
            </a:extLst>
          </p:cNvPr>
          <p:cNvSpPr>
            <a:spLocks noGrp="1"/>
          </p:cNvSpPr>
          <p:nvPr>
            <p:ph idx="1"/>
          </p:nvPr>
        </p:nvSpPr>
        <p:spPr>
          <a:xfrm>
            <a:off x="653561" y="1139825"/>
            <a:ext cx="10515600" cy="4351338"/>
          </a:xfrm>
        </p:spPr>
        <p:txBody>
          <a:bodyPr/>
          <a:lstStyle/>
          <a:p>
            <a:pPr algn="just"/>
            <a:r>
              <a:rPr lang="en-US" dirty="0">
                <a:latin typeface="Times New Roman" panose="02020603050405020304" pitchFamily="18" charset="0"/>
                <a:cs typeface="Times New Roman" panose="02020603050405020304" pitchFamily="18" charset="0"/>
              </a:rPr>
              <a:t>Buffers are memory storage regions that temporarily hold data while it is being transferred from one location to another. A buffer overflow (or buffer overrun) occurs when the volume of data exceeds the storage capacity of the memory buffer. As a result, the program attempting to write the data to the buffer overwrites adjacent memory locations.</a:t>
            </a:r>
          </a:p>
          <a:p>
            <a:pPr algn="just"/>
            <a:r>
              <a:rPr lang="en-US" dirty="0">
                <a:latin typeface="Times New Roman" panose="02020603050405020304" pitchFamily="18" charset="0"/>
                <a:cs typeface="Times New Roman" panose="02020603050405020304" pitchFamily="18" charset="0"/>
              </a:rPr>
              <a:t>For example, a buffer for log-in credentials may be designed to expect username and password inputs of 8 bytes, so if a transaction involves an input of 10 bytes (that is, 2 bytes more than expected), the program may write the excess data past the buffer boundary.</a:t>
            </a:r>
          </a:p>
          <a:p>
            <a:endParaRPr lang="en-US" dirty="0"/>
          </a:p>
        </p:txBody>
      </p:sp>
      <p:pic>
        <p:nvPicPr>
          <p:cNvPr id="5" name="Picture 4">
            <a:extLst>
              <a:ext uri="{FF2B5EF4-FFF2-40B4-BE49-F238E27FC236}">
                <a16:creationId xmlns:a16="http://schemas.microsoft.com/office/drawing/2014/main" id="{7210BD90-2094-4863-9B0E-6EA9984B3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347" y="4378569"/>
            <a:ext cx="2801814" cy="2374046"/>
          </a:xfrm>
          <a:prstGeom prst="rect">
            <a:avLst/>
          </a:prstGeom>
        </p:spPr>
      </p:pic>
    </p:spTree>
    <p:extLst>
      <p:ext uri="{BB962C8B-B14F-4D97-AF65-F5344CB8AC3E}">
        <p14:creationId xmlns:p14="http://schemas.microsoft.com/office/powerpoint/2010/main" val="1235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0210-0883-4031-A42F-D0F5080629D2}"/>
              </a:ext>
            </a:extLst>
          </p:cNvPr>
          <p:cNvSpPr>
            <a:spLocks noGrp="1"/>
          </p:cNvSpPr>
          <p:nvPr>
            <p:ph type="title"/>
          </p:nvPr>
        </p:nvSpPr>
        <p:spPr/>
        <p:txBody>
          <a:bodyPr/>
          <a:lstStyle/>
          <a:p>
            <a:endParaRPr lang="en-US" b="1" dirty="0"/>
          </a:p>
        </p:txBody>
      </p:sp>
      <p:sp>
        <p:nvSpPr>
          <p:cNvPr id="3" name="Content Placeholder 2">
            <a:extLst>
              <a:ext uri="{FF2B5EF4-FFF2-40B4-BE49-F238E27FC236}">
                <a16:creationId xmlns:a16="http://schemas.microsoft.com/office/drawing/2014/main" id="{98FE8398-AFF6-4AB6-AF74-1EA5BD06A770}"/>
              </a:ext>
            </a:extLst>
          </p:cNvPr>
          <p:cNvSpPr>
            <a:spLocks noGrp="1"/>
          </p:cNvSpPr>
          <p:nvPr>
            <p:ph idx="1"/>
          </p:nvPr>
        </p:nvSpPr>
        <p:spPr>
          <a:xfrm>
            <a:off x="838200" y="365125"/>
            <a:ext cx="10515600" cy="4351338"/>
          </a:xfrm>
        </p:spPr>
        <p:txBody>
          <a:bodyPr/>
          <a:lstStyle/>
          <a:p>
            <a:pPr algn="just"/>
            <a:r>
              <a:rPr lang="en-US" dirty="0">
                <a:latin typeface="Times New Roman" panose="02020603050405020304" pitchFamily="18" charset="0"/>
                <a:cs typeface="Times New Roman" panose="02020603050405020304" pitchFamily="18" charset="0"/>
              </a:rPr>
              <a:t>Buffer overflows can affect all types of software. They typically result from malformed inputs or failure to allocate enough space for the buffer. If the transaction overwrites executable code, it can cause the program to behave unpredictably and generate incorrect results, memory access errors, or crashes.</a:t>
            </a:r>
          </a:p>
          <a:p>
            <a:pPr algn="just"/>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031F82A-0089-47A2-9A4E-3E8939509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58561"/>
            <a:ext cx="10515600" cy="4085125"/>
          </a:xfrm>
          <a:prstGeom prst="rect">
            <a:avLst/>
          </a:prstGeom>
        </p:spPr>
      </p:pic>
    </p:spTree>
    <p:extLst>
      <p:ext uri="{BB962C8B-B14F-4D97-AF65-F5344CB8AC3E}">
        <p14:creationId xmlns:p14="http://schemas.microsoft.com/office/powerpoint/2010/main" val="101533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D8A7-1DB2-482C-999A-0146BB72528B}"/>
              </a:ext>
            </a:extLst>
          </p:cNvPr>
          <p:cNvSpPr>
            <a:spLocks noGrp="1"/>
          </p:cNvSpPr>
          <p:nvPr>
            <p:ph type="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Types of Buffer Overflow Attacks</a:t>
            </a:r>
          </a:p>
        </p:txBody>
      </p:sp>
      <p:sp>
        <p:nvSpPr>
          <p:cNvPr id="3" name="Content Placeholder 2">
            <a:extLst>
              <a:ext uri="{FF2B5EF4-FFF2-40B4-BE49-F238E27FC236}">
                <a16:creationId xmlns:a16="http://schemas.microsoft.com/office/drawing/2014/main" id="{F1AE3F23-440E-407A-A8E4-E70194487FCF}"/>
              </a:ext>
            </a:extLst>
          </p:cNvPr>
          <p:cNvSpPr>
            <a:spLocks noGrp="1"/>
          </p:cNvSpPr>
          <p:nvPr>
            <p:ph idx="1"/>
          </p:nvPr>
        </p:nvSpPr>
        <p:spPr>
          <a:xfrm>
            <a:off x="838200" y="1394802"/>
            <a:ext cx="10515600" cy="4351338"/>
          </a:xfrm>
        </p:spPr>
        <p:txBody>
          <a:bodyPr/>
          <a:lstStyle/>
          <a:p>
            <a:pPr algn="just"/>
            <a:r>
              <a:rPr lang="en-US" b="1" dirty="0">
                <a:latin typeface="Times New Roman" panose="02020603050405020304" pitchFamily="18" charset="0"/>
                <a:cs typeface="Times New Roman" panose="02020603050405020304" pitchFamily="18" charset="0"/>
              </a:rPr>
              <a:t>Stack-based buffer overflows </a:t>
            </a:r>
            <a:r>
              <a:rPr lang="en-US" dirty="0">
                <a:latin typeface="Times New Roman" panose="02020603050405020304" pitchFamily="18" charset="0"/>
                <a:cs typeface="Times New Roman" panose="02020603050405020304" pitchFamily="18" charset="0"/>
              </a:rPr>
              <a:t>are more common, and leverage stack memory that only exists during the execution time of a function.</a:t>
            </a:r>
          </a:p>
          <a:p>
            <a:pPr algn="just"/>
            <a:r>
              <a:rPr lang="en-US" b="1" dirty="0">
                <a:latin typeface="Times New Roman" panose="02020603050405020304" pitchFamily="18" charset="0"/>
                <a:cs typeface="Times New Roman" panose="02020603050405020304" pitchFamily="18" charset="0"/>
              </a:rPr>
              <a:t>Heap-based attacks </a:t>
            </a:r>
            <a:r>
              <a:rPr lang="en-US" dirty="0">
                <a:latin typeface="Times New Roman" panose="02020603050405020304" pitchFamily="18" charset="0"/>
                <a:cs typeface="Times New Roman" panose="02020603050405020304" pitchFamily="18" charset="0"/>
              </a:rPr>
              <a:t>are harder to carry out and involve flooding the memory space allocated for a program beyond memory used for current runtime operations.</a:t>
            </a:r>
          </a:p>
        </p:txBody>
      </p:sp>
    </p:spTree>
    <p:extLst>
      <p:ext uri="{BB962C8B-B14F-4D97-AF65-F5344CB8AC3E}">
        <p14:creationId xmlns:p14="http://schemas.microsoft.com/office/powerpoint/2010/main" val="348935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26F9-884F-41A6-8177-A4570005BEFC}"/>
              </a:ext>
            </a:extLst>
          </p:cNvPr>
          <p:cNvSpPr>
            <a:spLocks noGrp="1"/>
          </p:cNvSpPr>
          <p:nvPr>
            <p:ph type="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What Programming Languages are More Vulnerable?</a:t>
            </a:r>
          </a:p>
        </p:txBody>
      </p:sp>
      <p:sp>
        <p:nvSpPr>
          <p:cNvPr id="3" name="Content Placeholder 2">
            <a:extLst>
              <a:ext uri="{FF2B5EF4-FFF2-40B4-BE49-F238E27FC236}">
                <a16:creationId xmlns:a16="http://schemas.microsoft.com/office/drawing/2014/main" id="{4D8F9E8A-A12C-4538-A254-AD60ED6217F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 and C++ are two languages that are highly susceptible to buffer overflow attacks, as they don’t have built-in safeguards against overwriting or accessing data in their memory. Mac OSX, Windows, and Linux all use code written in C and C++.</a:t>
            </a:r>
          </a:p>
          <a:p>
            <a:pPr algn="just"/>
            <a:r>
              <a:rPr lang="en-US" b="0" i="0" dirty="0">
                <a:solidFill>
                  <a:srgbClr val="000000"/>
                </a:solidFill>
                <a:effectLst/>
                <a:latin typeface="Times New Roman" panose="02020603050405020304" pitchFamily="18" charset="0"/>
                <a:cs typeface="Times New Roman" panose="02020603050405020304" pitchFamily="18" charset="0"/>
              </a:rPr>
              <a:t>Languages such as PERL, Java, JavaScript, and C# use built-in safety mechanisms that minimize the likelihood of buffer overflow.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9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9C6A-ED30-46F5-A46C-A5F3117423F3}"/>
              </a:ext>
            </a:extLst>
          </p:cNvPr>
          <p:cNvSpPr>
            <a:spLocks noGrp="1"/>
          </p:cNvSpPr>
          <p:nvPr>
            <p:ph type="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How to Prevent Buffer Overflows</a:t>
            </a:r>
          </a:p>
        </p:txBody>
      </p:sp>
      <p:sp>
        <p:nvSpPr>
          <p:cNvPr id="3" name="Content Placeholder 2">
            <a:extLst>
              <a:ext uri="{FF2B5EF4-FFF2-40B4-BE49-F238E27FC236}">
                <a16:creationId xmlns:a16="http://schemas.microsoft.com/office/drawing/2014/main" id="{CABBA8BA-D353-45A2-B8A6-605324BEEA03}"/>
              </a:ext>
            </a:extLst>
          </p:cNvPr>
          <p:cNvSpPr>
            <a:spLocks noGrp="1"/>
          </p:cNvSpPr>
          <p:nvPr>
            <p:ph idx="1"/>
          </p:nvPr>
        </p:nvSpPr>
        <p:spPr>
          <a:xfrm>
            <a:off x="838200" y="1368425"/>
            <a:ext cx="10515600"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Developers can protect against buffer overflow vulnerabilities via security measures in their code, or by using languages that offer built-in protection. In addition, modern operating systems have runtime protection. Three common protections are:</a:t>
            </a:r>
          </a:p>
          <a:p>
            <a:pPr algn="just"/>
            <a:r>
              <a:rPr lang="en-US" b="1" dirty="0">
                <a:latin typeface="Times New Roman" panose="02020603050405020304" pitchFamily="18" charset="0"/>
                <a:cs typeface="Times New Roman" panose="02020603050405020304" pitchFamily="18" charset="0"/>
              </a:rPr>
              <a:t>Address space randomization (ASLR)-</a:t>
            </a:r>
            <a:r>
              <a:rPr lang="en-US" dirty="0">
                <a:latin typeface="Times New Roman" panose="02020603050405020304" pitchFamily="18" charset="0"/>
                <a:cs typeface="Times New Roman" panose="02020603050405020304" pitchFamily="18" charset="0"/>
              </a:rPr>
              <a:t>randomly moves around the address space locations of data regions. Typically, buffer overflow attacks need to know the locality of executable code, and randomizing address spaces makes this virtually impossible.</a:t>
            </a:r>
          </a:p>
          <a:p>
            <a:pPr algn="just"/>
            <a:r>
              <a:rPr lang="en-US" b="1" dirty="0">
                <a:latin typeface="Times New Roman" panose="02020603050405020304" pitchFamily="18" charset="0"/>
                <a:cs typeface="Times New Roman" panose="02020603050405020304" pitchFamily="18" charset="0"/>
              </a:rPr>
              <a:t>Data execution prevention-</a:t>
            </a:r>
            <a:r>
              <a:rPr lang="en-US" dirty="0">
                <a:latin typeface="Times New Roman" panose="02020603050405020304" pitchFamily="18" charset="0"/>
                <a:cs typeface="Times New Roman" panose="02020603050405020304" pitchFamily="18" charset="0"/>
              </a:rPr>
              <a:t>flags certain areas of memory as non-executable or executable, which stops an attack from running code in a non-executable region.</a:t>
            </a:r>
          </a:p>
          <a:p>
            <a:endParaRPr lang="en-US" dirty="0"/>
          </a:p>
        </p:txBody>
      </p:sp>
    </p:spTree>
    <p:extLst>
      <p:ext uri="{BB962C8B-B14F-4D97-AF65-F5344CB8AC3E}">
        <p14:creationId xmlns:p14="http://schemas.microsoft.com/office/powerpoint/2010/main" val="97614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1B2D-3C78-47D8-8BB1-206D1B3D07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05FFA0-A10D-4327-9184-2B7574FF62C4}"/>
              </a:ext>
            </a:extLst>
          </p:cNvPr>
          <p:cNvSpPr>
            <a:spLocks noGrp="1"/>
          </p:cNvSpPr>
          <p:nvPr>
            <p:ph idx="1"/>
          </p:nvPr>
        </p:nvSpPr>
        <p:spPr>
          <a:xfrm>
            <a:off x="838200" y="365125"/>
            <a:ext cx="10515600" cy="5956544"/>
          </a:xfrm>
        </p:spPr>
        <p:txBody>
          <a:bodyPr/>
          <a:lstStyle/>
          <a:p>
            <a:pPr algn="just"/>
            <a:r>
              <a:rPr lang="en-US" b="1" dirty="0">
                <a:latin typeface="Times New Roman" panose="02020603050405020304" pitchFamily="18" charset="0"/>
                <a:cs typeface="Times New Roman" panose="02020603050405020304" pitchFamily="18" charset="0"/>
              </a:rPr>
              <a:t>Structured exception handler overwrite protection (SEHOP)-</a:t>
            </a:r>
            <a:r>
              <a:rPr lang="en-US" dirty="0">
                <a:latin typeface="Times New Roman" panose="02020603050405020304" pitchFamily="18" charset="0"/>
                <a:cs typeface="Times New Roman" panose="02020603050405020304" pitchFamily="18" charset="0"/>
              </a:rPr>
              <a:t>helps stop malicious code from attacking Structured Exception Handling (SEH), a built-in system for managing hardware and software exceptions. It thus prevents an attacker from being able to make use of the SEH overwrite exploitation technique. At a functional level, an SEH overwrite is achieved using a stack-based buffer overflow to overwrite an exception registration record, stored on a thread’s stack.</a:t>
            </a:r>
          </a:p>
          <a:p>
            <a:pPr algn="just"/>
            <a:r>
              <a:rPr lang="en-US" dirty="0">
                <a:latin typeface="Times New Roman" panose="02020603050405020304" pitchFamily="18" charset="0"/>
                <a:cs typeface="Times New Roman" panose="02020603050405020304" pitchFamily="18" charset="0"/>
              </a:rPr>
              <a:t>Security measures in code and operating system protection are not enough. When an organization discovers a buffer overflow vulnerability, it must react quickly to patch the affected software and make sure that users of the software can access the patch.</a:t>
            </a:r>
          </a:p>
        </p:txBody>
      </p:sp>
    </p:spTree>
    <p:extLst>
      <p:ext uri="{BB962C8B-B14F-4D97-AF65-F5344CB8AC3E}">
        <p14:creationId xmlns:p14="http://schemas.microsoft.com/office/powerpoint/2010/main" val="425978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8202-C31C-48E8-B6B4-8F9254EDA608}"/>
              </a:ext>
            </a:extLst>
          </p:cNvPr>
          <p:cNvSpPr>
            <a:spLocks noGrp="1"/>
          </p:cNvSpPr>
          <p:nvPr>
            <p:ph type="title"/>
          </p:nvPr>
        </p:nvSpPr>
        <p:spPr>
          <a:xfrm>
            <a:off x="838200" y="866287"/>
            <a:ext cx="10515600" cy="1325563"/>
          </a:xfrm>
        </p:spPr>
        <p:txBody>
          <a:bodyPr/>
          <a:lstStyle/>
          <a:p>
            <a:pPr algn="ctr"/>
            <a:r>
              <a:rPr lang="en-US" sz="4400" b="1" dirty="0">
                <a:solidFill>
                  <a:schemeClr val="accent2"/>
                </a:solidFill>
                <a:latin typeface="Times New Roman" panose="02020603050405020304" pitchFamily="18" charset="0"/>
                <a:cs typeface="Times New Roman" panose="02020603050405020304" pitchFamily="18" charset="0"/>
              </a:rPr>
              <a:t>Thanks For Watching!</a:t>
            </a:r>
            <a:br>
              <a:rPr lang="en-US" sz="4400" b="1" dirty="0">
                <a:solidFill>
                  <a:schemeClr val="accent2"/>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0B04D93-D608-40CC-B063-1D6A154CF744}"/>
              </a:ext>
            </a:extLst>
          </p:cNvPr>
          <p:cNvSpPr>
            <a:spLocks noGrp="1"/>
          </p:cNvSpPr>
          <p:nvPr>
            <p:ph idx="1"/>
          </p:nvPr>
        </p:nvSpPr>
        <p:spPr/>
        <p:txBody>
          <a:bodyPr>
            <a:normAutofit/>
          </a:bodyPr>
          <a:lstStyle/>
          <a:p>
            <a:pPr marL="0" indent="0" algn="ctr">
              <a:buNone/>
            </a:pPr>
            <a:endParaRPr lang="en-US" sz="4400" b="1" dirty="0">
              <a:solidFill>
                <a:schemeClr val="accent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B6CC0A-C213-4FD7-82DA-C3A734D96160}"/>
              </a:ext>
            </a:extLst>
          </p:cNvPr>
          <p:cNvPicPr>
            <a:picLocks noChangeAspect="1"/>
          </p:cNvPicPr>
          <p:nvPr/>
        </p:nvPicPr>
        <p:blipFill>
          <a:blip r:embed="rId2"/>
          <a:stretch>
            <a:fillRect/>
          </a:stretch>
        </p:blipFill>
        <p:spPr>
          <a:xfrm>
            <a:off x="838200" y="1825625"/>
            <a:ext cx="10515600" cy="4351337"/>
          </a:xfrm>
          <a:prstGeom prst="rect">
            <a:avLst/>
          </a:prstGeom>
        </p:spPr>
      </p:pic>
    </p:spTree>
    <p:extLst>
      <p:ext uri="{BB962C8B-B14F-4D97-AF65-F5344CB8AC3E}">
        <p14:creationId xmlns:p14="http://schemas.microsoft.com/office/powerpoint/2010/main" val="199375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2748</TotalTime>
  <Words>538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Buffer Overflow Attacks </vt:lpstr>
      <vt:lpstr>What is a Buffer Overflow Attack</vt:lpstr>
      <vt:lpstr>PowerPoint Presentation</vt:lpstr>
      <vt:lpstr>Types of Buffer Overflow Attacks</vt:lpstr>
      <vt:lpstr>What Programming Languages are More Vulnerable?</vt:lpstr>
      <vt:lpstr>How to Prevent Buffer Overflows</vt:lpstr>
      <vt:lpstr>PowerPoint Presentation</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BufferOverflow Attacks</dc:title>
  <dc:creator>nguyen cao</dc:creator>
  <cp:lastModifiedBy>nguyen cao</cp:lastModifiedBy>
  <cp:revision>21</cp:revision>
  <dcterms:created xsi:type="dcterms:W3CDTF">2020-11-30T10:24:05Z</dcterms:created>
  <dcterms:modified xsi:type="dcterms:W3CDTF">2020-12-02T08:13:02Z</dcterms:modified>
</cp:coreProperties>
</file>