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7" d="100"/>
          <a:sy n="87" d="100"/>
        </p:scale>
        <p:origin x="6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B765-A7B1-48BC-9175-E79144F28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E3998-5D60-4241-B268-AC2DFAB8A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B4DBE-108E-4273-8666-4D5674520B9C}"/>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8061FE9B-029F-4200-A8B0-82181897E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D9D1B-6E5B-403B-9A97-2267CB33CC25}"/>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390209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5BE8-7434-4F39-AEC0-90A6E9F58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2F4844-505A-4644-8851-3B8A56C56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0FF20-1D49-4E2B-AE42-893177A9E7C2}"/>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08862060-DDF5-41EB-A194-90FBB38E9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3108-9920-407E-9C33-5E4B91AF4C39}"/>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195146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90463-D530-4AB6-8F5C-E2043EB3BA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F2AEA1-00CD-4E0E-8240-4F6140E36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4C2C2-A812-4547-BEBB-55E581A7F5E8}"/>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FC47D820-7C81-44CD-9C39-A0BB7DB3B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B6398-CFA4-44A8-ABDA-5885285D1DBB}"/>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186126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EB05-39B9-4E60-849F-FC5257AA2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1D53C-4637-439D-A3B0-501D12E1E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61A5C-FF52-4514-B4EB-F455A8E36E9B}"/>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00042FCF-2170-470E-A70E-42013057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55F55-E965-48A5-81F2-C7DF538DD1C2}"/>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426335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473E-472D-435E-9059-527835ABE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73F9A6-78A8-4F8C-8F47-E7F0A544D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86E7E-D1C0-4499-B325-EB46CED424E9}"/>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EDCD93E9-74B2-4729-AF51-2C405E389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9E0DD-726B-44DA-8860-D6A394B3E231}"/>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12576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8F23-550A-4FB2-914B-E28677085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BC853-8580-470F-9AF0-7C062AD25B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E9739-2DED-4FE3-A824-964CDE889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BA1FF-7507-4CFD-BC44-98D74CDC6AC7}"/>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6" name="Footer Placeholder 5">
            <a:extLst>
              <a:ext uri="{FF2B5EF4-FFF2-40B4-BE49-F238E27FC236}">
                <a16:creationId xmlns:a16="http://schemas.microsoft.com/office/drawing/2014/main" id="{7B19AACC-42AE-4A3E-8D2D-C531ABBFA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CBC88-3207-47BD-87FF-8B26319C909E}"/>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84884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6D25-72D3-4858-9375-3497BC5D67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E5B9B9-C69A-44B4-A175-681EF4B6C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04739-BEBE-462A-A145-E7067784D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6B3DFE-47CB-49C8-8A03-A3E1B9BCC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AA72D-0FD7-4D72-B21C-F4F7903AE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C76468-7C8A-4125-AEC0-BF00243B2020}"/>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8" name="Footer Placeholder 7">
            <a:extLst>
              <a:ext uri="{FF2B5EF4-FFF2-40B4-BE49-F238E27FC236}">
                <a16:creationId xmlns:a16="http://schemas.microsoft.com/office/drawing/2014/main" id="{A0CF033D-9900-4DFC-85EB-59528A1F6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279FA-CDFF-4A84-9F28-3313F3CFDA4D}"/>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65460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8DA-8B9D-46EE-952B-A5022434E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D9F6C2-728E-498A-B7DB-1C88C73E8844}"/>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4" name="Footer Placeholder 3">
            <a:extLst>
              <a:ext uri="{FF2B5EF4-FFF2-40B4-BE49-F238E27FC236}">
                <a16:creationId xmlns:a16="http://schemas.microsoft.com/office/drawing/2014/main" id="{46339CE2-F13C-41E2-B5B8-039E8EEFC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68739-401D-459D-9E8A-7B0342558EA4}"/>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382238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D53BC-0C26-4B02-B284-4CB44ED701AA}"/>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3" name="Footer Placeholder 2">
            <a:extLst>
              <a:ext uri="{FF2B5EF4-FFF2-40B4-BE49-F238E27FC236}">
                <a16:creationId xmlns:a16="http://schemas.microsoft.com/office/drawing/2014/main" id="{23468896-B0C8-4D67-9FA0-6FFA04D852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F4DEA0-8EC7-44CE-B020-DFA1DC453371}"/>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358268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3930-F2AE-40E3-8BFC-E5252CB04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A7895-67A2-402D-AB43-136B3B899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F06F6-E978-45B5-8B31-431BC0571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96A6-C3C8-453C-AD9B-8C69712807ED}"/>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6" name="Footer Placeholder 5">
            <a:extLst>
              <a:ext uri="{FF2B5EF4-FFF2-40B4-BE49-F238E27FC236}">
                <a16:creationId xmlns:a16="http://schemas.microsoft.com/office/drawing/2014/main" id="{30EA2DAB-7C74-4820-B96F-71B904AF8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8D90A-8CF9-4C22-BCD7-D43D7ECD711D}"/>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4133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033A-E45A-4CE7-BCA5-9DDF6DA1F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07C666-761C-462B-A772-996471F19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05ACC-01C9-4522-A396-16F0C4A35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AD577-2985-46C8-89D1-14ED6A0A629F}"/>
              </a:ext>
            </a:extLst>
          </p:cNvPr>
          <p:cNvSpPr>
            <a:spLocks noGrp="1"/>
          </p:cNvSpPr>
          <p:nvPr>
            <p:ph type="dt" sz="half" idx="10"/>
          </p:nvPr>
        </p:nvSpPr>
        <p:spPr/>
        <p:txBody>
          <a:bodyPr/>
          <a:lstStyle/>
          <a:p>
            <a:fld id="{8C959ABB-99EC-4B7A-A5C3-3E448D4FB3E2}" type="datetimeFigureOut">
              <a:rPr lang="en-US" smtClean="0"/>
              <a:t>12/28/2020</a:t>
            </a:fld>
            <a:endParaRPr lang="en-US"/>
          </a:p>
        </p:txBody>
      </p:sp>
      <p:sp>
        <p:nvSpPr>
          <p:cNvPr id="6" name="Footer Placeholder 5">
            <a:extLst>
              <a:ext uri="{FF2B5EF4-FFF2-40B4-BE49-F238E27FC236}">
                <a16:creationId xmlns:a16="http://schemas.microsoft.com/office/drawing/2014/main" id="{D034BDA0-E5ED-4FEF-A913-A5B44D99F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800DC-0E7F-4A48-B0C6-93CDF2A463D9}"/>
              </a:ext>
            </a:extLst>
          </p:cNvPr>
          <p:cNvSpPr>
            <a:spLocks noGrp="1"/>
          </p:cNvSpPr>
          <p:nvPr>
            <p:ph type="sldNum" sz="quarter" idx="12"/>
          </p:nvPr>
        </p:nvSpPr>
        <p:spPr/>
        <p:txBody>
          <a:bodyPr/>
          <a:lstStyle/>
          <a:p>
            <a:fld id="{4AEDD42B-911D-44B8-86D6-B77CE15B52C8}" type="slidenum">
              <a:rPr lang="en-US" smtClean="0"/>
              <a:t>‹#›</a:t>
            </a:fld>
            <a:endParaRPr lang="en-US"/>
          </a:p>
        </p:txBody>
      </p:sp>
    </p:spTree>
    <p:extLst>
      <p:ext uri="{BB962C8B-B14F-4D97-AF65-F5344CB8AC3E}">
        <p14:creationId xmlns:p14="http://schemas.microsoft.com/office/powerpoint/2010/main" val="143742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24B31-A061-4EBA-805F-73F5A096E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18E3B-DA37-43D1-B1DA-9A753A369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C5040-38A8-48A8-8111-5EF92F113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59ABB-99EC-4B7A-A5C3-3E448D4FB3E2}" type="datetimeFigureOut">
              <a:rPr lang="en-US" smtClean="0"/>
              <a:t>12/28/2020</a:t>
            </a:fld>
            <a:endParaRPr lang="en-US"/>
          </a:p>
        </p:txBody>
      </p:sp>
      <p:sp>
        <p:nvSpPr>
          <p:cNvPr id="5" name="Footer Placeholder 4">
            <a:extLst>
              <a:ext uri="{FF2B5EF4-FFF2-40B4-BE49-F238E27FC236}">
                <a16:creationId xmlns:a16="http://schemas.microsoft.com/office/drawing/2014/main" id="{B0D37AA9-72B3-4672-A8D0-0708AB7CC4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82AD7-EAA3-49FD-B23C-A129772BC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DD42B-911D-44B8-86D6-B77CE15B52C8}" type="slidenum">
              <a:rPr lang="en-US" smtClean="0"/>
              <a:t>‹#›</a:t>
            </a:fld>
            <a:endParaRPr lang="en-US"/>
          </a:p>
        </p:txBody>
      </p:sp>
    </p:spTree>
    <p:extLst>
      <p:ext uri="{BB962C8B-B14F-4D97-AF65-F5344CB8AC3E}">
        <p14:creationId xmlns:p14="http://schemas.microsoft.com/office/powerpoint/2010/main" val="1442945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mazon.com/exec/obidos/tg/detail/-/1881585093/qid/computerworld-20/002-9608485-809603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vd.nist.go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B13DB-7EC8-451C-8B2D-B9DD1F8E28EB}"/>
              </a:ext>
            </a:extLst>
          </p:cNvPr>
          <p:cNvPicPr>
            <a:picLocks noChangeAspect="1"/>
          </p:cNvPicPr>
          <p:nvPr/>
        </p:nvPicPr>
        <p:blipFill rotWithShape="1">
          <a:blip r:embed="rId2"/>
          <a:srcRect t="2407" b="17806"/>
          <a:stretch/>
        </p:blipFill>
        <p:spPr>
          <a:xfrm>
            <a:off x="20" y="-34289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A8F494FF-4A4D-4558-80A5-048BB0F9E802}"/>
              </a:ext>
            </a:extLst>
          </p:cNvPr>
          <p:cNvSpPr>
            <a:spLocks noGrp="1"/>
          </p:cNvSpPr>
          <p:nvPr>
            <p:ph type="ctrTitle"/>
          </p:nvPr>
        </p:nvSpPr>
        <p:spPr>
          <a:xfrm>
            <a:off x="304800" y="1"/>
            <a:ext cx="11569262" cy="800100"/>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Risk identification and risk assessment</a:t>
            </a:r>
          </a:p>
        </p:txBody>
      </p:sp>
      <p:sp>
        <p:nvSpPr>
          <p:cNvPr id="3" name="Subtitle 2">
            <a:extLst>
              <a:ext uri="{FF2B5EF4-FFF2-40B4-BE49-F238E27FC236}">
                <a16:creationId xmlns:a16="http://schemas.microsoft.com/office/drawing/2014/main" id="{ED3FAAE5-A2A5-4905-A738-333C6558FC1C}"/>
              </a:ext>
            </a:extLst>
          </p:cNvPr>
          <p:cNvSpPr>
            <a:spLocks noGrp="1"/>
          </p:cNvSpPr>
          <p:nvPr>
            <p:ph type="subTitle" idx="1"/>
          </p:nvPr>
        </p:nvSpPr>
        <p:spPr>
          <a:xfrm>
            <a:off x="304801" y="4862146"/>
            <a:ext cx="2016368" cy="1063813"/>
          </a:xfrm>
        </p:spPr>
        <p:txBody>
          <a:bodyPr>
            <a:noAutofit/>
          </a:bodyPr>
          <a:lstStyle/>
          <a:p>
            <a:r>
              <a:rPr lang="en-US" sz="1400" dirty="0">
                <a:latin typeface="Times New Roman" panose="02020603050405020304" pitchFamily="18" charset="0"/>
                <a:cs typeface="Times New Roman" panose="02020603050405020304" pitchFamily="18" charset="0"/>
              </a:rPr>
              <a:t>Pham </a:t>
            </a:r>
            <a:r>
              <a:rPr lang="en-US" sz="1400">
                <a:latin typeface="Times New Roman" panose="02020603050405020304" pitchFamily="18" charset="0"/>
                <a:cs typeface="Times New Roman" panose="02020603050405020304" pitchFamily="18" charset="0"/>
              </a:rPr>
              <a:t>Cao Nguyen</a:t>
            </a:r>
          </a:p>
          <a:p>
            <a:r>
              <a:rPr lang="en-US" sz="1400">
                <a:latin typeface="Times New Roman" panose="02020603050405020304" pitchFamily="18" charset="0"/>
                <a:cs typeface="Times New Roman" panose="02020603050405020304" pitchFamily="18" charset="0"/>
              </a:rPr>
              <a:t>Pham </a:t>
            </a:r>
            <a:r>
              <a:rPr lang="en-US" sz="1400" dirty="0">
                <a:latin typeface="Times New Roman" panose="02020603050405020304" pitchFamily="18" charset="0"/>
                <a:cs typeface="Times New Roman" panose="02020603050405020304" pitchFamily="18" charset="0"/>
              </a:rPr>
              <a:t>Thanh </a:t>
            </a:r>
            <a:r>
              <a:rPr lang="en-US" sz="1400" dirty="0" err="1">
                <a:latin typeface="Times New Roman" panose="02020603050405020304" pitchFamily="18" charset="0"/>
                <a:cs typeface="Times New Roman" panose="02020603050405020304" pitchFamily="18" charset="0"/>
              </a:rPr>
              <a:t>Dat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Trinh Le </a:t>
            </a:r>
            <a:r>
              <a:rPr lang="en-US" sz="1400" dirty="0" err="1">
                <a:latin typeface="Times New Roman" panose="02020603050405020304" pitchFamily="18" charset="0"/>
                <a:cs typeface="Times New Roman" panose="02020603050405020304" pitchFamily="18" charset="0"/>
              </a:rPr>
              <a:t>Tuong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a:t>
            </a:r>
            <a:endParaRPr lang="en-US" sz="14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7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71CA-3E35-4440-A192-4F0BB113C409}"/>
              </a:ext>
            </a:extLst>
          </p:cNvPr>
          <p:cNvSpPr>
            <a:spLocks noGrp="1"/>
          </p:cNvSpPr>
          <p:nvPr>
            <p:ph type="title"/>
          </p:nvPr>
        </p:nvSpPr>
        <p:spPr/>
        <p:txBody>
          <a:bodyPr>
            <a:noAutofit/>
          </a:bodyPr>
          <a:lstStyle/>
          <a:p>
            <a:r>
              <a:rPr lang="en-US" b="1" i="0" dirty="0">
                <a:solidFill>
                  <a:srgbClr val="54585C"/>
                </a:solidFill>
                <a:effectLst/>
                <a:latin typeface="Times New Roman" panose="02020603050405020304" pitchFamily="18" charset="0"/>
                <a:cs typeface="Times New Roman" panose="02020603050405020304" pitchFamily="18" charset="0"/>
              </a:rPr>
              <a:t>Step #6: Assess the Impact a Threat Could Have</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71E7FD-D248-4801-AED4-1A576560F134}"/>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Analyze the impact that an incident would have on the asset that is lost or damaged, including the following factors: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mission of the asset and any processes that depend upon it</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value of the asset to the organization</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sensitivity of the asset</a:t>
            </a:r>
          </a:p>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To get this information, start with a business impact analysis (BIA) or mission impact analysis report. This document uses either quantitative or qualitative means to determine the impact of harm to the organization’s information assets, such as loss of confidentiality, integrity and availability. The impact on the system can be qualitatively assessed as high, medium or low.</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75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CB7B-C8DE-4FC2-8EEC-8A6181C1F44A}"/>
              </a:ext>
            </a:extLst>
          </p:cNvPr>
          <p:cNvSpPr>
            <a:spLocks noGrp="1"/>
          </p:cNvSpPr>
          <p:nvPr>
            <p:ph type="title"/>
          </p:nvPr>
        </p:nvSpPr>
        <p:spPr/>
        <p:txBody>
          <a:bodyPr>
            <a:noAutofit/>
          </a:bodyPr>
          <a:lstStyle/>
          <a:p>
            <a:r>
              <a:rPr lang="en-US" b="1" i="0" dirty="0">
                <a:solidFill>
                  <a:srgbClr val="54585C"/>
                </a:solidFill>
                <a:effectLst/>
                <a:latin typeface="Times New Roman" panose="02020603050405020304" pitchFamily="18" charset="0"/>
                <a:cs typeface="Times New Roman" panose="02020603050405020304" pitchFamily="18" charset="0"/>
              </a:rPr>
              <a:t>Step #7: Prioritize the Information Security Risks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1276C-E821-4F57-B9E0-10AFBB7EC919}"/>
              </a:ext>
            </a:extLst>
          </p:cNvPr>
          <p:cNvSpPr>
            <a:spLocks noGrp="1"/>
          </p:cNvSpPr>
          <p:nvPr>
            <p:ph idx="1"/>
          </p:nvPr>
        </p:nvSpPr>
        <p:spPr>
          <a:xfrm>
            <a:off x="838200" y="1521069"/>
            <a:ext cx="10515600" cy="4862146"/>
          </a:xfrm>
        </p:spPr>
        <p:txBody>
          <a:bodyPr>
            <a:no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For each threat/vulnerability pair, determine the level of risk to the IT system, based on the following:</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likelihood that the threat will exploit the vulnerability</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approximate cost of each of these occurrences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adequacy of the existing or planned information system security controls for eliminating or reducing the risk</a:t>
            </a:r>
          </a:p>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 useful tool for estimating risk in this manner is the risk-level matrix. A high likelihood that the threat will occur is given a value of 1.0; a medium likelihood is assigned a value of 0.5; and a low likelihood of occurrence is given a rating of 0.1. Similarly, a high impact level is assigned a value of 100, a medium impact level 50, and a low impact level 10. Risk is calculated by multiplying the threat likelihood value by the impact value, and the risks are categorized as high, medium or low based on the result.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02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A39F-2984-4E3A-B8DB-D378927D87C1}"/>
              </a:ext>
            </a:extLst>
          </p:cNvPr>
          <p:cNvSpPr>
            <a:spLocks noGrp="1"/>
          </p:cNvSpPr>
          <p:nvPr>
            <p:ph type="title"/>
          </p:nvPr>
        </p:nvSpPr>
        <p:spPr/>
        <p:txBody>
          <a:bodyPr/>
          <a:lstStyle/>
          <a:p>
            <a:r>
              <a:rPr lang="en-US" b="1" i="0" dirty="0">
                <a:solidFill>
                  <a:srgbClr val="54585C"/>
                </a:solidFill>
                <a:effectLst/>
                <a:latin typeface="Times New Roman" panose="02020603050405020304" pitchFamily="18" charset="0"/>
                <a:cs typeface="Times New Roman" panose="02020603050405020304" pitchFamily="18" charset="0"/>
              </a:rPr>
              <a:t>Step #8: Recommend Controls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BCD861-A720-4956-B57A-5ED3B54630E5}"/>
              </a:ext>
            </a:extLst>
          </p:cNvPr>
          <p:cNvSpPr>
            <a:spLocks noGrp="1"/>
          </p:cNvSpPr>
          <p:nvPr>
            <p:ph idx="1"/>
          </p:nvPr>
        </p:nvSpPr>
        <p:spPr/>
        <p:txBody>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Using the risk level as a basis, determine the actions needed to mitigate the risk. Here are some general guidelines for each level of risk:</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High </a:t>
            </a:r>
            <a:r>
              <a:rPr lang="en-US" sz="2400" b="0" i="0" dirty="0">
                <a:solidFill>
                  <a:srgbClr val="54585C"/>
                </a:solidFill>
                <a:effectLst/>
                <a:latin typeface="Times New Roman" panose="02020603050405020304" pitchFamily="18" charset="0"/>
                <a:cs typeface="Times New Roman" panose="02020603050405020304" pitchFamily="18" charset="0"/>
              </a:rPr>
              <a:t>— A plan for corrective measures should be developed as soon as possible.</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Medium </a:t>
            </a:r>
            <a:r>
              <a:rPr lang="en-US" sz="2400" b="0" i="0" dirty="0">
                <a:solidFill>
                  <a:srgbClr val="54585C"/>
                </a:solidFill>
                <a:effectLst/>
                <a:latin typeface="Times New Roman" panose="02020603050405020304" pitchFamily="18" charset="0"/>
                <a:cs typeface="Times New Roman" panose="02020603050405020304" pitchFamily="18" charset="0"/>
              </a:rPr>
              <a:t>— A plan for corrective measures should be developed within a reasonable period of time.</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Low </a:t>
            </a:r>
            <a:r>
              <a:rPr lang="en-US" sz="2400" b="0" i="0" dirty="0">
                <a:solidFill>
                  <a:srgbClr val="54585C"/>
                </a:solidFill>
                <a:effectLst/>
                <a:latin typeface="Times New Roman" panose="02020603050405020304" pitchFamily="18" charset="0"/>
                <a:cs typeface="Times New Roman" panose="02020603050405020304" pitchFamily="18" charset="0"/>
              </a:rPr>
              <a:t>— The team must decide whether to accept the risk or implement corrective actions</a:t>
            </a:r>
          </a:p>
          <a:p>
            <a:pPr marL="0" indent="0">
              <a:buNone/>
            </a:pPr>
            <a:endParaRPr lang="en-US" dirty="0"/>
          </a:p>
        </p:txBody>
      </p:sp>
    </p:spTree>
    <p:extLst>
      <p:ext uri="{BB962C8B-B14F-4D97-AF65-F5344CB8AC3E}">
        <p14:creationId xmlns:p14="http://schemas.microsoft.com/office/powerpoint/2010/main" val="260591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3AF-9DE0-4358-92D4-EAB7B9348E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B5466F-AA46-463C-A9C7-E75FADD5B02F}"/>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As you evaluate controls to mitigate each risk, be sure to consider:</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Organizational policies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Cost-benefit analysis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Operational impact</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Feasibility</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Applicable regulations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The overall effectiveness of the recommended controls</a:t>
            </a:r>
          </a:p>
          <a:p>
            <a:pPr algn="just">
              <a:buFont typeface="Wingdings" panose="05000000000000000000" pitchFamily="2" charset="2"/>
              <a:buChar char="§"/>
            </a:pPr>
            <a:r>
              <a:rPr lang="en-US" sz="2400" b="0" i="0" dirty="0">
                <a:solidFill>
                  <a:srgbClr val="54585C"/>
                </a:solidFill>
                <a:effectLst/>
                <a:latin typeface="Times New Roman" panose="02020603050405020304" pitchFamily="18" charset="0"/>
                <a:cs typeface="Times New Roman" panose="02020603050405020304" pitchFamily="18" charset="0"/>
              </a:rPr>
              <a:t>Safety and reliability</a:t>
            </a:r>
          </a:p>
          <a:p>
            <a:endParaRPr lang="en-US" dirty="0"/>
          </a:p>
        </p:txBody>
      </p:sp>
    </p:spTree>
    <p:extLst>
      <p:ext uri="{BB962C8B-B14F-4D97-AF65-F5344CB8AC3E}">
        <p14:creationId xmlns:p14="http://schemas.microsoft.com/office/powerpoint/2010/main" val="206565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D6B9-8648-4545-8131-3AC4E72111A8}"/>
              </a:ext>
            </a:extLst>
          </p:cNvPr>
          <p:cNvSpPr>
            <a:spLocks noGrp="1"/>
          </p:cNvSpPr>
          <p:nvPr>
            <p:ph type="title"/>
          </p:nvPr>
        </p:nvSpPr>
        <p:spPr/>
        <p:txBody>
          <a:bodyPr/>
          <a:lstStyle/>
          <a:p>
            <a:r>
              <a:rPr lang="en-US" b="1" i="0" dirty="0">
                <a:solidFill>
                  <a:srgbClr val="54585C"/>
                </a:solidFill>
                <a:effectLst/>
                <a:latin typeface="Times New Roman" panose="02020603050405020304" pitchFamily="18" charset="0"/>
                <a:cs typeface="Times New Roman" panose="02020603050405020304" pitchFamily="18" charset="0"/>
              </a:rPr>
              <a:t>Step #9: Document the Results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18938D-6E1C-47EE-BF09-406D41761115}"/>
              </a:ext>
            </a:extLst>
          </p:cNvPr>
          <p:cNvSpPr>
            <a:spLocks noGrp="1"/>
          </p:cNvSpPr>
          <p:nvPr>
            <p:ph idx="1"/>
          </p:nvPr>
        </p:nvSpPr>
        <p:spPr/>
        <p:txBody>
          <a:bodyPr>
            <a:norm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a:t>
            </a:r>
            <a:r>
              <a:rPr lang="en-US" sz="2400" b="0" i="0" dirty="0">
                <a:solidFill>
                  <a:srgbClr val="54585C"/>
                </a:solidFill>
                <a:effectLst/>
                <a:latin typeface="Times New Roman" panose="02020603050405020304" pitchFamily="18" charset="0"/>
                <a:cs typeface="Times New Roman" panose="02020603050405020304" pitchFamily="18" charset="0"/>
              </a:rPr>
              <a:t>he final step in the risk assessment process is to develop a risk assessment report to support management in making appropriate decisions on budget, policies, procedures and so on. For each threat, the report should describe the corresponding vulnerabilities, the assets at risk, the impact to your IT infrastructure, the likelihood of occurrence and the control recommendations.</a:t>
            </a:r>
          </a:p>
          <a:p>
            <a:pPr marL="0" indent="0" algn="just">
              <a:buNone/>
            </a:pPr>
            <a:endParaRPr lang="en-US" sz="2400" dirty="0">
              <a:solidFill>
                <a:srgbClr val="5458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37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E64E-9B71-4417-9167-AA61DE597C20}"/>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List of steps to design a particular security policy.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9E6476-2D77-4487-B6A3-16FD03369480}"/>
              </a:ext>
            </a:extLst>
          </p:cNvPr>
          <p:cNvSpPr>
            <a:spLocks noGrp="1"/>
          </p:cNvSpPr>
          <p:nvPr>
            <p:ph idx="1"/>
          </p:nvPr>
        </p:nvSpPr>
        <p:spPr/>
        <p:txBody>
          <a:bodyPr>
            <a:normAutofit/>
          </a:bodyPr>
          <a:lstStyle/>
          <a:p>
            <a:pPr marL="0" indent="0" algn="just">
              <a:buNone/>
            </a:pPr>
            <a:r>
              <a:rPr lang="en-US" sz="4400" b="1" i="0" dirty="0">
                <a:solidFill>
                  <a:schemeClr val="tx1">
                    <a:lumMod val="65000"/>
                    <a:lumOff val="35000"/>
                  </a:schemeClr>
                </a:solidFill>
                <a:latin typeface="Times New Roman" panose="02020603050405020304" pitchFamily="18" charset="0"/>
                <a:cs typeface="Times New Roman" panose="02020603050405020304" pitchFamily="18" charset="0"/>
              </a:rPr>
              <a:t>1. Identify your risks</a:t>
            </a:r>
          </a:p>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What are your risks from inappropriate use? Do you have information that should be restricted? Do you send or receive a lot of large attachments and files? Are potentially offensive attachments making the rounds? It might be a nonissue. Or it could be costing you thousands of dollars per month in lost employee productivity or computer downtime.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9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2510-DD71-49B1-AD91-FE8CE1050D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A62F3F-88DC-40DC-A512-17643AD735C6}"/>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A good way to identify your risks can be through the use of monitoring or reporting tools. Many vendors of firewalls and Internet security products allow evaluation periods for their products. If those products provide reporting information, it can be helpful to use these evaluation periods to assess your risks. However, it's important to ensure that your employees are aware that you will be recording their activity for the purposes of risk assessment, if this is something you choose to try. Many employees may view this as an invasion of their privacy if it's attempted without their knowledge.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63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5979-2B85-48DA-B2C0-4F43A0A5DB96}"/>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2. Learn from others</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FF041F-F3FD-4A55-9E1E-F3FD84542996}"/>
              </a:ext>
            </a:extLst>
          </p:cNvPr>
          <p:cNvSpPr>
            <a:spLocks noGrp="1"/>
          </p:cNvSpPr>
          <p:nvPr>
            <p:ph idx="1"/>
          </p:nvPr>
        </p:nvSpPr>
        <p:spPr/>
        <p:txBody>
          <a:bodyPr>
            <a:no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There are many types of security policies, so it's important to see what other organizations like yours are doing. You can spend a couple of hours browsing online, or you can buy a book such as </a:t>
            </a:r>
            <a:r>
              <a:rPr lang="en-US" sz="2400" b="0" i="1" dirty="0">
                <a:solidFill>
                  <a:srgbClr val="A31E22"/>
                </a:solidFill>
                <a:effectLst/>
                <a:latin typeface="Times New Roman" panose="02020603050405020304" pitchFamily="18" charset="0"/>
                <a:cs typeface="Times New Roman" panose="02020603050405020304" pitchFamily="18" charset="0"/>
                <a:hlinkClick r:id="rId2"/>
              </a:rPr>
              <a:t>Information Security Policies Made Easy</a:t>
            </a:r>
            <a:r>
              <a:rPr lang="en-US" sz="2400" b="0" i="0" dirty="0">
                <a:solidFill>
                  <a:srgbClr val="000000"/>
                </a:solidFill>
                <a:effectLst/>
                <a:latin typeface="Times New Roman" panose="02020603050405020304" pitchFamily="18" charset="0"/>
                <a:cs typeface="Times New Roman" panose="02020603050405020304" pitchFamily="18" charset="0"/>
              </a:rPr>
              <a:t> by Charles Cresson Wood, which has more than 1,200 policies ready to customize. Also, talk to the sales reps from various security software vendors. They are always happy to give out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75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799-5EB3-417B-82C6-37283270A420}"/>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3. Make sure the policy conforms to legal requirements</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822117-361A-43D3-8685-B4998567E647}"/>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Depending on your data holdings, jurisdiction and location, you may be required to conform to certain minimum standards to ensure the privacy and integrity of your data, especially if your company holds personal information. Having a viable security policy documented and in place is one way of mitigating any liabilities you might incur in the event of a security breach.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D658-3D74-44E6-912C-5AE2DD2C6CC6}"/>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4. Level of security = level of risk</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2DECF3-D2B5-4077-9302-A244F3B2C06C}"/>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Don't be overzealous. Too much security can be as bad as too little. You might find that, apart from keeping the bad guys out, you don't have any problems with appropriate use because you have a mature, dedicated staff. In such cases, a written code of conduct is the most important thing. Excessive security can be a hindrance to smooth business operations, so make sure you don't overprotect yourself.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96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B3CF-CF1B-4D32-9DA1-8806FE611737}"/>
              </a:ext>
            </a:extLst>
          </p:cNvPr>
          <p:cNvSpPr>
            <a:spLocks noGrp="1"/>
          </p:cNvSpPr>
          <p:nvPr>
            <p:ph type="title"/>
          </p:nvPr>
        </p:nvSpPr>
        <p:spPr/>
        <p:txBody>
          <a:bodyPr/>
          <a:lstStyle/>
          <a:p>
            <a:r>
              <a:rPr lang="en-US" b="1" i="0" dirty="0">
                <a:solidFill>
                  <a:srgbClr val="54585C"/>
                </a:solidFill>
                <a:effectLst/>
                <a:latin typeface="Times New Roman" panose="02020603050405020304" pitchFamily="18" charset="0"/>
                <a:cs typeface="Times New Roman" panose="02020603050405020304" pitchFamily="18" charset="0"/>
              </a:rPr>
              <a:t>Step #1: Identify and Prioritize Assets</a:t>
            </a:r>
            <a:br>
              <a:rPr lang="en-US" b="1" i="0" dirty="0">
                <a:solidFill>
                  <a:srgbClr val="54585C"/>
                </a:solidFill>
                <a:effectLst/>
                <a:latin typeface="Open sans"/>
              </a:rPr>
            </a:br>
            <a:endParaRPr lang="en-US" dirty="0"/>
          </a:p>
        </p:txBody>
      </p:sp>
      <p:sp>
        <p:nvSpPr>
          <p:cNvPr id="3" name="Content Placeholder 2">
            <a:extLst>
              <a:ext uri="{FF2B5EF4-FFF2-40B4-BE49-F238E27FC236}">
                <a16:creationId xmlns:a16="http://schemas.microsoft.com/office/drawing/2014/main" id="{A3491D40-837E-4519-B260-3ED9DF25D0D3}"/>
              </a:ext>
            </a:extLst>
          </p:cNvPr>
          <p:cNvSpPr>
            <a:spLocks noGrp="1"/>
          </p:cNvSpPr>
          <p:nvPr>
            <p:ph idx="1"/>
          </p:nvPr>
        </p:nvSpPr>
        <p:spPr/>
        <p:txBody>
          <a:bodyPr>
            <a:normAutofit fontScale="25000" lnSpcReduction="20000"/>
          </a:bodyPr>
          <a:lstStyle/>
          <a:p>
            <a:pPr algn="just">
              <a:buFont typeface="Wingdings" panose="05000000000000000000" pitchFamily="2" charset="2"/>
              <a:buChar char="q"/>
            </a:pPr>
            <a:r>
              <a:rPr lang="en-US" sz="9600" b="0" i="0" dirty="0">
                <a:solidFill>
                  <a:srgbClr val="54585C"/>
                </a:solidFill>
                <a:effectLst/>
                <a:latin typeface="Times New Roman" panose="02020603050405020304" pitchFamily="18" charset="0"/>
                <a:cs typeface="Times New Roman" panose="02020603050405020304" pitchFamily="18" charset="0"/>
              </a:rPr>
              <a:t>Assets include servers, client contact information, sensitive partner documents, trade secrets and so on. Remember, what you as a technician think is valuable might not be what is actually most valuable for the business. Therefore, you need to work with business users and management to create a list of all valuable assets. For each asset, gather the following information, as applicable:</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Data</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Interfaces</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Users</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Support personnel</a:t>
            </a:r>
          </a:p>
          <a:p>
            <a:pPr algn="l">
              <a:buFont typeface="Arial" panose="020B0604020202020204" pitchFamily="34" charset="0"/>
              <a:buChar char="•"/>
            </a:pPr>
            <a:r>
              <a:rPr lang="en-US" sz="9600" b="0" i="0" dirty="0">
                <a:solidFill>
                  <a:srgbClr val="54585C"/>
                </a:solidFill>
                <a:effectLst/>
                <a:latin typeface="Times New Roman" panose="02020603050405020304" pitchFamily="18" charset="0"/>
                <a:cs typeface="Times New Roman" panose="02020603050405020304" pitchFamily="18" charset="0"/>
              </a:rPr>
              <a:t>Mission or purpose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2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A3B8-BD57-4A18-9905-6BB0D77E43A0}"/>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5. Include staff in policy development</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CBC1CB-7858-4B47-924E-38FF59E55F18}"/>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No one wants a policy dictated from above. Involve staff in the process of defining appropriate use. Keep staff informed as the rules are developed and tools are implemented. If people understand the need for a responsible security policy, they will be much more inclined to comply.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3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4152-9F75-4CAA-99A8-65228E709B65}"/>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6. Train your employees</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CD405-8D41-4442-BA85-0D074D6FEE9E}"/>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Staff training is commonly overlooked or underappreciated as part of the AUP implementation process. But, in practice, it's probably one of the most useful phases. It not only helps you to inform employees and help them understand the policies, but it also allows you to discuss the practical, real-world implications of the policy. End users will often ask questions or offer examples in a training forum, and this can be very rewarding. These questions can help you define the policy in more detail and adjust it to be more useful.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3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1F71-D7EE-4A48-855F-71AA90C7559F}"/>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7. Get it in writing</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4C8322-589F-42B1-A62A-E531598B26F0}"/>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Make sure every member of your staff has read, signed and understood the policy. All new hires should sign the policy when they are brought on board and should be required to reread and reconfirm their understanding of the policy at least annually. For large organizations, use automated tools to help electronically deliver and track signatures of the documents. Some tools even provide quizzing mechanisms to test user's knowledge of the policy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76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C58D-2512-45E2-B540-C19C2ACD5F6B}"/>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8. Set clear penalties and enforce them</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56E78C-1C60-40E4-AD3A-7A2FEACC70B4}"/>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Network security is no joke. Your security policy isn't a set of voluntary guidelines but a condition of employment. Have a clear set of procedures in place that spell out the penalties for breaches in the security policy. Then enforce them. A security policy with haphazard compliance is almost as bad as no policy at all.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05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72F2-9AF6-455E-B284-41E934858F55}"/>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9. Update your staff</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800CD8-E04B-4F07-8C5B-65323EF21E27}"/>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A security policy is a dynamic document because the network itself is always evolving. People come and go. Databases are created and destroyed. New security threats pop up. Keeping the security policy updated is hard enough, but keeping staffers aware of any changes that might affect their day-to-day operations is even more difficult. Open communication is the key to success.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5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5659-CBC1-4158-A5BE-283CCBB5DB50}"/>
              </a:ext>
            </a:extLst>
          </p:cNvPr>
          <p:cNvSpPr>
            <a:spLocks noGrp="1"/>
          </p:cNvSpPr>
          <p:nvPr>
            <p:ph type="title"/>
          </p:nvPr>
        </p:nvSpPr>
        <p:spPr/>
        <p:txBody>
          <a:bodyPr/>
          <a:lstStyle/>
          <a:p>
            <a:r>
              <a:rPr lang="en-US" b="1" i="0" dirty="0">
                <a:solidFill>
                  <a:schemeClr val="tx1">
                    <a:lumMod val="65000"/>
                    <a:lumOff val="35000"/>
                  </a:schemeClr>
                </a:solidFill>
                <a:effectLst/>
                <a:latin typeface="Times New Roman" panose="02020603050405020304" pitchFamily="18" charset="0"/>
                <a:cs typeface="Times New Roman" panose="02020603050405020304" pitchFamily="18" charset="0"/>
              </a:rPr>
              <a:t>10. Install the tools you need</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71BDD7-2616-4DF6-A573-D1327ACB933D}"/>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000000"/>
                </a:solidFill>
                <a:effectLst/>
                <a:latin typeface="Times New Roman" panose="02020603050405020304" pitchFamily="18" charset="0"/>
                <a:cs typeface="Times New Roman" panose="02020603050405020304" pitchFamily="18" charset="0"/>
              </a:rPr>
              <a:t>Having a policy is one thing, enforcing it is another. Internet and e-mail content security products with customizable rule sets can ensure that your policy, no matter how complex, is adhered to. The investment in tools to enforce your security policy is probably one of the most cost-effective purchases you will ever make.</a:t>
            </a: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chemeClr val="tx1">
                    <a:lumMod val="65000"/>
                    <a:lumOff val="35000"/>
                  </a:schemeClr>
                </a:solidFill>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198051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F80F-CA36-49E0-B997-2F57587DA3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0CC0B9-4A23-4D7C-B01A-D0DC096D921B}"/>
              </a:ext>
            </a:extLst>
          </p:cNvPr>
          <p:cNvSpPr>
            <a:spLocks noGrp="1"/>
          </p:cNvSpPr>
          <p:nvPr>
            <p:ph idx="1"/>
          </p:nvPr>
        </p:nvSpPr>
        <p:spPr>
          <a:xfrm>
            <a:off x="838200" y="365125"/>
            <a:ext cx="10515600" cy="5811838"/>
          </a:xfrm>
        </p:spPr>
        <p:txBody>
          <a:bodyPr>
            <a:normAutofit/>
          </a:bodyPr>
          <a:lstStyle/>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Criticality</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Functional requirements</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IT security policies</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IT security architecture</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Network topology</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Information storage protection</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Information flow</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Technical security controls</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Physical security environment</a:t>
            </a:r>
          </a:p>
          <a:p>
            <a:pPr algn="l">
              <a:buFont typeface="Arial" panose="020B0604020202020204" pitchFamily="34" charset="0"/>
              <a:buChar char="•"/>
            </a:pPr>
            <a:r>
              <a:rPr lang="en-US" sz="2400" b="0" i="0" dirty="0">
                <a:solidFill>
                  <a:srgbClr val="54585C"/>
                </a:solidFill>
                <a:effectLst/>
                <a:latin typeface="Times New Roman" panose="02020603050405020304" pitchFamily="18" charset="0"/>
                <a:cs typeface="Times New Roman" panose="02020603050405020304" pitchFamily="18" charset="0"/>
              </a:rPr>
              <a:t>Environmental security</a:t>
            </a:r>
          </a:p>
          <a:p>
            <a:endParaRPr lang="en-US" dirty="0"/>
          </a:p>
        </p:txBody>
      </p:sp>
    </p:spTree>
    <p:extLst>
      <p:ext uri="{BB962C8B-B14F-4D97-AF65-F5344CB8AC3E}">
        <p14:creationId xmlns:p14="http://schemas.microsoft.com/office/powerpoint/2010/main" val="86607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E3DA-46A3-48DD-957D-A100E469AF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F6B566-1779-4AA3-906D-B73301480942}"/>
              </a:ext>
            </a:extLst>
          </p:cNvPr>
          <p:cNvSpPr>
            <a:spLocks noGrp="1"/>
          </p:cNvSpPr>
          <p:nvPr>
            <p:ph idx="1"/>
          </p:nvPr>
        </p:nvSpPr>
        <p:spPr>
          <a:xfrm>
            <a:off x="838200" y="365125"/>
            <a:ext cx="10515600" cy="5811838"/>
          </a:xfrm>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Because most organizations have a limited budget for risk assessment, you will likely have to limit the scope of the remaining steps to mission-critical assets. Accordingly, you need to define a standard for determining the importance of each asset. Common criteria include the asset’s monetary value, legal standing and importance to the organization. Once the standard has been approved by management and formally incorporated into the risk assessment security policy, use it to classify each asset as critical, major or minor.</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3E0001-E94C-4025-BEEF-94C13CE5E9E5}"/>
              </a:ext>
            </a:extLst>
          </p:cNvPr>
          <p:cNvPicPr>
            <a:picLocks noChangeAspect="1"/>
          </p:cNvPicPr>
          <p:nvPr/>
        </p:nvPicPr>
        <p:blipFill>
          <a:blip r:embed="rId2"/>
          <a:stretch>
            <a:fillRect/>
          </a:stretch>
        </p:blipFill>
        <p:spPr>
          <a:xfrm>
            <a:off x="2171700" y="3199720"/>
            <a:ext cx="7473462" cy="2506488"/>
          </a:xfrm>
          <a:prstGeom prst="rect">
            <a:avLst/>
          </a:prstGeom>
        </p:spPr>
      </p:pic>
    </p:spTree>
    <p:extLst>
      <p:ext uri="{BB962C8B-B14F-4D97-AF65-F5344CB8AC3E}">
        <p14:creationId xmlns:p14="http://schemas.microsoft.com/office/powerpoint/2010/main" val="39629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67B-D0FC-463A-846C-710A3DC67990}"/>
              </a:ext>
            </a:extLst>
          </p:cNvPr>
          <p:cNvSpPr>
            <a:spLocks noGrp="1"/>
          </p:cNvSpPr>
          <p:nvPr>
            <p:ph type="title"/>
          </p:nvPr>
        </p:nvSpPr>
        <p:spPr/>
        <p:txBody>
          <a:bodyPr/>
          <a:lstStyle/>
          <a:p>
            <a:r>
              <a:rPr lang="en-US" b="1" i="0" dirty="0">
                <a:solidFill>
                  <a:srgbClr val="54585C"/>
                </a:solidFill>
                <a:effectLst/>
                <a:latin typeface="Times New Roman" panose="02020603050405020304" pitchFamily="18" charset="0"/>
                <a:cs typeface="Times New Roman" panose="02020603050405020304" pitchFamily="18" charset="0"/>
              </a:rPr>
              <a:t>Step #2: Identify Threats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351C02-E8FF-4A5C-B7F9-CD2CB51224E0}"/>
              </a:ext>
            </a:extLst>
          </p:cNvPr>
          <p:cNvSpPr>
            <a:spLocks noGrp="1"/>
          </p:cNvSpPr>
          <p:nvPr>
            <p:ph idx="1"/>
          </p:nvPr>
        </p:nvSpPr>
        <p:spPr/>
        <p:txBody>
          <a:bodyPr>
            <a:normAutofit/>
          </a:bodyPr>
          <a:lstStyle/>
          <a:p>
            <a:pPr marL="0" indent="0" algn="just">
              <a:buNone/>
            </a:pPr>
            <a:r>
              <a:rPr lang="en-US" sz="2400" b="0" i="0" dirty="0">
                <a:solidFill>
                  <a:srgbClr val="54585C"/>
                </a:solidFill>
                <a:effectLst/>
                <a:latin typeface="Times New Roman" panose="02020603050405020304" pitchFamily="18" charset="0"/>
                <a:cs typeface="Times New Roman" panose="02020603050405020304" pitchFamily="18" charset="0"/>
              </a:rPr>
              <a:t>A threat is anything that could cause harm to your organization. While hackers and malware probably leap to mind, there are many other types of threats:</a:t>
            </a:r>
          </a:p>
          <a:p>
            <a:pPr algn="just">
              <a:buFont typeface="Wingdings" panose="05000000000000000000" pitchFamily="2" charset="2"/>
              <a:buChar char="q"/>
            </a:pPr>
            <a:r>
              <a:rPr lang="en-US" sz="2400" b="1" i="0" dirty="0">
                <a:solidFill>
                  <a:srgbClr val="54585C"/>
                </a:solidFill>
                <a:effectLst/>
                <a:latin typeface="Times New Roman" panose="02020603050405020304" pitchFamily="18" charset="0"/>
                <a:cs typeface="Times New Roman" panose="02020603050405020304" pitchFamily="18" charset="0"/>
              </a:rPr>
              <a:t>Natural disasters. </a:t>
            </a:r>
            <a:r>
              <a:rPr lang="en-US" sz="2400" b="0" i="0" dirty="0">
                <a:solidFill>
                  <a:srgbClr val="54585C"/>
                </a:solidFill>
                <a:effectLst/>
                <a:latin typeface="Times New Roman" panose="02020603050405020304" pitchFamily="18" charset="0"/>
                <a:cs typeface="Times New Roman" panose="02020603050405020304" pitchFamily="18" charset="0"/>
              </a:rPr>
              <a:t>Floods, hurricanes, earthquakes, fire and other natural disasters can destroy not just data, but servers and appliances as well. When deciding where to house your servers, think about the chances of different types of natural disasters. For instance, your area might have a high risk of floods but a low likelihood of tornadoes.</a:t>
            </a:r>
          </a:p>
          <a:p>
            <a:pPr algn="just">
              <a:buFont typeface="Wingdings" panose="05000000000000000000" pitchFamily="2" charset="2"/>
              <a:buChar char="q"/>
            </a:pPr>
            <a:r>
              <a:rPr lang="en-US" sz="2400" b="1" i="0" dirty="0">
                <a:solidFill>
                  <a:srgbClr val="54585C"/>
                </a:solidFill>
                <a:effectLst/>
                <a:latin typeface="Times New Roman" panose="02020603050405020304" pitchFamily="18" charset="0"/>
                <a:cs typeface="Times New Roman" panose="02020603050405020304" pitchFamily="18" charset="0"/>
              </a:rPr>
              <a:t>Hardware failure</a:t>
            </a:r>
            <a:r>
              <a:rPr lang="en-US" sz="2400" b="0" i="0" dirty="0">
                <a:solidFill>
                  <a:srgbClr val="54585C"/>
                </a:solidFill>
                <a:effectLst/>
                <a:latin typeface="Times New Roman" panose="02020603050405020304" pitchFamily="18" charset="0"/>
                <a:cs typeface="Times New Roman" panose="02020603050405020304" pitchFamily="18" charset="0"/>
              </a:rPr>
              <a:t>. The likelihood of hardware failure depends on the quality and age of the server or other machine. For relatively new, high-quality equipment, the chance of failure is low. But if the equipment is old or from a “no-name” vendor, the chance of failure is much higher</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4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A3F5-2962-4404-82A3-C77905C1C1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A4A50C-0ABF-44BB-8696-4CEC39DA2099}"/>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This threat should be on your list, no matter what business you are in. People can accidentally delete important files, click on a malicious link in an email or spill coffee on a piece of equipment that hosts critical systems.</a:t>
            </a:r>
          </a:p>
          <a:p>
            <a:pPr algn="just">
              <a:buFont typeface="Wingdings" panose="05000000000000000000" pitchFamily="2" charset="2"/>
              <a:buChar char="q"/>
            </a:pPr>
            <a:r>
              <a:rPr lang="en-US" sz="2400" b="1" i="0" dirty="0">
                <a:solidFill>
                  <a:srgbClr val="54585C"/>
                </a:solidFill>
                <a:effectLst/>
                <a:latin typeface="Times New Roman" panose="02020603050405020304" pitchFamily="18" charset="0"/>
                <a:cs typeface="Times New Roman" panose="02020603050405020304" pitchFamily="18" charset="0"/>
              </a:rPr>
              <a:t>Malicious behavior.</a:t>
            </a:r>
            <a:r>
              <a:rPr lang="en-US" sz="2400" b="0" i="0" dirty="0">
                <a:solidFill>
                  <a:srgbClr val="54585C"/>
                </a:solidFill>
                <a:effectLst/>
                <a:latin typeface="Times New Roman" panose="02020603050405020304" pitchFamily="18" charset="0"/>
                <a:cs typeface="Times New Roman" panose="02020603050405020304" pitchFamily="18" charset="0"/>
              </a:rPr>
              <a:t> There are three types of malicious behavior:</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Interference</a:t>
            </a:r>
            <a:r>
              <a:rPr lang="en-US" sz="2400" b="0" i="0" dirty="0">
                <a:solidFill>
                  <a:srgbClr val="54585C"/>
                </a:solidFill>
                <a:effectLst/>
                <a:latin typeface="Times New Roman" panose="02020603050405020304" pitchFamily="18" charset="0"/>
                <a:cs typeface="Times New Roman" panose="02020603050405020304" pitchFamily="18" charset="0"/>
              </a:rPr>
              <a:t> is when somebody causes damage to your business by deleting data, engineering a distributed denial of service (DDOS) against your website, physically stealing a computer or server, and so on.</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Interception</a:t>
            </a:r>
            <a:r>
              <a:rPr lang="en-US" sz="2400" b="0" i="0" dirty="0">
                <a:solidFill>
                  <a:srgbClr val="54585C"/>
                </a:solidFill>
                <a:effectLst/>
                <a:latin typeface="Times New Roman" panose="02020603050405020304" pitchFamily="18" charset="0"/>
                <a:cs typeface="Times New Roman" panose="02020603050405020304" pitchFamily="18" charset="0"/>
              </a:rPr>
              <a:t> is theft of your data.</a:t>
            </a:r>
          </a:p>
          <a:p>
            <a:pPr algn="just">
              <a:buFont typeface="Wingdings" panose="05000000000000000000" pitchFamily="2" charset="2"/>
              <a:buChar char="§"/>
            </a:pPr>
            <a:r>
              <a:rPr lang="en-US" sz="2400" b="1" i="0" dirty="0">
                <a:solidFill>
                  <a:srgbClr val="54585C"/>
                </a:solidFill>
                <a:effectLst/>
                <a:latin typeface="Times New Roman" panose="02020603050405020304" pitchFamily="18" charset="0"/>
                <a:cs typeface="Times New Roman" panose="02020603050405020304" pitchFamily="18" charset="0"/>
              </a:rPr>
              <a:t>Impersonation</a:t>
            </a:r>
            <a:r>
              <a:rPr lang="en-US" sz="2400" b="0" i="0" dirty="0">
                <a:solidFill>
                  <a:srgbClr val="54585C"/>
                </a:solidFill>
                <a:effectLst/>
                <a:latin typeface="Times New Roman" panose="02020603050405020304" pitchFamily="18" charset="0"/>
                <a:cs typeface="Times New Roman" panose="02020603050405020304" pitchFamily="18" charset="0"/>
              </a:rPr>
              <a:t> is misuse of someone else’s credentials, which are often acquired through social engineering attacks or brute-force attacks, or purchased on the dark web.</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43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D684-039B-462A-9637-CA532F061CD5}"/>
              </a:ext>
            </a:extLst>
          </p:cNvPr>
          <p:cNvSpPr>
            <a:spLocks noGrp="1"/>
          </p:cNvSpPr>
          <p:nvPr>
            <p:ph type="title"/>
          </p:nvPr>
        </p:nvSpPr>
        <p:spPr/>
        <p:txBody>
          <a:bodyPr>
            <a:normAutofit/>
          </a:bodyPr>
          <a:lstStyle/>
          <a:p>
            <a:r>
              <a:rPr lang="en-US" b="1" i="0" dirty="0">
                <a:solidFill>
                  <a:srgbClr val="54585C"/>
                </a:solidFill>
                <a:effectLst/>
                <a:latin typeface="Times New Roman" panose="02020603050405020304" pitchFamily="18" charset="0"/>
                <a:cs typeface="Times New Roman" panose="02020603050405020304" pitchFamily="18" charset="0"/>
              </a:rPr>
              <a:t>Step #3: Identify Vulnerabilities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600F0B-AB07-4414-BD72-4082C8BA3FFC}"/>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 vulnerability is a weakness that could enable a threat to harm your organization. Vulnerabilities can be identified through analysis, audit reports, the </a:t>
            </a:r>
            <a:r>
              <a:rPr lang="en-US" sz="2400" b="0" i="0" u="none" strike="noStrike" dirty="0">
                <a:solidFill>
                  <a:srgbClr val="337AB7"/>
                </a:solidFill>
                <a:effectLst/>
                <a:latin typeface="Times New Roman" panose="02020603050405020304" pitchFamily="18" charset="0"/>
                <a:cs typeface="Times New Roman" panose="02020603050405020304" pitchFamily="18" charset="0"/>
                <a:hlinkClick r:id="rId2"/>
              </a:rPr>
              <a:t>NIST vulnerability database</a:t>
            </a:r>
            <a:r>
              <a:rPr lang="en-US" sz="2400" b="0" i="0" dirty="0">
                <a:solidFill>
                  <a:srgbClr val="54585C"/>
                </a:solidFill>
                <a:effectLst/>
                <a:latin typeface="Times New Roman" panose="02020603050405020304" pitchFamily="18" charset="0"/>
                <a:cs typeface="Times New Roman" panose="02020603050405020304" pitchFamily="18" charset="0"/>
              </a:rPr>
              <a:t>, vendor data, information security test and evaluation (ST&amp;E) procedures, penetration testing, and automated vulnerability scanning tools.</a:t>
            </a:r>
          </a:p>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Don’t limit your thinking to software vulnerabilities; there are also physical and human vulnerabilities. For example, having your server room in the basement increases your vulnerability to the threat of flooding, and failure to educate your employees about the danger of clicking on email links increases your vulnerability to the threat of malware.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94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E621-741C-4D63-8078-743DCDC418DF}"/>
              </a:ext>
            </a:extLst>
          </p:cNvPr>
          <p:cNvSpPr>
            <a:spLocks noGrp="1"/>
          </p:cNvSpPr>
          <p:nvPr>
            <p:ph type="title"/>
          </p:nvPr>
        </p:nvSpPr>
        <p:spPr/>
        <p:txBody>
          <a:bodyPr/>
          <a:lstStyle/>
          <a:p>
            <a:r>
              <a:rPr lang="en-US" b="1" i="0" dirty="0">
                <a:solidFill>
                  <a:srgbClr val="54585C"/>
                </a:solidFill>
                <a:effectLst/>
                <a:latin typeface="Times New Roman" panose="02020603050405020304" pitchFamily="18" charset="0"/>
                <a:cs typeface="Times New Roman" panose="02020603050405020304" pitchFamily="18" charset="0"/>
              </a:rPr>
              <a:t>Step #4: Analyze Controls</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99F5AB-B49C-4DFB-B5E5-AFB8145EBB6C}"/>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Analyze the controls that are either in place or in the planning stage to minimize or eliminate the probability that a threat will exploit a vulnerability. Technical controls include encryption, intrusion detection mechanisms, and identification and authentication solutions. Nontechnical controls include security policies, administrative actions, and physical and environmental mechanisms.</a:t>
            </a:r>
          </a:p>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Both technical and nontechnical controls can further be classified as preventive or detective. As the name implies, preventive controls attempt to anticipate and stop attacks; examples include encryption and authentication devices. Detective controls are used to discover threats that have occurred or are in process; they include audit trails and intrusion detection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69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43EC-F78C-4036-BAA1-1CE910127178}"/>
              </a:ext>
            </a:extLst>
          </p:cNvPr>
          <p:cNvSpPr>
            <a:spLocks noGrp="1"/>
          </p:cNvSpPr>
          <p:nvPr>
            <p:ph type="title"/>
          </p:nvPr>
        </p:nvSpPr>
        <p:spPr>
          <a:xfrm>
            <a:off x="838200" y="365125"/>
            <a:ext cx="10515600" cy="1460500"/>
          </a:xfrm>
        </p:spPr>
        <p:txBody>
          <a:bodyPr>
            <a:noAutofit/>
          </a:bodyPr>
          <a:lstStyle/>
          <a:p>
            <a:r>
              <a:rPr lang="en-US" b="1" i="0" dirty="0">
                <a:solidFill>
                  <a:srgbClr val="54585C"/>
                </a:solidFill>
                <a:effectLst/>
                <a:latin typeface="Times New Roman" panose="02020603050405020304" pitchFamily="18" charset="0"/>
                <a:cs typeface="Times New Roman" panose="02020603050405020304" pitchFamily="18" charset="0"/>
              </a:rPr>
              <a:t>Step #5: Determine the Likelihood of an Incident</a:t>
            </a:r>
            <a:br>
              <a:rPr lang="en-US" b="1" i="0" dirty="0">
                <a:solidFill>
                  <a:srgbClr val="54585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C28A6E-BB75-4A35-8A3E-1B368F15BFF8}"/>
              </a:ext>
            </a:extLst>
          </p:cNvPr>
          <p:cNvSpPr>
            <a:spLocks noGrp="1"/>
          </p:cNvSpPr>
          <p:nvPr>
            <p:ph idx="1"/>
          </p:nvPr>
        </p:nvSpPr>
        <p:spPr/>
        <p:txBody>
          <a:bodyPr>
            <a:normAutofit/>
          </a:bodyPr>
          <a:lstStyle/>
          <a:p>
            <a:pPr algn="just">
              <a:buFont typeface="Wingdings" panose="05000000000000000000" pitchFamily="2" charset="2"/>
              <a:buChar char="q"/>
            </a:pPr>
            <a:r>
              <a:rPr lang="en-US" sz="2400" b="0" i="0" dirty="0">
                <a:solidFill>
                  <a:srgbClr val="54585C"/>
                </a:solidFill>
                <a:effectLst/>
                <a:latin typeface="Times New Roman" panose="02020603050405020304" pitchFamily="18" charset="0"/>
                <a:cs typeface="Times New Roman" panose="02020603050405020304" pitchFamily="18" charset="0"/>
              </a:rPr>
              <a:t>Assess the probability that a vulnerability might actually be exploited, taking into account the type of vulnerability, the capability and motivation of the threat source, and the existence and effectiveness of your controls. Rather than a numerical score, many organizations use the </a:t>
            </a:r>
            <a:r>
              <a:rPr lang="en-US" sz="2400" b="1" i="0" dirty="0">
                <a:solidFill>
                  <a:srgbClr val="54585C"/>
                </a:solidFill>
                <a:effectLst/>
                <a:latin typeface="Times New Roman" panose="02020603050405020304" pitchFamily="18" charset="0"/>
                <a:cs typeface="Times New Roman" panose="02020603050405020304" pitchFamily="18" charset="0"/>
              </a:rPr>
              <a:t>categories high, medium and low to assess the likelihood of an attack</a:t>
            </a:r>
            <a:r>
              <a:rPr lang="en-US" sz="2400" b="0" i="0" dirty="0">
                <a:solidFill>
                  <a:srgbClr val="54585C"/>
                </a:solidFill>
                <a:effectLst/>
                <a:latin typeface="Times New Roman" panose="02020603050405020304" pitchFamily="18" charset="0"/>
                <a:cs typeface="Times New Roman" panose="02020603050405020304" pitchFamily="18" charset="0"/>
              </a:rPr>
              <a:t> or other adverse event.</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D47ED0-BA57-4CC5-899C-E7F99E441B5B}"/>
              </a:ext>
            </a:extLst>
          </p:cNvPr>
          <p:cNvPicPr>
            <a:picLocks noChangeAspect="1"/>
          </p:cNvPicPr>
          <p:nvPr/>
        </p:nvPicPr>
        <p:blipFill>
          <a:blip r:embed="rId2"/>
          <a:stretch>
            <a:fillRect/>
          </a:stretch>
        </p:blipFill>
        <p:spPr>
          <a:xfrm>
            <a:off x="2048607" y="3719211"/>
            <a:ext cx="8308731" cy="2373858"/>
          </a:xfrm>
          <a:prstGeom prst="rect">
            <a:avLst/>
          </a:prstGeom>
        </p:spPr>
      </p:pic>
    </p:spTree>
    <p:extLst>
      <p:ext uri="{BB962C8B-B14F-4D97-AF65-F5344CB8AC3E}">
        <p14:creationId xmlns:p14="http://schemas.microsoft.com/office/powerpoint/2010/main" val="20286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2203</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Times New Roman</vt:lpstr>
      <vt:lpstr>Wingdings</vt:lpstr>
      <vt:lpstr>Office Theme</vt:lpstr>
      <vt:lpstr>Risk identification and risk assessment</vt:lpstr>
      <vt:lpstr>Step #1: Identify and Prioritize Assets </vt:lpstr>
      <vt:lpstr>PowerPoint Presentation</vt:lpstr>
      <vt:lpstr>PowerPoint Presentation</vt:lpstr>
      <vt:lpstr>Step #2: Identify Threats </vt:lpstr>
      <vt:lpstr>PowerPoint Presentation</vt:lpstr>
      <vt:lpstr>Step #3: Identify Vulnerabilities </vt:lpstr>
      <vt:lpstr>Step #4: Analyze Controls </vt:lpstr>
      <vt:lpstr>Step #5: Determine the Likelihood of an Incident </vt:lpstr>
      <vt:lpstr>Step #6: Assess the Impact a Threat Could Have </vt:lpstr>
      <vt:lpstr>Step #7: Prioritize the Information Security Risks </vt:lpstr>
      <vt:lpstr>Step #8: Recommend Controls </vt:lpstr>
      <vt:lpstr>PowerPoint Presentation</vt:lpstr>
      <vt:lpstr>Step #9: Document the Results </vt:lpstr>
      <vt:lpstr>List of steps to design a particular security policy.</vt:lpstr>
      <vt:lpstr>PowerPoint Presentation</vt:lpstr>
      <vt:lpstr>2. Learn from others</vt:lpstr>
      <vt:lpstr>3. Make sure the policy conforms to legal requirements</vt:lpstr>
      <vt:lpstr>4. Level of security = level of risk</vt:lpstr>
      <vt:lpstr>5. Include staff in policy development</vt:lpstr>
      <vt:lpstr>6. Train your employees</vt:lpstr>
      <vt:lpstr>7. Get it in writing</vt:lpstr>
      <vt:lpstr>8. Set clear penalties and enforce them</vt:lpstr>
      <vt:lpstr>9. Update your staff</vt:lpstr>
      <vt:lpstr>10. Install the tools you need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identification and risk assessment</dc:title>
  <dc:creator>nguyen cao</dc:creator>
  <cp:lastModifiedBy>nguyen cao</cp:lastModifiedBy>
  <cp:revision>27</cp:revision>
  <dcterms:created xsi:type="dcterms:W3CDTF">2020-12-26T02:36:28Z</dcterms:created>
  <dcterms:modified xsi:type="dcterms:W3CDTF">2020-12-28T07:09:47Z</dcterms:modified>
</cp:coreProperties>
</file>