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5" r:id="rId5"/>
    <p:sldId id="259" r:id="rId6"/>
    <p:sldId id="287" r:id="rId7"/>
    <p:sldId id="337" r:id="rId8"/>
    <p:sldId id="288" r:id="rId9"/>
    <p:sldId id="291" r:id="rId10"/>
    <p:sldId id="338" r:id="rId11"/>
    <p:sldId id="286" r:id="rId12"/>
    <p:sldId id="289" r:id="rId13"/>
    <p:sldId id="324" r:id="rId14"/>
    <p:sldId id="292" r:id="rId15"/>
    <p:sldId id="293" r:id="rId16"/>
    <p:sldId id="339" r:id="rId17"/>
    <p:sldId id="294" r:id="rId18"/>
    <p:sldId id="297" r:id="rId19"/>
    <p:sldId id="301" r:id="rId20"/>
    <p:sldId id="302" r:id="rId21"/>
    <p:sldId id="303" r:id="rId22"/>
    <p:sldId id="304" r:id="rId23"/>
    <p:sldId id="290" r:id="rId24"/>
    <p:sldId id="341" r:id="rId25"/>
    <p:sldId id="340" r:id="rId26"/>
    <p:sldId id="322" r:id="rId27"/>
    <p:sldId id="279" r:id="rId28"/>
  </p:sldIdLst>
  <p:sldSz cx="9144000" cy="5143500"/>
  <p:notesSz cx="6858000" cy="9144000"/>
  <p:embeddedFontLst>
    <p:embeddedFont>
      <p:font typeface="Dosis" charset="0"/>
      <p:regular r:id="rId32"/>
      <p:bold r:id="rId33"/>
    </p:embeddedFont>
    <p:embeddedFont>
      <p:font typeface="Roboto" charset="0"/>
      <p:regular r:id="rId34"/>
      <p:bold r:id="rId35"/>
      <p:italic r:id="rId36"/>
      <p:boldItalic r:id="rId37"/>
    </p:embeddedFont>
    <p:embeddedFont>
      <p:font typeface="Montserrat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10.fntdata"/><Relationship Id="rId40" Type="http://schemas.openxmlformats.org/officeDocument/2006/relationships/font" Target="fonts/font9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22222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false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true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true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 txBox="true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false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true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1"/>
          <p:cNvSpPr/>
          <p:nvPr/>
        </p:nvSpPr>
        <p:spPr>
          <a:xfrm flipH="true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1"/>
          <p:cNvSpPr/>
          <p:nvPr/>
        </p:nvSpPr>
        <p:spPr>
          <a:xfrm flipH="true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1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false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true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2"/>
          <p:cNvSpPr/>
          <p:nvPr/>
        </p:nvSpPr>
        <p:spPr>
          <a:xfrm flipH="true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12"/>
          <p:cNvSpPr/>
          <p:nvPr/>
        </p:nvSpPr>
        <p:spPr>
          <a:xfrm flipH="true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12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false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true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true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3"/>
          <p:cNvSpPr txBox="true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true"/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false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true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4"/>
          <p:cNvSpPr txBox="true"/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/>
        </p:txBody>
      </p:sp>
      <p:sp>
        <p:nvSpPr>
          <p:cNvPr id="25" name="Google Shape;25;p4"/>
          <p:cNvSpPr txBox="true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true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/>
          <p:nvPr/>
        </p:nvSpPr>
        <p:spPr>
          <a:xfrm flipH="true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4"/>
          <p:cNvSpPr txBox="true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true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false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true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5"/>
            <p:cNvSpPr/>
            <p:nvPr/>
          </p:nvSpPr>
          <p:spPr>
            <a:xfrm flipH="true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flipH="true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5"/>
            <p:cNvSpPr/>
            <p:nvPr/>
          </p:nvSpPr>
          <p:spPr>
            <a:xfrm flipH="true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 flipH="true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" name="Google Shape;38;p5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5"/>
          <p:cNvSpPr txBox="true"/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40" name="Google Shape;40;p5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false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true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6"/>
            <p:cNvSpPr/>
            <p:nvPr/>
          </p:nvSpPr>
          <p:spPr>
            <a:xfrm flipH="true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6"/>
            <p:cNvSpPr/>
            <p:nvPr/>
          </p:nvSpPr>
          <p:spPr>
            <a:xfrm flipH="true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6"/>
            <p:cNvSpPr/>
            <p:nvPr/>
          </p:nvSpPr>
          <p:spPr>
            <a:xfrm flipH="true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6"/>
            <p:cNvSpPr/>
            <p:nvPr/>
          </p:nvSpPr>
          <p:spPr>
            <a:xfrm flipH="true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" name="Google Shape;49;p6"/>
          <p:cNvSpPr txBox="true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/>
        </p:txBody>
      </p:sp>
      <p:sp>
        <p:nvSpPr>
          <p:cNvPr id="50" name="Google Shape;50;p6"/>
          <p:cNvSpPr txBox="true"/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1" name="Google Shape;51;p6"/>
          <p:cNvSpPr txBox="true"/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2" name="Google Shape;52;p6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false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true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7"/>
            <p:cNvSpPr/>
            <p:nvPr/>
          </p:nvSpPr>
          <p:spPr>
            <a:xfrm flipH="true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7"/>
            <p:cNvSpPr/>
            <p:nvPr/>
          </p:nvSpPr>
          <p:spPr>
            <a:xfrm flipH="true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7"/>
            <p:cNvSpPr/>
            <p:nvPr/>
          </p:nvSpPr>
          <p:spPr>
            <a:xfrm flipH="true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7"/>
            <p:cNvSpPr/>
            <p:nvPr/>
          </p:nvSpPr>
          <p:spPr>
            <a:xfrm flipH="true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" name="Google Shape;61;p7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2" name="Google Shape;62;p7"/>
          <p:cNvSpPr txBox="true"/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3" name="Google Shape;63;p7"/>
          <p:cNvSpPr txBox="true"/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4" name="Google Shape;64;p7"/>
          <p:cNvSpPr txBox="true"/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5" name="Google Shape;65;p7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false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true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8"/>
            <p:cNvSpPr/>
            <p:nvPr/>
          </p:nvSpPr>
          <p:spPr>
            <a:xfrm flipH="true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8"/>
            <p:cNvSpPr/>
            <p:nvPr/>
          </p:nvSpPr>
          <p:spPr>
            <a:xfrm flipH="true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flipH="true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flipH="true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" name="Google Shape;74;p8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5" name="Google Shape;75;p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false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true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9"/>
          <p:cNvSpPr/>
          <p:nvPr/>
        </p:nvSpPr>
        <p:spPr>
          <a:xfrm flipH="true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/>
          <p:nvPr/>
        </p:nvSpPr>
        <p:spPr>
          <a:xfrm flipH="true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9"/>
          <p:cNvSpPr/>
          <p:nvPr/>
        </p:nvSpPr>
        <p:spPr>
          <a:xfrm flipH="true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9"/>
          <p:cNvSpPr/>
          <p:nvPr/>
        </p:nvSpPr>
        <p:spPr>
          <a:xfrm flipH="true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9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9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false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true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0"/>
          <p:cNvSpPr/>
          <p:nvPr/>
        </p:nvSpPr>
        <p:spPr>
          <a:xfrm flipH="true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0"/>
          <p:cNvSpPr/>
          <p:nvPr/>
        </p:nvSpPr>
        <p:spPr>
          <a:xfrm flipH="true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0"/>
          <p:cNvSpPr/>
          <p:nvPr/>
        </p:nvSpPr>
        <p:spPr>
          <a:xfrm flipH="true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0"/>
          <p:cNvSpPr txBox="true"/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92" name="Google Shape;92;p10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true"/>
          <p:nvPr>
            <p:ph type="ctrTitle"/>
          </p:nvPr>
        </p:nvSpPr>
        <p:spPr>
          <a:xfrm>
            <a:off x="1028700" y="0"/>
            <a:ext cx="5238750" cy="329565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Home Application</a:t>
            </a:r>
            <a:endParaRPr lang="en-US" altLang="en-GB"/>
          </a:p>
        </p:txBody>
      </p:sp>
      <p:sp>
        <p:nvSpPr>
          <p:cNvPr id="2" name="Text Box 1"/>
          <p:cNvSpPr txBox="true"/>
          <p:nvPr/>
        </p:nvSpPr>
        <p:spPr>
          <a:xfrm>
            <a:off x="1085215" y="3425825"/>
            <a:ext cx="51822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" charset="0"/>
                <a:cs typeface="Dosis" charset="0"/>
              </a:rPr>
              <a:t>Presenter: Pham Nhat Minh Tan</a:t>
            </a:r>
            <a:endParaRPr lang="en-US" alt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" charset="0"/>
              <a:cs typeface="Dosis" charset="0"/>
            </a:endParaRPr>
          </a:p>
          <a:p>
            <a:r>
              <a:rPr lang="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sis" charset="0"/>
                <a:cs typeface="Dosis" charset="0"/>
              </a:rPr>
              <a:t>Mentor: Pham Ba Thanh</a:t>
            </a:r>
            <a:endParaRPr lang="" alt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sis" charset="0"/>
              <a:cs typeface="Dosis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Architecture</a:t>
            </a:r>
            <a:endParaRPr lang="en-US" altLang="en-US"/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1102995"/>
            <a:ext cx="6196330" cy="25349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1104900" y="3637915"/>
            <a:ext cx="76085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/>
              <a:t>- </a:t>
            </a:r>
            <a:r>
              <a:rPr lang="en-US" sz="1200"/>
              <a:t>View (qml): This is where the screens are managed, components built with qml and the resources of the screen building.</a:t>
            </a:r>
            <a:endParaRPr lang="en-US" sz="1200"/>
          </a:p>
        </p:txBody>
      </p:sp>
      <p:sp>
        <p:nvSpPr>
          <p:cNvPr id="3" name="Text Box 2"/>
          <p:cNvSpPr txBox="true"/>
          <p:nvPr/>
        </p:nvSpPr>
        <p:spPr>
          <a:xfrm>
            <a:off x="1104900" y="4051300"/>
            <a:ext cx="77520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/>
              <a:t>- </a:t>
            </a:r>
            <a:r>
              <a:rPr lang="en-US" sz="1200"/>
              <a:t>Model: As the data building for managing the state of the interface from C ++, it is the place to show the data for the state construction of the screen.</a:t>
            </a:r>
            <a:endParaRPr lang="en-US" sz="1200"/>
          </a:p>
        </p:txBody>
      </p:sp>
      <p:sp>
        <p:nvSpPr>
          <p:cNvPr id="4" name="Text Box 3"/>
          <p:cNvSpPr txBox="true"/>
          <p:nvPr/>
        </p:nvSpPr>
        <p:spPr>
          <a:xfrm>
            <a:off x="1104900" y="4445635"/>
            <a:ext cx="76085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/>
              <a:t>- </a:t>
            </a:r>
            <a:r>
              <a:rPr lang="en-US" sz="1200"/>
              <a:t>Controller: As part of processing, program control, and responsible for connecting to the 3rd services (specifically here is climate services).</a:t>
            </a:r>
            <a:endParaRPr lang="en-US" sz="1200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Class diagram</a:t>
            </a:r>
            <a:endParaRPr lang="en-US" altLang="en-US"/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/media/tan/01D45528ABFB8F70/FPT University/Software Engineering/Automotive/Capstone project - Automotive Application Development (AAD305x)/Design/Diagram/Class Diagram Final.jpgClass Diagram Final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09750" y="1292860"/>
            <a:ext cx="6186805" cy="342963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true"/>
          <p:nvPr>
            <p:ph type="ctrTitle"/>
          </p:nvPr>
        </p:nvSpPr>
        <p:spPr>
          <a:xfrm>
            <a:off x="1028700" y="1005840"/>
            <a:ext cx="6030595" cy="2498725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4</a:t>
            </a:r>
            <a:r>
              <a:rPr lang="en-GB"/>
              <a:t>.</a:t>
            </a:r>
            <a:r>
              <a:rPr lang="en-US" altLang="en-GB"/>
              <a:t> </a:t>
            </a:r>
            <a:r>
              <a:rPr lang="en-US" altLang="en-US"/>
              <a:t>User Interface</a:t>
            </a:r>
            <a:endParaRPr lang="en-US" altLang="en-US"/>
          </a:p>
        </p:txBody>
      </p:sp>
      <p:sp>
        <p:nvSpPr>
          <p:cNvPr id="133" name="Google Shape;133;p16"/>
          <p:cNvSpPr txBox="true"/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Subtitle 0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27125" y="308610"/>
            <a:ext cx="6604000" cy="700405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Home Screen</a:t>
            </a:r>
            <a:endParaRPr lang="en-US" altLang="en-US"/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/home/tan/Pictures/Home scree PP.pngHome scree PP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94995" y="1343660"/>
            <a:ext cx="5902325" cy="312801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6604635" y="1342390"/>
            <a:ext cx="2216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Status Bar area</a:t>
            </a:r>
            <a:endParaRPr lang="en-US" altLang="en-US"/>
          </a:p>
        </p:txBody>
      </p:sp>
      <p:sp>
        <p:nvSpPr>
          <p:cNvPr id="3" name="Text Box 2"/>
          <p:cNvSpPr txBox="true"/>
          <p:nvPr/>
        </p:nvSpPr>
        <p:spPr>
          <a:xfrm>
            <a:off x="6604635" y="2250440"/>
            <a:ext cx="2216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Widget area</a:t>
            </a:r>
            <a:endParaRPr lang="en-US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6604635" y="3618865"/>
            <a:ext cx="2216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Application Menu area</a:t>
            </a:r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27125" y="308610"/>
            <a:ext cx="6604000" cy="700405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Other application screen</a:t>
            </a:r>
            <a:endParaRPr lang="en-US" altLang="en-US"/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/home/tan/Pictures/Other application screen 2.pngOther application screen 2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94995" y="1343025"/>
            <a:ext cx="5902325" cy="312928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6604635" y="1342390"/>
            <a:ext cx="2216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Status Bar area</a:t>
            </a:r>
            <a:endParaRPr lang="en-US" altLang="en-US"/>
          </a:p>
        </p:txBody>
      </p:sp>
      <p:sp>
        <p:nvSpPr>
          <p:cNvPr id="3" name="Text Box 2"/>
          <p:cNvSpPr txBox="true"/>
          <p:nvPr/>
        </p:nvSpPr>
        <p:spPr>
          <a:xfrm>
            <a:off x="6604635" y="1699260"/>
            <a:ext cx="2216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Header Title</a:t>
            </a:r>
            <a:endParaRPr lang="en-US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6604635" y="2970530"/>
            <a:ext cx="2216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Application Screen</a:t>
            </a:r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true"/>
          <p:nvPr>
            <p:ph type="ctrTitle"/>
          </p:nvPr>
        </p:nvSpPr>
        <p:spPr>
          <a:xfrm>
            <a:off x="1028700" y="1005840"/>
            <a:ext cx="5673090" cy="2498725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5</a:t>
            </a:r>
            <a:r>
              <a:rPr lang="en-GB"/>
              <a:t>.</a:t>
            </a:r>
            <a:r>
              <a:rPr lang="en-US" altLang="en-GB"/>
              <a:t> </a:t>
            </a:r>
            <a:r>
              <a:rPr lang="en-US" altLang="en-US"/>
              <a:t>Processing flow</a:t>
            </a:r>
            <a:endParaRPr lang="en-US" altLang="en-US"/>
          </a:p>
        </p:txBody>
      </p:sp>
      <p:sp>
        <p:nvSpPr>
          <p:cNvPr id="133" name="Google Shape;133;p16"/>
          <p:cNvSpPr txBox="true"/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Subtitle 0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04900" y="276225"/>
            <a:ext cx="7007225" cy="757555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</a:t>
            </a:r>
            <a:r>
              <a:rPr lang="en-US" altLang="en-US"/>
              <a:t>pen and close application</a:t>
            </a:r>
            <a:endParaRPr lang="en-US" altLang="en-US"/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/media/tan/01D45528ABFB8F70/FPT University/Software Engineering/Automotive/Capstone project - Automotive Application Development (AAD305x)/UX-UI Sample/UX Image/UX 1.1/UX Home Application-Open and Close app and widget.jpgUX Home Application-Open and Close app and widget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82495" y="1277620"/>
            <a:ext cx="4852035" cy="32816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04900" y="276225"/>
            <a:ext cx="7007225" cy="757555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Reorder application list</a:t>
            </a:r>
            <a:endParaRPr lang="en-US" altLang="en-US"/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/media/tan/01D45528ABFB8F70/FPT University/Software Engineering/Automotive/Capstone project - Automotive Application Development (AAD305x)/UX-UI Sample/UX Image/UX 1.1/UX Home Application-Reorder Applications.jpgUX Home Application-Reorder Applications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489835" y="1148080"/>
            <a:ext cx="4504055" cy="35782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04900" y="276225"/>
            <a:ext cx="7007225" cy="757555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Scroll application list to left</a:t>
            </a:r>
            <a:endParaRPr lang="en-US" altLang="en-US"/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/media/tan/01D45528ABFB8F70/FPT University/Software Engineering/Automotive/Capstone project - Automotive Application Development (AAD305x)/UX-UI Sample/UX Image/UX 1.1/UX Home Application-Scroll App Menu - to L.jpgUX Home Application-Scroll App Menu - to L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54923" y="1277620"/>
            <a:ext cx="4107180" cy="32816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04900" y="276225"/>
            <a:ext cx="7007225" cy="757555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Scroll application list to right</a:t>
            </a:r>
            <a:endParaRPr lang="en-US" altLang="en-US"/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/media/tan/01D45528ABFB8F70/FPT University/Software Engineering/Automotive/Capstone project - Automotive Application Development (AAD305x)/UX-UI Sample/UX Image/UX 1.1/UX Home Application-Scroll App Menu - to R.jpgUX Home Application-Scroll App Menu - to R"/>
          <p:cNvPicPr>
            <a:picLocks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54923" y="1277938"/>
            <a:ext cx="4107180" cy="328104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TextBox 2"/>
          <p:cNvSpPr txBox="true"/>
          <p:nvPr/>
        </p:nvSpPr>
        <p:spPr>
          <a:xfrm>
            <a:off x="893618" y="23814"/>
            <a:ext cx="4641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6600"/>
                </a:solidFill>
              </a:rPr>
              <a:t>Content</a:t>
            </a:r>
            <a:endParaRPr lang="en-US" sz="4000" b="1" dirty="0">
              <a:solidFill>
                <a:srgbClr val="FF66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835909" y="1155177"/>
            <a:ext cx="762000" cy="665162"/>
            <a:chOff x="1110" y="2656"/>
            <a:chExt cx="1549" cy="1351"/>
          </a:xfrm>
          <a:solidFill>
            <a:schemeClr val="accent1"/>
          </a:solidFill>
        </p:grpSpPr>
        <p:sp>
          <p:nvSpPr>
            <p:cNvPr id="5" name="AutoShape 4"/>
            <p:cNvSpPr>
              <a:spLocks noChangeArrowheads="true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6" name="AutoShape 5"/>
            <p:cNvSpPr>
              <a:spLocks noChangeArrowheads="true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7" name="AutoShape 6"/>
            <p:cNvSpPr>
              <a:spLocks noChangeArrowheads="true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8" name="Line 11"/>
          <p:cNvSpPr>
            <a:spLocks noChangeShapeType="true"/>
          </p:cNvSpPr>
          <p:nvPr/>
        </p:nvSpPr>
        <p:spPr bwMode="auto">
          <a:xfrm>
            <a:off x="1445260" y="1764665"/>
            <a:ext cx="2468880" cy="508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2"/>
          <p:cNvSpPr txBox="true">
            <a:spLocks noChangeArrowheads="true"/>
          </p:cNvSpPr>
          <p:nvPr/>
        </p:nvSpPr>
        <p:spPr bwMode="auto">
          <a:xfrm>
            <a:off x="1723633" y="1335165"/>
            <a:ext cx="1794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Introduction</a:t>
            </a:r>
            <a:endParaRPr lang="en-US" sz="2400" b="0" dirty="0">
              <a:solidFill>
                <a:schemeClr val="tx2"/>
              </a:solidFill>
            </a:endParaRPr>
          </a:p>
        </p:txBody>
      </p:sp>
      <p:sp>
        <p:nvSpPr>
          <p:cNvPr id="10" name="Text Box 13"/>
          <p:cNvSpPr txBox="true">
            <a:spLocks noChangeArrowheads="true"/>
          </p:cNvSpPr>
          <p:nvPr/>
        </p:nvSpPr>
        <p:spPr bwMode="gray">
          <a:xfrm>
            <a:off x="1032759" y="125360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bg1"/>
                </a:solidFill>
              </a:rPr>
              <a:t>1</a:t>
            </a:r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 bwMode="auto">
          <a:xfrm>
            <a:off x="880183" y="1955109"/>
            <a:ext cx="762000" cy="665162"/>
            <a:chOff x="1110" y="2656"/>
            <a:chExt cx="1549" cy="1351"/>
          </a:xfrm>
          <a:solidFill>
            <a:schemeClr val="accent1"/>
          </a:solidFill>
        </p:grpSpPr>
        <p:sp>
          <p:nvSpPr>
            <p:cNvPr id="12" name="AutoShape 4"/>
            <p:cNvSpPr>
              <a:spLocks noChangeArrowheads="true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13" name="AutoShape 5"/>
            <p:cNvSpPr>
              <a:spLocks noChangeArrowheads="true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14" name="AutoShape 6"/>
            <p:cNvSpPr>
              <a:spLocks noChangeArrowheads="true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5" name="Line 11"/>
          <p:cNvSpPr>
            <a:spLocks noChangeShapeType="true"/>
          </p:cNvSpPr>
          <p:nvPr/>
        </p:nvSpPr>
        <p:spPr bwMode="auto">
          <a:xfrm>
            <a:off x="1492250" y="2564765"/>
            <a:ext cx="2421890" cy="508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2"/>
          <p:cNvSpPr txBox="true">
            <a:spLocks noChangeArrowheads="true"/>
          </p:cNvSpPr>
          <p:nvPr/>
        </p:nvSpPr>
        <p:spPr bwMode="auto">
          <a:xfrm>
            <a:off x="1608726" y="2109317"/>
            <a:ext cx="232156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 smtClean="0">
                <a:solidFill>
                  <a:schemeClr val="tx2"/>
                </a:solidFill>
              </a:rPr>
              <a:t>Requirements</a:t>
            </a:r>
            <a:endParaRPr lang="en-US" altLang="en-US" sz="2400" b="0" dirty="0" smtClean="0">
              <a:solidFill>
                <a:schemeClr val="tx2"/>
              </a:solidFill>
            </a:endParaRPr>
          </a:p>
        </p:txBody>
      </p:sp>
      <p:sp>
        <p:nvSpPr>
          <p:cNvPr id="17" name="Text Box 13"/>
          <p:cNvSpPr txBox="true">
            <a:spLocks noChangeArrowheads="true"/>
          </p:cNvSpPr>
          <p:nvPr/>
        </p:nvSpPr>
        <p:spPr bwMode="gray">
          <a:xfrm>
            <a:off x="1075945" y="2053534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884872" y="2722348"/>
            <a:ext cx="762000" cy="665162"/>
            <a:chOff x="1110" y="2656"/>
            <a:chExt cx="1549" cy="1351"/>
          </a:xfrm>
          <a:solidFill>
            <a:schemeClr val="accent1"/>
          </a:solidFill>
        </p:grpSpPr>
        <p:sp>
          <p:nvSpPr>
            <p:cNvPr id="19" name="AutoShape 4"/>
            <p:cNvSpPr>
              <a:spLocks noChangeArrowheads="true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20" name="AutoShape 5"/>
            <p:cNvSpPr>
              <a:spLocks noChangeArrowheads="true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21" name="AutoShape 6"/>
            <p:cNvSpPr>
              <a:spLocks noChangeArrowheads="true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23" name="Text Box 12"/>
          <p:cNvSpPr txBox="true">
            <a:spLocks noChangeArrowheads="true"/>
          </p:cNvSpPr>
          <p:nvPr/>
        </p:nvSpPr>
        <p:spPr bwMode="auto">
          <a:xfrm>
            <a:off x="1635988" y="2915733"/>
            <a:ext cx="2060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tx2"/>
                </a:solidFill>
              </a:rPr>
              <a:t>Architecture</a:t>
            </a:r>
            <a:endParaRPr lang="en-US" altLang="en-US" sz="2400" b="0" dirty="0">
              <a:solidFill>
                <a:schemeClr val="tx2"/>
              </a:solidFill>
            </a:endParaRPr>
          </a:p>
        </p:txBody>
      </p:sp>
      <p:sp>
        <p:nvSpPr>
          <p:cNvPr id="24" name="Text Box 13"/>
          <p:cNvSpPr txBox="true">
            <a:spLocks noChangeArrowheads="true"/>
          </p:cNvSpPr>
          <p:nvPr/>
        </p:nvSpPr>
        <p:spPr bwMode="gray">
          <a:xfrm>
            <a:off x="1080634" y="282077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 bwMode="auto">
          <a:xfrm>
            <a:off x="4741028" y="1155105"/>
            <a:ext cx="762000" cy="665162"/>
            <a:chOff x="1110" y="2656"/>
            <a:chExt cx="1549" cy="1351"/>
          </a:xfrm>
          <a:solidFill>
            <a:schemeClr val="accent1"/>
          </a:solidFill>
        </p:grpSpPr>
        <p:sp>
          <p:nvSpPr>
            <p:cNvPr id="26" name="AutoShape 4"/>
            <p:cNvSpPr>
              <a:spLocks noChangeArrowheads="true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27" name="AutoShape 5"/>
            <p:cNvSpPr>
              <a:spLocks noChangeArrowheads="true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28" name="AutoShape 6"/>
            <p:cNvSpPr>
              <a:spLocks noChangeArrowheads="true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30" name="Text Box 12"/>
          <p:cNvSpPr txBox="true">
            <a:spLocks noChangeArrowheads="true"/>
          </p:cNvSpPr>
          <p:nvPr/>
        </p:nvSpPr>
        <p:spPr bwMode="auto">
          <a:xfrm>
            <a:off x="5459044" y="1308724"/>
            <a:ext cx="254698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 smtClean="0">
                <a:solidFill>
                  <a:schemeClr val="tx2"/>
                </a:solidFill>
              </a:rPr>
              <a:t>Processing flow</a:t>
            </a:r>
            <a:endParaRPr lang="en-US" altLang="en-US" sz="2400" b="0" dirty="0" smtClean="0">
              <a:solidFill>
                <a:schemeClr val="tx2"/>
              </a:solidFill>
            </a:endParaRPr>
          </a:p>
        </p:txBody>
      </p:sp>
      <p:sp>
        <p:nvSpPr>
          <p:cNvPr id="31" name="Text Box 13"/>
          <p:cNvSpPr txBox="true">
            <a:spLocks noChangeArrowheads="true"/>
          </p:cNvSpPr>
          <p:nvPr/>
        </p:nvSpPr>
        <p:spPr bwMode="gray">
          <a:xfrm>
            <a:off x="4926607" y="1253530"/>
            <a:ext cx="3765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5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 bwMode="auto">
          <a:xfrm>
            <a:off x="4742978" y="1955091"/>
            <a:ext cx="762000" cy="665162"/>
            <a:chOff x="1110" y="2656"/>
            <a:chExt cx="1549" cy="1351"/>
          </a:xfrm>
          <a:solidFill>
            <a:schemeClr val="accent1"/>
          </a:solidFill>
        </p:grpSpPr>
        <p:sp>
          <p:nvSpPr>
            <p:cNvPr id="33" name="AutoShape 4"/>
            <p:cNvSpPr>
              <a:spLocks noChangeArrowheads="true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34" name="AutoShape 5"/>
            <p:cNvSpPr>
              <a:spLocks noChangeArrowheads="true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35" name="AutoShape 6"/>
            <p:cNvSpPr>
              <a:spLocks noChangeArrowheads="true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37" name="Text Box 12"/>
          <p:cNvSpPr txBox="true">
            <a:spLocks noChangeArrowheads="true"/>
          </p:cNvSpPr>
          <p:nvPr/>
        </p:nvSpPr>
        <p:spPr bwMode="auto">
          <a:xfrm>
            <a:off x="5496465" y="2104682"/>
            <a:ext cx="310578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sym typeface="+mn-ea"/>
              </a:rPr>
              <a:t>Reference material</a:t>
            </a:r>
            <a:endParaRPr lang="en-US" altLang="en-US" sz="2400" b="0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38" name="Text Box 13"/>
          <p:cNvSpPr txBox="true">
            <a:spLocks noChangeArrowheads="true"/>
          </p:cNvSpPr>
          <p:nvPr/>
        </p:nvSpPr>
        <p:spPr bwMode="gray">
          <a:xfrm>
            <a:off x="4930462" y="2053516"/>
            <a:ext cx="3765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6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Line 11"/>
          <p:cNvSpPr>
            <a:spLocks noChangeShapeType="true"/>
          </p:cNvSpPr>
          <p:nvPr/>
        </p:nvSpPr>
        <p:spPr bwMode="auto">
          <a:xfrm>
            <a:off x="1468755" y="3376295"/>
            <a:ext cx="2421890" cy="508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  <p:sp>
        <p:nvSpPr>
          <p:cNvPr id="41" name="Line 11"/>
          <p:cNvSpPr>
            <a:spLocks noChangeShapeType="true"/>
          </p:cNvSpPr>
          <p:nvPr/>
        </p:nvSpPr>
        <p:spPr bwMode="auto">
          <a:xfrm>
            <a:off x="5292725" y="1820545"/>
            <a:ext cx="2421890" cy="508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  <p:sp>
        <p:nvSpPr>
          <p:cNvPr id="42" name="Line 11"/>
          <p:cNvSpPr>
            <a:spLocks noChangeShapeType="true"/>
          </p:cNvSpPr>
          <p:nvPr/>
        </p:nvSpPr>
        <p:spPr bwMode="auto">
          <a:xfrm>
            <a:off x="5297170" y="2620645"/>
            <a:ext cx="2421890" cy="508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 bwMode="auto">
          <a:xfrm>
            <a:off x="4740438" y="2722171"/>
            <a:ext cx="762000" cy="665162"/>
            <a:chOff x="1110" y="2656"/>
            <a:chExt cx="1549" cy="1351"/>
          </a:xfrm>
          <a:solidFill>
            <a:schemeClr val="accent1"/>
          </a:solidFill>
        </p:grpSpPr>
        <p:sp>
          <p:nvSpPr>
            <p:cNvPr id="44" name="AutoShape 4"/>
            <p:cNvSpPr>
              <a:spLocks noChangeArrowheads="true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45" name="AutoShape 5"/>
            <p:cNvSpPr>
              <a:spLocks noChangeArrowheads="true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46" name="AutoShape 6"/>
            <p:cNvSpPr>
              <a:spLocks noChangeArrowheads="true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" name="Text Box 13"/>
          <p:cNvSpPr txBox="true">
            <a:spLocks noChangeArrowheads="true"/>
          </p:cNvSpPr>
          <p:nvPr/>
        </p:nvSpPr>
        <p:spPr bwMode="gray">
          <a:xfrm>
            <a:off x="4926017" y="2820596"/>
            <a:ext cx="3765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7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48" name="Line 11"/>
          <p:cNvSpPr>
            <a:spLocks noChangeShapeType="true"/>
          </p:cNvSpPr>
          <p:nvPr/>
        </p:nvSpPr>
        <p:spPr bwMode="auto">
          <a:xfrm>
            <a:off x="5292725" y="3387725"/>
            <a:ext cx="2421890" cy="508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  <p:sp>
        <p:nvSpPr>
          <p:cNvPr id="49" name="Text Box 12"/>
          <p:cNvSpPr txBox="true">
            <a:spLocks noChangeArrowheads="true"/>
          </p:cNvSpPr>
          <p:nvPr/>
        </p:nvSpPr>
        <p:spPr bwMode="auto">
          <a:xfrm>
            <a:off x="5510435" y="2949232"/>
            <a:ext cx="10890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sym typeface="+mn-ea"/>
              </a:rPr>
              <a:t>Demo</a:t>
            </a:r>
            <a:endParaRPr lang="en-US" altLang="en-US" sz="2400" b="0" dirty="0">
              <a:solidFill>
                <a:schemeClr val="tx2"/>
              </a:solidFill>
              <a:sym typeface="+mn-ea"/>
            </a:endParaRPr>
          </a:p>
        </p:txBody>
      </p:sp>
      <p:grpSp>
        <p:nvGrpSpPr>
          <p:cNvPr id="22" name="Group 21"/>
          <p:cNvGrpSpPr/>
          <p:nvPr/>
        </p:nvGrpSpPr>
        <p:grpSpPr bwMode="auto">
          <a:xfrm>
            <a:off x="882133" y="3500160"/>
            <a:ext cx="762000" cy="665162"/>
            <a:chOff x="1110" y="2656"/>
            <a:chExt cx="1549" cy="1351"/>
          </a:xfrm>
          <a:solidFill>
            <a:schemeClr val="accent1"/>
          </a:solidFill>
        </p:grpSpPr>
        <p:sp>
          <p:nvSpPr>
            <p:cNvPr id="29" name="AutoShape 4"/>
            <p:cNvSpPr>
              <a:spLocks noChangeArrowheads="true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36" name="AutoShape 5"/>
            <p:cNvSpPr>
              <a:spLocks noChangeArrowheads="true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pFill/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1800"/>
            </a:p>
          </p:txBody>
        </p:sp>
        <p:sp>
          <p:nvSpPr>
            <p:cNvPr id="39" name="AutoShape 6"/>
            <p:cNvSpPr>
              <a:spLocks noChangeArrowheads="true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50" name="Text Box 12"/>
          <p:cNvSpPr txBox="true">
            <a:spLocks noChangeArrowheads="true"/>
          </p:cNvSpPr>
          <p:nvPr/>
        </p:nvSpPr>
        <p:spPr bwMode="auto">
          <a:xfrm>
            <a:off x="1600149" y="3653779"/>
            <a:ext cx="23380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User Interface</a:t>
            </a:r>
            <a:endParaRPr lang="en-US" altLang="en-US" sz="2400" b="0" dirty="0" smtClean="0">
              <a:solidFill>
                <a:schemeClr val="tx2"/>
              </a:solidFill>
            </a:endParaRPr>
          </a:p>
        </p:txBody>
      </p:sp>
      <p:sp>
        <p:nvSpPr>
          <p:cNvPr id="51" name="Text Box 13"/>
          <p:cNvSpPr txBox="true">
            <a:spLocks noChangeArrowheads="true"/>
          </p:cNvSpPr>
          <p:nvPr/>
        </p:nvSpPr>
        <p:spPr bwMode="gray">
          <a:xfrm>
            <a:off x="1077895" y="359858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2" name="Line 11"/>
          <p:cNvSpPr>
            <a:spLocks noChangeShapeType="true"/>
          </p:cNvSpPr>
          <p:nvPr/>
        </p:nvSpPr>
        <p:spPr bwMode="auto">
          <a:xfrm>
            <a:off x="1433830" y="4165600"/>
            <a:ext cx="2421890" cy="508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true"/>
      <p:bldP spid="9" grpId="0" bldLvl="0" animBg="true"/>
      <p:bldP spid="10" grpId="0" bldLvl="0" animBg="true"/>
      <p:bldP spid="15" grpId="0" bldLvl="0" animBg="true"/>
      <p:bldP spid="16" grpId="0" bldLvl="0" animBg="true"/>
      <p:bldP spid="17" grpId="0" bldLvl="0" animBg="true"/>
      <p:bldP spid="23" grpId="0" bldLvl="0" animBg="true"/>
      <p:bldP spid="24" grpId="0" bldLvl="0" animBg="true"/>
      <p:bldP spid="30" grpId="0" bldLvl="0" animBg="true"/>
      <p:bldP spid="31" grpId="0" bldLvl="0" animBg="true"/>
      <p:bldP spid="37" grpId="0" bldLvl="0" animBg="true"/>
      <p:bldP spid="38" grpId="0" bldLvl="0" animBg="true"/>
      <p:bldP spid="40" grpId="0" bldLvl="0" animBg="true"/>
      <p:bldP spid="41" grpId="0" bldLvl="0" animBg="true"/>
      <p:bldP spid="42" grpId="0" bldLvl="0" animBg="true"/>
      <p:bldP spid="47" grpId="0" bldLvl="0" animBg="true"/>
      <p:bldP spid="48" grpId="0" bldLvl="0" animBg="true"/>
      <p:bldP spid="49" grpId="0" bldLvl="0" animBg="true"/>
      <p:bldP spid="50" grpId="0" bldLvl="0" animBg="true"/>
      <p:bldP spid="51" grpId="0" bldLvl="0" animBg="true"/>
      <p:bldP spid="52" grpId="0" bldLvl="0" animBg="tru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04900" y="276225"/>
            <a:ext cx="7197725" cy="749935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300"/>
              <a:t>Send information from applicalition to widget</a:t>
            </a:r>
            <a:endParaRPr lang="en-US" altLang="en-US" sz="2300"/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UX Home Application-Flow Info Widge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917700"/>
            <a:ext cx="7477125" cy="14763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true"/>
          <p:nvPr>
            <p:ph type="ctrTitle"/>
          </p:nvPr>
        </p:nvSpPr>
        <p:spPr>
          <a:xfrm>
            <a:off x="1028700" y="2345055"/>
            <a:ext cx="579628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6</a:t>
            </a:r>
            <a:r>
              <a:rPr lang="en-GB"/>
              <a:t>.</a:t>
            </a:r>
            <a:r>
              <a:rPr lang="en-US" altLang="en-GB"/>
              <a:t> </a:t>
            </a:r>
            <a:r>
              <a:rPr lang="en-US" altLang="en-US"/>
              <a:t>Reference material</a:t>
            </a:r>
            <a:endParaRPr lang="en-US" altLang="en-US"/>
          </a:p>
        </p:txBody>
      </p:sp>
      <p:sp>
        <p:nvSpPr>
          <p:cNvPr id="133" name="Google Shape;133;p16"/>
          <p:cNvSpPr txBox="true"/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Subtitle 0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Reference material</a:t>
            </a:r>
            <a:endParaRPr lang="en-US" altLang="en-US"/>
          </a:p>
        </p:txBody>
      </p:sp>
      <p:sp>
        <p:nvSpPr>
          <p:cNvPr id="144" name="Google Shape;144;p18"/>
          <p:cNvSpPr txBox="true"/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GB" sz="2000"/>
              <a:t>doc.qt.io</a:t>
            </a:r>
            <a:r>
              <a:rPr lang="en-US" altLang="en-GB" sz="2000"/>
              <a:t> 		 (Read Qml/Qt’s document )</a:t>
            </a:r>
            <a:endParaRPr lang="en-GB" sz="2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altLang="en-GB" sz="2000"/>
              <a:t>stackoverfow.com (Q&amp;A, fix problems)</a:t>
            </a:r>
            <a:endParaRPr lang="en-US" altLang="en-GB" sz="2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GB" sz="2000"/>
              <a:t>viblo.asia</a:t>
            </a:r>
            <a:r>
              <a:rPr lang="en-US" altLang="en-GB" sz="2000"/>
              <a:t>		 (Design diagram, flow)</a:t>
            </a:r>
            <a:endParaRPr lang="en-GB" sz="200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GB" sz="2000"/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true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7</a:t>
            </a:r>
            <a:r>
              <a:rPr lang="en-GB"/>
              <a:t>.</a:t>
            </a:r>
            <a:r>
              <a:rPr lang="en-US" altLang="en-GB"/>
              <a:t> Demo</a:t>
            </a:r>
            <a:endParaRPr lang="en-US" altLang="en-GB"/>
          </a:p>
        </p:txBody>
      </p:sp>
      <p:sp>
        <p:nvSpPr>
          <p:cNvPr id="133" name="Google Shape;133;p16"/>
          <p:cNvSpPr txBox="true"/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Subtitle 0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Enviroment</a:t>
            </a:r>
            <a:endParaRPr lang="en-US" altLang="en-US"/>
          </a:p>
        </p:txBody>
      </p:sp>
      <p:sp>
        <p:nvSpPr>
          <p:cNvPr id="144" name="Google Shape;144;p18"/>
          <p:cNvSpPr txBox="true"/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/>
              <a:t>Environment demo: Ubuntu 20.04</a:t>
            </a:r>
            <a:endParaRPr lang="en-US" sz="2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/>
              <a:t>Qt version: 1.14.2</a:t>
            </a:r>
            <a:endParaRPr lang="en-GB" sz="200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GB" sz="2000"/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9" name="Google Shape;309;p36"/>
          <p:cNvSpPr txBox="true"/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10" name="Google Shape;310;p36"/>
          <p:cNvSpPr txBox="true"/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</a:rPr>
              <a:t>Any questions?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true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r>
              <a:rPr lang="en-US" altLang="en-GB"/>
              <a:t> Introduction</a:t>
            </a:r>
            <a:endParaRPr lang="en-US" altLang="en-GB"/>
          </a:p>
        </p:txBody>
      </p:sp>
      <p:sp>
        <p:nvSpPr>
          <p:cNvPr id="132" name="Google Shape;132;p16"/>
          <p:cNvSpPr txBox="true"/>
          <p:nvPr>
            <p:ph type="subTitle" idx="1"/>
          </p:nvPr>
        </p:nvSpPr>
        <p:spPr>
          <a:xfrm>
            <a:off x="1028700" y="3449955"/>
            <a:ext cx="5779770" cy="5702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start with the first set of slides</a:t>
            </a:r>
            <a:endParaRPr lang="en-GB"/>
          </a:p>
        </p:txBody>
      </p:sp>
      <p:sp>
        <p:nvSpPr>
          <p:cNvPr id="133" name="Google Shape;133;p16"/>
          <p:cNvSpPr txBox="true"/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 lang="en-US"/>
          </a:p>
        </p:txBody>
      </p:sp>
      <p:sp>
        <p:nvSpPr>
          <p:cNvPr id="144" name="Google Shape;144;p18"/>
          <p:cNvSpPr txBox="true"/>
          <p:nvPr>
            <p:ph type="body" idx="1"/>
          </p:nvPr>
        </p:nvSpPr>
        <p:spPr>
          <a:xfrm>
            <a:off x="1235075" y="2931160"/>
            <a:ext cx="6673215" cy="234505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altLang="en-GB" sz="1600"/>
              <a:t>Home application is the first application displayed on the </a:t>
            </a:r>
            <a:r>
              <a:rPr lang="en-GB" sz="1600">
                <a:sym typeface="+mn-ea"/>
              </a:rPr>
              <a:t>in-vehicle infotainment system</a:t>
            </a:r>
            <a:r>
              <a:rPr lang="en-US" altLang="en-GB" sz="1600">
                <a:sym typeface="+mn-ea"/>
              </a:rPr>
              <a:t>.</a:t>
            </a:r>
            <a:endParaRPr lang="en-GB" sz="16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altLang="en-GB" sz="1600"/>
              <a:t>Displays icons that are entrances and the transfer point to go into other applications.</a:t>
            </a:r>
            <a:endParaRPr lang="en-GB" sz="16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altLang="en-GB" sz="1600"/>
              <a:t>The Home application will create front screen for the driver  </a:t>
            </a:r>
            <a:endParaRPr lang="en-GB" sz="2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lang="en-GB" sz="2000"/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carplay homescreen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089025"/>
            <a:ext cx="3352800" cy="16764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true">
            <a:spLocks noGrp="true"/>
          </p:cNvSpPr>
          <p:nvPr>
            <p:ph type="body" idx="1"/>
          </p:nvPr>
        </p:nvSpPr>
        <p:spPr>
          <a:xfrm>
            <a:off x="431800" y="1284605"/>
            <a:ext cx="8340725" cy="367220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000">
                <a:sym typeface="+mn-ea"/>
              </a:rPr>
              <a:t>Follow the steps</a:t>
            </a:r>
            <a:r>
              <a:rPr lang="en-US" altLang="en-US" sz="2000">
                <a:sym typeface="+mn-ea"/>
              </a:rPr>
              <a:t>:</a:t>
            </a:r>
            <a:endParaRPr lang="en-US" sz="240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Software Requirements Specification (SRS)</a:t>
            </a:r>
            <a:endParaRPr lang="en-US" altLang="en-US" sz="1800" dirty="0"/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Software design: UX, UI, ...</a:t>
            </a:r>
            <a:endParaRPr lang="en-US" altLang="en-US" sz="1800" dirty="0"/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Implementation</a:t>
            </a:r>
            <a:endParaRPr lang="en-US" altLang="en-US" sz="1800" dirty="0"/>
          </a:p>
          <a:p>
            <a:pPr lvl="1">
              <a:lnSpc>
                <a:spcPct val="180000"/>
              </a:lnSpc>
            </a:pPr>
            <a:r>
              <a:rPr lang="en-US" altLang="en-US" sz="1800" dirty="0"/>
              <a:t>Software Testing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41" name="Google Shape;141;p18"/>
          <p:cNvSpPr txBox="true">
            <a:spLocks noGrp="true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Google Shape;143;p18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Process</a:t>
            </a:r>
            <a:endParaRPr lang="en-US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true"/>
          <p:nvPr>
            <p:ph type="ctrTitle"/>
          </p:nvPr>
        </p:nvSpPr>
        <p:spPr>
          <a:xfrm>
            <a:off x="1028700" y="1005840"/>
            <a:ext cx="5219700" cy="2498725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</a:t>
            </a:r>
            <a:r>
              <a:rPr lang="en-GB"/>
              <a:t>.</a:t>
            </a:r>
            <a:r>
              <a:rPr lang="en-US" altLang="en-GB"/>
              <a:t> Requirements</a:t>
            </a:r>
            <a:endParaRPr lang="en-US" altLang="en-GB"/>
          </a:p>
        </p:txBody>
      </p:sp>
      <p:sp>
        <p:nvSpPr>
          <p:cNvPr id="133" name="Google Shape;133;p16"/>
          <p:cNvSpPr txBox="true"/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Subtitle 0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Requirements</a:t>
            </a:r>
            <a:endParaRPr lang="en-US" altLang="en-US"/>
          </a:p>
        </p:txBody>
      </p:sp>
      <p:sp>
        <p:nvSpPr>
          <p:cNvPr id="144" name="Google Shape;144;p18"/>
          <p:cNvSpPr txBox="true"/>
          <p:nvPr>
            <p:ph type="body" idx="1"/>
          </p:nvPr>
        </p:nvSpPr>
        <p:spPr>
          <a:xfrm>
            <a:off x="1104900" y="1134745"/>
            <a:ext cx="7355840" cy="364807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GB" sz="1800"/>
              <a:t>Home start screen is divided into </a:t>
            </a:r>
            <a:r>
              <a:rPr lang="en-US" altLang="en-GB" sz="1800"/>
              <a:t>3</a:t>
            </a:r>
            <a:r>
              <a:rPr lang="en-GB" sz="1800"/>
              <a:t> data display</a:t>
            </a:r>
            <a:r>
              <a:rPr lang="en-US" altLang="en-GB" sz="1800"/>
              <a:t> </a:t>
            </a:r>
            <a:r>
              <a:rPr lang="en-GB" sz="1800"/>
              <a:t>areas</a:t>
            </a:r>
            <a:r>
              <a:rPr lang="en-US" altLang="en-GB" sz="1800"/>
              <a:t> is Status Bar, Widget and Application Menu</a:t>
            </a:r>
            <a:r>
              <a:rPr lang="en-GB" sz="1800"/>
              <a:t>.</a:t>
            </a:r>
            <a:r>
              <a:rPr lang="en-US" altLang="en-GB" sz="1800"/>
              <a:t> </a:t>
            </a:r>
            <a:br>
              <a:rPr lang="en-US" altLang="en-GB" sz="1800"/>
            </a:br>
            <a:r>
              <a:rPr lang="en-US" altLang="en-GB" sz="900"/>
              <a:t>* Refer Home_SRS_01.1 *</a:t>
            </a:r>
            <a:endParaRPr lang="en-GB" sz="18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altLang="en-GB" sz="1800"/>
              <a:t>Status Bar area display information about Date - Time of system</a:t>
            </a:r>
            <a:r>
              <a:rPr lang="en-US" altLang="en-US" sz="1800"/>
              <a:t>. </a:t>
            </a:r>
            <a:br>
              <a:rPr lang="en-US" altLang="en-US" sz="1800"/>
            </a:br>
            <a:r>
              <a:rPr lang="en-US" altLang="en-US" sz="900">
                <a:sym typeface="+mn-ea"/>
              </a:rPr>
              <a:t>* </a:t>
            </a:r>
            <a:r>
              <a:rPr lang="en-US" altLang="en-GB" sz="900">
                <a:sym typeface="+mn-ea"/>
              </a:rPr>
              <a:t>Refer Home_SRS_01.</a:t>
            </a:r>
            <a:r>
              <a:rPr lang="en-US" altLang="en-US" sz="900">
                <a:sym typeface="+mn-ea"/>
              </a:rPr>
              <a:t>2 *</a:t>
            </a:r>
            <a:endParaRPr lang="en-US" altLang="en-GB" sz="18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altLang="en-GB" sz="1800"/>
              <a:t>Widget area display </a:t>
            </a:r>
            <a:r>
              <a:rPr lang="en-US" altLang="en-US" sz="1800"/>
              <a:t>information</a:t>
            </a:r>
            <a:r>
              <a:rPr lang="en-US" altLang="en-GB" sz="1800"/>
              <a:t> of</a:t>
            </a:r>
            <a:r>
              <a:rPr lang="en-US" altLang="en-US" sz="1800"/>
              <a:t> other</a:t>
            </a:r>
            <a:r>
              <a:rPr lang="en-US" altLang="en-GB" sz="1800"/>
              <a:t> application such as Climate, Map and Media</a:t>
            </a:r>
            <a:r>
              <a:rPr lang="en-US" altLang="en-US" sz="1800"/>
              <a:t>. </a:t>
            </a:r>
            <a:br>
              <a:rPr lang="en-US" altLang="en-US" sz="1800"/>
            </a:br>
            <a:r>
              <a:rPr lang="en-US" altLang="en-US" sz="900">
                <a:sym typeface="+mn-ea"/>
              </a:rPr>
              <a:t>* </a:t>
            </a:r>
            <a:r>
              <a:rPr lang="en-US" altLang="en-GB" sz="900">
                <a:sym typeface="+mn-ea"/>
              </a:rPr>
              <a:t>Refer Home_SRS_01.</a:t>
            </a:r>
            <a:r>
              <a:rPr lang="en-US" altLang="en-US" sz="900">
                <a:sym typeface="+mn-ea"/>
              </a:rPr>
              <a:t>3 *</a:t>
            </a:r>
            <a:endParaRPr lang="en-US" altLang="en-GB" sz="9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altLang="en-GB" sz="1800"/>
              <a:t>Application Menu area display application list</a:t>
            </a:r>
            <a:r>
              <a:rPr lang="en-US" altLang="en-US" sz="1800"/>
              <a:t>. </a:t>
            </a:r>
            <a:br>
              <a:rPr lang="en-US" altLang="en-US" sz="1800"/>
            </a:br>
            <a:r>
              <a:rPr lang="en-US" altLang="en-US" sz="900">
                <a:sym typeface="+mn-ea"/>
              </a:rPr>
              <a:t>* </a:t>
            </a:r>
            <a:r>
              <a:rPr lang="en-US" altLang="en-GB" sz="900">
                <a:sym typeface="+mn-ea"/>
              </a:rPr>
              <a:t>Refer Home_SRS_01.</a:t>
            </a:r>
            <a:r>
              <a:rPr lang="en-US" altLang="en-US" sz="900">
                <a:sym typeface="+mn-ea"/>
              </a:rPr>
              <a:t>4 *</a:t>
            </a:r>
            <a:endParaRPr lang="en-GB" altLang="en-GB" sz="1800">
              <a:sym typeface="+mn-ea"/>
            </a:endParaRP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altLang="en-GB" sz="1800"/>
              <a:t>Display the Back button when open the other application. </a:t>
            </a:r>
            <a:r>
              <a:rPr lang="en-US" altLang="en-US" sz="900">
                <a:sym typeface="+mn-ea"/>
              </a:rPr>
              <a:t>* </a:t>
            </a:r>
            <a:r>
              <a:rPr lang="en-US" altLang="en-GB" sz="900">
                <a:sym typeface="+mn-ea"/>
              </a:rPr>
              <a:t>Refer Home_SRS_01.</a:t>
            </a:r>
            <a:r>
              <a:rPr lang="en-US" altLang="en-US" sz="900">
                <a:sym typeface="+mn-ea"/>
              </a:rPr>
              <a:t>5 *</a:t>
            </a:r>
            <a:endParaRPr lang="en-US" altLang="en-GB" sz="900">
              <a:sym typeface="+mn-ea"/>
            </a:endParaRPr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true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Requirements</a:t>
            </a:r>
            <a:endParaRPr lang="en-US" altLang="en-US"/>
          </a:p>
        </p:txBody>
      </p:sp>
      <p:sp>
        <p:nvSpPr>
          <p:cNvPr id="144" name="Google Shape;144;p18"/>
          <p:cNvSpPr txBox="true"/>
          <p:nvPr>
            <p:ph type="body" idx="1"/>
          </p:nvPr>
        </p:nvSpPr>
        <p:spPr>
          <a:xfrm>
            <a:off x="1104900" y="1277620"/>
            <a:ext cx="7432675" cy="34277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altLang="en-GB" sz="2000"/>
              <a:t>Application list is stored in xml file</a:t>
            </a:r>
            <a:r>
              <a:rPr lang="en-GB" sz="2000"/>
              <a:t>.</a:t>
            </a:r>
            <a:r>
              <a:rPr lang="en-US" altLang="en-GB" sz="2000"/>
              <a:t> </a:t>
            </a:r>
            <a:br>
              <a:rPr lang="en-US" altLang="en-GB" sz="2000"/>
            </a:br>
            <a:r>
              <a:rPr lang="en-US" altLang="en-US" sz="1000"/>
              <a:t>* </a:t>
            </a:r>
            <a:r>
              <a:rPr lang="en-US" altLang="en-GB" sz="1000"/>
              <a:t>Refer Home_SRS_0</a:t>
            </a:r>
            <a:r>
              <a:rPr lang="en-US" altLang="en-US" sz="1000"/>
              <a:t>2</a:t>
            </a:r>
            <a:r>
              <a:rPr lang="en-US" altLang="en-GB" sz="1000"/>
              <a:t>.</a:t>
            </a:r>
            <a:r>
              <a:rPr lang="en-US" altLang="en-US" sz="1000"/>
              <a:t>1*</a:t>
            </a:r>
            <a:endParaRPr lang="en-US" altLang="en-US" sz="1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altLang="en-GB" sz="2000"/>
              <a:t>User can scroll application list when have more than 6 applications</a:t>
            </a:r>
            <a:br>
              <a:rPr lang="en-US" altLang="en-GB" sz="2000"/>
            </a:br>
            <a:r>
              <a:rPr lang="en-US" altLang="en-US" sz="1000">
                <a:sym typeface="+mn-ea"/>
              </a:rPr>
              <a:t>* </a:t>
            </a:r>
            <a:r>
              <a:rPr lang="en-US" altLang="en-GB" sz="1000">
                <a:sym typeface="+mn-ea"/>
              </a:rPr>
              <a:t>Refer Home_SRS_0</a:t>
            </a:r>
            <a:r>
              <a:rPr lang="en-US" altLang="en-US" sz="1000">
                <a:sym typeface="+mn-ea"/>
              </a:rPr>
              <a:t>2</a:t>
            </a:r>
            <a:r>
              <a:rPr lang="en-US" altLang="en-GB" sz="1000">
                <a:sym typeface="+mn-ea"/>
              </a:rPr>
              <a:t>.</a:t>
            </a:r>
            <a:r>
              <a:rPr lang="en-US" altLang="en-US" sz="1000">
                <a:sym typeface="+mn-ea"/>
              </a:rPr>
              <a:t>3*</a:t>
            </a:r>
            <a:endParaRPr lang="en-GB" sz="2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altLang="en-US" sz="2000"/>
              <a:t>Reorder application list. </a:t>
            </a:r>
            <a:br>
              <a:rPr lang="en-US" altLang="en-US" sz="2000"/>
            </a:br>
            <a:r>
              <a:rPr lang="en-US" altLang="en-US" sz="1000"/>
              <a:t>* </a:t>
            </a:r>
            <a:r>
              <a:rPr lang="en-US" altLang="en-GB" sz="1000">
                <a:sym typeface="+mn-ea"/>
              </a:rPr>
              <a:t>Refer Home_SRS_0</a:t>
            </a:r>
            <a:r>
              <a:rPr lang="en-US" altLang="en-US" sz="1000">
                <a:sym typeface="+mn-ea"/>
              </a:rPr>
              <a:t>2</a:t>
            </a:r>
            <a:r>
              <a:rPr lang="en-US" altLang="en-GB" sz="1000">
                <a:sym typeface="+mn-ea"/>
              </a:rPr>
              <a:t>.</a:t>
            </a:r>
            <a:r>
              <a:rPr lang="en-US" altLang="en-US" sz="1000">
                <a:sym typeface="+mn-ea"/>
              </a:rPr>
              <a:t>5*</a:t>
            </a:r>
            <a:endParaRPr lang="en-US" altLang="en-GB" sz="20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altLang="en-US" sz="2000"/>
              <a:t>Open the app or widget by clicking on it. </a:t>
            </a:r>
            <a:br>
              <a:rPr lang="en-US" altLang="en-US" sz="2000"/>
            </a:br>
            <a:r>
              <a:rPr lang="en-US" altLang="en-US" sz="1000">
                <a:sym typeface="+mn-ea"/>
              </a:rPr>
              <a:t>* </a:t>
            </a:r>
            <a:r>
              <a:rPr lang="en-US" altLang="en-GB" sz="1000">
                <a:sym typeface="+mn-ea"/>
              </a:rPr>
              <a:t>Refer Home_SRS_0</a:t>
            </a:r>
            <a:r>
              <a:rPr lang="en-US" altLang="en-US" sz="1000">
                <a:sym typeface="+mn-ea"/>
              </a:rPr>
              <a:t>2</a:t>
            </a:r>
            <a:r>
              <a:rPr lang="en-US" altLang="en-GB" sz="1000">
                <a:sym typeface="+mn-ea"/>
              </a:rPr>
              <a:t>.</a:t>
            </a:r>
            <a:r>
              <a:rPr lang="en-US" altLang="en-US" sz="1000">
                <a:sym typeface="+mn-ea"/>
              </a:rPr>
              <a:t>6 *</a:t>
            </a:r>
            <a:endParaRPr lang="en-US" altLang="en-GB" sz="1000">
              <a:sym typeface="+mn-ea"/>
            </a:endParaRPr>
          </a:p>
        </p:txBody>
      </p:sp>
      <p:sp>
        <p:nvSpPr>
          <p:cNvPr id="145" name="Google Shape;145;p18"/>
          <p:cNvSpPr txBox="true"/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true"/>
          <p:nvPr>
            <p:ph type="ctrTitle"/>
          </p:nvPr>
        </p:nvSpPr>
        <p:spPr>
          <a:xfrm>
            <a:off x="1028700" y="1786255"/>
            <a:ext cx="5645150" cy="171831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</a:t>
            </a:r>
            <a:r>
              <a:rPr lang="en-GB"/>
              <a:t>.</a:t>
            </a:r>
            <a:r>
              <a:rPr lang="en-US" altLang="en-GB"/>
              <a:t> Architecture</a:t>
            </a:r>
            <a:endParaRPr lang="en-US" altLang="en-GB"/>
          </a:p>
        </p:txBody>
      </p:sp>
      <p:sp>
        <p:nvSpPr>
          <p:cNvPr id="133" name="Google Shape;133;p16"/>
          <p:cNvSpPr txBox="true"/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2416</Words>
  <Application>WPS Presentation</Application>
  <PresentationFormat/>
  <Paragraphs>183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SimSun</vt:lpstr>
      <vt:lpstr>Wingdings</vt:lpstr>
      <vt:lpstr>Arial</vt:lpstr>
      <vt:lpstr>DejaVu Sans</vt:lpstr>
      <vt:lpstr>Dosis</vt:lpstr>
      <vt:lpstr>Gubbi</vt:lpstr>
      <vt:lpstr>Roboto</vt:lpstr>
      <vt:lpstr>Dosis</vt:lpstr>
      <vt:lpstr>Standard Symbols PS</vt:lpstr>
      <vt:lpstr>微软雅黑</vt:lpstr>
      <vt:lpstr>Droid Sans Fallback</vt:lpstr>
      <vt:lpstr>Arial Unicode MS</vt:lpstr>
      <vt:lpstr>William template</vt:lpstr>
      <vt:lpstr>Home Application</vt:lpstr>
      <vt:lpstr>PowerPoint 演示文稿</vt:lpstr>
      <vt:lpstr>1. Introduction</vt:lpstr>
      <vt:lpstr>Introduction</vt:lpstr>
      <vt:lpstr>Process</vt:lpstr>
      <vt:lpstr>2. Requirements</vt:lpstr>
      <vt:lpstr>Requirements</vt:lpstr>
      <vt:lpstr>Requirements</vt:lpstr>
      <vt:lpstr>3. Architecture</vt:lpstr>
      <vt:lpstr>Architecture</vt:lpstr>
      <vt:lpstr>Class diagram</vt:lpstr>
      <vt:lpstr>4. User Interface</vt:lpstr>
      <vt:lpstr>Home Screen</vt:lpstr>
      <vt:lpstr>Other application screen</vt:lpstr>
      <vt:lpstr>5. Processing flow</vt:lpstr>
      <vt:lpstr>Open and close application</vt:lpstr>
      <vt:lpstr>Reorder application list</vt:lpstr>
      <vt:lpstr>Scroll application list to left</vt:lpstr>
      <vt:lpstr>Scroll application list to right</vt:lpstr>
      <vt:lpstr>Send information from applicalition to widget</vt:lpstr>
      <vt:lpstr>6. Reference material</vt:lpstr>
      <vt:lpstr>Reference material</vt:lpstr>
      <vt:lpstr>7. Demo</vt:lpstr>
      <vt:lpstr>Enviroment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tan</cp:lastModifiedBy>
  <cp:revision>20</cp:revision>
  <dcterms:created xsi:type="dcterms:W3CDTF">2021-05-07T13:15:22Z</dcterms:created>
  <dcterms:modified xsi:type="dcterms:W3CDTF">2021-05-07T13:15:22Z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