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Baloo" charset="1" panose="03080902040302020200"/>
      <p:regular r:id="rId14"/>
    </p:embeddedFont>
    <p:embeddedFont>
      <p:font typeface="Canva Sans" charset="1" panose="020B0503030501040103"/>
      <p:regular r:id="rId15"/>
    </p:embeddedFont>
    <p:embeddedFont>
      <p:font typeface="Canva Sans Bold" charset="1" panose="020B0803030501040103"/>
      <p:regular r:id="rId16"/>
    </p:embeddedFont>
    <p:embeddedFont>
      <p:font typeface="Manison SemiExpanded Bold"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21.png" Type="http://schemas.openxmlformats.org/officeDocument/2006/relationships/image"/><Relationship Id="rId19" Target="../media/image2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23.png" Type="http://schemas.openxmlformats.org/officeDocument/2006/relationships/image"/><Relationship Id="rId19" Target="../media/image2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EBDC"/>
        </a:solidFill>
      </p:bgPr>
    </p:bg>
    <p:spTree>
      <p:nvGrpSpPr>
        <p:cNvPr id="1" name=""/>
        <p:cNvGrpSpPr/>
        <p:nvPr/>
      </p:nvGrpSpPr>
      <p:grpSpPr>
        <a:xfrm>
          <a:off x="0" y="0"/>
          <a:ext cx="0" cy="0"/>
          <a:chOff x="0" y="0"/>
          <a:chExt cx="0" cy="0"/>
        </a:xfrm>
      </p:grpSpPr>
      <p:sp>
        <p:nvSpPr>
          <p:cNvPr name="Freeform 2" id="2"/>
          <p:cNvSpPr/>
          <p:nvPr/>
        </p:nvSpPr>
        <p:spPr>
          <a:xfrm flipH="true" flipV="false" rot="655863">
            <a:off x="-2137926" y="7893380"/>
            <a:ext cx="6863334" cy="5881426"/>
          </a:xfrm>
          <a:custGeom>
            <a:avLst/>
            <a:gdLst/>
            <a:ahLst/>
            <a:cxnLst/>
            <a:rect r="r" b="b" t="t" l="l"/>
            <a:pathLst>
              <a:path h="5881426" w="6863334">
                <a:moveTo>
                  <a:pt x="6863334" y="0"/>
                </a:moveTo>
                <a:lnTo>
                  <a:pt x="0" y="0"/>
                </a:lnTo>
                <a:lnTo>
                  <a:pt x="0" y="5881427"/>
                </a:lnTo>
                <a:lnTo>
                  <a:pt x="6863334" y="5881427"/>
                </a:lnTo>
                <a:lnTo>
                  <a:pt x="686333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277970">
            <a:off x="15194496" y="8016741"/>
            <a:ext cx="5289973" cy="5109779"/>
          </a:xfrm>
          <a:custGeom>
            <a:avLst/>
            <a:gdLst/>
            <a:ahLst/>
            <a:cxnLst/>
            <a:rect r="r" b="b" t="t" l="l"/>
            <a:pathLst>
              <a:path h="5109779" w="5289973">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0348004" y="9434873"/>
            <a:ext cx="4844329" cy="4114800"/>
          </a:xfrm>
          <a:custGeom>
            <a:avLst/>
            <a:gdLst/>
            <a:ahLst/>
            <a:cxnLst/>
            <a:rect r="r" b="b" t="t" l="l"/>
            <a:pathLst>
              <a:path h="4114800" w="4844329">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true" rot="0">
            <a:off x="4603800" y="9434873"/>
            <a:ext cx="6729198" cy="4114800"/>
          </a:xfrm>
          <a:custGeom>
            <a:avLst/>
            <a:gdLst/>
            <a:ahLst/>
            <a:cxnLst/>
            <a:rect r="r" b="b" t="t" l="l"/>
            <a:pathLst>
              <a:path h="4114800" w="6729198">
                <a:moveTo>
                  <a:pt x="0" y="4114800"/>
                </a:moveTo>
                <a:lnTo>
                  <a:pt x="6729198" y="4114800"/>
                </a:lnTo>
                <a:lnTo>
                  <a:pt x="672919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61607" y="9236732"/>
            <a:ext cx="1694549" cy="2057400"/>
          </a:xfrm>
          <a:custGeom>
            <a:avLst/>
            <a:gdLst/>
            <a:ahLst/>
            <a:cxnLst/>
            <a:rect r="r" b="b" t="t" l="l"/>
            <a:pathLst>
              <a:path h="2057400" w="1694549">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6726753" y="9509871"/>
            <a:ext cx="2483292" cy="1324222"/>
          </a:xfrm>
          <a:custGeom>
            <a:avLst/>
            <a:gdLst/>
            <a:ahLst/>
            <a:cxnLst/>
            <a:rect r="r" b="b" t="t" l="l"/>
            <a:pathLst>
              <a:path h="1324222" w="2483292">
                <a:moveTo>
                  <a:pt x="0" y="0"/>
                </a:moveTo>
                <a:lnTo>
                  <a:pt x="2483292" y="0"/>
                </a:lnTo>
                <a:lnTo>
                  <a:pt x="2483292"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true" flipV="false" rot="-10209537">
            <a:off x="14607031" y="-3541936"/>
            <a:ext cx="6863334" cy="5881426"/>
          </a:xfrm>
          <a:custGeom>
            <a:avLst/>
            <a:gdLst/>
            <a:ahLst/>
            <a:cxnLst/>
            <a:rect r="r" b="b" t="t" l="l"/>
            <a:pathLst>
              <a:path h="5881426" w="6863334">
                <a:moveTo>
                  <a:pt x="6863335" y="0"/>
                </a:moveTo>
                <a:lnTo>
                  <a:pt x="0" y="0"/>
                </a:lnTo>
                <a:lnTo>
                  <a:pt x="0" y="5881427"/>
                </a:lnTo>
                <a:lnTo>
                  <a:pt x="6863335" y="5881427"/>
                </a:lnTo>
                <a:lnTo>
                  <a:pt x="686333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587429">
            <a:off x="-1144041" y="-2578945"/>
            <a:ext cx="5289973" cy="5109779"/>
          </a:xfrm>
          <a:custGeom>
            <a:avLst/>
            <a:gdLst/>
            <a:ahLst/>
            <a:cxnLst/>
            <a:rect r="r" b="b" t="t" l="l"/>
            <a:pathLst>
              <a:path h="5109779" w="5289973">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10734599">
            <a:off x="4129663" y="-3098366"/>
            <a:ext cx="4844329" cy="4114800"/>
          </a:xfrm>
          <a:custGeom>
            <a:avLst/>
            <a:gdLst/>
            <a:ahLst/>
            <a:cxnLst/>
            <a:rect r="r" b="b" t="t" l="l"/>
            <a:pathLst>
              <a:path h="4114800" w="4844329">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true" rot="10734599">
            <a:off x="7988129" y="-3189710"/>
            <a:ext cx="6729198" cy="4114800"/>
          </a:xfrm>
          <a:custGeom>
            <a:avLst/>
            <a:gdLst/>
            <a:ahLst/>
            <a:cxnLst/>
            <a:rect r="r" b="b" t="t" l="l"/>
            <a:pathLst>
              <a:path h="4114800" w="6729198">
                <a:moveTo>
                  <a:pt x="0" y="4114800"/>
                </a:moveTo>
                <a:lnTo>
                  <a:pt x="6729198" y="4114800"/>
                </a:lnTo>
                <a:lnTo>
                  <a:pt x="672919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0734599">
            <a:off x="16887158" y="-1055369"/>
            <a:ext cx="1694549" cy="2057400"/>
          </a:xfrm>
          <a:custGeom>
            <a:avLst/>
            <a:gdLst/>
            <a:ahLst/>
            <a:cxnLst/>
            <a:rect r="r" b="b" t="t" l="l"/>
            <a:pathLst>
              <a:path h="2057400" w="1694549">
                <a:moveTo>
                  <a:pt x="0" y="0"/>
                </a:moveTo>
                <a:lnTo>
                  <a:pt x="1694549" y="0"/>
                </a:lnTo>
                <a:lnTo>
                  <a:pt x="1694549"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10734599">
            <a:off x="10136198" y="-474369"/>
            <a:ext cx="2483292" cy="1324222"/>
          </a:xfrm>
          <a:custGeom>
            <a:avLst/>
            <a:gdLst/>
            <a:ahLst/>
            <a:cxnLst/>
            <a:rect r="r" b="b" t="t" l="l"/>
            <a:pathLst>
              <a:path h="1324222" w="2483292">
                <a:moveTo>
                  <a:pt x="0" y="0"/>
                </a:moveTo>
                <a:lnTo>
                  <a:pt x="2483292" y="0"/>
                </a:lnTo>
                <a:lnTo>
                  <a:pt x="2483292" y="1324222"/>
                </a:lnTo>
                <a:lnTo>
                  <a:pt x="0" y="132422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4274604" y="-2457790"/>
            <a:ext cx="2277223" cy="2833649"/>
          </a:xfrm>
          <a:custGeom>
            <a:avLst/>
            <a:gdLst/>
            <a:ahLst/>
            <a:cxnLst/>
            <a:rect r="r" b="b" t="t" l="l"/>
            <a:pathLst>
              <a:path h="2833649" w="2277223">
                <a:moveTo>
                  <a:pt x="0" y="0"/>
                </a:moveTo>
                <a:lnTo>
                  <a:pt x="2277224" y="0"/>
                </a:lnTo>
                <a:lnTo>
                  <a:pt x="2277224" y="2833649"/>
                </a:lnTo>
                <a:lnTo>
                  <a:pt x="0" y="283364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0974089" y="9509871"/>
            <a:ext cx="2277223" cy="2833649"/>
          </a:xfrm>
          <a:custGeom>
            <a:avLst/>
            <a:gdLst/>
            <a:ahLst/>
            <a:cxnLst/>
            <a:rect r="r" b="b" t="t" l="l"/>
            <a:pathLst>
              <a:path h="2833649" w="2277223">
                <a:moveTo>
                  <a:pt x="0" y="0"/>
                </a:moveTo>
                <a:lnTo>
                  <a:pt x="2277224" y="0"/>
                </a:lnTo>
                <a:lnTo>
                  <a:pt x="2277224" y="2833649"/>
                </a:lnTo>
                <a:lnTo>
                  <a:pt x="0" y="283364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6" id="16"/>
          <p:cNvSpPr txBox="true"/>
          <p:nvPr/>
        </p:nvSpPr>
        <p:spPr>
          <a:xfrm rot="0">
            <a:off x="2456157" y="3297738"/>
            <a:ext cx="14411586" cy="1440978"/>
          </a:xfrm>
          <a:prstGeom prst="rect">
            <a:avLst/>
          </a:prstGeom>
        </p:spPr>
        <p:txBody>
          <a:bodyPr anchor="t" rtlCol="false" tIns="0" lIns="0" bIns="0" rIns="0">
            <a:spAutoFit/>
          </a:bodyPr>
          <a:lstStyle/>
          <a:p>
            <a:pPr algn="ctr">
              <a:lnSpc>
                <a:spcPts val="5400"/>
              </a:lnSpc>
            </a:pPr>
            <a:r>
              <a:rPr lang="en-US" sz="6428">
                <a:solidFill>
                  <a:srgbClr val="5A3831"/>
                </a:solidFill>
                <a:latin typeface="Baloo"/>
                <a:ea typeface="Baloo"/>
                <a:cs typeface="Baloo"/>
                <a:sym typeface="Baloo"/>
              </a:rPr>
              <a:t>XÂY DỰNG KHO DỮ LIỆU QUẢN LÝ TAI NẠN GIAO THÔNG TẠI MỸ</a:t>
            </a:r>
          </a:p>
        </p:txBody>
      </p:sp>
      <p:sp>
        <p:nvSpPr>
          <p:cNvPr name="TextBox 17" id="17"/>
          <p:cNvSpPr txBox="true"/>
          <p:nvPr/>
        </p:nvSpPr>
        <p:spPr>
          <a:xfrm rot="0">
            <a:off x="10192160" y="5055257"/>
            <a:ext cx="4160398" cy="2601341"/>
          </a:xfrm>
          <a:prstGeom prst="rect">
            <a:avLst/>
          </a:prstGeom>
        </p:spPr>
        <p:txBody>
          <a:bodyPr anchor="t" rtlCol="false" tIns="0" lIns="0" bIns="0" rIns="0">
            <a:spAutoFit/>
          </a:bodyPr>
          <a:lstStyle/>
          <a:p>
            <a:pPr algn="just">
              <a:lnSpc>
                <a:spcPts val="4147"/>
              </a:lnSpc>
            </a:pPr>
            <a:r>
              <a:rPr lang="en-US" sz="2900">
                <a:solidFill>
                  <a:srgbClr val="5A3831"/>
                </a:solidFill>
                <a:latin typeface="Canva Sans"/>
                <a:ea typeface="Canva Sans"/>
                <a:cs typeface="Canva Sans"/>
                <a:sym typeface="Canva Sans"/>
              </a:rPr>
              <a:t>Phạm Như Quốc Bảo</a:t>
            </a:r>
          </a:p>
          <a:p>
            <a:pPr algn="just">
              <a:lnSpc>
                <a:spcPts val="4147"/>
              </a:lnSpc>
            </a:pPr>
            <a:r>
              <a:rPr lang="en-US" sz="2900">
                <a:solidFill>
                  <a:srgbClr val="5A3831"/>
                </a:solidFill>
                <a:latin typeface="Canva Sans"/>
                <a:ea typeface="Canva Sans"/>
                <a:cs typeface="Canva Sans"/>
                <a:sym typeface="Canva Sans"/>
              </a:rPr>
              <a:t>Nguyễn Thị Mai Lan</a:t>
            </a:r>
          </a:p>
          <a:p>
            <a:pPr algn="just">
              <a:lnSpc>
                <a:spcPts val="4147"/>
              </a:lnSpc>
            </a:pPr>
            <a:r>
              <a:rPr lang="en-US" sz="2900">
                <a:solidFill>
                  <a:srgbClr val="5A3831"/>
                </a:solidFill>
                <a:latin typeface="Canva Sans"/>
                <a:ea typeface="Canva Sans"/>
                <a:cs typeface="Canva Sans"/>
                <a:sym typeface="Canva Sans"/>
              </a:rPr>
              <a:t>Nguyễn Thị Út Kiều</a:t>
            </a:r>
          </a:p>
          <a:p>
            <a:pPr algn="just">
              <a:lnSpc>
                <a:spcPts val="4147"/>
              </a:lnSpc>
            </a:pPr>
            <a:r>
              <a:rPr lang="en-US" sz="2900">
                <a:solidFill>
                  <a:srgbClr val="5A3831"/>
                </a:solidFill>
                <a:latin typeface="Canva Sans"/>
                <a:ea typeface="Canva Sans"/>
                <a:cs typeface="Canva Sans"/>
                <a:sym typeface="Canva Sans"/>
              </a:rPr>
              <a:t>Trương Đăng Hoàn</a:t>
            </a:r>
          </a:p>
          <a:p>
            <a:pPr algn="just">
              <a:lnSpc>
                <a:spcPts val="4147"/>
              </a:lnSpc>
            </a:pPr>
          </a:p>
        </p:txBody>
      </p:sp>
      <p:sp>
        <p:nvSpPr>
          <p:cNvPr name="TextBox 18" id="18"/>
          <p:cNvSpPr txBox="true"/>
          <p:nvPr/>
        </p:nvSpPr>
        <p:spPr>
          <a:xfrm rot="0">
            <a:off x="5112750" y="5188607"/>
            <a:ext cx="4160398" cy="448310"/>
          </a:xfrm>
          <a:prstGeom prst="rect">
            <a:avLst/>
          </a:prstGeom>
        </p:spPr>
        <p:txBody>
          <a:bodyPr anchor="t" rtlCol="false" tIns="0" lIns="0" bIns="0" rIns="0">
            <a:spAutoFit/>
          </a:bodyPr>
          <a:lstStyle/>
          <a:p>
            <a:pPr algn="just">
              <a:lnSpc>
                <a:spcPts val="3399"/>
              </a:lnSpc>
            </a:pPr>
            <a:r>
              <a:rPr lang="en-US" sz="3399">
                <a:solidFill>
                  <a:srgbClr val="5A3831"/>
                </a:solidFill>
                <a:latin typeface="Baloo"/>
                <a:ea typeface="Baloo"/>
                <a:cs typeface="Baloo"/>
                <a:sym typeface="Baloo"/>
              </a:rPr>
              <a:t>Nhóm:</a:t>
            </a:r>
          </a:p>
        </p:txBody>
      </p:sp>
      <p:sp>
        <p:nvSpPr>
          <p:cNvPr name="TextBox 19" id="19"/>
          <p:cNvSpPr txBox="true"/>
          <p:nvPr/>
        </p:nvSpPr>
        <p:spPr>
          <a:xfrm rot="0">
            <a:off x="5220785" y="7646821"/>
            <a:ext cx="2921301" cy="448310"/>
          </a:xfrm>
          <a:prstGeom prst="rect">
            <a:avLst/>
          </a:prstGeom>
        </p:spPr>
        <p:txBody>
          <a:bodyPr anchor="t" rtlCol="false" tIns="0" lIns="0" bIns="0" rIns="0">
            <a:spAutoFit/>
          </a:bodyPr>
          <a:lstStyle/>
          <a:p>
            <a:pPr algn="just">
              <a:lnSpc>
                <a:spcPts val="3399"/>
              </a:lnSpc>
            </a:pPr>
            <a:r>
              <a:rPr lang="en-US" sz="3399">
                <a:solidFill>
                  <a:srgbClr val="5A3831"/>
                </a:solidFill>
                <a:latin typeface="Baloo"/>
                <a:ea typeface="Baloo"/>
                <a:cs typeface="Baloo"/>
                <a:sym typeface="Baloo"/>
              </a:rPr>
              <a:t>GVHD: </a:t>
            </a:r>
          </a:p>
        </p:txBody>
      </p:sp>
      <p:sp>
        <p:nvSpPr>
          <p:cNvPr name="TextBox 20" id="20"/>
          <p:cNvSpPr txBox="true"/>
          <p:nvPr/>
        </p:nvSpPr>
        <p:spPr>
          <a:xfrm rot="0">
            <a:off x="9967099" y="7522996"/>
            <a:ext cx="4187814" cy="494157"/>
          </a:xfrm>
          <a:prstGeom prst="rect">
            <a:avLst/>
          </a:prstGeom>
        </p:spPr>
        <p:txBody>
          <a:bodyPr anchor="t" rtlCol="false" tIns="0" lIns="0" bIns="0" rIns="0">
            <a:spAutoFit/>
          </a:bodyPr>
          <a:lstStyle/>
          <a:p>
            <a:pPr algn="ctr">
              <a:lnSpc>
                <a:spcPts val="4089"/>
              </a:lnSpc>
            </a:pPr>
            <a:r>
              <a:rPr lang="en-US" sz="2900">
                <a:solidFill>
                  <a:srgbClr val="5A3831"/>
                </a:solidFill>
                <a:latin typeface="Canva Sans"/>
                <a:ea typeface="Canva Sans"/>
                <a:cs typeface="Canva Sans"/>
                <a:sym typeface="Canva Sans"/>
              </a:rPr>
              <a:t>ThS. Trần Thanh Liêm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EBDC"/>
        </a:solidFill>
      </p:bgPr>
    </p:bg>
    <p:spTree>
      <p:nvGrpSpPr>
        <p:cNvPr id="1" name=""/>
        <p:cNvGrpSpPr/>
        <p:nvPr/>
      </p:nvGrpSpPr>
      <p:grpSpPr>
        <a:xfrm>
          <a:off x="0" y="0"/>
          <a:ext cx="0" cy="0"/>
          <a:chOff x="0" y="0"/>
          <a:chExt cx="0" cy="0"/>
        </a:xfrm>
      </p:grpSpPr>
      <p:sp>
        <p:nvSpPr>
          <p:cNvPr name="Freeform 2" id="2"/>
          <p:cNvSpPr/>
          <p:nvPr/>
        </p:nvSpPr>
        <p:spPr>
          <a:xfrm flipH="true" flipV="false" rot="655863">
            <a:off x="-2718108" y="7914948"/>
            <a:ext cx="6863334" cy="5881426"/>
          </a:xfrm>
          <a:custGeom>
            <a:avLst/>
            <a:gdLst/>
            <a:ahLst/>
            <a:cxnLst/>
            <a:rect r="r" b="b" t="t" l="l"/>
            <a:pathLst>
              <a:path h="5881426" w="6863334">
                <a:moveTo>
                  <a:pt x="6863335" y="0"/>
                </a:moveTo>
                <a:lnTo>
                  <a:pt x="0" y="0"/>
                </a:lnTo>
                <a:lnTo>
                  <a:pt x="0" y="5881427"/>
                </a:lnTo>
                <a:lnTo>
                  <a:pt x="6863335" y="5881427"/>
                </a:lnTo>
                <a:lnTo>
                  <a:pt x="686333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277970">
            <a:off x="14614314" y="8038309"/>
            <a:ext cx="5289973" cy="5109779"/>
          </a:xfrm>
          <a:custGeom>
            <a:avLst/>
            <a:gdLst/>
            <a:ahLst/>
            <a:cxnLst/>
            <a:rect r="r" b="b" t="t" l="l"/>
            <a:pathLst>
              <a:path h="5109779" w="5289973">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9767822" y="9456441"/>
            <a:ext cx="4844329" cy="4114800"/>
          </a:xfrm>
          <a:custGeom>
            <a:avLst/>
            <a:gdLst/>
            <a:ahLst/>
            <a:cxnLst/>
            <a:rect r="r" b="b" t="t" l="l"/>
            <a:pathLst>
              <a:path h="4114800" w="4844329">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true" rot="0">
            <a:off x="4023618" y="9456441"/>
            <a:ext cx="6729198" cy="4114800"/>
          </a:xfrm>
          <a:custGeom>
            <a:avLst/>
            <a:gdLst/>
            <a:ahLst/>
            <a:cxnLst/>
            <a:rect r="r" b="b" t="t" l="l"/>
            <a:pathLst>
              <a:path h="4114800" w="6729198">
                <a:moveTo>
                  <a:pt x="0" y="4114800"/>
                </a:moveTo>
                <a:lnTo>
                  <a:pt x="6729198" y="4114800"/>
                </a:lnTo>
                <a:lnTo>
                  <a:pt x="672919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81425" y="9258300"/>
            <a:ext cx="1694549" cy="2057400"/>
          </a:xfrm>
          <a:custGeom>
            <a:avLst/>
            <a:gdLst/>
            <a:ahLst/>
            <a:cxnLst/>
            <a:rect r="r" b="b" t="t" l="l"/>
            <a:pathLst>
              <a:path h="2057400" w="1694549">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6146571" y="9531439"/>
            <a:ext cx="2483292" cy="1324222"/>
          </a:xfrm>
          <a:custGeom>
            <a:avLst/>
            <a:gdLst/>
            <a:ahLst/>
            <a:cxnLst/>
            <a:rect r="r" b="b" t="t" l="l"/>
            <a:pathLst>
              <a:path h="1324222" w="2483292">
                <a:moveTo>
                  <a:pt x="0" y="0"/>
                </a:moveTo>
                <a:lnTo>
                  <a:pt x="2483292" y="0"/>
                </a:lnTo>
                <a:lnTo>
                  <a:pt x="2483292"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true" flipV="false" rot="-10209537">
            <a:off x="14026850" y="-3520368"/>
            <a:ext cx="6863334" cy="5881426"/>
          </a:xfrm>
          <a:custGeom>
            <a:avLst/>
            <a:gdLst/>
            <a:ahLst/>
            <a:cxnLst/>
            <a:rect r="r" b="b" t="t" l="l"/>
            <a:pathLst>
              <a:path h="5881426" w="6863334">
                <a:moveTo>
                  <a:pt x="6863334" y="0"/>
                </a:moveTo>
                <a:lnTo>
                  <a:pt x="0" y="0"/>
                </a:lnTo>
                <a:lnTo>
                  <a:pt x="0" y="5881427"/>
                </a:lnTo>
                <a:lnTo>
                  <a:pt x="6863334" y="5881427"/>
                </a:lnTo>
                <a:lnTo>
                  <a:pt x="686333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587429">
            <a:off x="-1724223" y="-2557377"/>
            <a:ext cx="5289973" cy="5109779"/>
          </a:xfrm>
          <a:custGeom>
            <a:avLst/>
            <a:gdLst/>
            <a:ahLst/>
            <a:cxnLst/>
            <a:rect r="r" b="b" t="t" l="l"/>
            <a:pathLst>
              <a:path h="5109779" w="5289973">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10734599">
            <a:off x="3549481" y="-3076798"/>
            <a:ext cx="4844329" cy="4114800"/>
          </a:xfrm>
          <a:custGeom>
            <a:avLst/>
            <a:gdLst/>
            <a:ahLst/>
            <a:cxnLst/>
            <a:rect r="r" b="b" t="t" l="l"/>
            <a:pathLst>
              <a:path h="4114800" w="4844329">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true" rot="10734599">
            <a:off x="7407947" y="-3168142"/>
            <a:ext cx="6729198" cy="4114800"/>
          </a:xfrm>
          <a:custGeom>
            <a:avLst/>
            <a:gdLst/>
            <a:ahLst/>
            <a:cxnLst/>
            <a:rect r="r" b="b" t="t" l="l"/>
            <a:pathLst>
              <a:path h="4114800" w="6729198">
                <a:moveTo>
                  <a:pt x="0" y="4114800"/>
                </a:moveTo>
                <a:lnTo>
                  <a:pt x="6729199" y="4114800"/>
                </a:lnTo>
                <a:lnTo>
                  <a:pt x="6729199"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0734599">
            <a:off x="16306976" y="-1033801"/>
            <a:ext cx="1694549" cy="2057400"/>
          </a:xfrm>
          <a:custGeom>
            <a:avLst/>
            <a:gdLst/>
            <a:ahLst/>
            <a:cxnLst/>
            <a:rect r="r" b="b" t="t" l="l"/>
            <a:pathLst>
              <a:path h="2057400" w="1694549">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10734599">
            <a:off x="9556016" y="-452802"/>
            <a:ext cx="2483292" cy="1324222"/>
          </a:xfrm>
          <a:custGeom>
            <a:avLst/>
            <a:gdLst/>
            <a:ahLst/>
            <a:cxnLst/>
            <a:rect r="r" b="b" t="t" l="l"/>
            <a:pathLst>
              <a:path h="1324222" w="2483292">
                <a:moveTo>
                  <a:pt x="0" y="0"/>
                </a:moveTo>
                <a:lnTo>
                  <a:pt x="2483293" y="0"/>
                </a:lnTo>
                <a:lnTo>
                  <a:pt x="2483293"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3694423" y="-2436222"/>
            <a:ext cx="2277223" cy="2833649"/>
          </a:xfrm>
          <a:custGeom>
            <a:avLst/>
            <a:gdLst/>
            <a:ahLst/>
            <a:cxnLst/>
            <a:rect r="r" b="b" t="t" l="l"/>
            <a:pathLst>
              <a:path h="2833649" w="2277223">
                <a:moveTo>
                  <a:pt x="0" y="0"/>
                </a:moveTo>
                <a:lnTo>
                  <a:pt x="2277223" y="0"/>
                </a:lnTo>
                <a:lnTo>
                  <a:pt x="2277223" y="2833649"/>
                </a:lnTo>
                <a:lnTo>
                  <a:pt x="0" y="283364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0393908" y="9531439"/>
            <a:ext cx="2277223" cy="2833649"/>
          </a:xfrm>
          <a:custGeom>
            <a:avLst/>
            <a:gdLst/>
            <a:ahLst/>
            <a:cxnLst/>
            <a:rect r="r" b="b" t="t" l="l"/>
            <a:pathLst>
              <a:path h="2833649" w="2277223">
                <a:moveTo>
                  <a:pt x="0" y="0"/>
                </a:moveTo>
                <a:lnTo>
                  <a:pt x="2277223" y="0"/>
                </a:lnTo>
                <a:lnTo>
                  <a:pt x="2277223" y="2833649"/>
                </a:lnTo>
                <a:lnTo>
                  <a:pt x="0" y="283364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6" id="16"/>
          <p:cNvGrpSpPr/>
          <p:nvPr/>
        </p:nvGrpSpPr>
        <p:grpSpPr>
          <a:xfrm rot="0">
            <a:off x="2885546" y="3600450"/>
            <a:ext cx="4502671" cy="1680275"/>
            <a:chOff x="0" y="0"/>
            <a:chExt cx="1185889" cy="442542"/>
          </a:xfrm>
        </p:grpSpPr>
        <p:sp>
          <p:nvSpPr>
            <p:cNvPr name="Freeform 17" id="17"/>
            <p:cNvSpPr/>
            <p:nvPr/>
          </p:nvSpPr>
          <p:spPr>
            <a:xfrm flipH="false" flipV="false" rot="0">
              <a:off x="0" y="0"/>
              <a:ext cx="1185889" cy="442542"/>
            </a:xfrm>
            <a:custGeom>
              <a:avLst/>
              <a:gdLst/>
              <a:ahLst/>
              <a:cxnLst/>
              <a:rect r="r" b="b" t="t" l="l"/>
              <a:pathLst>
                <a:path h="442542" w="1185889">
                  <a:moveTo>
                    <a:pt x="87690" y="0"/>
                  </a:moveTo>
                  <a:lnTo>
                    <a:pt x="1098199" y="0"/>
                  </a:lnTo>
                  <a:cubicBezTo>
                    <a:pt x="1121456" y="0"/>
                    <a:pt x="1143760" y="9239"/>
                    <a:pt x="1160205" y="25684"/>
                  </a:cubicBezTo>
                  <a:cubicBezTo>
                    <a:pt x="1176650" y="42129"/>
                    <a:pt x="1185889" y="64433"/>
                    <a:pt x="1185889" y="87690"/>
                  </a:cubicBezTo>
                  <a:lnTo>
                    <a:pt x="1185889" y="354852"/>
                  </a:lnTo>
                  <a:cubicBezTo>
                    <a:pt x="1185889" y="403282"/>
                    <a:pt x="1146629" y="442542"/>
                    <a:pt x="1098199" y="442542"/>
                  </a:cubicBezTo>
                  <a:lnTo>
                    <a:pt x="87690" y="442542"/>
                  </a:lnTo>
                  <a:cubicBezTo>
                    <a:pt x="39260" y="442542"/>
                    <a:pt x="0" y="403282"/>
                    <a:pt x="0" y="354852"/>
                  </a:cubicBezTo>
                  <a:lnTo>
                    <a:pt x="0" y="87690"/>
                  </a:lnTo>
                  <a:cubicBezTo>
                    <a:pt x="0" y="39260"/>
                    <a:pt x="39260" y="0"/>
                    <a:pt x="87690" y="0"/>
                  </a:cubicBezTo>
                  <a:close/>
                </a:path>
              </a:pathLst>
            </a:custGeom>
            <a:solidFill>
              <a:srgbClr val="D19F7E"/>
            </a:solidFill>
          </p:spPr>
        </p:sp>
        <p:sp>
          <p:nvSpPr>
            <p:cNvPr name="TextBox 18" id="18"/>
            <p:cNvSpPr txBox="true"/>
            <p:nvPr/>
          </p:nvSpPr>
          <p:spPr>
            <a:xfrm>
              <a:off x="0" y="-66675"/>
              <a:ext cx="1185889" cy="509217"/>
            </a:xfrm>
            <a:prstGeom prst="rect">
              <a:avLst/>
            </a:prstGeom>
          </p:spPr>
          <p:txBody>
            <a:bodyPr anchor="ctr" rtlCol="false" tIns="50800" lIns="50800" bIns="50800" rIns="50800"/>
            <a:lstStyle/>
            <a:p>
              <a:pPr algn="ctr" marL="755641" indent="-377820" lvl="1">
                <a:lnSpc>
                  <a:spcPts val="4899"/>
                </a:lnSpc>
                <a:spcBef>
                  <a:spcPct val="0"/>
                </a:spcBef>
                <a:buAutoNum type="arabicPeriod" startAt="1"/>
              </a:pPr>
              <a:r>
                <a:rPr lang="en-US" sz="3499">
                  <a:solidFill>
                    <a:srgbClr val="000000"/>
                  </a:solidFill>
                  <a:latin typeface="Baloo"/>
                  <a:ea typeface="Baloo"/>
                  <a:cs typeface="Baloo"/>
                  <a:sym typeface="Baloo"/>
                </a:rPr>
                <a:t>Tổng quan</a:t>
              </a:r>
            </a:p>
          </p:txBody>
        </p:sp>
      </p:grpSp>
      <p:grpSp>
        <p:nvGrpSpPr>
          <p:cNvPr name="Group 19" id="19"/>
          <p:cNvGrpSpPr/>
          <p:nvPr/>
        </p:nvGrpSpPr>
        <p:grpSpPr>
          <a:xfrm rot="0">
            <a:off x="10393908" y="3600450"/>
            <a:ext cx="4502671" cy="1680275"/>
            <a:chOff x="0" y="0"/>
            <a:chExt cx="1185889" cy="442542"/>
          </a:xfrm>
        </p:grpSpPr>
        <p:sp>
          <p:nvSpPr>
            <p:cNvPr name="Freeform 20" id="20"/>
            <p:cNvSpPr/>
            <p:nvPr/>
          </p:nvSpPr>
          <p:spPr>
            <a:xfrm flipH="false" flipV="false" rot="0">
              <a:off x="0" y="0"/>
              <a:ext cx="1185889" cy="442542"/>
            </a:xfrm>
            <a:custGeom>
              <a:avLst/>
              <a:gdLst/>
              <a:ahLst/>
              <a:cxnLst/>
              <a:rect r="r" b="b" t="t" l="l"/>
              <a:pathLst>
                <a:path h="442542" w="1185889">
                  <a:moveTo>
                    <a:pt x="87690" y="0"/>
                  </a:moveTo>
                  <a:lnTo>
                    <a:pt x="1098199" y="0"/>
                  </a:lnTo>
                  <a:cubicBezTo>
                    <a:pt x="1121456" y="0"/>
                    <a:pt x="1143760" y="9239"/>
                    <a:pt x="1160205" y="25684"/>
                  </a:cubicBezTo>
                  <a:cubicBezTo>
                    <a:pt x="1176650" y="42129"/>
                    <a:pt x="1185889" y="64433"/>
                    <a:pt x="1185889" y="87690"/>
                  </a:cubicBezTo>
                  <a:lnTo>
                    <a:pt x="1185889" y="354852"/>
                  </a:lnTo>
                  <a:cubicBezTo>
                    <a:pt x="1185889" y="403282"/>
                    <a:pt x="1146629" y="442542"/>
                    <a:pt x="1098199" y="442542"/>
                  </a:cubicBezTo>
                  <a:lnTo>
                    <a:pt x="87690" y="442542"/>
                  </a:lnTo>
                  <a:cubicBezTo>
                    <a:pt x="39260" y="442542"/>
                    <a:pt x="0" y="403282"/>
                    <a:pt x="0" y="354852"/>
                  </a:cubicBezTo>
                  <a:lnTo>
                    <a:pt x="0" y="87690"/>
                  </a:lnTo>
                  <a:cubicBezTo>
                    <a:pt x="0" y="39260"/>
                    <a:pt x="39260" y="0"/>
                    <a:pt x="87690" y="0"/>
                  </a:cubicBezTo>
                  <a:close/>
                </a:path>
              </a:pathLst>
            </a:custGeom>
            <a:solidFill>
              <a:srgbClr val="D19F7E"/>
            </a:solidFill>
          </p:spPr>
        </p:sp>
        <p:sp>
          <p:nvSpPr>
            <p:cNvPr name="TextBox 21" id="21"/>
            <p:cNvSpPr txBox="true"/>
            <p:nvPr/>
          </p:nvSpPr>
          <p:spPr>
            <a:xfrm>
              <a:off x="0" y="-66675"/>
              <a:ext cx="1185889" cy="509217"/>
            </a:xfrm>
            <a:prstGeom prst="rect">
              <a:avLst/>
            </a:prstGeom>
          </p:spPr>
          <p:txBody>
            <a:bodyPr anchor="ctr" rtlCol="false" tIns="50800" lIns="50800" bIns="50800" rIns="50800"/>
            <a:lstStyle/>
            <a:p>
              <a:pPr algn="ctr">
                <a:lnSpc>
                  <a:spcPts val="4899"/>
                </a:lnSpc>
                <a:spcBef>
                  <a:spcPct val="0"/>
                </a:spcBef>
              </a:pPr>
              <a:r>
                <a:rPr lang="en-US" sz="3499">
                  <a:solidFill>
                    <a:srgbClr val="000000"/>
                  </a:solidFill>
                  <a:latin typeface="Baloo"/>
                  <a:ea typeface="Baloo"/>
                  <a:cs typeface="Baloo"/>
                  <a:sym typeface="Baloo"/>
                </a:rPr>
                <a:t>2. Công cụ sử dụng</a:t>
              </a:r>
            </a:p>
          </p:txBody>
        </p:sp>
      </p:grpSp>
      <p:grpSp>
        <p:nvGrpSpPr>
          <p:cNvPr name="Group 22" id="22"/>
          <p:cNvGrpSpPr/>
          <p:nvPr/>
        </p:nvGrpSpPr>
        <p:grpSpPr>
          <a:xfrm rot="0">
            <a:off x="10393908" y="6178932"/>
            <a:ext cx="4502671" cy="1680275"/>
            <a:chOff x="0" y="0"/>
            <a:chExt cx="1185889" cy="442542"/>
          </a:xfrm>
        </p:grpSpPr>
        <p:sp>
          <p:nvSpPr>
            <p:cNvPr name="Freeform 23" id="23"/>
            <p:cNvSpPr/>
            <p:nvPr/>
          </p:nvSpPr>
          <p:spPr>
            <a:xfrm flipH="false" flipV="false" rot="0">
              <a:off x="0" y="0"/>
              <a:ext cx="1185889" cy="442542"/>
            </a:xfrm>
            <a:custGeom>
              <a:avLst/>
              <a:gdLst/>
              <a:ahLst/>
              <a:cxnLst/>
              <a:rect r="r" b="b" t="t" l="l"/>
              <a:pathLst>
                <a:path h="442542" w="1185889">
                  <a:moveTo>
                    <a:pt x="87690" y="0"/>
                  </a:moveTo>
                  <a:lnTo>
                    <a:pt x="1098199" y="0"/>
                  </a:lnTo>
                  <a:cubicBezTo>
                    <a:pt x="1121456" y="0"/>
                    <a:pt x="1143760" y="9239"/>
                    <a:pt x="1160205" y="25684"/>
                  </a:cubicBezTo>
                  <a:cubicBezTo>
                    <a:pt x="1176650" y="42129"/>
                    <a:pt x="1185889" y="64433"/>
                    <a:pt x="1185889" y="87690"/>
                  </a:cubicBezTo>
                  <a:lnTo>
                    <a:pt x="1185889" y="354852"/>
                  </a:lnTo>
                  <a:cubicBezTo>
                    <a:pt x="1185889" y="403282"/>
                    <a:pt x="1146629" y="442542"/>
                    <a:pt x="1098199" y="442542"/>
                  </a:cubicBezTo>
                  <a:lnTo>
                    <a:pt x="87690" y="442542"/>
                  </a:lnTo>
                  <a:cubicBezTo>
                    <a:pt x="39260" y="442542"/>
                    <a:pt x="0" y="403282"/>
                    <a:pt x="0" y="354852"/>
                  </a:cubicBezTo>
                  <a:lnTo>
                    <a:pt x="0" y="87690"/>
                  </a:lnTo>
                  <a:cubicBezTo>
                    <a:pt x="0" y="39260"/>
                    <a:pt x="39260" y="0"/>
                    <a:pt x="87690" y="0"/>
                  </a:cubicBezTo>
                  <a:close/>
                </a:path>
              </a:pathLst>
            </a:custGeom>
            <a:solidFill>
              <a:srgbClr val="D19F7E"/>
            </a:solidFill>
          </p:spPr>
        </p:sp>
        <p:sp>
          <p:nvSpPr>
            <p:cNvPr name="TextBox 24" id="24"/>
            <p:cNvSpPr txBox="true"/>
            <p:nvPr/>
          </p:nvSpPr>
          <p:spPr>
            <a:xfrm>
              <a:off x="0" y="-66675"/>
              <a:ext cx="1185889" cy="509217"/>
            </a:xfrm>
            <a:prstGeom prst="rect">
              <a:avLst/>
            </a:prstGeom>
          </p:spPr>
          <p:txBody>
            <a:bodyPr anchor="ctr" rtlCol="false" tIns="50800" lIns="50800" bIns="50800" rIns="50800"/>
            <a:lstStyle/>
            <a:p>
              <a:pPr algn="ctr">
                <a:lnSpc>
                  <a:spcPts val="4899"/>
                </a:lnSpc>
                <a:spcBef>
                  <a:spcPct val="0"/>
                </a:spcBef>
              </a:pPr>
              <a:r>
                <a:rPr lang="en-US" sz="3499">
                  <a:solidFill>
                    <a:srgbClr val="000000"/>
                  </a:solidFill>
                  <a:latin typeface="Baloo"/>
                  <a:ea typeface="Baloo"/>
                  <a:cs typeface="Baloo"/>
                  <a:sym typeface="Baloo"/>
                </a:rPr>
                <a:t>4. Lợi ích và kết luận</a:t>
              </a:r>
            </a:p>
          </p:txBody>
        </p:sp>
      </p:grpSp>
      <p:grpSp>
        <p:nvGrpSpPr>
          <p:cNvPr name="Group 25" id="25"/>
          <p:cNvGrpSpPr/>
          <p:nvPr/>
        </p:nvGrpSpPr>
        <p:grpSpPr>
          <a:xfrm rot="0">
            <a:off x="2885546" y="6178932"/>
            <a:ext cx="4502671" cy="1680275"/>
            <a:chOff x="0" y="0"/>
            <a:chExt cx="1185889" cy="442542"/>
          </a:xfrm>
        </p:grpSpPr>
        <p:sp>
          <p:nvSpPr>
            <p:cNvPr name="Freeform 26" id="26"/>
            <p:cNvSpPr/>
            <p:nvPr/>
          </p:nvSpPr>
          <p:spPr>
            <a:xfrm flipH="false" flipV="false" rot="0">
              <a:off x="0" y="0"/>
              <a:ext cx="1185889" cy="442542"/>
            </a:xfrm>
            <a:custGeom>
              <a:avLst/>
              <a:gdLst/>
              <a:ahLst/>
              <a:cxnLst/>
              <a:rect r="r" b="b" t="t" l="l"/>
              <a:pathLst>
                <a:path h="442542" w="1185889">
                  <a:moveTo>
                    <a:pt x="87690" y="0"/>
                  </a:moveTo>
                  <a:lnTo>
                    <a:pt x="1098199" y="0"/>
                  </a:lnTo>
                  <a:cubicBezTo>
                    <a:pt x="1121456" y="0"/>
                    <a:pt x="1143760" y="9239"/>
                    <a:pt x="1160205" y="25684"/>
                  </a:cubicBezTo>
                  <a:cubicBezTo>
                    <a:pt x="1176650" y="42129"/>
                    <a:pt x="1185889" y="64433"/>
                    <a:pt x="1185889" y="87690"/>
                  </a:cubicBezTo>
                  <a:lnTo>
                    <a:pt x="1185889" y="354852"/>
                  </a:lnTo>
                  <a:cubicBezTo>
                    <a:pt x="1185889" y="403282"/>
                    <a:pt x="1146629" y="442542"/>
                    <a:pt x="1098199" y="442542"/>
                  </a:cubicBezTo>
                  <a:lnTo>
                    <a:pt x="87690" y="442542"/>
                  </a:lnTo>
                  <a:cubicBezTo>
                    <a:pt x="39260" y="442542"/>
                    <a:pt x="0" y="403282"/>
                    <a:pt x="0" y="354852"/>
                  </a:cubicBezTo>
                  <a:lnTo>
                    <a:pt x="0" y="87690"/>
                  </a:lnTo>
                  <a:cubicBezTo>
                    <a:pt x="0" y="39260"/>
                    <a:pt x="39260" y="0"/>
                    <a:pt x="87690" y="0"/>
                  </a:cubicBezTo>
                  <a:close/>
                </a:path>
              </a:pathLst>
            </a:custGeom>
            <a:solidFill>
              <a:srgbClr val="D19F7E"/>
            </a:solidFill>
          </p:spPr>
        </p:sp>
        <p:sp>
          <p:nvSpPr>
            <p:cNvPr name="TextBox 27" id="27"/>
            <p:cNvSpPr txBox="true"/>
            <p:nvPr/>
          </p:nvSpPr>
          <p:spPr>
            <a:xfrm>
              <a:off x="0" y="-66675"/>
              <a:ext cx="1185889" cy="509217"/>
            </a:xfrm>
            <a:prstGeom prst="rect">
              <a:avLst/>
            </a:prstGeom>
          </p:spPr>
          <p:txBody>
            <a:bodyPr anchor="ctr" rtlCol="false" tIns="50800" lIns="50800" bIns="50800" rIns="50800"/>
            <a:lstStyle/>
            <a:p>
              <a:pPr algn="ctr">
                <a:lnSpc>
                  <a:spcPts val="4899"/>
                </a:lnSpc>
              </a:pPr>
              <a:r>
                <a:rPr lang="en-US" sz="3499">
                  <a:solidFill>
                    <a:srgbClr val="000000"/>
                  </a:solidFill>
                  <a:latin typeface="Baloo"/>
                  <a:ea typeface="Baloo"/>
                  <a:cs typeface="Baloo"/>
                  <a:sym typeface="Baloo"/>
                </a:rPr>
                <a:t>3. Thiết kế kho dữ</a:t>
              </a:r>
            </a:p>
            <a:p>
              <a:pPr algn="ctr">
                <a:lnSpc>
                  <a:spcPts val="4899"/>
                </a:lnSpc>
                <a:spcBef>
                  <a:spcPct val="0"/>
                </a:spcBef>
              </a:pPr>
              <a:r>
                <a:rPr lang="en-US" sz="3499">
                  <a:solidFill>
                    <a:srgbClr val="000000"/>
                  </a:solidFill>
                  <a:latin typeface="Baloo"/>
                  <a:ea typeface="Baloo"/>
                  <a:cs typeface="Baloo"/>
                  <a:sym typeface="Baloo"/>
                </a:rPr>
                <a:t> liệu</a:t>
              </a:r>
            </a:p>
          </p:txBody>
        </p:sp>
      </p:grpSp>
      <p:sp>
        <p:nvSpPr>
          <p:cNvPr name="TextBox 28" id="28"/>
          <p:cNvSpPr txBox="true"/>
          <p:nvPr/>
        </p:nvSpPr>
        <p:spPr>
          <a:xfrm rot="0">
            <a:off x="4920198" y="1979638"/>
            <a:ext cx="8447605" cy="1029682"/>
          </a:xfrm>
          <a:prstGeom prst="rect">
            <a:avLst/>
          </a:prstGeom>
        </p:spPr>
        <p:txBody>
          <a:bodyPr anchor="t" rtlCol="false" tIns="0" lIns="0" bIns="0" rIns="0">
            <a:spAutoFit/>
          </a:bodyPr>
          <a:lstStyle/>
          <a:p>
            <a:pPr algn="ctr">
              <a:lnSpc>
                <a:spcPts val="7368"/>
              </a:lnSpc>
            </a:pPr>
            <a:r>
              <a:rPr lang="en-US" sz="8771">
                <a:solidFill>
                  <a:srgbClr val="5A3831"/>
                </a:solidFill>
                <a:latin typeface="Baloo"/>
                <a:ea typeface="Baloo"/>
                <a:cs typeface="Baloo"/>
                <a:sym typeface="Baloo"/>
              </a:rPr>
              <a:t>Nội dung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EBDC"/>
        </a:solidFill>
      </p:bgPr>
    </p:bg>
    <p:spTree>
      <p:nvGrpSpPr>
        <p:cNvPr id="1" name=""/>
        <p:cNvGrpSpPr/>
        <p:nvPr/>
      </p:nvGrpSpPr>
      <p:grpSpPr>
        <a:xfrm>
          <a:off x="0" y="0"/>
          <a:ext cx="0" cy="0"/>
          <a:chOff x="0" y="0"/>
          <a:chExt cx="0" cy="0"/>
        </a:xfrm>
      </p:grpSpPr>
      <p:sp>
        <p:nvSpPr>
          <p:cNvPr name="Freeform 2" id="2"/>
          <p:cNvSpPr/>
          <p:nvPr/>
        </p:nvSpPr>
        <p:spPr>
          <a:xfrm flipH="true" flipV="false" rot="655863">
            <a:off x="-2718108" y="7914948"/>
            <a:ext cx="6863334" cy="5881426"/>
          </a:xfrm>
          <a:custGeom>
            <a:avLst/>
            <a:gdLst/>
            <a:ahLst/>
            <a:cxnLst/>
            <a:rect r="r" b="b" t="t" l="l"/>
            <a:pathLst>
              <a:path h="5881426" w="6863334">
                <a:moveTo>
                  <a:pt x="6863335" y="0"/>
                </a:moveTo>
                <a:lnTo>
                  <a:pt x="0" y="0"/>
                </a:lnTo>
                <a:lnTo>
                  <a:pt x="0" y="5881427"/>
                </a:lnTo>
                <a:lnTo>
                  <a:pt x="6863335" y="5881427"/>
                </a:lnTo>
                <a:lnTo>
                  <a:pt x="686333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277970">
            <a:off x="14614314" y="8038309"/>
            <a:ext cx="5289973" cy="5109779"/>
          </a:xfrm>
          <a:custGeom>
            <a:avLst/>
            <a:gdLst/>
            <a:ahLst/>
            <a:cxnLst/>
            <a:rect r="r" b="b" t="t" l="l"/>
            <a:pathLst>
              <a:path h="5109779" w="5289973">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9767822" y="9456441"/>
            <a:ext cx="4844329" cy="4114800"/>
          </a:xfrm>
          <a:custGeom>
            <a:avLst/>
            <a:gdLst/>
            <a:ahLst/>
            <a:cxnLst/>
            <a:rect r="r" b="b" t="t" l="l"/>
            <a:pathLst>
              <a:path h="4114800" w="4844329">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true" rot="0">
            <a:off x="4023618" y="9456441"/>
            <a:ext cx="6729198" cy="4114800"/>
          </a:xfrm>
          <a:custGeom>
            <a:avLst/>
            <a:gdLst/>
            <a:ahLst/>
            <a:cxnLst/>
            <a:rect r="r" b="b" t="t" l="l"/>
            <a:pathLst>
              <a:path h="4114800" w="6729198">
                <a:moveTo>
                  <a:pt x="0" y="4114800"/>
                </a:moveTo>
                <a:lnTo>
                  <a:pt x="6729198" y="4114800"/>
                </a:lnTo>
                <a:lnTo>
                  <a:pt x="672919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81425" y="9258300"/>
            <a:ext cx="1694549" cy="2057400"/>
          </a:xfrm>
          <a:custGeom>
            <a:avLst/>
            <a:gdLst/>
            <a:ahLst/>
            <a:cxnLst/>
            <a:rect r="r" b="b" t="t" l="l"/>
            <a:pathLst>
              <a:path h="2057400" w="1694549">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6146571" y="9531439"/>
            <a:ext cx="2483292" cy="1324222"/>
          </a:xfrm>
          <a:custGeom>
            <a:avLst/>
            <a:gdLst/>
            <a:ahLst/>
            <a:cxnLst/>
            <a:rect r="r" b="b" t="t" l="l"/>
            <a:pathLst>
              <a:path h="1324222" w="2483292">
                <a:moveTo>
                  <a:pt x="0" y="0"/>
                </a:moveTo>
                <a:lnTo>
                  <a:pt x="2483292" y="0"/>
                </a:lnTo>
                <a:lnTo>
                  <a:pt x="2483292"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true" flipV="false" rot="-10209537">
            <a:off x="14026850" y="-3520368"/>
            <a:ext cx="6863334" cy="5881426"/>
          </a:xfrm>
          <a:custGeom>
            <a:avLst/>
            <a:gdLst/>
            <a:ahLst/>
            <a:cxnLst/>
            <a:rect r="r" b="b" t="t" l="l"/>
            <a:pathLst>
              <a:path h="5881426" w="6863334">
                <a:moveTo>
                  <a:pt x="6863334" y="0"/>
                </a:moveTo>
                <a:lnTo>
                  <a:pt x="0" y="0"/>
                </a:lnTo>
                <a:lnTo>
                  <a:pt x="0" y="5881427"/>
                </a:lnTo>
                <a:lnTo>
                  <a:pt x="6863334" y="5881427"/>
                </a:lnTo>
                <a:lnTo>
                  <a:pt x="686333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587429">
            <a:off x="-1724223" y="-2557377"/>
            <a:ext cx="5289973" cy="5109779"/>
          </a:xfrm>
          <a:custGeom>
            <a:avLst/>
            <a:gdLst/>
            <a:ahLst/>
            <a:cxnLst/>
            <a:rect r="r" b="b" t="t" l="l"/>
            <a:pathLst>
              <a:path h="5109779" w="5289973">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10734599">
            <a:off x="3549481" y="-3076798"/>
            <a:ext cx="4844329" cy="4114800"/>
          </a:xfrm>
          <a:custGeom>
            <a:avLst/>
            <a:gdLst/>
            <a:ahLst/>
            <a:cxnLst/>
            <a:rect r="r" b="b" t="t" l="l"/>
            <a:pathLst>
              <a:path h="4114800" w="4844329">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true" rot="10734599">
            <a:off x="7407947" y="-3168142"/>
            <a:ext cx="6729198" cy="4114800"/>
          </a:xfrm>
          <a:custGeom>
            <a:avLst/>
            <a:gdLst/>
            <a:ahLst/>
            <a:cxnLst/>
            <a:rect r="r" b="b" t="t" l="l"/>
            <a:pathLst>
              <a:path h="4114800" w="6729198">
                <a:moveTo>
                  <a:pt x="0" y="4114800"/>
                </a:moveTo>
                <a:lnTo>
                  <a:pt x="6729199" y="4114800"/>
                </a:lnTo>
                <a:lnTo>
                  <a:pt x="6729199"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0734599">
            <a:off x="16306976" y="-1033801"/>
            <a:ext cx="1694549" cy="2057400"/>
          </a:xfrm>
          <a:custGeom>
            <a:avLst/>
            <a:gdLst/>
            <a:ahLst/>
            <a:cxnLst/>
            <a:rect r="r" b="b" t="t" l="l"/>
            <a:pathLst>
              <a:path h="2057400" w="1694549">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10734599">
            <a:off x="9556016" y="-452802"/>
            <a:ext cx="2483292" cy="1324222"/>
          </a:xfrm>
          <a:custGeom>
            <a:avLst/>
            <a:gdLst/>
            <a:ahLst/>
            <a:cxnLst/>
            <a:rect r="r" b="b" t="t" l="l"/>
            <a:pathLst>
              <a:path h="1324222" w="2483292">
                <a:moveTo>
                  <a:pt x="0" y="0"/>
                </a:moveTo>
                <a:lnTo>
                  <a:pt x="2483293" y="0"/>
                </a:lnTo>
                <a:lnTo>
                  <a:pt x="2483293"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3694423" y="-2436222"/>
            <a:ext cx="2277223" cy="2833649"/>
          </a:xfrm>
          <a:custGeom>
            <a:avLst/>
            <a:gdLst/>
            <a:ahLst/>
            <a:cxnLst/>
            <a:rect r="r" b="b" t="t" l="l"/>
            <a:pathLst>
              <a:path h="2833649" w="2277223">
                <a:moveTo>
                  <a:pt x="0" y="0"/>
                </a:moveTo>
                <a:lnTo>
                  <a:pt x="2277223" y="0"/>
                </a:lnTo>
                <a:lnTo>
                  <a:pt x="2277223" y="2833649"/>
                </a:lnTo>
                <a:lnTo>
                  <a:pt x="0" y="283364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0393908" y="9531439"/>
            <a:ext cx="2277223" cy="2833649"/>
          </a:xfrm>
          <a:custGeom>
            <a:avLst/>
            <a:gdLst/>
            <a:ahLst/>
            <a:cxnLst/>
            <a:rect r="r" b="b" t="t" l="l"/>
            <a:pathLst>
              <a:path h="2833649" w="2277223">
                <a:moveTo>
                  <a:pt x="0" y="0"/>
                </a:moveTo>
                <a:lnTo>
                  <a:pt x="2277223" y="0"/>
                </a:lnTo>
                <a:lnTo>
                  <a:pt x="2277223" y="2833649"/>
                </a:lnTo>
                <a:lnTo>
                  <a:pt x="0" y="283364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6" id="16"/>
          <p:cNvSpPr txBox="true"/>
          <p:nvPr/>
        </p:nvSpPr>
        <p:spPr>
          <a:xfrm rot="0">
            <a:off x="5127126" y="1315091"/>
            <a:ext cx="8447605" cy="1029682"/>
          </a:xfrm>
          <a:prstGeom prst="rect">
            <a:avLst/>
          </a:prstGeom>
        </p:spPr>
        <p:txBody>
          <a:bodyPr anchor="t" rtlCol="false" tIns="0" lIns="0" bIns="0" rIns="0">
            <a:spAutoFit/>
          </a:bodyPr>
          <a:lstStyle/>
          <a:p>
            <a:pPr algn="ctr">
              <a:lnSpc>
                <a:spcPts val="7368"/>
              </a:lnSpc>
            </a:pPr>
            <a:r>
              <a:rPr lang="en-US" sz="8771">
                <a:solidFill>
                  <a:srgbClr val="5A3831"/>
                </a:solidFill>
                <a:latin typeface="Baloo"/>
                <a:ea typeface="Baloo"/>
                <a:cs typeface="Baloo"/>
                <a:sym typeface="Baloo"/>
              </a:rPr>
              <a:t>Tổng quan</a:t>
            </a:r>
          </a:p>
        </p:txBody>
      </p:sp>
      <p:sp>
        <p:nvSpPr>
          <p:cNvPr name="TextBox 17" id="17"/>
          <p:cNvSpPr txBox="true"/>
          <p:nvPr/>
        </p:nvSpPr>
        <p:spPr>
          <a:xfrm rot="0">
            <a:off x="2149516" y="2961463"/>
            <a:ext cx="14402826" cy="1746249"/>
          </a:xfrm>
          <a:prstGeom prst="rect">
            <a:avLst/>
          </a:prstGeom>
        </p:spPr>
        <p:txBody>
          <a:bodyPr anchor="t" rtlCol="false" tIns="0" lIns="0" bIns="0" rIns="0">
            <a:spAutoFit/>
          </a:bodyPr>
          <a:lstStyle/>
          <a:p>
            <a:pPr algn="just">
              <a:lnSpc>
                <a:spcPts val="3500"/>
              </a:lnSpc>
            </a:pPr>
            <a:r>
              <a:rPr lang="en-US" sz="2500">
                <a:solidFill>
                  <a:srgbClr val="5A3831"/>
                </a:solidFill>
                <a:latin typeface="Canva Sans"/>
                <a:ea typeface="Canva Sans"/>
                <a:cs typeface="Canva Sans"/>
                <a:sym typeface="Canva Sans"/>
              </a:rPr>
              <a:t>Tai nạn giao thông ở Mỹ là vấn đề nghiêm trọng, gây thiệt hại lớn về người và tài sản, ảnh hưởng đến an toàn và cơ sở hạ tầng. Dữ liệu về tai nạn giao thông rất phong phú, bao gồm thời gian, địa điểm, loại phương tiện, và nguyên nhân tai nạn. Việc xử lý và phân tích dữ liệu này sẽ hỗ trợ các cơ quan chức năng đưa ra các chính sách phòng ngừa hiệu quả.</a:t>
            </a:r>
          </a:p>
        </p:txBody>
      </p:sp>
      <p:sp>
        <p:nvSpPr>
          <p:cNvPr name="TextBox 18" id="18"/>
          <p:cNvSpPr txBox="true"/>
          <p:nvPr/>
        </p:nvSpPr>
        <p:spPr>
          <a:xfrm rot="0">
            <a:off x="2149516" y="5061455"/>
            <a:ext cx="6751603" cy="3060699"/>
          </a:xfrm>
          <a:prstGeom prst="rect">
            <a:avLst/>
          </a:prstGeom>
        </p:spPr>
        <p:txBody>
          <a:bodyPr anchor="t" rtlCol="false" tIns="0" lIns="0" bIns="0" rIns="0">
            <a:spAutoFit/>
          </a:bodyPr>
          <a:lstStyle/>
          <a:p>
            <a:pPr algn="just">
              <a:lnSpc>
                <a:spcPts val="3500"/>
              </a:lnSpc>
            </a:pPr>
            <a:r>
              <a:rPr lang="en-US" sz="2500" b="true">
                <a:solidFill>
                  <a:srgbClr val="5A3831"/>
                </a:solidFill>
                <a:latin typeface="Canva Sans Bold"/>
                <a:ea typeface="Canva Sans Bold"/>
                <a:cs typeface="Canva Sans Bold"/>
                <a:sym typeface="Canva Sans Bold"/>
              </a:rPr>
              <a:t>Mục đích:</a:t>
            </a:r>
            <a:r>
              <a:rPr lang="en-US" sz="2500">
                <a:solidFill>
                  <a:srgbClr val="5A3831"/>
                </a:solidFill>
                <a:latin typeface="Canva Sans"/>
                <a:ea typeface="Canva Sans"/>
                <a:cs typeface="Canva Sans"/>
                <a:sym typeface="Canva Sans"/>
              </a:rPr>
              <a:t> Xây dựng kho dữ liệu về tai nạn giao thông tại Mỹ nhằm cung cấp hệ thống lưu trữ và truy xuất dữ liệu có cấu trúc, hỗ trợ phân tích và đánh giá xu hướng tai nạn. Hệ thống sẽ giúp cải thiện an toàn giao thông, tối ưu hóa hạ tầng và nâng cao ý thức của cộng đồng.</a:t>
            </a:r>
          </a:p>
        </p:txBody>
      </p:sp>
      <p:sp>
        <p:nvSpPr>
          <p:cNvPr name="TextBox 19" id="19"/>
          <p:cNvSpPr txBox="true"/>
          <p:nvPr/>
        </p:nvSpPr>
        <p:spPr>
          <a:xfrm rot="0">
            <a:off x="10269347" y="5061455"/>
            <a:ext cx="6282994" cy="3060699"/>
          </a:xfrm>
          <a:prstGeom prst="rect">
            <a:avLst/>
          </a:prstGeom>
        </p:spPr>
        <p:txBody>
          <a:bodyPr anchor="t" rtlCol="false" tIns="0" lIns="0" bIns="0" rIns="0">
            <a:spAutoFit/>
          </a:bodyPr>
          <a:lstStyle/>
          <a:p>
            <a:pPr algn="just">
              <a:lnSpc>
                <a:spcPts val="3500"/>
              </a:lnSpc>
            </a:pPr>
            <a:r>
              <a:rPr lang="en-US" sz="2500" b="true">
                <a:solidFill>
                  <a:srgbClr val="5A3831"/>
                </a:solidFill>
                <a:latin typeface="Canva Sans Bold"/>
                <a:ea typeface="Canva Sans Bold"/>
                <a:cs typeface="Canva Sans Bold"/>
                <a:sym typeface="Canva Sans Bold"/>
              </a:rPr>
              <a:t>Phạm vi:</a:t>
            </a:r>
            <a:r>
              <a:rPr lang="en-US" sz="2500">
                <a:solidFill>
                  <a:srgbClr val="5A3831"/>
                </a:solidFill>
                <a:latin typeface="Canva Sans"/>
                <a:ea typeface="Canva Sans"/>
                <a:cs typeface="Canva Sans"/>
                <a:sym typeface="Canva Sans"/>
              </a:rPr>
              <a:t> Đề tài sẽ bao gồm các bước thu thập, làm sạch, chuyển đổi dữ liệu, thiết kế kiến trúc hệ thống để đảm bảo tính toàn vẹn và khả năng mở rộng. Đây cũng là cơ hội áp dụng kiến thức khoa học dữ liệu trong thực tế, từ đó nâng cao kỹ năng về phân tích dữ liệu lớn.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EBDC"/>
        </a:solidFill>
      </p:bgPr>
    </p:bg>
    <p:spTree>
      <p:nvGrpSpPr>
        <p:cNvPr id="1" name=""/>
        <p:cNvGrpSpPr/>
        <p:nvPr/>
      </p:nvGrpSpPr>
      <p:grpSpPr>
        <a:xfrm>
          <a:off x="0" y="0"/>
          <a:ext cx="0" cy="0"/>
          <a:chOff x="0" y="0"/>
          <a:chExt cx="0" cy="0"/>
        </a:xfrm>
      </p:grpSpPr>
      <p:sp>
        <p:nvSpPr>
          <p:cNvPr name="Freeform 2" id="2"/>
          <p:cNvSpPr/>
          <p:nvPr/>
        </p:nvSpPr>
        <p:spPr>
          <a:xfrm flipH="true" flipV="false" rot="655863">
            <a:off x="-2718108" y="7914948"/>
            <a:ext cx="6863334" cy="5881426"/>
          </a:xfrm>
          <a:custGeom>
            <a:avLst/>
            <a:gdLst/>
            <a:ahLst/>
            <a:cxnLst/>
            <a:rect r="r" b="b" t="t" l="l"/>
            <a:pathLst>
              <a:path h="5881426" w="6863334">
                <a:moveTo>
                  <a:pt x="6863335" y="0"/>
                </a:moveTo>
                <a:lnTo>
                  <a:pt x="0" y="0"/>
                </a:lnTo>
                <a:lnTo>
                  <a:pt x="0" y="5881427"/>
                </a:lnTo>
                <a:lnTo>
                  <a:pt x="6863335" y="5881427"/>
                </a:lnTo>
                <a:lnTo>
                  <a:pt x="686333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277970">
            <a:off x="14614314" y="8038309"/>
            <a:ext cx="5289973" cy="5109779"/>
          </a:xfrm>
          <a:custGeom>
            <a:avLst/>
            <a:gdLst/>
            <a:ahLst/>
            <a:cxnLst/>
            <a:rect r="r" b="b" t="t" l="l"/>
            <a:pathLst>
              <a:path h="5109779" w="5289973">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9767822" y="9456441"/>
            <a:ext cx="4844329" cy="4114800"/>
          </a:xfrm>
          <a:custGeom>
            <a:avLst/>
            <a:gdLst/>
            <a:ahLst/>
            <a:cxnLst/>
            <a:rect r="r" b="b" t="t" l="l"/>
            <a:pathLst>
              <a:path h="4114800" w="4844329">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true" rot="0">
            <a:off x="4023618" y="9456441"/>
            <a:ext cx="6729198" cy="4114800"/>
          </a:xfrm>
          <a:custGeom>
            <a:avLst/>
            <a:gdLst/>
            <a:ahLst/>
            <a:cxnLst/>
            <a:rect r="r" b="b" t="t" l="l"/>
            <a:pathLst>
              <a:path h="4114800" w="6729198">
                <a:moveTo>
                  <a:pt x="0" y="4114800"/>
                </a:moveTo>
                <a:lnTo>
                  <a:pt x="6729198" y="4114800"/>
                </a:lnTo>
                <a:lnTo>
                  <a:pt x="672919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81425" y="9258300"/>
            <a:ext cx="1694549" cy="2057400"/>
          </a:xfrm>
          <a:custGeom>
            <a:avLst/>
            <a:gdLst/>
            <a:ahLst/>
            <a:cxnLst/>
            <a:rect r="r" b="b" t="t" l="l"/>
            <a:pathLst>
              <a:path h="2057400" w="1694549">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6146571" y="9531439"/>
            <a:ext cx="2483292" cy="1324222"/>
          </a:xfrm>
          <a:custGeom>
            <a:avLst/>
            <a:gdLst/>
            <a:ahLst/>
            <a:cxnLst/>
            <a:rect r="r" b="b" t="t" l="l"/>
            <a:pathLst>
              <a:path h="1324222" w="2483292">
                <a:moveTo>
                  <a:pt x="0" y="0"/>
                </a:moveTo>
                <a:lnTo>
                  <a:pt x="2483292" y="0"/>
                </a:lnTo>
                <a:lnTo>
                  <a:pt x="2483292"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true" flipV="false" rot="-10209537">
            <a:off x="14026850" y="-3520368"/>
            <a:ext cx="6863334" cy="5881426"/>
          </a:xfrm>
          <a:custGeom>
            <a:avLst/>
            <a:gdLst/>
            <a:ahLst/>
            <a:cxnLst/>
            <a:rect r="r" b="b" t="t" l="l"/>
            <a:pathLst>
              <a:path h="5881426" w="6863334">
                <a:moveTo>
                  <a:pt x="6863334" y="0"/>
                </a:moveTo>
                <a:lnTo>
                  <a:pt x="0" y="0"/>
                </a:lnTo>
                <a:lnTo>
                  <a:pt x="0" y="5881427"/>
                </a:lnTo>
                <a:lnTo>
                  <a:pt x="6863334" y="5881427"/>
                </a:lnTo>
                <a:lnTo>
                  <a:pt x="686333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587429">
            <a:off x="-1724223" y="-2557377"/>
            <a:ext cx="5289973" cy="5109779"/>
          </a:xfrm>
          <a:custGeom>
            <a:avLst/>
            <a:gdLst/>
            <a:ahLst/>
            <a:cxnLst/>
            <a:rect r="r" b="b" t="t" l="l"/>
            <a:pathLst>
              <a:path h="5109779" w="5289973">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10734599">
            <a:off x="3549481" y="-3076798"/>
            <a:ext cx="4844329" cy="4114800"/>
          </a:xfrm>
          <a:custGeom>
            <a:avLst/>
            <a:gdLst/>
            <a:ahLst/>
            <a:cxnLst/>
            <a:rect r="r" b="b" t="t" l="l"/>
            <a:pathLst>
              <a:path h="4114800" w="4844329">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true" rot="10734599">
            <a:off x="7407947" y="-3168142"/>
            <a:ext cx="6729198" cy="4114800"/>
          </a:xfrm>
          <a:custGeom>
            <a:avLst/>
            <a:gdLst/>
            <a:ahLst/>
            <a:cxnLst/>
            <a:rect r="r" b="b" t="t" l="l"/>
            <a:pathLst>
              <a:path h="4114800" w="6729198">
                <a:moveTo>
                  <a:pt x="0" y="4114800"/>
                </a:moveTo>
                <a:lnTo>
                  <a:pt x="6729199" y="4114800"/>
                </a:lnTo>
                <a:lnTo>
                  <a:pt x="6729199"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0734599">
            <a:off x="16306976" y="-1033801"/>
            <a:ext cx="1694549" cy="2057400"/>
          </a:xfrm>
          <a:custGeom>
            <a:avLst/>
            <a:gdLst/>
            <a:ahLst/>
            <a:cxnLst/>
            <a:rect r="r" b="b" t="t" l="l"/>
            <a:pathLst>
              <a:path h="2057400" w="1694549">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10734599">
            <a:off x="9556016" y="-452802"/>
            <a:ext cx="2483292" cy="1324222"/>
          </a:xfrm>
          <a:custGeom>
            <a:avLst/>
            <a:gdLst/>
            <a:ahLst/>
            <a:cxnLst/>
            <a:rect r="r" b="b" t="t" l="l"/>
            <a:pathLst>
              <a:path h="1324222" w="2483292">
                <a:moveTo>
                  <a:pt x="0" y="0"/>
                </a:moveTo>
                <a:lnTo>
                  <a:pt x="2483293" y="0"/>
                </a:lnTo>
                <a:lnTo>
                  <a:pt x="2483293"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3694423" y="-2436222"/>
            <a:ext cx="2277223" cy="2833649"/>
          </a:xfrm>
          <a:custGeom>
            <a:avLst/>
            <a:gdLst/>
            <a:ahLst/>
            <a:cxnLst/>
            <a:rect r="r" b="b" t="t" l="l"/>
            <a:pathLst>
              <a:path h="2833649" w="2277223">
                <a:moveTo>
                  <a:pt x="0" y="0"/>
                </a:moveTo>
                <a:lnTo>
                  <a:pt x="2277223" y="0"/>
                </a:lnTo>
                <a:lnTo>
                  <a:pt x="2277223" y="2833649"/>
                </a:lnTo>
                <a:lnTo>
                  <a:pt x="0" y="283364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0393908" y="9531439"/>
            <a:ext cx="2277223" cy="2833649"/>
          </a:xfrm>
          <a:custGeom>
            <a:avLst/>
            <a:gdLst/>
            <a:ahLst/>
            <a:cxnLst/>
            <a:rect r="r" b="b" t="t" l="l"/>
            <a:pathLst>
              <a:path h="2833649" w="2277223">
                <a:moveTo>
                  <a:pt x="0" y="0"/>
                </a:moveTo>
                <a:lnTo>
                  <a:pt x="2277223" y="0"/>
                </a:lnTo>
                <a:lnTo>
                  <a:pt x="2277223" y="2833649"/>
                </a:lnTo>
                <a:lnTo>
                  <a:pt x="0" y="283364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6" id="16"/>
          <p:cNvGrpSpPr/>
          <p:nvPr/>
        </p:nvGrpSpPr>
        <p:grpSpPr>
          <a:xfrm rot="0">
            <a:off x="2082217" y="4913063"/>
            <a:ext cx="4502671" cy="1680275"/>
            <a:chOff x="0" y="0"/>
            <a:chExt cx="1185889" cy="442542"/>
          </a:xfrm>
        </p:grpSpPr>
        <p:sp>
          <p:nvSpPr>
            <p:cNvPr name="Freeform 17" id="17"/>
            <p:cNvSpPr/>
            <p:nvPr/>
          </p:nvSpPr>
          <p:spPr>
            <a:xfrm flipH="false" flipV="false" rot="0">
              <a:off x="0" y="0"/>
              <a:ext cx="1185889" cy="442542"/>
            </a:xfrm>
            <a:custGeom>
              <a:avLst/>
              <a:gdLst/>
              <a:ahLst/>
              <a:cxnLst/>
              <a:rect r="r" b="b" t="t" l="l"/>
              <a:pathLst>
                <a:path h="442542" w="1185889">
                  <a:moveTo>
                    <a:pt x="87690" y="0"/>
                  </a:moveTo>
                  <a:lnTo>
                    <a:pt x="1098199" y="0"/>
                  </a:lnTo>
                  <a:cubicBezTo>
                    <a:pt x="1121456" y="0"/>
                    <a:pt x="1143760" y="9239"/>
                    <a:pt x="1160205" y="25684"/>
                  </a:cubicBezTo>
                  <a:cubicBezTo>
                    <a:pt x="1176650" y="42129"/>
                    <a:pt x="1185889" y="64433"/>
                    <a:pt x="1185889" y="87690"/>
                  </a:cubicBezTo>
                  <a:lnTo>
                    <a:pt x="1185889" y="354852"/>
                  </a:lnTo>
                  <a:cubicBezTo>
                    <a:pt x="1185889" y="403282"/>
                    <a:pt x="1146629" y="442542"/>
                    <a:pt x="1098199" y="442542"/>
                  </a:cubicBezTo>
                  <a:lnTo>
                    <a:pt x="87690" y="442542"/>
                  </a:lnTo>
                  <a:cubicBezTo>
                    <a:pt x="39260" y="442542"/>
                    <a:pt x="0" y="403282"/>
                    <a:pt x="0" y="354852"/>
                  </a:cubicBezTo>
                  <a:lnTo>
                    <a:pt x="0" y="87690"/>
                  </a:lnTo>
                  <a:cubicBezTo>
                    <a:pt x="0" y="39260"/>
                    <a:pt x="39260" y="0"/>
                    <a:pt x="87690" y="0"/>
                  </a:cubicBezTo>
                  <a:close/>
                </a:path>
              </a:pathLst>
            </a:custGeom>
            <a:solidFill>
              <a:srgbClr val="D19F7E"/>
            </a:solidFill>
          </p:spPr>
        </p:sp>
        <p:sp>
          <p:nvSpPr>
            <p:cNvPr name="TextBox 18" id="18"/>
            <p:cNvSpPr txBox="true"/>
            <p:nvPr/>
          </p:nvSpPr>
          <p:spPr>
            <a:xfrm>
              <a:off x="0" y="-66675"/>
              <a:ext cx="1185889" cy="509217"/>
            </a:xfrm>
            <a:prstGeom prst="rect">
              <a:avLst/>
            </a:prstGeom>
          </p:spPr>
          <p:txBody>
            <a:bodyPr anchor="ctr" rtlCol="false" tIns="50800" lIns="50800" bIns="50800" rIns="50800"/>
            <a:lstStyle/>
            <a:p>
              <a:pPr algn="ctr">
                <a:lnSpc>
                  <a:spcPts val="4899"/>
                </a:lnSpc>
                <a:spcBef>
                  <a:spcPct val="0"/>
                </a:spcBef>
              </a:pPr>
              <a:r>
                <a:rPr lang="en-US" sz="3499">
                  <a:solidFill>
                    <a:srgbClr val="000000"/>
                  </a:solidFill>
                  <a:latin typeface="Baloo"/>
                  <a:ea typeface="Baloo"/>
                  <a:cs typeface="Baloo"/>
                  <a:sym typeface="Baloo"/>
                </a:rPr>
                <a:t>công cụ sử dụng:</a:t>
              </a:r>
            </a:p>
          </p:txBody>
        </p:sp>
      </p:grpSp>
      <p:sp>
        <p:nvSpPr>
          <p:cNvPr name="Freeform 19" id="19"/>
          <p:cNvSpPr/>
          <p:nvPr/>
        </p:nvSpPr>
        <p:spPr>
          <a:xfrm flipH="false" flipV="false" rot="0">
            <a:off x="7030667" y="3349940"/>
            <a:ext cx="4082716" cy="2041358"/>
          </a:xfrm>
          <a:custGeom>
            <a:avLst/>
            <a:gdLst/>
            <a:ahLst/>
            <a:cxnLst/>
            <a:rect r="r" b="b" t="t" l="l"/>
            <a:pathLst>
              <a:path h="2041358" w="4082716">
                <a:moveTo>
                  <a:pt x="0" y="0"/>
                </a:moveTo>
                <a:lnTo>
                  <a:pt x="4082716" y="0"/>
                </a:lnTo>
                <a:lnTo>
                  <a:pt x="4082716" y="2041358"/>
                </a:lnTo>
                <a:lnTo>
                  <a:pt x="0" y="2041358"/>
                </a:lnTo>
                <a:lnTo>
                  <a:pt x="0" y="0"/>
                </a:lnTo>
                <a:close/>
              </a:path>
            </a:pathLst>
          </a:custGeom>
          <a:blipFill>
            <a:blip r:embed="rId18"/>
            <a:stretch>
              <a:fillRect l="0" t="0" r="0" b="0"/>
            </a:stretch>
          </a:blipFill>
        </p:spPr>
      </p:sp>
      <p:sp>
        <p:nvSpPr>
          <p:cNvPr name="Freeform 20" id="20"/>
          <p:cNvSpPr/>
          <p:nvPr/>
        </p:nvSpPr>
        <p:spPr>
          <a:xfrm flipH="false" flipV="false" rot="0">
            <a:off x="7063155" y="6183146"/>
            <a:ext cx="4050228" cy="2268127"/>
          </a:xfrm>
          <a:custGeom>
            <a:avLst/>
            <a:gdLst/>
            <a:ahLst/>
            <a:cxnLst/>
            <a:rect r="r" b="b" t="t" l="l"/>
            <a:pathLst>
              <a:path h="2268127" w="4050228">
                <a:moveTo>
                  <a:pt x="0" y="0"/>
                </a:moveTo>
                <a:lnTo>
                  <a:pt x="4050228" y="0"/>
                </a:lnTo>
                <a:lnTo>
                  <a:pt x="4050228" y="2268127"/>
                </a:lnTo>
                <a:lnTo>
                  <a:pt x="0" y="2268127"/>
                </a:lnTo>
                <a:lnTo>
                  <a:pt x="0" y="0"/>
                </a:lnTo>
                <a:close/>
              </a:path>
            </a:pathLst>
          </a:custGeom>
          <a:blipFill>
            <a:blip r:embed="rId19"/>
            <a:stretch>
              <a:fillRect l="0" t="0" r="0" b="0"/>
            </a:stretch>
          </a:blipFill>
        </p:spPr>
      </p:sp>
      <p:sp>
        <p:nvSpPr>
          <p:cNvPr name="Freeform 21" id="21"/>
          <p:cNvSpPr/>
          <p:nvPr/>
        </p:nvSpPr>
        <p:spPr>
          <a:xfrm flipH="false" flipV="false" rot="0">
            <a:off x="12237333" y="3349940"/>
            <a:ext cx="3906303" cy="2041358"/>
          </a:xfrm>
          <a:custGeom>
            <a:avLst/>
            <a:gdLst/>
            <a:ahLst/>
            <a:cxnLst/>
            <a:rect r="r" b="b" t="t" l="l"/>
            <a:pathLst>
              <a:path h="2041358" w="3906303">
                <a:moveTo>
                  <a:pt x="0" y="0"/>
                </a:moveTo>
                <a:lnTo>
                  <a:pt x="3906303" y="0"/>
                </a:lnTo>
                <a:lnTo>
                  <a:pt x="3906303" y="2041358"/>
                </a:lnTo>
                <a:lnTo>
                  <a:pt x="0" y="2041358"/>
                </a:lnTo>
                <a:lnTo>
                  <a:pt x="0" y="0"/>
                </a:lnTo>
                <a:close/>
              </a:path>
            </a:pathLst>
          </a:custGeom>
          <a:blipFill>
            <a:blip r:embed="rId20"/>
            <a:stretch>
              <a:fillRect l="0" t="0" r="0" b="0"/>
            </a:stretch>
          </a:blipFill>
        </p:spPr>
      </p:sp>
      <p:sp>
        <p:nvSpPr>
          <p:cNvPr name="Freeform 22" id="22"/>
          <p:cNvSpPr/>
          <p:nvPr/>
        </p:nvSpPr>
        <p:spPr>
          <a:xfrm flipH="false" flipV="false" rot="0">
            <a:off x="12237333" y="6183146"/>
            <a:ext cx="4050228" cy="2268127"/>
          </a:xfrm>
          <a:custGeom>
            <a:avLst/>
            <a:gdLst/>
            <a:ahLst/>
            <a:cxnLst/>
            <a:rect r="r" b="b" t="t" l="l"/>
            <a:pathLst>
              <a:path h="2268127" w="4050228">
                <a:moveTo>
                  <a:pt x="0" y="0"/>
                </a:moveTo>
                <a:lnTo>
                  <a:pt x="4050227" y="0"/>
                </a:lnTo>
                <a:lnTo>
                  <a:pt x="4050227" y="2268127"/>
                </a:lnTo>
                <a:lnTo>
                  <a:pt x="0" y="2268127"/>
                </a:lnTo>
                <a:lnTo>
                  <a:pt x="0" y="0"/>
                </a:lnTo>
                <a:close/>
              </a:path>
            </a:pathLst>
          </a:custGeom>
          <a:blipFill>
            <a:blip r:embed="rId21"/>
            <a:stretch>
              <a:fillRect l="0" t="0" r="0" b="0"/>
            </a:stretch>
          </a:blipFill>
        </p:spPr>
      </p:sp>
      <p:sp>
        <p:nvSpPr>
          <p:cNvPr name="TextBox 23" id="23"/>
          <p:cNvSpPr txBox="true"/>
          <p:nvPr/>
        </p:nvSpPr>
        <p:spPr>
          <a:xfrm rot="0">
            <a:off x="3824496" y="1748114"/>
            <a:ext cx="10639008" cy="1029682"/>
          </a:xfrm>
          <a:prstGeom prst="rect">
            <a:avLst/>
          </a:prstGeom>
        </p:spPr>
        <p:txBody>
          <a:bodyPr anchor="t" rtlCol="false" tIns="0" lIns="0" bIns="0" rIns="0">
            <a:spAutoFit/>
          </a:bodyPr>
          <a:lstStyle/>
          <a:p>
            <a:pPr algn="ctr">
              <a:lnSpc>
                <a:spcPts val="7368"/>
              </a:lnSpc>
            </a:pPr>
            <a:r>
              <a:rPr lang="en-US" sz="8771">
                <a:solidFill>
                  <a:srgbClr val="5A3831"/>
                </a:solidFill>
                <a:latin typeface="Baloo"/>
                <a:ea typeface="Baloo"/>
                <a:cs typeface="Baloo"/>
                <a:sym typeface="Baloo"/>
              </a:rPr>
              <a:t>CÔNG CỤ SỬ DỤNG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EBDC"/>
        </a:solidFill>
      </p:bgPr>
    </p:bg>
    <p:spTree>
      <p:nvGrpSpPr>
        <p:cNvPr id="1" name=""/>
        <p:cNvGrpSpPr/>
        <p:nvPr/>
      </p:nvGrpSpPr>
      <p:grpSpPr>
        <a:xfrm>
          <a:off x="0" y="0"/>
          <a:ext cx="0" cy="0"/>
          <a:chOff x="0" y="0"/>
          <a:chExt cx="0" cy="0"/>
        </a:xfrm>
      </p:grpSpPr>
      <p:sp>
        <p:nvSpPr>
          <p:cNvPr name="Freeform 2" id="2"/>
          <p:cNvSpPr/>
          <p:nvPr/>
        </p:nvSpPr>
        <p:spPr>
          <a:xfrm flipH="true" flipV="false" rot="655863">
            <a:off x="-2718108" y="7914948"/>
            <a:ext cx="6863334" cy="5881426"/>
          </a:xfrm>
          <a:custGeom>
            <a:avLst/>
            <a:gdLst/>
            <a:ahLst/>
            <a:cxnLst/>
            <a:rect r="r" b="b" t="t" l="l"/>
            <a:pathLst>
              <a:path h="5881426" w="6863334">
                <a:moveTo>
                  <a:pt x="6863335" y="0"/>
                </a:moveTo>
                <a:lnTo>
                  <a:pt x="0" y="0"/>
                </a:lnTo>
                <a:lnTo>
                  <a:pt x="0" y="5881427"/>
                </a:lnTo>
                <a:lnTo>
                  <a:pt x="6863335" y="5881427"/>
                </a:lnTo>
                <a:lnTo>
                  <a:pt x="686333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277970">
            <a:off x="14614314" y="8038309"/>
            <a:ext cx="5289973" cy="5109779"/>
          </a:xfrm>
          <a:custGeom>
            <a:avLst/>
            <a:gdLst/>
            <a:ahLst/>
            <a:cxnLst/>
            <a:rect r="r" b="b" t="t" l="l"/>
            <a:pathLst>
              <a:path h="5109779" w="5289973">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9767822" y="9456441"/>
            <a:ext cx="4844329" cy="4114800"/>
          </a:xfrm>
          <a:custGeom>
            <a:avLst/>
            <a:gdLst/>
            <a:ahLst/>
            <a:cxnLst/>
            <a:rect r="r" b="b" t="t" l="l"/>
            <a:pathLst>
              <a:path h="4114800" w="4844329">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true" rot="0">
            <a:off x="4023618" y="9456441"/>
            <a:ext cx="6729198" cy="4114800"/>
          </a:xfrm>
          <a:custGeom>
            <a:avLst/>
            <a:gdLst/>
            <a:ahLst/>
            <a:cxnLst/>
            <a:rect r="r" b="b" t="t" l="l"/>
            <a:pathLst>
              <a:path h="4114800" w="6729198">
                <a:moveTo>
                  <a:pt x="0" y="4114800"/>
                </a:moveTo>
                <a:lnTo>
                  <a:pt x="6729198" y="4114800"/>
                </a:lnTo>
                <a:lnTo>
                  <a:pt x="672919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81425" y="9258300"/>
            <a:ext cx="1694549" cy="2057400"/>
          </a:xfrm>
          <a:custGeom>
            <a:avLst/>
            <a:gdLst/>
            <a:ahLst/>
            <a:cxnLst/>
            <a:rect r="r" b="b" t="t" l="l"/>
            <a:pathLst>
              <a:path h="2057400" w="1694549">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6146571" y="9531439"/>
            <a:ext cx="2483292" cy="1324222"/>
          </a:xfrm>
          <a:custGeom>
            <a:avLst/>
            <a:gdLst/>
            <a:ahLst/>
            <a:cxnLst/>
            <a:rect r="r" b="b" t="t" l="l"/>
            <a:pathLst>
              <a:path h="1324222" w="2483292">
                <a:moveTo>
                  <a:pt x="0" y="0"/>
                </a:moveTo>
                <a:lnTo>
                  <a:pt x="2483292" y="0"/>
                </a:lnTo>
                <a:lnTo>
                  <a:pt x="2483292"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true" flipV="false" rot="-10209537">
            <a:off x="14026850" y="-3520368"/>
            <a:ext cx="6863334" cy="5881426"/>
          </a:xfrm>
          <a:custGeom>
            <a:avLst/>
            <a:gdLst/>
            <a:ahLst/>
            <a:cxnLst/>
            <a:rect r="r" b="b" t="t" l="l"/>
            <a:pathLst>
              <a:path h="5881426" w="6863334">
                <a:moveTo>
                  <a:pt x="6863334" y="0"/>
                </a:moveTo>
                <a:lnTo>
                  <a:pt x="0" y="0"/>
                </a:lnTo>
                <a:lnTo>
                  <a:pt x="0" y="5881427"/>
                </a:lnTo>
                <a:lnTo>
                  <a:pt x="6863334" y="5881427"/>
                </a:lnTo>
                <a:lnTo>
                  <a:pt x="686333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587429">
            <a:off x="-1724223" y="-2557377"/>
            <a:ext cx="5289973" cy="5109779"/>
          </a:xfrm>
          <a:custGeom>
            <a:avLst/>
            <a:gdLst/>
            <a:ahLst/>
            <a:cxnLst/>
            <a:rect r="r" b="b" t="t" l="l"/>
            <a:pathLst>
              <a:path h="5109779" w="5289973">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10734599">
            <a:off x="3549481" y="-3076798"/>
            <a:ext cx="4844329" cy="4114800"/>
          </a:xfrm>
          <a:custGeom>
            <a:avLst/>
            <a:gdLst/>
            <a:ahLst/>
            <a:cxnLst/>
            <a:rect r="r" b="b" t="t" l="l"/>
            <a:pathLst>
              <a:path h="4114800" w="4844329">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true" rot="10734599">
            <a:off x="7407947" y="-3168142"/>
            <a:ext cx="6729198" cy="4114800"/>
          </a:xfrm>
          <a:custGeom>
            <a:avLst/>
            <a:gdLst/>
            <a:ahLst/>
            <a:cxnLst/>
            <a:rect r="r" b="b" t="t" l="l"/>
            <a:pathLst>
              <a:path h="4114800" w="6729198">
                <a:moveTo>
                  <a:pt x="0" y="4114800"/>
                </a:moveTo>
                <a:lnTo>
                  <a:pt x="6729199" y="4114800"/>
                </a:lnTo>
                <a:lnTo>
                  <a:pt x="6729199"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0734599">
            <a:off x="16306976" y="-1033801"/>
            <a:ext cx="1694549" cy="2057400"/>
          </a:xfrm>
          <a:custGeom>
            <a:avLst/>
            <a:gdLst/>
            <a:ahLst/>
            <a:cxnLst/>
            <a:rect r="r" b="b" t="t" l="l"/>
            <a:pathLst>
              <a:path h="2057400" w="1694549">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10734599">
            <a:off x="9556016" y="-452802"/>
            <a:ext cx="2483292" cy="1324222"/>
          </a:xfrm>
          <a:custGeom>
            <a:avLst/>
            <a:gdLst/>
            <a:ahLst/>
            <a:cxnLst/>
            <a:rect r="r" b="b" t="t" l="l"/>
            <a:pathLst>
              <a:path h="1324222" w="2483292">
                <a:moveTo>
                  <a:pt x="0" y="0"/>
                </a:moveTo>
                <a:lnTo>
                  <a:pt x="2483293" y="0"/>
                </a:lnTo>
                <a:lnTo>
                  <a:pt x="2483293"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3694423" y="-2436222"/>
            <a:ext cx="2277223" cy="2833649"/>
          </a:xfrm>
          <a:custGeom>
            <a:avLst/>
            <a:gdLst/>
            <a:ahLst/>
            <a:cxnLst/>
            <a:rect r="r" b="b" t="t" l="l"/>
            <a:pathLst>
              <a:path h="2833649" w="2277223">
                <a:moveTo>
                  <a:pt x="0" y="0"/>
                </a:moveTo>
                <a:lnTo>
                  <a:pt x="2277223" y="0"/>
                </a:lnTo>
                <a:lnTo>
                  <a:pt x="2277223" y="2833649"/>
                </a:lnTo>
                <a:lnTo>
                  <a:pt x="0" y="283364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0393908" y="9531439"/>
            <a:ext cx="2277223" cy="2833649"/>
          </a:xfrm>
          <a:custGeom>
            <a:avLst/>
            <a:gdLst/>
            <a:ahLst/>
            <a:cxnLst/>
            <a:rect r="r" b="b" t="t" l="l"/>
            <a:pathLst>
              <a:path h="2833649" w="2277223">
                <a:moveTo>
                  <a:pt x="0" y="0"/>
                </a:moveTo>
                <a:lnTo>
                  <a:pt x="2277223" y="0"/>
                </a:lnTo>
                <a:lnTo>
                  <a:pt x="2277223" y="2833649"/>
                </a:lnTo>
                <a:lnTo>
                  <a:pt x="0" y="283364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6" id="16"/>
          <p:cNvSpPr/>
          <p:nvPr/>
        </p:nvSpPr>
        <p:spPr>
          <a:xfrm flipH="false" flipV="false" rot="0">
            <a:off x="2555267" y="5443725"/>
            <a:ext cx="6074596" cy="3257502"/>
          </a:xfrm>
          <a:custGeom>
            <a:avLst/>
            <a:gdLst/>
            <a:ahLst/>
            <a:cxnLst/>
            <a:rect r="r" b="b" t="t" l="l"/>
            <a:pathLst>
              <a:path h="3257502" w="6074596">
                <a:moveTo>
                  <a:pt x="0" y="0"/>
                </a:moveTo>
                <a:lnTo>
                  <a:pt x="6074596" y="0"/>
                </a:lnTo>
                <a:lnTo>
                  <a:pt x="6074596" y="3257502"/>
                </a:lnTo>
                <a:lnTo>
                  <a:pt x="0" y="3257502"/>
                </a:lnTo>
                <a:lnTo>
                  <a:pt x="0" y="0"/>
                </a:lnTo>
                <a:close/>
              </a:path>
            </a:pathLst>
          </a:custGeom>
          <a:blipFill>
            <a:blip r:embed="rId18"/>
            <a:stretch>
              <a:fillRect l="0" t="0" r="0" b="0"/>
            </a:stretch>
          </a:blipFill>
        </p:spPr>
      </p:sp>
      <p:sp>
        <p:nvSpPr>
          <p:cNvPr name="Freeform 17" id="17"/>
          <p:cNvSpPr/>
          <p:nvPr/>
        </p:nvSpPr>
        <p:spPr>
          <a:xfrm flipH="false" flipV="false" rot="0">
            <a:off x="9370782" y="5478774"/>
            <a:ext cx="5995261" cy="3222453"/>
          </a:xfrm>
          <a:custGeom>
            <a:avLst/>
            <a:gdLst/>
            <a:ahLst/>
            <a:cxnLst/>
            <a:rect r="r" b="b" t="t" l="l"/>
            <a:pathLst>
              <a:path h="3222453" w="5995261">
                <a:moveTo>
                  <a:pt x="0" y="0"/>
                </a:moveTo>
                <a:lnTo>
                  <a:pt x="5995261" y="0"/>
                </a:lnTo>
                <a:lnTo>
                  <a:pt x="5995261" y="3222453"/>
                </a:lnTo>
                <a:lnTo>
                  <a:pt x="0" y="3222453"/>
                </a:lnTo>
                <a:lnTo>
                  <a:pt x="0" y="0"/>
                </a:lnTo>
                <a:close/>
              </a:path>
            </a:pathLst>
          </a:custGeom>
          <a:blipFill>
            <a:blip r:embed="rId19"/>
            <a:stretch>
              <a:fillRect l="0" t="0" r="0" b="0"/>
            </a:stretch>
          </a:blipFill>
        </p:spPr>
      </p:sp>
      <p:sp>
        <p:nvSpPr>
          <p:cNvPr name="TextBox 18" id="18"/>
          <p:cNvSpPr txBox="true"/>
          <p:nvPr/>
        </p:nvSpPr>
        <p:spPr>
          <a:xfrm rot="0">
            <a:off x="3433989" y="1748114"/>
            <a:ext cx="11420022" cy="1029682"/>
          </a:xfrm>
          <a:prstGeom prst="rect">
            <a:avLst/>
          </a:prstGeom>
        </p:spPr>
        <p:txBody>
          <a:bodyPr anchor="t" rtlCol="false" tIns="0" lIns="0" bIns="0" rIns="0">
            <a:spAutoFit/>
          </a:bodyPr>
          <a:lstStyle/>
          <a:p>
            <a:pPr algn="ctr">
              <a:lnSpc>
                <a:spcPts val="7368"/>
              </a:lnSpc>
            </a:pPr>
            <a:r>
              <a:rPr lang="en-US" sz="8771">
                <a:solidFill>
                  <a:srgbClr val="5A3831"/>
                </a:solidFill>
                <a:latin typeface="Baloo"/>
                <a:ea typeface="Baloo"/>
                <a:cs typeface="Baloo"/>
                <a:sym typeface="Baloo"/>
              </a:rPr>
              <a:t>THIẾT KẾ KHO DỮ LIỆU</a:t>
            </a:r>
          </a:p>
        </p:txBody>
      </p:sp>
      <p:sp>
        <p:nvSpPr>
          <p:cNvPr name="TextBox 19" id="19"/>
          <p:cNvSpPr txBox="true"/>
          <p:nvPr/>
        </p:nvSpPr>
        <p:spPr>
          <a:xfrm rot="0">
            <a:off x="2555267" y="3168320"/>
            <a:ext cx="12745568" cy="1520190"/>
          </a:xfrm>
          <a:prstGeom prst="rect">
            <a:avLst/>
          </a:prstGeom>
        </p:spPr>
        <p:txBody>
          <a:bodyPr anchor="t" rtlCol="false" tIns="0" lIns="0" bIns="0" rIns="0">
            <a:spAutoFit/>
          </a:bodyPr>
          <a:lstStyle/>
          <a:p>
            <a:pPr algn="just">
              <a:lnSpc>
                <a:spcPts val="4080"/>
              </a:lnSpc>
            </a:pPr>
            <a:r>
              <a:rPr lang="en-US" sz="3000">
                <a:solidFill>
                  <a:srgbClr val="5A3831"/>
                </a:solidFill>
                <a:latin typeface="Canva Sans"/>
                <a:ea typeface="Canva Sans"/>
                <a:cs typeface="Canva Sans"/>
                <a:sym typeface="Canva Sans"/>
              </a:rPr>
              <a:t>- tập dữ liệu lấy từ kaggle gồm 2 file csv:</a:t>
            </a:r>
          </a:p>
          <a:p>
            <a:pPr algn="just">
              <a:lnSpc>
                <a:spcPts val="4080"/>
              </a:lnSpc>
            </a:pPr>
            <a:r>
              <a:rPr lang="en-US" sz="3000">
                <a:solidFill>
                  <a:srgbClr val="5A3831"/>
                </a:solidFill>
                <a:latin typeface="Canva Sans"/>
                <a:ea typeface="Canva Sans"/>
                <a:cs typeface="Canva Sans"/>
                <a:sym typeface="Canva Sans"/>
              </a:rPr>
              <a:t> + file thông tin tai nạn giao thông: gồm 24 cột 100000 dòng </a:t>
            </a:r>
          </a:p>
          <a:p>
            <a:pPr algn="just">
              <a:lnSpc>
                <a:spcPts val="4080"/>
              </a:lnSpc>
            </a:pPr>
            <a:r>
              <a:rPr lang="en-US" sz="3000">
                <a:solidFill>
                  <a:srgbClr val="5A3831"/>
                </a:solidFill>
                <a:latin typeface="Canva Sans"/>
                <a:ea typeface="Canva Sans"/>
                <a:cs typeface="Canva Sans"/>
                <a:sym typeface="Canva Sans"/>
              </a:rPr>
              <a:t> + file thông tin về phương tiện: 48 cột 100000 dòng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EBDC"/>
        </a:solidFill>
      </p:bgPr>
    </p:bg>
    <p:spTree>
      <p:nvGrpSpPr>
        <p:cNvPr id="1" name=""/>
        <p:cNvGrpSpPr/>
        <p:nvPr/>
      </p:nvGrpSpPr>
      <p:grpSpPr>
        <a:xfrm>
          <a:off x="0" y="0"/>
          <a:ext cx="0" cy="0"/>
          <a:chOff x="0" y="0"/>
          <a:chExt cx="0" cy="0"/>
        </a:xfrm>
      </p:grpSpPr>
      <p:sp>
        <p:nvSpPr>
          <p:cNvPr name="Freeform 2" id="2"/>
          <p:cNvSpPr/>
          <p:nvPr/>
        </p:nvSpPr>
        <p:spPr>
          <a:xfrm flipH="true" flipV="false" rot="655863">
            <a:off x="-2718108" y="7914948"/>
            <a:ext cx="6863334" cy="5881426"/>
          </a:xfrm>
          <a:custGeom>
            <a:avLst/>
            <a:gdLst/>
            <a:ahLst/>
            <a:cxnLst/>
            <a:rect r="r" b="b" t="t" l="l"/>
            <a:pathLst>
              <a:path h="5881426" w="6863334">
                <a:moveTo>
                  <a:pt x="6863335" y="0"/>
                </a:moveTo>
                <a:lnTo>
                  <a:pt x="0" y="0"/>
                </a:lnTo>
                <a:lnTo>
                  <a:pt x="0" y="5881427"/>
                </a:lnTo>
                <a:lnTo>
                  <a:pt x="6863335" y="5881427"/>
                </a:lnTo>
                <a:lnTo>
                  <a:pt x="686333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277970">
            <a:off x="14614314" y="8038309"/>
            <a:ext cx="5289973" cy="5109779"/>
          </a:xfrm>
          <a:custGeom>
            <a:avLst/>
            <a:gdLst/>
            <a:ahLst/>
            <a:cxnLst/>
            <a:rect r="r" b="b" t="t" l="l"/>
            <a:pathLst>
              <a:path h="5109779" w="5289973">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9767822" y="9456441"/>
            <a:ext cx="4844329" cy="4114800"/>
          </a:xfrm>
          <a:custGeom>
            <a:avLst/>
            <a:gdLst/>
            <a:ahLst/>
            <a:cxnLst/>
            <a:rect r="r" b="b" t="t" l="l"/>
            <a:pathLst>
              <a:path h="4114800" w="4844329">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true" rot="0">
            <a:off x="4023618" y="9456441"/>
            <a:ext cx="6729198" cy="4114800"/>
          </a:xfrm>
          <a:custGeom>
            <a:avLst/>
            <a:gdLst/>
            <a:ahLst/>
            <a:cxnLst/>
            <a:rect r="r" b="b" t="t" l="l"/>
            <a:pathLst>
              <a:path h="4114800" w="6729198">
                <a:moveTo>
                  <a:pt x="0" y="4114800"/>
                </a:moveTo>
                <a:lnTo>
                  <a:pt x="6729198" y="4114800"/>
                </a:lnTo>
                <a:lnTo>
                  <a:pt x="672919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81425" y="9258300"/>
            <a:ext cx="1694549" cy="2057400"/>
          </a:xfrm>
          <a:custGeom>
            <a:avLst/>
            <a:gdLst/>
            <a:ahLst/>
            <a:cxnLst/>
            <a:rect r="r" b="b" t="t" l="l"/>
            <a:pathLst>
              <a:path h="2057400" w="1694549">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6146571" y="9531439"/>
            <a:ext cx="2483292" cy="1324222"/>
          </a:xfrm>
          <a:custGeom>
            <a:avLst/>
            <a:gdLst/>
            <a:ahLst/>
            <a:cxnLst/>
            <a:rect r="r" b="b" t="t" l="l"/>
            <a:pathLst>
              <a:path h="1324222" w="2483292">
                <a:moveTo>
                  <a:pt x="0" y="0"/>
                </a:moveTo>
                <a:lnTo>
                  <a:pt x="2483292" y="0"/>
                </a:lnTo>
                <a:lnTo>
                  <a:pt x="2483292"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true" flipV="false" rot="-10209537">
            <a:off x="14026850" y="-3520368"/>
            <a:ext cx="6863334" cy="5881426"/>
          </a:xfrm>
          <a:custGeom>
            <a:avLst/>
            <a:gdLst/>
            <a:ahLst/>
            <a:cxnLst/>
            <a:rect r="r" b="b" t="t" l="l"/>
            <a:pathLst>
              <a:path h="5881426" w="6863334">
                <a:moveTo>
                  <a:pt x="6863334" y="0"/>
                </a:moveTo>
                <a:lnTo>
                  <a:pt x="0" y="0"/>
                </a:lnTo>
                <a:lnTo>
                  <a:pt x="0" y="5881427"/>
                </a:lnTo>
                <a:lnTo>
                  <a:pt x="6863334" y="5881427"/>
                </a:lnTo>
                <a:lnTo>
                  <a:pt x="686333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587429">
            <a:off x="-1724223" y="-2557377"/>
            <a:ext cx="5289973" cy="5109779"/>
          </a:xfrm>
          <a:custGeom>
            <a:avLst/>
            <a:gdLst/>
            <a:ahLst/>
            <a:cxnLst/>
            <a:rect r="r" b="b" t="t" l="l"/>
            <a:pathLst>
              <a:path h="5109779" w="5289973">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10734599">
            <a:off x="3549481" y="-3076798"/>
            <a:ext cx="4844329" cy="4114800"/>
          </a:xfrm>
          <a:custGeom>
            <a:avLst/>
            <a:gdLst/>
            <a:ahLst/>
            <a:cxnLst/>
            <a:rect r="r" b="b" t="t" l="l"/>
            <a:pathLst>
              <a:path h="4114800" w="4844329">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true" rot="10734599">
            <a:off x="7407947" y="-3168142"/>
            <a:ext cx="6729198" cy="4114800"/>
          </a:xfrm>
          <a:custGeom>
            <a:avLst/>
            <a:gdLst/>
            <a:ahLst/>
            <a:cxnLst/>
            <a:rect r="r" b="b" t="t" l="l"/>
            <a:pathLst>
              <a:path h="4114800" w="6729198">
                <a:moveTo>
                  <a:pt x="0" y="4114800"/>
                </a:moveTo>
                <a:lnTo>
                  <a:pt x="6729199" y="4114800"/>
                </a:lnTo>
                <a:lnTo>
                  <a:pt x="6729199"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0734599">
            <a:off x="16306976" y="-1033801"/>
            <a:ext cx="1694549" cy="2057400"/>
          </a:xfrm>
          <a:custGeom>
            <a:avLst/>
            <a:gdLst/>
            <a:ahLst/>
            <a:cxnLst/>
            <a:rect r="r" b="b" t="t" l="l"/>
            <a:pathLst>
              <a:path h="2057400" w="1694549">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10734599">
            <a:off x="9556016" y="-452802"/>
            <a:ext cx="2483292" cy="1324222"/>
          </a:xfrm>
          <a:custGeom>
            <a:avLst/>
            <a:gdLst/>
            <a:ahLst/>
            <a:cxnLst/>
            <a:rect r="r" b="b" t="t" l="l"/>
            <a:pathLst>
              <a:path h="1324222" w="2483292">
                <a:moveTo>
                  <a:pt x="0" y="0"/>
                </a:moveTo>
                <a:lnTo>
                  <a:pt x="2483293" y="0"/>
                </a:lnTo>
                <a:lnTo>
                  <a:pt x="2483293"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3694423" y="-2436222"/>
            <a:ext cx="2277223" cy="2833649"/>
          </a:xfrm>
          <a:custGeom>
            <a:avLst/>
            <a:gdLst/>
            <a:ahLst/>
            <a:cxnLst/>
            <a:rect r="r" b="b" t="t" l="l"/>
            <a:pathLst>
              <a:path h="2833649" w="2277223">
                <a:moveTo>
                  <a:pt x="0" y="0"/>
                </a:moveTo>
                <a:lnTo>
                  <a:pt x="2277223" y="0"/>
                </a:lnTo>
                <a:lnTo>
                  <a:pt x="2277223" y="2833649"/>
                </a:lnTo>
                <a:lnTo>
                  <a:pt x="0" y="283364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0393908" y="9531439"/>
            <a:ext cx="2277223" cy="2833649"/>
          </a:xfrm>
          <a:custGeom>
            <a:avLst/>
            <a:gdLst/>
            <a:ahLst/>
            <a:cxnLst/>
            <a:rect r="r" b="b" t="t" l="l"/>
            <a:pathLst>
              <a:path h="2833649" w="2277223">
                <a:moveTo>
                  <a:pt x="0" y="0"/>
                </a:moveTo>
                <a:lnTo>
                  <a:pt x="2277223" y="0"/>
                </a:lnTo>
                <a:lnTo>
                  <a:pt x="2277223" y="2833649"/>
                </a:lnTo>
                <a:lnTo>
                  <a:pt x="0" y="283364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6" id="16"/>
          <p:cNvSpPr/>
          <p:nvPr/>
        </p:nvSpPr>
        <p:spPr>
          <a:xfrm flipH="false" flipV="false" rot="0">
            <a:off x="12092734" y="5837925"/>
            <a:ext cx="3410682" cy="2633021"/>
          </a:xfrm>
          <a:custGeom>
            <a:avLst/>
            <a:gdLst/>
            <a:ahLst/>
            <a:cxnLst/>
            <a:rect r="r" b="b" t="t" l="l"/>
            <a:pathLst>
              <a:path h="2633021" w="3410682">
                <a:moveTo>
                  <a:pt x="0" y="0"/>
                </a:moveTo>
                <a:lnTo>
                  <a:pt x="3410682" y="0"/>
                </a:lnTo>
                <a:lnTo>
                  <a:pt x="3410682" y="2633021"/>
                </a:lnTo>
                <a:lnTo>
                  <a:pt x="0" y="2633021"/>
                </a:lnTo>
                <a:lnTo>
                  <a:pt x="0" y="0"/>
                </a:lnTo>
                <a:close/>
              </a:path>
            </a:pathLst>
          </a:custGeom>
          <a:blipFill>
            <a:blip r:embed="rId18"/>
            <a:stretch>
              <a:fillRect l="0" t="-888" r="0" b="-888"/>
            </a:stretch>
          </a:blipFill>
        </p:spPr>
      </p:sp>
      <p:sp>
        <p:nvSpPr>
          <p:cNvPr name="Freeform 17" id="17"/>
          <p:cNvSpPr/>
          <p:nvPr/>
        </p:nvSpPr>
        <p:spPr>
          <a:xfrm flipH="false" flipV="false" rot="0">
            <a:off x="12092734" y="2777795"/>
            <a:ext cx="3410682" cy="2815166"/>
          </a:xfrm>
          <a:custGeom>
            <a:avLst/>
            <a:gdLst/>
            <a:ahLst/>
            <a:cxnLst/>
            <a:rect r="r" b="b" t="t" l="l"/>
            <a:pathLst>
              <a:path h="2815166" w="3410682">
                <a:moveTo>
                  <a:pt x="0" y="0"/>
                </a:moveTo>
                <a:lnTo>
                  <a:pt x="3410682" y="0"/>
                </a:lnTo>
                <a:lnTo>
                  <a:pt x="3410682" y="2815166"/>
                </a:lnTo>
                <a:lnTo>
                  <a:pt x="0" y="2815166"/>
                </a:lnTo>
                <a:lnTo>
                  <a:pt x="0" y="0"/>
                </a:lnTo>
                <a:close/>
              </a:path>
            </a:pathLst>
          </a:custGeom>
          <a:blipFill>
            <a:blip r:embed="rId19"/>
            <a:stretch>
              <a:fillRect l="0" t="0" r="0" b="0"/>
            </a:stretch>
          </a:blipFill>
        </p:spPr>
      </p:sp>
      <p:sp>
        <p:nvSpPr>
          <p:cNvPr name="TextBox 18" id="18"/>
          <p:cNvSpPr txBox="true"/>
          <p:nvPr/>
        </p:nvSpPr>
        <p:spPr>
          <a:xfrm rot="0">
            <a:off x="3433989" y="1748114"/>
            <a:ext cx="11420022" cy="1029682"/>
          </a:xfrm>
          <a:prstGeom prst="rect">
            <a:avLst/>
          </a:prstGeom>
        </p:spPr>
        <p:txBody>
          <a:bodyPr anchor="t" rtlCol="false" tIns="0" lIns="0" bIns="0" rIns="0">
            <a:spAutoFit/>
          </a:bodyPr>
          <a:lstStyle/>
          <a:p>
            <a:pPr algn="ctr">
              <a:lnSpc>
                <a:spcPts val="7368"/>
              </a:lnSpc>
            </a:pPr>
            <a:r>
              <a:rPr lang="en-US" sz="8771">
                <a:solidFill>
                  <a:srgbClr val="5A3831"/>
                </a:solidFill>
                <a:latin typeface="Baloo"/>
                <a:ea typeface="Baloo"/>
                <a:cs typeface="Baloo"/>
                <a:sym typeface="Baloo"/>
              </a:rPr>
              <a:t>THIẾT KẾ KHO DỮ LIỆU</a:t>
            </a:r>
          </a:p>
        </p:txBody>
      </p:sp>
      <p:sp>
        <p:nvSpPr>
          <p:cNvPr name="TextBox 19" id="19"/>
          <p:cNvSpPr txBox="true"/>
          <p:nvPr/>
        </p:nvSpPr>
        <p:spPr>
          <a:xfrm rot="0">
            <a:off x="2178884" y="3168320"/>
            <a:ext cx="8435866" cy="3577590"/>
          </a:xfrm>
          <a:prstGeom prst="rect">
            <a:avLst/>
          </a:prstGeom>
        </p:spPr>
        <p:txBody>
          <a:bodyPr anchor="t" rtlCol="false" tIns="0" lIns="0" bIns="0" rIns="0">
            <a:spAutoFit/>
          </a:bodyPr>
          <a:lstStyle/>
          <a:p>
            <a:pPr algn="just">
              <a:lnSpc>
                <a:spcPts val="4080"/>
              </a:lnSpc>
            </a:pPr>
            <a:r>
              <a:rPr lang="en-US" b="true" sz="3000">
                <a:solidFill>
                  <a:srgbClr val="5A3831"/>
                </a:solidFill>
                <a:latin typeface="Canva Sans Bold"/>
                <a:ea typeface="Canva Sans Bold"/>
                <a:cs typeface="Canva Sans Bold"/>
                <a:sym typeface="Canva Sans Bold"/>
              </a:rPr>
              <a:t>Mô hình logic: </a:t>
            </a:r>
          </a:p>
          <a:p>
            <a:pPr algn="just">
              <a:lnSpc>
                <a:spcPts val="4080"/>
              </a:lnSpc>
            </a:pPr>
            <a:r>
              <a:rPr lang="en-US" sz="3000">
                <a:solidFill>
                  <a:srgbClr val="5A3831"/>
                </a:solidFill>
                <a:latin typeface="Canva Sans"/>
                <a:ea typeface="Canva Sans"/>
                <a:cs typeface="Canva Sans"/>
                <a:sym typeface="Canva Sans"/>
              </a:rPr>
              <a:t>Dimensions: Lưu trữ thông tin thời gian, thời tiết, địa điểm, đặc điểm đường, ánh sáng, tài xế, loại va chạm, phương tiện.</a:t>
            </a:r>
          </a:p>
          <a:p>
            <a:pPr algn="just">
              <a:lnSpc>
                <a:spcPts val="4080"/>
              </a:lnSpc>
            </a:pPr>
            <a:r>
              <a:rPr lang="en-US" sz="3000">
                <a:solidFill>
                  <a:srgbClr val="5A3831"/>
                </a:solidFill>
                <a:latin typeface="Canva Sans"/>
                <a:ea typeface="Canva Sans"/>
                <a:cs typeface="Canva Sans"/>
                <a:sym typeface="Canva Sans"/>
              </a:rPr>
              <a:t>Facts: Lưu trữ thông tin chi tiết phương tiện và dữ liệu chi tiết về từng vụ tai nạn</a:t>
            </a:r>
          </a:p>
          <a:p>
            <a:pPr algn="just">
              <a:lnSpc>
                <a:spcPts val="4080"/>
              </a:lnSpc>
            </a:pPr>
          </a:p>
        </p:txBody>
      </p:sp>
      <p:sp>
        <p:nvSpPr>
          <p:cNvPr name="TextBox 20" id="20"/>
          <p:cNvSpPr txBox="true"/>
          <p:nvPr/>
        </p:nvSpPr>
        <p:spPr>
          <a:xfrm rot="0">
            <a:off x="2178884" y="6530083"/>
            <a:ext cx="8435866" cy="2034540"/>
          </a:xfrm>
          <a:prstGeom prst="rect">
            <a:avLst/>
          </a:prstGeom>
        </p:spPr>
        <p:txBody>
          <a:bodyPr anchor="t" rtlCol="false" tIns="0" lIns="0" bIns="0" rIns="0">
            <a:spAutoFit/>
          </a:bodyPr>
          <a:lstStyle/>
          <a:p>
            <a:pPr algn="just">
              <a:lnSpc>
                <a:spcPts val="4080"/>
              </a:lnSpc>
            </a:pPr>
            <a:r>
              <a:rPr lang="en-US" b="true" sz="3000">
                <a:solidFill>
                  <a:srgbClr val="5A3831"/>
                </a:solidFill>
                <a:latin typeface="Canva Sans Bold"/>
                <a:ea typeface="Canva Sans Bold"/>
                <a:cs typeface="Canva Sans Bold"/>
                <a:sym typeface="Canva Sans Bold"/>
              </a:rPr>
              <a:t>Mô hình vật lý: </a:t>
            </a:r>
          </a:p>
          <a:p>
            <a:pPr algn="just" marL="647700" indent="-323850" lvl="1">
              <a:lnSpc>
                <a:spcPts val="4080"/>
              </a:lnSpc>
              <a:buFont typeface="Arial"/>
              <a:buChar char="•"/>
            </a:pPr>
            <a:r>
              <a:rPr lang="en-US" sz="3000">
                <a:solidFill>
                  <a:srgbClr val="5A3831"/>
                </a:solidFill>
                <a:latin typeface="Canva Sans"/>
                <a:ea typeface="Canva Sans"/>
                <a:cs typeface="Canva Sans"/>
                <a:sym typeface="Canva Sans"/>
              </a:rPr>
              <a:t>Tối ưu hóa cấu trúc bảng và chỉ định kiểu dữ liệu cho từng trường.</a:t>
            </a:r>
          </a:p>
          <a:p>
            <a:pPr algn="just">
              <a:lnSpc>
                <a:spcPts val="408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EBDC"/>
        </a:solidFill>
      </p:bgPr>
    </p:bg>
    <p:spTree>
      <p:nvGrpSpPr>
        <p:cNvPr id="1" name=""/>
        <p:cNvGrpSpPr/>
        <p:nvPr/>
      </p:nvGrpSpPr>
      <p:grpSpPr>
        <a:xfrm>
          <a:off x="0" y="0"/>
          <a:ext cx="0" cy="0"/>
          <a:chOff x="0" y="0"/>
          <a:chExt cx="0" cy="0"/>
        </a:xfrm>
      </p:grpSpPr>
      <p:sp>
        <p:nvSpPr>
          <p:cNvPr name="Freeform 2" id="2"/>
          <p:cNvSpPr/>
          <p:nvPr/>
        </p:nvSpPr>
        <p:spPr>
          <a:xfrm flipH="true" flipV="false" rot="655863">
            <a:off x="-2718108" y="7914948"/>
            <a:ext cx="6863334" cy="5881426"/>
          </a:xfrm>
          <a:custGeom>
            <a:avLst/>
            <a:gdLst/>
            <a:ahLst/>
            <a:cxnLst/>
            <a:rect r="r" b="b" t="t" l="l"/>
            <a:pathLst>
              <a:path h="5881426" w="6863334">
                <a:moveTo>
                  <a:pt x="6863335" y="0"/>
                </a:moveTo>
                <a:lnTo>
                  <a:pt x="0" y="0"/>
                </a:lnTo>
                <a:lnTo>
                  <a:pt x="0" y="5881427"/>
                </a:lnTo>
                <a:lnTo>
                  <a:pt x="6863335" y="5881427"/>
                </a:lnTo>
                <a:lnTo>
                  <a:pt x="686333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277970">
            <a:off x="14614314" y="8038309"/>
            <a:ext cx="5289973" cy="5109779"/>
          </a:xfrm>
          <a:custGeom>
            <a:avLst/>
            <a:gdLst/>
            <a:ahLst/>
            <a:cxnLst/>
            <a:rect r="r" b="b" t="t" l="l"/>
            <a:pathLst>
              <a:path h="5109779" w="5289973">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9767822" y="9456441"/>
            <a:ext cx="4844329" cy="4114800"/>
          </a:xfrm>
          <a:custGeom>
            <a:avLst/>
            <a:gdLst/>
            <a:ahLst/>
            <a:cxnLst/>
            <a:rect r="r" b="b" t="t" l="l"/>
            <a:pathLst>
              <a:path h="4114800" w="4844329">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true" rot="0">
            <a:off x="4023618" y="9456441"/>
            <a:ext cx="6729198" cy="4114800"/>
          </a:xfrm>
          <a:custGeom>
            <a:avLst/>
            <a:gdLst/>
            <a:ahLst/>
            <a:cxnLst/>
            <a:rect r="r" b="b" t="t" l="l"/>
            <a:pathLst>
              <a:path h="4114800" w="6729198">
                <a:moveTo>
                  <a:pt x="0" y="4114800"/>
                </a:moveTo>
                <a:lnTo>
                  <a:pt x="6729198" y="4114800"/>
                </a:lnTo>
                <a:lnTo>
                  <a:pt x="672919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81425" y="9258300"/>
            <a:ext cx="1694549" cy="2057400"/>
          </a:xfrm>
          <a:custGeom>
            <a:avLst/>
            <a:gdLst/>
            <a:ahLst/>
            <a:cxnLst/>
            <a:rect r="r" b="b" t="t" l="l"/>
            <a:pathLst>
              <a:path h="2057400" w="1694549">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6146571" y="9531439"/>
            <a:ext cx="2483292" cy="1324222"/>
          </a:xfrm>
          <a:custGeom>
            <a:avLst/>
            <a:gdLst/>
            <a:ahLst/>
            <a:cxnLst/>
            <a:rect r="r" b="b" t="t" l="l"/>
            <a:pathLst>
              <a:path h="1324222" w="2483292">
                <a:moveTo>
                  <a:pt x="0" y="0"/>
                </a:moveTo>
                <a:lnTo>
                  <a:pt x="2483292" y="0"/>
                </a:lnTo>
                <a:lnTo>
                  <a:pt x="2483292"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true" flipV="false" rot="-10209537">
            <a:off x="14026850" y="-3520368"/>
            <a:ext cx="6863334" cy="5881426"/>
          </a:xfrm>
          <a:custGeom>
            <a:avLst/>
            <a:gdLst/>
            <a:ahLst/>
            <a:cxnLst/>
            <a:rect r="r" b="b" t="t" l="l"/>
            <a:pathLst>
              <a:path h="5881426" w="6863334">
                <a:moveTo>
                  <a:pt x="6863334" y="0"/>
                </a:moveTo>
                <a:lnTo>
                  <a:pt x="0" y="0"/>
                </a:lnTo>
                <a:lnTo>
                  <a:pt x="0" y="5881427"/>
                </a:lnTo>
                <a:lnTo>
                  <a:pt x="6863334" y="5881427"/>
                </a:lnTo>
                <a:lnTo>
                  <a:pt x="686333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587429">
            <a:off x="-1724223" y="-2557377"/>
            <a:ext cx="5289973" cy="5109779"/>
          </a:xfrm>
          <a:custGeom>
            <a:avLst/>
            <a:gdLst/>
            <a:ahLst/>
            <a:cxnLst/>
            <a:rect r="r" b="b" t="t" l="l"/>
            <a:pathLst>
              <a:path h="5109779" w="5289973">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10734599">
            <a:off x="3549481" y="-3076798"/>
            <a:ext cx="4844329" cy="4114800"/>
          </a:xfrm>
          <a:custGeom>
            <a:avLst/>
            <a:gdLst/>
            <a:ahLst/>
            <a:cxnLst/>
            <a:rect r="r" b="b" t="t" l="l"/>
            <a:pathLst>
              <a:path h="4114800" w="4844329">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true" rot="10734599">
            <a:off x="7407947" y="-3168142"/>
            <a:ext cx="6729198" cy="4114800"/>
          </a:xfrm>
          <a:custGeom>
            <a:avLst/>
            <a:gdLst/>
            <a:ahLst/>
            <a:cxnLst/>
            <a:rect r="r" b="b" t="t" l="l"/>
            <a:pathLst>
              <a:path h="4114800" w="6729198">
                <a:moveTo>
                  <a:pt x="0" y="4114800"/>
                </a:moveTo>
                <a:lnTo>
                  <a:pt x="6729199" y="4114800"/>
                </a:lnTo>
                <a:lnTo>
                  <a:pt x="6729199"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0734599">
            <a:off x="16306976" y="-1033801"/>
            <a:ext cx="1694549" cy="2057400"/>
          </a:xfrm>
          <a:custGeom>
            <a:avLst/>
            <a:gdLst/>
            <a:ahLst/>
            <a:cxnLst/>
            <a:rect r="r" b="b" t="t" l="l"/>
            <a:pathLst>
              <a:path h="2057400" w="1694549">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10734599">
            <a:off x="9556016" y="-452802"/>
            <a:ext cx="2483292" cy="1324222"/>
          </a:xfrm>
          <a:custGeom>
            <a:avLst/>
            <a:gdLst/>
            <a:ahLst/>
            <a:cxnLst/>
            <a:rect r="r" b="b" t="t" l="l"/>
            <a:pathLst>
              <a:path h="1324222" w="2483292">
                <a:moveTo>
                  <a:pt x="0" y="0"/>
                </a:moveTo>
                <a:lnTo>
                  <a:pt x="2483293" y="0"/>
                </a:lnTo>
                <a:lnTo>
                  <a:pt x="2483293"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3694423" y="-2436222"/>
            <a:ext cx="2277223" cy="2833649"/>
          </a:xfrm>
          <a:custGeom>
            <a:avLst/>
            <a:gdLst/>
            <a:ahLst/>
            <a:cxnLst/>
            <a:rect r="r" b="b" t="t" l="l"/>
            <a:pathLst>
              <a:path h="2833649" w="2277223">
                <a:moveTo>
                  <a:pt x="0" y="0"/>
                </a:moveTo>
                <a:lnTo>
                  <a:pt x="2277223" y="0"/>
                </a:lnTo>
                <a:lnTo>
                  <a:pt x="2277223" y="2833649"/>
                </a:lnTo>
                <a:lnTo>
                  <a:pt x="0" y="283364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0393908" y="9531439"/>
            <a:ext cx="2277223" cy="2833649"/>
          </a:xfrm>
          <a:custGeom>
            <a:avLst/>
            <a:gdLst/>
            <a:ahLst/>
            <a:cxnLst/>
            <a:rect r="r" b="b" t="t" l="l"/>
            <a:pathLst>
              <a:path h="2833649" w="2277223">
                <a:moveTo>
                  <a:pt x="0" y="0"/>
                </a:moveTo>
                <a:lnTo>
                  <a:pt x="2277223" y="0"/>
                </a:lnTo>
                <a:lnTo>
                  <a:pt x="2277223" y="2833649"/>
                </a:lnTo>
                <a:lnTo>
                  <a:pt x="0" y="283364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6" id="16"/>
          <p:cNvSpPr txBox="true"/>
          <p:nvPr/>
        </p:nvSpPr>
        <p:spPr>
          <a:xfrm rot="0">
            <a:off x="3433989" y="1319489"/>
            <a:ext cx="11420022" cy="984529"/>
          </a:xfrm>
          <a:prstGeom prst="rect">
            <a:avLst/>
          </a:prstGeom>
        </p:spPr>
        <p:txBody>
          <a:bodyPr anchor="t" rtlCol="false" tIns="0" lIns="0" bIns="0" rIns="0">
            <a:spAutoFit/>
          </a:bodyPr>
          <a:lstStyle/>
          <a:p>
            <a:pPr algn="ctr">
              <a:lnSpc>
                <a:spcPts val="8053"/>
              </a:lnSpc>
            </a:pPr>
            <a:r>
              <a:rPr lang="en-US" sz="5671">
                <a:solidFill>
                  <a:srgbClr val="5A3831"/>
                </a:solidFill>
                <a:latin typeface="Baloo"/>
                <a:ea typeface="Baloo"/>
                <a:cs typeface="Baloo"/>
                <a:sym typeface="Baloo"/>
              </a:rPr>
              <a:t>KẾT LUẬN VÀ HƯỚNG PHÁT TRIỂN</a:t>
            </a:r>
          </a:p>
        </p:txBody>
      </p:sp>
      <p:sp>
        <p:nvSpPr>
          <p:cNvPr name="TextBox 17" id="17"/>
          <p:cNvSpPr txBox="true"/>
          <p:nvPr/>
        </p:nvSpPr>
        <p:spPr>
          <a:xfrm rot="0">
            <a:off x="937989" y="2802954"/>
            <a:ext cx="4843202" cy="5849239"/>
          </a:xfrm>
          <a:prstGeom prst="rect">
            <a:avLst/>
          </a:prstGeom>
        </p:spPr>
        <p:txBody>
          <a:bodyPr anchor="t" rtlCol="false" tIns="0" lIns="0" bIns="0" rIns="0">
            <a:spAutoFit/>
          </a:bodyPr>
          <a:lstStyle/>
          <a:p>
            <a:pPr algn="just">
              <a:lnSpc>
                <a:spcPts val="3128"/>
              </a:lnSpc>
            </a:pPr>
            <a:r>
              <a:rPr lang="en-US" b="true" sz="2300">
                <a:solidFill>
                  <a:srgbClr val="5A3831"/>
                </a:solidFill>
                <a:latin typeface="Canva Sans Bold"/>
                <a:ea typeface="Canva Sans Bold"/>
                <a:cs typeface="Canva Sans Bold"/>
                <a:sym typeface="Canva Sans Bold"/>
              </a:rPr>
              <a:t>LỢI ÍCH</a:t>
            </a:r>
            <a:r>
              <a:rPr lang="en-US" b="true" sz="2300">
                <a:solidFill>
                  <a:srgbClr val="5A3831"/>
                </a:solidFill>
                <a:latin typeface="Canva Sans Bold"/>
                <a:ea typeface="Canva Sans Bold"/>
                <a:cs typeface="Canva Sans Bold"/>
                <a:sym typeface="Canva Sans Bold"/>
              </a:rPr>
              <a:t>: </a:t>
            </a:r>
          </a:p>
          <a:p>
            <a:pPr algn="just" marL="496574" indent="-248287" lvl="1">
              <a:lnSpc>
                <a:spcPts val="3128"/>
              </a:lnSpc>
              <a:buFont typeface="Arial"/>
              <a:buChar char="•"/>
            </a:pPr>
            <a:r>
              <a:rPr lang="en-US" sz="2300">
                <a:solidFill>
                  <a:srgbClr val="5A3831"/>
                </a:solidFill>
                <a:latin typeface="Canva Sans"/>
                <a:ea typeface="Canva Sans"/>
                <a:cs typeface="Canva Sans"/>
                <a:sym typeface="Canva Sans"/>
              </a:rPr>
              <a:t>Hệ thống kho dữ liệu hoàn chỉnh hỗ trợ lưu trữ và quản lý dữ liệu về tai nạn giao thông.</a:t>
            </a:r>
          </a:p>
          <a:p>
            <a:pPr algn="just" marL="496574" indent="-248287" lvl="1">
              <a:lnSpc>
                <a:spcPts val="3128"/>
              </a:lnSpc>
              <a:buFont typeface="Arial"/>
              <a:buChar char="•"/>
            </a:pPr>
            <a:r>
              <a:rPr lang="en-US" sz="2300">
                <a:solidFill>
                  <a:srgbClr val="5A3831"/>
                </a:solidFill>
                <a:latin typeface="Canva Sans"/>
                <a:ea typeface="Canva Sans"/>
                <a:cs typeface="Canva Sans"/>
                <a:sym typeface="Canva Sans"/>
              </a:rPr>
              <a:t>Phân tích và báo cáo chi tiết giúp nhận diện các yếu tố ảnh hưởng đến tai nạn, hỗ trợ các biện pháp cải thiện an toàn giao thông.</a:t>
            </a:r>
          </a:p>
          <a:p>
            <a:pPr algn="just" marL="496574" indent="-248287" lvl="1">
              <a:lnSpc>
                <a:spcPts val="3128"/>
              </a:lnSpc>
              <a:buFont typeface="Arial"/>
              <a:buChar char="•"/>
            </a:pPr>
            <a:r>
              <a:rPr lang="en-US" sz="2300">
                <a:solidFill>
                  <a:srgbClr val="5A3831"/>
                </a:solidFill>
                <a:latin typeface="Canva Sans"/>
                <a:ea typeface="Canva Sans"/>
                <a:cs typeface="Canva Sans"/>
                <a:sym typeface="Canva Sans"/>
              </a:rPr>
              <a:t>Truy xuất dữ liệu nhanh chóng và khả năng mở rộng, hỗ trợ ra quyết định trong thời gian thực.</a:t>
            </a:r>
          </a:p>
          <a:p>
            <a:pPr algn="just">
              <a:lnSpc>
                <a:spcPts val="3128"/>
              </a:lnSpc>
            </a:pPr>
          </a:p>
          <a:p>
            <a:pPr algn="just">
              <a:lnSpc>
                <a:spcPts val="3128"/>
              </a:lnSpc>
            </a:pPr>
          </a:p>
        </p:txBody>
      </p:sp>
      <p:sp>
        <p:nvSpPr>
          <p:cNvPr name="TextBox 18" id="18"/>
          <p:cNvSpPr txBox="true"/>
          <p:nvPr/>
        </p:nvSpPr>
        <p:spPr>
          <a:xfrm rot="0">
            <a:off x="6685199" y="2802954"/>
            <a:ext cx="4843202" cy="7020814"/>
          </a:xfrm>
          <a:prstGeom prst="rect">
            <a:avLst/>
          </a:prstGeom>
        </p:spPr>
        <p:txBody>
          <a:bodyPr anchor="t" rtlCol="false" tIns="0" lIns="0" bIns="0" rIns="0">
            <a:spAutoFit/>
          </a:bodyPr>
          <a:lstStyle/>
          <a:p>
            <a:pPr algn="just">
              <a:lnSpc>
                <a:spcPts val="3128"/>
              </a:lnSpc>
            </a:pPr>
            <a:r>
              <a:rPr lang="en-US" b="true" sz="2300">
                <a:solidFill>
                  <a:srgbClr val="5A3831"/>
                </a:solidFill>
                <a:latin typeface="Canva Sans Bold"/>
                <a:ea typeface="Canva Sans Bold"/>
                <a:cs typeface="Canva Sans Bold"/>
                <a:sym typeface="Canva Sans Bold"/>
              </a:rPr>
              <a:t>THÁCH THỨC</a:t>
            </a:r>
            <a:r>
              <a:rPr lang="en-US" b="true" sz="2300">
                <a:solidFill>
                  <a:srgbClr val="5A3831"/>
                </a:solidFill>
                <a:latin typeface="Canva Sans Bold"/>
                <a:ea typeface="Canva Sans Bold"/>
                <a:cs typeface="Canva Sans Bold"/>
                <a:sym typeface="Canva Sans Bold"/>
              </a:rPr>
              <a:t>: </a:t>
            </a:r>
          </a:p>
          <a:p>
            <a:pPr algn="just" marL="496574" indent="-248287" lvl="1">
              <a:lnSpc>
                <a:spcPts val="3128"/>
              </a:lnSpc>
              <a:buFont typeface="Arial"/>
              <a:buChar char="•"/>
            </a:pPr>
            <a:r>
              <a:rPr lang="en-US" sz="2300">
                <a:solidFill>
                  <a:srgbClr val="5A3831"/>
                </a:solidFill>
                <a:latin typeface="Canva Sans"/>
                <a:ea typeface="Canva Sans"/>
                <a:cs typeface="Canva Sans"/>
                <a:sym typeface="Canva Sans"/>
              </a:rPr>
              <a:t>Mở rộng dữ liệu: Hiện tại chỉ bao gồm các yếu tố cơ bản, cần bổ sung các yếu tố khác như hành vi lái xe và tác động môi trường.</a:t>
            </a:r>
          </a:p>
          <a:p>
            <a:pPr algn="just" marL="496574" indent="-248287" lvl="1">
              <a:lnSpc>
                <a:spcPts val="3128"/>
              </a:lnSpc>
              <a:buFont typeface="Arial"/>
              <a:buChar char="•"/>
            </a:pPr>
            <a:r>
              <a:rPr lang="en-US" sz="2300">
                <a:solidFill>
                  <a:srgbClr val="5A3831"/>
                </a:solidFill>
                <a:latin typeface="Canva Sans"/>
                <a:ea typeface="Canva Sans"/>
                <a:cs typeface="Canva Sans"/>
                <a:sym typeface="Canva Sans"/>
              </a:rPr>
              <a:t>Tích hợp dữ liệu thời gian thực: Cần thu thập thông tin từ camera và cảm biến giao thông để nâng cao khả năng phân tích.</a:t>
            </a:r>
          </a:p>
          <a:p>
            <a:pPr algn="just" marL="496574" indent="-248287" lvl="1">
              <a:lnSpc>
                <a:spcPts val="3128"/>
              </a:lnSpc>
              <a:buFont typeface="Arial"/>
              <a:buChar char="•"/>
            </a:pPr>
            <a:r>
              <a:rPr lang="en-US" sz="2300">
                <a:solidFill>
                  <a:srgbClr val="5A3831"/>
                </a:solidFill>
                <a:latin typeface="Canva Sans"/>
                <a:ea typeface="Canva Sans"/>
                <a:cs typeface="Canva Sans"/>
                <a:sym typeface="Canva Sans"/>
              </a:rPr>
              <a:t>Tối ưu hóa hiệu suất: Đảm bảo hệ thống xử lý tốt với khối lượng dữ liệu lớn, sử dụng các công nghệ lưu trữ và truy vấn tối ưu.</a:t>
            </a:r>
          </a:p>
          <a:p>
            <a:pPr algn="just">
              <a:lnSpc>
                <a:spcPts val="3128"/>
              </a:lnSpc>
            </a:pPr>
          </a:p>
          <a:p>
            <a:pPr algn="just">
              <a:lnSpc>
                <a:spcPts val="3128"/>
              </a:lnSpc>
            </a:pPr>
          </a:p>
        </p:txBody>
      </p:sp>
      <p:sp>
        <p:nvSpPr>
          <p:cNvPr name="TextBox 19" id="19"/>
          <p:cNvSpPr txBox="true"/>
          <p:nvPr/>
        </p:nvSpPr>
        <p:spPr>
          <a:xfrm rot="0">
            <a:off x="12432410" y="2802954"/>
            <a:ext cx="4843202" cy="3896614"/>
          </a:xfrm>
          <a:prstGeom prst="rect">
            <a:avLst/>
          </a:prstGeom>
        </p:spPr>
        <p:txBody>
          <a:bodyPr anchor="t" rtlCol="false" tIns="0" lIns="0" bIns="0" rIns="0">
            <a:spAutoFit/>
          </a:bodyPr>
          <a:lstStyle/>
          <a:p>
            <a:pPr algn="just">
              <a:lnSpc>
                <a:spcPts val="3128"/>
              </a:lnSpc>
            </a:pPr>
            <a:r>
              <a:rPr lang="en-US" b="true" sz="2300">
                <a:solidFill>
                  <a:srgbClr val="5A3831"/>
                </a:solidFill>
                <a:latin typeface="Canva Sans Bold"/>
                <a:ea typeface="Canva Sans Bold"/>
                <a:cs typeface="Canva Sans Bold"/>
                <a:sym typeface="Canva Sans Bold"/>
              </a:rPr>
              <a:t>KẾT LUẬN</a:t>
            </a:r>
            <a:r>
              <a:rPr lang="en-US" b="true" sz="2300">
                <a:solidFill>
                  <a:srgbClr val="5A3831"/>
                </a:solidFill>
                <a:latin typeface="Canva Sans Bold"/>
                <a:ea typeface="Canva Sans Bold"/>
                <a:cs typeface="Canva Sans Bold"/>
                <a:sym typeface="Canva Sans Bold"/>
              </a:rPr>
              <a:t>: </a:t>
            </a:r>
          </a:p>
          <a:p>
            <a:pPr algn="just">
              <a:lnSpc>
                <a:spcPts val="3128"/>
              </a:lnSpc>
            </a:pPr>
            <a:r>
              <a:rPr lang="en-US" sz="2300">
                <a:solidFill>
                  <a:srgbClr val="5A3831"/>
                </a:solidFill>
                <a:latin typeface="Canva Sans"/>
                <a:ea typeface="Canva Sans"/>
                <a:cs typeface="Canva Sans"/>
                <a:sym typeface="Canva Sans"/>
              </a:rPr>
              <a:t>Kho dữ liệu về tai nạn giao thông cung cấp nền tảng mạnh mẽ để phân tích và nâng cao an toàn giao thông. Trong tương lai, việc tích hợp dữ liệu thời gian thực, ứng dụng học máy và chia sẻ dữ liệu sẽ giúp tối ưu hóa việc ra quyết định và hợp tác nhằm giảm thiểu tai nạn giao thông.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EBDC"/>
        </a:solidFill>
      </p:bgPr>
    </p:bg>
    <p:spTree>
      <p:nvGrpSpPr>
        <p:cNvPr id="1" name=""/>
        <p:cNvGrpSpPr/>
        <p:nvPr/>
      </p:nvGrpSpPr>
      <p:grpSpPr>
        <a:xfrm>
          <a:off x="0" y="0"/>
          <a:ext cx="0" cy="0"/>
          <a:chOff x="0" y="0"/>
          <a:chExt cx="0" cy="0"/>
        </a:xfrm>
      </p:grpSpPr>
      <p:sp>
        <p:nvSpPr>
          <p:cNvPr name="Freeform 2" id="2"/>
          <p:cNvSpPr/>
          <p:nvPr/>
        </p:nvSpPr>
        <p:spPr>
          <a:xfrm flipH="true" flipV="false" rot="655863">
            <a:off x="-2718108" y="7914948"/>
            <a:ext cx="6863334" cy="5881426"/>
          </a:xfrm>
          <a:custGeom>
            <a:avLst/>
            <a:gdLst/>
            <a:ahLst/>
            <a:cxnLst/>
            <a:rect r="r" b="b" t="t" l="l"/>
            <a:pathLst>
              <a:path h="5881426" w="6863334">
                <a:moveTo>
                  <a:pt x="6863335" y="0"/>
                </a:moveTo>
                <a:lnTo>
                  <a:pt x="0" y="0"/>
                </a:lnTo>
                <a:lnTo>
                  <a:pt x="0" y="5881427"/>
                </a:lnTo>
                <a:lnTo>
                  <a:pt x="6863335" y="5881427"/>
                </a:lnTo>
                <a:lnTo>
                  <a:pt x="686333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277970">
            <a:off x="14614314" y="8038309"/>
            <a:ext cx="5289973" cy="5109779"/>
          </a:xfrm>
          <a:custGeom>
            <a:avLst/>
            <a:gdLst/>
            <a:ahLst/>
            <a:cxnLst/>
            <a:rect r="r" b="b" t="t" l="l"/>
            <a:pathLst>
              <a:path h="5109779" w="5289973">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9767822" y="9456441"/>
            <a:ext cx="4844329" cy="4114800"/>
          </a:xfrm>
          <a:custGeom>
            <a:avLst/>
            <a:gdLst/>
            <a:ahLst/>
            <a:cxnLst/>
            <a:rect r="r" b="b" t="t" l="l"/>
            <a:pathLst>
              <a:path h="4114800" w="4844329">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true" rot="0">
            <a:off x="4023618" y="9456441"/>
            <a:ext cx="6729198" cy="4114800"/>
          </a:xfrm>
          <a:custGeom>
            <a:avLst/>
            <a:gdLst/>
            <a:ahLst/>
            <a:cxnLst/>
            <a:rect r="r" b="b" t="t" l="l"/>
            <a:pathLst>
              <a:path h="4114800" w="6729198">
                <a:moveTo>
                  <a:pt x="0" y="4114800"/>
                </a:moveTo>
                <a:lnTo>
                  <a:pt x="6729198" y="4114800"/>
                </a:lnTo>
                <a:lnTo>
                  <a:pt x="672919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81425" y="9258300"/>
            <a:ext cx="1694549" cy="2057400"/>
          </a:xfrm>
          <a:custGeom>
            <a:avLst/>
            <a:gdLst/>
            <a:ahLst/>
            <a:cxnLst/>
            <a:rect r="r" b="b" t="t" l="l"/>
            <a:pathLst>
              <a:path h="2057400" w="1694549">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6146571" y="9531439"/>
            <a:ext cx="2483292" cy="1324222"/>
          </a:xfrm>
          <a:custGeom>
            <a:avLst/>
            <a:gdLst/>
            <a:ahLst/>
            <a:cxnLst/>
            <a:rect r="r" b="b" t="t" l="l"/>
            <a:pathLst>
              <a:path h="1324222" w="2483292">
                <a:moveTo>
                  <a:pt x="0" y="0"/>
                </a:moveTo>
                <a:lnTo>
                  <a:pt x="2483292" y="0"/>
                </a:lnTo>
                <a:lnTo>
                  <a:pt x="2483292"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true" flipV="false" rot="-10209537">
            <a:off x="14026850" y="-3520368"/>
            <a:ext cx="6863334" cy="5881426"/>
          </a:xfrm>
          <a:custGeom>
            <a:avLst/>
            <a:gdLst/>
            <a:ahLst/>
            <a:cxnLst/>
            <a:rect r="r" b="b" t="t" l="l"/>
            <a:pathLst>
              <a:path h="5881426" w="6863334">
                <a:moveTo>
                  <a:pt x="6863334" y="0"/>
                </a:moveTo>
                <a:lnTo>
                  <a:pt x="0" y="0"/>
                </a:lnTo>
                <a:lnTo>
                  <a:pt x="0" y="5881427"/>
                </a:lnTo>
                <a:lnTo>
                  <a:pt x="6863334" y="5881427"/>
                </a:lnTo>
                <a:lnTo>
                  <a:pt x="686333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587429">
            <a:off x="-1724223" y="-2557377"/>
            <a:ext cx="5289973" cy="5109779"/>
          </a:xfrm>
          <a:custGeom>
            <a:avLst/>
            <a:gdLst/>
            <a:ahLst/>
            <a:cxnLst/>
            <a:rect r="r" b="b" t="t" l="l"/>
            <a:pathLst>
              <a:path h="5109779" w="5289973">
                <a:moveTo>
                  <a:pt x="0" y="0"/>
                </a:moveTo>
                <a:lnTo>
                  <a:pt x="5289972" y="0"/>
                </a:lnTo>
                <a:lnTo>
                  <a:pt x="5289972" y="5109779"/>
                </a:lnTo>
                <a:lnTo>
                  <a:pt x="0" y="51097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10734599">
            <a:off x="3549481" y="-3076798"/>
            <a:ext cx="4844329" cy="4114800"/>
          </a:xfrm>
          <a:custGeom>
            <a:avLst/>
            <a:gdLst/>
            <a:ahLst/>
            <a:cxnLst/>
            <a:rect r="r" b="b" t="t" l="l"/>
            <a:pathLst>
              <a:path h="4114800" w="4844329">
                <a:moveTo>
                  <a:pt x="4844329" y="0"/>
                </a:moveTo>
                <a:lnTo>
                  <a:pt x="0" y="0"/>
                </a:lnTo>
                <a:lnTo>
                  <a:pt x="0" y="4114800"/>
                </a:lnTo>
                <a:lnTo>
                  <a:pt x="4844329" y="4114800"/>
                </a:lnTo>
                <a:lnTo>
                  <a:pt x="48443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true" rot="10734599">
            <a:off x="7407947" y="-3168142"/>
            <a:ext cx="6729198" cy="4114800"/>
          </a:xfrm>
          <a:custGeom>
            <a:avLst/>
            <a:gdLst/>
            <a:ahLst/>
            <a:cxnLst/>
            <a:rect r="r" b="b" t="t" l="l"/>
            <a:pathLst>
              <a:path h="4114800" w="6729198">
                <a:moveTo>
                  <a:pt x="0" y="4114800"/>
                </a:moveTo>
                <a:lnTo>
                  <a:pt x="6729199" y="4114800"/>
                </a:lnTo>
                <a:lnTo>
                  <a:pt x="6729199"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0734599">
            <a:off x="16306976" y="-1033801"/>
            <a:ext cx="1694549" cy="2057400"/>
          </a:xfrm>
          <a:custGeom>
            <a:avLst/>
            <a:gdLst/>
            <a:ahLst/>
            <a:cxnLst/>
            <a:rect r="r" b="b" t="t" l="l"/>
            <a:pathLst>
              <a:path h="2057400" w="1694549">
                <a:moveTo>
                  <a:pt x="0" y="0"/>
                </a:moveTo>
                <a:lnTo>
                  <a:pt x="1694550" y="0"/>
                </a:lnTo>
                <a:lnTo>
                  <a:pt x="169455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10734599">
            <a:off x="9556016" y="-452802"/>
            <a:ext cx="2483292" cy="1324222"/>
          </a:xfrm>
          <a:custGeom>
            <a:avLst/>
            <a:gdLst/>
            <a:ahLst/>
            <a:cxnLst/>
            <a:rect r="r" b="b" t="t" l="l"/>
            <a:pathLst>
              <a:path h="1324222" w="2483292">
                <a:moveTo>
                  <a:pt x="0" y="0"/>
                </a:moveTo>
                <a:lnTo>
                  <a:pt x="2483293" y="0"/>
                </a:lnTo>
                <a:lnTo>
                  <a:pt x="2483293" y="1324223"/>
                </a:lnTo>
                <a:lnTo>
                  <a:pt x="0" y="13242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3694423" y="-2436222"/>
            <a:ext cx="2277223" cy="2833649"/>
          </a:xfrm>
          <a:custGeom>
            <a:avLst/>
            <a:gdLst/>
            <a:ahLst/>
            <a:cxnLst/>
            <a:rect r="r" b="b" t="t" l="l"/>
            <a:pathLst>
              <a:path h="2833649" w="2277223">
                <a:moveTo>
                  <a:pt x="0" y="0"/>
                </a:moveTo>
                <a:lnTo>
                  <a:pt x="2277223" y="0"/>
                </a:lnTo>
                <a:lnTo>
                  <a:pt x="2277223" y="2833649"/>
                </a:lnTo>
                <a:lnTo>
                  <a:pt x="0" y="283364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0393908" y="9531439"/>
            <a:ext cx="2277223" cy="2833649"/>
          </a:xfrm>
          <a:custGeom>
            <a:avLst/>
            <a:gdLst/>
            <a:ahLst/>
            <a:cxnLst/>
            <a:rect r="r" b="b" t="t" l="l"/>
            <a:pathLst>
              <a:path h="2833649" w="2277223">
                <a:moveTo>
                  <a:pt x="0" y="0"/>
                </a:moveTo>
                <a:lnTo>
                  <a:pt x="2277223" y="0"/>
                </a:lnTo>
                <a:lnTo>
                  <a:pt x="2277223" y="2833649"/>
                </a:lnTo>
                <a:lnTo>
                  <a:pt x="0" y="283364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6" id="16"/>
          <p:cNvSpPr txBox="true"/>
          <p:nvPr/>
        </p:nvSpPr>
        <p:spPr>
          <a:xfrm rot="0">
            <a:off x="4741983" y="3825246"/>
            <a:ext cx="8804035" cy="3112758"/>
          </a:xfrm>
          <a:prstGeom prst="rect">
            <a:avLst/>
          </a:prstGeom>
        </p:spPr>
        <p:txBody>
          <a:bodyPr anchor="t" rtlCol="false" tIns="0" lIns="0" bIns="0" rIns="0">
            <a:spAutoFit/>
          </a:bodyPr>
          <a:lstStyle/>
          <a:p>
            <a:pPr algn="ctr">
              <a:lnSpc>
                <a:spcPts val="11689"/>
              </a:lnSpc>
            </a:pPr>
            <a:r>
              <a:rPr lang="en-US" sz="13916" b="true">
                <a:solidFill>
                  <a:srgbClr val="5A3831"/>
                </a:solidFill>
                <a:latin typeface="Manison SemiExpanded Bold"/>
                <a:ea typeface="Manison SemiExpanded Bold"/>
                <a:cs typeface="Manison SemiExpanded Bold"/>
                <a:sym typeface="Manison SemiExpanded Bold"/>
              </a:rPr>
              <a:t>Thank</a:t>
            </a:r>
          </a:p>
          <a:p>
            <a:pPr algn="ctr">
              <a:lnSpc>
                <a:spcPts val="11689"/>
              </a:lnSpc>
            </a:pPr>
            <a:r>
              <a:rPr lang="en-US" sz="13916" b="true">
                <a:solidFill>
                  <a:srgbClr val="5A3831"/>
                </a:solidFill>
                <a:latin typeface="Manison SemiExpanded Bold"/>
                <a:ea typeface="Manison SemiExpanded Bold"/>
                <a:cs typeface="Manison SemiExpanded Bold"/>
                <a:sym typeface="Manison SemiExpanded Bold"/>
              </a:rPr>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DAGV5WVVcNA</dc:identifier>
  <dcterms:modified xsi:type="dcterms:W3CDTF">2011-08-01T06:04:30Z</dcterms:modified>
  <cp:revision>1</cp:revision>
  <dc:title>Kho dữ liệu</dc:title>
</cp:coreProperties>
</file>