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1"/>
  </p:notesMasterIdLst>
  <p:sldIdLst>
    <p:sldId id="296" r:id="rId2"/>
    <p:sldId id="257" r:id="rId3"/>
    <p:sldId id="258" r:id="rId4"/>
    <p:sldId id="259" r:id="rId5"/>
    <p:sldId id="279" r:id="rId6"/>
    <p:sldId id="278" r:id="rId7"/>
    <p:sldId id="280" r:id="rId8"/>
    <p:sldId id="262" r:id="rId9"/>
    <p:sldId id="281" r:id="rId10"/>
    <p:sldId id="284" r:id="rId11"/>
    <p:sldId id="263" r:id="rId12"/>
    <p:sldId id="264" r:id="rId13"/>
    <p:sldId id="265" r:id="rId14"/>
    <p:sldId id="285" r:id="rId15"/>
    <p:sldId id="266" r:id="rId16"/>
    <p:sldId id="267" r:id="rId17"/>
    <p:sldId id="283" r:id="rId18"/>
    <p:sldId id="268" r:id="rId19"/>
    <p:sldId id="286" r:id="rId20"/>
    <p:sldId id="287" r:id="rId21"/>
    <p:sldId id="288" r:id="rId22"/>
    <p:sldId id="289" r:id="rId23"/>
    <p:sldId id="290" r:id="rId24"/>
    <p:sldId id="272" r:id="rId25"/>
    <p:sldId id="292" r:id="rId26"/>
    <p:sldId id="293" r:id="rId27"/>
    <p:sldId id="294" r:id="rId28"/>
    <p:sldId id="295"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u2msg6UaeE/NnSbX4M7ARyEcEt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2" clrIdx="0"/>
  <p:cmAuthor id="1" name="Admin" initials="A" lastIdx="2"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42" autoAdjust="0"/>
    <p:restoredTop sz="93891" autoAdjust="0"/>
  </p:normalViewPr>
  <p:slideViewPr>
    <p:cSldViewPr snapToGrid="0">
      <p:cViewPr varScale="1">
        <p:scale>
          <a:sx n="68" d="100"/>
          <a:sy n="68" d="100"/>
        </p:scale>
        <p:origin x="6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ycoted.com/Category:Creativity_Techniqu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menti.com/etszq6k216"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TI4kZb0vLiY&amp;t=2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Trong Session 2, cta sẽ nghiên cứu về Thinking and analysis (kĩ năng suy nghĩ và phân tích). Mục tiêu của cả session này là để giúp các bạn có thể </a:t>
            </a:r>
            <a:r>
              <a:rPr lang="en-US" sz="1800" b="0" i="0" u="none" strike="noStrike" dirty="0" err="1">
                <a:solidFill>
                  <a:srgbClr val="000000"/>
                </a:solidFill>
                <a:effectLst/>
                <a:latin typeface="Arial" panose="020B0604020202020204" pitchFamily="34" charset="0"/>
              </a:rPr>
              <a:t>có</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thêm</a:t>
            </a:r>
            <a:r>
              <a:rPr lang="vi-VN" sz="1800" b="0" i="0" u="none" strike="noStrike" dirty="0">
                <a:solidFill>
                  <a:srgbClr val="000000"/>
                </a:solidFill>
                <a:effectLst/>
                <a:latin typeface="Arial" panose="020B0604020202020204" pitchFamily="34" charset="0"/>
              </a:rPr>
              <a:t> ý tưởng </a:t>
            </a:r>
            <a:r>
              <a:rPr lang="en-US" sz="1800" b="0" i="0" u="none" strike="noStrike" dirty="0" err="1">
                <a:solidFill>
                  <a:srgbClr val="000000"/>
                </a:solidFill>
                <a:effectLst/>
                <a:latin typeface="Arial" panose="020B0604020202020204" pitchFamily="34" charset="0"/>
              </a:rPr>
              <a:t>trong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quá</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trình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thực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hiện</a:t>
            </a:r>
            <a:r>
              <a:rPr lang="vi-VN" sz="1800" b="0" i="0" u="none" strike="noStrike" dirty="0">
                <a:solidFill>
                  <a:srgbClr val="000000"/>
                </a:solidFill>
                <a:effectLst/>
                <a:latin typeface="Arial" panose="020B0604020202020204" pitchFamily="34" charset="0"/>
              </a:rPr>
              <a:t> dự án</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Dù có thừa nhận hay không, chúng ta luôn luôn suy nghĩ và vẫn không thể ngừng suy nghĩ mọi lúc. Chúng ta suy nghĩ trong những tình huống làm việc căng thẳng, khi chơi game, khi ăn, khi xem phim, thậm chí trong lúc thiền nhằm mục đích làm trống rỗng mọi suy nghĩ trong đầu. Có thể các bạn cho rằng mình không thực sự nghĩ khi đang thư giãn chơi bời, nhưng có đấy. Bạn có thể nghĩ về những người khác, về câu chuyện đang nói tới, về những gì bạn đã làm hoặc không biết. Hay đơn giản là tự hỏi mình sẽ ăn gì cho bữa ăn tiếp theo. Khi cta bắt đầu “suy nghĩ” về điều này, hãy xem xét tất cả các cách chúng ta có thể công nghệ để hỗ trợ tư duy của mình và cách tư duy tác động và xác định các nghề nghiệp khác nhau.</a:t>
            </a:r>
            <a:endParaRPr lang="vi-VN" b="0" dirty="0">
              <a:effectLst/>
            </a:endParaRPr>
          </a:p>
        </p:txBody>
      </p:sp>
    </p:spTree>
    <p:extLst>
      <p:ext uri="{BB962C8B-B14F-4D97-AF65-F5344CB8AC3E}">
        <p14:creationId xmlns:p14="http://schemas.microsoft.com/office/powerpoint/2010/main" val="2572265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Yc</a:t>
            </a:r>
            <a:r>
              <a:rPr lang="en-US" dirty="0"/>
              <a:t> </a:t>
            </a:r>
            <a:r>
              <a:rPr lang="en-US" dirty="0" err="1"/>
              <a:t>tự</a:t>
            </a:r>
            <a:r>
              <a:rPr lang="en-US" dirty="0"/>
              <a:t> </a:t>
            </a:r>
            <a:r>
              <a:rPr lang="en-US" dirty="0" err="1"/>
              <a:t>đọc</a:t>
            </a:r>
            <a:r>
              <a:rPr lang="en-US" dirty="0"/>
              <a:t> (</a:t>
            </a:r>
            <a:r>
              <a:rPr lang="en-US" dirty="0" err="1"/>
              <a:t>đã</a:t>
            </a:r>
            <a:r>
              <a:rPr lang="en-US" dirty="0"/>
              <a:t> </a:t>
            </a:r>
            <a:r>
              <a:rPr lang="en-US" dirty="0" err="1"/>
              <a:t>cho</a:t>
            </a:r>
            <a:r>
              <a:rPr lang="en-US" dirty="0"/>
              <a:t> </a:t>
            </a:r>
            <a:r>
              <a:rPr lang="en-US" dirty="0" err="1"/>
              <a:t>xem</a:t>
            </a:r>
            <a:r>
              <a:rPr lang="en-US" dirty="0"/>
              <a:t> </a:t>
            </a:r>
            <a:r>
              <a:rPr lang="en-US" dirty="0" err="1"/>
              <a:t>trong</a:t>
            </a:r>
            <a:r>
              <a:rPr lang="en-US" dirty="0"/>
              <a:t> vid </a:t>
            </a:r>
            <a:r>
              <a:rPr lang="en-US" dirty="0" err="1"/>
              <a:t>rồi</a:t>
            </a:r>
            <a:r>
              <a:rPr lang="en-US" dirty="0"/>
              <a:t>), </a:t>
            </a:r>
            <a:r>
              <a:rPr lang="en-US" dirty="0" err="1"/>
              <a:t>nói</a:t>
            </a:r>
            <a:r>
              <a:rPr lang="en-US" dirty="0"/>
              <a:t> qua</a:t>
            </a:r>
          </a:p>
          <a:p>
            <a:pPr marL="158750" indent="0">
              <a:buNone/>
            </a:pPr>
            <a:endParaRPr lang="en-US" dirty="0"/>
          </a:p>
        </p:txBody>
      </p:sp>
    </p:spTree>
    <p:extLst>
      <p:ext uri="{BB962C8B-B14F-4D97-AF65-F5344CB8AC3E}">
        <p14:creationId xmlns:p14="http://schemas.microsoft.com/office/powerpoint/2010/main" val="1310333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0" rtl="0">
              <a:spcBef>
                <a:spcPts val="0"/>
              </a:spcBef>
              <a:spcAft>
                <a:spcPts val="0"/>
              </a:spcAft>
              <a:buNone/>
            </a:pPr>
            <a:endParaRPr lang="vi-VN" b="0" dirty="0">
              <a:effectLst/>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0" rtl="0">
              <a:spcBef>
                <a:spcPts val="0"/>
              </a:spcBef>
              <a:spcAft>
                <a:spcPts val="0"/>
              </a:spcAft>
              <a:buNone/>
            </a:pPr>
            <a:r>
              <a:rPr lang="vi-VN" sz="1100" b="0" i="0" u="none" strike="noStrike" dirty="0">
                <a:solidFill>
                  <a:srgbClr val="000000"/>
                </a:solidFill>
                <a:effectLst/>
                <a:latin typeface="Arial" panose="020B0604020202020204" pitchFamily="34" charset="0"/>
              </a:rPr>
              <a:t>Ai trong cta cũng đều có khả năng sáng tạo, sinh ra cta đã có rồi (ví dụ một đứa trẻ sơ sinh lớn lên, chúng thể hiện tiềm năng sáng tạo từ cách chúng khám phá thế giới xung quanh, đơn giản như cách ăn ntn: bốc, cầm thìa, liếm,...)</a:t>
            </a:r>
            <a:endParaRPr lang="vi-VN" b="0" dirty="0">
              <a:effectLst/>
            </a:endParaRPr>
          </a:p>
          <a:p>
            <a:pPr marL="228600" indent="0" rtl="0">
              <a:spcBef>
                <a:spcPts val="0"/>
              </a:spcBef>
              <a:spcAft>
                <a:spcPts val="0"/>
              </a:spcAft>
              <a:buNone/>
            </a:pPr>
            <a:r>
              <a:rPr lang="vi-VN" sz="1100" b="0" i="0" u="none" strike="noStrike" dirty="0">
                <a:solidFill>
                  <a:srgbClr val="000000"/>
                </a:solidFill>
                <a:effectLst/>
                <a:latin typeface="Arial" panose="020B0604020202020204" pitchFamily="34" charset="0"/>
              </a:rPr>
              <a:t>Câu hỏi vui: làm tn để nhét 1 con voi vào tủ lạnh? </a:t>
            </a:r>
            <a:endParaRPr lang="en-US" sz="800" b="0" i="0" u="none" strike="noStrike" dirty="0">
              <a:solidFill>
                <a:srgbClr val="000000"/>
              </a:solidFill>
              <a:effectLst/>
              <a:latin typeface="Arial"/>
            </a:endParaRPr>
          </a:p>
          <a:p>
            <a:pPr marL="228600" indent="0" rtl="0">
              <a:spcBef>
                <a:spcPts val="0"/>
              </a:spcBef>
              <a:spcAft>
                <a:spcPts val="0"/>
              </a:spcAft>
              <a:buNone/>
            </a:pPr>
            <a:r>
              <a:rPr lang="vi-VN" sz="1100" b="0" i="0" u="none" strike="noStrike" dirty="0">
                <a:solidFill>
                  <a:srgbClr val="000000"/>
                </a:solidFill>
                <a:effectLst/>
                <a:latin typeface="Arial" panose="020B0604020202020204" pitchFamily="34" charset="0"/>
              </a:rPr>
              <a:t>-&gt; KẾT LUẬN: Với câu này trẻ con sẽ trả lời hay hơn người lớn, bởi người lớn bị lối mòn tư duy, tư duy theo những khuôn mẫu nhất định bởi kiến thức cta đã biết, trẻ con thì suy nghĩ ko bị ràng buộc theo một khuôn mẫu nào cả. Việc đi theo lối mòn tư duy là một hạn chế với creative thinking skill. Đây là hiện trạng rằng cta càng lớn thì càng gặp nhiều trở ngại với khả năng sáng tạo của bản thân</a:t>
            </a:r>
            <a:endParaRPr lang="vi-VN" b="0" dirty="0">
              <a:effectLst/>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Bài</a:t>
            </a:r>
            <a:r>
              <a:rPr lang="en-US" dirty="0"/>
              <a:t> </a:t>
            </a:r>
            <a:r>
              <a:rPr lang="en-US" dirty="0" err="1"/>
              <a:t>này</a:t>
            </a:r>
            <a:r>
              <a:rPr lang="en-US" dirty="0"/>
              <a:t> </a:t>
            </a:r>
            <a:r>
              <a:rPr lang="en-US" dirty="0" err="1"/>
              <a:t>yc</a:t>
            </a:r>
            <a:r>
              <a:rPr lang="en-US" dirty="0"/>
              <a:t> </a:t>
            </a:r>
            <a:r>
              <a:rPr lang="en-US" dirty="0" err="1"/>
              <a:t>tự</a:t>
            </a:r>
            <a:r>
              <a:rPr lang="en-US" dirty="0"/>
              <a:t> </a:t>
            </a:r>
            <a:r>
              <a:rPr lang="en-US" dirty="0" err="1"/>
              <a:t>làm</a:t>
            </a:r>
            <a:r>
              <a:rPr lang="en-US" dirty="0"/>
              <a:t> ở </a:t>
            </a:r>
            <a:r>
              <a:rPr lang="en-US" dirty="0" err="1"/>
              <a:t>nhà</a:t>
            </a:r>
            <a:r>
              <a:rPr lang="en-US" dirty="0"/>
              <a:t>, </a:t>
            </a:r>
            <a:r>
              <a:rPr lang="en-US" dirty="0" err="1"/>
              <a:t>lưu</a:t>
            </a:r>
            <a:r>
              <a:rPr lang="en-US" dirty="0"/>
              <a:t> </a:t>
            </a:r>
            <a:r>
              <a:rPr lang="en-US" dirty="0" err="1"/>
              <a:t>lại</a:t>
            </a:r>
            <a:r>
              <a:rPr lang="en-US" dirty="0"/>
              <a:t> </a:t>
            </a:r>
            <a:r>
              <a:rPr lang="en-US" dirty="0" err="1"/>
              <a:t>kết</a:t>
            </a:r>
            <a:r>
              <a:rPr lang="en-US" dirty="0"/>
              <a:t> </a:t>
            </a:r>
            <a:r>
              <a:rPr lang="en-US" dirty="0" err="1"/>
              <a:t>quả</a:t>
            </a:r>
            <a:r>
              <a:rPr lang="en-US" dirty="0"/>
              <a:t> (</a:t>
            </a:r>
            <a:r>
              <a:rPr lang="en-US" dirty="0" err="1"/>
              <a:t>chụp</a:t>
            </a:r>
            <a:r>
              <a:rPr lang="en-US" dirty="0"/>
              <a:t> </a:t>
            </a:r>
            <a:r>
              <a:rPr lang="en-US" dirty="0" err="1"/>
              <a:t>màn</a:t>
            </a:r>
            <a:r>
              <a:rPr lang="en-US" dirty="0"/>
              <a:t> </a:t>
            </a:r>
            <a:r>
              <a:rPr lang="en-US" dirty="0" err="1"/>
              <a:t>hình</a:t>
            </a:r>
            <a:r>
              <a:rPr lang="en-US" dirty="0"/>
              <a:t>)</a:t>
            </a:r>
            <a:endParaRPr dirty="0"/>
          </a:p>
        </p:txBody>
      </p:sp>
      <p:sp>
        <p:nvSpPr>
          <p:cNvPr id="148" name="Google Shape;1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Bây giờ bạn đã làm bài kiểm tra tự đánh giá khả năng giải quyết vấn đề sáng tạo, hãy thu nạp những insight đó để có thể thực sự hiểu về mức độ và kĩ năng tư duy sáng tạo của bản thân, cũng như các mảng cta có thể cải thiện cho bản thân mình. </a:t>
            </a:r>
            <a:endParaRPr lang="en-US" sz="1100" b="0" i="0" u="none" strike="noStrike" dirty="0">
              <a:solidFill>
                <a:srgbClr val="000000"/>
              </a:solidFill>
              <a:effectLst/>
              <a:latin typeface="Arial"/>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Đại học là nơi tuyệt vời để nâng cao kỹ năng tư duy sáng tạo. Sau đây là một số hoạt động đại học có thể kích thích tư duy sáng tạo. (đọc qua, bản thân việc làm dự án môn này cũng là một hđ -&gt; cho tự đọc nốt)</a:t>
            </a:r>
            <a:endParaRPr lang="vi-VN" b="0" dirty="0">
              <a:effectLst/>
            </a:endParaRPr>
          </a:p>
          <a:p>
            <a:pPr marL="158750" indent="0">
              <a:buNone/>
            </a:pPr>
            <a:endParaRPr dirty="0"/>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184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YC </a:t>
            </a:r>
            <a:r>
              <a:rPr lang="en-US" dirty="0" err="1"/>
              <a:t>tự</a:t>
            </a:r>
            <a:r>
              <a:rPr lang="en-US" dirty="0"/>
              <a:t> </a:t>
            </a:r>
            <a:r>
              <a:rPr lang="en-US" dirty="0" err="1"/>
              <a:t>đọc</a:t>
            </a:r>
            <a:endParaRPr lang="en-US" dirty="0"/>
          </a:p>
        </p:txBody>
      </p:sp>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 Làm tn để kích thích tư duy sáng tạo:</a:t>
            </a:r>
            <a:endParaRPr lang="en-US" sz="1100" b="0" i="0" u="none" strike="noStrike" dirty="0">
              <a:solidFill>
                <a:srgbClr val="000000"/>
              </a:solidFill>
              <a:effectLst/>
              <a:latin typeface="Arial"/>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 Sleep on it: Các nhà nghiên cứu đã phát hiện ra rằng tư duy sáng tạo khả năng giải quyết vấn đề của con người có thể đc tăng cường trong giai đoạn REM (rapid eye movement: chiếm khoảng 20% tổng thời gian ngủ) của chu kỳ giấc ngủ, cung cấp cho chúng ta những ý tưởng sáng tạo hoặc câu trả lời cho những tình huống khó xử khi thức giấc. Một trong những ví dụ điển hình của phát minh sáng tạo ra đời từ giai đoạn REM của giấc ngủ là Bảng tuần hoàn các nguyên tố hóa học của Mendeleev. Tương truyền là ông ấy đã mất rất nhiều tgian suy nghĩ về thứ tự sắp xếp các nguyên tố. Trong giấc mơ ông đã mơ thấy một thứ tự hợp lý và đúng đắn nhất để sắp xếp bảng tuần hoàn của mình và sau khi tỉnh dậy đã hoàn thành được phát minh đó (tương truyền là như vậy, tính chính xác sv tự tìm thêm ttin nhé). Xét theo khía cạnh sinh lý học thần kinh, có thể hình dung đây là sự kết nối rất ngẫu nhiên của các norron thần kinh bởi vì mình suy nghĩ quá nhiều, có thể đưa ra một kết quả sau quá trình suy nghĩ nhiều và liên tục như vậy -&gt; Để bút và giấy cạnh giường để bạn có thể viết ra những hiểu biết về đêm của mình nếu chúng đánh thức bạn.</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 Chạy bộ hoặc tập gym: Các nghiên cứu chỉ ra rằng tập thể dục kích thích tư duy sáng tạo và tăng cường trí não kéo dài trong vài giờ. Việc tập thể dục thể thao, đặc biệt là khi toát mồ hôi, não bộ cta sản sinh ra một hoạt chất là endorphin - hoocmon hạnh phúc, rất tốt để củng cố não bộ </a:t>
            </a:r>
            <a:endParaRPr lang="en-US" sz="1100" b="0" i="0" u="none" strike="noStrike" dirty="0">
              <a:solidFill>
                <a:srgbClr val="000000"/>
              </a:solidFill>
              <a:effectLst/>
              <a:latin typeface="Arial"/>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 Cho phép tâm trí của bạn đi lang thang một vài lần mỗi ngày, thả lỏng tâm trí: Không còn đc quan niệm là việc lãng phí thời gian, sự mơ mộng (hay cta thường gọi là daydreaming) được coi là một phần thiết yếu để nảy sinh những ý tưởng mới. Nếu bạn gặp khó khăn về một vấn đề hoặc bị chặn sáng tạo, hãy thử tạm nghĩ về việc khác trong một thời gian.</a:t>
            </a:r>
            <a:endParaRPr lang="vi-VN" b="0" dirty="0">
              <a:effectLst/>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Hãy tiếp tục học hỏi: Nghiên cứu điều gì đó khác xa với lĩnh vực chuyên môn của bạn đặc biệt hiệu quả trong việc giúp bạn suy nghĩ theo những cách mới.</a:t>
            </a:r>
            <a:endParaRPr lang="en-US" sz="1100" b="0" i="0" u="none" strike="noStrike" dirty="0">
              <a:solidFill>
                <a:srgbClr val="000000"/>
              </a:solidFill>
              <a:effectLst/>
              <a:latin typeface="Arial"/>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Thỉnh thoảng hãy đặt mình vào những tình huống căng thẳng để khởi động trí não của bạn. Sợ hãi và thất vọng có thể kích hoạt tư duy đổi mới.</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Hãy giữ một cuốn sổ bên mình để bạn luôn có cách ghi lại những suy nghĩ thoáng qua. Đôi khi chúng là những ý tưởng tuyệt vời nhất.</a:t>
            </a:r>
            <a:endParaRPr lang="vi-VN" b="0" dirty="0">
              <a:effectLst/>
            </a:endParaRPr>
          </a:p>
          <a:p>
            <a:pPr marL="158750" indent="0">
              <a:buNone/>
            </a:pPr>
            <a:br>
              <a:rPr lang="vi-VN" dirty="0"/>
            </a:br>
            <a:endParaRPr dirty="0"/>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987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Slide 1</a:t>
            </a:r>
            <a:r>
              <a:rPr lang="en-US" sz="1800" b="0" i="0" u="none" strike="noStrike" dirty="0">
                <a:solidFill>
                  <a:srgbClr val="000000"/>
                </a:solidFill>
                <a:effectLst/>
                <a:latin typeface="Arial" panose="020B0604020202020204" pitchFamily="34" charset="0"/>
              </a:rPr>
              <a:t>9</a:t>
            </a:r>
            <a:r>
              <a:rPr lang="vi-VN" sz="1800" b="0" i="0" u="none" strike="noStrike" dirty="0">
                <a:solidFill>
                  <a:srgbClr val="000000"/>
                </a:solidFill>
                <a:effectLst/>
                <a:latin typeface="Arial" panose="020B0604020202020204" pitchFamily="34" charset="0"/>
              </a:rPr>
              <a:t> đến </a:t>
            </a:r>
            <a:r>
              <a:rPr lang="en-US" sz="1800" b="0" i="0" u="none" strike="noStrike" dirty="0">
                <a:solidFill>
                  <a:srgbClr val="000000"/>
                </a:solidFill>
                <a:effectLst/>
                <a:latin typeface="Arial" panose="020B0604020202020204" pitchFamily="34" charset="0"/>
              </a:rPr>
              <a:t>23</a:t>
            </a:r>
            <a:r>
              <a:rPr lang="vi-VN" sz="1800" b="0" i="0" u="none" strike="noStrike" dirty="0">
                <a:solidFill>
                  <a:srgbClr val="000000"/>
                </a:solidFill>
                <a:effectLst/>
                <a:latin typeface="Arial" panose="020B0604020202020204" pitchFamily="34" charset="0"/>
              </a:rPr>
              <a:t> cung cấp cho cta 1 số cách, 1 số mẹo để tăng cường tư duy sáng tạo. Phần này trong slide và textbook trình bày rất rõ rồi nên </a:t>
            </a:r>
            <a:r>
              <a:rPr lang="en-US" sz="1800" b="0" i="0" u="none" strike="noStrike" dirty="0" err="1">
                <a:solidFill>
                  <a:srgbClr val="000000"/>
                </a:solidFill>
                <a:effectLst/>
                <a:latin typeface="Arial" panose="020B0604020202020204" pitchFamily="34" charset="0"/>
              </a:rPr>
              <a:t>các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bạn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có</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thể</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tự</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đọc</a:t>
            </a:r>
            <a:endParaRPr lang="vi-VN" b="0" dirty="0">
              <a:effectLst/>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183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Pattern </a:t>
            </a:r>
            <a:r>
              <a:rPr lang="en-US" b="0" i="0" dirty="0">
                <a:solidFill>
                  <a:srgbClr val="1D2A57"/>
                </a:solidFill>
                <a:effectLst/>
                <a:latin typeface="Arial" panose="020B0604020202020204" pitchFamily="34" charset="0"/>
              </a:rPr>
              <a:t>/ˈ</a:t>
            </a:r>
            <a:r>
              <a:rPr lang="en-US" b="0" i="0" dirty="0" err="1">
                <a:solidFill>
                  <a:srgbClr val="1D2A57"/>
                </a:solidFill>
                <a:effectLst/>
                <a:latin typeface="Arial" panose="020B0604020202020204" pitchFamily="34" charset="0"/>
              </a:rPr>
              <a:t>pæt</a:t>
            </a:r>
            <a:r>
              <a:rPr lang="en-US" b="0" i="0" dirty="0">
                <a:solidFill>
                  <a:srgbClr val="1D2A57"/>
                </a:solidFill>
                <a:effectLst/>
                <a:latin typeface="Arial" panose="020B0604020202020204" pitchFamily="34" charset="0"/>
              </a:rPr>
              <a:t>̬.</a:t>
            </a:r>
            <a:r>
              <a:rPr lang="en-US" b="0" i="0" dirty="0" err="1">
                <a:solidFill>
                  <a:srgbClr val="1D2A57"/>
                </a:solidFill>
                <a:effectLst/>
                <a:latin typeface="Arial" panose="020B0604020202020204" pitchFamily="34" charset="0"/>
              </a:rPr>
              <a:t>ɚn</a:t>
            </a:r>
            <a:r>
              <a:rPr lang="en-US" b="0" i="0" dirty="0">
                <a:solidFill>
                  <a:srgbClr val="1D2A57"/>
                </a:solidFill>
                <a:effectLst/>
                <a:latin typeface="Arial" panose="020B0604020202020204" pitchFamily="34" charset="0"/>
              </a:rPr>
              <a:t>/: </a:t>
            </a:r>
            <a:endParaRPr dirty="0"/>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8712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2128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dirty="0">
                <a:solidFill>
                  <a:srgbClr val="000000"/>
                </a:solidFill>
                <a:effectLst/>
                <a:latin typeface="Arial" panose="020B0604020202020204" pitchFamily="34" charset="0"/>
              </a:rPr>
              <a:t>Drawing: những người bán cầu não phải phát triển mạnh sẽ thường có tố chất nghệ thuật</a:t>
            </a:r>
            <a:endParaRPr lang="vi-VN" b="0" dirty="0">
              <a:effectLst/>
            </a:endParaRPr>
          </a:p>
          <a:p>
            <a:pPr marL="0" lvl="0" indent="0" algn="l" rtl="0">
              <a:spcBef>
                <a:spcPts val="0"/>
              </a:spcBef>
              <a:spcAft>
                <a:spcPts val="0"/>
              </a:spcAft>
              <a:buNone/>
            </a:pPr>
            <a:endParaRPr dirty="0"/>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965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dirty="0">
                <a:solidFill>
                  <a:srgbClr val="000000"/>
                </a:solidFill>
                <a:effectLst/>
                <a:latin typeface="Arial" panose="020B0604020202020204" pitchFamily="34" charset="0"/>
              </a:rPr>
              <a:t>Resting: nghỉ ngơi -&gt; giúp cho não bộ cảm thấy thư giãn. Việc liên tục phải suy nghĩ suy nghĩ có thể làm não bộ mệt mỏi -&gt; giảm khả năng sáng tạo. Đó là lí do vì sao thường khi học cta sẽ chia ra các tiết học, chứ kp học thâu từ sáng tới tối. Não bộ con người sẽ chỉ thực sự tập trung và làm việc hiệu quả được trong 1 khoảng tgian hữu hạn, ví dụ như trẻ con thường chỉ tập trung đc trong vòng 15-20’, người lớn có thể dài hơn chút (30’). Cô cũng sẽ cố gắng xen kẽ các hoạt động discussion để cta kp chỉ có ngồi nghe hoàn toàn 90’, sẽ rất mệt</a:t>
            </a:r>
            <a:endParaRPr lang="vi-VN" b="0" dirty="0">
              <a:effectLst/>
            </a:endParaRPr>
          </a:p>
          <a:p>
            <a:pPr marL="0" lvl="0" indent="0" algn="l" rtl="0">
              <a:spcBef>
                <a:spcPts val="0"/>
              </a:spcBef>
              <a:spcAft>
                <a:spcPts val="0"/>
              </a:spcAft>
              <a:buNone/>
            </a:pPr>
            <a:r>
              <a:rPr lang="vi-VN" sz="1100" b="0" i="0" u="none" strike="noStrike" dirty="0">
                <a:solidFill>
                  <a:srgbClr val="000000"/>
                </a:solidFill>
                <a:effectLst/>
                <a:latin typeface="Arial" panose="020B0604020202020204" pitchFamily="34" charset="0"/>
              </a:rPr>
              <a:t>Link web có thể tham khảo về creative techniques: </a:t>
            </a:r>
            <a:r>
              <a:rPr lang="vi-VN" sz="1100" b="0" i="0" u="sng" strike="noStrike" dirty="0">
                <a:solidFill>
                  <a:srgbClr val="1155CC"/>
                </a:solidFill>
                <a:effectLst/>
                <a:latin typeface="Arial" panose="020B0604020202020204" pitchFamily="34" charset="0"/>
                <a:hlinkClick r:id="rId3"/>
              </a:rPr>
              <a:t>https://www.mycoted.com/Category:Creativity_Techniques</a:t>
            </a:r>
            <a:endParaRPr dirty="0"/>
          </a:p>
        </p:txBody>
      </p:sp>
      <p:sp>
        <p:nvSpPr>
          <p:cNvPr id="170" name="Google Shape;1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924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Khi cta tiếp tục phát triển các kỹ năng tư duy sáng tạo của mình, cta cũng cần phải cảnh giác với những nhận thức/quan điểm về tư duy sáng tạo có thể làm chậm tiến độ, hay phản tác dụng. Ở đây slide có đưa ra một số điều mà cta thường tưởng là đúng và sự thật về chúng</a:t>
            </a:r>
            <a:endParaRPr dirty="0"/>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Đọc</a:t>
            </a:r>
            <a:r>
              <a:rPr lang="en-US" dirty="0"/>
              <a:t> qua</a:t>
            </a:r>
          </a:p>
        </p:txBody>
      </p:sp>
    </p:spTree>
    <p:extLst>
      <p:ext uri="{BB962C8B-B14F-4D97-AF65-F5344CB8AC3E}">
        <p14:creationId xmlns:p14="http://schemas.microsoft.com/office/powerpoint/2010/main" val="12320393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Đọc</a:t>
            </a:r>
            <a:r>
              <a:rPr lang="en-US" dirty="0"/>
              <a:t> qua</a:t>
            </a:r>
          </a:p>
        </p:txBody>
      </p:sp>
    </p:spTree>
    <p:extLst>
      <p:ext uri="{BB962C8B-B14F-4D97-AF65-F5344CB8AC3E}">
        <p14:creationId xmlns:p14="http://schemas.microsoft.com/office/powerpoint/2010/main" val="1003419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0" rtl="0">
              <a:spcBef>
                <a:spcPts val="0"/>
              </a:spcBef>
              <a:spcAft>
                <a:spcPts val="0"/>
              </a:spcAft>
              <a:buNone/>
            </a:pPr>
            <a:r>
              <a:rPr lang="en-US" sz="1800" b="0" i="0" u="none" strike="noStrike" dirty="0" err="1">
                <a:solidFill>
                  <a:srgbClr val="000000"/>
                </a:solidFill>
                <a:effectLst/>
                <a:latin typeface="Arial" panose="020B0604020202020204" pitchFamily="34" charset="0"/>
              </a:rPr>
              <a:t>Đọc</a:t>
            </a:r>
            <a:r>
              <a:rPr lang="en-US" sz="1800" b="0" i="0" u="none" strike="noStrike" dirty="0">
                <a:solidFill>
                  <a:srgbClr val="000000"/>
                </a:solidFill>
                <a:effectLst/>
                <a:latin typeface="Arial" panose="020B0604020202020204" pitchFamily="34" charset="0"/>
              </a:rPr>
              <a:t> qua</a:t>
            </a:r>
          </a:p>
          <a:p>
            <a:pPr marL="228600" indent="0" rtl="0">
              <a:spcBef>
                <a:spcPts val="0"/>
              </a:spcBef>
              <a:spcAft>
                <a:spcPts val="0"/>
              </a:spcAft>
              <a:buNone/>
            </a:pPr>
            <a:r>
              <a:rPr lang="en-US" sz="1800" b="0" i="0" u="none" strike="noStrike" dirty="0">
                <a:solidFill>
                  <a:srgbClr val="000000"/>
                </a:solidFill>
                <a:effectLst/>
                <a:latin typeface="Arial" panose="020B0604020202020204" pitchFamily="34" charset="0"/>
              </a:rPr>
              <a:t>V</a:t>
            </a:r>
            <a:r>
              <a:rPr lang="vi-VN" sz="1800" b="0" i="0" u="none" strike="noStrike" dirty="0">
                <a:solidFill>
                  <a:srgbClr val="000000"/>
                </a:solidFill>
                <a:effectLst/>
                <a:latin typeface="Arial" panose="020B0604020202020204" pitchFamily="34" charset="0"/>
              </a:rPr>
              <a:t>í dụ</a:t>
            </a:r>
            <a:r>
              <a:rPr lang="en-US" sz="1800" b="0" i="0" u="none" strike="noStrike" dirty="0">
                <a:solidFill>
                  <a:srgbClr val="000000"/>
                </a:solidFill>
                <a:effectLst/>
                <a:latin typeface="Arial" panose="020B0604020202020204" pitchFamily="34" charset="0"/>
              </a:rPr>
              <a:t>:</a:t>
            </a:r>
            <a:r>
              <a:rPr lang="vi-VN" sz="1800" b="0" i="0" u="none" strike="noStrike" dirty="0">
                <a:solidFill>
                  <a:srgbClr val="000000"/>
                </a:solidFill>
                <a:effectLst/>
                <a:latin typeface="Arial" panose="020B0604020202020204" pitchFamily="34" charset="0"/>
              </a:rPr>
              <a:t> làm dự án có những nhóm các bạn ấy muốn thay đổi hành vi và thói quen sd túi nilon của người Việt, chuyển sang loại túi nào đó thân thiện vs mt hơn -&gt; các bạn ấy nghĩ cần phải có một công nghệ gì đó phát minh ra, ví dụ như túi làm từ vật liệu tự phân hủy -&gt; dự định sẽ đi nghiên cứu sâu về mặt công nghệ. Tuy nhiên trong quy mô môn học điều này có thể là hơi khó, quá sức so với nguồn lực -&gt; cta có thể chỉ cần cố gắng khuyến khích mn thay đổi thói quen sd túi nilon sang túi vải thôi (túi vải ko cần CN gì cao siêu)  </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-&gt; có những vấn đề sẽ cần một tổ hợp công cụ để giải quyết, tuy nhiên cũng có những vấn đề ko nhất thiết phải cần nhiều như thế, kp giải pháp nào cũng cần sự phức tạp về mặt công nghệ</a:t>
            </a:r>
            <a:endParaRPr lang="vi-VN" b="0" dirty="0">
              <a:effectLst/>
            </a:endParaRPr>
          </a:p>
        </p:txBody>
      </p:sp>
    </p:spTree>
    <p:extLst>
      <p:ext uri="{BB962C8B-B14F-4D97-AF65-F5344CB8AC3E}">
        <p14:creationId xmlns:p14="http://schemas.microsoft.com/office/powerpoint/2010/main" val="3310472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Cta thường cho rằng suy nghĩ theo cấu trúc, quy củ thì kp là sáng tạo, hoặc là kìm hãm sự sáng tạo. Thực tế kp như vậy. Việc phác thảo nên xương sống cho ý tưởng, đặt ra những giới hạn hay mục tiêu cụ thể sẽ giúp cta định hình được ý tưởng rõ ràng hơn và tạo động lực để sáng tạo. Cta có thể sd một số tips để tăng khả năng tư duy sáng tạo -&gt; ý tưởng tự đến. Nhg trong những TH ý tưởng ko tự đến, cta có thể nhờ đến các structure (tầm nhìn mang tính hệ thống, cấu trúc), các tool để hỗ trợ trong việc hình thành ý tưởng (mindmap). </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Ý tưởng có thể đến hoặc ko -&gt; điều đó là bt: Ví dụ các bạn nghĩ brainstorming là việc cta suy nghĩ để tạo ra ý tưởng, tuy nhiên ko có nghĩa là brainstorming xong, cta BẮT BUỘC phải có ý tưởng. Nếu cta tự đặt ra như vậy, có thể sẽ thấy rất áp lực và khó chịu nếu brainstorming xong mà ko ra đc ý tưởng -&gt; đơn giản là cta nên thử một phương pháp khác</a:t>
            </a:r>
            <a:endParaRPr lang="vi-VN" b="0" dirty="0">
              <a:effectLst/>
            </a:endParaRPr>
          </a:p>
        </p:txBody>
      </p:sp>
    </p:spTree>
    <p:extLst>
      <p:ext uri="{BB962C8B-B14F-4D97-AF65-F5344CB8AC3E}">
        <p14:creationId xmlns:p14="http://schemas.microsoft.com/office/powerpoint/2010/main" val="35087474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Hướng</a:t>
            </a:r>
            <a:r>
              <a:rPr lang="en-US" dirty="0"/>
              <a:t> </a:t>
            </a:r>
            <a:r>
              <a:rPr lang="en-US" dirty="0" err="1"/>
              <a:t>dẫn</a:t>
            </a:r>
            <a:r>
              <a:rPr lang="en-US" dirty="0"/>
              <a:t> </a:t>
            </a:r>
            <a:r>
              <a:rPr lang="en-US" dirty="0" err="1"/>
              <a:t>trước</a:t>
            </a:r>
            <a:r>
              <a:rPr lang="en-US" dirty="0"/>
              <a:t> </a:t>
            </a:r>
            <a:r>
              <a:rPr lang="en-US" dirty="0" err="1"/>
              <a:t>phần</a:t>
            </a:r>
            <a:r>
              <a:rPr lang="en-US" dirty="0"/>
              <a:t> </a:t>
            </a:r>
            <a:r>
              <a:rPr lang="en-US" dirty="0" err="1"/>
              <a:t>hoạt</a:t>
            </a:r>
            <a:r>
              <a:rPr lang="en-US" dirty="0"/>
              <a:t> </a:t>
            </a:r>
            <a:r>
              <a:rPr lang="en-US" dirty="0" err="1"/>
              <a:t>động</a:t>
            </a:r>
            <a:r>
              <a:rPr lang="en-US" dirty="0"/>
              <a:t> </a:t>
            </a:r>
            <a:r>
              <a:rPr lang="en-US" dirty="0" err="1"/>
              <a:t>vẽ</a:t>
            </a:r>
            <a:r>
              <a:rPr lang="en-US" dirty="0"/>
              <a:t> </a:t>
            </a:r>
            <a:r>
              <a:rPr lang="en-US" dirty="0" err="1"/>
              <a:t>tiêu</a:t>
            </a:r>
            <a:r>
              <a:rPr lang="en-US" dirty="0"/>
              <a:t> </a:t>
            </a:r>
            <a:r>
              <a:rPr lang="en-US" dirty="0" err="1"/>
              <a:t>điểm</a:t>
            </a:r>
            <a:r>
              <a:rPr lang="en-US" dirty="0"/>
              <a:t> (</a:t>
            </a:r>
            <a:r>
              <a:rPr lang="en-US" dirty="0" err="1"/>
              <a:t>yc</a:t>
            </a:r>
            <a:r>
              <a:rPr lang="en-US" dirty="0"/>
              <a:t> </a:t>
            </a:r>
            <a:r>
              <a:rPr lang="en-US" dirty="0" err="1"/>
              <a:t>buổi</a:t>
            </a:r>
            <a:r>
              <a:rPr lang="en-US" dirty="0"/>
              <a:t> </a:t>
            </a:r>
            <a:r>
              <a:rPr lang="en-US" dirty="0" err="1"/>
              <a:t>sau</a:t>
            </a:r>
            <a:r>
              <a:rPr lang="en-US" dirty="0"/>
              <a:t> </a:t>
            </a:r>
            <a:r>
              <a:rPr lang="en-US" dirty="0" err="1"/>
              <a:t>có</a:t>
            </a:r>
            <a:r>
              <a:rPr lang="en-US" dirty="0"/>
              <a:t> </a:t>
            </a:r>
            <a:r>
              <a:rPr lang="en-US" dirty="0" err="1"/>
              <a:t>sp</a:t>
            </a:r>
            <a:r>
              <a:rPr lang="en-US" dirty="0"/>
              <a:t> </a:t>
            </a:r>
            <a:r>
              <a:rPr lang="en-US" dirty="0" err="1"/>
              <a:t>thuyết</a:t>
            </a:r>
            <a:r>
              <a:rPr lang="en-US" dirty="0"/>
              <a:t> </a:t>
            </a:r>
            <a:r>
              <a:rPr lang="en-US" dirty="0" err="1"/>
              <a:t>trình</a:t>
            </a:r>
            <a:r>
              <a:rPr lang="en-US" dirty="0"/>
              <a:t>, </a:t>
            </a:r>
            <a:r>
              <a:rPr lang="en-US" dirty="0" err="1"/>
              <a:t>cbi</a:t>
            </a:r>
            <a:r>
              <a:rPr lang="en-US" dirty="0"/>
              <a:t> slide </a:t>
            </a:r>
            <a:r>
              <a:rPr lang="en-US" dirty="0" err="1"/>
              <a:t>đàng</a:t>
            </a:r>
            <a:r>
              <a:rPr lang="en-US" dirty="0"/>
              <a:t> </a:t>
            </a:r>
            <a:r>
              <a:rPr lang="en-US" dirty="0" err="1"/>
              <a:t>hoàng</a:t>
            </a:r>
            <a:r>
              <a:rPr lang="en-US" dirty="0"/>
              <a:t>)</a:t>
            </a:r>
            <a:endParaRPr dirty="0"/>
          </a:p>
        </p:txBody>
      </p:sp>
      <p:sp>
        <p:nvSpPr>
          <p:cNvPr id="240" name="Google Shape;24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b="0" i="0" u="none" strike="noStrike" dirty="0">
                <a:solidFill>
                  <a:srgbClr val="000000"/>
                </a:solidFill>
                <a:effectLst/>
                <a:latin typeface="Arial" panose="020B0604020202020204" pitchFamily="34" charset="0"/>
              </a:rPr>
              <a:t>Trong chương này, chúng ta sẽ xem xét kỹ hơn một số hình thái tư duy khác nhau có trong thang Bloom, cũng như kĩ năng tư duy sáng tạo (creative thinking skill): nó là gì? Có những cách thức ntn để cta phát triển và áp dụng creative thinking?. Từ đó cta sẽ áp dụng các phương pháp này để suy nghĩ phát triển ra một ý tưởng dự án hay ho và hiệu quả</a:t>
            </a:r>
            <a:endParaRPr dirty="0"/>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228600" rtl="0">
              <a:spcBef>
                <a:spcPts val="0"/>
              </a:spcBef>
              <a:spcAft>
                <a:spcPts val="0"/>
              </a:spcAft>
            </a:pPr>
            <a:r>
              <a:rPr lang="en-US" sz="1800" b="0" i="0" u="none" strike="noStrike" dirty="0" err="1">
                <a:solidFill>
                  <a:srgbClr val="000000"/>
                </a:solidFill>
                <a:effectLst/>
                <a:latin typeface="Arial" panose="020B0604020202020204" pitchFamily="34" charset="0"/>
              </a:rPr>
              <a:t>Cta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có</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tiêu</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đề</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là</a:t>
            </a:r>
            <a:r>
              <a:rPr lang="en-US" sz="1800" b="0" i="0" u="none" strike="noStrike" dirty="0">
                <a:solidFill>
                  <a:srgbClr val="000000"/>
                </a:solidFill>
                <a:effectLst/>
                <a:latin typeface="Arial" panose="020B0604020202020204" pitchFamily="34" charset="0"/>
              </a:rPr>
              <a:t> pattern of thought, </a:t>
            </a:r>
            <a:r>
              <a:rPr lang="en-US" sz="1800" b="0" i="0" u="none" strike="noStrike" dirty="0" err="1">
                <a:solidFill>
                  <a:srgbClr val="000000"/>
                </a:solidFill>
                <a:effectLst/>
                <a:latin typeface="Arial" panose="020B0604020202020204" pitchFamily="34" charset="0"/>
              </a:rPr>
              <a:t>trong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tiếng</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anh</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khi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nói</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đến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suy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nghĩ</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cta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lại</a:t>
            </a:r>
            <a:r>
              <a:rPr lang="en-US" sz="1800" b="0" i="0" u="none" strike="noStrike" dirty="0">
                <a:solidFill>
                  <a:srgbClr val="000000"/>
                </a:solidFill>
                <a:effectLst/>
                <a:latin typeface="Arial" panose="020B0604020202020204" pitchFamily="34" charset="0"/>
              </a:rPr>
              <a:t> hay </a:t>
            </a:r>
            <a:r>
              <a:rPr lang="en-US" sz="1800" b="0" i="0" u="none" strike="noStrike" dirty="0" err="1">
                <a:solidFill>
                  <a:srgbClr val="000000"/>
                </a:solidFill>
                <a:effectLst/>
                <a:latin typeface="Arial" panose="020B0604020202020204" pitchFamily="34" charset="0"/>
              </a:rPr>
              <a:t>nhớ</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đến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từ</a:t>
            </a:r>
            <a:r>
              <a:rPr lang="en-US" sz="1800" b="0" i="0" u="none" strike="noStrike" dirty="0">
                <a:solidFill>
                  <a:srgbClr val="000000"/>
                </a:solidFill>
                <a:effectLst/>
                <a:latin typeface="Arial" panose="020B0604020202020204" pitchFamily="34" charset="0"/>
              </a:rPr>
              <a:t> thinking. </a:t>
            </a:r>
            <a:endParaRPr lang="en-US" b="0" dirty="0">
              <a:effectLst/>
            </a:endParaRPr>
          </a:p>
          <a:p>
            <a:r>
              <a:rPr lang="en-US" sz="1800" b="0" i="0" u="none" strike="noStrike" dirty="0">
                <a:solidFill>
                  <a:srgbClr val="000000"/>
                </a:solidFill>
                <a:effectLst/>
                <a:latin typeface="Arial" panose="020B0604020202020204" pitchFamily="34" charset="0"/>
              </a:rPr>
              <a:t>-&gt; Quick ques:  Distinguish between thought and thinking? (</a:t>
            </a:r>
            <a:r>
              <a:rPr lang="en-US" sz="1800" b="0" i="0" u="none" strike="noStrike" dirty="0" err="1">
                <a:solidFill>
                  <a:srgbClr val="000000"/>
                </a:solidFill>
                <a:effectLst/>
                <a:latin typeface="Arial" panose="020B0604020202020204" pitchFamily="34" charset="0"/>
              </a:rPr>
              <a:t>làm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trên</a:t>
            </a:r>
            <a:r>
              <a:rPr lang="en-US" sz="1800" b="0" i="0" u="none" strike="noStrike" dirty="0">
                <a:solidFill>
                  <a:srgbClr val="000000"/>
                </a:solidFill>
                <a:effectLst/>
                <a:latin typeface="Arial" panose="020B0604020202020204" pitchFamily="34" charset="0"/>
              </a:rPr>
              <a:t> menti.com: </a:t>
            </a:r>
            <a:r>
              <a:rPr lang="en-US" sz="1800" b="0" i="0" u="sng" strike="noStrike" dirty="0">
                <a:solidFill>
                  <a:srgbClr val="1155CC"/>
                </a:solidFill>
                <a:effectLst/>
                <a:latin typeface="Arial" panose="020B0604020202020204" pitchFamily="34" charset="0"/>
                <a:hlinkClick r:id="rId3"/>
              </a:rPr>
              <a:t>https://www.menti.com/etszq6k216</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Có</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thể</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dựa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vào</a:t>
            </a:r>
            <a:r>
              <a:rPr lang="en-US" sz="1800" b="0" i="0" u="none" strike="noStrike" dirty="0">
                <a:solidFill>
                  <a:srgbClr val="000000"/>
                </a:solidFill>
                <a:effectLst/>
                <a:latin typeface="Arial" panose="020B0604020202020204" pitchFamily="34" charset="0"/>
              </a:rPr>
              <a:t> slide </a:t>
            </a:r>
            <a:r>
              <a:rPr lang="en-US" sz="1800" b="0" i="0" u="none" strike="noStrike" dirty="0" err="1">
                <a:solidFill>
                  <a:srgbClr val="000000"/>
                </a:solidFill>
                <a:effectLst/>
                <a:latin typeface="Arial" panose="020B0604020202020204" pitchFamily="34" charset="0"/>
              </a:rPr>
              <a:t>hoặc</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tìm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trên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mạng</a:t>
            </a:r>
            <a:endParaRPr lang="en-US" dirty="0"/>
          </a:p>
        </p:txBody>
      </p:sp>
    </p:spTree>
    <p:extLst>
      <p:ext uri="{BB962C8B-B14F-4D97-AF65-F5344CB8AC3E}">
        <p14:creationId xmlns:p14="http://schemas.microsoft.com/office/powerpoint/2010/main" val="182913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Thinking: là một quá trình, 1 hoạt động diễn ra trong bộ não của con người, sử dụng để hình thành các liên tưởng và mô hình của thế giới. Khi bạn suy nghĩ, bạn vận dụng thông tin để hình thành các khái niệm, tham gia vào việc giải quyết vấn đề, lập luận và đưa ra quyết định. Nôm na: thinking là quá trình cta thông tin, dữ liệu -&gt; dùng nhiều ttin thu thập đc để tư duy, để tìm ra đc ttin mới hơn (chính là cái thought)</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Thought: có thể được mô tả là hành động nghĩ ngợi tạo ra suy nghĩ, nảy sinh dưới dạng ý tưởng, hình ảnh, âm thanh, hoặc thậm chí là cảm xúc. Một cách nôm na, cta hiểu nó tương đương với từ idea - sản phẩm của quá trình suy nghĩ</a:t>
            </a:r>
            <a:endParaRPr lang="vi-VN" b="0" dirty="0">
              <a:effectLst/>
            </a:endParaRPr>
          </a:p>
          <a:p>
            <a:pPr marL="228600" indent="0" rtl="0">
              <a:spcBef>
                <a:spcPts val="0"/>
              </a:spcBef>
              <a:spcAft>
                <a:spcPts val="0"/>
              </a:spcAft>
              <a:buNone/>
            </a:pPr>
            <a:br>
              <a:rPr lang="vi-VN" b="0" dirty="0">
                <a:effectLst/>
              </a:rPr>
            </a:br>
            <a:r>
              <a:rPr lang="vi-VN" sz="1800" b="0" i="0" u="none" strike="noStrike" dirty="0">
                <a:solidFill>
                  <a:srgbClr val="000000"/>
                </a:solidFill>
                <a:effectLst/>
                <a:latin typeface="Arial" panose="020B0604020202020204" pitchFamily="34" charset="0"/>
              </a:rPr>
              <a:t>Vậy theo các bạn: các loài động vật có biết nghĩ ko? Có thinking và thought ko? </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-&gt; Câu trả lời của tất cả những nghi ngờ trên đây phụ thuộc vào định nghĩa của từ "suy nghĩ". Đã có khá nhiều đầu sách nghiên cứu về vấn đề này, các bạn có thể tìm hiểu cuốn sách "Động vật có thực sự suy nghĩ?" của giáo sư tâm lý Clive Wynne, Đại học Florida</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Giáo sư này có chỉ ra rằng: “Trong khi động vật có thể làm được nhiều điều thông minh, chúng lại không có khả năng ngẫm nghĩ về những điều chúng đang làm - một yếu tố cơ bản của quá trình suy nghĩ. Động vật có thể học hỏi, nhưng hành động này không phải lúc nào cũng dẫn đến suy nghĩ. Có lẽ thông điệp ở đây là mỗi loài nghĩ theo cách riêng của chúng - cách được chúng lựa chọn để thích nghi với môi trường" -&gt; nếu thấy thú vị các bạn có thể tự tìm hiểu sâu hơn</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Quan điểm của cô: Cô kp chuyên gia về vấn đề này, cũng chưa tìm hiểu nhiều, nhg cô nghĩ với những nhu cầu cơ bản như đói là phải đi tìm thức ăn, động vật có thể nhận thức đc điều đó (dừng ở mức độ “aware”). Còn để nói về suy nghĩ thì điều đó hoàn thiện nhất ở con người, đã thấy qua sự tiến hóa</a:t>
            </a:r>
            <a:endParaRPr lang="vi-VN" b="0" dirty="0">
              <a:effectLst/>
            </a:endParaRPr>
          </a:p>
          <a:p>
            <a:pPr marL="158750" indent="0">
              <a:buNone/>
            </a:pPr>
            <a:endParaRPr lang="en-US" dirty="0"/>
          </a:p>
        </p:txBody>
      </p:sp>
    </p:spTree>
    <p:extLst>
      <p:ext uri="{BB962C8B-B14F-4D97-AF65-F5344CB8AC3E}">
        <p14:creationId xmlns:p14="http://schemas.microsoft.com/office/powerpoint/2010/main" val="394898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indent="-228600" rtl="0">
              <a:spcBef>
                <a:spcPts val="0"/>
              </a:spcBef>
              <a:spcAft>
                <a:spcPts val="0"/>
              </a:spcAft>
            </a:pPr>
            <a:r>
              <a:rPr lang="vi-VN" sz="1800" b="0" i="0" u="none" strike="noStrike" dirty="0">
                <a:solidFill>
                  <a:srgbClr val="000000"/>
                </a:solidFill>
                <a:effectLst/>
                <a:latin typeface="Arial" panose="020B0604020202020204" pitchFamily="34" charset="0"/>
              </a:rPr>
              <a:t>Có rất nhiều người đã dành tâm huyết cả đời để nghiên cứu về tư duy của con người, trong số đó có Benjamin Bloom - tác giả của thang phân loại Bloom nổi tiếng - Bloom taxonomy. Thang phân loại Bloom là một tập hợp ba mô hình phân cấp được sử dụng để phân loại các mục tiêu học tập (learning objectives) thành các mức độ phức tạp và cụ thể. Ba danh sách bao gồm các mục tiêu học tập trong các lĩnh vực nhận thức - cognitive domain (cái cta nên biết), affective domain (cái cta qtam đến) và psychomotor domain (cái cta có thể làm).</a:t>
            </a:r>
            <a:endParaRPr lang="vi-VN" b="0" dirty="0">
              <a:effectLst/>
            </a:endParaRPr>
          </a:p>
        </p:txBody>
      </p:sp>
    </p:spTree>
    <p:extLst>
      <p:ext uri="{BB962C8B-B14F-4D97-AF65-F5344CB8AC3E}">
        <p14:creationId xmlns:p14="http://schemas.microsoft.com/office/powerpoint/2010/main" val="2835010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dirty="0">
                <a:solidFill>
                  <a:srgbClr val="000000"/>
                </a:solidFill>
                <a:effectLst/>
                <a:latin typeface="Arial" panose="020B0604020202020204" pitchFamily="34" charset="0"/>
              </a:rPr>
              <a:t>Ở đây cta quan tâm kĩ hơn đến khía cạnh về nhận thức - cognitive domain của thang Bloom</a:t>
            </a:r>
            <a:r>
              <a:rPr lang="vi-VN" sz="1800" b="0" i="0" u="none" strike="noStrike" dirty="0">
                <a:solidFill>
                  <a:srgbClr val="000000"/>
                </a:solidFill>
                <a:effectLst/>
                <a:latin typeface="Arial" panose="020B0604020202020204" pitchFamily="34" charset="0"/>
              </a:rPr>
              <a:t>Khía cạnh nhận thức của việc học được chia thành sáu cấp độ chính của kỹ năng học tập, được sắp xếp theo thứ bậc - từ các chức năng đơn giản nhất như ghi nhớ và hiểu, đến các kỹ năng học tập phức tạp hơn, như áp dụng và phân tích, đến các kỹ năng phức tạp nhất - đánh giá và sáng tạo. Các cấp độ thấp hơn thì đơn giản và cơ bản hơn, còn các cấp độ cao hơn thì phức tạp hơn</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Remembering: ghi nhớ thụ động, dù hiểu hay ko (ví dụ thi c3 môn văn có rất nhiều bài thơ phải ghi nhớ, 5 điều Bác Hồ dạy)</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Understanding: hiểu về ttin mình ghi nhận, có thể diễn đạt lại</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Applying: áp dụng kiến thức để xử lý tình huống nào đó (làm bt, bài ktra)</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Analyzing: phân tích ttin: phân biệt các khái niệm, hiểu rõ hơn về cốt lõi vấn đề</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Evaluating: đánh giá, ktra, phê bình cho một ttin nào đó</a:t>
            </a:r>
            <a:endParaRPr lang="vi-VN" b="0" dirty="0">
              <a:effectLst/>
            </a:endParaRPr>
          </a:p>
          <a:p>
            <a:pPr indent="-228600" rtl="0">
              <a:spcBef>
                <a:spcPts val="0"/>
              </a:spcBef>
              <a:spcAft>
                <a:spcPts val="0"/>
              </a:spcAft>
            </a:pPr>
            <a:r>
              <a:rPr lang="vi-VN" sz="1800" b="0" i="0" u="none" strike="noStrike" dirty="0">
                <a:solidFill>
                  <a:srgbClr val="000000"/>
                </a:solidFill>
                <a:effectLst/>
                <a:latin typeface="Arial" panose="020B0604020202020204" pitchFamily="34" charset="0"/>
              </a:rPr>
              <a:t>Creating: tạo ra ttin, kiến thức từ những kiến thức khác mà mình có, đưa ra những sáng tạo mới dựa vào nền tảng kiến thức mà mình có (cấp độ cao nhất của việc học, cũng chính là cấp độ mà các sáng chế, phát minh khoa học đc tạo ra)</a:t>
            </a:r>
            <a:endParaRPr lang="vi-VN" b="0" dirty="0">
              <a:effectLst/>
            </a:endParaRPr>
          </a:p>
          <a:p>
            <a:pPr marL="228600" indent="0" rtl="0">
              <a:spcBef>
                <a:spcPts val="0"/>
              </a:spcBef>
              <a:spcAft>
                <a:spcPts val="0"/>
              </a:spcAft>
              <a:buNone/>
            </a:pPr>
            <a:r>
              <a:rPr lang="vi-VN" sz="1800" b="0" i="0" u="none" strike="noStrike" dirty="0">
                <a:solidFill>
                  <a:srgbClr val="000000"/>
                </a:solidFill>
                <a:effectLst/>
                <a:latin typeface="Arial" panose="020B0604020202020204" pitchFamily="34" charset="0"/>
              </a:rPr>
              <a:t>-&gt; đọc kĩ hơn trong sách</a:t>
            </a:r>
            <a:endParaRPr lang="vi-VN" b="0" dirty="0">
              <a:effectLst/>
            </a:endParaRPr>
          </a:p>
          <a:p>
            <a:r>
              <a:rPr lang="vi-VN" sz="1800" b="0" i="0" u="none" strike="noStrike" dirty="0">
                <a:solidFill>
                  <a:srgbClr val="000000"/>
                </a:solidFill>
                <a:effectLst/>
                <a:latin typeface="Arial" panose="020B0604020202020204" pitchFamily="34" charset="0"/>
              </a:rPr>
              <a:t>Cho xem video Harry Potter trong sách: </a:t>
            </a:r>
            <a:r>
              <a:rPr lang="vi-VN" sz="1800" b="0" i="0" u="sng" strike="noStrike" dirty="0">
                <a:solidFill>
                  <a:srgbClr val="1155CC"/>
                </a:solidFill>
                <a:effectLst/>
                <a:latin typeface="Arial" panose="020B0604020202020204" pitchFamily="34" charset="0"/>
                <a:hlinkClick r:id="rId3"/>
              </a:rPr>
              <a:t>https://www.youtube.com/watch?v=TI4kZb0vLiY&amp;t=2s</a:t>
            </a:r>
            <a:r>
              <a:rPr lang="vi-VN" sz="1800" b="0" i="0" u="none" strike="noStrike" dirty="0">
                <a:solidFill>
                  <a:srgbClr val="000000"/>
                </a:solidFill>
                <a:effectLst/>
                <a:latin typeface="Arial" panose="020B0604020202020204" pitchFamily="34" charset="0"/>
              </a:rPr>
              <a:t> </a:t>
            </a:r>
            <a:endParaRPr b="0" u="none" dirty="0"/>
          </a:p>
        </p:txBody>
      </p:sp>
      <p:sp>
        <p:nvSpPr>
          <p:cNvPr id="128" name="Google Shape;1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err="1"/>
              <a:t>Yc</a:t>
            </a:r>
            <a:r>
              <a:rPr lang="en-US" dirty="0"/>
              <a:t> </a:t>
            </a:r>
            <a:r>
              <a:rPr lang="en-US" dirty="0" err="1"/>
              <a:t>tự</a:t>
            </a:r>
            <a:r>
              <a:rPr lang="en-US" dirty="0"/>
              <a:t> </a:t>
            </a:r>
            <a:r>
              <a:rPr lang="en-US" dirty="0" err="1"/>
              <a:t>đọc</a:t>
            </a:r>
            <a:r>
              <a:rPr lang="en-US" dirty="0"/>
              <a:t> (</a:t>
            </a:r>
            <a:r>
              <a:rPr lang="en-US" dirty="0" err="1"/>
              <a:t>đã</a:t>
            </a:r>
            <a:r>
              <a:rPr lang="en-US" dirty="0"/>
              <a:t> </a:t>
            </a:r>
            <a:r>
              <a:rPr lang="en-US" dirty="0" err="1"/>
              <a:t>cho</a:t>
            </a:r>
            <a:r>
              <a:rPr lang="en-US" dirty="0"/>
              <a:t> </a:t>
            </a:r>
            <a:r>
              <a:rPr lang="en-US" dirty="0" err="1"/>
              <a:t>xem</a:t>
            </a:r>
            <a:r>
              <a:rPr lang="en-US" dirty="0"/>
              <a:t> </a:t>
            </a:r>
            <a:r>
              <a:rPr lang="en-US" dirty="0" err="1"/>
              <a:t>trong</a:t>
            </a:r>
            <a:r>
              <a:rPr lang="en-US" dirty="0"/>
              <a:t> vid </a:t>
            </a:r>
            <a:r>
              <a:rPr lang="en-US" dirty="0" err="1"/>
              <a:t>rồi</a:t>
            </a:r>
            <a:r>
              <a:rPr lang="en-US" dirty="0"/>
              <a:t>), </a:t>
            </a:r>
            <a:r>
              <a:rPr lang="en-US" dirty="0" err="1"/>
              <a:t>nói</a:t>
            </a:r>
            <a:r>
              <a:rPr lang="en-US" dirty="0"/>
              <a:t> qua</a:t>
            </a:r>
          </a:p>
        </p:txBody>
      </p:sp>
    </p:spTree>
    <p:extLst>
      <p:ext uri="{BB962C8B-B14F-4D97-AF65-F5344CB8AC3E}">
        <p14:creationId xmlns:p14="http://schemas.microsoft.com/office/powerpoint/2010/main" val="81763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FF13-BE15-4B5E-B8FA-C0BBD4134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6D33E6-F679-4F9C-82C1-F92F23972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4BD615-AEA4-4A85-8BD7-1CC452F240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C55F9B1-C105-4E59-BC5F-046479EDE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F91DA-90D7-4080-9063-683DCFCE236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572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8E902-5DE5-4965-B0F1-08C16F5783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A5CAE-702D-481A-879D-396D78A908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999B5-9FF5-4BDD-909C-9C299A96181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68A4E95-54F2-45B4-84AD-D160ACBB1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5EC-7DC2-4F20-AF25-9668A9DA02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757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F05DD2-8D28-45FC-941B-D47CB75160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50795-5CEE-4D30-90D0-A3E3CB3B1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604071-5E43-4077-BD23-843307F99E0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4451FD8-52B5-43D3-A256-6B87F72F4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85164-C747-4A08-B4DF-914DAB522C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9442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9F6F-EE35-4643-83DE-999A5DF4B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4554E-F3D5-4DCF-96F6-414507B5A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8BD15-ADA5-4E5D-B2FA-68611AD0A67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62EFB2C-A4A9-4DD5-A91D-76B022C52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01107-C021-41C8-951E-19AEF74368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183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9FB2-A520-4F1D-9337-A2D9AA598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57E12A-E92C-486C-851C-FE6A6DCF3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43180-2529-437C-A044-F23EF0F5E31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DFC2E82-3541-4129-A3DE-38931FFBA2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90B5B-75FB-4B9D-98CC-B73B074445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148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883C-DE3D-4BE3-B8EC-F612211D2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5C72C7-E5DC-494B-95C7-8403D6F1BB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A19831-4AA2-4FDA-9F54-B2483A96F9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06883-9476-434F-9343-85A552799E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C930291-9F3F-481F-9598-5A0044193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906C0-42DD-4C59-B997-8B9FC1D648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129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E74A-7145-4F37-85C1-20BA074703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CE6907-2780-4672-B424-7876D31FA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173E8-2789-4390-B509-3A2DFABBE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44BBA1-FB46-4AF2-9353-E63A2C11A3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2368A-DDDA-4C35-AD84-6CC8D67D36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4A04D-4DD0-41D1-B2DA-F59F02C86B04}"/>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B28302-30A3-4C14-9CEC-F8706EEE48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A7C706-5660-4FAF-BCAD-EFC31DD4DB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5759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CC52-AFA8-4E28-A2A8-C612DB3F19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23A32-B60E-47FC-9510-B3811A65ADE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A10ADA5-CF7C-49CB-8BF0-51E7FC610C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DAA22B-F26C-4E09-A477-7B945F124E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9280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C33745-D71E-4796-9A0A-CEB90139F0E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68CCAA3-C104-4107-859C-C8B92641D5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F45E84-27FD-4494-BD36-BF972B8E8F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1240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D91E-FDA6-41E3-8607-7C822FDCC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067579-1352-4AF2-9D7C-7CC48202D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D66DA8-5045-4930-BE0F-2A35DAC250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EA684-D173-4BA2-83BB-B6863A86FC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3E374D4-1E8E-4D4E-881F-2B9F708A7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B503E-5B02-464E-8EE6-6E35C92AB0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624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DC5F-81F9-4E46-A0DD-1F4657F21E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E34D56-08B3-47FF-94D1-3C2C530F1D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5009A8-EDD2-4FA8-B609-E50E5891E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3D793-72A6-4E3C-9FCC-BC9E53BAD54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2F4785E-AB24-43F7-8C23-24786611A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E1B5B-E12A-4F2B-8393-EA4D832256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6804962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7262F-B502-45CA-B82F-C7A97CB0B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E9EBC8-B3D7-49A2-AF8C-FA059A727A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88246-0A87-46AC-9F30-B1D905A7E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4B6D8F0-BA0E-460A-BFB5-86043A984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A0D85-DFBA-40D3-8501-FB823854A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6041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psychologytoday.com/ca/tests/career/creative-problem-solving-tes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descr="A statue of two people&#10;&#10;Description automatically generated with medium confidence">
            <a:extLst>
              <a:ext uri="{FF2B5EF4-FFF2-40B4-BE49-F238E27FC236}">
                <a16:creationId xmlns:a16="http://schemas.microsoft.com/office/drawing/2014/main" id="{4C9A197E-5C35-36A9-F86A-658B8C6F10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Google Shape;88;p1">
            <a:extLst>
              <a:ext uri="{FF2B5EF4-FFF2-40B4-BE49-F238E27FC236}">
                <a16:creationId xmlns:a16="http://schemas.microsoft.com/office/drawing/2014/main" id="{CBBC9937-9C43-51A5-C3DA-10BC981FDD46}"/>
              </a:ext>
            </a:extLst>
          </p:cNvPr>
          <p:cNvSpPr txBox="1">
            <a:spLocks/>
          </p:cNvSpPr>
          <p:nvPr/>
        </p:nvSpPr>
        <p:spPr>
          <a:xfrm>
            <a:off x="8022020" y="4105691"/>
            <a:ext cx="3852041" cy="1834056"/>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buClr>
                <a:srgbClr val="FFFFFF"/>
              </a:buClr>
              <a:buSzPts val="7200"/>
            </a:pPr>
            <a:r>
              <a:rPr lang="en-US" sz="4800" b="1" dirty="0"/>
              <a:t>THINKING AND ANALYSIS</a:t>
            </a:r>
          </a:p>
        </p:txBody>
      </p:sp>
      <p:cxnSp>
        <p:nvCxnSpPr>
          <p:cNvPr id="141" name="Straight Connector 14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6" name="Picture 5" descr="Logo&#10;&#10;Description automatically generated">
            <a:extLst>
              <a:ext uri="{FF2B5EF4-FFF2-40B4-BE49-F238E27FC236}">
                <a16:creationId xmlns:a16="http://schemas.microsoft.com/office/drawing/2014/main" id="{320B5C42-6736-09E2-28FA-362D7DCB0E7A}"/>
              </a:ext>
            </a:extLst>
          </p:cNvPr>
          <p:cNvPicPr>
            <a:picLocks noChangeAspect="1"/>
          </p:cNvPicPr>
          <p:nvPr/>
        </p:nvPicPr>
        <p:blipFill>
          <a:blip r:embed="rId4">
            <a:biLevel thresh="75000"/>
          </a:blip>
          <a:stretch>
            <a:fillRect/>
          </a:stretch>
        </p:blipFill>
        <p:spPr>
          <a:xfrm>
            <a:off x="9158227" y="2295131"/>
            <a:ext cx="1579625" cy="1731533"/>
          </a:xfrm>
          <a:prstGeom prst="rect">
            <a:avLst/>
          </a:prstGeom>
        </p:spPr>
      </p:pic>
      <p:pic>
        <p:nvPicPr>
          <p:cNvPr id="7" name="Picture 6" descr="Logo&#10;&#10;Description automatically generated">
            <a:extLst>
              <a:ext uri="{FF2B5EF4-FFF2-40B4-BE49-F238E27FC236}">
                <a16:creationId xmlns:a16="http://schemas.microsoft.com/office/drawing/2014/main" id="{4E5715C5-D6FA-3528-B7CF-CE61589B8577}"/>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568958" y="380983"/>
            <a:ext cx="2438730" cy="726457"/>
          </a:xfrm>
          <a:prstGeom prst="rect">
            <a:avLst/>
          </a:prstGeom>
        </p:spPr>
      </p:pic>
    </p:spTree>
    <p:extLst>
      <p:ext uri="{BB962C8B-B14F-4D97-AF65-F5344CB8AC3E}">
        <p14:creationId xmlns:p14="http://schemas.microsoft.com/office/powerpoint/2010/main" val="162603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8F9E532-E029-4F59-BD5D-614088696170}"/>
              </a:ext>
            </a:extLst>
          </p:cNvPr>
          <p:cNvGraphicFramePr>
            <a:graphicFrameLocks noGrp="1"/>
          </p:cNvGraphicFramePr>
          <p:nvPr>
            <p:extLst>
              <p:ext uri="{D42A27DB-BD31-4B8C-83A1-F6EECF244321}">
                <p14:modId xmlns:p14="http://schemas.microsoft.com/office/powerpoint/2010/main" val="988203410"/>
              </p:ext>
            </p:extLst>
          </p:nvPr>
        </p:nvGraphicFramePr>
        <p:xfrm>
          <a:off x="724292" y="966667"/>
          <a:ext cx="10955518" cy="5383335"/>
        </p:xfrm>
        <a:graphic>
          <a:graphicData uri="http://schemas.openxmlformats.org/drawingml/2006/table">
            <a:tbl>
              <a:tblPr>
                <a:tableStyleId>{ED083AE6-46FA-4A59-8FB0-9F97EB10719F}</a:tableStyleId>
              </a:tblPr>
              <a:tblGrid>
                <a:gridCol w="2956477">
                  <a:extLst>
                    <a:ext uri="{9D8B030D-6E8A-4147-A177-3AD203B41FA5}">
                      <a16:colId xmlns:a16="http://schemas.microsoft.com/office/drawing/2014/main" val="458965444"/>
                    </a:ext>
                  </a:extLst>
                </a:gridCol>
                <a:gridCol w="7999041">
                  <a:extLst>
                    <a:ext uri="{9D8B030D-6E8A-4147-A177-3AD203B41FA5}">
                      <a16:colId xmlns:a16="http://schemas.microsoft.com/office/drawing/2014/main" val="558921130"/>
                    </a:ext>
                  </a:extLst>
                </a:gridCol>
              </a:tblGrid>
              <a:tr h="671606">
                <a:tc>
                  <a:txBody>
                    <a:bodyPr/>
                    <a:lstStyle/>
                    <a:p>
                      <a:pPr algn="ctr" fontAlgn="ctr"/>
                      <a:r>
                        <a:rPr lang="en-US" sz="2400" b="1" dirty="0">
                          <a:effectLst/>
                        </a:rPr>
                        <a:t>MAIN SKILL LEVELS</a:t>
                      </a:r>
                      <a:endParaRPr lang="en-US" sz="2400" b="1" dirty="0">
                        <a:effectLst/>
                        <a:latin typeface="proxima-nova"/>
                      </a:endParaRPr>
                    </a:p>
                  </a:txBody>
                  <a:tcPr marL="14014" marR="14014" marT="10510" marB="10510" anchor="ctr"/>
                </a:tc>
                <a:tc>
                  <a:txBody>
                    <a:bodyPr/>
                    <a:lstStyle/>
                    <a:p>
                      <a:pPr algn="ctr" fontAlgn="ctr"/>
                      <a:r>
                        <a:rPr lang="en-US" sz="2400" b="1">
                          <a:effectLst/>
                        </a:rPr>
                        <a:t>DESCRIPTION</a:t>
                      </a:r>
                      <a:endParaRPr lang="en-US" sz="2400" b="1">
                        <a:effectLst/>
                        <a:latin typeface="proxima-nova"/>
                      </a:endParaRPr>
                    </a:p>
                  </a:txBody>
                  <a:tcPr marL="14014" marR="14014" marT="10510" marB="10510" anchor="ctr"/>
                </a:tc>
                <a:extLst>
                  <a:ext uri="{0D108BD9-81ED-4DB2-BD59-A6C34878D82A}">
                    <a16:rowId xmlns:a16="http://schemas.microsoft.com/office/drawing/2014/main" val="156361776"/>
                  </a:ext>
                </a:extLst>
              </a:tr>
              <a:tr h="1711463">
                <a:tc>
                  <a:txBody>
                    <a:bodyPr/>
                    <a:lstStyle/>
                    <a:p>
                      <a:pPr algn="ctr" fontAlgn="ctr"/>
                      <a:r>
                        <a:rPr lang="en-US" sz="2800" b="1">
                          <a:effectLst/>
                        </a:rPr>
                        <a:t>Analyzing</a:t>
                      </a:r>
                      <a:endParaRPr lang="en-US" sz="2800" b="1">
                        <a:effectLst/>
                        <a:latin typeface="proxima-nova"/>
                      </a:endParaRPr>
                    </a:p>
                  </a:txBody>
                  <a:tcPr marL="14014" marR="14014" marT="10510" marB="10510" anchor="ctr"/>
                </a:tc>
                <a:tc>
                  <a:txBody>
                    <a:bodyPr/>
                    <a:lstStyle/>
                    <a:p>
                      <a:pPr algn="l" fontAlgn="base"/>
                      <a:r>
                        <a:rPr lang="en-US" sz="2400" b="0" dirty="0">
                          <a:solidFill>
                            <a:srgbClr val="373D3F"/>
                          </a:solidFill>
                          <a:effectLst/>
                        </a:rPr>
                        <a:t>When you analyze, you have the ability to break down or distinguish the parts of material into its components, so that its organizational structure may be better understood.</a:t>
                      </a:r>
                      <a:endParaRPr lang="en-US" sz="2400" b="0" dirty="0">
                        <a:solidFill>
                          <a:srgbClr val="373D3F"/>
                        </a:solidFill>
                        <a:effectLst/>
                        <a:latin typeface="proxima-nova"/>
                      </a:endParaRPr>
                    </a:p>
                  </a:txBody>
                  <a:tcPr marL="274320" marR="14014" marT="10510" marB="10510" anchor="ctr"/>
                </a:tc>
                <a:extLst>
                  <a:ext uri="{0D108BD9-81ED-4DB2-BD59-A6C34878D82A}">
                    <a16:rowId xmlns:a16="http://schemas.microsoft.com/office/drawing/2014/main" val="688851234"/>
                  </a:ext>
                </a:extLst>
              </a:tr>
              <a:tr h="1288803">
                <a:tc>
                  <a:txBody>
                    <a:bodyPr/>
                    <a:lstStyle/>
                    <a:p>
                      <a:pPr algn="ctr" fontAlgn="ctr"/>
                      <a:r>
                        <a:rPr lang="en-US" sz="2800" b="1" dirty="0">
                          <a:effectLst/>
                        </a:rPr>
                        <a:t>Evaluating</a:t>
                      </a:r>
                      <a:endParaRPr lang="en-US" sz="2800" b="1" dirty="0">
                        <a:effectLst/>
                        <a:latin typeface="proxima-nova"/>
                      </a:endParaRPr>
                    </a:p>
                  </a:txBody>
                  <a:tcPr marL="14014" marR="14014" marT="10510" marB="10510" anchor="ctr"/>
                </a:tc>
                <a:tc>
                  <a:txBody>
                    <a:bodyPr/>
                    <a:lstStyle/>
                    <a:p>
                      <a:pPr algn="l" fontAlgn="base"/>
                      <a:r>
                        <a:rPr lang="en-US" sz="2400" b="0" dirty="0">
                          <a:solidFill>
                            <a:srgbClr val="373D3F"/>
                          </a:solidFill>
                          <a:effectLst/>
                        </a:rPr>
                        <a:t>With skills in evaluating, you are able to judge, check, and even critique the value of material for a given purpose.</a:t>
                      </a:r>
                      <a:endParaRPr lang="en-US" sz="2400" b="0" dirty="0">
                        <a:solidFill>
                          <a:srgbClr val="373D3F"/>
                        </a:solidFill>
                        <a:effectLst/>
                        <a:latin typeface="proxima-nova"/>
                      </a:endParaRPr>
                    </a:p>
                  </a:txBody>
                  <a:tcPr marL="274320" marR="14014" marT="10510" marB="10510" anchor="ctr"/>
                </a:tc>
                <a:extLst>
                  <a:ext uri="{0D108BD9-81ED-4DB2-BD59-A6C34878D82A}">
                    <a16:rowId xmlns:a16="http://schemas.microsoft.com/office/drawing/2014/main" val="2424133091"/>
                  </a:ext>
                </a:extLst>
              </a:tr>
              <a:tr h="1711463">
                <a:tc>
                  <a:txBody>
                    <a:bodyPr/>
                    <a:lstStyle/>
                    <a:p>
                      <a:pPr algn="ctr" fontAlgn="ctr"/>
                      <a:r>
                        <a:rPr lang="en-US" sz="2800" b="1" dirty="0">
                          <a:effectLst/>
                        </a:rPr>
                        <a:t>Creating</a:t>
                      </a:r>
                      <a:endParaRPr lang="en-US" sz="2800" b="1" dirty="0">
                        <a:effectLst/>
                        <a:latin typeface="proxima-nova"/>
                      </a:endParaRPr>
                    </a:p>
                  </a:txBody>
                  <a:tcPr marL="14014" marR="14014" marT="10510" marB="10510" anchor="ctr"/>
                </a:tc>
                <a:tc>
                  <a:txBody>
                    <a:bodyPr/>
                    <a:lstStyle/>
                    <a:p>
                      <a:pPr algn="l" fontAlgn="base"/>
                      <a:r>
                        <a:rPr lang="en-US" sz="2400" b="0" dirty="0">
                          <a:solidFill>
                            <a:srgbClr val="373D3F"/>
                          </a:solidFill>
                          <a:effectLst/>
                        </a:rPr>
                        <a:t>With skills in creating, you are able to put parts together to form a coherent or unique new whole. You can reorganize elements into a new pattern or structure through generating, planning, or producing.</a:t>
                      </a:r>
                      <a:endParaRPr lang="en-US" sz="2400" b="0" dirty="0">
                        <a:solidFill>
                          <a:srgbClr val="373D3F"/>
                        </a:solidFill>
                        <a:effectLst/>
                        <a:latin typeface="proxima-nova"/>
                      </a:endParaRPr>
                    </a:p>
                  </a:txBody>
                  <a:tcPr marL="274320" marR="14014" marT="10510" marB="10510" anchor="ctr"/>
                </a:tc>
                <a:extLst>
                  <a:ext uri="{0D108BD9-81ED-4DB2-BD59-A6C34878D82A}">
                    <a16:rowId xmlns:a16="http://schemas.microsoft.com/office/drawing/2014/main" val="1475411338"/>
                  </a:ext>
                </a:extLst>
              </a:tr>
            </a:tbl>
          </a:graphicData>
        </a:graphic>
      </p:graphicFrame>
      <p:sp>
        <p:nvSpPr>
          <p:cNvPr id="4" name="TextBox 3">
            <a:extLst>
              <a:ext uri="{FF2B5EF4-FFF2-40B4-BE49-F238E27FC236}">
                <a16:creationId xmlns:a16="http://schemas.microsoft.com/office/drawing/2014/main" id="{7487B5F9-2D53-4988-A669-078234DD4C9C}"/>
              </a:ext>
            </a:extLst>
          </p:cNvPr>
          <p:cNvSpPr txBox="1"/>
          <p:nvPr/>
        </p:nvSpPr>
        <p:spPr>
          <a:xfrm>
            <a:off x="763466" y="290918"/>
            <a:ext cx="10877170" cy="954107"/>
          </a:xfrm>
          <a:prstGeom prst="rect">
            <a:avLst/>
          </a:prstGeom>
          <a:noFill/>
        </p:spPr>
        <p:txBody>
          <a:bodyPr wrap="square" rtlCol="0">
            <a:spAutoFit/>
          </a:bodyPr>
          <a:lstStyle/>
          <a:p>
            <a:r>
              <a:rPr lang="en-US" sz="2800" b="1" dirty="0"/>
              <a:t>DESCRIPTIONS OF THE BLOOM’S TAXONOMY - </a:t>
            </a:r>
            <a:r>
              <a:rPr lang="en-US" sz="2800" b="1" dirty="0">
                <a:effectLst/>
              </a:rPr>
              <a:t>THE COGNITIVE DOMAIN</a:t>
            </a:r>
            <a:endParaRPr lang="en-US" sz="2800" b="1" dirty="0">
              <a:effectLst/>
              <a:latin typeface="proxima-nova"/>
            </a:endParaRPr>
          </a:p>
          <a:p>
            <a:endParaRPr lang="en-US" sz="2800" dirty="0"/>
          </a:p>
        </p:txBody>
      </p:sp>
    </p:spTree>
    <p:extLst>
      <p:ext uri="{BB962C8B-B14F-4D97-AF65-F5344CB8AC3E}">
        <p14:creationId xmlns:p14="http://schemas.microsoft.com/office/powerpoint/2010/main" val="219501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7540028" y="539886"/>
            <a:ext cx="4087306" cy="2889114"/>
          </a:xfrm>
          <a:prstGeom prst="rect">
            <a:avLst/>
          </a:prstGeom>
        </p:spPr>
        <p:txBody>
          <a:bodyPr spcFirstLastPara="1" vert="horz" lIns="91440" tIns="45720" rIns="91440" bIns="45720" rtlCol="0" anchor="b" anchorCtr="0">
            <a:normAutofit/>
          </a:bodyPr>
          <a:lstStyle/>
          <a:p>
            <a:pPr marL="0" lvl="0" indent="0" algn="r">
              <a:spcAft>
                <a:spcPts val="0"/>
              </a:spcAft>
              <a:buClr>
                <a:schemeClr val="accent1"/>
              </a:buClr>
              <a:buSzPts val="4400"/>
            </a:pPr>
            <a:r>
              <a:rPr lang="en-US" sz="5400" dirty="0"/>
              <a:t>2. </a:t>
            </a:r>
            <a:r>
              <a:rPr lang="en-US" sz="5400" b="1" dirty="0"/>
              <a:t>Creative Thinking Skills</a:t>
            </a:r>
            <a:br>
              <a:rPr lang="en-US" sz="5400" b="1" dirty="0"/>
            </a:br>
            <a:endParaRPr lang="en-US" sz="5400" dirty="0"/>
          </a:p>
        </p:txBody>
      </p:sp>
      <p:sp>
        <p:nvSpPr>
          <p:cNvPr id="80" name="Freeform: Shape 7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9" name="Google Shape;139;p8"/>
          <p:cNvPicPr preferRelativeResize="0"/>
          <p:nvPr/>
        </p:nvPicPr>
        <p:blipFill rotWithShape="1">
          <a:blip r:embed="rId3"/>
          <a:srcRect l="23943" r="764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p:spPr>
      </p:pic>
      <p:sp>
        <p:nvSpPr>
          <p:cNvPr id="18" name="Google Shape;137;p8">
            <a:extLst>
              <a:ext uri="{FF2B5EF4-FFF2-40B4-BE49-F238E27FC236}">
                <a16:creationId xmlns:a16="http://schemas.microsoft.com/office/drawing/2014/main" id="{F178E022-CED7-4D6F-B3E0-3BB3717CFC31}"/>
              </a:ext>
            </a:extLst>
          </p:cNvPr>
          <p:cNvSpPr txBox="1">
            <a:spLocks noGrp="1"/>
          </p:cNvSpPr>
          <p:nvPr>
            <p:ph sz="half" idx="1"/>
          </p:nvPr>
        </p:nvSpPr>
        <p:spPr>
          <a:xfrm>
            <a:off x="6794338" y="3037124"/>
            <a:ext cx="4915623" cy="2889114"/>
          </a:xfrm>
          <a:prstGeom prst="rect">
            <a:avLst/>
          </a:prstGeom>
          <a:noFill/>
          <a:ln>
            <a:noFill/>
          </a:ln>
        </p:spPr>
        <p:txBody>
          <a:bodyPr spcFirstLastPara="1" wrap="square" lIns="91425" tIns="45700" rIns="91425" bIns="45700" anchor="t" anchorCtr="0">
            <a:normAutofit fontScale="92500"/>
          </a:bodyPr>
          <a:lstStyle/>
          <a:p>
            <a:pPr marL="45720" lvl="0" indent="0" algn="r" rtl="0">
              <a:lnSpc>
                <a:spcPct val="90000"/>
              </a:lnSpc>
              <a:spcBef>
                <a:spcPts val="1400"/>
              </a:spcBef>
              <a:spcAft>
                <a:spcPts val="0"/>
              </a:spcAft>
              <a:buSzPts val="1760"/>
              <a:buNone/>
            </a:pPr>
            <a:r>
              <a:rPr lang="en-US" sz="3200" b="1" dirty="0"/>
              <a:t>“</a:t>
            </a:r>
            <a:r>
              <a:rPr lang="en-US" sz="3200" b="1" dirty="0">
                <a:solidFill>
                  <a:srgbClr val="FFFF00"/>
                </a:solidFill>
              </a:rPr>
              <a:t>Everybody has a creative potential </a:t>
            </a:r>
            <a:r>
              <a:rPr lang="en-US" sz="3200" dirty="0"/>
              <a:t>and from the moment you can express this creative potential, </a:t>
            </a:r>
            <a:r>
              <a:rPr lang="en-US" sz="3200" b="1" dirty="0">
                <a:solidFill>
                  <a:srgbClr val="FFFF00"/>
                </a:solidFill>
              </a:rPr>
              <a:t>you can start changing the world</a:t>
            </a:r>
            <a:r>
              <a:rPr lang="en-US" sz="3200" dirty="0"/>
              <a:t>.”</a:t>
            </a:r>
            <a:endParaRPr sz="3200" dirty="0"/>
          </a:p>
          <a:p>
            <a:pPr marL="45720" lvl="0" indent="0" algn="r" rtl="0">
              <a:lnSpc>
                <a:spcPct val="90000"/>
              </a:lnSpc>
              <a:spcBef>
                <a:spcPts val="1400"/>
              </a:spcBef>
              <a:spcAft>
                <a:spcPts val="0"/>
              </a:spcAft>
              <a:buSzPts val="1760"/>
              <a:buNone/>
            </a:pPr>
            <a:r>
              <a:rPr lang="en-US" sz="2600" dirty="0"/>
              <a:t> </a:t>
            </a:r>
            <a:r>
              <a:rPr lang="en-US" sz="2600" i="1" dirty="0"/>
              <a:t>Paulo Coelho, author and lyricist</a:t>
            </a:r>
            <a:endParaRPr sz="2600" i="1"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3"/>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Google Shape;144;p9"/>
          <p:cNvSpPr txBox="1">
            <a:spLocks noGrp="1"/>
          </p:cNvSpPr>
          <p:nvPr>
            <p:ph type="body" idx="4294967295"/>
          </p:nvPr>
        </p:nvSpPr>
        <p:spPr>
          <a:xfrm>
            <a:off x="838199" y="967200"/>
            <a:ext cx="6433101" cy="4277632"/>
          </a:xfrm>
          <a:prstGeom prst="rect">
            <a:avLst/>
          </a:prstGeom>
        </p:spPr>
        <p:txBody>
          <a:bodyPr spcFirstLastPara="1" vert="horz" lIns="91440" tIns="45720" rIns="91440" bIns="45720" rtlCol="0" anchorCtr="0">
            <a:normAutofit fontScale="92500" lnSpcReduction="20000"/>
          </a:bodyPr>
          <a:lstStyle/>
          <a:p>
            <a:pPr marL="228600" lvl="0">
              <a:spcBef>
                <a:spcPts val="0"/>
              </a:spcBef>
              <a:spcAft>
                <a:spcPts val="600"/>
              </a:spcAft>
            </a:pPr>
            <a:endParaRPr lang="en-US" dirty="0">
              <a:highlight>
                <a:srgbClr val="FFFFFF"/>
              </a:highlight>
            </a:endParaRPr>
          </a:p>
          <a:p>
            <a:pPr marL="228600" lvl="0">
              <a:spcBef>
                <a:spcPts val="0"/>
              </a:spcBef>
              <a:spcAft>
                <a:spcPts val="600"/>
              </a:spcAft>
              <a:buSzPts val="1760"/>
            </a:pPr>
            <a:r>
              <a:rPr lang="en-US" b="1" dirty="0">
                <a:solidFill>
                  <a:schemeClr val="accent5">
                    <a:lumMod val="75000"/>
                  </a:schemeClr>
                </a:solidFill>
              </a:rPr>
              <a:t>Everyone has creative abilities.</a:t>
            </a:r>
            <a:r>
              <a:rPr lang="en-US" dirty="0">
                <a:solidFill>
                  <a:schemeClr val="accent5">
                    <a:lumMod val="75000"/>
                  </a:schemeClr>
                </a:solidFill>
              </a:rPr>
              <a:t> </a:t>
            </a:r>
            <a:r>
              <a:rPr lang="en-US" dirty="0"/>
              <a:t>It’s true of everyone who fully expresses creative abilities as well as those who express them very little or not at all.</a:t>
            </a:r>
          </a:p>
          <a:p>
            <a:pPr marL="228600" lvl="0">
              <a:spcBef>
                <a:spcPts val="0"/>
              </a:spcBef>
              <a:spcAft>
                <a:spcPts val="600"/>
              </a:spcAft>
            </a:pPr>
            <a:endParaRPr lang="en-US" sz="1600" dirty="0"/>
          </a:p>
          <a:p>
            <a:pPr marL="228600" lvl="0">
              <a:spcBef>
                <a:spcPts val="0"/>
              </a:spcBef>
              <a:spcAft>
                <a:spcPts val="600"/>
              </a:spcAft>
              <a:buSzPts val="1760"/>
            </a:pPr>
            <a:r>
              <a:rPr lang="en-US" b="1" dirty="0">
                <a:solidFill>
                  <a:schemeClr val="accent2">
                    <a:lumMod val="75000"/>
                  </a:schemeClr>
                </a:solidFill>
              </a:rPr>
              <a:t>All humans are innately creative</a:t>
            </a:r>
            <a:r>
              <a:rPr lang="en-US" dirty="0"/>
              <a:t>, especially if creativity is understood as a problem-solving skill.</a:t>
            </a:r>
          </a:p>
          <a:p>
            <a:pPr marL="228600" lvl="0">
              <a:spcBef>
                <a:spcPts val="0"/>
              </a:spcBef>
              <a:spcAft>
                <a:spcPts val="600"/>
              </a:spcAft>
            </a:pPr>
            <a:endParaRPr lang="en-US" sz="1400" dirty="0"/>
          </a:p>
          <a:p>
            <a:pPr marL="228600" lvl="0">
              <a:spcBef>
                <a:spcPts val="0"/>
              </a:spcBef>
              <a:spcAft>
                <a:spcPts val="600"/>
              </a:spcAft>
              <a:buSzPts val="1760"/>
            </a:pPr>
            <a:r>
              <a:rPr lang="en-US" b="1" dirty="0">
                <a:solidFill>
                  <a:schemeClr val="accent6">
                    <a:lumMod val="75000"/>
                  </a:schemeClr>
                </a:solidFill>
              </a:rPr>
              <a:t>Creativity is inspired when there is a problem to solve</a:t>
            </a:r>
            <a:r>
              <a:rPr lang="en-US" b="1" dirty="0"/>
              <a:t>.</a:t>
            </a:r>
            <a:r>
              <a:rPr lang="en-US" dirty="0"/>
              <a:t> As a creative thinker, you are curious, optimistic, and imaginative.</a:t>
            </a:r>
          </a:p>
        </p:txBody>
      </p:sp>
      <p:pic>
        <p:nvPicPr>
          <p:cNvPr id="195" name="Picture 194" descr="Lightbulb idea concept">
            <a:extLst>
              <a:ext uri="{FF2B5EF4-FFF2-40B4-BE49-F238E27FC236}">
                <a16:creationId xmlns:a16="http://schemas.microsoft.com/office/drawing/2014/main" id="{C79F27F0-805E-435B-9131-FE64EE10F920}"/>
              </a:ext>
            </a:extLst>
          </p:cNvPr>
          <p:cNvPicPr>
            <a:picLocks noChangeAspect="1"/>
          </p:cNvPicPr>
          <p:nvPr/>
        </p:nvPicPr>
        <p:blipFill rotWithShape="1">
          <a:blip r:embed="rId3"/>
          <a:srcRect l="1" t="-1" r="56189" b="-1"/>
          <a:stretch/>
        </p:blipFill>
        <p:spPr>
          <a:xfrm>
            <a:off x="7687988" y="10"/>
            <a:ext cx="4500964"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0" name="TextBox 9">
            <a:extLst>
              <a:ext uri="{FF2B5EF4-FFF2-40B4-BE49-F238E27FC236}">
                <a16:creationId xmlns:a16="http://schemas.microsoft.com/office/drawing/2014/main" id="{E02F5438-2A66-490F-A978-4734CC0564F2}"/>
              </a:ext>
            </a:extLst>
          </p:cNvPr>
          <p:cNvSpPr txBox="1"/>
          <p:nvPr/>
        </p:nvSpPr>
        <p:spPr>
          <a:xfrm>
            <a:off x="907330" y="443979"/>
            <a:ext cx="6094428" cy="707886"/>
          </a:xfrm>
          <a:prstGeom prst="rect">
            <a:avLst/>
          </a:prstGeom>
          <a:noFill/>
        </p:spPr>
        <p:txBody>
          <a:bodyPr wrap="square">
            <a:spAutoFit/>
          </a:bodyPr>
          <a:lstStyle/>
          <a:p>
            <a:pPr algn="l" fontAlgn="base"/>
            <a:r>
              <a:rPr lang="en-US" sz="4000" b="1" i="0" dirty="0">
                <a:solidFill>
                  <a:srgbClr val="077FAB"/>
                </a:solidFill>
                <a:effectLst/>
                <a:latin typeface="proxima-nova"/>
              </a:rPr>
              <a:t>Creative Thinking</a:t>
            </a:r>
          </a:p>
        </p:txBody>
      </p:sp>
      <p:sp>
        <p:nvSpPr>
          <p:cNvPr id="12" name="TextBox 11">
            <a:extLst>
              <a:ext uri="{FF2B5EF4-FFF2-40B4-BE49-F238E27FC236}">
                <a16:creationId xmlns:a16="http://schemas.microsoft.com/office/drawing/2014/main" id="{E86A6901-6FB0-408C-BF87-FC8DBBA332CC}"/>
              </a:ext>
            </a:extLst>
          </p:cNvPr>
          <p:cNvSpPr txBox="1"/>
          <p:nvPr/>
        </p:nvSpPr>
        <p:spPr>
          <a:xfrm>
            <a:off x="635057" y="4997586"/>
            <a:ext cx="8011231" cy="1569660"/>
          </a:xfrm>
          <a:prstGeom prst="rect">
            <a:avLst/>
          </a:prstGeom>
          <a:noFill/>
        </p:spPr>
        <p:txBody>
          <a:bodyPr wrap="square">
            <a:spAutoFit/>
          </a:bodyPr>
          <a:lstStyle/>
          <a:p>
            <a:r>
              <a:rPr lang="en-US" sz="2400" b="1" i="0" dirty="0">
                <a:solidFill>
                  <a:srgbClr val="373D3F"/>
                </a:solidFill>
                <a:effectLst/>
                <a:latin typeface="proxima-nova"/>
              </a:rPr>
              <a:t>Creativity is inspired when there is a problem to solve</a:t>
            </a:r>
            <a:r>
              <a:rPr lang="en-US" sz="2400" b="0" i="0" dirty="0">
                <a:solidFill>
                  <a:srgbClr val="373D3F"/>
                </a:solidFill>
                <a:effectLst/>
                <a:latin typeface="proxima-nova"/>
              </a:rPr>
              <a:t>. Considered as an act of problem-solving, creativity can be understood as a </a:t>
            </a:r>
            <a:r>
              <a:rPr lang="en-US" sz="2400" b="1" i="1" dirty="0">
                <a:solidFill>
                  <a:srgbClr val="373D3F"/>
                </a:solidFill>
                <a:effectLst/>
                <a:latin typeface="proxima-nova"/>
              </a:rPr>
              <a:t>skill</a:t>
            </a:r>
            <a:r>
              <a:rPr lang="en-US" sz="2400" b="0" i="0" dirty="0">
                <a:solidFill>
                  <a:srgbClr val="373D3F"/>
                </a:solidFill>
                <a:effectLst/>
                <a:latin typeface="proxima-nova"/>
              </a:rPr>
              <a:t>—as opposed to an inborn talent or natural “gift”—that </a:t>
            </a:r>
            <a:r>
              <a:rPr lang="en-US" sz="2400" b="1" i="1" dirty="0">
                <a:solidFill>
                  <a:srgbClr val="373D3F"/>
                </a:solidFill>
                <a:effectLst/>
                <a:latin typeface="proxima-nova"/>
              </a:rPr>
              <a:t>can be taught as well as learned</a:t>
            </a:r>
            <a:r>
              <a:rPr lang="en-US" sz="2400" b="0" i="0" dirty="0">
                <a:solidFill>
                  <a:srgbClr val="373D3F"/>
                </a:solidFill>
                <a:effectLst/>
                <a:latin typeface="proxima-nova"/>
              </a:rPr>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4">
                                            <p:txEl>
                                              <p:pRg st="1" end="1"/>
                                            </p:txEl>
                                          </p:spTgt>
                                        </p:tgtEl>
                                        <p:attrNameLst>
                                          <p:attrName>style.visibility</p:attrName>
                                        </p:attrNameLst>
                                      </p:cBhvr>
                                      <p:to>
                                        <p:strVal val="visible"/>
                                      </p:to>
                                    </p:set>
                                    <p:animEffect transition="in" filter="fade">
                                      <p:cBhvr>
                                        <p:cTn id="7" dur="1000"/>
                                        <p:tgtEl>
                                          <p:spTgt spid="144">
                                            <p:txEl>
                                              <p:pRg st="1" end="1"/>
                                            </p:txEl>
                                          </p:spTgt>
                                        </p:tgtEl>
                                      </p:cBhvr>
                                    </p:animEffect>
                                    <p:anim calcmode="lin" valueType="num">
                                      <p:cBhvr>
                                        <p:cTn id="8" dur="1000" fill="hold"/>
                                        <p:tgtEl>
                                          <p:spTgt spid="14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4">
                                            <p:txEl>
                                              <p:pRg st="3" end="3"/>
                                            </p:txEl>
                                          </p:spTgt>
                                        </p:tgtEl>
                                        <p:attrNameLst>
                                          <p:attrName>style.visibility</p:attrName>
                                        </p:attrNameLst>
                                      </p:cBhvr>
                                      <p:to>
                                        <p:strVal val="visible"/>
                                      </p:to>
                                    </p:set>
                                    <p:animEffect transition="in" filter="fade">
                                      <p:cBhvr>
                                        <p:cTn id="14" dur="1000"/>
                                        <p:tgtEl>
                                          <p:spTgt spid="144">
                                            <p:txEl>
                                              <p:pRg st="3" end="3"/>
                                            </p:txEl>
                                          </p:spTgt>
                                        </p:tgtEl>
                                      </p:cBhvr>
                                    </p:animEffect>
                                    <p:anim calcmode="lin" valueType="num">
                                      <p:cBhvr>
                                        <p:cTn id="15" dur="1000" fill="hold"/>
                                        <p:tgtEl>
                                          <p:spTgt spid="14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4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4">
                                            <p:txEl>
                                              <p:pRg st="5" end="5"/>
                                            </p:txEl>
                                          </p:spTgt>
                                        </p:tgtEl>
                                        <p:attrNameLst>
                                          <p:attrName>style.visibility</p:attrName>
                                        </p:attrNameLst>
                                      </p:cBhvr>
                                      <p:to>
                                        <p:strVal val="visible"/>
                                      </p:to>
                                    </p:set>
                                    <p:animEffect transition="in" filter="fade">
                                      <p:cBhvr>
                                        <p:cTn id="21" dur="1000"/>
                                        <p:tgtEl>
                                          <p:spTgt spid="144">
                                            <p:txEl>
                                              <p:pRg st="5" end="5"/>
                                            </p:txEl>
                                          </p:spTgt>
                                        </p:tgtEl>
                                      </p:cBhvr>
                                    </p:animEffect>
                                    <p:anim calcmode="lin" valueType="num">
                                      <p:cBhvr>
                                        <p:cTn id="22" dur="1000" fill="hold"/>
                                        <p:tgtEl>
                                          <p:spTgt spid="144">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14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title"/>
          </p:nvPr>
        </p:nvSpPr>
        <p:spPr>
          <a:xfrm>
            <a:off x="88062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Arial"/>
              <a:buNone/>
            </a:pPr>
            <a:r>
              <a:rPr lang="en-US" sz="3200" b="1" cap="none" dirty="0"/>
              <a:t>ACTIVITY: ASSESS YOUR CREATIVE PROBLEM-SOLVING SKILLS</a:t>
            </a:r>
            <a:endParaRPr sz="3200" dirty="0"/>
          </a:p>
        </p:txBody>
      </p:sp>
      <p:sp>
        <p:nvSpPr>
          <p:cNvPr id="151" name="Google Shape;151;p10"/>
          <p:cNvSpPr txBox="1">
            <a:spLocks noGrp="1"/>
          </p:cNvSpPr>
          <p:nvPr>
            <p:ph idx="1"/>
          </p:nvPr>
        </p:nvSpPr>
        <p:spPr>
          <a:xfrm>
            <a:off x="880620" y="1690688"/>
            <a:ext cx="10515600" cy="4620116"/>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ct val="80000"/>
              <a:buNone/>
            </a:pPr>
            <a:r>
              <a:rPr lang="en-US" b="1" u="sng" dirty="0"/>
              <a:t>Objective</a:t>
            </a:r>
            <a:endParaRPr dirty="0"/>
          </a:p>
          <a:p>
            <a:pPr lvl="1" indent="-182880">
              <a:spcBef>
                <a:spcPts val="1400"/>
              </a:spcBef>
              <a:buSzPct val="80000"/>
            </a:pPr>
            <a:r>
              <a:rPr lang="en-US" sz="2000" dirty="0"/>
              <a:t>Evaluate your attitude toward problem-solving in the context of cultivating creative thinking.</a:t>
            </a:r>
            <a:endParaRPr sz="2000" dirty="0"/>
          </a:p>
          <a:p>
            <a:pPr marL="45720" lvl="0" indent="0" algn="l" rtl="0">
              <a:lnSpc>
                <a:spcPct val="90000"/>
              </a:lnSpc>
              <a:spcBef>
                <a:spcPts val="1400"/>
              </a:spcBef>
              <a:spcAft>
                <a:spcPts val="0"/>
              </a:spcAft>
              <a:buSzPct val="80000"/>
              <a:buNone/>
            </a:pPr>
            <a:r>
              <a:rPr lang="en-US" b="1" u="sng" dirty="0"/>
              <a:t>Directions:</a:t>
            </a:r>
            <a:endParaRPr dirty="0"/>
          </a:p>
          <a:p>
            <a:pPr lvl="1" indent="-182880">
              <a:spcBef>
                <a:spcPts val="1400"/>
              </a:spcBef>
              <a:buSzPct val="80000"/>
            </a:pPr>
            <a:r>
              <a:rPr lang="en-US" sz="2000" dirty="0"/>
              <a:t>Access </a:t>
            </a:r>
            <a:r>
              <a:rPr lang="en-US" sz="2000" i="1" dirty="0"/>
              <a:t>Psychology Today</a:t>
            </a:r>
            <a:r>
              <a:rPr lang="en-US" sz="2000" dirty="0"/>
              <a:t>’s </a:t>
            </a:r>
            <a:r>
              <a:rPr lang="en-US" sz="2000" b="1" u="sng" dirty="0">
                <a:solidFill>
                  <a:schemeClr val="hlink"/>
                </a:solidFill>
                <a:hlinkClick r:id="rId3"/>
              </a:rPr>
              <a:t>Creative Problem-Solving Test</a:t>
            </a:r>
            <a:r>
              <a:rPr lang="en-US" sz="2000" dirty="0"/>
              <a:t> at the </a:t>
            </a:r>
            <a:r>
              <a:rPr lang="en-US" sz="2000" i="1" dirty="0"/>
              <a:t>Psychology Today</a:t>
            </a:r>
            <a:r>
              <a:rPr lang="en-US" sz="2000" dirty="0"/>
              <a:t> Web site.</a:t>
            </a:r>
            <a:endParaRPr sz="2000" dirty="0"/>
          </a:p>
          <a:p>
            <a:pPr lvl="1" indent="-182880">
              <a:spcBef>
                <a:spcPts val="1400"/>
              </a:spcBef>
              <a:buSzPct val="80000"/>
            </a:pPr>
            <a:r>
              <a:rPr lang="en-US" sz="2000" dirty="0"/>
              <a:t>Read the introductory text, which explains how creativity is linked to fundamental qualities of thinking, such as flexibility and tolerance of ambiguity.</a:t>
            </a:r>
            <a:endParaRPr sz="2000" dirty="0"/>
          </a:p>
          <a:p>
            <a:pPr lvl="1" indent="-182880">
              <a:spcBef>
                <a:spcPts val="1400"/>
              </a:spcBef>
              <a:buSzPct val="80000"/>
            </a:pPr>
            <a:r>
              <a:rPr lang="en-US" sz="2000" dirty="0"/>
              <a:t>Then advance to the questions by clicking on the “Take The Test” button. The test has 20 questions and will take roughly 10 minutes.</a:t>
            </a:r>
            <a:endParaRPr sz="2000" dirty="0"/>
          </a:p>
          <a:p>
            <a:pPr lvl="1" indent="-182880">
              <a:spcBef>
                <a:spcPts val="1400"/>
              </a:spcBef>
              <a:buSzPct val="80000"/>
            </a:pPr>
            <a:r>
              <a:rPr lang="en-US" sz="2000" dirty="0"/>
              <a:t>After finishing the test, you will receive a Snapshot Report with an introduction, a graph, and a personalized interpretation for one of your test scores.</a:t>
            </a:r>
            <a:endParaRPr sz="2000" dirty="0"/>
          </a:p>
          <a:p>
            <a:pPr lvl="1" indent="-182880">
              <a:spcBef>
                <a:spcPts val="1400"/>
              </a:spcBef>
              <a:buSzPct val="80000"/>
            </a:pPr>
            <a:r>
              <a:rPr lang="en-US" sz="2000" dirty="0"/>
              <a:t>Complete any further steps by following your instructor’s directions.</a:t>
            </a: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1" name="TextBox 10">
            <a:extLst>
              <a:ext uri="{FF2B5EF4-FFF2-40B4-BE49-F238E27FC236}">
                <a16:creationId xmlns:a16="http://schemas.microsoft.com/office/drawing/2014/main" id="{A9065250-4467-492F-82B8-9E143535BACF}"/>
              </a:ext>
            </a:extLst>
          </p:cNvPr>
          <p:cNvSpPr txBox="1"/>
          <p:nvPr/>
        </p:nvSpPr>
        <p:spPr>
          <a:xfrm>
            <a:off x="4551997" y="804422"/>
            <a:ext cx="7528560" cy="5755422"/>
          </a:xfrm>
          <a:prstGeom prst="rect">
            <a:avLst/>
          </a:prstGeom>
          <a:noFill/>
        </p:spPr>
        <p:txBody>
          <a:bodyPr wrap="square">
            <a:spAutoFit/>
          </a:bodyPr>
          <a:lstStyle>
            <a:defPPr>
              <a:defRPr lang="en-US"/>
            </a:defPPr>
            <a:lvl1pPr marL="285750" indent="-285750" fontAlgn="base">
              <a:spcBef>
                <a:spcPts val="600"/>
              </a:spcBef>
              <a:buFont typeface="Arial" panose="020B0604020202020204" pitchFamily="34" charset="0"/>
              <a:buChar char="•"/>
              <a:defRPr sz="2800" b="0" i="0">
                <a:solidFill>
                  <a:srgbClr val="373D3F"/>
                </a:solidFill>
                <a:effectLst/>
                <a:latin typeface="proxima-nova"/>
              </a:defRPr>
            </a:lvl1pPr>
          </a:lstStyle>
          <a:p>
            <a:r>
              <a:rPr lang="en-US" sz="2600" dirty="0">
                <a:solidFill>
                  <a:srgbClr val="0070C0"/>
                </a:solidFill>
              </a:rPr>
              <a:t>Design sample exam questions to test your knowledge as you study for a final.</a:t>
            </a:r>
          </a:p>
          <a:p>
            <a:r>
              <a:rPr lang="en-US" sz="2600" dirty="0">
                <a:solidFill>
                  <a:srgbClr val="0070C0"/>
                </a:solidFill>
              </a:rPr>
              <a:t>Devise a social media strategy for a club on campus.</a:t>
            </a:r>
          </a:p>
          <a:p>
            <a:r>
              <a:rPr lang="en-US" sz="2600" dirty="0">
                <a:solidFill>
                  <a:srgbClr val="0070C0"/>
                </a:solidFill>
              </a:rPr>
              <a:t>Propose an education plan for a major you are designing for yourself.</a:t>
            </a:r>
          </a:p>
          <a:p>
            <a:r>
              <a:rPr lang="en-US" sz="2600" dirty="0">
                <a:solidFill>
                  <a:srgbClr val="0070C0"/>
                </a:solidFill>
              </a:rPr>
              <a:t>Prepare a speech that you will give in a debate in your course.</a:t>
            </a:r>
          </a:p>
          <a:p>
            <a:r>
              <a:rPr lang="en-US" sz="2600" dirty="0">
                <a:solidFill>
                  <a:srgbClr val="0070C0"/>
                </a:solidFill>
              </a:rPr>
              <a:t>Develop a pattern for a costume in a theatrical production.</a:t>
            </a:r>
          </a:p>
          <a:p>
            <a:r>
              <a:rPr lang="en-US" sz="2600" dirty="0">
                <a:solidFill>
                  <a:srgbClr val="0070C0"/>
                </a:solidFill>
              </a:rPr>
              <a:t>Arrange audience seats in your classroom to maximize attention during your presentation.</a:t>
            </a:r>
          </a:p>
          <a:p>
            <a:r>
              <a:rPr lang="en-US" sz="2600" dirty="0">
                <a:solidFill>
                  <a:srgbClr val="0070C0"/>
                </a:solidFill>
              </a:rPr>
              <a:t>Arrange an eye-catching holiday display in your dormitory or apartment building.</a:t>
            </a:r>
          </a:p>
        </p:txBody>
      </p:sp>
      <p:sp>
        <p:nvSpPr>
          <p:cNvPr id="7" name="Google Shape;156;p11">
            <a:extLst>
              <a:ext uri="{FF2B5EF4-FFF2-40B4-BE49-F238E27FC236}">
                <a16:creationId xmlns:a16="http://schemas.microsoft.com/office/drawing/2014/main" id="{4B356020-5C32-4F58-B0D9-114FC65E58E0}"/>
              </a:ext>
            </a:extLst>
          </p:cNvPr>
          <p:cNvSpPr txBox="1">
            <a:spLocks noGrp="1"/>
          </p:cNvSpPr>
          <p:nvPr>
            <p:ph type="title"/>
          </p:nvPr>
        </p:nvSpPr>
        <p:spPr>
          <a:xfrm>
            <a:off x="111443" y="298156"/>
            <a:ext cx="3932237" cy="16002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accent1"/>
              </a:buClr>
              <a:buSzPts val="4000"/>
              <a:buFont typeface="Arial"/>
              <a:buNone/>
            </a:pPr>
            <a:r>
              <a:rPr lang="en-US" b="1" dirty="0"/>
              <a:t>Creative Thinking in Education</a:t>
            </a:r>
            <a:br>
              <a:rPr lang="en-US" b="1" dirty="0"/>
            </a:br>
            <a:endParaRPr dirty="0"/>
          </a:p>
        </p:txBody>
      </p:sp>
      <p:sp>
        <p:nvSpPr>
          <p:cNvPr id="8" name="TextBox 7">
            <a:extLst>
              <a:ext uri="{FF2B5EF4-FFF2-40B4-BE49-F238E27FC236}">
                <a16:creationId xmlns:a16="http://schemas.microsoft.com/office/drawing/2014/main" id="{A40138AA-D737-449F-BB6D-38203B67219B}"/>
              </a:ext>
            </a:extLst>
          </p:cNvPr>
          <p:cNvSpPr txBox="1"/>
          <p:nvPr/>
        </p:nvSpPr>
        <p:spPr>
          <a:xfrm>
            <a:off x="883836" y="3512856"/>
            <a:ext cx="3132772" cy="3046988"/>
          </a:xfrm>
          <a:prstGeom prst="rect">
            <a:avLst/>
          </a:prstGeom>
          <a:noFill/>
        </p:spPr>
        <p:txBody>
          <a:bodyPr wrap="square">
            <a:spAutoFit/>
          </a:bodyPr>
          <a:lstStyle/>
          <a:p>
            <a:pPr algn="r" fontAlgn="base"/>
            <a:r>
              <a:rPr lang="en-US" sz="2400" b="0" i="0" dirty="0">
                <a:solidFill>
                  <a:srgbClr val="373D3F"/>
                </a:solidFill>
                <a:effectLst/>
                <a:latin typeface="proxima-nova"/>
              </a:rPr>
              <a:t>College is great ground for enhancing creative thinking skills.</a:t>
            </a:r>
          </a:p>
          <a:p>
            <a:pPr algn="r" fontAlgn="base"/>
            <a:r>
              <a:rPr lang="en-US" sz="2400" b="0" i="0" dirty="0">
                <a:solidFill>
                  <a:srgbClr val="373D3F"/>
                </a:solidFill>
                <a:effectLst/>
                <a:latin typeface="proxima-nova"/>
              </a:rPr>
              <a:t>These are some college  activities that can stimulate creative thinking. Are any familiar to you?</a:t>
            </a:r>
          </a:p>
        </p:txBody>
      </p:sp>
      <p:pic>
        <p:nvPicPr>
          <p:cNvPr id="9" name="Picture 2" descr="image depicting thinking outside th ebox">
            <a:extLst>
              <a:ext uri="{FF2B5EF4-FFF2-40B4-BE49-F238E27FC236}">
                <a16:creationId xmlns:a16="http://schemas.microsoft.com/office/drawing/2014/main" id="{4C931238-D9EE-4E0E-85C2-8F70B3B8E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383" y="1660806"/>
            <a:ext cx="1627678" cy="1684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8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fade">
                                      <p:cBhvr>
                                        <p:cTn id="42" dur="1000"/>
                                        <p:tgtEl>
                                          <p:spTgt spid="11">
                                            <p:txEl>
                                              <p:pRg st="5" end="5"/>
                                            </p:txEl>
                                          </p:spTgt>
                                        </p:tgtEl>
                                      </p:cBhvr>
                                    </p:animEffect>
                                    <p:anim calcmode="lin" valueType="num">
                                      <p:cBhvr>
                                        <p:cTn id="4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fade">
                                      <p:cBhvr>
                                        <p:cTn id="49" dur="1000"/>
                                        <p:tgtEl>
                                          <p:spTgt spid="11">
                                            <p:txEl>
                                              <p:pRg st="6" end="6"/>
                                            </p:txEl>
                                          </p:spTgt>
                                        </p:tgtEl>
                                      </p:cBhvr>
                                    </p:animEffect>
                                    <p:anim calcmode="lin" valueType="num">
                                      <p:cBhvr>
                                        <p:cTn id="5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111443" y="298156"/>
            <a:ext cx="3932237" cy="160020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accent1"/>
              </a:buClr>
              <a:buSzPts val="4000"/>
              <a:buFont typeface="Arial"/>
              <a:buNone/>
            </a:pPr>
            <a:r>
              <a:rPr lang="en-US" b="1" dirty="0"/>
              <a:t>Creative Thinking in Education</a:t>
            </a:r>
            <a:br>
              <a:rPr lang="en-US" b="1" dirty="0"/>
            </a:br>
            <a:endParaRPr dirty="0"/>
          </a:p>
        </p:txBody>
      </p:sp>
      <p:sp>
        <p:nvSpPr>
          <p:cNvPr id="11" name="TextBox 10">
            <a:extLst>
              <a:ext uri="{FF2B5EF4-FFF2-40B4-BE49-F238E27FC236}">
                <a16:creationId xmlns:a16="http://schemas.microsoft.com/office/drawing/2014/main" id="{A9065250-4467-492F-82B8-9E143535BACF}"/>
              </a:ext>
            </a:extLst>
          </p:cNvPr>
          <p:cNvSpPr txBox="1"/>
          <p:nvPr/>
        </p:nvSpPr>
        <p:spPr>
          <a:xfrm>
            <a:off x="4439920" y="1347904"/>
            <a:ext cx="7528560" cy="4801314"/>
          </a:xfrm>
          <a:prstGeom prst="rect">
            <a:avLst/>
          </a:prstGeom>
          <a:noFill/>
        </p:spPr>
        <p:txBody>
          <a:bodyPr wrap="square">
            <a:spAutoFit/>
          </a:bodyPr>
          <a:lstStyle/>
          <a:p>
            <a:pPr marL="285750" indent="-285750" algn="l" fontAlgn="base">
              <a:spcBef>
                <a:spcPts val="600"/>
              </a:spcBef>
              <a:buFont typeface="Arial" panose="020B0604020202020204" pitchFamily="34" charset="0"/>
              <a:buChar char="•"/>
            </a:pPr>
            <a:r>
              <a:rPr lang="en-US" sz="2600" b="0" i="0" dirty="0">
                <a:solidFill>
                  <a:srgbClr val="0070C0"/>
                </a:solidFill>
                <a:effectLst/>
                <a:latin typeface="proxima-nova"/>
              </a:rPr>
              <a:t>Participate in a brainstorming session with your fellow musicians on how you will collaborate to write a musical composition.</a:t>
            </a:r>
          </a:p>
          <a:p>
            <a:pPr marL="285750" indent="-285750" algn="l" fontAlgn="base">
              <a:spcBef>
                <a:spcPts val="600"/>
              </a:spcBef>
              <a:buFont typeface="Arial" panose="020B0604020202020204" pitchFamily="34" charset="0"/>
              <a:buChar char="•"/>
            </a:pPr>
            <a:r>
              <a:rPr lang="en-US" sz="2600" b="0" i="0" dirty="0">
                <a:solidFill>
                  <a:srgbClr val="0070C0"/>
                </a:solidFill>
                <a:effectLst/>
                <a:latin typeface="proxima-nova"/>
              </a:rPr>
              <a:t>Draft a script for a video production that will be shown to several college administrators.</a:t>
            </a:r>
          </a:p>
          <a:p>
            <a:pPr marL="285750" indent="-285750" algn="l" fontAlgn="base">
              <a:spcBef>
                <a:spcPts val="600"/>
              </a:spcBef>
              <a:buFont typeface="Arial" panose="020B0604020202020204" pitchFamily="34" charset="0"/>
              <a:buChar char="•"/>
            </a:pPr>
            <a:r>
              <a:rPr lang="en-US" sz="2600" b="0" i="0" dirty="0">
                <a:solidFill>
                  <a:srgbClr val="0070C0"/>
                </a:solidFill>
                <a:effectLst/>
                <a:latin typeface="proxima-nova"/>
              </a:rPr>
              <a:t>Compose a set of requests and recommendations for a campus office to improve its customer service.</a:t>
            </a:r>
          </a:p>
          <a:p>
            <a:pPr marL="285750" indent="-285750" algn="l" fontAlgn="base">
              <a:spcBef>
                <a:spcPts val="600"/>
              </a:spcBef>
              <a:buFont typeface="Arial" panose="020B0604020202020204" pitchFamily="34" charset="0"/>
              <a:buChar char="•"/>
            </a:pPr>
            <a:r>
              <a:rPr lang="en-US" sz="2600" b="0" i="0" dirty="0">
                <a:solidFill>
                  <a:srgbClr val="0070C0"/>
                </a:solidFill>
                <a:effectLst/>
                <a:latin typeface="proxima-nova"/>
              </a:rPr>
              <a:t>Develop a marketing pitch for a mock business you are developing.</a:t>
            </a:r>
          </a:p>
          <a:p>
            <a:pPr marL="285750" indent="-285750" algn="l" fontAlgn="base">
              <a:spcBef>
                <a:spcPts val="600"/>
              </a:spcBef>
              <a:buFont typeface="Arial" panose="020B0604020202020204" pitchFamily="34" charset="0"/>
              <a:buChar char="•"/>
            </a:pPr>
            <a:r>
              <a:rPr lang="en-US" sz="2600" b="0" i="0" dirty="0">
                <a:solidFill>
                  <a:srgbClr val="0070C0"/>
                </a:solidFill>
                <a:effectLst/>
                <a:latin typeface="proxima-nova"/>
              </a:rPr>
              <a:t>Develop a comprehensive energy-reduction plan for your cohousing arrangement.</a:t>
            </a:r>
          </a:p>
        </p:txBody>
      </p:sp>
      <p:sp>
        <p:nvSpPr>
          <p:cNvPr id="13" name="TextBox 12">
            <a:extLst>
              <a:ext uri="{FF2B5EF4-FFF2-40B4-BE49-F238E27FC236}">
                <a16:creationId xmlns:a16="http://schemas.microsoft.com/office/drawing/2014/main" id="{15BD09A6-FD87-4D20-B581-2305647F3D03}"/>
              </a:ext>
            </a:extLst>
          </p:cNvPr>
          <p:cNvSpPr txBox="1"/>
          <p:nvPr/>
        </p:nvSpPr>
        <p:spPr>
          <a:xfrm>
            <a:off x="883836" y="3512856"/>
            <a:ext cx="3132772" cy="3046988"/>
          </a:xfrm>
          <a:prstGeom prst="rect">
            <a:avLst/>
          </a:prstGeom>
          <a:noFill/>
        </p:spPr>
        <p:txBody>
          <a:bodyPr wrap="square">
            <a:spAutoFit/>
          </a:bodyPr>
          <a:lstStyle/>
          <a:p>
            <a:pPr algn="r" fontAlgn="base"/>
            <a:r>
              <a:rPr lang="en-US" sz="2400" b="0" i="0" dirty="0">
                <a:solidFill>
                  <a:srgbClr val="373D3F"/>
                </a:solidFill>
                <a:effectLst/>
                <a:latin typeface="proxima-nova"/>
              </a:rPr>
              <a:t>College is great ground for enhancing creative thinking skills.</a:t>
            </a:r>
          </a:p>
          <a:p>
            <a:pPr algn="r" fontAlgn="base"/>
            <a:r>
              <a:rPr lang="en-US" sz="2400" b="0" i="0" dirty="0">
                <a:solidFill>
                  <a:srgbClr val="373D3F"/>
                </a:solidFill>
                <a:effectLst/>
                <a:latin typeface="proxima-nova"/>
              </a:rPr>
              <a:t>These are some college  activities that can stimulate creative thinking. Are any familiar to you?</a:t>
            </a:r>
          </a:p>
        </p:txBody>
      </p:sp>
      <p:pic>
        <p:nvPicPr>
          <p:cNvPr id="1026" name="Picture 2" descr="image depicting thinking outside th ebox">
            <a:extLst>
              <a:ext uri="{FF2B5EF4-FFF2-40B4-BE49-F238E27FC236}">
                <a16:creationId xmlns:a16="http://schemas.microsoft.com/office/drawing/2014/main" id="{C751794E-BBF1-40FF-B1B3-0149E1FF8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383" y="1660806"/>
            <a:ext cx="1627678" cy="1684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Google Shape;164;p12"/>
          <p:cNvSpPr txBox="1">
            <a:spLocks noGrp="1"/>
          </p:cNvSpPr>
          <p:nvPr>
            <p:ph type="title"/>
          </p:nvPr>
        </p:nvSpPr>
        <p:spPr>
          <a:xfrm>
            <a:off x="602827" y="389467"/>
            <a:ext cx="7233233" cy="606213"/>
          </a:xfrm>
          <a:prstGeom prst="rect">
            <a:avLst/>
          </a:prstGeom>
        </p:spPr>
        <p:txBody>
          <a:bodyPr spcFirstLastPara="1" vert="horz" lIns="91440" tIns="45720" rIns="91440" bIns="45720" rtlCol="0" anchor="b" anchorCtr="0">
            <a:noAutofit/>
          </a:bodyPr>
          <a:lstStyle/>
          <a:p>
            <a:pPr marL="0" lvl="0" indent="0">
              <a:spcAft>
                <a:spcPts val="0"/>
              </a:spcAft>
              <a:buClr>
                <a:schemeClr val="accent1"/>
              </a:buClr>
              <a:buSzPct val="100000"/>
            </a:pPr>
            <a:r>
              <a:rPr lang="en-US" sz="3600" b="1" dirty="0">
                <a:solidFill>
                  <a:srgbClr val="0070C0"/>
                </a:solidFill>
              </a:rPr>
              <a:t>How to Stimulate Creative Thinking</a:t>
            </a:r>
            <a:endParaRPr lang="en-US" sz="3600" dirty="0">
              <a:solidFill>
                <a:srgbClr val="0070C0"/>
              </a:solidFill>
            </a:endParaRPr>
          </a:p>
        </p:txBody>
      </p:sp>
      <p:pic>
        <p:nvPicPr>
          <p:cNvPr id="168" name="Picture 165" descr="People working on ideas">
            <a:extLst>
              <a:ext uri="{FF2B5EF4-FFF2-40B4-BE49-F238E27FC236}">
                <a16:creationId xmlns:a16="http://schemas.microsoft.com/office/drawing/2014/main" id="{54C14BB6-7D67-4C6D-8BDA-19C08E50F9AE}"/>
              </a:ext>
            </a:extLst>
          </p:cNvPr>
          <p:cNvPicPr>
            <a:picLocks noChangeAspect="1"/>
          </p:cNvPicPr>
          <p:nvPr/>
        </p:nvPicPr>
        <p:blipFill rotWithShape="1">
          <a:blip r:embed="rId3"/>
          <a:srcRect l="17539" r="34924" b="2"/>
          <a:stretch/>
        </p:blipFill>
        <p:spPr>
          <a:xfrm>
            <a:off x="7214735" y="10"/>
            <a:ext cx="497726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3" name="TextBox 12">
            <a:extLst>
              <a:ext uri="{FF2B5EF4-FFF2-40B4-BE49-F238E27FC236}">
                <a16:creationId xmlns:a16="http://schemas.microsoft.com/office/drawing/2014/main" id="{213DBC76-0286-4512-834D-1D404D8C7F30}"/>
              </a:ext>
            </a:extLst>
          </p:cNvPr>
          <p:cNvSpPr txBox="1"/>
          <p:nvPr/>
        </p:nvSpPr>
        <p:spPr>
          <a:xfrm>
            <a:off x="602828" y="1096135"/>
            <a:ext cx="6502401" cy="5570756"/>
          </a:xfrm>
          <a:prstGeom prst="rect">
            <a:avLst/>
          </a:prstGeom>
          <a:noFill/>
        </p:spPr>
        <p:txBody>
          <a:bodyPr wrap="square">
            <a:spAutoFit/>
          </a:bodyPr>
          <a:lstStyle/>
          <a:p>
            <a:pPr marL="457200" indent="-457200" algn="l" fontAlgn="base">
              <a:buFont typeface="+mj-lt"/>
              <a:buAutoNum type="arabicPeriod"/>
            </a:pPr>
            <a:r>
              <a:rPr lang="en-US" sz="2800" b="1" i="0" dirty="0">
                <a:solidFill>
                  <a:srgbClr val="373D3F"/>
                </a:solidFill>
                <a:effectLst/>
                <a:latin typeface="proxima-nova"/>
              </a:rPr>
              <a:t>Sleep on it.</a:t>
            </a:r>
            <a:r>
              <a:rPr lang="en-US" sz="2800" b="0" i="0" dirty="0">
                <a:solidFill>
                  <a:srgbClr val="373D3F"/>
                </a:solidFill>
                <a:effectLst/>
                <a:latin typeface="proxima-nova"/>
              </a:rPr>
              <a:t> </a:t>
            </a:r>
            <a:r>
              <a:rPr lang="en-US" sz="2000" b="0" i="0" dirty="0">
                <a:solidFill>
                  <a:srgbClr val="373D3F"/>
                </a:solidFill>
                <a:effectLst/>
                <a:latin typeface="proxima-nova"/>
              </a:rPr>
              <a:t>Over the years, researchers have found that the REM sleep cycle boosts our creativity and problem-solving abilities, providing us with innovative ideas or answers to vexing dilemmas when we awaken. </a:t>
            </a:r>
            <a:r>
              <a:rPr lang="en-US" sz="2000" b="1" i="0" dirty="0">
                <a:solidFill>
                  <a:srgbClr val="373D3F"/>
                </a:solidFill>
                <a:effectLst/>
                <a:latin typeface="proxima-nova"/>
              </a:rPr>
              <a:t>Keep a pen and paper by the bed</a:t>
            </a:r>
            <a:r>
              <a:rPr lang="en-US" sz="2000" b="0" i="0" dirty="0">
                <a:solidFill>
                  <a:srgbClr val="373D3F"/>
                </a:solidFill>
                <a:effectLst/>
                <a:latin typeface="proxima-nova"/>
              </a:rPr>
              <a:t> so you can write down your nocturnal insights if they wake you up.</a:t>
            </a:r>
            <a:endParaRPr lang="en-US" sz="2100" b="0" i="0" dirty="0">
              <a:solidFill>
                <a:srgbClr val="373D3F"/>
              </a:solidFill>
              <a:effectLst/>
              <a:latin typeface="proxima-nova"/>
            </a:endParaRPr>
          </a:p>
          <a:p>
            <a:pPr marL="457200" indent="-457200" algn="l" fontAlgn="base">
              <a:buFont typeface="+mj-lt"/>
              <a:buAutoNum type="arabicPeriod"/>
            </a:pPr>
            <a:endParaRPr lang="en-US" sz="1200" b="0" i="0" dirty="0">
              <a:solidFill>
                <a:srgbClr val="373D3F"/>
              </a:solidFill>
              <a:effectLst/>
              <a:latin typeface="proxima-nova"/>
            </a:endParaRPr>
          </a:p>
          <a:p>
            <a:pPr marL="457200" indent="-457200" algn="l" fontAlgn="base">
              <a:buFont typeface="+mj-lt"/>
              <a:buAutoNum type="arabicPeriod"/>
            </a:pPr>
            <a:r>
              <a:rPr lang="en-US" sz="2800" b="1" i="0" dirty="0">
                <a:solidFill>
                  <a:srgbClr val="373D3F"/>
                </a:solidFill>
                <a:effectLst/>
                <a:latin typeface="proxima-nova"/>
              </a:rPr>
              <a:t>Go for a run or hit the gym.</a:t>
            </a:r>
            <a:r>
              <a:rPr lang="en-US" sz="2800" b="0" i="0" dirty="0">
                <a:solidFill>
                  <a:srgbClr val="373D3F"/>
                </a:solidFill>
                <a:effectLst/>
                <a:latin typeface="proxima-nova"/>
              </a:rPr>
              <a:t> </a:t>
            </a:r>
            <a:r>
              <a:rPr lang="en-US" sz="2000" b="0" i="0" dirty="0">
                <a:solidFill>
                  <a:srgbClr val="373D3F"/>
                </a:solidFill>
                <a:effectLst/>
                <a:latin typeface="proxima-nova"/>
              </a:rPr>
              <a:t>Studies indicate that exercise stimulates creative thinking, and the brainpower boost lasts for a few hours.</a:t>
            </a:r>
            <a:endParaRPr lang="en-US" sz="2100" b="0" i="0" dirty="0">
              <a:solidFill>
                <a:srgbClr val="373D3F"/>
              </a:solidFill>
              <a:effectLst/>
              <a:latin typeface="proxima-nova"/>
            </a:endParaRPr>
          </a:p>
          <a:p>
            <a:pPr marL="457200" indent="-457200" algn="l" fontAlgn="base">
              <a:buFont typeface="+mj-lt"/>
              <a:buAutoNum type="arabicPeriod"/>
            </a:pPr>
            <a:endParaRPr lang="en-US" sz="1200" b="1" i="0" dirty="0">
              <a:solidFill>
                <a:srgbClr val="373D3F"/>
              </a:solidFill>
              <a:effectLst/>
              <a:latin typeface="proxima-nova"/>
            </a:endParaRPr>
          </a:p>
          <a:p>
            <a:pPr marL="457200" indent="-457200" algn="l" fontAlgn="base">
              <a:buFont typeface="+mj-lt"/>
              <a:buAutoNum type="arabicPeriod"/>
            </a:pPr>
            <a:r>
              <a:rPr lang="en-US" sz="2800" b="1" i="0" dirty="0">
                <a:solidFill>
                  <a:srgbClr val="373D3F"/>
                </a:solidFill>
                <a:effectLst/>
                <a:latin typeface="proxima-nova"/>
              </a:rPr>
              <a:t>Allow your mind to wander a few times every day.</a:t>
            </a:r>
            <a:r>
              <a:rPr lang="en-US" sz="2100" b="0" i="0" dirty="0">
                <a:solidFill>
                  <a:srgbClr val="373D3F"/>
                </a:solidFill>
                <a:effectLst/>
                <a:latin typeface="proxima-nova"/>
              </a:rPr>
              <a:t> </a:t>
            </a:r>
            <a:r>
              <a:rPr lang="en-US" sz="2000" b="0" i="0" dirty="0">
                <a:solidFill>
                  <a:srgbClr val="373D3F"/>
                </a:solidFill>
                <a:effectLst/>
                <a:latin typeface="proxima-nova"/>
              </a:rPr>
              <a:t>Far from being a waste of time, daydreaming has been found to be an essential part of generating new ideas. If you’re stuck on a problem or creatively blocked, think about something else for a while.</a:t>
            </a:r>
            <a:endParaRPr lang="en-US" sz="2100" b="0" i="0" dirty="0">
              <a:solidFill>
                <a:srgbClr val="373D3F"/>
              </a:solidFill>
              <a:effectLst/>
              <a:latin typeface="proxima-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2" end="2"/>
                                            </p:txEl>
                                          </p:spTgt>
                                        </p:tgtEl>
                                        <p:attrNameLst>
                                          <p:attrName>style.visibility</p:attrName>
                                        </p:attrNameLst>
                                      </p:cBhvr>
                                      <p:to>
                                        <p:strVal val="visible"/>
                                      </p:to>
                                    </p:set>
                                    <p:animEffect transition="in" filter="fade">
                                      <p:cBhvr>
                                        <p:cTn id="14" dur="1000"/>
                                        <p:tgtEl>
                                          <p:spTgt spid="13">
                                            <p:txEl>
                                              <p:pRg st="2" end="2"/>
                                            </p:txEl>
                                          </p:spTgt>
                                        </p:tgtEl>
                                      </p:cBhvr>
                                    </p:animEffect>
                                    <p:anim calcmode="lin" valueType="num">
                                      <p:cBhvr>
                                        <p:cTn id="1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1000"/>
                                        <p:tgtEl>
                                          <p:spTgt spid="13">
                                            <p:txEl>
                                              <p:pRg st="4" end="4"/>
                                            </p:txEl>
                                          </p:spTgt>
                                        </p:tgtEl>
                                      </p:cBhvr>
                                    </p:animEffect>
                                    <p:anim calcmode="lin" valueType="num">
                                      <p:cBhvr>
                                        <p:cTn id="2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Google Shape;164;p12"/>
          <p:cNvSpPr txBox="1">
            <a:spLocks noGrp="1"/>
          </p:cNvSpPr>
          <p:nvPr>
            <p:ph type="title"/>
          </p:nvPr>
        </p:nvSpPr>
        <p:spPr>
          <a:xfrm>
            <a:off x="602827" y="796783"/>
            <a:ext cx="6700797" cy="606213"/>
          </a:xfrm>
          <a:prstGeom prst="rect">
            <a:avLst/>
          </a:prstGeom>
        </p:spPr>
        <p:txBody>
          <a:bodyPr spcFirstLastPara="1" vert="horz" lIns="91440" tIns="45720" rIns="91440" bIns="45720" rtlCol="0" anchor="b" anchorCtr="0">
            <a:noAutofit/>
          </a:bodyPr>
          <a:lstStyle/>
          <a:p>
            <a:pPr marL="0" lvl="0" indent="0">
              <a:spcAft>
                <a:spcPts val="0"/>
              </a:spcAft>
              <a:buClr>
                <a:schemeClr val="accent1"/>
              </a:buClr>
              <a:buSzPct val="100000"/>
            </a:pPr>
            <a:r>
              <a:rPr lang="en-US" sz="3600" b="1" dirty="0">
                <a:solidFill>
                  <a:srgbClr val="0070C0"/>
                </a:solidFill>
              </a:rPr>
              <a:t>How to Stimulate Creative Thinking</a:t>
            </a:r>
            <a:endParaRPr lang="en-US" sz="3600" dirty="0">
              <a:solidFill>
                <a:srgbClr val="0070C0"/>
              </a:solidFill>
            </a:endParaRPr>
          </a:p>
        </p:txBody>
      </p:sp>
      <p:pic>
        <p:nvPicPr>
          <p:cNvPr id="168" name="Picture 165" descr="People working on ideas">
            <a:extLst>
              <a:ext uri="{FF2B5EF4-FFF2-40B4-BE49-F238E27FC236}">
                <a16:creationId xmlns:a16="http://schemas.microsoft.com/office/drawing/2014/main" id="{54C14BB6-7D67-4C6D-8BDA-19C08E50F9AE}"/>
              </a:ext>
            </a:extLst>
          </p:cNvPr>
          <p:cNvPicPr>
            <a:picLocks noChangeAspect="1"/>
          </p:cNvPicPr>
          <p:nvPr/>
        </p:nvPicPr>
        <p:blipFill rotWithShape="1">
          <a:blip r:embed="rId3"/>
          <a:srcRect l="17539" r="34924" b="2"/>
          <a:stretch/>
        </p:blipFill>
        <p:spPr>
          <a:xfrm>
            <a:off x="7214735" y="10"/>
            <a:ext cx="497726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CCDB40D7-964F-442E-8FA9-E5AD771784F2}"/>
              </a:ext>
            </a:extLst>
          </p:cNvPr>
          <p:cNvSpPr txBox="1"/>
          <p:nvPr/>
        </p:nvSpPr>
        <p:spPr>
          <a:xfrm>
            <a:off x="1066800" y="1480016"/>
            <a:ext cx="5940212" cy="4278094"/>
          </a:xfrm>
          <a:prstGeom prst="rect">
            <a:avLst/>
          </a:prstGeom>
          <a:noFill/>
        </p:spPr>
        <p:txBody>
          <a:bodyPr wrap="square">
            <a:spAutoFit/>
          </a:bodyPr>
          <a:lstStyle/>
          <a:p>
            <a:pPr marL="457200" indent="-457200" algn="l" fontAlgn="base">
              <a:buFont typeface="+mj-lt"/>
              <a:buAutoNum type="arabicPeriod" startAt="4"/>
            </a:pPr>
            <a:r>
              <a:rPr lang="en-US" sz="3200" b="1" i="0" dirty="0">
                <a:solidFill>
                  <a:srgbClr val="373D3F"/>
                </a:solidFill>
                <a:effectLst/>
                <a:latin typeface="proxima-nova"/>
              </a:rPr>
              <a:t>Keep learning.</a:t>
            </a:r>
            <a:r>
              <a:rPr lang="en-US" sz="2400" b="0" i="0" dirty="0">
                <a:solidFill>
                  <a:srgbClr val="373D3F"/>
                </a:solidFill>
                <a:effectLst/>
                <a:latin typeface="proxima-nova"/>
              </a:rPr>
              <a:t> </a:t>
            </a:r>
            <a:r>
              <a:rPr lang="en-US" sz="2000" b="0" i="0" dirty="0">
                <a:solidFill>
                  <a:srgbClr val="373D3F"/>
                </a:solidFill>
                <a:effectLst/>
                <a:latin typeface="proxima-nova"/>
              </a:rPr>
              <a:t>Studying something far removed from your area of expertise is especially effective in helping you think in new ways.</a:t>
            </a:r>
            <a:endParaRPr lang="en-US" sz="2400" b="0" i="0" dirty="0">
              <a:solidFill>
                <a:srgbClr val="373D3F"/>
              </a:solidFill>
              <a:effectLst/>
              <a:latin typeface="proxima-nova"/>
            </a:endParaRPr>
          </a:p>
          <a:p>
            <a:pPr marL="457200" indent="-457200" algn="l" fontAlgn="base">
              <a:buFont typeface="+mj-lt"/>
              <a:buAutoNum type="arabicPeriod" startAt="4"/>
            </a:pPr>
            <a:endParaRPr lang="en-US" sz="1200" b="0" i="0" dirty="0">
              <a:solidFill>
                <a:srgbClr val="373D3F"/>
              </a:solidFill>
              <a:effectLst/>
              <a:latin typeface="proxima-nova"/>
            </a:endParaRPr>
          </a:p>
          <a:p>
            <a:pPr marL="457200" indent="-457200" algn="l" fontAlgn="base">
              <a:buFont typeface="+mj-lt"/>
              <a:buAutoNum type="arabicPeriod" startAt="4"/>
            </a:pPr>
            <a:r>
              <a:rPr lang="en-US" sz="3200" b="1" i="0" dirty="0">
                <a:solidFill>
                  <a:srgbClr val="373D3F"/>
                </a:solidFill>
                <a:effectLst/>
                <a:latin typeface="proxima-nova"/>
              </a:rPr>
              <a:t>Put yourself in nerve-racking situations</a:t>
            </a:r>
            <a:r>
              <a:rPr lang="en-US" sz="2000" b="0" i="0" dirty="0">
                <a:solidFill>
                  <a:srgbClr val="373D3F"/>
                </a:solidFill>
                <a:effectLst/>
                <a:latin typeface="proxima-nova"/>
              </a:rPr>
              <a:t> once in a while to fire up your brain. Fear and frustration can trigger innovative thinking.</a:t>
            </a:r>
            <a:endParaRPr lang="en-US" sz="2400" b="0" i="0" dirty="0">
              <a:solidFill>
                <a:srgbClr val="373D3F"/>
              </a:solidFill>
              <a:effectLst/>
              <a:latin typeface="proxima-nova"/>
            </a:endParaRPr>
          </a:p>
          <a:p>
            <a:pPr marL="457200" indent="-457200" algn="l" fontAlgn="base">
              <a:buFont typeface="+mj-lt"/>
              <a:buAutoNum type="arabicPeriod" startAt="4"/>
            </a:pPr>
            <a:endParaRPr lang="en-US" sz="1200" b="0" i="0" dirty="0">
              <a:solidFill>
                <a:srgbClr val="373D3F"/>
              </a:solidFill>
              <a:effectLst/>
              <a:latin typeface="proxima-nova"/>
            </a:endParaRPr>
          </a:p>
          <a:p>
            <a:pPr marL="457200" indent="-457200" algn="l" fontAlgn="base">
              <a:buFont typeface="+mj-lt"/>
              <a:buAutoNum type="arabicPeriod" startAt="4"/>
            </a:pPr>
            <a:r>
              <a:rPr lang="en-US" sz="3200" b="1" i="0" dirty="0">
                <a:solidFill>
                  <a:srgbClr val="373D3F"/>
                </a:solidFill>
                <a:effectLst/>
                <a:latin typeface="proxima-nova"/>
              </a:rPr>
              <a:t>Keep a notebook with you</a:t>
            </a:r>
            <a:r>
              <a:rPr lang="en-US" sz="2400" b="0" i="0" dirty="0">
                <a:solidFill>
                  <a:srgbClr val="373D3F"/>
                </a:solidFill>
                <a:effectLst/>
                <a:latin typeface="proxima-nova"/>
              </a:rPr>
              <a:t> </a:t>
            </a:r>
            <a:r>
              <a:rPr lang="en-US" sz="2000" b="0" i="0" dirty="0">
                <a:solidFill>
                  <a:srgbClr val="373D3F"/>
                </a:solidFill>
                <a:effectLst/>
                <a:latin typeface="proxima-nova"/>
              </a:rPr>
              <a:t>so you always have a way to record fleeting thoughts. They’re sometimes the best ideas of all.</a:t>
            </a:r>
            <a:endParaRPr lang="en-US" sz="2400" b="0" i="0" dirty="0">
              <a:solidFill>
                <a:srgbClr val="373D3F"/>
              </a:solidFill>
              <a:effectLst/>
              <a:latin typeface="proxima-nova"/>
            </a:endParaRPr>
          </a:p>
        </p:txBody>
      </p:sp>
    </p:spTree>
    <p:extLst>
      <p:ext uri="{BB962C8B-B14F-4D97-AF65-F5344CB8AC3E}">
        <p14:creationId xmlns:p14="http://schemas.microsoft.com/office/powerpoint/2010/main" val="228962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anim calcmode="lin" valueType="num">
                                      <p:cBhvr>
                                        <p:cTn id="2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13" name="Rectangle 112">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2" name="Google Shape;172;p13"/>
          <p:cNvSpPr txBox="1">
            <a:spLocks noGrp="1"/>
          </p:cNvSpPr>
          <p:nvPr>
            <p:ph type="title"/>
          </p:nvPr>
        </p:nvSpPr>
        <p:spPr>
          <a:xfrm>
            <a:off x="3880430" y="722384"/>
            <a:ext cx="7160357" cy="2228911"/>
          </a:xfrm>
          <a:prstGeom prst="rect">
            <a:avLst/>
          </a:prstGeom>
        </p:spPr>
        <p:txBody>
          <a:bodyPr spcFirstLastPara="1" vert="horz" lIns="91440" tIns="45720" rIns="91440" bIns="45720" rtlCol="0" anchor="t" anchorCtr="0">
            <a:normAutofit/>
          </a:bodyPr>
          <a:lstStyle/>
          <a:p>
            <a:pPr marL="0" lvl="0" indent="0" algn="r">
              <a:spcAft>
                <a:spcPts val="0"/>
              </a:spcAft>
              <a:buClr>
                <a:schemeClr val="accent1"/>
              </a:buClr>
              <a:buSzPts val="4000"/>
            </a:pPr>
            <a:r>
              <a:rPr lang="en-US" sz="4400" b="1" kern="1200" dirty="0">
                <a:solidFill>
                  <a:srgbClr val="FFFFFF"/>
                </a:solidFill>
                <a:latin typeface="+mj-lt"/>
                <a:ea typeface="+mj-ea"/>
                <a:cs typeface="+mj-cs"/>
              </a:rPr>
              <a:t>A Brainstorm of Tips for Creative Thinking</a:t>
            </a:r>
            <a:endParaRPr lang="en-US" sz="4400" kern="1200" dirty="0">
              <a:solidFill>
                <a:srgbClr val="FFFFFF"/>
              </a:solidFill>
              <a:latin typeface="+mj-lt"/>
              <a:ea typeface="+mj-ea"/>
              <a:cs typeface="+mj-cs"/>
            </a:endParaRPr>
          </a:p>
        </p:txBody>
      </p:sp>
      <p:sp>
        <p:nvSpPr>
          <p:cNvPr id="1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21" name="Straight Connector 1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oogle Shape;174;p13">
            <a:extLst>
              <a:ext uri="{FF2B5EF4-FFF2-40B4-BE49-F238E27FC236}">
                <a16:creationId xmlns:a16="http://schemas.microsoft.com/office/drawing/2014/main" id="{BF405F2A-0E15-455B-B2B2-E6B6A20EEE55}"/>
              </a:ext>
            </a:extLst>
          </p:cNvPr>
          <p:cNvSpPr txBox="1">
            <a:spLocks noGrp="1"/>
          </p:cNvSpPr>
          <p:nvPr>
            <p:ph idx="1"/>
          </p:nvPr>
        </p:nvSpPr>
        <p:spPr>
          <a:xfrm>
            <a:off x="2452373" y="2560661"/>
            <a:ext cx="7870783" cy="4072809"/>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fontScale="92500"/>
          </a:bodyPr>
          <a:lstStyle/>
          <a:p>
            <a:pPr marL="0" lvl="0" indent="0" algn="l" rtl="0">
              <a:lnSpc>
                <a:spcPct val="100000"/>
              </a:lnSpc>
              <a:spcBef>
                <a:spcPts val="1000"/>
              </a:spcBef>
              <a:spcAft>
                <a:spcPts val="0"/>
              </a:spcAft>
              <a:buSzPts val="1920"/>
              <a:buNone/>
            </a:pPr>
            <a:r>
              <a:rPr lang="en-US" sz="5400" b="1" dirty="0">
                <a:solidFill>
                  <a:schemeClr val="accent6">
                    <a:lumMod val="20000"/>
                    <a:lumOff val="80000"/>
                  </a:schemeClr>
                </a:solidFill>
                <a:effectLst>
                  <a:outerShdw blurRad="38100" dist="38100" dir="2700000" algn="tl">
                    <a:srgbClr val="000000">
                      <a:alpha val="43137"/>
                    </a:srgbClr>
                  </a:outerShdw>
                </a:effectLst>
              </a:rPr>
              <a:t>The best way to have a good idea is to have lots of ideas.</a:t>
            </a:r>
            <a:endParaRPr sz="6600" dirty="0">
              <a:solidFill>
                <a:schemeClr val="accent6">
                  <a:lumMod val="20000"/>
                  <a:lumOff val="80000"/>
                </a:schemeClr>
              </a:solidFill>
              <a:effectLst>
                <a:outerShdw blurRad="38100" dist="38100" dir="2700000" algn="tl">
                  <a:srgbClr val="000000">
                    <a:alpha val="43137"/>
                  </a:srgbClr>
                </a:outerShdw>
              </a:effectLst>
            </a:endParaRPr>
          </a:p>
          <a:p>
            <a:pPr marL="0" lvl="0" indent="0" algn="r" rtl="0">
              <a:lnSpc>
                <a:spcPct val="100000"/>
              </a:lnSpc>
              <a:spcBef>
                <a:spcPts val="1000"/>
              </a:spcBef>
              <a:spcAft>
                <a:spcPts val="0"/>
              </a:spcAft>
              <a:buSzPts val="1360"/>
              <a:buNone/>
            </a:pPr>
            <a:r>
              <a:rPr lang="en-US" sz="4400" i="1" dirty="0"/>
              <a:t> </a:t>
            </a:r>
            <a:r>
              <a:rPr lang="en-US" sz="3600" i="1" dirty="0"/>
              <a:t>—Linus Pauling, double Nobel Laureate, chemist, biochemist, and peace campaigner</a:t>
            </a:r>
            <a:endParaRPr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000"/>
                                        <p:tgtEl>
                                          <p:spTgt spid="17">
                                            <p:txEl>
                                              <p:pRg st="1" end="1"/>
                                            </p:txEl>
                                          </p:spTgt>
                                        </p:tgtEl>
                                      </p:cBhvr>
                                    </p:animEffect>
                                    <p:anim calcmode="lin" valueType="num">
                                      <p:cBhvr>
                                        <p:cTn id="15"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13" name="Rectangle 112">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21" name="Straight Connector 1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5" name="TextBox 14">
            <a:extLst>
              <a:ext uri="{FF2B5EF4-FFF2-40B4-BE49-F238E27FC236}">
                <a16:creationId xmlns:a16="http://schemas.microsoft.com/office/drawing/2014/main" id="{A327C73B-C0C1-4876-B373-F4F6B118662D}"/>
              </a:ext>
            </a:extLst>
          </p:cNvPr>
          <p:cNvSpPr txBox="1"/>
          <p:nvPr/>
        </p:nvSpPr>
        <p:spPr>
          <a:xfrm>
            <a:off x="1712229" y="1585863"/>
            <a:ext cx="9815329" cy="4832092"/>
          </a:xfrm>
          <a:prstGeom prst="rect">
            <a:avLst/>
          </a:prstGeom>
          <a:noFill/>
        </p:spPr>
        <p:txBody>
          <a:bodyPr wrap="square">
            <a:spAutoFit/>
          </a:bodyPr>
          <a:lstStyle/>
          <a:p>
            <a:pPr algn="l" fontAlgn="base"/>
            <a:r>
              <a:rPr lang="en-US" sz="2800" b="1" i="0" dirty="0">
                <a:solidFill>
                  <a:srgbClr val="FFFF00"/>
                </a:solidFill>
                <a:effectLst>
                  <a:outerShdw blurRad="38100" dist="38100" dir="2700000" algn="tl">
                    <a:srgbClr val="000000">
                      <a:alpha val="43137"/>
                    </a:srgbClr>
                  </a:outerShdw>
                </a:effectLst>
                <a:latin typeface="+mj-lt"/>
              </a:rPr>
              <a:t>SENSING</a:t>
            </a:r>
          </a:p>
          <a:p>
            <a:pPr marL="742950" lvl="1" indent="-285750" fontAlgn="base">
              <a:buFont typeface="Arial" panose="020B0604020202020204" pitchFamily="34" charset="0"/>
              <a:buChar char="•"/>
            </a:pPr>
            <a:r>
              <a:rPr lang="en-US" sz="2800" b="1" i="0" dirty="0">
                <a:effectLst/>
                <a:latin typeface="+mj-lt"/>
              </a:rPr>
              <a:t>Use all your senses</a:t>
            </a:r>
            <a:r>
              <a:rPr lang="en-US" sz="2800" dirty="0">
                <a:latin typeface="+mj-lt"/>
              </a:rPr>
              <a:t> - </a:t>
            </a:r>
            <a:r>
              <a:rPr lang="en-US" sz="2800" b="0" i="0" dirty="0">
                <a:effectLst/>
                <a:latin typeface="+mj-lt"/>
              </a:rPr>
              <a:t>see, taste, smell, touch, hear, think, speak.</a:t>
            </a:r>
          </a:p>
          <a:p>
            <a:pPr marL="742950" lvl="1" indent="-285750" fontAlgn="base">
              <a:buFont typeface="Arial" panose="020B0604020202020204" pitchFamily="34" charset="0"/>
              <a:buChar char="•"/>
            </a:pPr>
            <a:r>
              <a:rPr lang="en-US" sz="2800" b="1" i="0" dirty="0">
                <a:effectLst/>
                <a:latin typeface="+mj-lt"/>
              </a:rPr>
              <a:t>Be a good observer </a:t>
            </a:r>
            <a:r>
              <a:rPr lang="en-US" sz="2800" b="0" i="0" dirty="0">
                <a:effectLst/>
                <a:latin typeface="+mj-lt"/>
              </a:rPr>
              <a:t>of people, nature, and events around you.</a:t>
            </a:r>
          </a:p>
          <a:p>
            <a:pPr algn="l" fontAlgn="base"/>
            <a:r>
              <a:rPr lang="en-US" sz="2800" b="1" i="0" dirty="0">
                <a:solidFill>
                  <a:srgbClr val="FFFF00"/>
                </a:solidFill>
                <a:effectLst>
                  <a:outerShdw blurRad="38100" dist="38100" dir="2700000" algn="tl">
                    <a:srgbClr val="000000">
                      <a:alpha val="43137"/>
                    </a:srgbClr>
                  </a:outerShdw>
                </a:effectLst>
                <a:latin typeface="+mj-lt"/>
              </a:rPr>
              <a:t>THINKING</a:t>
            </a:r>
          </a:p>
          <a:p>
            <a:pPr marL="742950" lvl="1" indent="-285750" fontAlgn="base">
              <a:buFont typeface="Arial" panose="020B0604020202020204" pitchFamily="34" charset="0"/>
              <a:buChar char="•"/>
            </a:pPr>
            <a:r>
              <a:rPr lang="en-US" sz="2800" b="1" i="0" dirty="0">
                <a:effectLst/>
                <a:latin typeface="+mj-lt"/>
              </a:rPr>
              <a:t>Engage thinking </a:t>
            </a:r>
            <a:r>
              <a:rPr lang="en-US" sz="2800" b="0" i="0" dirty="0">
                <a:effectLst/>
                <a:latin typeface="+mj-lt"/>
              </a:rPr>
              <a:t>on the right side of your brain (intuition, open-mindedness, visual perception, rhythm . . .).</a:t>
            </a:r>
          </a:p>
          <a:p>
            <a:pPr marL="742950" lvl="1" indent="-285750" fontAlgn="base">
              <a:buFont typeface="Arial" panose="020B0604020202020204" pitchFamily="34" charset="0"/>
              <a:buChar char="•"/>
            </a:pPr>
            <a:r>
              <a:rPr lang="en-US" sz="2800" b="1" i="0" dirty="0">
                <a:effectLst/>
                <a:latin typeface="+mj-lt"/>
              </a:rPr>
              <a:t>Change  your interpretation </a:t>
            </a:r>
            <a:r>
              <a:rPr lang="en-US" sz="2800" b="0" i="0" dirty="0">
                <a:effectLst/>
                <a:latin typeface="+mj-lt"/>
              </a:rPr>
              <a:t>of an event, situation, behavior, person, or object.</a:t>
            </a:r>
          </a:p>
          <a:p>
            <a:pPr marL="742950" lvl="1" indent="-285750" fontAlgn="base">
              <a:buFont typeface="Arial" panose="020B0604020202020204" pitchFamily="34" charset="0"/>
              <a:buChar char="•"/>
            </a:pPr>
            <a:r>
              <a:rPr lang="en-US" sz="2800" b="1" i="0" dirty="0">
                <a:effectLst/>
                <a:latin typeface="+mj-lt"/>
              </a:rPr>
              <a:t>Allow ideas to incubate</a:t>
            </a:r>
            <a:r>
              <a:rPr lang="en-US" sz="2800" b="0" i="0" dirty="0">
                <a:effectLst/>
                <a:latin typeface="+mj-lt"/>
              </a:rPr>
              <a:t>.</a:t>
            </a:r>
          </a:p>
          <a:p>
            <a:pPr marL="742950" lvl="1" indent="-285750" fontAlgn="base">
              <a:buFont typeface="Arial" panose="020B0604020202020204" pitchFamily="34" charset="0"/>
              <a:buChar char="•"/>
            </a:pPr>
            <a:r>
              <a:rPr lang="en-US" sz="2800" b="1" i="0" dirty="0">
                <a:effectLst/>
                <a:latin typeface="+mj-lt"/>
              </a:rPr>
              <a:t>Be open </a:t>
            </a:r>
            <a:r>
              <a:rPr lang="en-US" sz="2800" b="0" i="0" dirty="0">
                <a:effectLst/>
                <a:latin typeface="+mj-lt"/>
              </a:rPr>
              <a:t>to insight as ideas pop into your mind.</a:t>
            </a:r>
          </a:p>
        </p:txBody>
      </p:sp>
      <p:sp>
        <p:nvSpPr>
          <p:cNvPr id="14" name="Google Shape;172;p13">
            <a:extLst>
              <a:ext uri="{FF2B5EF4-FFF2-40B4-BE49-F238E27FC236}">
                <a16:creationId xmlns:a16="http://schemas.microsoft.com/office/drawing/2014/main" id="{8EDE48D2-DC2C-AC9C-96C7-4BE3064D0AD3}"/>
              </a:ext>
            </a:extLst>
          </p:cNvPr>
          <p:cNvSpPr txBox="1">
            <a:spLocks noGrp="1"/>
          </p:cNvSpPr>
          <p:nvPr>
            <p:ph type="title"/>
          </p:nvPr>
        </p:nvSpPr>
        <p:spPr>
          <a:xfrm>
            <a:off x="4084818" y="497945"/>
            <a:ext cx="7160357" cy="2228911"/>
          </a:xfrm>
          <a:prstGeom prst="rect">
            <a:avLst/>
          </a:prstGeom>
        </p:spPr>
        <p:txBody>
          <a:bodyPr spcFirstLastPara="1" vert="horz" lIns="91440" tIns="45720" rIns="91440" bIns="45720" rtlCol="0" anchor="t" anchorCtr="0">
            <a:normAutofit/>
          </a:bodyPr>
          <a:lstStyle/>
          <a:p>
            <a:pPr marL="0" lvl="0" indent="0" algn="r">
              <a:spcAft>
                <a:spcPts val="0"/>
              </a:spcAft>
              <a:buClr>
                <a:schemeClr val="accent1"/>
              </a:buClr>
              <a:buSzPts val="4000"/>
            </a:pPr>
            <a:r>
              <a:rPr lang="en-US" sz="4400" b="1" kern="1200" dirty="0">
                <a:solidFill>
                  <a:srgbClr val="FFFFFF"/>
                </a:solidFill>
                <a:latin typeface="+mj-lt"/>
                <a:ea typeface="+mj-ea"/>
                <a:cs typeface="+mj-cs"/>
              </a:rPr>
              <a:t>A Brainstorm of Tips for Creative Thinking</a:t>
            </a:r>
            <a:endParaRPr lang="en-US" sz="4400" kern="1200" dirty="0">
              <a:solidFill>
                <a:srgbClr val="FFFFFF"/>
              </a:solidFill>
              <a:latin typeface="+mj-lt"/>
              <a:ea typeface="+mj-ea"/>
              <a:cs typeface="+mj-cs"/>
            </a:endParaRPr>
          </a:p>
        </p:txBody>
      </p:sp>
    </p:spTree>
    <p:extLst>
      <p:ext uri="{BB962C8B-B14F-4D97-AF65-F5344CB8AC3E}">
        <p14:creationId xmlns:p14="http://schemas.microsoft.com/office/powerpoint/2010/main" val="404592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fade">
                                      <p:cBhvr>
                                        <p:cTn id="12" dur="1000"/>
                                        <p:tgtEl>
                                          <p:spTgt spid="15">
                                            <p:txEl>
                                              <p:pRg st="1" end="1"/>
                                            </p:txEl>
                                          </p:spTgt>
                                        </p:tgtEl>
                                      </p:cBhvr>
                                    </p:animEffect>
                                    <p:anim calcmode="lin" valueType="num">
                                      <p:cBhvr>
                                        <p:cTn id="13"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1000"/>
                                        <p:tgtEl>
                                          <p:spTgt spid="15">
                                            <p:txEl>
                                              <p:pRg st="2" end="2"/>
                                            </p:txEl>
                                          </p:spTgt>
                                        </p:tgtEl>
                                      </p:cBhvr>
                                    </p:animEffect>
                                    <p:anim calcmode="lin" valueType="num">
                                      <p:cBhvr>
                                        <p:cTn id="18"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xEl>
                                              <p:pRg st="3" end="3"/>
                                            </p:txEl>
                                          </p:spTgt>
                                        </p:tgtEl>
                                        <p:attrNameLst>
                                          <p:attrName>style.visibility</p:attrName>
                                        </p:attrNameLst>
                                      </p:cBhvr>
                                      <p:to>
                                        <p:strVal val="visible"/>
                                      </p:to>
                                    </p:set>
                                    <p:animEffect transition="in" filter="fade">
                                      <p:cBhvr>
                                        <p:cTn id="24" dur="1000"/>
                                        <p:tgtEl>
                                          <p:spTgt spid="15">
                                            <p:txEl>
                                              <p:pRg st="3" end="3"/>
                                            </p:txEl>
                                          </p:spTgt>
                                        </p:tgtEl>
                                      </p:cBhvr>
                                    </p:animEffect>
                                    <p:anim calcmode="lin" valueType="num">
                                      <p:cBhvr>
                                        <p:cTn id="25"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Effect transition="in" filter="fade">
                                      <p:cBhvr>
                                        <p:cTn id="29" dur="1000"/>
                                        <p:tgtEl>
                                          <p:spTgt spid="15">
                                            <p:txEl>
                                              <p:pRg st="4" end="4"/>
                                            </p:txEl>
                                          </p:spTgt>
                                        </p:tgtEl>
                                      </p:cBhvr>
                                    </p:animEffect>
                                    <p:anim calcmode="lin" valueType="num">
                                      <p:cBhvr>
                                        <p:cTn id="30" dur="1000" fill="hold"/>
                                        <p:tgtEl>
                                          <p:spTgt spid="1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5">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xEl>
                                              <p:pRg st="5" end="5"/>
                                            </p:txEl>
                                          </p:spTgt>
                                        </p:tgtEl>
                                        <p:attrNameLst>
                                          <p:attrName>style.visibility</p:attrName>
                                        </p:attrNameLst>
                                      </p:cBhvr>
                                      <p:to>
                                        <p:strVal val="visible"/>
                                      </p:to>
                                    </p:set>
                                    <p:animEffect transition="in" filter="fade">
                                      <p:cBhvr>
                                        <p:cTn id="34" dur="1000"/>
                                        <p:tgtEl>
                                          <p:spTgt spid="15">
                                            <p:txEl>
                                              <p:pRg st="5" end="5"/>
                                            </p:txEl>
                                          </p:spTgt>
                                        </p:tgtEl>
                                      </p:cBhvr>
                                    </p:animEffect>
                                    <p:anim calcmode="lin" valueType="num">
                                      <p:cBhvr>
                                        <p:cTn id="35" dur="1000" fill="hold"/>
                                        <p:tgtEl>
                                          <p:spTgt spid="1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5">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xEl>
                                              <p:pRg st="6" end="6"/>
                                            </p:txEl>
                                          </p:spTgt>
                                        </p:tgtEl>
                                        <p:attrNameLst>
                                          <p:attrName>style.visibility</p:attrName>
                                        </p:attrNameLst>
                                      </p:cBhvr>
                                      <p:to>
                                        <p:strVal val="visible"/>
                                      </p:to>
                                    </p:set>
                                    <p:animEffect transition="in" filter="fade">
                                      <p:cBhvr>
                                        <p:cTn id="39" dur="1000"/>
                                        <p:tgtEl>
                                          <p:spTgt spid="15">
                                            <p:txEl>
                                              <p:pRg st="6" end="6"/>
                                            </p:txEl>
                                          </p:spTgt>
                                        </p:tgtEl>
                                      </p:cBhvr>
                                    </p:animEffect>
                                    <p:anim calcmode="lin" valueType="num">
                                      <p:cBhvr>
                                        <p:cTn id="40" dur="1000" fill="hold"/>
                                        <p:tgtEl>
                                          <p:spTgt spid="15">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5">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5">
                                            <p:txEl>
                                              <p:pRg st="7" end="7"/>
                                            </p:txEl>
                                          </p:spTgt>
                                        </p:tgtEl>
                                        <p:attrNameLst>
                                          <p:attrName>style.visibility</p:attrName>
                                        </p:attrNameLst>
                                      </p:cBhvr>
                                      <p:to>
                                        <p:strVal val="visible"/>
                                      </p:to>
                                    </p:set>
                                    <p:animEffect transition="in" filter="fade">
                                      <p:cBhvr>
                                        <p:cTn id="44" dur="1000"/>
                                        <p:tgtEl>
                                          <p:spTgt spid="15">
                                            <p:txEl>
                                              <p:pRg st="7" end="7"/>
                                            </p:txEl>
                                          </p:spTgt>
                                        </p:tgtEl>
                                      </p:cBhvr>
                                    </p:animEffect>
                                    <p:anim calcmode="lin" valueType="num">
                                      <p:cBhvr>
                                        <p:cTn id="45" dur="1000" fill="hold"/>
                                        <p:tgtEl>
                                          <p:spTgt spid="15">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useBgFill="1">
        <p:nvSpPr>
          <p:cNvPr id="103" name="Rectangle 10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Google Shape;95;p2"/>
          <p:cNvSpPr txBox="1">
            <a:spLocks noGrp="1"/>
          </p:cNvSpPr>
          <p:nvPr>
            <p:ph type="title"/>
          </p:nvPr>
        </p:nvSpPr>
        <p:spPr>
          <a:xfrm>
            <a:off x="6094476" y="1054477"/>
            <a:ext cx="4840010" cy="1807305"/>
          </a:xfrm>
          <a:prstGeom prst="rect">
            <a:avLst/>
          </a:prstGeom>
        </p:spPr>
        <p:txBody>
          <a:bodyPr spcFirstLastPara="1" lIns="91425" tIns="45700" rIns="91425" bIns="45700" anchorCtr="0">
            <a:normAutofit/>
          </a:bodyPr>
          <a:lstStyle/>
          <a:p>
            <a:pPr marL="0" lvl="0" indent="0" rtl="0">
              <a:spcBef>
                <a:spcPts val="0"/>
              </a:spcBef>
              <a:spcAft>
                <a:spcPts val="0"/>
              </a:spcAft>
              <a:buClr>
                <a:schemeClr val="accent1"/>
              </a:buClr>
              <a:buSzPts val="4400"/>
              <a:buFont typeface="Arial"/>
              <a:buNone/>
            </a:pPr>
            <a:r>
              <a:rPr lang="en-US" dirty="0"/>
              <a:t>Chapter outlines</a:t>
            </a:r>
          </a:p>
        </p:txBody>
      </p:sp>
      <p:pic>
        <p:nvPicPr>
          <p:cNvPr id="5" name="Picture 4" descr="Why the Combination of Analytical Skills and Creativity Is So Valuable –  Career Services | University of Pennsylvania">
            <a:extLst>
              <a:ext uri="{FF2B5EF4-FFF2-40B4-BE49-F238E27FC236}">
                <a16:creationId xmlns:a16="http://schemas.microsoft.com/office/drawing/2014/main" id="{CDF7B0E6-FB18-1878-FF06-67917874AA2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466" r="11785" b="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96" name="Google Shape;96;p2"/>
          <p:cNvSpPr txBox="1">
            <a:spLocks noGrp="1"/>
          </p:cNvSpPr>
          <p:nvPr>
            <p:ph idx="1"/>
          </p:nvPr>
        </p:nvSpPr>
        <p:spPr>
          <a:xfrm>
            <a:off x="6198615" y="3841774"/>
            <a:ext cx="4631732" cy="1460913"/>
          </a:xfrm>
          <a:prstGeom prst="rect">
            <a:avLst/>
          </a:prstGeom>
          <a:noFill/>
        </p:spPr>
        <p:txBody>
          <a:bodyPr wrap="square">
            <a:spAutoFit/>
          </a:bodyPr>
          <a:lstStyle/>
          <a:p>
            <a:pPr marL="514350" indent="-514350">
              <a:spcAft>
                <a:spcPts val="600"/>
              </a:spcAft>
              <a:buSzPct val="100000"/>
              <a:buFont typeface="+mj-lt"/>
              <a:buAutoNum type="arabicPeriod"/>
            </a:pPr>
            <a:r>
              <a:rPr lang="en-US" dirty="0"/>
              <a:t>Patterns of thought</a:t>
            </a:r>
          </a:p>
          <a:p>
            <a:pPr marL="514350" indent="-514350">
              <a:spcAft>
                <a:spcPts val="600"/>
              </a:spcAft>
              <a:buSzPct val="100000"/>
              <a:buFont typeface="+mj-lt"/>
              <a:buAutoNum type="arabicPeriod"/>
            </a:pPr>
            <a:r>
              <a:rPr lang="en-US" dirty="0"/>
              <a:t>Creative Thinking Skills </a:t>
            </a:r>
            <a:br>
              <a:rPr lang="en-US" dirty="0"/>
            </a:br>
            <a:endParaRPr lang="en-US" dirty="0"/>
          </a:p>
        </p:txBody>
      </p:sp>
      <p:sp>
        <p:nvSpPr>
          <p:cNvPr id="7" name="TextBox 6">
            <a:extLst>
              <a:ext uri="{FF2B5EF4-FFF2-40B4-BE49-F238E27FC236}">
                <a16:creationId xmlns:a16="http://schemas.microsoft.com/office/drawing/2014/main" id="{158CABA6-DF4B-481A-CD62-2DBB9972731B}"/>
              </a:ext>
            </a:extLst>
          </p:cNvPr>
          <p:cNvSpPr txBox="1"/>
          <p:nvPr/>
        </p:nvSpPr>
        <p:spPr>
          <a:xfrm>
            <a:off x="6094476" y="3090168"/>
            <a:ext cx="4631732" cy="523220"/>
          </a:xfrm>
          <a:prstGeom prst="rect">
            <a:avLst/>
          </a:prstGeom>
          <a:noFill/>
        </p:spPr>
        <p:txBody>
          <a:bodyPr wrap="square">
            <a:spAutoFit/>
          </a:bodyPr>
          <a:lstStyle/>
          <a:p>
            <a:pPr>
              <a:spcAft>
                <a:spcPts val="600"/>
              </a:spcAft>
              <a:buClr>
                <a:srgbClr val="FFFFFF"/>
              </a:buClr>
              <a:buSzPts val="7200"/>
            </a:pPr>
            <a:r>
              <a:rPr lang="en-US" sz="2800" b="1" dirty="0"/>
              <a:t>THINKING AND ANALYSIS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13" name="Rectangle 112">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21" name="Straight Connector 1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5" name="TextBox 14">
            <a:extLst>
              <a:ext uri="{FF2B5EF4-FFF2-40B4-BE49-F238E27FC236}">
                <a16:creationId xmlns:a16="http://schemas.microsoft.com/office/drawing/2014/main" id="{A327C73B-C0C1-4876-B373-F4F6B118662D}"/>
              </a:ext>
            </a:extLst>
          </p:cNvPr>
          <p:cNvSpPr txBox="1"/>
          <p:nvPr/>
        </p:nvSpPr>
        <p:spPr>
          <a:xfrm>
            <a:off x="1979289" y="2175853"/>
            <a:ext cx="8932904" cy="3539430"/>
          </a:xfrm>
          <a:prstGeom prst="rect">
            <a:avLst/>
          </a:prstGeom>
          <a:noFill/>
        </p:spPr>
        <p:txBody>
          <a:bodyPr wrap="square">
            <a:spAutoFit/>
          </a:bodyPr>
          <a:lstStyle/>
          <a:p>
            <a:pPr algn="l" fontAlgn="base"/>
            <a:r>
              <a:rPr lang="en-US" sz="3200" b="1" i="0" dirty="0">
                <a:solidFill>
                  <a:srgbClr val="FFFF00"/>
                </a:solidFill>
                <a:effectLst/>
                <a:latin typeface="+mj-lt"/>
              </a:rPr>
              <a:t>IMAGINING</a:t>
            </a:r>
          </a:p>
          <a:p>
            <a:pPr marL="914400" lvl="1" indent="-457200" fontAlgn="base">
              <a:buFont typeface="Arial" panose="020B0604020202020204" pitchFamily="34" charset="0"/>
              <a:buChar char="•"/>
            </a:pPr>
            <a:r>
              <a:rPr lang="en-US" sz="3200" b="0" i="0" dirty="0">
                <a:solidFill>
                  <a:srgbClr val="373D3F"/>
                </a:solidFill>
                <a:effectLst/>
                <a:latin typeface="+mj-lt"/>
              </a:rPr>
              <a:t>Brainstorm by generating ideas with a group of people.</a:t>
            </a:r>
          </a:p>
          <a:p>
            <a:pPr marL="914400" lvl="1" indent="-457200" fontAlgn="base">
              <a:buFont typeface="Arial" panose="020B0604020202020204" pitchFamily="34" charset="0"/>
              <a:buChar char="•"/>
            </a:pPr>
            <a:r>
              <a:rPr lang="en-US" sz="3200" b="0" i="0" dirty="0">
                <a:solidFill>
                  <a:srgbClr val="373D3F"/>
                </a:solidFill>
                <a:effectLst/>
                <a:latin typeface="+mj-lt"/>
              </a:rPr>
              <a:t>Ask, “What would happen if . . .”</a:t>
            </a:r>
          </a:p>
          <a:p>
            <a:pPr marL="914400" lvl="1" indent="-457200" fontAlgn="base">
              <a:buFont typeface="Arial" panose="020B0604020202020204" pitchFamily="34" charset="0"/>
              <a:buChar char="•"/>
            </a:pPr>
            <a:r>
              <a:rPr lang="en-US" sz="3200" b="0" i="0" dirty="0">
                <a:solidFill>
                  <a:srgbClr val="373D3F"/>
                </a:solidFill>
                <a:effectLst/>
                <a:latin typeface="+mj-lt"/>
              </a:rPr>
              <a:t>Ask, “In how many different ways . . .”</a:t>
            </a:r>
          </a:p>
          <a:p>
            <a:pPr marL="914400" lvl="1" indent="-457200" fontAlgn="base">
              <a:buFont typeface="Arial" panose="020B0604020202020204" pitchFamily="34" charset="0"/>
              <a:buChar char="•"/>
            </a:pPr>
            <a:r>
              <a:rPr lang="en-US" sz="3200" b="0" i="0" dirty="0">
                <a:solidFill>
                  <a:srgbClr val="373D3F"/>
                </a:solidFill>
                <a:effectLst/>
                <a:latin typeface="+mj-lt"/>
              </a:rPr>
              <a:t>Develop ideas and expand their possibilities.</a:t>
            </a:r>
          </a:p>
          <a:p>
            <a:pPr marL="914400" lvl="1" indent="-457200" fontAlgn="base">
              <a:buFont typeface="Arial" panose="020B0604020202020204" pitchFamily="34" charset="0"/>
              <a:buChar char="•"/>
            </a:pPr>
            <a:r>
              <a:rPr lang="en-US" sz="3200" b="0" i="0" dirty="0">
                <a:solidFill>
                  <a:srgbClr val="373D3F"/>
                </a:solidFill>
                <a:effectLst/>
                <a:latin typeface="+mj-lt"/>
              </a:rPr>
              <a:t>Envision the future.</a:t>
            </a:r>
          </a:p>
        </p:txBody>
      </p:sp>
      <p:sp>
        <p:nvSpPr>
          <p:cNvPr id="14" name="Google Shape;172;p13">
            <a:extLst>
              <a:ext uri="{FF2B5EF4-FFF2-40B4-BE49-F238E27FC236}">
                <a16:creationId xmlns:a16="http://schemas.microsoft.com/office/drawing/2014/main" id="{434F8AF7-B1A9-8CB8-BD87-A151F8B70E0F}"/>
              </a:ext>
            </a:extLst>
          </p:cNvPr>
          <p:cNvSpPr txBox="1">
            <a:spLocks noGrp="1"/>
          </p:cNvSpPr>
          <p:nvPr>
            <p:ph type="title"/>
          </p:nvPr>
        </p:nvSpPr>
        <p:spPr>
          <a:xfrm>
            <a:off x="4084818" y="861251"/>
            <a:ext cx="7160357" cy="2228911"/>
          </a:xfrm>
          <a:prstGeom prst="rect">
            <a:avLst/>
          </a:prstGeom>
        </p:spPr>
        <p:txBody>
          <a:bodyPr spcFirstLastPara="1" vert="horz" lIns="91440" tIns="45720" rIns="91440" bIns="45720" rtlCol="0" anchor="t" anchorCtr="0">
            <a:normAutofit/>
          </a:bodyPr>
          <a:lstStyle/>
          <a:p>
            <a:pPr marL="0" lvl="0" indent="0" algn="r">
              <a:spcAft>
                <a:spcPts val="0"/>
              </a:spcAft>
              <a:buClr>
                <a:schemeClr val="accent1"/>
              </a:buClr>
              <a:buSzPts val="4000"/>
            </a:pPr>
            <a:r>
              <a:rPr lang="en-US" sz="4400" b="1" kern="1200" dirty="0">
                <a:solidFill>
                  <a:srgbClr val="FFFFFF"/>
                </a:solidFill>
                <a:latin typeface="+mj-lt"/>
                <a:ea typeface="+mj-ea"/>
                <a:cs typeface="+mj-cs"/>
              </a:rPr>
              <a:t>A Brainstorm of Tips for Creative Thinking</a:t>
            </a:r>
            <a:endParaRPr lang="en-US" sz="4400" kern="1200" dirty="0">
              <a:solidFill>
                <a:srgbClr val="FFFFFF"/>
              </a:solidFill>
              <a:latin typeface="+mj-lt"/>
              <a:ea typeface="+mj-ea"/>
              <a:cs typeface="+mj-cs"/>
            </a:endParaRPr>
          </a:p>
        </p:txBody>
      </p:sp>
    </p:spTree>
    <p:extLst>
      <p:ext uri="{BB962C8B-B14F-4D97-AF65-F5344CB8AC3E}">
        <p14:creationId xmlns:p14="http://schemas.microsoft.com/office/powerpoint/2010/main" val="109039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13" name="Rectangle 112">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21" name="Straight Connector 1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5" name="TextBox 14">
            <a:extLst>
              <a:ext uri="{FF2B5EF4-FFF2-40B4-BE49-F238E27FC236}">
                <a16:creationId xmlns:a16="http://schemas.microsoft.com/office/drawing/2014/main" id="{A327C73B-C0C1-4876-B373-F4F6B118662D}"/>
              </a:ext>
            </a:extLst>
          </p:cNvPr>
          <p:cNvSpPr txBox="1"/>
          <p:nvPr/>
        </p:nvSpPr>
        <p:spPr>
          <a:xfrm>
            <a:off x="1987030" y="2026744"/>
            <a:ext cx="9258139" cy="4031873"/>
          </a:xfrm>
          <a:prstGeom prst="rect">
            <a:avLst/>
          </a:prstGeom>
          <a:noFill/>
        </p:spPr>
        <p:txBody>
          <a:bodyPr wrap="square">
            <a:spAutoFit/>
          </a:bodyPr>
          <a:lstStyle/>
          <a:p>
            <a:pPr algn="l" fontAlgn="base"/>
            <a:r>
              <a:rPr lang="en-US" sz="3200" b="1" i="0" dirty="0">
                <a:solidFill>
                  <a:srgbClr val="FFFF00"/>
                </a:solidFill>
                <a:effectLst/>
                <a:latin typeface="+mj-lt"/>
              </a:rPr>
              <a:t>SPEAKING AND WRITING</a:t>
            </a:r>
          </a:p>
          <a:p>
            <a:pPr marL="914400" lvl="1" indent="-457200" fontAlgn="base">
              <a:buFont typeface="Arial" panose="020B0604020202020204" pitchFamily="34" charset="0"/>
              <a:buChar char="•"/>
            </a:pPr>
            <a:r>
              <a:rPr lang="en-US" sz="3200" b="0" i="0" dirty="0">
                <a:solidFill>
                  <a:srgbClr val="373D3F"/>
                </a:solidFill>
                <a:effectLst/>
                <a:latin typeface="+mj-lt"/>
              </a:rPr>
              <a:t>Use your words and your “voice” when conveying your original ideas.</a:t>
            </a:r>
          </a:p>
          <a:p>
            <a:pPr marL="914400" lvl="1" indent="-457200" fontAlgn="base">
              <a:buFont typeface="Arial" panose="020B0604020202020204" pitchFamily="34" charset="0"/>
              <a:buChar char="•"/>
            </a:pPr>
            <a:r>
              <a:rPr lang="en-US" sz="3200" b="0" i="0" dirty="0">
                <a:solidFill>
                  <a:srgbClr val="373D3F"/>
                </a:solidFill>
                <a:effectLst/>
                <a:latin typeface="+mj-lt"/>
              </a:rPr>
              <a:t>Avoid using clichés or overly familiar responses to questions or problems.</a:t>
            </a:r>
          </a:p>
          <a:p>
            <a:pPr marL="914400" lvl="1" indent="-457200" fontAlgn="base">
              <a:buFont typeface="Arial" panose="020B0604020202020204" pitchFamily="34" charset="0"/>
              <a:buChar char="•"/>
            </a:pPr>
            <a:r>
              <a:rPr lang="en-US" sz="3200" b="0" i="0" dirty="0">
                <a:solidFill>
                  <a:srgbClr val="373D3F"/>
                </a:solidFill>
                <a:effectLst/>
                <a:latin typeface="+mj-lt"/>
              </a:rPr>
              <a:t>Explain how your ideas move beyond the status quo and contribute to a discussion.</a:t>
            </a:r>
          </a:p>
          <a:p>
            <a:pPr marL="914400" lvl="1" indent="-457200" fontAlgn="base">
              <a:buFont typeface="Arial" panose="020B0604020202020204" pitchFamily="34" charset="0"/>
              <a:buChar char="•"/>
            </a:pPr>
            <a:r>
              <a:rPr lang="en-US" sz="3200" b="0" i="0" dirty="0">
                <a:solidFill>
                  <a:srgbClr val="373D3F"/>
                </a:solidFill>
                <a:effectLst/>
                <a:latin typeface="+mj-lt"/>
              </a:rPr>
              <a:t>Take notes.</a:t>
            </a:r>
          </a:p>
        </p:txBody>
      </p:sp>
      <p:sp>
        <p:nvSpPr>
          <p:cNvPr id="14" name="Google Shape;172;p13">
            <a:extLst>
              <a:ext uri="{FF2B5EF4-FFF2-40B4-BE49-F238E27FC236}">
                <a16:creationId xmlns:a16="http://schemas.microsoft.com/office/drawing/2014/main" id="{3D6A7FE8-52EC-EDFF-DEAB-249480056D82}"/>
              </a:ext>
            </a:extLst>
          </p:cNvPr>
          <p:cNvSpPr txBox="1">
            <a:spLocks noGrp="1"/>
          </p:cNvSpPr>
          <p:nvPr>
            <p:ph type="title"/>
          </p:nvPr>
        </p:nvSpPr>
        <p:spPr>
          <a:xfrm>
            <a:off x="4084818" y="768797"/>
            <a:ext cx="7160357" cy="2228911"/>
          </a:xfrm>
          <a:prstGeom prst="rect">
            <a:avLst/>
          </a:prstGeom>
        </p:spPr>
        <p:txBody>
          <a:bodyPr spcFirstLastPara="1" vert="horz" lIns="91440" tIns="45720" rIns="91440" bIns="45720" rtlCol="0" anchor="t" anchorCtr="0">
            <a:normAutofit/>
          </a:bodyPr>
          <a:lstStyle/>
          <a:p>
            <a:pPr marL="0" lvl="0" indent="0" algn="r">
              <a:spcAft>
                <a:spcPts val="0"/>
              </a:spcAft>
              <a:buClr>
                <a:schemeClr val="accent1"/>
              </a:buClr>
              <a:buSzPts val="4000"/>
            </a:pPr>
            <a:r>
              <a:rPr lang="en-US" sz="4400" b="1" kern="1200" dirty="0">
                <a:solidFill>
                  <a:srgbClr val="FFFFFF"/>
                </a:solidFill>
                <a:latin typeface="+mj-lt"/>
                <a:ea typeface="+mj-ea"/>
                <a:cs typeface="+mj-cs"/>
              </a:rPr>
              <a:t>A Brainstorm of Tips for Creative Thinking</a:t>
            </a:r>
            <a:endParaRPr lang="en-US" sz="4400" kern="1200" dirty="0">
              <a:solidFill>
                <a:srgbClr val="FFFFFF"/>
              </a:solidFill>
              <a:latin typeface="+mj-lt"/>
              <a:ea typeface="+mj-ea"/>
              <a:cs typeface="+mj-cs"/>
            </a:endParaRPr>
          </a:p>
        </p:txBody>
      </p:sp>
    </p:spTree>
    <p:extLst>
      <p:ext uri="{BB962C8B-B14F-4D97-AF65-F5344CB8AC3E}">
        <p14:creationId xmlns:p14="http://schemas.microsoft.com/office/powerpoint/2010/main" val="410264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13" name="Rectangle 112">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2" name="Google Shape;172;p13"/>
          <p:cNvSpPr txBox="1">
            <a:spLocks noGrp="1"/>
          </p:cNvSpPr>
          <p:nvPr>
            <p:ph type="title"/>
          </p:nvPr>
        </p:nvSpPr>
        <p:spPr>
          <a:xfrm>
            <a:off x="3880430" y="431899"/>
            <a:ext cx="7160357" cy="2228911"/>
          </a:xfrm>
          <a:prstGeom prst="rect">
            <a:avLst/>
          </a:prstGeom>
        </p:spPr>
        <p:txBody>
          <a:bodyPr spcFirstLastPara="1" vert="horz" lIns="91440" tIns="45720" rIns="91440" bIns="45720" rtlCol="0" anchor="t" anchorCtr="0">
            <a:normAutofit/>
          </a:bodyPr>
          <a:lstStyle/>
          <a:p>
            <a:pPr marL="0" lvl="0" indent="0" algn="r">
              <a:spcAft>
                <a:spcPts val="0"/>
              </a:spcAft>
              <a:buClr>
                <a:schemeClr val="accent1"/>
              </a:buClr>
              <a:buSzPts val="4000"/>
            </a:pPr>
            <a:r>
              <a:rPr lang="en-US" sz="4800" kern="1200" dirty="0">
                <a:solidFill>
                  <a:srgbClr val="FFFFFF"/>
                </a:solidFill>
                <a:latin typeface="+mj-lt"/>
                <a:ea typeface="+mj-ea"/>
                <a:cs typeface="+mj-cs"/>
              </a:rPr>
              <a:t>A Brainstorm of Tips for Creative Thinking</a:t>
            </a:r>
          </a:p>
        </p:txBody>
      </p:sp>
      <p:sp>
        <p:nvSpPr>
          <p:cNvPr id="1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21" name="Straight Connector 1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96BC9694-4DE2-4CA2-B975-29AFA8A9AC71}"/>
              </a:ext>
            </a:extLst>
          </p:cNvPr>
          <p:cNvSpPr txBox="1"/>
          <p:nvPr/>
        </p:nvSpPr>
        <p:spPr>
          <a:xfrm>
            <a:off x="1916934" y="2078356"/>
            <a:ext cx="9214246" cy="4031873"/>
          </a:xfrm>
          <a:prstGeom prst="rect">
            <a:avLst/>
          </a:prstGeom>
          <a:noFill/>
        </p:spPr>
        <p:txBody>
          <a:bodyPr wrap="square">
            <a:spAutoFit/>
          </a:bodyPr>
          <a:lstStyle/>
          <a:p>
            <a:pPr algn="l" fontAlgn="base"/>
            <a:r>
              <a:rPr lang="en-US" sz="3200" b="1" i="0" dirty="0">
                <a:solidFill>
                  <a:srgbClr val="FFFF00"/>
                </a:solidFill>
                <a:effectLst/>
                <a:latin typeface="+mj-lt"/>
              </a:rPr>
              <a:t>DRAWING</a:t>
            </a:r>
          </a:p>
          <a:p>
            <a:pPr marL="800100" lvl="1" indent="-342900" fontAlgn="base">
              <a:buFont typeface="Arial" panose="020B0604020202020204" pitchFamily="34" charset="0"/>
              <a:buChar char="•"/>
            </a:pPr>
            <a:r>
              <a:rPr lang="en-US" sz="3200" b="0" i="0" dirty="0">
                <a:solidFill>
                  <a:srgbClr val="373D3F"/>
                </a:solidFill>
                <a:effectLst/>
                <a:latin typeface="+mj-lt"/>
              </a:rPr>
              <a:t>Use mind-mapping to capture ideas; start with a key concept and write it in the center of your page; use connecting lines, radiating from the central concept, and write down any connected or related ideas that come to you.</a:t>
            </a:r>
          </a:p>
          <a:p>
            <a:pPr marL="800100" lvl="1" indent="-342900" fontAlgn="base">
              <a:buFont typeface="Arial" panose="020B0604020202020204" pitchFamily="34" charset="0"/>
              <a:buChar char="•"/>
            </a:pPr>
            <a:r>
              <a:rPr lang="en-US" sz="3200" b="0" i="0" dirty="0">
                <a:solidFill>
                  <a:srgbClr val="373D3F"/>
                </a:solidFill>
                <a:effectLst/>
                <a:latin typeface="+mj-lt"/>
              </a:rPr>
              <a:t>Create pictures or drawings of situations (“rich pictures”) to show them in a different way.</a:t>
            </a:r>
          </a:p>
        </p:txBody>
      </p:sp>
    </p:spTree>
    <p:extLst>
      <p:ext uri="{BB962C8B-B14F-4D97-AF65-F5344CB8AC3E}">
        <p14:creationId xmlns:p14="http://schemas.microsoft.com/office/powerpoint/2010/main" val="424378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1"/>
        <p:cNvGrpSpPr/>
        <p:nvPr/>
      </p:nvGrpSpPr>
      <p:grpSpPr>
        <a:xfrm>
          <a:off x="0" y="0"/>
          <a:ext cx="0" cy="0"/>
          <a:chOff x="0" y="0"/>
          <a:chExt cx="0" cy="0"/>
        </a:xfrm>
      </p:grpSpPr>
      <p:sp>
        <p:nvSpPr>
          <p:cNvPr id="113" name="Rectangle 112">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2" name="Google Shape;172;p13"/>
          <p:cNvSpPr txBox="1">
            <a:spLocks noGrp="1"/>
          </p:cNvSpPr>
          <p:nvPr>
            <p:ph type="title"/>
          </p:nvPr>
        </p:nvSpPr>
        <p:spPr>
          <a:xfrm>
            <a:off x="3880430" y="431899"/>
            <a:ext cx="7160357" cy="2228911"/>
          </a:xfrm>
          <a:prstGeom prst="rect">
            <a:avLst/>
          </a:prstGeom>
        </p:spPr>
        <p:txBody>
          <a:bodyPr spcFirstLastPara="1" vert="horz" lIns="91440" tIns="45720" rIns="91440" bIns="45720" rtlCol="0" anchor="t" anchorCtr="0">
            <a:normAutofit/>
          </a:bodyPr>
          <a:lstStyle/>
          <a:p>
            <a:pPr marL="0" lvl="0" indent="0" algn="r">
              <a:spcAft>
                <a:spcPts val="0"/>
              </a:spcAft>
              <a:buClr>
                <a:schemeClr val="accent1"/>
              </a:buClr>
              <a:buSzPts val="4000"/>
            </a:pPr>
            <a:r>
              <a:rPr lang="en-US" sz="4800" kern="1200" dirty="0">
                <a:solidFill>
                  <a:srgbClr val="FFFFFF"/>
                </a:solidFill>
                <a:latin typeface="+mj-lt"/>
                <a:ea typeface="+mj-ea"/>
                <a:cs typeface="+mj-cs"/>
              </a:rPr>
              <a:t>A Brainstorm of Tips for Creative Thinking</a:t>
            </a:r>
          </a:p>
        </p:txBody>
      </p:sp>
      <p:sp>
        <p:nvSpPr>
          <p:cNvPr id="11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19"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21" name="Straight Connector 1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3"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25"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2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 name="TextBox 12">
            <a:extLst>
              <a:ext uri="{FF2B5EF4-FFF2-40B4-BE49-F238E27FC236}">
                <a16:creationId xmlns:a16="http://schemas.microsoft.com/office/drawing/2014/main" id="{96BC9694-4DE2-4CA2-B975-29AFA8A9AC71}"/>
              </a:ext>
            </a:extLst>
          </p:cNvPr>
          <p:cNvSpPr txBox="1"/>
          <p:nvPr/>
        </p:nvSpPr>
        <p:spPr>
          <a:xfrm>
            <a:off x="1811753" y="1546354"/>
            <a:ext cx="9424609" cy="5016758"/>
          </a:xfrm>
          <a:prstGeom prst="rect">
            <a:avLst/>
          </a:prstGeom>
          <a:noFill/>
        </p:spPr>
        <p:txBody>
          <a:bodyPr wrap="square">
            <a:spAutoFit/>
          </a:bodyPr>
          <a:lstStyle/>
          <a:p>
            <a:pPr algn="l" fontAlgn="base"/>
            <a:r>
              <a:rPr lang="en-US" sz="3200" b="1" i="0" dirty="0">
                <a:solidFill>
                  <a:srgbClr val="FFFF00"/>
                </a:solidFill>
                <a:effectLst/>
                <a:latin typeface="+mj-lt"/>
              </a:rPr>
              <a:t>LEARNING</a:t>
            </a:r>
          </a:p>
          <a:p>
            <a:pPr lvl="1" fontAlgn="base"/>
            <a:r>
              <a:rPr lang="en-US" sz="3200" i="0" dirty="0">
                <a:solidFill>
                  <a:srgbClr val="373D3F"/>
                </a:solidFill>
                <a:effectLst/>
                <a:latin typeface="+mj-lt"/>
              </a:rPr>
              <a:t>Find ways to demonstrate your personal investment in projects.</a:t>
            </a:r>
          </a:p>
          <a:p>
            <a:pPr lvl="1" fontAlgn="base"/>
            <a:r>
              <a:rPr lang="en-US" sz="3200" i="0" dirty="0">
                <a:solidFill>
                  <a:srgbClr val="373D3F"/>
                </a:solidFill>
                <a:effectLst/>
                <a:latin typeface="+mj-lt"/>
              </a:rPr>
              <a:t>Gather knowledge and conduct research.</a:t>
            </a:r>
          </a:p>
          <a:p>
            <a:pPr lvl="1" fontAlgn="base"/>
            <a:r>
              <a:rPr lang="en-US" sz="3200" i="0" dirty="0">
                <a:solidFill>
                  <a:srgbClr val="373D3F"/>
                </a:solidFill>
                <a:effectLst/>
                <a:latin typeface="+mj-lt"/>
              </a:rPr>
              <a:t>Have more fun learning!</a:t>
            </a:r>
          </a:p>
          <a:p>
            <a:pPr algn="l" fontAlgn="base"/>
            <a:r>
              <a:rPr lang="en-US" sz="3200" b="1" i="0" dirty="0">
                <a:solidFill>
                  <a:srgbClr val="FFFF00"/>
                </a:solidFill>
                <a:effectLst/>
                <a:latin typeface="+mj-lt"/>
              </a:rPr>
              <a:t>MOVING</a:t>
            </a:r>
          </a:p>
          <a:p>
            <a:pPr lvl="1" fontAlgn="base"/>
            <a:r>
              <a:rPr lang="en-US" sz="3200" i="0" dirty="0">
                <a:solidFill>
                  <a:srgbClr val="373D3F"/>
                </a:solidFill>
                <a:effectLst/>
                <a:latin typeface="+mj-lt"/>
              </a:rPr>
              <a:t>Do physical activities to engage the creative areas of your brain and think differently.</a:t>
            </a:r>
          </a:p>
          <a:p>
            <a:pPr algn="l" fontAlgn="base"/>
            <a:r>
              <a:rPr lang="en-US" sz="3200" b="1" i="0" dirty="0">
                <a:solidFill>
                  <a:srgbClr val="FFFF00"/>
                </a:solidFill>
                <a:effectLst/>
                <a:latin typeface="+mj-lt"/>
              </a:rPr>
              <a:t>RESTING</a:t>
            </a:r>
          </a:p>
          <a:p>
            <a:pPr lvl="1" fontAlgn="base"/>
            <a:r>
              <a:rPr lang="en-US" sz="3200" i="0" dirty="0">
                <a:solidFill>
                  <a:srgbClr val="373D3F"/>
                </a:solidFill>
                <a:effectLst/>
                <a:latin typeface="+mj-lt"/>
              </a:rPr>
              <a:t>Take breaks.</a:t>
            </a:r>
          </a:p>
        </p:txBody>
      </p:sp>
    </p:spTree>
    <p:extLst>
      <p:ext uri="{BB962C8B-B14F-4D97-AF65-F5344CB8AC3E}">
        <p14:creationId xmlns:p14="http://schemas.microsoft.com/office/powerpoint/2010/main" val="3917987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9"/>
        <p:cNvGrpSpPr/>
        <p:nvPr/>
      </p:nvGrpSpPr>
      <p:grpSpPr>
        <a:xfrm>
          <a:off x="0" y="0"/>
          <a:ext cx="0" cy="0"/>
          <a:chOff x="0" y="0"/>
          <a:chExt cx="0" cy="0"/>
        </a:xfrm>
      </p:grpSpPr>
      <p:sp>
        <p:nvSpPr>
          <p:cNvPr id="207" name="Rectangle 7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8" name="Picture 201" descr="Person with idea concept">
            <a:extLst>
              <a:ext uri="{FF2B5EF4-FFF2-40B4-BE49-F238E27FC236}">
                <a16:creationId xmlns:a16="http://schemas.microsoft.com/office/drawing/2014/main" id="{CBE8163A-CB93-432F-B6B1-DA545B772954}"/>
              </a:ext>
            </a:extLst>
          </p:cNvPr>
          <p:cNvPicPr>
            <a:picLocks noChangeAspect="1"/>
          </p:cNvPicPr>
          <p:nvPr/>
        </p:nvPicPr>
        <p:blipFill rotWithShape="1">
          <a:blip r:embed="rId3">
            <a:alphaModFix amt="50000"/>
          </a:blip>
          <a:srcRect t="896" b="14835"/>
          <a:stretch/>
        </p:blipFill>
        <p:spPr>
          <a:xfrm>
            <a:off x="20" y="1"/>
            <a:ext cx="12191980" cy="6857999"/>
          </a:xfrm>
          <a:prstGeom prst="rect">
            <a:avLst/>
          </a:prstGeom>
        </p:spPr>
      </p:pic>
      <p:sp>
        <p:nvSpPr>
          <p:cNvPr id="200" name="Google Shape;200;p17"/>
          <p:cNvSpPr txBox="1">
            <a:spLocks noGrp="1"/>
          </p:cNvSpPr>
          <p:nvPr>
            <p:ph type="title"/>
          </p:nvPr>
        </p:nvSpPr>
        <p:spPr>
          <a:xfrm>
            <a:off x="1755495" y="1019391"/>
            <a:ext cx="9144000" cy="4171033"/>
          </a:xfrm>
          <a:prstGeom prst="rect">
            <a:avLst/>
          </a:prstGeom>
        </p:spPr>
        <p:txBody>
          <a:bodyPr spcFirstLastPara="1" vert="horz" lIns="91440" tIns="45720" rIns="91440" bIns="45720" rtlCol="0" anchor="b" anchorCtr="0">
            <a:normAutofit/>
          </a:bodyPr>
          <a:lstStyle/>
          <a:p>
            <a:pPr marL="0" lvl="0" indent="0" algn="ctr">
              <a:spcAft>
                <a:spcPts val="0"/>
              </a:spcAft>
              <a:buClr>
                <a:schemeClr val="accent1"/>
              </a:buClr>
              <a:buSzPts val="4400"/>
            </a:pPr>
            <a:r>
              <a:rPr lang="en-US" sz="5400" b="1" dirty="0">
                <a:solidFill>
                  <a:srgbClr val="FFFFFF"/>
                </a:solidFill>
              </a:rPr>
              <a:t>Creative Thinking</a:t>
            </a:r>
            <a:br>
              <a:rPr lang="en-US" sz="5400" b="1" dirty="0">
                <a:solidFill>
                  <a:srgbClr val="FFFFFF"/>
                </a:solidFill>
              </a:rPr>
            </a:br>
            <a:br>
              <a:rPr lang="en-US" sz="5400" b="1" dirty="0">
                <a:solidFill>
                  <a:srgbClr val="FFFFFF"/>
                </a:solidFill>
              </a:rPr>
            </a:br>
            <a:br>
              <a:rPr lang="en-US" sz="5400" b="1" dirty="0">
                <a:solidFill>
                  <a:srgbClr val="FFFFFF"/>
                </a:solidFill>
              </a:rPr>
            </a:br>
            <a:r>
              <a:rPr lang="en-US" sz="5400" b="1" dirty="0">
                <a:solidFill>
                  <a:srgbClr val="FFFFFF"/>
                </a:solidFill>
              </a:rPr>
              <a:t>Fiction and Facts</a:t>
            </a:r>
            <a:endParaRPr lang="en-US" sz="5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00"/>
                                        </p:tgtEl>
                                        <p:attrNameLst>
                                          <p:attrName>style.visibility</p:attrName>
                                        </p:attrNameLst>
                                      </p:cBhvr>
                                      <p:to>
                                        <p:strVal val="visible"/>
                                      </p:to>
                                    </p:set>
                                    <p:animEffect transition="in" filter="fade">
                                      <p:cBhvr>
                                        <p:cTn id="7" dur="4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Question marks in a line and one question mark is lit">
            <a:extLst>
              <a:ext uri="{FF2B5EF4-FFF2-40B4-BE49-F238E27FC236}">
                <a16:creationId xmlns:a16="http://schemas.microsoft.com/office/drawing/2014/main" id="{EC569454-28B5-4BA1-94B2-6ABA51B20B7B}"/>
              </a:ext>
            </a:extLst>
          </p:cNvPr>
          <p:cNvPicPr>
            <a:picLocks noChangeAspect="1"/>
          </p:cNvPicPr>
          <p:nvPr/>
        </p:nvPicPr>
        <p:blipFill rotWithShape="1">
          <a:blip r:embed="rId3">
            <a:alphaModFix amt="35000"/>
          </a:blip>
          <a:srcRect t="2056" b="13674"/>
          <a:stretch/>
        </p:blipFill>
        <p:spPr>
          <a:xfrm>
            <a:off x="20" y="10"/>
            <a:ext cx="12191980" cy="6857990"/>
          </a:xfrm>
          <a:prstGeom prst="rect">
            <a:avLst/>
          </a:prstGeom>
        </p:spPr>
      </p:pic>
      <p:sp>
        <p:nvSpPr>
          <p:cNvPr id="5" name="TextBox 4">
            <a:extLst>
              <a:ext uri="{FF2B5EF4-FFF2-40B4-BE49-F238E27FC236}">
                <a16:creationId xmlns:a16="http://schemas.microsoft.com/office/drawing/2014/main" id="{2EADBFFD-91A8-4D77-A0EF-D32809A3929C}"/>
              </a:ext>
            </a:extLst>
          </p:cNvPr>
          <p:cNvSpPr txBox="1"/>
          <p:nvPr/>
        </p:nvSpPr>
        <p:spPr>
          <a:xfrm>
            <a:off x="647289" y="3174924"/>
            <a:ext cx="4704253" cy="1362352"/>
          </a:xfrm>
          <a:prstGeom prst="rect">
            <a:avLst/>
          </a:prstGeom>
        </p:spPr>
        <p:txBody>
          <a:bodyPr vert="horz" lIns="91440" tIns="45720" rIns="91440" bIns="45720" rtlCol="0">
            <a:normAutofit lnSpcReduction="10000"/>
          </a:bodyPr>
          <a:lstStyle/>
          <a:p>
            <a:pPr marL="457200" indent="-457200">
              <a:lnSpc>
                <a:spcPct val="90000"/>
              </a:lnSpc>
              <a:spcAft>
                <a:spcPts val="600"/>
              </a:spcAft>
              <a:buFont typeface="Arial" panose="020B0604020202020204" pitchFamily="34" charset="0"/>
              <a:buChar char="•"/>
            </a:pPr>
            <a:r>
              <a:rPr lang="en-US" sz="3200" b="0" i="0" dirty="0">
                <a:solidFill>
                  <a:srgbClr val="FFFFFF"/>
                </a:solidFill>
                <a:effectLst/>
              </a:rPr>
              <a:t>Every problem has only one solution (or one right answer).</a:t>
            </a:r>
            <a:endParaRPr lang="en-US" sz="3200" dirty="0">
              <a:solidFill>
                <a:srgbClr val="FFFFFF"/>
              </a:solidFill>
            </a:endParaRPr>
          </a:p>
        </p:txBody>
      </p:sp>
      <p:sp>
        <p:nvSpPr>
          <p:cNvPr id="4" name="TextBox 3">
            <a:extLst>
              <a:ext uri="{FF2B5EF4-FFF2-40B4-BE49-F238E27FC236}">
                <a16:creationId xmlns:a16="http://schemas.microsoft.com/office/drawing/2014/main" id="{755E7631-85B3-4002-98BF-C2D496A0DCA6}"/>
              </a:ext>
            </a:extLst>
          </p:cNvPr>
          <p:cNvSpPr txBox="1"/>
          <p:nvPr/>
        </p:nvSpPr>
        <p:spPr>
          <a:xfrm>
            <a:off x="1740762" y="1533102"/>
            <a:ext cx="2517309" cy="584775"/>
          </a:xfrm>
          <a:prstGeom prst="rect">
            <a:avLst/>
          </a:prstGeom>
          <a:noFill/>
        </p:spPr>
        <p:txBody>
          <a:bodyPr wrap="square" rtlCol="0">
            <a:spAutoFit/>
          </a:bodyPr>
          <a:lstStyle/>
          <a:p>
            <a:pPr algn="ctr"/>
            <a:r>
              <a:rPr lang="en-US" sz="3200" dirty="0">
                <a:latin typeface="Anime Ace" panose="020B0603050302020204" pitchFamily="34" charset="0"/>
              </a:rPr>
              <a:t>FICTION</a:t>
            </a:r>
          </a:p>
        </p:txBody>
      </p:sp>
      <p:sp>
        <p:nvSpPr>
          <p:cNvPr id="14" name="TextBox 13">
            <a:extLst>
              <a:ext uri="{FF2B5EF4-FFF2-40B4-BE49-F238E27FC236}">
                <a16:creationId xmlns:a16="http://schemas.microsoft.com/office/drawing/2014/main" id="{8AC1CAF9-236E-42D0-9CEC-85F8A6C0984A}"/>
              </a:ext>
            </a:extLst>
          </p:cNvPr>
          <p:cNvSpPr txBox="1"/>
          <p:nvPr/>
        </p:nvSpPr>
        <p:spPr>
          <a:xfrm>
            <a:off x="7933930" y="1533102"/>
            <a:ext cx="2153920" cy="584775"/>
          </a:xfrm>
          <a:prstGeom prst="rect">
            <a:avLst/>
          </a:prstGeom>
          <a:noFill/>
        </p:spPr>
        <p:txBody>
          <a:bodyPr wrap="square" rtlCol="0">
            <a:spAutoFit/>
          </a:bodyPr>
          <a:lstStyle/>
          <a:p>
            <a:pPr algn="ctr"/>
            <a:r>
              <a:rPr lang="en-US" sz="3200" dirty="0">
                <a:latin typeface="Anime Ace" panose="020B0603050302020204" pitchFamily="34" charset="0"/>
              </a:rPr>
              <a:t>FACTS</a:t>
            </a:r>
          </a:p>
        </p:txBody>
      </p:sp>
      <p:sp>
        <p:nvSpPr>
          <p:cNvPr id="16" name="TextBox 15">
            <a:extLst>
              <a:ext uri="{FF2B5EF4-FFF2-40B4-BE49-F238E27FC236}">
                <a16:creationId xmlns:a16="http://schemas.microsoft.com/office/drawing/2014/main" id="{32B3A360-2BB8-4818-9649-34B39666B934}"/>
              </a:ext>
            </a:extLst>
          </p:cNvPr>
          <p:cNvSpPr txBox="1"/>
          <p:nvPr/>
        </p:nvSpPr>
        <p:spPr>
          <a:xfrm>
            <a:off x="6180881" y="2318409"/>
            <a:ext cx="5660019" cy="3464689"/>
          </a:xfrm>
          <a:prstGeom prst="rect">
            <a:avLst/>
          </a:prstGeom>
        </p:spPr>
        <p:txBody>
          <a:bodyPr vert="horz" lIns="91440" tIns="45720" rIns="91440" bIns="45720" rtlCol="0">
            <a:noAutofit/>
          </a:bodyPr>
          <a:lstStyle>
            <a:defPPr>
              <a:defRPr lang="en-US"/>
            </a:defPPr>
            <a:lvl1pPr>
              <a:lnSpc>
                <a:spcPct val="90000"/>
              </a:lnSpc>
              <a:spcAft>
                <a:spcPts val="600"/>
              </a:spcAft>
              <a:defRPr sz="3200" b="0" i="0">
                <a:solidFill>
                  <a:srgbClr val="FFFFFF"/>
                </a:solidFill>
                <a:effectLst/>
              </a:defRPr>
            </a:lvl1pPr>
          </a:lstStyle>
          <a:p>
            <a:pPr marL="457200" indent="-457200">
              <a:buFont typeface="Arial" panose="020B0604020202020204" pitchFamily="34" charset="0"/>
              <a:buChar char="•"/>
            </a:pPr>
            <a:r>
              <a:rPr lang="en-US" dirty="0"/>
              <a:t>Most problems can be solved in any number of ways.</a:t>
            </a:r>
          </a:p>
          <a:p>
            <a:pPr marL="457200" indent="-457200">
              <a:buFont typeface="Arial" panose="020B0604020202020204" pitchFamily="34" charset="0"/>
              <a:buChar char="•"/>
            </a:pPr>
            <a:r>
              <a:rPr lang="en-US" dirty="0"/>
              <a:t>If you discover a solution that works, it’s a good solution.</a:t>
            </a:r>
          </a:p>
          <a:p>
            <a:pPr marL="457200" indent="-457200">
              <a:buFont typeface="Arial" panose="020B0604020202020204" pitchFamily="34" charset="0"/>
              <a:buChar char="•"/>
            </a:pPr>
            <a:r>
              <a:rPr lang="en-US" dirty="0"/>
              <a:t>Other people may think up solutions that differ from yours, but that doesn’t make your solution wrong or unimportant.</a:t>
            </a:r>
          </a:p>
        </p:txBody>
      </p:sp>
      <p:sp>
        <p:nvSpPr>
          <p:cNvPr id="8" name="Google Shape;200;p17">
            <a:extLst>
              <a:ext uri="{FF2B5EF4-FFF2-40B4-BE49-F238E27FC236}">
                <a16:creationId xmlns:a16="http://schemas.microsoft.com/office/drawing/2014/main" id="{8AA64ED5-5275-8E5F-CFB9-CD739171A754}"/>
              </a:ext>
            </a:extLst>
          </p:cNvPr>
          <p:cNvSpPr txBox="1">
            <a:spLocks/>
          </p:cNvSpPr>
          <p:nvPr/>
        </p:nvSpPr>
        <p:spPr>
          <a:xfrm>
            <a:off x="1296375" y="435798"/>
            <a:ext cx="9144000" cy="590309"/>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chemeClr val="accent1"/>
              </a:buClr>
              <a:buSzPts val="4400"/>
            </a:pPr>
            <a:r>
              <a:rPr lang="en-US" sz="3200" b="1" dirty="0">
                <a:solidFill>
                  <a:srgbClr val="FFFFFF"/>
                </a:solidFill>
              </a:rPr>
              <a:t>Creative Thinking - Fiction and Facts</a:t>
            </a:r>
            <a:endParaRPr lang="en-US" sz="3200" dirty="0">
              <a:solidFill>
                <a:srgbClr val="FFFFFF"/>
              </a:solidFill>
            </a:endParaRPr>
          </a:p>
        </p:txBody>
      </p:sp>
    </p:spTree>
    <p:extLst>
      <p:ext uri="{BB962C8B-B14F-4D97-AF65-F5344CB8AC3E}">
        <p14:creationId xmlns:p14="http://schemas.microsoft.com/office/powerpoint/2010/main" val="36276987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 calcmode="lin" valueType="num">
                                      <p:cBhvr additive="base">
                                        <p:cTn id="2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anim calcmode="lin" valueType="num">
                                      <p:cBhvr additive="base">
                                        <p:cTn id="33"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xEl>
                                              <p:pRg st="2" end="2"/>
                                            </p:txEl>
                                          </p:spTgt>
                                        </p:tgtEl>
                                        <p:attrNameLst>
                                          <p:attrName>style.visibility</p:attrName>
                                        </p:attrNameLst>
                                      </p:cBhvr>
                                      <p:to>
                                        <p:strVal val="visible"/>
                                      </p:to>
                                    </p:set>
                                    <p:anim calcmode="lin" valueType="num">
                                      <p:cBhvr additive="base">
                                        <p:cTn id="39"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P spid="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Question marks in a line and one question mark is lit">
            <a:extLst>
              <a:ext uri="{FF2B5EF4-FFF2-40B4-BE49-F238E27FC236}">
                <a16:creationId xmlns:a16="http://schemas.microsoft.com/office/drawing/2014/main" id="{EC569454-28B5-4BA1-94B2-6ABA51B20B7B}"/>
              </a:ext>
            </a:extLst>
          </p:cNvPr>
          <p:cNvPicPr>
            <a:picLocks noChangeAspect="1"/>
          </p:cNvPicPr>
          <p:nvPr/>
        </p:nvPicPr>
        <p:blipFill rotWithShape="1">
          <a:blip r:embed="rId3">
            <a:alphaModFix amt="35000"/>
          </a:blip>
          <a:srcRect t="2056" b="13674"/>
          <a:stretch/>
        </p:blipFill>
        <p:spPr>
          <a:xfrm>
            <a:off x="20" y="10"/>
            <a:ext cx="12191980" cy="6857990"/>
          </a:xfrm>
          <a:prstGeom prst="rect">
            <a:avLst/>
          </a:prstGeom>
        </p:spPr>
      </p:pic>
      <p:sp>
        <p:nvSpPr>
          <p:cNvPr id="5" name="TextBox 4">
            <a:extLst>
              <a:ext uri="{FF2B5EF4-FFF2-40B4-BE49-F238E27FC236}">
                <a16:creationId xmlns:a16="http://schemas.microsoft.com/office/drawing/2014/main" id="{2EADBFFD-91A8-4D77-A0EF-D32809A3929C}"/>
              </a:ext>
            </a:extLst>
          </p:cNvPr>
          <p:cNvSpPr txBox="1"/>
          <p:nvPr/>
        </p:nvSpPr>
        <p:spPr>
          <a:xfrm>
            <a:off x="698502" y="3105476"/>
            <a:ext cx="4915220" cy="1362352"/>
          </a:xfrm>
          <a:prstGeom prst="rect">
            <a:avLst/>
          </a:prstGeom>
        </p:spPr>
        <p:txBody>
          <a:bodyPr vert="horz" lIns="91440" tIns="45720" rIns="91440" bIns="45720" rtlCol="0">
            <a:noAutofit/>
          </a:bodyPr>
          <a:lstStyle>
            <a:defPPr>
              <a:defRPr lang="en-US"/>
            </a:defPPr>
            <a:lvl1pPr marL="457200" indent="-457200">
              <a:lnSpc>
                <a:spcPct val="90000"/>
              </a:lnSpc>
              <a:spcAft>
                <a:spcPts val="600"/>
              </a:spcAft>
              <a:buFont typeface="Arial" panose="020B0604020202020204" pitchFamily="34" charset="0"/>
              <a:buChar char="•"/>
              <a:defRPr sz="3200" b="0" i="0">
                <a:solidFill>
                  <a:srgbClr val="FFFFFF"/>
                </a:solidFill>
                <a:effectLst/>
              </a:defRPr>
            </a:lvl1pPr>
          </a:lstStyle>
          <a:p>
            <a:r>
              <a:rPr lang="en-US" dirty="0"/>
              <a:t>The best answer or solution or method has already been discovered.</a:t>
            </a:r>
          </a:p>
        </p:txBody>
      </p:sp>
      <p:sp>
        <p:nvSpPr>
          <p:cNvPr id="16" name="TextBox 15">
            <a:extLst>
              <a:ext uri="{FF2B5EF4-FFF2-40B4-BE49-F238E27FC236}">
                <a16:creationId xmlns:a16="http://schemas.microsoft.com/office/drawing/2014/main" id="{32B3A360-2BB8-4818-9649-34B39666B934}"/>
              </a:ext>
            </a:extLst>
          </p:cNvPr>
          <p:cNvSpPr txBox="1"/>
          <p:nvPr/>
        </p:nvSpPr>
        <p:spPr>
          <a:xfrm>
            <a:off x="6198242" y="2241962"/>
            <a:ext cx="5625296" cy="4451732"/>
          </a:xfrm>
          <a:prstGeom prst="rect">
            <a:avLst/>
          </a:prstGeom>
        </p:spPr>
        <p:txBody>
          <a:bodyPr vert="horz" lIns="91440" tIns="45720" rIns="91440" bIns="45720" rtlCol="0">
            <a:noAutofit/>
          </a:bodyPr>
          <a:lstStyle>
            <a:defPPr>
              <a:defRPr lang="en-US"/>
            </a:defPPr>
            <a:lvl1pPr marL="457200" indent="-457200">
              <a:lnSpc>
                <a:spcPct val="90000"/>
              </a:lnSpc>
              <a:spcAft>
                <a:spcPts val="600"/>
              </a:spcAft>
              <a:buFont typeface="Arial" panose="020B0604020202020204" pitchFamily="34" charset="0"/>
              <a:buChar char="•"/>
              <a:defRPr sz="2800" b="0" i="0">
                <a:solidFill>
                  <a:srgbClr val="FFFFFF"/>
                </a:solidFill>
                <a:effectLst/>
              </a:defRPr>
            </a:lvl1pPr>
          </a:lstStyle>
          <a:p>
            <a:r>
              <a:rPr lang="en-US" sz="3000" dirty="0"/>
              <a:t>Look at the history of any solution and you’ll see that improvements, new solutions, and new right answers are always being found.</a:t>
            </a:r>
          </a:p>
          <a:p>
            <a:r>
              <a:rPr lang="en-US" sz="3000" dirty="0"/>
              <a:t>The ox or horse, the cart, the wagon, the train, the car, the airplane, the jet, the space shuttle? What is the best and last?</a:t>
            </a:r>
          </a:p>
        </p:txBody>
      </p:sp>
      <p:sp>
        <p:nvSpPr>
          <p:cNvPr id="8" name="TextBox 7">
            <a:extLst>
              <a:ext uri="{FF2B5EF4-FFF2-40B4-BE49-F238E27FC236}">
                <a16:creationId xmlns:a16="http://schemas.microsoft.com/office/drawing/2014/main" id="{5E752C63-303F-E55D-FB3E-D3E7FEDF2D6D}"/>
              </a:ext>
            </a:extLst>
          </p:cNvPr>
          <p:cNvSpPr txBox="1"/>
          <p:nvPr/>
        </p:nvSpPr>
        <p:spPr>
          <a:xfrm>
            <a:off x="1740762" y="1533102"/>
            <a:ext cx="2517309" cy="584775"/>
          </a:xfrm>
          <a:prstGeom prst="rect">
            <a:avLst/>
          </a:prstGeom>
          <a:noFill/>
        </p:spPr>
        <p:txBody>
          <a:bodyPr wrap="square" rtlCol="0">
            <a:spAutoFit/>
          </a:bodyPr>
          <a:lstStyle/>
          <a:p>
            <a:pPr algn="ctr"/>
            <a:r>
              <a:rPr lang="en-US" sz="3200" dirty="0">
                <a:latin typeface="Anime Ace" panose="020B0603050302020204" pitchFamily="34" charset="0"/>
              </a:rPr>
              <a:t>FICTION</a:t>
            </a:r>
          </a:p>
        </p:txBody>
      </p:sp>
      <p:sp>
        <p:nvSpPr>
          <p:cNvPr id="9" name="TextBox 8">
            <a:extLst>
              <a:ext uri="{FF2B5EF4-FFF2-40B4-BE49-F238E27FC236}">
                <a16:creationId xmlns:a16="http://schemas.microsoft.com/office/drawing/2014/main" id="{698B30CE-FB12-5384-E5F7-A576918F675B}"/>
              </a:ext>
            </a:extLst>
          </p:cNvPr>
          <p:cNvSpPr txBox="1"/>
          <p:nvPr/>
        </p:nvSpPr>
        <p:spPr>
          <a:xfrm>
            <a:off x="7933930" y="1533102"/>
            <a:ext cx="2153920" cy="584775"/>
          </a:xfrm>
          <a:prstGeom prst="rect">
            <a:avLst/>
          </a:prstGeom>
          <a:noFill/>
        </p:spPr>
        <p:txBody>
          <a:bodyPr wrap="square" rtlCol="0">
            <a:spAutoFit/>
          </a:bodyPr>
          <a:lstStyle/>
          <a:p>
            <a:pPr algn="ctr"/>
            <a:r>
              <a:rPr lang="en-US" sz="3200" dirty="0">
                <a:latin typeface="Anime Ace" panose="020B0603050302020204" pitchFamily="34" charset="0"/>
              </a:rPr>
              <a:t>FACTS</a:t>
            </a:r>
          </a:p>
        </p:txBody>
      </p:sp>
      <p:sp>
        <p:nvSpPr>
          <p:cNvPr id="10" name="Google Shape;200;p17">
            <a:extLst>
              <a:ext uri="{FF2B5EF4-FFF2-40B4-BE49-F238E27FC236}">
                <a16:creationId xmlns:a16="http://schemas.microsoft.com/office/drawing/2014/main" id="{448D9AE6-992D-C195-8D20-898B0A141FFB}"/>
              </a:ext>
            </a:extLst>
          </p:cNvPr>
          <p:cNvSpPr txBox="1">
            <a:spLocks/>
          </p:cNvSpPr>
          <p:nvPr/>
        </p:nvSpPr>
        <p:spPr>
          <a:xfrm>
            <a:off x="1296375" y="435798"/>
            <a:ext cx="9144000" cy="590309"/>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chemeClr val="accent1"/>
              </a:buClr>
              <a:buSzPts val="4400"/>
            </a:pPr>
            <a:r>
              <a:rPr lang="en-US" sz="3200" b="1" dirty="0">
                <a:solidFill>
                  <a:srgbClr val="FFFFFF"/>
                </a:solidFill>
              </a:rPr>
              <a:t>Creative Thinking - Fiction and Facts</a:t>
            </a:r>
            <a:endParaRPr lang="en-US" sz="3200" dirty="0">
              <a:solidFill>
                <a:srgbClr val="FFFFFF"/>
              </a:solidFill>
            </a:endParaRPr>
          </a:p>
        </p:txBody>
      </p:sp>
    </p:spTree>
    <p:extLst>
      <p:ext uri="{BB962C8B-B14F-4D97-AF65-F5344CB8AC3E}">
        <p14:creationId xmlns:p14="http://schemas.microsoft.com/office/powerpoint/2010/main" val="33132769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 calcmode="lin" valueType="num">
                                      <p:cBhvr additive="base">
                                        <p:cTn id="19"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Question marks in a line and one question mark is lit">
            <a:extLst>
              <a:ext uri="{FF2B5EF4-FFF2-40B4-BE49-F238E27FC236}">
                <a16:creationId xmlns:a16="http://schemas.microsoft.com/office/drawing/2014/main" id="{EC569454-28B5-4BA1-94B2-6ABA51B20B7B}"/>
              </a:ext>
            </a:extLst>
          </p:cNvPr>
          <p:cNvPicPr>
            <a:picLocks noChangeAspect="1"/>
          </p:cNvPicPr>
          <p:nvPr/>
        </p:nvPicPr>
        <p:blipFill rotWithShape="1">
          <a:blip r:embed="rId3">
            <a:alphaModFix amt="35000"/>
          </a:blip>
          <a:srcRect t="2056" b="13674"/>
          <a:stretch/>
        </p:blipFill>
        <p:spPr>
          <a:xfrm>
            <a:off x="20" y="10"/>
            <a:ext cx="12191980" cy="6857990"/>
          </a:xfrm>
          <a:prstGeom prst="rect">
            <a:avLst/>
          </a:prstGeom>
        </p:spPr>
      </p:pic>
      <p:sp>
        <p:nvSpPr>
          <p:cNvPr id="5" name="TextBox 4">
            <a:extLst>
              <a:ext uri="{FF2B5EF4-FFF2-40B4-BE49-F238E27FC236}">
                <a16:creationId xmlns:a16="http://schemas.microsoft.com/office/drawing/2014/main" id="{2EADBFFD-91A8-4D77-A0EF-D32809A3929C}"/>
              </a:ext>
            </a:extLst>
          </p:cNvPr>
          <p:cNvSpPr txBox="1"/>
          <p:nvPr/>
        </p:nvSpPr>
        <p:spPr>
          <a:xfrm>
            <a:off x="698502" y="3105476"/>
            <a:ext cx="5019392" cy="1362352"/>
          </a:xfrm>
          <a:prstGeom prst="rect">
            <a:avLst/>
          </a:prstGeom>
        </p:spPr>
        <p:txBody>
          <a:bodyPr vert="horz" lIns="91440" tIns="45720" rIns="91440" bIns="45720" rtlCol="0">
            <a:noAutofit/>
          </a:bodyPr>
          <a:lstStyle>
            <a:defPPr>
              <a:defRPr lang="en-US"/>
            </a:defPPr>
            <a:lvl1pPr marL="457200" indent="-457200">
              <a:lnSpc>
                <a:spcPct val="90000"/>
              </a:lnSpc>
              <a:spcAft>
                <a:spcPts val="600"/>
              </a:spcAft>
              <a:buFont typeface="Arial" panose="020B0604020202020204" pitchFamily="34" charset="0"/>
              <a:buChar char="•"/>
              <a:defRPr sz="3200" b="0" i="0">
                <a:solidFill>
                  <a:srgbClr val="FFFFFF"/>
                </a:solidFill>
                <a:effectLst/>
              </a:defRPr>
            </a:lvl1pPr>
          </a:lstStyle>
          <a:p>
            <a:r>
              <a:rPr lang="en-US" dirty="0"/>
              <a:t>Creative answers are technologically complex.</a:t>
            </a:r>
          </a:p>
        </p:txBody>
      </p:sp>
      <p:sp>
        <p:nvSpPr>
          <p:cNvPr id="4" name="TextBox 3">
            <a:extLst>
              <a:ext uri="{FF2B5EF4-FFF2-40B4-BE49-F238E27FC236}">
                <a16:creationId xmlns:a16="http://schemas.microsoft.com/office/drawing/2014/main" id="{755E7631-85B3-4002-98BF-C2D496A0DCA6}"/>
              </a:ext>
            </a:extLst>
          </p:cNvPr>
          <p:cNvSpPr txBox="1"/>
          <p:nvPr/>
        </p:nvSpPr>
        <p:spPr>
          <a:xfrm>
            <a:off x="1973668" y="1323812"/>
            <a:ext cx="2153920" cy="523220"/>
          </a:xfrm>
          <a:prstGeom prst="rect">
            <a:avLst/>
          </a:prstGeom>
          <a:noFill/>
        </p:spPr>
        <p:txBody>
          <a:bodyPr wrap="square" rtlCol="0">
            <a:spAutoFit/>
          </a:bodyPr>
          <a:lstStyle/>
          <a:p>
            <a:pPr algn="ctr"/>
            <a:r>
              <a:rPr lang="en-US" sz="2800" dirty="0">
                <a:latin typeface="Anime Ace" panose="020B0603050302020204" pitchFamily="34" charset="0"/>
              </a:rPr>
              <a:t>FICTION</a:t>
            </a:r>
          </a:p>
        </p:txBody>
      </p:sp>
      <p:sp>
        <p:nvSpPr>
          <p:cNvPr id="14" name="TextBox 13">
            <a:extLst>
              <a:ext uri="{FF2B5EF4-FFF2-40B4-BE49-F238E27FC236}">
                <a16:creationId xmlns:a16="http://schemas.microsoft.com/office/drawing/2014/main" id="{8AC1CAF9-236E-42D0-9CEC-85F8A6C0984A}"/>
              </a:ext>
            </a:extLst>
          </p:cNvPr>
          <p:cNvSpPr txBox="1"/>
          <p:nvPr/>
        </p:nvSpPr>
        <p:spPr>
          <a:xfrm>
            <a:off x="7667633" y="1323812"/>
            <a:ext cx="2153920" cy="523220"/>
          </a:xfrm>
          <a:prstGeom prst="rect">
            <a:avLst/>
          </a:prstGeom>
          <a:noFill/>
        </p:spPr>
        <p:txBody>
          <a:bodyPr wrap="square" rtlCol="0">
            <a:spAutoFit/>
          </a:bodyPr>
          <a:lstStyle/>
          <a:p>
            <a:pPr algn="ctr"/>
            <a:r>
              <a:rPr lang="en-US" sz="2800" dirty="0">
                <a:latin typeface="Anime Ace" panose="020B0603050302020204" pitchFamily="34" charset="0"/>
              </a:rPr>
              <a:t>FACTS</a:t>
            </a:r>
          </a:p>
        </p:txBody>
      </p:sp>
      <p:sp>
        <p:nvSpPr>
          <p:cNvPr id="16" name="TextBox 15">
            <a:extLst>
              <a:ext uri="{FF2B5EF4-FFF2-40B4-BE49-F238E27FC236}">
                <a16:creationId xmlns:a16="http://schemas.microsoft.com/office/drawing/2014/main" id="{32B3A360-2BB8-4818-9649-34B39666B934}"/>
              </a:ext>
            </a:extLst>
          </p:cNvPr>
          <p:cNvSpPr txBox="1"/>
          <p:nvPr/>
        </p:nvSpPr>
        <p:spPr>
          <a:xfrm>
            <a:off x="5995686" y="2086616"/>
            <a:ext cx="5660019" cy="4244736"/>
          </a:xfrm>
          <a:prstGeom prst="rect">
            <a:avLst/>
          </a:prstGeom>
        </p:spPr>
        <p:txBody>
          <a:bodyPr vert="horz" lIns="91440" tIns="45720" rIns="91440" bIns="45720" rtlCol="0">
            <a:noAutofit/>
          </a:bodyPr>
          <a:lstStyle>
            <a:defPPr>
              <a:defRPr lang="en-US"/>
            </a:defPPr>
            <a:lvl1pPr marL="457200" indent="-457200">
              <a:lnSpc>
                <a:spcPct val="90000"/>
              </a:lnSpc>
              <a:spcAft>
                <a:spcPts val="600"/>
              </a:spcAft>
              <a:buFont typeface="Arial" panose="020B0604020202020204" pitchFamily="34" charset="0"/>
              <a:buChar char="•"/>
              <a:defRPr sz="2800" b="0" i="0">
                <a:solidFill>
                  <a:srgbClr val="FFFFFF"/>
                </a:solidFill>
                <a:effectLst/>
              </a:defRPr>
            </a:lvl1pPr>
          </a:lstStyle>
          <a:p>
            <a:r>
              <a:rPr lang="en-US" sz="2900" dirty="0"/>
              <a:t>Only a few problems require complex technological solutions.</a:t>
            </a:r>
          </a:p>
          <a:p>
            <a:r>
              <a:rPr lang="en-US" sz="2900" dirty="0"/>
              <a:t>Most problems you’ll encounter need only a thoughtful solution involving personal action and perhaps a few simple tools.</a:t>
            </a:r>
          </a:p>
          <a:p>
            <a:r>
              <a:rPr lang="en-US" sz="2900" dirty="0"/>
              <a:t>Even many problems that seem to require technology can be addressed in other ways.</a:t>
            </a:r>
          </a:p>
        </p:txBody>
      </p:sp>
      <p:sp>
        <p:nvSpPr>
          <p:cNvPr id="8" name="Google Shape;200;p17">
            <a:extLst>
              <a:ext uri="{FF2B5EF4-FFF2-40B4-BE49-F238E27FC236}">
                <a16:creationId xmlns:a16="http://schemas.microsoft.com/office/drawing/2014/main" id="{1A15D080-E673-BEEB-E1BA-B3FC7B5C82A7}"/>
              </a:ext>
            </a:extLst>
          </p:cNvPr>
          <p:cNvSpPr txBox="1">
            <a:spLocks/>
          </p:cNvSpPr>
          <p:nvPr/>
        </p:nvSpPr>
        <p:spPr>
          <a:xfrm>
            <a:off x="1296375" y="435798"/>
            <a:ext cx="9144000" cy="590309"/>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chemeClr val="accent1"/>
              </a:buClr>
              <a:buSzPts val="4400"/>
            </a:pPr>
            <a:r>
              <a:rPr lang="en-US" sz="3200" b="1" dirty="0">
                <a:solidFill>
                  <a:srgbClr val="FFFFFF"/>
                </a:solidFill>
              </a:rPr>
              <a:t>Creative Thinking - Fiction and Facts</a:t>
            </a:r>
            <a:endParaRPr lang="en-US" sz="3200" dirty="0">
              <a:solidFill>
                <a:srgbClr val="FFFFFF"/>
              </a:solidFill>
            </a:endParaRPr>
          </a:p>
        </p:txBody>
      </p:sp>
    </p:spTree>
    <p:extLst>
      <p:ext uri="{BB962C8B-B14F-4D97-AF65-F5344CB8AC3E}">
        <p14:creationId xmlns:p14="http://schemas.microsoft.com/office/powerpoint/2010/main" val="2254492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descr="Question marks in a line and one question mark is lit">
            <a:extLst>
              <a:ext uri="{FF2B5EF4-FFF2-40B4-BE49-F238E27FC236}">
                <a16:creationId xmlns:a16="http://schemas.microsoft.com/office/drawing/2014/main" id="{EC569454-28B5-4BA1-94B2-6ABA51B20B7B}"/>
              </a:ext>
            </a:extLst>
          </p:cNvPr>
          <p:cNvPicPr>
            <a:picLocks noChangeAspect="1"/>
          </p:cNvPicPr>
          <p:nvPr/>
        </p:nvPicPr>
        <p:blipFill rotWithShape="1">
          <a:blip r:embed="rId3">
            <a:alphaModFix amt="35000"/>
          </a:blip>
          <a:srcRect t="2056" b="13674"/>
          <a:stretch/>
        </p:blipFill>
        <p:spPr>
          <a:xfrm>
            <a:off x="20" y="10"/>
            <a:ext cx="12191980" cy="6857990"/>
          </a:xfrm>
          <a:prstGeom prst="rect">
            <a:avLst/>
          </a:prstGeom>
        </p:spPr>
      </p:pic>
      <p:sp>
        <p:nvSpPr>
          <p:cNvPr id="5" name="TextBox 4">
            <a:extLst>
              <a:ext uri="{FF2B5EF4-FFF2-40B4-BE49-F238E27FC236}">
                <a16:creationId xmlns:a16="http://schemas.microsoft.com/office/drawing/2014/main" id="{2EADBFFD-91A8-4D77-A0EF-D32809A3929C}"/>
              </a:ext>
            </a:extLst>
          </p:cNvPr>
          <p:cNvSpPr txBox="1"/>
          <p:nvPr/>
        </p:nvSpPr>
        <p:spPr>
          <a:xfrm>
            <a:off x="698502" y="3105476"/>
            <a:ext cx="5019392" cy="1362352"/>
          </a:xfrm>
          <a:prstGeom prst="rect">
            <a:avLst/>
          </a:prstGeom>
        </p:spPr>
        <p:txBody>
          <a:bodyPr vert="horz" lIns="91440" tIns="45720" rIns="91440" bIns="45720" rtlCol="0">
            <a:noAutofit/>
          </a:bodyPr>
          <a:lstStyle>
            <a:defPPr>
              <a:defRPr lang="en-US"/>
            </a:defPPr>
            <a:lvl1pPr marL="457200" indent="-457200">
              <a:lnSpc>
                <a:spcPct val="90000"/>
              </a:lnSpc>
              <a:spcAft>
                <a:spcPts val="600"/>
              </a:spcAft>
              <a:buFont typeface="Arial" panose="020B0604020202020204" pitchFamily="34" charset="0"/>
              <a:buChar char="•"/>
              <a:defRPr sz="3200" b="0" i="0">
                <a:solidFill>
                  <a:srgbClr val="FFFFFF"/>
                </a:solidFill>
                <a:effectLst/>
              </a:defRPr>
            </a:lvl1pPr>
          </a:lstStyle>
          <a:p>
            <a:r>
              <a:rPr lang="en-US" dirty="0"/>
              <a:t>Ideas either come or they don’t. Nothing will help - certainly not structure.</a:t>
            </a:r>
          </a:p>
        </p:txBody>
      </p:sp>
      <p:sp>
        <p:nvSpPr>
          <p:cNvPr id="16" name="TextBox 15">
            <a:extLst>
              <a:ext uri="{FF2B5EF4-FFF2-40B4-BE49-F238E27FC236}">
                <a16:creationId xmlns:a16="http://schemas.microsoft.com/office/drawing/2014/main" id="{32B3A360-2BB8-4818-9649-34B39666B934}"/>
              </a:ext>
            </a:extLst>
          </p:cNvPr>
          <p:cNvSpPr txBox="1"/>
          <p:nvPr/>
        </p:nvSpPr>
        <p:spPr>
          <a:xfrm>
            <a:off x="5995686" y="2491998"/>
            <a:ext cx="5660019" cy="3483979"/>
          </a:xfrm>
          <a:prstGeom prst="rect">
            <a:avLst/>
          </a:prstGeom>
        </p:spPr>
        <p:txBody>
          <a:bodyPr vert="horz" lIns="91440" tIns="45720" rIns="91440" bIns="45720" rtlCol="0">
            <a:normAutofit/>
          </a:bodyPr>
          <a:lstStyle>
            <a:defPPr>
              <a:defRPr lang="en-US"/>
            </a:defPPr>
            <a:lvl1pPr marL="457200" indent="-457200">
              <a:lnSpc>
                <a:spcPct val="90000"/>
              </a:lnSpc>
              <a:spcAft>
                <a:spcPts val="600"/>
              </a:spcAft>
              <a:buFont typeface="Arial" panose="020B0604020202020204" pitchFamily="34" charset="0"/>
              <a:buChar char="•"/>
              <a:defRPr sz="2800" b="0" i="0">
                <a:solidFill>
                  <a:srgbClr val="FFFFFF"/>
                </a:solidFill>
                <a:effectLst/>
              </a:defRPr>
            </a:lvl1pPr>
          </a:lstStyle>
          <a:p>
            <a:r>
              <a:rPr lang="en-US" dirty="0"/>
              <a:t>There are many successful techniques for generating ideas. One important technique is to include structure.</a:t>
            </a:r>
          </a:p>
          <a:p>
            <a:r>
              <a:rPr lang="en-US" dirty="0"/>
              <a:t>Create guidelines, limiting parameters, and concrete goals for yourself that stimulate and shape your creativity.</a:t>
            </a:r>
          </a:p>
        </p:txBody>
      </p:sp>
      <p:sp>
        <p:nvSpPr>
          <p:cNvPr id="8" name="TextBox 7">
            <a:extLst>
              <a:ext uri="{FF2B5EF4-FFF2-40B4-BE49-F238E27FC236}">
                <a16:creationId xmlns:a16="http://schemas.microsoft.com/office/drawing/2014/main" id="{110AAE1E-C772-8907-0D24-B6D5A495E4BB}"/>
              </a:ext>
            </a:extLst>
          </p:cNvPr>
          <p:cNvSpPr txBox="1"/>
          <p:nvPr/>
        </p:nvSpPr>
        <p:spPr>
          <a:xfrm>
            <a:off x="1973668" y="1323812"/>
            <a:ext cx="2153920" cy="523220"/>
          </a:xfrm>
          <a:prstGeom prst="rect">
            <a:avLst/>
          </a:prstGeom>
          <a:noFill/>
        </p:spPr>
        <p:txBody>
          <a:bodyPr wrap="square" rtlCol="0">
            <a:spAutoFit/>
          </a:bodyPr>
          <a:lstStyle/>
          <a:p>
            <a:pPr algn="ctr"/>
            <a:r>
              <a:rPr lang="en-US" sz="2800" dirty="0">
                <a:latin typeface="Anime Ace" panose="020B0603050302020204" pitchFamily="34" charset="0"/>
              </a:rPr>
              <a:t>FICTION</a:t>
            </a:r>
          </a:p>
        </p:txBody>
      </p:sp>
      <p:sp>
        <p:nvSpPr>
          <p:cNvPr id="9" name="TextBox 8">
            <a:extLst>
              <a:ext uri="{FF2B5EF4-FFF2-40B4-BE49-F238E27FC236}">
                <a16:creationId xmlns:a16="http://schemas.microsoft.com/office/drawing/2014/main" id="{2FC08571-92A6-6E9C-B8BE-19C94453DEAF}"/>
              </a:ext>
            </a:extLst>
          </p:cNvPr>
          <p:cNvSpPr txBox="1"/>
          <p:nvPr/>
        </p:nvSpPr>
        <p:spPr>
          <a:xfrm>
            <a:off x="7667633" y="1323812"/>
            <a:ext cx="2153920" cy="523220"/>
          </a:xfrm>
          <a:prstGeom prst="rect">
            <a:avLst/>
          </a:prstGeom>
          <a:noFill/>
        </p:spPr>
        <p:txBody>
          <a:bodyPr wrap="square" rtlCol="0">
            <a:spAutoFit/>
          </a:bodyPr>
          <a:lstStyle/>
          <a:p>
            <a:pPr algn="ctr"/>
            <a:r>
              <a:rPr lang="en-US" sz="2800" dirty="0">
                <a:latin typeface="Anime Ace" panose="020B0603050302020204" pitchFamily="34" charset="0"/>
              </a:rPr>
              <a:t>FACTS</a:t>
            </a:r>
          </a:p>
        </p:txBody>
      </p:sp>
      <p:sp>
        <p:nvSpPr>
          <p:cNvPr id="10" name="Google Shape;200;p17">
            <a:extLst>
              <a:ext uri="{FF2B5EF4-FFF2-40B4-BE49-F238E27FC236}">
                <a16:creationId xmlns:a16="http://schemas.microsoft.com/office/drawing/2014/main" id="{DEE958D4-C50B-A533-2121-BDCEBE0EDA8F}"/>
              </a:ext>
            </a:extLst>
          </p:cNvPr>
          <p:cNvSpPr txBox="1">
            <a:spLocks/>
          </p:cNvSpPr>
          <p:nvPr/>
        </p:nvSpPr>
        <p:spPr>
          <a:xfrm>
            <a:off x="1296375" y="435798"/>
            <a:ext cx="9144000" cy="590309"/>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chemeClr val="accent1"/>
              </a:buClr>
              <a:buSzPts val="4400"/>
            </a:pPr>
            <a:r>
              <a:rPr lang="en-US" sz="3200" b="1" dirty="0">
                <a:solidFill>
                  <a:srgbClr val="FFFFFF"/>
                </a:solidFill>
              </a:rPr>
              <a:t>Creative Thinking - Fiction and Facts</a:t>
            </a:r>
            <a:endParaRPr lang="en-US" sz="3200" dirty="0">
              <a:solidFill>
                <a:srgbClr val="FFFFFF"/>
              </a:solidFill>
            </a:endParaRPr>
          </a:p>
        </p:txBody>
      </p:sp>
    </p:spTree>
    <p:extLst>
      <p:ext uri="{BB962C8B-B14F-4D97-AF65-F5344CB8AC3E}">
        <p14:creationId xmlns:p14="http://schemas.microsoft.com/office/powerpoint/2010/main" val="17959116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1"/>
        <p:cNvGrpSpPr/>
        <p:nvPr/>
      </p:nvGrpSpPr>
      <p:grpSpPr>
        <a:xfrm>
          <a:off x="0" y="0"/>
          <a:ext cx="0" cy="0"/>
          <a:chOff x="0" y="0"/>
          <a:chExt cx="0" cy="0"/>
        </a:xfrm>
      </p:grpSpPr>
      <p:sp useBgFill="1">
        <p:nvSpPr>
          <p:cNvPr id="247" name="Rectangle 246">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Shape 248">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42" name="Google Shape;242;p21" descr="Logo, company name&#10;&#10;Description automatically generated"/>
          <p:cNvPicPr preferRelativeResize="0"/>
          <p:nvPr/>
        </p:nvPicPr>
        <p:blipFill rotWithShape="1">
          <a:blip r:embed="rId3"/>
          <a:stretch/>
        </p:blipFill>
        <p:spPr>
          <a:xfrm>
            <a:off x="3955702" y="2002135"/>
            <a:ext cx="4280595" cy="285373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3"/>
          <p:cNvSpPr txBox="1">
            <a:spLocks noGrp="1"/>
          </p:cNvSpPr>
          <p:nvPr>
            <p:ph type="title"/>
          </p:nvPr>
        </p:nvSpPr>
        <p:spPr>
          <a:xfrm>
            <a:off x="686834" y="1153572"/>
            <a:ext cx="3200400" cy="4461163"/>
          </a:xfrm>
          <a:prstGeom prst="rect">
            <a:avLst/>
          </a:prstGeom>
        </p:spPr>
        <p:txBody>
          <a:bodyPr spcFirstLastPara="1" lIns="91425" tIns="45700" rIns="91425" bIns="45700" anchorCtr="0">
            <a:normAutofit/>
          </a:bodyPr>
          <a:lstStyle/>
          <a:p>
            <a:pPr marL="0" lvl="0" indent="0" rtl="0">
              <a:spcBef>
                <a:spcPts val="0"/>
              </a:spcBef>
              <a:spcAft>
                <a:spcPts val="0"/>
              </a:spcAft>
              <a:buClr>
                <a:schemeClr val="accent1"/>
              </a:buClr>
              <a:buSzPts val="4400"/>
              <a:buFont typeface="Arial"/>
              <a:buNone/>
            </a:pPr>
            <a:r>
              <a:rPr lang="en-US" b="1" cap="none">
                <a:solidFill>
                  <a:srgbClr val="FFFFFF"/>
                </a:solidFill>
              </a:rPr>
              <a:t>LEARNING OBJECTIVES</a:t>
            </a:r>
            <a:br>
              <a:rPr lang="en-US" b="1" cap="none">
                <a:solidFill>
                  <a:srgbClr val="FFFFFF"/>
                </a:solidFill>
              </a:rPr>
            </a:br>
            <a:endParaRPr lang="en-US">
              <a:solidFill>
                <a:srgbClr val="FFFFFF"/>
              </a:solidFill>
            </a:endParaRPr>
          </a:p>
        </p:txBody>
      </p:sp>
      <p:sp>
        <p:nvSpPr>
          <p:cNvPr id="112" name="Arc 1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3" name="Google Shape;103;p3"/>
          <p:cNvSpPr txBox="1">
            <a:spLocks noGrp="1"/>
          </p:cNvSpPr>
          <p:nvPr>
            <p:ph idx="1"/>
          </p:nvPr>
        </p:nvSpPr>
        <p:spPr>
          <a:xfrm>
            <a:off x="4447308" y="815009"/>
            <a:ext cx="6906491" cy="5391772"/>
          </a:xfrm>
          <a:prstGeom prst="rect">
            <a:avLst/>
          </a:prstGeom>
        </p:spPr>
        <p:txBody>
          <a:bodyPr spcFirstLastPara="1" lIns="91425" tIns="45700" rIns="91425" bIns="45700" anchor="ctr" anchorCtr="0">
            <a:normAutofit/>
          </a:bodyPr>
          <a:lstStyle/>
          <a:p>
            <a:pPr marL="0" lvl="0" indent="0" rtl="0">
              <a:spcBef>
                <a:spcPts val="0"/>
              </a:spcBef>
              <a:spcAft>
                <a:spcPts val="0"/>
              </a:spcAft>
              <a:buSzPts val="1760"/>
              <a:buNone/>
            </a:pPr>
            <a:r>
              <a:rPr lang="en-US" dirty="0"/>
              <a:t>By the end of this section, you will be able to:</a:t>
            </a:r>
          </a:p>
          <a:p>
            <a:pPr marL="502920" indent="-457200">
              <a:spcBef>
                <a:spcPts val="1400"/>
              </a:spcBef>
              <a:buSzPct val="100000"/>
            </a:pPr>
            <a:r>
              <a:rPr lang="en-US" dirty="0"/>
              <a:t>Identify different patterns of thought, such as those found in Bloom’s taxonomy</a:t>
            </a:r>
          </a:p>
          <a:p>
            <a:pPr marL="502920" indent="-457200">
              <a:spcBef>
                <a:spcPts val="1400"/>
              </a:spcBef>
              <a:buSzPct val="100000"/>
            </a:pPr>
            <a:r>
              <a:rPr lang="en-US" dirty="0"/>
              <a:t>Discuss the relationship of each thought pattern to education</a:t>
            </a:r>
          </a:p>
          <a:p>
            <a:pPr marL="502920" indent="-457200">
              <a:spcBef>
                <a:spcPts val="1400"/>
              </a:spcBef>
              <a:buSzPct val="100000"/>
            </a:pPr>
            <a:r>
              <a:rPr lang="en-US" dirty="0"/>
              <a:t>Define creative thinking</a:t>
            </a:r>
          </a:p>
          <a:p>
            <a:pPr marL="502920" indent="-457200">
              <a:spcBef>
                <a:spcPts val="1400"/>
              </a:spcBef>
              <a:buSzPct val="100000"/>
            </a:pPr>
            <a:r>
              <a:rPr lang="en-US" dirty="0"/>
              <a:t>Identify the value of creative thinking in education</a:t>
            </a:r>
          </a:p>
          <a:p>
            <a:pPr marL="502920" indent="-457200">
              <a:spcBef>
                <a:spcPts val="1400"/>
              </a:spcBef>
              <a:buSzPct val="100000"/>
            </a:pPr>
            <a:r>
              <a:rPr lang="en-US" dirty="0"/>
              <a:t>Describe the impact of limitations (such as rules) on creative thinking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animEffect transition="in" filter="fade">
                                      <p:cBhvr>
                                        <p:cTn id="7" dur="1000"/>
                                        <p:tgtEl>
                                          <p:spTgt spid="103">
                                            <p:txEl>
                                              <p:pRg st="0" end="0"/>
                                            </p:txEl>
                                          </p:spTgt>
                                        </p:tgtEl>
                                      </p:cBhvr>
                                    </p:animEffect>
                                    <p:anim calcmode="lin" valueType="num">
                                      <p:cBhvr>
                                        <p:cTn id="8" dur="1000" fill="hold"/>
                                        <p:tgtEl>
                                          <p:spTgt spid="1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3">
                                            <p:txEl>
                                              <p:pRg st="1" end="1"/>
                                            </p:txEl>
                                          </p:spTgt>
                                        </p:tgtEl>
                                        <p:attrNameLst>
                                          <p:attrName>style.visibility</p:attrName>
                                        </p:attrNameLst>
                                      </p:cBhvr>
                                      <p:to>
                                        <p:strVal val="visible"/>
                                      </p:to>
                                    </p:set>
                                    <p:animEffect transition="in" filter="fade">
                                      <p:cBhvr>
                                        <p:cTn id="14" dur="1000"/>
                                        <p:tgtEl>
                                          <p:spTgt spid="103">
                                            <p:txEl>
                                              <p:pRg st="1" end="1"/>
                                            </p:txEl>
                                          </p:spTgt>
                                        </p:tgtEl>
                                      </p:cBhvr>
                                    </p:animEffect>
                                    <p:anim calcmode="lin" valueType="num">
                                      <p:cBhvr>
                                        <p:cTn id="15" dur="1000" fill="hold"/>
                                        <p:tgtEl>
                                          <p:spTgt spid="10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3">
                                            <p:txEl>
                                              <p:pRg st="2" end="2"/>
                                            </p:txEl>
                                          </p:spTgt>
                                        </p:tgtEl>
                                        <p:attrNameLst>
                                          <p:attrName>style.visibility</p:attrName>
                                        </p:attrNameLst>
                                      </p:cBhvr>
                                      <p:to>
                                        <p:strVal val="visible"/>
                                      </p:to>
                                    </p:set>
                                    <p:animEffect transition="in" filter="fade">
                                      <p:cBhvr>
                                        <p:cTn id="21" dur="1000"/>
                                        <p:tgtEl>
                                          <p:spTgt spid="103">
                                            <p:txEl>
                                              <p:pRg st="2" end="2"/>
                                            </p:txEl>
                                          </p:spTgt>
                                        </p:tgtEl>
                                      </p:cBhvr>
                                    </p:animEffect>
                                    <p:anim calcmode="lin" valueType="num">
                                      <p:cBhvr>
                                        <p:cTn id="22" dur="1000" fill="hold"/>
                                        <p:tgtEl>
                                          <p:spTgt spid="10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3">
                                            <p:txEl>
                                              <p:pRg st="3" end="3"/>
                                            </p:txEl>
                                          </p:spTgt>
                                        </p:tgtEl>
                                        <p:attrNameLst>
                                          <p:attrName>style.visibility</p:attrName>
                                        </p:attrNameLst>
                                      </p:cBhvr>
                                      <p:to>
                                        <p:strVal val="visible"/>
                                      </p:to>
                                    </p:set>
                                    <p:animEffect transition="in" filter="fade">
                                      <p:cBhvr>
                                        <p:cTn id="28" dur="1000"/>
                                        <p:tgtEl>
                                          <p:spTgt spid="103">
                                            <p:txEl>
                                              <p:pRg st="3" end="3"/>
                                            </p:txEl>
                                          </p:spTgt>
                                        </p:tgtEl>
                                      </p:cBhvr>
                                    </p:animEffect>
                                    <p:anim calcmode="lin" valueType="num">
                                      <p:cBhvr>
                                        <p:cTn id="29" dur="1000" fill="hold"/>
                                        <p:tgtEl>
                                          <p:spTgt spid="10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3">
                                            <p:txEl>
                                              <p:pRg st="4" end="4"/>
                                            </p:txEl>
                                          </p:spTgt>
                                        </p:tgtEl>
                                        <p:attrNameLst>
                                          <p:attrName>style.visibility</p:attrName>
                                        </p:attrNameLst>
                                      </p:cBhvr>
                                      <p:to>
                                        <p:strVal val="visible"/>
                                      </p:to>
                                    </p:set>
                                    <p:animEffect transition="in" filter="fade">
                                      <p:cBhvr>
                                        <p:cTn id="35" dur="1000"/>
                                        <p:tgtEl>
                                          <p:spTgt spid="103">
                                            <p:txEl>
                                              <p:pRg st="4" end="4"/>
                                            </p:txEl>
                                          </p:spTgt>
                                        </p:tgtEl>
                                      </p:cBhvr>
                                    </p:animEffect>
                                    <p:anim calcmode="lin" valueType="num">
                                      <p:cBhvr>
                                        <p:cTn id="36" dur="1000" fill="hold"/>
                                        <p:tgtEl>
                                          <p:spTgt spid="10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3">
                                            <p:txEl>
                                              <p:pRg st="5" end="5"/>
                                            </p:txEl>
                                          </p:spTgt>
                                        </p:tgtEl>
                                        <p:attrNameLst>
                                          <p:attrName>style.visibility</p:attrName>
                                        </p:attrNameLst>
                                      </p:cBhvr>
                                      <p:to>
                                        <p:strVal val="visible"/>
                                      </p:to>
                                    </p:set>
                                    <p:animEffect transition="in" filter="fade">
                                      <p:cBhvr>
                                        <p:cTn id="42" dur="1000"/>
                                        <p:tgtEl>
                                          <p:spTgt spid="103">
                                            <p:txEl>
                                              <p:pRg st="5" end="5"/>
                                            </p:txEl>
                                          </p:spTgt>
                                        </p:tgtEl>
                                      </p:cBhvr>
                                    </p:animEffect>
                                    <p:anim calcmode="lin" valueType="num">
                                      <p:cBhvr>
                                        <p:cTn id="43" dur="1000" fill="hold"/>
                                        <p:tgtEl>
                                          <p:spTgt spid="10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pic>
        <p:nvPicPr>
          <p:cNvPr id="109" name="Google Shape;109;p4"/>
          <p:cNvPicPr preferRelativeResize="0"/>
          <p:nvPr/>
        </p:nvPicPr>
        <p:blipFill rotWithShape="1">
          <a:blip r:embed="rId3"/>
          <a:srcRect t="5157" r="13701" b="2764"/>
          <a:stretch/>
        </p:blipFill>
        <p:spPr>
          <a:xfrm>
            <a:off x="2562726" y="1"/>
            <a:ext cx="9629274" cy="6857999"/>
          </a:xfrm>
          <a:prstGeom prst="rect">
            <a:avLst/>
          </a:prstGeom>
          <a:noFill/>
        </p:spPr>
      </p:pic>
      <p:sp>
        <p:nvSpPr>
          <p:cNvPr id="114" name="Freeform: Shape 113">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3" name="Freeform: Shape 115">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8" name="Google Shape;108;p4"/>
          <p:cNvSpPr txBox="1">
            <a:spLocks noGrp="1"/>
          </p:cNvSpPr>
          <p:nvPr>
            <p:ph type="title"/>
          </p:nvPr>
        </p:nvSpPr>
        <p:spPr>
          <a:xfrm>
            <a:off x="829842" y="1763301"/>
            <a:ext cx="3879232" cy="2248122"/>
          </a:xfrm>
          <a:prstGeom prst="rect">
            <a:avLst/>
          </a:prstGeom>
        </p:spPr>
        <p:txBody>
          <a:bodyPr spcFirstLastPara="1" vert="horz" lIns="91440" tIns="45720" rIns="91440" bIns="45720" rtlCol="0" anchor="b" anchorCtr="0">
            <a:normAutofit/>
          </a:bodyPr>
          <a:lstStyle/>
          <a:p>
            <a:pPr marL="0" lvl="0" indent="0">
              <a:spcAft>
                <a:spcPts val="0"/>
              </a:spcAft>
              <a:buClr>
                <a:schemeClr val="accent1"/>
              </a:buClr>
              <a:buSzPts val="4400"/>
            </a:pPr>
            <a:r>
              <a:rPr lang="en-US" sz="4800" b="1" dirty="0"/>
              <a:t>1. Patterns of thought</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19C3EF8C-D68F-4450-9E4C-3B38ECC35442}"/>
              </a:ext>
            </a:extLst>
          </p:cNvPr>
          <p:cNvPicPr>
            <a:picLocks noChangeAspect="1"/>
          </p:cNvPicPr>
          <p:nvPr/>
        </p:nvPicPr>
        <p:blipFill rotWithShape="1">
          <a:blip r:embed="rId3"/>
          <a:srcRect r="5882" b="-1"/>
          <a:stretch/>
        </p:blipFill>
        <p:spPr>
          <a:xfrm>
            <a:off x="1"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0C632CF-8738-4C5A-8194-E13B408CC3EA}"/>
              </a:ext>
            </a:extLst>
          </p:cNvPr>
          <p:cNvSpPr txBox="1"/>
          <p:nvPr/>
        </p:nvSpPr>
        <p:spPr>
          <a:xfrm>
            <a:off x="5640225" y="2691033"/>
            <a:ext cx="6036565" cy="2822914"/>
          </a:xfrm>
          <a:prstGeom prst="rect">
            <a:avLst/>
          </a:prstGeom>
        </p:spPr>
        <p:txBody>
          <a:bodyPr vert="horz" lIns="91440" tIns="45720" rIns="91440" bIns="45720" rtlCol="0">
            <a:normAutofit/>
          </a:bodyPr>
          <a:lstStyle/>
          <a:p>
            <a:pPr lvl="0">
              <a:lnSpc>
                <a:spcPct val="90000"/>
              </a:lnSpc>
              <a:spcBef>
                <a:spcPts val="1400"/>
              </a:spcBef>
              <a:spcAft>
                <a:spcPts val="0"/>
              </a:spcAft>
              <a:buSzPts val="2560"/>
            </a:pPr>
            <a:r>
              <a:rPr lang="en-US" sz="3600" dirty="0"/>
              <a:t>“We exist, and we are aware that we exist, because we think. Without thought or the ability to think, we don’t exist.”</a:t>
            </a:r>
          </a:p>
        </p:txBody>
      </p:sp>
      <p:sp>
        <p:nvSpPr>
          <p:cNvPr id="10" name="Google Shape;114;p5">
            <a:extLst>
              <a:ext uri="{FF2B5EF4-FFF2-40B4-BE49-F238E27FC236}">
                <a16:creationId xmlns:a16="http://schemas.microsoft.com/office/drawing/2014/main" id="{468754D0-88A0-45C4-AAF7-746754069EB6}"/>
              </a:ext>
            </a:extLst>
          </p:cNvPr>
          <p:cNvSpPr txBox="1">
            <a:spLocks/>
          </p:cNvSpPr>
          <p:nvPr/>
        </p:nvSpPr>
        <p:spPr>
          <a:xfrm>
            <a:off x="4759111" y="1344053"/>
            <a:ext cx="4620584" cy="1056833"/>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chemeClr val="accent1"/>
              </a:buClr>
              <a:buSzPts val="4000"/>
            </a:pPr>
            <a:r>
              <a:rPr lang="en-US" b="1" dirty="0"/>
              <a:t>What Is Thought?</a:t>
            </a:r>
            <a:endParaRPr lang="en-US" dirty="0"/>
          </a:p>
        </p:txBody>
      </p:sp>
    </p:spTree>
    <p:extLst>
      <p:ext uri="{BB962C8B-B14F-4D97-AF65-F5344CB8AC3E}">
        <p14:creationId xmlns:p14="http://schemas.microsoft.com/office/powerpoint/2010/main" val="6258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14;p5">
            <a:extLst>
              <a:ext uri="{FF2B5EF4-FFF2-40B4-BE49-F238E27FC236}">
                <a16:creationId xmlns:a16="http://schemas.microsoft.com/office/drawing/2014/main" id="{70A34405-E0DE-4008-8888-28B4E0A1D709}"/>
              </a:ext>
            </a:extLst>
          </p:cNvPr>
          <p:cNvSpPr txBox="1">
            <a:spLocks/>
          </p:cNvSpPr>
          <p:nvPr/>
        </p:nvSpPr>
        <p:spPr>
          <a:xfrm>
            <a:off x="684256" y="202342"/>
            <a:ext cx="4620584" cy="1056833"/>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chemeClr val="accent1"/>
              </a:buClr>
              <a:buSzPts val="4000"/>
            </a:pPr>
            <a:r>
              <a:rPr lang="en-US" b="1" dirty="0"/>
              <a:t>What Is Thought?</a:t>
            </a:r>
            <a:endParaRPr lang="en-US" dirty="0"/>
          </a:p>
        </p:txBody>
      </p:sp>
      <p:pic>
        <p:nvPicPr>
          <p:cNvPr id="1026" name="Picture 2" descr="Free Stock Photo of man thinking Silhouette | Download Free Images and Free  Illustrations">
            <a:extLst>
              <a:ext uri="{FF2B5EF4-FFF2-40B4-BE49-F238E27FC236}">
                <a16:creationId xmlns:a16="http://schemas.microsoft.com/office/drawing/2014/main" id="{8D972863-6F1D-4C0B-8E3A-2E11A76532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61" r="14031"/>
          <a:stretch/>
        </p:blipFill>
        <p:spPr bwMode="auto">
          <a:xfrm>
            <a:off x="6887163" y="10"/>
            <a:ext cx="530179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D7F39A9-A0F1-4521-B6C1-305A79B44F78}"/>
              </a:ext>
            </a:extLst>
          </p:cNvPr>
          <p:cNvSpPr txBox="1"/>
          <p:nvPr/>
        </p:nvSpPr>
        <p:spPr>
          <a:xfrm>
            <a:off x="840044" y="1259175"/>
            <a:ext cx="6047118" cy="4401205"/>
          </a:xfrm>
          <a:prstGeom prst="rect">
            <a:avLst/>
          </a:prstGeom>
          <a:noFill/>
        </p:spPr>
        <p:txBody>
          <a:bodyPr wrap="square">
            <a:spAutoFit/>
          </a:bodyPr>
          <a:lstStyle/>
          <a:p>
            <a:pPr marL="342900" indent="-342900" algn="l" fontAlgn="base">
              <a:spcBef>
                <a:spcPts val="1200"/>
              </a:spcBef>
              <a:buFont typeface="Arial" panose="020B0604020202020204" pitchFamily="34" charset="0"/>
              <a:buChar char="•"/>
            </a:pPr>
            <a:r>
              <a:rPr lang="en-US" sz="2700" b="1" i="0" dirty="0">
                <a:solidFill>
                  <a:srgbClr val="373D3F"/>
                </a:solidFill>
                <a:effectLst/>
              </a:rPr>
              <a:t>Thinking</a:t>
            </a:r>
            <a:r>
              <a:rPr lang="en-US" sz="2700" b="0" i="0" dirty="0">
                <a:solidFill>
                  <a:srgbClr val="373D3F"/>
                </a:solidFill>
                <a:effectLst/>
              </a:rPr>
              <a:t> is the mental process you use to form associations and models of the world. When you think, you manipulate information to form concepts, to engage in problem-solving, to reason, and to make decisions.</a:t>
            </a:r>
          </a:p>
          <a:p>
            <a:pPr marL="342900" indent="-342900" algn="l" fontAlgn="base">
              <a:spcBef>
                <a:spcPts val="1200"/>
              </a:spcBef>
              <a:buFont typeface="Arial" panose="020B0604020202020204" pitchFamily="34" charset="0"/>
              <a:buChar char="•"/>
            </a:pPr>
            <a:r>
              <a:rPr lang="en-US" sz="2700" b="1" i="0" dirty="0">
                <a:solidFill>
                  <a:srgbClr val="373D3F"/>
                </a:solidFill>
                <a:effectLst/>
              </a:rPr>
              <a:t>Thought </a:t>
            </a:r>
            <a:r>
              <a:rPr lang="en-US" sz="2700" b="0" i="0" dirty="0">
                <a:solidFill>
                  <a:srgbClr val="373D3F"/>
                </a:solidFill>
                <a:effectLst/>
              </a:rPr>
              <a:t>can be described as the act of thinking that produces thoughts, which arise as ideas, images, sounds, or even emotions.</a:t>
            </a:r>
          </a:p>
        </p:txBody>
      </p:sp>
      <p:sp>
        <p:nvSpPr>
          <p:cNvPr id="12" name="TextBox 11">
            <a:extLst>
              <a:ext uri="{FF2B5EF4-FFF2-40B4-BE49-F238E27FC236}">
                <a16:creationId xmlns:a16="http://schemas.microsoft.com/office/drawing/2014/main" id="{89B01617-92B1-439A-9F1D-4EDFB78C2540}"/>
              </a:ext>
            </a:extLst>
          </p:cNvPr>
          <p:cNvSpPr txBox="1"/>
          <p:nvPr/>
        </p:nvSpPr>
        <p:spPr>
          <a:xfrm>
            <a:off x="990515" y="5218052"/>
            <a:ext cx="6385696" cy="1333698"/>
          </a:xfrm>
          <a:prstGeom prst="rect">
            <a:avLst/>
          </a:prstGeom>
          <a:noFill/>
        </p:spPr>
        <p:txBody>
          <a:bodyPr wrap="square">
            <a:spAutoFit/>
          </a:bodyPr>
          <a:lstStyle/>
          <a:p>
            <a:pPr marL="0" lvl="0" indent="0" algn="ctr" rtl="0">
              <a:lnSpc>
                <a:spcPct val="100000"/>
              </a:lnSpc>
              <a:spcBef>
                <a:spcPts val="0"/>
              </a:spcBef>
              <a:spcAft>
                <a:spcPts val="0"/>
              </a:spcAft>
              <a:buSzPts val="2240"/>
              <a:buNone/>
            </a:pPr>
            <a:endParaRPr lang="en-US" sz="2400" b="1" dirty="0">
              <a:solidFill>
                <a:srgbClr val="FF0000"/>
              </a:solidFill>
            </a:endParaRPr>
          </a:p>
          <a:p>
            <a:pPr marL="0" lvl="0" indent="0" algn="ctr" rtl="0">
              <a:lnSpc>
                <a:spcPct val="100000"/>
              </a:lnSpc>
              <a:spcBef>
                <a:spcPts val="1000"/>
              </a:spcBef>
              <a:spcAft>
                <a:spcPts val="0"/>
              </a:spcAft>
              <a:buSzPts val="2240"/>
              <a:buNone/>
            </a:pPr>
            <a:r>
              <a:rPr lang="en-US" sz="2400" b="1" dirty="0">
                <a:solidFill>
                  <a:srgbClr val="FF0000"/>
                </a:solidFill>
              </a:rPr>
              <a:t>“Cogito ergo sum.” </a:t>
            </a:r>
            <a:r>
              <a:rPr lang="en-US" sz="2400" b="1" dirty="0">
                <a:solidFill>
                  <a:srgbClr val="7C891D"/>
                </a:solidFill>
              </a:rPr>
              <a:t>= “I think, therefore I am.”</a:t>
            </a:r>
          </a:p>
          <a:p>
            <a:pPr marL="0" lvl="0" indent="0" algn="ctr" rtl="0">
              <a:lnSpc>
                <a:spcPct val="100000"/>
              </a:lnSpc>
              <a:spcBef>
                <a:spcPts val="1000"/>
              </a:spcBef>
              <a:spcAft>
                <a:spcPts val="0"/>
              </a:spcAft>
              <a:buSzPts val="1440"/>
              <a:buNone/>
            </a:pPr>
            <a:r>
              <a:rPr lang="en-US" sz="1600" i="1" dirty="0">
                <a:solidFill>
                  <a:schemeClr val="dk1"/>
                </a:solidFill>
              </a:rPr>
              <a:t>(philosopher René Descartes, French, the early 1600s)</a:t>
            </a:r>
            <a:endParaRPr lang="en-US" sz="1600" dirty="0"/>
          </a:p>
        </p:txBody>
      </p:sp>
    </p:spTree>
    <p:extLst>
      <p:ext uri="{BB962C8B-B14F-4D97-AF65-F5344CB8AC3E}">
        <p14:creationId xmlns:p14="http://schemas.microsoft.com/office/powerpoint/2010/main" val="86406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3BAD14B-C521-483C-B440-CA674E2D55DA}"/>
              </a:ext>
            </a:extLst>
          </p:cNvPr>
          <p:cNvSpPr txBox="1"/>
          <p:nvPr/>
        </p:nvSpPr>
        <p:spPr>
          <a:xfrm>
            <a:off x="705353" y="732278"/>
            <a:ext cx="5523862" cy="1095703"/>
          </a:xfrm>
          <a:prstGeom prst="rect">
            <a:avLst/>
          </a:prstGeom>
        </p:spPr>
        <p:txBody>
          <a:bodyPr vert="horz" lIns="91440" tIns="45720" rIns="91440" bIns="45720" rtlCol="0">
            <a:normAutofit/>
          </a:bodyPr>
          <a:lstStyle/>
          <a:p>
            <a:pPr fontAlgn="base">
              <a:lnSpc>
                <a:spcPct val="90000"/>
              </a:lnSpc>
              <a:spcAft>
                <a:spcPts val="600"/>
              </a:spcAft>
            </a:pPr>
            <a:r>
              <a:rPr lang="en-US" sz="3200" b="1" i="0" dirty="0">
                <a:effectLst/>
              </a:rPr>
              <a:t>What Are Learning Objectives?</a:t>
            </a:r>
          </a:p>
        </p:txBody>
      </p:sp>
      <p:pic>
        <p:nvPicPr>
          <p:cNvPr id="8" name="Picture 7" descr="Text&#10;&#10;Description automatically generated">
            <a:extLst>
              <a:ext uri="{FF2B5EF4-FFF2-40B4-BE49-F238E27FC236}">
                <a16:creationId xmlns:a16="http://schemas.microsoft.com/office/drawing/2014/main" id="{8E2EA425-4D6E-418D-9A3B-19D5DFB45870}"/>
              </a:ext>
            </a:extLst>
          </p:cNvPr>
          <p:cNvPicPr>
            <a:picLocks noChangeAspect="1"/>
          </p:cNvPicPr>
          <p:nvPr/>
        </p:nvPicPr>
        <p:blipFill rotWithShape="1">
          <a:blip r:embed="rId3"/>
          <a:srcRect l="21264" t="-1" r="28575" b="-1"/>
          <a:stretch/>
        </p:blipFill>
        <p:spPr>
          <a:xfrm>
            <a:off x="7035349" y="10"/>
            <a:ext cx="5153604"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1" name="TextBox 10">
            <a:extLst>
              <a:ext uri="{FF2B5EF4-FFF2-40B4-BE49-F238E27FC236}">
                <a16:creationId xmlns:a16="http://schemas.microsoft.com/office/drawing/2014/main" id="{F2D40EA2-0C87-4339-B64C-C3813D19C35E}"/>
              </a:ext>
            </a:extLst>
          </p:cNvPr>
          <p:cNvSpPr txBox="1"/>
          <p:nvPr/>
        </p:nvSpPr>
        <p:spPr>
          <a:xfrm>
            <a:off x="702305" y="1457827"/>
            <a:ext cx="5442586" cy="1815882"/>
          </a:xfrm>
          <a:prstGeom prst="rect">
            <a:avLst/>
          </a:prstGeom>
          <a:noFill/>
        </p:spPr>
        <p:txBody>
          <a:bodyPr wrap="square">
            <a:spAutoFit/>
          </a:bodyPr>
          <a:lstStyle/>
          <a:p>
            <a:r>
              <a:rPr lang="en-US" sz="2800" b="0" i="0" dirty="0">
                <a:solidFill>
                  <a:srgbClr val="373D3F"/>
                </a:solidFill>
                <a:effectLst/>
                <a:latin typeface="proxima-nova"/>
              </a:rPr>
              <a:t>Learning objectives are </a:t>
            </a:r>
            <a:r>
              <a:rPr lang="en-US" sz="2800" b="0" i="1" dirty="0">
                <a:solidFill>
                  <a:srgbClr val="373D3F"/>
                </a:solidFill>
                <a:effectLst/>
                <a:latin typeface="proxima-nova"/>
              </a:rPr>
              <a:t>goals</a:t>
            </a:r>
            <a:r>
              <a:rPr lang="en-US" sz="2800" b="0" i="0" dirty="0">
                <a:solidFill>
                  <a:srgbClr val="373D3F"/>
                </a:solidFill>
                <a:effectLst/>
                <a:latin typeface="proxima-nova"/>
              </a:rPr>
              <a:t> that specify what someone will know, care about, or be able to do as a result of a learning experience. </a:t>
            </a:r>
            <a:endParaRPr lang="en-US" sz="2800" dirty="0"/>
          </a:p>
        </p:txBody>
      </p:sp>
      <p:sp>
        <p:nvSpPr>
          <p:cNvPr id="14" name="TextBox 13">
            <a:extLst>
              <a:ext uri="{FF2B5EF4-FFF2-40B4-BE49-F238E27FC236}">
                <a16:creationId xmlns:a16="http://schemas.microsoft.com/office/drawing/2014/main" id="{914C4EC8-9C9D-4D1C-849D-5701A7E331C1}"/>
              </a:ext>
            </a:extLst>
          </p:cNvPr>
          <p:cNvSpPr txBox="1"/>
          <p:nvPr/>
        </p:nvSpPr>
        <p:spPr>
          <a:xfrm>
            <a:off x="702305" y="3406784"/>
            <a:ext cx="5843395" cy="954107"/>
          </a:xfrm>
          <a:prstGeom prst="rect">
            <a:avLst/>
          </a:prstGeom>
          <a:noFill/>
        </p:spPr>
        <p:txBody>
          <a:bodyPr wrap="square">
            <a:spAutoFit/>
          </a:bodyPr>
          <a:lstStyle/>
          <a:p>
            <a:r>
              <a:rPr lang="en-US" sz="2800" b="0" i="0" dirty="0">
                <a:solidFill>
                  <a:srgbClr val="373D3F"/>
                </a:solidFill>
                <a:effectLst/>
                <a:latin typeface="proxima-nova"/>
              </a:rPr>
              <a:t>The learning skills can be divided into three main categories or “domains”:</a:t>
            </a:r>
            <a:endParaRPr lang="en-US" sz="2800" dirty="0"/>
          </a:p>
        </p:txBody>
      </p:sp>
      <p:sp>
        <p:nvSpPr>
          <p:cNvPr id="15" name="TextBox 14">
            <a:extLst>
              <a:ext uri="{FF2B5EF4-FFF2-40B4-BE49-F238E27FC236}">
                <a16:creationId xmlns:a16="http://schemas.microsoft.com/office/drawing/2014/main" id="{08452C84-2770-4629-B7ED-0AD20E8A265B}"/>
              </a:ext>
            </a:extLst>
          </p:cNvPr>
          <p:cNvSpPr txBox="1"/>
          <p:nvPr/>
        </p:nvSpPr>
        <p:spPr>
          <a:xfrm>
            <a:off x="696262" y="4122079"/>
            <a:ext cx="6923737" cy="1815882"/>
          </a:xfrm>
          <a:prstGeom prst="rect">
            <a:avLst/>
          </a:prstGeom>
          <a:noFill/>
        </p:spPr>
        <p:txBody>
          <a:bodyPr wrap="square">
            <a:spAutoFit/>
          </a:bodyPr>
          <a:lstStyle/>
          <a:p>
            <a:pPr marL="342900" indent="-342900">
              <a:buFont typeface="Arial" panose="020B0604020202020204" pitchFamily="34" charset="0"/>
              <a:buChar char="•"/>
            </a:pPr>
            <a:endParaRPr lang="en-US" sz="2800" b="0" i="0" dirty="0">
              <a:solidFill>
                <a:srgbClr val="373D3F"/>
              </a:solidFill>
              <a:effectLst/>
              <a:latin typeface="proxima-nova"/>
            </a:endParaRPr>
          </a:p>
          <a:p>
            <a:pPr marL="342900" indent="-342900">
              <a:buFont typeface="Arial" panose="020B0604020202020204" pitchFamily="34" charset="0"/>
              <a:buChar char="•"/>
            </a:pPr>
            <a:r>
              <a:rPr lang="en-US" sz="2800" b="1" i="0" dirty="0">
                <a:solidFill>
                  <a:srgbClr val="373D3F"/>
                </a:solidFill>
                <a:effectLst/>
                <a:latin typeface="proxima-nova"/>
              </a:rPr>
              <a:t>Cognitive domain</a:t>
            </a:r>
            <a:r>
              <a:rPr lang="en-US" sz="2000" b="0" i="1" dirty="0">
                <a:solidFill>
                  <a:srgbClr val="373D3F"/>
                </a:solidFill>
                <a:effectLst/>
                <a:latin typeface="proxima-nova"/>
              </a:rPr>
              <a:t> </a:t>
            </a:r>
            <a:r>
              <a:rPr lang="en-US" b="0" i="1" dirty="0">
                <a:solidFill>
                  <a:srgbClr val="373D3F"/>
                </a:solidFill>
                <a:effectLst/>
                <a:latin typeface="proxima-nova"/>
              </a:rPr>
              <a:t>(what you should know),</a:t>
            </a:r>
            <a:endParaRPr lang="en-US" sz="2000" b="0" i="1" dirty="0">
              <a:solidFill>
                <a:srgbClr val="373D3F"/>
              </a:solidFill>
              <a:effectLst/>
              <a:latin typeface="proxima-nova"/>
            </a:endParaRPr>
          </a:p>
          <a:p>
            <a:pPr marL="342900" indent="-342900">
              <a:buFont typeface="Arial" panose="020B0604020202020204" pitchFamily="34" charset="0"/>
              <a:buChar char="•"/>
            </a:pPr>
            <a:r>
              <a:rPr lang="en-US" sz="2800" b="1" i="0" dirty="0">
                <a:solidFill>
                  <a:srgbClr val="373D3F"/>
                </a:solidFill>
                <a:effectLst/>
                <a:latin typeface="proxima-nova"/>
              </a:rPr>
              <a:t>Affective domain</a:t>
            </a:r>
            <a:r>
              <a:rPr lang="en-US" b="0" i="1" dirty="0">
                <a:solidFill>
                  <a:srgbClr val="373D3F"/>
                </a:solidFill>
                <a:effectLst/>
                <a:latin typeface="proxima-nova"/>
              </a:rPr>
              <a:t> (what you should care about)</a:t>
            </a:r>
            <a:endParaRPr lang="en-US" sz="2000" b="0" i="1" dirty="0">
              <a:solidFill>
                <a:srgbClr val="373D3F"/>
              </a:solidFill>
              <a:effectLst/>
              <a:latin typeface="proxima-nova"/>
            </a:endParaRPr>
          </a:p>
          <a:p>
            <a:pPr marL="342900" indent="-342900">
              <a:buFont typeface="Arial" panose="020B0604020202020204" pitchFamily="34" charset="0"/>
              <a:buChar char="•"/>
            </a:pPr>
            <a:r>
              <a:rPr lang="en-US" sz="2800" b="1" dirty="0">
                <a:solidFill>
                  <a:srgbClr val="373D3F"/>
                </a:solidFill>
                <a:latin typeface="proxima-nova"/>
              </a:rPr>
              <a:t>P</a:t>
            </a:r>
            <a:r>
              <a:rPr lang="en-US" sz="2800" b="1" i="0" dirty="0">
                <a:solidFill>
                  <a:srgbClr val="373D3F"/>
                </a:solidFill>
                <a:effectLst/>
                <a:latin typeface="proxima-nova"/>
              </a:rPr>
              <a:t>sychomotor domain</a:t>
            </a:r>
            <a:r>
              <a:rPr lang="en-US" sz="2000" b="0" i="1" dirty="0">
                <a:solidFill>
                  <a:srgbClr val="373D3F"/>
                </a:solidFill>
                <a:effectLst/>
                <a:latin typeface="proxima-nova"/>
              </a:rPr>
              <a:t> </a:t>
            </a:r>
            <a:r>
              <a:rPr lang="en-US" b="0" i="1" dirty="0">
                <a:solidFill>
                  <a:srgbClr val="373D3F"/>
                </a:solidFill>
                <a:effectLst/>
                <a:latin typeface="proxima-nova"/>
              </a:rPr>
              <a:t>(what you should be able to do)</a:t>
            </a:r>
            <a:endParaRPr lang="en-US" sz="2800" i="1" dirty="0"/>
          </a:p>
        </p:txBody>
      </p:sp>
    </p:spTree>
    <p:extLst>
      <p:ext uri="{BB962C8B-B14F-4D97-AF65-F5344CB8AC3E}">
        <p14:creationId xmlns:p14="http://schemas.microsoft.com/office/powerpoint/2010/main" val="218823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fade">
                                      <p:cBhvr>
                                        <p:cTn id="21" dur="1000"/>
                                        <p:tgtEl>
                                          <p:spTgt spid="15">
                                            <p:txEl>
                                              <p:pRg st="1" end="1"/>
                                            </p:txEl>
                                          </p:spTgt>
                                        </p:tgtEl>
                                      </p:cBhvr>
                                    </p:animEffect>
                                    <p:anim calcmode="lin" valueType="num">
                                      <p:cBhvr>
                                        <p:cTn id="22"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xEl>
                                              <p:pRg st="2" end="2"/>
                                            </p:txEl>
                                          </p:spTgt>
                                        </p:tgtEl>
                                        <p:attrNameLst>
                                          <p:attrName>style.visibility</p:attrName>
                                        </p:attrNameLst>
                                      </p:cBhvr>
                                      <p:to>
                                        <p:strVal val="visible"/>
                                      </p:to>
                                    </p:set>
                                    <p:animEffect transition="in" filter="fade">
                                      <p:cBhvr>
                                        <p:cTn id="28" dur="1000"/>
                                        <p:tgtEl>
                                          <p:spTgt spid="15">
                                            <p:txEl>
                                              <p:pRg st="2" end="2"/>
                                            </p:txEl>
                                          </p:spTgt>
                                        </p:tgtEl>
                                      </p:cBhvr>
                                    </p:animEffect>
                                    <p:anim calcmode="lin" valueType="num">
                                      <p:cBhvr>
                                        <p:cTn id="29"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xEl>
                                              <p:pRg st="3" end="3"/>
                                            </p:txEl>
                                          </p:spTgt>
                                        </p:tgtEl>
                                        <p:attrNameLst>
                                          <p:attrName>style.visibility</p:attrName>
                                        </p:attrNameLst>
                                      </p:cBhvr>
                                      <p:to>
                                        <p:strVal val="visible"/>
                                      </p:to>
                                    </p:set>
                                    <p:animEffect transition="in" filter="fade">
                                      <p:cBhvr>
                                        <p:cTn id="35" dur="1000"/>
                                        <p:tgtEl>
                                          <p:spTgt spid="15">
                                            <p:txEl>
                                              <p:pRg st="3" end="3"/>
                                            </p:txEl>
                                          </p:spTgt>
                                        </p:tgtEl>
                                      </p:cBhvr>
                                    </p:animEffect>
                                    <p:anim calcmode="lin" valueType="num">
                                      <p:cBhvr>
                                        <p:cTn id="36" dur="1000" fill="hold"/>
                                        <p:tgtEl>
                                          <p:spTgt spid="1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9"/>
        <p:cNvGrpSpPr/>
        <p:nvPr/>
      </p:nvGrpSpPr>
      <p:grpSpPr>
        <a:xfrm>
          <a:off x="0" y="0"/>
          <a:ext cx="0" cy="0"/>
          <a:chOff x="0" y="0"/>
          <a:chExt cx="0" cy="0"/>
        </a:xfrm>
      </p:grpSpPr>
      <p:sp>
        <p:nvSpPr>
          <p:cNvPr id="72" name="Rectangle 7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E7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130;p7"/>
          <p:cNvSpPr txBox="1">
            <a:spLocks noGrp="1"/>
          </p:cNvSpPr>
          <p:nvPr>
            <p:ph type="title"/>
          </p:nvPr>
        </p:nvSpPr>
        <p:spPr>
          <a:xfrm>
            <a:off x="640080" y="2054043"/>
            <a:ext cx="2752354" cy="2709275"/>
          </a:xfrm>
          <a:prstGeom prst="ellipse">
            <a:avLst/>
          </a:prstGeom>
          <a:solidFill>
            <a:srgbClr val="262626"/>
          </a:solidFill>
          <a:ln w="174625" cmpd="thinThick">
            <a:solidFill>
              <a:srgbClr val="262626"/>
            </a:solidFill>
          </a:ln>
        </p:spPr>
        <p:txBody>
          <a:bodyPr spcFirstLastPara="1" lIns="91425" tIns="45700" rIns="91425" bIns="45700" anchor="ctr" anchorCtr="0">
            <a:noAutofit/>
          </a:bodyPr>
          <a:lstStyle/>
          <a:p>
            <a:pPr marL="0" lvl="0" indent="0" algn="ctr" rtl="0">
              <a:spcBef>
                <a:spcPts val="0"/>
              </a:spcBef>
              <a:spcAft>
                <a:spcPts val="0"/>
              </a:spcAft>
              <a:buClr>
                <a:schemeClr val="accent1"/>
              </a:buClr>
              <a:buSzPts val="4400"/>
              <a:buFont typeface="Arial"/>
              <a:buNone/>
            </a:pPr>
            <a:r>
              <a:rPr lang="en-US" sz="3200" b="1" dirty="0">
                <a:solidFill>
                  <a:srgbClr val="FFFFFF"/>
                </a:solidFill>
              </a:rPr>
              <a:t>The Cognitive Domain of Learning</a:t>
            </a:r>
            <a:endParaRPr lang="en-US" sz="3200" dirty="0">
              <a:solidFill>
                <a:srgbClr val="FFFFFF"/>
              </a:solidFill>
            </a:endParaRPr>
          </a:p>
        </p:txBody>
      </p:sp>
      <p:pic>
        <p:nvPicPr>
          <p:cNvPr id="131" name="Google Shape;131;p7" descr="Diagram&#10;&#10;Description automatically generated"/>
          <p:cNvPicPr preferRelativeResize="0"/>
          <p:nvPr/>
        </p:nvPicPr>
        <p:blipFill rotWithShape="1">
          <a:blip r:embed="rId3"/>
          <a:srcRect l="10954" t="10889" r="11731"/>
          <a:stretch/>
        </p:blipFill>
        <p:spPr>
          <a:xfrm>
            <a:off x="3750046" y="825534"/>
            <a:ext cx="6929571" cy="4772140"/>
          </a:xfrm>
          <a:prstGeom prst="rect">
            <a:avLst/>
          </a:prstGeom>
          <a:noFill/>
        </p:spPr>
      </p:pic>
      <p:sp>
        <p:nvSpPr>
          <p:cNvPr id="2" name="TextBox 1">
            <a:extLst>
              <a:ext uri="{FF2B5EF4-FFF2-40B4-BE49-F238E27FC236}">
                <a16:creationId xmlns:a16="http://schemas.microsoft.com/office/drawing/2014/main" id="{74408B39-6020-451C-904E-2F9DCEFCF7E9}"/>
              </a:ext>
            </a:extLst>
          </p:cNvPr>
          <p:cNvSpPr txBox="1"/>
          <p:nvPr/>
        </p:nvSpPr>
        <p:spPr>
          <a:xfrm>
            <a:off x="4904977" y="5638314"/>
            <a:ext cx="4619708" cy="400110"/>
          </a:xfrm>
          <a:prstGeom prst="rect">
            <a:avLst/>
          </a:prstGeom>
          <a:noFill/>
        </p:spPr>
        <p:txBody>
          <a:bodyPr wrap="square" rtlCol="0">
            <a:spAutoFit/>
          </a:bodyPr>
          <a:lstStyle/>
          <a:p>
            <a:r>
              <a:rPr lang="en-US" sz="2000" dirty="0"/>
              <a:t>The New Version of Bloom’s Taxonomy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8F9E532-E029-4F59-BD5D-614088696170}"/>
              </a:ext>
            </a:extLst>
          </p:cNvPr>
          <p:cNvGraphicFramePr>
            <a:graphicFrameLocks noGrp="1"/>
          </p:cNvGraphicFramePr>
          <p:nvPr>
            <p:extLst>
              <p:ext uri="{D42A27DB-BD31-4B8C-83A1-F6EECF244321}">
                <p14:modId xmlns:p14="http://schemas.microsoft.com/office/powerpoint/2010/main" val="446311951"/>
              </p:ext>
            </p:extLst>
          </p:nvPr>
        </p:nvGraphicFramePr>
        <p:xfrm>
          <a:off x="724292" y="1078426"/>
          <a:ext cx="10955518" cy="5454454"/>
        </p:xfrm>
        <a:graphic>
          <a:graphicData uri="http://schemas.openxmlformats.org/drawingml/2006/table">
            <a:tbl>
              <a:tblPr>
                <a:tableStyleId>{BDBED569-4797-4DF1-A0F4-6AAB3CD982D8}</a:tableStyleId>
              </a:tblPr>
              <a:tblGrid>
                <a:gridCol w="2956477">
                  <a:extLst>
                    <a:ext uri="{9D8B030D-6E8A-4147-A177-3AD203B41FA5}">
                      <a16:colId xmlns:a16="http://schemas.microsoft.com/office/drawing/2014/main" val="458965444"/>
                    </a:ext>
                  </a:extLst>
                </a:gridCol>
                <a:gridCol w="7999041">
                  <a:extLst>
                    <a:ext uri="{9D8B030D-6E8A-4147-A177-3AD203B41FA5}">
                      <a16:colId xmlns:a16="http://schemas.microsoft.com/office/drawing/2014/main" val="558921130"/>
                    </a:ext>
                  </a:extLst>
                </a:gridCol>
              </a:tblGrid>
              <a:tr h="807235">
                <a:tc>
                  <a:txBody>
                    <a:bodyPr/>
                    <a:lstStyle/>
                    <a:p>
                      <a:pPr algn="ctr" fontAlgn="ctr"/>
                      <a:r>
                        <a:rPr lang="en-US" sz="2400" b="1" dirty="0">
                          <a:effectLst/>
                        </a:rPr>
                        <a:t>MAIN SKILL LEVELS</a:t>
                      </a:r>
                      <a:endParaRPr lang="en-US" sz="2400" b="1" dirty="0">
                        <a:effectLst/>
                        <a:latin typeface="proxima-nova"/>
                      </a:endParaRPr>
                    </a:p>
                  </a:txBody>
                  <a:tcPr marL="14014" marR="14014" marT="10510" marB="10510" anchor="ctr"/>
                </a:tc>
                <a:tc>
                  <a:txBody>
                    <a:bodyPr/>
                    <a:lstStyle/>
                    <a:p>
                      <a:pPr algn="ctr" fontAlgn="ctr"/>
                      <a:r>
                        <a:rPr lang="en-US" sz="2400" b="1">
                          <a:effectLst/>
                        </a:rPr>
                        <a:t>DESCRIPTION</a:t>
                      </a:r>
                      <a:endParaRPr lang="en-US" sz="2400" b="1">
                        <a:effectLst/>
                        <a:latin typeface="proxima-nova"/>
                      </a:endParaRPr>
                    </a:p>
                  </a:txBody>
                  <a:tcPr marL="14014" marR="14014" marT="10510" marB="10510" anchor="ctr"/>
                </a:tc>
                <a:extLst>
                  <a:ext uri="{0D108BD9-81ED-4DB2-BD59-A6C34878D82A}">
                    <a16:rowId xmlns:a16="http://schemas.microsoft.com/office/drawing/2014/main" val="156361776"/>
                  </a:ext>
                </a:extLst>
              </a:tr>
              <a:tr h="2057089">
                <a:tc>
                  <a:txBody>
                    <a:bodyPr/>
                    <a:lstStyle/>
                    <a:p>
                      <a:pPr algn="ctr" fontAlgn="ctr"/>
                      <a:r>
                        <a:rPr lang="en-US" sz="2800" b="1" dirty="0">
                          <a:effectLst/>
                        </a:rPr>
                        <a:t>Remembering</a:t>
                      </a:r>
                      <a:endParaRPr lang="en-US" sz="2800" b="1" dirty="0">
                        <a:effectLst/>
                        <a:latin typeface="proxima-nova"/>
                      </a:endParaRPr>
                    </a:p>
                  </a:txBody>
                  <a:tcPr marL="14014" marR="14014" marT="10510" marB="10510" anchor="ctr"/>
                </a:tc>
                <a:tc>
                  <a:txBody>
                    <a:bodyPr/>
                    <a:lstStyle/>
                    <a:p>
                      <a:pPr algn="l" fontAlgn="base"/>
                      <a:r>
                        <a:rPr lang="en-US" sz="2400" b="0" dirty="0">
                          <a:solidFill>
                            <a:srgbClr val="373D3F"/>
                          </a:solidFill>
                          <a:effectLst/>
                        </a:rPr>
                        <a:t>When you are skilled in remembering, you can recognize or recall knowledge you’ve already gained, and you can use it to produce or retrieve or recite definitions, facts, and lists.</a:t>
                      </a:r>
                      <a:endParaRPr lang="en-US" sz="2400" b="0" dirty="0">
                        <a:solidFill>
                          <a:srgbClr val="373D3F"/>
                        </a:solidFill>
                        <a:effectLst/>
                        <a:latin typeface="proxima-nova"/>
                      </a:endParaRPr>
                    </a:p>
                  </a:txBody>
                  <a:tcPr marL="274320" marR="182880" marT="10510" marB="10510" anchor="ctr"/>
                </a:tc>
                <a:extLst>
                  <a:ext uri="{0D108BD9-81ED-4DB2-BD59-A6C34878D82A}">
                    <a16:rowId xmlns:a16="http://schemas.microsoft.com/office/drawing/2014/main" val="849331517"/>
                  </a:ext>
                </a:extLst>
              </a:tr>
              <a:tr h="1041057">
                <a:tc>
                  <a:txBody>
                    <a:bodyPr/>
                    <a:lstStyle/>
                    <a:p>
                      <a:pPr algn="ctr" fontAlgn="ctr"/>
                      <a:r>
                        <a:rPr lang="en-US" sz="2800" b="1">
                          <a:effectLst/>
                        </a:rPr>
                        <a:t>Understanding</a:t>
                      </a:r>
                      <a:endParaRPr lang="en-US" sz="2800" b="1">
                        <a:effectLst/>
                        <a:latin typeface="proxima-nova"/>
                      </a:endParaRPr>
                    </a:p>
                  </a:txBody>
                  <a:tcPr marL="14014" marR="14014" marT="10510" marB="10510" anchor="ctr"/>
                </a:tc>
                <a:tc>
                  <a:txBody>
                    <a:bodyPr/>
                    <a:lstStyle/>
                    <a:p>
                      <a:pPr algn="l" fontAlgn="base"/>
                      <a:r>
                        <a:rPr lang="en-US" sz="2400" b="0" dirty="0">
                          <a:solidFill>
                            <a:srgbClr val="373D3F"/>
                          </a:solidFill>
                          <a:effectLst/>
                        </a:rPr>
                        <a:t>Understanding is the ability to grasp or construct meaning from oral, written, and graphic messages.</a:t>
                      </a:r>
                      <a:endParaRPr lang="en-US" sz="2400" b="0" dirty="0">
                        <a:solidFill>
                          <a:srgbClr val="373D3F"/>
                        </a:solidFill>
                        <a:effectLst/>
                        <a:latin typeface="proxima-nova"/>
                      </a:endParaRPr>
                    </a:p>
                  </a:txBody>
                  <a:tcPr marL="274320" marR="14014" marT="10510" marB="10510" anchor="ctr"/>
                </a:tc>
                <a:extLst>
                  <a:ext uri="{0D108BD9-81ED-4DB2-BD59-A6C34878D82A}">
                    <a16:rowId xmlns:a16="http://schemas.microsoft.com/office/drawing/2014/main" val="258939624"/>
                  </a:ext>
                </a:extLst>
              </a:tr>
              <a:tr h="1549073">
                <a:tc>
                  <a:txBody>
                    <a:bodyPr/>
                    <a:lstStyle/>
                    <a:p>
                      <a:pPr algn="ctr" fontAlgn="ctr"/>
                      <a:r>
                        <a:rPr lang="en-US" sz="2800" b="1" dirty="0">
                          <a:effectLst/>
                        </a:rPr>
                        <a:t>Applying</a:t>
                      </a:r>
                      <a:endParaRPr lang="en-US" sz="2800" b="1" dirty="0">
                        <a:effectLst/>
                        <a:latin typeface="proxima-nova"/>
                      </a:endParaRPr>
                    </a:p>
                  </a:txBody>
                  <a:tcPr marL="14014" marR="14014" marT="10510" marB="10510" anchor="ctr"/>
                </a:tc>
                <a:tc>
                  <a:txBody>
                    <a:bodyPr/>
                    <a:lstStyle/>
                    <a:p>
                      <a:pPr algn="l" fontAlgn="base"/>
                      <a:r>
                        <a:rPr lang="en-US" sz="2400" b="0" dirty="0">
                          <a:solidFill>
                            <a:srgbClr val="373D3F"/>
                          </a:solidFill>
                          <a:effectLst/>
                        </a:rPr>
                        <a:t>When you apply, you use learned material (or you implement the material) in new and concrete situations.</a:t>
                      </a:r>
                      <a:endParaRPr lang="en-US" sz="2400" b="0" dirty="0">
                        <a:solidFill>
                          <a:srgbClr val="373D3F"/>
                        </a:solidFill>
                        <a:effectLst/>
                        <a:latin typeface="proxima-nova"/>
                      </a:endParaRPr>
                    </a:p>
                  </a:txBody>
                  <a:tcPr marL="274320" marR="182880" marT="10510" marB="10510" anchor="ctr"/>
                </a:tc>
                <a:extLst>
                  <a:ext uri="{0D108BD9-81ED-4DB2-BD59-A6C34878D82A}">
                    <a16:rowId xmlns:a16="http://schemas.microsoft.com/office/drawing/2014/main" val="2015608439"/>
                  </a:ext>
                </a:extLst>
              </a:tr>
            </a:tbl>
          </a:graphicData>
        </a:graphic>
      </p:graphicFrame>
      <p:sp>
        <p:nvSpPr>
          <p:cNvPr id="3" name="TextBox 2">
            <a:extLst>
              <a:ext uri="{FF2B5EF4-FFF2-40B4-BE49-F238E27FC236}">
                <a16:creationId xmlns:a16="http://schemas.microsoft.com/office/drawing/2014/main" id="{274DFA09-5EB5-4C3B-9B72-E752DC4642EE}"/>
              </a:ext>
            </a:extLst>
          </p:cNvPr>
          <p:cNvSpPr txBox="1"/>
          <p:nvPr/>
        </p:nvSpPr>
        <p:spPr>
          <a:xfrm>
            <a:off x="763466" y="422998"/>
            <a:ext cx="10877170" cy="954107"/>
          </a:xfrm>
          <a:prstGeom prst="rect">
            <a:avLst/>
          </a:prstGeom>
          <a:noFill/>
        </p:spPr>
        <p:txBody>
          <a:bodyPr wrap="square" rtlCol="0">
            <a:spAutoFit/>
          </a:bodyPr>
          <a:lstStyle/>
          <a:p>
            <a:r>
              <a:rPr lang="en-US" sz="2800" b="1" dirty="0"/>
              <a:t>DESCRIPTIONS OF THE BLOOM’S TAXONOMY - </a:t>
            </a:r>
            <a:r>
              <a:rPr lang="en-US" sz="2800" b="1" dirty="0">
                <a:effectLst/>
              </a:rPr>
              <a:t>THE COGNITIVE DOMAIN</a:t>
            </a:r>
            <a:endParaRPr lang="en-US" sz="2800" b="1" dirty="0">
              <a:effectLst/>
              <a:latin typeface="proxima-nova"/>
            </a:endParaRPr>
          </a:p>
          <a:p>
            <a:endParaRPr lang="en-US" sz="2800" dirty="0"/>
          </a:p>
        </p:txBody>
      </p:sp>
    </p:spTree>
    <p:extLst>
      <p:ext uri="{BB962C8B-B14F-4D97-AF65-F5344CB8AC3E}">
        <p14:creationId xmlns:p14="http://schemas.microsoft.com/office/powerpoint/2010/main" val="3752139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3196</TotalTime>
  <Words>4651</Words>
  <Application>Microsoft Office PowerPoint</Application>
  <PresentationFormat>Widescreen</PresentationFormat>
  <Paragraphs>215</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Anime Ace</vt:lpstr>
      <vt:lpstr>Arial</vt:lpstr>
      <vt:lpstr>Calibri</vt:lpstr>
      <vt:lpstr>Calibri Light</vt:lpstr>
      <vt:lpstr>proxima-nova</vt:lpstr>
      <vt:lpstr>Office Theme</vt:lpstr>
      <vt:lpstr>PowerPoint Presentation</vt:lpstr>
      <vt:lpstr>Chapter outlines</vt:lpstr>
      <vt:lpstr>LEARNING OBJECTIVES </vt:lpstr>
      <vt:lpstr>1. Patterns of thought</vt:lpstr>
      <vt:lpstr>PowerPoint Presentation</vt:lpstr>
      <vt:lpstr>PowerPoint Presentation</vt:lpstr>
      <vt:lpstr>PowerPoint Presentation</vt:lpstr>
      <vt:lpstr>The Cognitive Domain of Learning</vt:lpstr>
      <vt:lpstr>PowerPoint Presentation</vt:lpstr>
      <vt:lpstr>PowerPoint Presentation</vt:lpstr>
      <vt:lpstr>2. Creative Thinking Skills </vt:lpstr>
      <vt:lpstr>PowerPoint Presentation</vt:lpstr>
      <vt:lpstr>ACTIVITY: ASSESS YOUR CREATIVE PROBLEM-SOLVING SKILLS</vt:lpstr>
      <vt:lpstr>Creative Thinking in Education </vt:lpstr>
      <vt:lpstr>Creative Thinking in Education </vt:lpstr>
      <vt:lpstr>How to Stimulate Creative Thinking</vt:lpstr>
      <vt:lpstr>How to Stimulate Creative Thinking</vt:lpstr>
      <vt:lpstr>A Brainstorm of Tips for Creative Thinking</vt:lpstr>
      <vt:lpstr>A Brainstorm of Tips for Creative Thinking</vt:lpstr>
      <vt:lpstr>A Brainstorm of Tips for Creative Thinking</vt:lpstr>
      <vt:lpstr>A Brainstorm of Tips for Creative Thinking</vt:lpstr>
      <vt:lpstr>A Brainstorm of Tips for Creative Thinking</vt:lpstr>
      <vt:lpstr>A Brainstorm of Tips for Creative Thinking</vt:lpstr>
      <vt:lpstr>Creative Thinking   Fiction and Facts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 AND ANALYSIS</dc:title>
  <dc:creator>Admin</dc:creator>
  <cp:lastModifiedBy>Minh Hoa</cp:lastModifiedBy>
  <cp:revision>77</cp:revision>
  <dcterms:created xsi:type="dcterms:W3CDTF">2021-08-01T03:45:34Z</dcterms:created>
  <dcterms:modified xsi:type="dcterms:W3CDTF">2022-06-08T16:39:20Z</dcterms:modified>
</cp:coreProperties>
</file>