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98" r:id="rId2"/>
  </p:sldMasterIdLst>
  <p:notesMasterIdLst>
    <p:notesMasterId r:id="rId34"/>
  </p:notesMasterIdLst>
  <p:sldIdLst>
    <p:sldId id="256" r:id="rId3"/>
    <p:sldId id="257" r:id="rId4"/>
    <p:sldId id="258" r:id="rId5"/>
    <p:sldId id="339" r:id="rId6"/>
    <p:sldId id="259" r:id="rId7"/>
    <p:sldId id="283" r:id="rId8"/>
    <p:sldId id="284" r:id="rId9"/>
    <p:sldId id="285" r:id="rId10"/>
    <p:sldId id="286" r:id="rId11"/>
    <p:sldId id="261" r:id="rId12"/>
    <p:sldId id="262" r:id="rId13"/>
    <p:sldId id="263" r:id="rId14"/>
    <p:sldId id="342" r:id="rId15"/>
    <p:sldId id="343" r:id="rId16"/>
    <p:sldId id="345" r:id="rId17"/>
    <p:sldId id="344" r:id="rId18"/>
    <p:sldId id="347" r:id="rId19"/>
    <p:sldId id="264" r:id="rId20"/>
    <p:sldId id="287" r:id="rId21"/>
    <p:sldId id="266" r:id="rId22"/>
    <p:sldId id="348" r:id="rId23"/>
    <p:sldId id="349" r:id="rId24"/>
    <p:sldId id="350" r:id="rId25"/>
    <p:sldId id="351" r:id="rId26"/>
    <p:sldId id="270" r:id="rId27"/>
    <p:sldId id="291" r:id="rId28"/>
    <p:sldId id="292" r:id="rId29"/>
    <p:sldId id="293" r:id="rId30"/>
    <p:sldId id="294" r:id="rId31"/>
    <p:sldId id="273"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vkfs9ZvqPDWFtgMXS+IYdxb5V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91" autoAdjust="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4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6D738-94BD-49C1-998C-8012D6121EF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69772A0-9B72-49A7-8B07-4A1AA4E23B02}">
      <dgm:prSet/>
      <dgm:spPr/>
      <dgm:t>
        <a:bodyPr/>
        <a:lstStyle/>
        <a:p>
          <a:pPr algn="r"/>
          <a:r>
            <a:rPr lang="en-US"/>
            <a:t>Controlling Access to Person</a:t>
          </a:r>
        </a:p>
      </dgm:t>
    </dgm:pt>
    <dgm:pt modelId="{EF82590F-A312-47F8-B9F0-4C60C9C5E3D9}" type="parTrans" cxnId="{A2010724-8DE4-4069-9805-44F15A8208FA}">
      <dgm:prSet/>
      <dgm:spPr/>
      <dgm:t>
        <a:bodyPr/>
        <a:lstStyle/>
        <a:p>
          <a:pPr algn="r"/>
          <a:endParaRPr lang="en-US" sz="2800"/>
        </a:p>
      </dgm:t>
    </dgm:pt>
    <dgm:pt modelId="{F1B89324-8006-418C-871E-48F72DC422B1}" type="sibTrans" cxnId="{A2010724-8DE4-4069-9805-44F15A8208FA}">
      <dgm:prSet/>
      <dgm:spPr/>
      <dgm:t>
        <a:bodyPr/>
        <a:lstStyle/>
        <a:p>
          <a:pPr algn="r"/>
          <a:endParaRPr lang="en-US"/>
        </a:p>
      </dgm:t>
    </dgm:pt>
    <dgm:pt modelId="{B4B95412-53BA-4FD6-B53C-E1EE4D571F15}">
      <dgm:prSet/>
      <dgm:spPr/>
      <dgm:t>
        <a:bodyPr/>
        <a:lstStyle/>
        <a:p>
          <a:pPr algn="r"/>
          <a:r>
            <a:rPr lang="en-US" dirty="0"/>
            <a:t>Selective Use of Objective Criteria</a:t>
          </a:r>
        </a:p>
      </dgm:t>
    </dgm:pt>
    <dgm:pt modelId="{D1DD7660-792F-4180-8E8C-BE62B1E3A45C}" type="parTrans" cxnId="{4B79AE88-9C48-4D2F-A539-A12ADF47376D}">
      <dgm:prSet/>
      <dgm:spPr/>
      <dgm:t>
        <a:bodyPr/>
        <a:lstStyle/>
        <a:p>
          <a:pPr algn="r"/>
          <a:endParaRPr lang="en-US" sz="2800"/>
        </a:p>
      </dgm:t>
    </dgm:pt>
    <dgm:pt modelId="{3DBCC21A-FCCF-4DB5-B9CC-19F0B79A8C9C}" type="sibTrans" cxnId="{4B79AE88-9C48-4D2F-A539-A12ADF47376D}">
      <dgm:prSet/>
      <dgm:spPr/>
      <dgm:t>
        <a:bodyPr/>
        <a:lstStyle/>
        <a:p>
          <a:pPr algn="r"/>
          <a:endParaRPr lang="en-US"/>
        </a:p>
      </dgm:t>
    </dgm:pt>
    <dgm:pt modelId="{E72064C2-74B0-49B0-9387-8F9BB6862ECC}">
      <dgm:prSet/>
      <dgm:spPr/>
      <dgm:t>
        <a:bodyPr/>
        <a:lstStyle/>
        <a:p>
          <a:pPr algn="r"/>
          <a:r>
            <a:rPr lang="en-US"/>
            <a:t>Using Outside Experts </a:t>
          </a:r>
        </a:p>
      </dgm:t>
    </dgm:pt>
    <dgm:pt modelId="{B007C334-5062-4F99-8933-93D652842C26}" type="parTrans" cxnId="{EE0D4652-B42E-4CBB-8625-DE0578F47C20}">
      <dgm:prSet/>
      <dgm:spPr/>
      <dgm:t>
        <a:bodyPr/>
        <a:lstStyle/>
        <a:p>
          <a:pPr algn="r"/>
          <a:endParaRPr lang="en-US" sz="2800"/>
        </a:p>
      </dgm:t>
    </dgm:pt>
    <dgm:pt modelId="{51B0E621-0B9E-463C-89E2-6878620F23CB}" type="sibTrans" cxnId="{EE0D4652-B42E-4CBB-8625-DE0578F47C20}">
      <dgm:prSet/>
      <dgm:spPr/>
      <dgm:t>
        <a:bodyPr/>
        <a:lstStyle/>
        <a:p>
          <a:pPr algn="r"/>
          <a:endParaRPr lang="en-US"/>
        </a:p>
      </dgm:t>
    </dgm:pt>
    <dgm:pt modelId="{CA84C926-1AA5-41BF-9460-A4520C3755FD}">
      <dgm:prSet/>
      <dgm:spPr/>
      <dgm:t>
        <a:bodyPr/>
        <a:lstStyle/>
        <a:p>
          <a:pPr algn="r"/>
          <a:r>
            <a:rPr lang="en-US"/>
            <a:t>Coalitions and Alliances </a:t>
          </a:r>
        </a:p>
      </dgm:t>
    </dgm:pt>
    <dgm:pt modelId="{A846C8CD-2F5D-4D76-B4C7-027B36325EA7}" type="parTrans" cxnId="{73FCEA28-7988-4223-BB96-71A94418F1F6}">
      <dgm:prSet/>
      <dgm:spPr/>
      <dgm:t>
        <a:bodyPr/>
        <a:lstStyle/>
        <a:p>
          <a:pPr algn="r"/>
          <a:endParaRPr lang="en-US" sz="2800"/>
        </a:p>
      </dgm:t>
    </dgm:pt>
    <dgm:pt modelId="{45369941-E1B3-47FE-B84D-3E32CCD1F17A}" type="sibTrans" cxnId="{73FCEA28-7988-4223-BB96-71A94418F1F6}">
      <dgm:prSet/>
      <dgm:spPr/>
      <dgm:t>
        <a:bodyPr/>
        <a:lstStyle/>
        <a:p>
          <a:pPr algn="r"/>
          <a:endParaRPr lang="en-US"/>
        </a:p>
      </dgm:t>
    </dgm:pt>
    <dgm:pt modelId="{707955DD-9E7A-4A33-838F-5BDF9F5D45F5}">
      <dgm:prSet/>
      <dgm:spPr/>
      <dgm:t>
        <a:bodyPr/>
        <a:lstStyle/>
        <a:p>
          <a:pPr algn="r"/>
          <a:r>
            <a:rPr lang="en-US" dirty="0"/>
            <a:t>Controlling Access to Information</a:t>
          </a:r>
        </a:p>
      </dgm:t>
    </dgm:pt>
    <dgm:pt modelId="{542C0E06-9E41-4577-8BD3-4E1014E6140D}" type="sibTrans" cxnId="{326E0B00-AE9B-42C1-A808-A549DE9024DC}">
      <dgm:prSet/>
      <dgm:spPr/>
      <dgm:t>
        <a:bodyPr/>
        <a:lstStyle/>
        <a:p>
          <a:pPr algn="r"/>
          <a:endParaRPr lang="en-US"/>
        </a:p>
      </dgm:t>
    </dgm:pt>
    <dgm:pt modelId="{3B5073C5-CC56-49B0-85AC-C2AFBA725AD5}" type="parTrans" cxnId="{326E0B00-AE9B-42C1-A808-A549DE9024DC}">
      <dgm:prSet/>
      <dgm:spPr/>
      <dgm:t>
        <a:bodyPr/>
        <a:lstStyle/>
        <a:p>
          <a:pPr algn="r"/>
          <a:endParaRPr lang="en-US" sz="2800"/>
        </a:p>
      </dgm:t>
    </dgm:pt>
    <dgm:pt modelId="{D40AAD3E-2695-47DD-9E1C-80B3F70FC4F9}">
      <dgm:prSet/>
      <dgm:spPr/>
      <dgm:t>
        <a:bodyPr/>
        <a:lstStyle/>
        <a:p>
          <a:pPr algn="r"/>
          <a:r>
            <a:rPr lang="en-US" dirty="0"/>
            <a:t>Controlling the Agenda</a:t>
          </a:r>
        </a:p>
      </dgm:t>
    </dgm:pt>
    <dgm:pt modelId="{5A0376A9-22E0-493E-A8B4-42BFF10C3A9B}" type="parTrans" cxnId="{7B69BC17-1ACC-4D5D-AA80-150251D2B598}">
      <dgm:prSet/>
      <dgm:spPr/>
      <dgm:t>
        <a:bodyPr/>
        <a:lstStyle/>
        <a:p>
          <a:pPr algn="r"/>
          <a:endParaRPr lang="en-US"/>
        </a:p>
      </dgm:t>
    </dgm:pt>
    <dgm:pt modelId="{604897E0-A37E-41B1-902E-1856D2E96600}" type="sibTrans" cxnId="{7B69BC17-1ACC-4D5D-AA80-150251D2B598}">
      <dgm:prSet/>
      <dgm:spPr/>
      <dgm:t>
        <a:bodyPr/>
        <a:lstStyle/>
        <a:p>
          <a:pPr algn="r"/>
          <a:endParaRPr lang="en-US"/>
        </a:p>
      </dgm:t>
    </dgm:pt>
    <dgm:pt modelId="{8C620710-CC28-4097-9A4F-CD91275BF5A8}">
      <dgm:prSet/>
      <dgm:spPr/>
      <dgm:t>
        <a:bodyPr/>
        <a:lstStyle/>
        <a:p>
          <a:pPr algn="r"/>
          <a:r>
            <a:rPr lang="en-US"/>
            <a:t>Bureaucratic Gamesmanship</a:t>
          </a:r>
        </a:p>
      </dgm:t>
    </dgm:pt>
    <dgm:pt modelId="{BE0BC8EE-3209-4F92-9E1E-1ACE075077ED}" type="parTrans" cxnId="{8367EEBC-0738-4983-95BE-E9D712B00A26}">
      <dgm:prSet/>
      <dgm:spPr/>
      <dgm:t>
        <a:bodyPr/>
        <a:lstStyle/>
        <a:p>
          <a:pPr algn="r"/>
          <a:endParaRPr lang="en-US"/>
        </a:p>
      </dgm:t>
    </dgm:pt>
    <dgm:pt modelId="{41F0EA84-AF62-42EC-9B31-E18940036F04}" type="sibTrans" cxnId="{8367EEBC-0738-4983-95BE-E9D712B00A26}">
      <dgm:prSet/>
      <dgm:spPr/>
      <dgm:t>
        <a:bodyPr/>
        <a:lstStyle/>
        <a:p>
          <a:pPr algn="r"/>
          <a:endParaRPr lang="en-US"/>
        </a:p>
      </dgm:t>
    </dgm:pt>
    <dgm:pt modelId="{C2E52F18-BA49-40EB-8961-9E4217E1641D}" type="pres">
      <dgm:prSet presAssocID="{0AC6D738-94BD-49C1-998C-8012D6121EF1}" presName="vert0" presStyleCnt="0">
        <dgm:presLayoutVars>
          <dgm:dir/>
          <dgm:animOne val="branch"/>
          <dgm:animLvl val="lvl"/>
        </dgm:presLayoutVars>
      </dgm:prSet>
      <dgm:spPr/>
    </dgm:pt>
    <dgm:pt modelId="{D5A905DA-B0C1-474D-9EE2-28CBEAD58D45}" type="pres">
      <dgm:prSet presAssocID="{707955DD-9E7A-4A33-838F-5BDF9F5D45F5}" presName="thickLine" presStyleLbl="alignNode1" presStyleIdx="0" presStyleCnt="7"/>
      <dgm:spPr/>
    </dgm:pt>
    <dgm:pt modelId="{2A0C6396-6C65-4F56-B4A1-74C38F1FEB44}" type="pres">
      <dgm:prSet presAssocID="{707955DD-9E7A-4A33-838F-5BDF9F5D45F5}" presName="horz1" presStyleCnt="0"/>
      <dgm:spPr/>
    </dgm:pt>
    <dgm:pt modelId="{801B40ED-FFBC-4CCA-ACD6-2A5011F9D14E}" type="pres">
      <dgm:prSet presAssocID="{707955DD-9E7A-4A33-838F-5BDF9F5D45F5}" presName="tx1" presStyleLbl="revTx" presStyleIdx="0" presStyleCnt="7"/>
      <dgm:spPr/>
    </dgm:pt>
    <dgm:pt modelId="{A9363F6B-9467-4D31-87B2-F5C35EB389D4}" type="pres">
      <dgm:prSet presAssocID="{707955DD-9E7A-4A33-838F-5BDF9F5D45F5}" presName="vert1" presStyleCnt="0"/>
      <dgm:spPr/>
    </dgm:pt>
    <dgm:pt modelId="{FA0578CE-DD0E-40AF-B451-0B7533BE95DE}" type="pres">
      <dgm:prSet presAssocID="{A69772A0-9B72-49A7-8B07-4A1AA4E23B02}" presName="thickLine" presStyleLbl="alignNode1" presStyleIdx="1" presStyleCnt="7"/>
      <dgm:spPr/>
    </dgm:pt>
    <dgm:pt modelId="{541E950F-3536-43A9-929D-3CC9757F8892}" type="pres">
      <dgm:prSet presAssocID="{A69772A0-9B72-49A7-8B07-4A1AA4E23B02}" presName="horz1" presStyleCnt="0"/>
      <dgm:spPr/>
    </dgm:pt>
    <dgm:pt modelId="{4E181C41-7ED5-45E9-9725-FC08027341C0}" type="pres">
      <dgm:prSet presAssocID="{A69772A0-9B72-49A7-8B07-4A1AA4E23B02}" presName="tx1" presStyleLbl="revTx" presStyleIdx="1" presStyleCnt="7"/>
      <dgm:spPr/>
    </dgm:pt>
    <dgm:pt modelId="{4A6152A1-A018-4346-8146-750BD7958046}" type="pres">
      <dgm:prSet presAssocID="{A69772A0-9B72-49A7-8B07-4A1AA4E23B02}" presName="vert1" presStyleCnt="0"/>
      <dgm:spPr/>
    </dgm:pt>
    <dgm:pt modelId="{71E55351-FEAC-437E-9EC2-0F1BFB3C707D}" type="pres">
      <dgm:prSet presAssocID="{B4B95412-53BA-4FD6-B53C-E1EE4D571F15}" presName="thickLine" presStyleLbl="alignNode1" presStyleIdx="2" presStyleCnt="7"/>
      <dgm:spPr/>
    </dgm:pt>
    <dgm:pt modelId="{4D6B567C-0496-4167-8550-6E037DFB761B}" type="pres">
      <dgm:prSet presAssocID="{B4B95412-53BA-4FD6-B53C-E1EE4D571F15}" presName="horz1" presStyleCnt="0"/>
      <dgm:spPr/>
    </dgm:pt>
    <dgm:pt modelId="{44124AFD-1FA6-4E0D-8328-081613D85EB2}" type="pres">
      <dgm:prSet presAssocID="{B4B95412-53BA-4FD6-B53C-E1EE4D571F15}" presName="tx1" presStyleLbl="revTx" presStyleIdx="2" presStyleCnt="7"/>
      <dgm:spPr/>
    </dgm:pt>
    <dgm:pt modelId="{448F2ABF-A1B4-47EA-8C17-2C63BBA4EF79}" type="pres">
      <dgm:prSet presAssocID="{B4B95412-53BA-4FD6-B53C-E1EE4D571F15}" presName="vert1" presStyleCnt="0"/>
      <dgm:spPr/>
    </dgm:pt>
    <dgm:pt modelId="{8AD4E6A1-FF5E-498D-9C89-EEB746E05138}" type="pres">
      <dgm:prSet presAssocID="{D40AAD3E-2695-47DD-9E1C-80B3F70FC4F9}" presName="thickLine" presStyleLbl="alignNode1" presStyleIdx="3" presStyleCnt="7"/>
      <dgm:spPr/>
    </dgm:pt>
    <dgm:pt modelId="{A087E745-9418-4570-937B-83081329F06B}" type="pres">
      <dgm:prSet presAssocID="{D40AAD3E-2695-47DD-9E1C-80B3F70FC4F9}" presName="horz1" presStyleCnt="0"/>
      <dgm:spPr/>
    </dgm:pt>
    <dgm:pt modelId="{0CF1B511-D69F-4EF3-8720-9A8D886C6CEA}" type="pres">
      <dgm:prSet presAssocID="{D40AAD3E-2695-47DD-9E1C-80B3F70FC4F9}" presName="tx1" presStyleLbl="revTx" presStyleIdx="3" presStyleCnt="7"/>
      <dgm:spPr/>
    </dgm:pt>
    <dgm:pt modelId="{63636BA3-2728-4A3F-8BFF-9AF5491B3135}" type="pres">
      <dgm:prSet presAssocID="{D40AAD3E-2695-47DD-9E1C-80B3F70FC4F9}" presName="vert1" presStyleCnt="0"/>
      <dgm:spPr/>
    </dgm:pt>
    <dgm:pt modelId="{96C8702E-E99D-430C-8D00-62F81C31CD6F}" type="pres">
      <dgm:prSet presAssocID="{8C620710-CC28-4097-9A4F-CD91275BF5A8}" presName="thickLine" presStyleLbl="alignNode1" presStyleIdx="4" presStyleCnt="7"/>
      <dgm:spPr/>
    </dgm:pt>
    <dgm:pt modelId="{BED9E151-47F0-4F02-8370-B4DD84EAFAF4}" type="pres">
      <dgm:prSet presAssocID="{8C620710-CC28-4097-9A4F-CD91275BF5A8}" presName="horz1" presStyleCnt="0"/>
      <dgm:spPr/>
    </dgm:pt>
    <dgm:pt modelId="{DCB6B298-4EF3-4B36-A597-66FC34307DBB}" type="pres">
      <dgm:prSet presAssocID="{8C620710-CC28-4097-9A4F-CD91275BF5A8}" presName="tx1" presStyleLbl="revTx" presStyleIdx="4" presStyleCnt="7"/>
      <dgm:spPr/>
    </dgm:pt>
    <dgm:pt modelId="{E34A414A-9EBB-49C3-8544-5157FA4D1ED8}" type="pres">
      <dgm:prSet presAssocID="{8C620710-CC28-4097-9A4F-CD91275BF5A8}" presName="vert1" presStyleCnt="0"/>
      <dgm:spPr/>
    </dgm:pt>
    <dgm:pt modelId="{E2BE7E2B-7DB9-465F-BEB2-359D7F5D5469}" type="pres">
      <dgm:prSet presAssocID="{E72064C2-74B0-49B0-9387-8F9BB6862ECC}" presName="thickLine" presStyleLbl="alignNode1" presStyleIdx="5" presStyleCnt="7"/>
      <dgm:spPr/>
    </dgm:pt>
    <dgm:pt modelId="{B65F9004-EBEB-4556-834D-746045E1AD4C}" type="pres">
      <dgm:prSet presAssocID="{E72064C2-74B0-49B0-9387-8F9BB6862ECC}" presName="horz1" presStyleCnt="0"/>
      <dgm:spPr/>
    </dgm:pt>
    <dgm:pt modelId="{09860E9A-65DE-4177-9C74-9E68FEBE8273}" type="pres">
      <dgm:prSet presAssocID="{E72064C2-74B0-49B0-9387-8F9BB6862ECC}" presName="tx1" presStyleLbl="revTx" presStyleIdx="5" presStyleCnt="7"/>
      <dgm:spPr/>
    </dgm:pt>
    <dgm:pt modelId="{14B88B4D-BB21-45D4-8653-ECE262281756}" type="pres">
      <dgm:prSet presAssocID="{E72064C2-74B0-49B0-9387-8F9BB6862ECC}" presName="vert1" presStyleCnt="0"/>
      <dgm:spPr/>
    </dgm:pt>
    <dgm:pt modelId="{26E6B5C5-E0A1-46BB-91F5-A3ECE9624A15}" type="pres">
      <dgm:prSet presAssocID="{CA84C926-1AA5-41BF-9460-A4520C3755FD}" presName="thickLine" presStyleLbl="alignNode1" presStyleIdx="6" presStyleCnt="7"/>
      <dgm:spPr/>
    </dgm:pt>
    <dgm:pt modelId="{7A1B2008-582A-49CD-82FB-DB4794F3C480}" type="pres">
      <dgm:prSet presAssocID="{CA84C926-1AA5-41BF-9460-A4520C3755FD}" presName="horz1" presStyleCnt="0"/>
      <dgm:spPr/>
    </dgm:pt>
    <dgm:pt modelId="{D11A9DD9-1954-4C8C-B76C-A883EF7E55E0}" type="pres">
      <dgm:prSet presAssocID="{CA84C926-1AA5-41BF-9460-A4520C3755FD}" presName="tx1" presStyleLbl="revTx" presStyleIdx="6" presStyleCnt="7"/>
      <dgm:spPr/>
    </dgm:pt>
    <dgm:pt modelId="{60FD6B09-82AB-4E76-B134-57E402B8AECA}" type="pres">
      <dgm:prSet presAssocID="{CA84C926-1AA5-41BF-9460-A4520C3755FD}" presName="vert1" presStyleCnt="0"/>
      <dgm:spPr/>
    </dgm:pt>
  </dgm:ptLst>
  <dgm:cxnLst>
    <dgm:cxn modelId="{326E0B00-AE9B-42C1-A808-A549DE9024DC}" srcId="{0AC6D738-94BD-49C1-998C-8012D6121EF1}" destId="{707955DD-9E7A-4A33-838F-5BDF9F5D45F5}" srcOrd="0" destOrd="0" parTransId="{3B5073C5-CC56-49B0-85AC-C2AFBA725AD5}" sibTransId="{542C0E06-9E41-4577-8BD3-4E1014E6140D}"/>
    <dgm:cxn modelId="{7B69BC17-1ACC-4D5D-AA80-150251D2B598}" srcId="{0AC6D738-94BD-49C1-998C-8012D6121EF1}" destId="{D40AAD3E-2695-47DD-9E1C-80B3F70FC4F9}" srcOrd="3" destOrd="0" parTransId="{5A0376A9-22E0-493E-A8B4-42BFF10C3A9B}" sibTransId="{604897E0-A37E-41B1-902E-1856D2E96600}"/>
    <dgm:cxn modelId="{A2010724-8DE4-4069-9805-44F15A8208FA}" srcId="{0AC6D738-94BD-49C1-998C-8012D6121EF1}" destId="{A69772A0-9B72-49A7-8B07-4A1AA4E23B02}" srcOrd="1" destOrd="0" parTransId="{EF82590F-A312-47F8-B9F0-4C60C9C5E3D9}" sibTransId="{F1B89324-8006-418C-871E-48F72DC422B1}"/>
    <dgm:cxn modelId="{73FCEA28-7988-4223-BB96-71A94418F1F6}" srcId="{0AC6D738-94BD-49C1-998C-8012D6121EF1}" destId="{CA84C926-1AA5-41BF-9460-A4520C3755FD}" srcOrd="6" destOrd="0" parTransId="{A846C8CD-2F5D-4D76-B4C7-027B36325EA7}" sibTransId="{45369941-E1B3-47FE-B84D-3E32CCD1F17A}"/>
    <dgm:cxn modelId="{01E00F3C-87B3-481A-861F-F6FDC7474330}" type="presOf" srcId="{A69772A0-9B72-49A7-8B07-4A1AA4E23B02}" destId="{4E181C41-7ED5-45E9-9725-FC08027341C0}" srcOrd="0" destOrd="0" presId="urn:microsoft.com/office/officeart/2008/layout/LinedList"/>
    <dgm:cxn modelId="{65F4C53C-0E12-4B13-9863-6C4AFEA4147E}" type="presOf" srcId="{8C620710-CC28-4097-9A4F-CD91275BF5A8}" destId="{DCB6B298-4EF3-4B36-A597-66FC34307DBB}" srcOrd="0" destOrd="0" presId="urn:microsoft.com/office/officeart/2008/layout/LinedList"/>
    <dgm:cxn modelId="{6EDB4E50-3940-4C21-9AC5-6EC48667DC64}" type="presOf" srcId="{0AC6D738-94BD-49C1-998C-8012D6121EF1}" destId="{C2E52F18-BA49-40EB-8961-9E4217E1641D}" srcOrd="0" destOrd="0" presId="urn:microsoft.com/office/officeart/2008/layout/LinedList"/>
    <dgm:cxn modelId="{7C044651-2385-49E4-9F9C-D6D0C52122DE}" type="presOf" srcId="{707955DD-9E7A-4A33-838F-5BDF9F5D45F5}" destId="{801B40ED-FFBC-4CCA-ACD6-2A5011F9D14E}" srcOrd="0" destOrd="0" presId="urn:microsoft.com/office/officeart/2008/layout/LinedList"/>
    <dgm:cxn modelId="{EE0D4652-B42E-4CBB-8625-DE0578F47C20}" srcId="{0AC6D738-94BD-49C1-998C-8012D6121EF1}" destId="{E72064C2-74B0-49B0-9387-8F9BB6862ECC}" srcOrd="5" destOrd="0" parTransId="{B007C334-5062-4F99-8933-93D652842C26}" sibTransId="{51B0E621-0B9E-463C-89E2-6878620F23CB}"/>
    <dgm:cxn modelId="{4B79AE88-9C48-4D2F-A539-A12ADF47376D}" srcId="{0AC6D738-94BD-49C1-998C-8012D6121EF1}" destId="{B4B95412-53BA-4FD6-B53C-E1EE4D571F15}" srcOrd="2" destOrd="0" parTransId="{D1DD7660-792F-4180-8E8C-BE62B1E3A45C}" sibTransId="{3DBCC21A-FCCF-4DB5-B9CC-19F0B79A8C9C}"/>
    <dgm:cxn modelId="{431608A3-DCDE-4705-BD60-B522283190FB}" type="presOf" srcId="{CA84C926-1AA5-41BF-9460-A4520C3755FD}" destId="{D11A9DD9-1954-4C8C-B76C-A883EF7E55E0}" srcOrd="0" destOrd="0" presId="urn:microsoft.com/office/officeart/2008/layout/LinedList"/>
    <dgm:cxn modelId="{77B783B7-F445-4D31-B67D-DF6B7D3D897A}" type="presOf" srcId="{B4B95412-53BA-4FD6-B53C-E1EE4D571F15}" destId="{44124AFD-1FA6-4E0D-8328-081613D85EB2}" srcOrd="0" destOrd="0" presId="urn:microsoft.com/office/officeart/2008/layout/LinedList"/>
    <dgm:cxn modelId="{8367EEBC-0738-4983-95BE-E9D712B00A26}" srcId="{0AC6D738-94BD-49C1-998C-8012D6121EF1}" destId="{8C620710-CC28-4097-9A4F-CD91275BF5A8}" srcOrd="4" destOrd="0" parTransId="{BE0BC8EE-3209-4F92-9E1E-1ACE075077ED}" sibTransId="{41F0EA84-AF62-42EC-9B31-E18940036F04}"/>
    <dgm:cxn modelId="{F1043EC3-B281-41A0-A75B-7A4DA5E231A2}" type="presOf" srcId="{D40AAD3E-2695-47DD-9E1C-80B3F70FC4F9}" destId="{0CF1B511-D69F-4EF3-8720-9A8D886C6CEA}" srcOrd="0" destOrd="0" presId="urn:microsoft.com/office/officeart/2008/layout/LinedList"/>
    <dgm:cxn modelId="{5FD3EEED-5381-4EDE-AA1F-1EF7356DBD8F}" type="presOf" srcId="{E72064C2-74B0-49B0-9387-8F9BB6862ECC}" destId="{09860E9A-65DE-4177-9C74-9E68FEBE8273}" srcOrd="0" destOrd="0" presId="urn:microsoft.com/office/officeart/2008/layout/LinedList"/>
    <dgm:cxn modelId="{0A453418-AFE1-470C-8592-C908DF5FF69C}" type="presParOf" srcId="{C2E52F18-BA49-40EB-8961-9E4217E1641D}" destId="{D5A905DA-B0C1-474D-9EE2-28CBEAD58D45}" srcOrd="0" destOrd="0" presId="urn:microsoft.com/office/officeart/2008/layout/LinedList"/>
    <dgm:cxn modelId="{731D594D-E727-43C9-810F-B53D5DB38CC6}" type="presParOf" srcId="{C2E52F18-BA49-40EB-8961-9E4217E1641D}" destId="{2A0C6396-6C65-4F56-B4A1-74C38F1FEB44}" srcOrd="1" destOrd="0" presId="urn:microsoft.com/office/officeart/2008/layout/LinedList"/>
    <dgm:cxn modelId="{A11625E9-1A08-4186-A29D-D8995DF0D639}" type="presParOf" srcId="{2A0C6396-6C65-4F56-B4A1-74C38F1FEB44}" destId="{801B40ED-FFBC-4CCA-ACD6-2A5011F9D14E}" srcOrd="0" destOrd="0" presId="urn:microsoft.com/office/officeart/2008/layout/LinedList"/>
    <dgm:cxn modelId="{431CC101-9DD6-4531-8D38-14C5AA69B5DA}" type="presParOf" srcId="{2A0C6396-6C65-4F56-B4A1-74C38F1FEB44}" destId="{A9363F6B-9467-4D31-87B2-F5C35EB389D4}" srcOrd="1" destOrd="0" presId="urn:microsoft.com/office/officeart/2008/layout/LinedList"/>
    <dgm:cxn modelId="{0E426876-4BA7-4A9A-BEA8-CFD45F3A8CCC}" type="presParOf" srcId="{C2E52F18-BA49-40EB-8961-9E4217E1641D}" destId="{FA0578CE-DD0E-40AF-B451-0B7533BE95DE}" srcOrd="2" destOrd="0" presId="urn:microsoft.com/office/officeart/2008/layout/LinedList"/>
    <dgm:cxn modelId="{77E31A82-07F7-4D8F-B90B-DED1585D44A5}" type="presParOf" srcId="{C2E52F18-BA49-40EB-8961-9E4217E1641D}" destId="{541E950F-3536-43A9-929D-3CC9757F8892}" srcOrd="3" destOrd="0" presId="urn:microsoft.com/office/officeart/2008/layout/LinedList"/>
    <dgm:cxn modelId="{E2219EFD-196F-4DD0-B1DF-30DF6BAD395A}" type="presParOf" srcId="{541E950F-3536-43A9-929D-3CC9757F8892}" destId="{4E181C41-7ED5-45E9-9725-FC08027341C0}" srcOrd="0" destOrd="0" presId="urn:microsoft.com/office/officeart/2008/layout/LinedList"/>
    <dgm:cxn modelId="{5A9BD20A-1DD5-4122-AB24-90B860BAA156}" type="presParOf" srcId="{541E950F-3536-43A9-929D-3CC9757F8892}" destId="{4A6152A1-A018-4346-8146-750BD7958046}" srcOrd="1" destOrd="0" presId="urn:microsoft.com/office/officeart/2008/layout/LinedList"/>
    <dgm:cxn modelId="{33DBF17A-2461-4FAD-ABB5-EB623201614D}" type="presParOf" srcId="{C2E52F18-BA49-40EB-8961-9E4217E1641D}" destId="{71E55351-FEAC-437E-9EC2-0F1BFB3C707D}" srcOrd="4" destOrd="0" presId="urn:microsoft.com/office/officeart/2008/layout/LinedList"/>
    <dgm:cxn modelId="{20380BBC-943F-4A1F-95AA-F65152FEF4AB}" type="presParOf" srcId="{C2E52F18-BA49-40EB-8961-9E4217E1641D}" destId="{4D6B567C-0496-4167-8550-6E037DFB761B}" srcOrd="5" destOrd="0" presId="urn:microsoft.com/office/officeart/2008/layout/LinedList"/>
    <dgm:cxn modelId="{7CEAAA34-B7EF-4CB7-82D5-6462AE384056}" type="presParOf" srcId="{4D6B567C-0496-4167-8550-6E037DFB761B}" destId="{44124AFD-1FA6-4E0D-8328-081613D85EB2}" srcOrd="0" destOrd="0" presId="urn:microsoft.com/office/officeart/2008/layout/LinedList"/>
    <dgm:cxn modelId="{3BF9D4E9-624B-4920-BA37-2B632ACC9B69}" type="presParOf" srcId="{4D6B567C-0496-4167-8550-6E037DFB761B}" destId="{448F2ABF-A1B4-47EA-8C17-2C63BBA4EF79}" srcOrd="1" destOrd="0" presId="urn:microsoft.com/office/officeart/2008/layout/LinedList"/>
    <dgm:cxn modelId="{8574DE08-8D7F-44E3-9E2E-BA96A31BAAF4}" type="presParOf" srcId="{C2E52F18-BA49-40EB-8961-9E4217E1641D}" destId="{8AD4E6A1-FF5E-498D-9C89-EEB746E05138}" srcOrd="6" destOrd="0" presId="urn:microsoft.com/office/officeart/2008/layout/LinedList"/>
    <dgm:cxn modelId="{247DC807-6943-405E-AFB6-68DB05CAE88A}" type="presParOf" srcId="{C2E52F18-BA49-40EB-8961-9E4217E1641D}" destId="{A087E745-9418-4570-937B-83081329F06B}" srcOrd="7" destOrd="0" presId="urn:microsoft.com/office/officeart/2008/layout/LinedList"/>
    <dgm:cxn modelId="{4AB1A465-443F-4DE2-9C57-F00DD6A3F06D}" type="presParOf" srcId="{A087E745-9418-4570-937B-83081329F06B}" destId="{0CF1B511-D69F-4EF3-8720-9A8D886C6CEA}" srcOrd="0" destOrd="0" presId="urn:microsoft.com/office/officeart/2008/layout/LinedList"/>
    <dgm:cxn modelId="{AE46C992-91B2-40F0-BB02-B65B38ECFDA1}" type="presParOf" srcId="{A087E745-9418-4570-937B-83081329F06B}" destId="{63636BA3-2728-4A3F-8BFF-9AF5491B3135}" srcOrd="1" destOrd="0" presId="urn:microsoft.com/office/officeart/2008/layout/LinedList"/>
    <dgm:cxn modelId="{54805662-8D1F-40E0-92E7-92CF52D8DB00}" type="presParOf" srcId="{C2E52F18-BA49-40EB-8961-9E4217E1641D}" destId="{96C8702E-E99D-430C-8D00-62F81C31CD6F}" srcOrd="8" destOrd="0" presId="urn:microsoft.com/office/officeart/2008/layout/LinedList"/>
    <dgm:cxn modelId="{89DFAC21-2BA7-4D04-AD34-7DB272BD0BCB}" type="presParOf" srcId="{C2E52F18-BA49-40EB-8961-9E4217E1641D}" destId="{BED9E151-47F0-4F02-8370-B4DD84EAFAF4}" srcOrd="9" destOrd="0" presId="urn:microsoft.com/office/officeart/2008/layout/LinedList"/>
    <dgm:cxn modelId="{04E75294-2639-40C6-B333-5DAE7306128C}" type="presParOf" srcId="{BED9E151-47F0-4F02-8370-B4DD84EAFAF4}" destId="{DCB6B298-4EF3-4B36-A597-66FC34307DBB}" srcOrd="0" destOrd="0" presId="urn:microsoft.com/office/officeart/2008/layout/LinedList"/>
    <dgm:cxn modelId="{D0C44BBC-A27E-40C2-AA65-C54EC55181BE}" type="presParOf" srcId="{BED9E151-47F0-4F02-8370-B4DD84EAFAF4}" destId="{E34A414A-9EBB-49C3-8544-5157FA4D1ED8}" srcOrd="1" destOrd="0" presId="urn:microsoft.com/office/officeart/2008/layout/LinedList"/>
    <dgm:cxn modelId="{B885B6B3-E5B7-4DC0-AC70-2BE6173DF28A}" type="presParOf" srcId="{C2E52F18-BA49-40EB-8961-9E4217E1641D}" destId="{E2BE7E2B-7DB9-465F-BEB2-359D7F5D5469}" srcOrd="10" destOrd="0" presId="urn:microsoft.com/office/officeart/2008/layout/LinedList"/>
    <dgm:cxn modelId="{5637E812-009B-4919-BACE-5E2628A6FD01}" type="presParOf" srcId="{C2E52F18-BA49-40EB-8961-9E4217E1641D}" destId="{B65F9004-EBEB-4556-834D-746045E1AD4C}" srcOrd="11" destOrd="0" presId="urn:microsoft.com/office/officeart/2008/layout/LinedList"/>
    <dgm:cxn modelId="{E60B15F9-7920-48DE-AAE1-670EFD9866C7}" type="presParOf" srcId="{B65F9004-EBEB-4556-834D-746045E1AD4C}" destId="{09860E9A-65DE-4177-9C74-9E68FEBE8273}" srcOrd="0" destOrd="0" presId="urn:microsoft.com/office/officeart/2008/layout/LinedList"/>
    <dgm:cxn modelId="{26923B4E-D931-4AE0-9E9C-CAD025B7EC9F}" type="presParOf" srcId="{B65F9004-EBEB-4556-834D-746045E1AD4C}" destId="{14B88B4D-BB21-45D4-8653-ECE262281756}" srcOrd="1" destOrd="0" presId="urn:microsoft.com/office/officeart/2008/layout/LinedList"/>
    <dgm:cxn modelId="{EBB6B8E6-5D69-4033-8BF5-0A914DA4F1C8}" type="presParOf" srcId="{C2E52F18-BA49-40EB-8961-9E4217E1641D}" destId="{26E6B5C5-E0A1-46BB-91F5-A3ECE9624A15}" srcOrd="12" destOrd="0" presId="urn:microsoft.com/office/officeart/2008/layout/LinedList"/>
    <dgm:cxn modelId="{059973A4-9016-4204-988F-DFFAC52572F5}" type="presParOf" srcId="{C2E52F18-BA49-40EB-8961-9E4217E1641D}" destId="{7A1B2008-582A-49CD-82FB-DB4794F3C480}" srcOrd="13" destOrd="0" presId="urn:microsoft.com/office/officeart/2008/layout/LinedList"/>
    <dgm:cxn modelId="{78EBB096-8F5B-4D34-9612-C2E6117E57F7}" type="presParOf" srcId="{7A1B2008-582A-49CD-82FB-DB4794F3C480}" destId="{D11A9DD9-1954-4C8C-B76C-A883EF7E55E0}" srcOrd="0" destOrd="0" presId="urn:microsoft.com/office/officeart/2008/layout/LinedList"/>
    <dgm:cxn modelId="{F50CD60B-FEAF-499D-A1CD-B776FAA31449}" type="presParOf" srcId="{7A1B2008-582A-49CD-82FB-DB4794F3C480}" destId="{60FD6B09-82AB-4E76-B134-57E402B8AEC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05DA-B0C1-474D-9EE2-28CBEAD58D45}">
      <dsp:nvSpPr>
        <dsp:cNvPr id="0" name=""/>
        <dsp:cNvSpPr/>
      </dsp:nvSpPr>
      <dsp:spPr>
        <a:xfrm>
          <a:off x="0" y="531"/>
          <a:ext cx="544685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01B40ED-FFBC-4CCA-ACD6-2A5011F9D14E}">
      <dsp:nvSpPr>
        <dsp:cNvPr id="0" name=""/>
        <dsp:cNvSpPr/>
      </dsp:nvSpPr>
      <dsp:spPr>
        <a:xfrm>
          <a:off x="0" y="531"/>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Controlling Access to Information</a:t>
          </a:r>
        </a:p>
      </dsp:txBody>
      <dsp:txXfrm>
        <a:off x="0" y="531"/>
        <a:ext cx="5446853" cy="621467"/>
      </dsp:txXfrm>
    </dsp:sp>
    <dsp:sp modelId="{FA0578CE-DD0E-40AF-B451-0B7533BE95DE}">
      <dsp:nvSpPr>
        <dsp:cNvPr id="0" name=""/>
        <dsp:cNvSpPr/>
      </dsp:nvSpPr>
      <dsp:spPr>
        <a:xfrm>
          <a:off x="0" y="621999"/>
          <a:ext cx="5446853" cy="0"/>
        </a:xfrm>
        <a:prstGeom prst="line">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w="6350" cap="flat" cmpd="sng" algn="ctr">
          <a:solidFill>
            <a:schemeClr val="accent2">
              <a:hueOff val="-242561"/>
              <a:satOff val="-13988"/>
              <a:lumOff val="14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E181C41-7ED5-45E9-9725-FC08027341C0}">
      <dsp:nvSpPr>
        <dsp:cNvPr id="0" name=""/>
        <dsp:cNvSpPr/>
      </dsp:nvSpPr>
      <dsp:spPr>
        <a:xfrm>
          <a:off x="0" y="621999"/>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Controlling Access to Person</a:t>
          </a:r>
        </a:p>
      </dsp:txBody>
      <dsp:txXfrm>
        <a:off x="0" y="621999"/>
        <a:ext cx="5446853" cy="621467"/>
      </dsp:txXfrm>
    </dsp:sp>
    <dsp:sp modelId="{71E55351-FEAC-437E-9EC2-0F1BFB3C707D}">
      <dsp:nvSpPr>
        <dsp:cNvPr id="0" name=""/>
        <dsp:cNvSpPr/>
      </dsp:nvSpPr>
      <dsp:spPr>
        <a:xfrm>
          <a:off x="0" y="1243467"/>
          <a:ext cx="5446853"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4124AFD-1FA6-4E0D-8328-081613D85EB2}">
      <dsp:nvSpPr>
        <dsp:cNvPr id="0" name=""/>
        <dsp:cNvSpPr/>
      </dsp:nvSpPr>
      <dsp:spPr>
        <a:xfrm>
          <a:off x="0" y="1243467"/>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Selective Use of Objective Criteria</a:t>
          </a:r>
        </a:p>
      </dsp:txBody>
      <dsp:txXfrm>
        <a:off x="0" y="1243467"/>
        <a:ext cx="5446853" cy="621467"/>
      </dsp:txXfrm>
    </dsp:sp>
    <dsp:sp modelId="{8AD4E6A1-FF5E-498D-9C89-EEB746E05138}">
      <dsp:nvSpPr>
        <dsp:cNvPr id="0" name=""/>
        <dsp:cNvSpPr/>
      </dsp:nvSpPr>
      <dsp:spPr>
        <a:xfrm>
          <a:off x="0" y="1864935"/>
          <a:ext cx="544685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F1B511-D69F-4EF3-8720-9A8D886C6CEA}">
      <dsp:nvSpPr>
        <dsp:cNvPr id="0" name=""/>
        <dsp:cNvSpPr/>
      </dsp:nvSpPr>
      <dsp:spPr>
        <a:xfrm>
          <a:off x="0" y="1864935"/>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Controlling the Agenda</a:t>
          </a:r>
        </a:p>
      </dsp:txBody>
      <dsp:txXfrm>
        <a:off x="0" y="1864935"/>
        <a:ext cx="5446853" cy="621467"/>
      </dsp:txXfrm>
    </dsp:sp>
    <dsp:sp modelId="{96C8702E-E99D-430C-8D00-62F81C31CD6F}">
      <dsp:nvSpPr>
        <dsp:cNvPr id="0" name=""/>
        <dsp:cNvSpPr/>
      </dsp:nvSpPr>
      <dsp:spPr>
        <a:xfrm>
          <a:off x="0" y="2486402"/>
          <a:ext cx="5446853"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CB6B298-4EF3-4B36-A597-66FC34307DBB}">
      <dsp:nvSpPr>
        <dsp:cNvPr id="0" name=""/>
        <dsp:cNvSpPr/>
      </dsp:nvSpPr>
      <dsp:spPr>
        <a:xfrm>
          <a:off x="0" y="2486402"/>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Bureaucratic Gamesmanship</a:t>
          </a:r>
        </a:p>
      </dsp:txBody>
      <dsp:txXfrm>
        <a:off x="0" y="2486402"/>
        <a:ext cx="5446853" cy="621467"/>
      </dsp:txXfrm>
    </dsp:sp>
    <dsp:sp modelId="{E2BE7E2B-7DB9-465F-BEB2-359D7F5D5469}">
      <dsp:nvSpPr>
        <dsp:cNvPr id="0" name=""/>
        <dsp:cNvSpPr/>
      </dsp:nvSpPr>
      <dsp:spPr>
        <a:xfrm>
          <a:off x="0" y="3107870"/>
          <a:ext cx="5446853" cy="0"/>
        </a:xfrm>
        <a:prstGeom prst="line">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w="6350" cap="flat" cmpd="sng" algn="ctr">
          <a:solidFill>
            <a:schemeClr val="accent2">
              <a:hueOff val="-1212803"/>
              <a:satOff val="-69940"/>
              <a:lumOff val="719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9860E9A-65DE-4177-9C74-9E68FEBE8273}">
      <dsp:nvSpPr>
        <dsp:cNvPr id="0" name=""/>
        <dsp:cNvSpPr/>
      </dsp:nvSpPr>
      <dsp:spPr>
        <a:xfrm>
          <a:off x="0" y="3107870"/>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Using Outside Experts </a:t>
          </a:r>
        </a:p>
      </dsp:txBody>
      <dsp:txXfrm>
        <a:off x="0" y="3107870"/>
        <a:ext cx="5446853" cy="621467"/>
      </dsp:txXfrm>
    </dsp:sp>
    <dsp:sp modelId="{26E6B5C5-E0A1-46BB-91F5-A3ECE9624A15}">
      <dsp:nvSpPr>
        <dsp:cNvPr id="0" name=""/>
        <dsp:cNvSpPr/>
      </dsp:nvSpPr>
      <dsp:spPr>
        <a:xfrm>
          <a:off x="0" y="3729338"/>
          <a:ext cx="544685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11A9DD9-1954-4C8C-B76C-A883EF7E55E0}">
      <dsp:nvSpPr>
        <dsp:cNvPr id="0" name=""/>
        <dsp:cNvSpPr/>
      </dsp:nvSpPr>
      <dsp:spPr>
        <a:xfrm>
          <a:off x="0" y="3729338"/>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Coalitions and Alliances </a:t>
          </a:r>
        </a:p>
      </dsp:txBody>
      <dsp:txXfrm>
        <a:off x="0" y="3729338"/>
        <a:ext cx="5446853" cy="621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Buổi hnay cta sang session : Group and team theory, tổng quan về các lý thuyết quan trọng làm định hướng cho sự tương tác trong nhóm. </a:t>
            </a:r>
            <a:endParaRPr dirty="0"/>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en-US" sz="1800" b="0" i="0" u="none" strike="noStrike" dirty="0">
                <a:solidFill>
                  <a:srgbClr val="000000"/>
                </a:solidFill>
                <a:effectLst/>
                <a:latin typeface="Arial" panose="020B0604020202020204" pitchFamily="34" charset="0"/>
              </a:rPr>
              <a:t>DISCUSSION QUES: If a team lacks power, what will happen?</a:t>
            </a:r>
            <a:r>
              <a:rPr lang="en-US" sz="1200" b="0" i="0" u="none" strike="noStrike" dirty="0">
                <a:solidFill>
                  <a:schemeClr val="dk1"/>
                </a:solidFill>
                <a:effectLst/>
                <a:latin typeface="Arial"/>
              </a:rPr>
              <a:t> </a:t>
            </a:r>
            <a:r>
              <a:rPr lang="en-US" sz="1800" b="0" i="0" u="none" strike="noStrike" dirty="0">
                <a:solidFill>
                  <a:srgbClr val="000000"/>
                </a:solidFill>
                <a:effectLst/>
                <a:latin typeface="Arial" panose="020B0604020202020204" pitchFamily="34" charset="0"/>
              </a:rPr>
              <a:t>What is the difference between power and oppression? (TH </a:t>
            </a:r>
            <a:r>
              <a:rPr lang="en-US" sz="1800" b="0" i="0" u="none" strike="noStrike" dirty="0" err="1">
                <a:solidFill>
                  <a:srgbClr val="000000"/>
                </a:solidFill>
                <a:effectLst/>
                <a:latin typeface="Arial" panose="020B0604020202020204" pitchFamily="34" charset="0"/>
              </a:rPr>
              <a:t>áp</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dụng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quyền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lực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quá</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đà</a:t>
            </a:r>
            <a:r>
              <a:rPr lang="en-US" sz="1800" b="0" i="0" u="none" strike="noStrike" dirty="0">
                <a:solidFill>
                  <a:srgbClr val="000000"/>
                </a:solidFill>
                <a:effectLst/>
                <a:latin typeface="Arial" panose="020B0604020202020204" pitchFamily="34" charset="0"/>
              </a:rPr>
              <a:t>)</a:t>
            </a:r>
            <a:endParaRPr lang="en-US" b="0" dirty="0">
              <a:effectLst/>
            </a:endParaRPr>
          </a:p>
          <a:p>
            <a:pPr indent="-228600" rtl="0">
              <a:spcBef>
                <a:spcPts val="0"/>
              </a:spcBef>
              <a:spcAft>
                <a:spcPts val="0"/>
              </a:spcAft>
            </a:pPr>
            <a:r>
              <a:rPr lang="en-US" sz="1800" b="0" i="0" u="none" strike="noStrike" dirty="0">
                <a:solidFill>
                  <a:srgbClr val="000000"/>
                </a:solidFill>
                <a:effectLst/>
                <a:latin typeface="Arial" panose="020B0604020202020204" pitchFamily="34" charset="0"/>
              </a:rPr>
              <a:t>What is the relationship between status and power? (</a:t>
            </a:r>
            <a:r>
              <a:rPr lang="en-US" sz="1800" b="0" i="0" u="none" strike="noStrike" dirty="0" err="1">
                <a:solidFill>
                  <a:srgbClr val="000000"/>
                </a:solidFill>
                <a:effectLst/>
                <a:latin typeface="Arial" panose="020B0604020202020204" pitchFamily="34" charset="0"/>
              </a:rPr>
              <a:t>cho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làm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theo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nhóm</a:t>
            </a:r>
            <a:r>
              <a:rPr lang="en-US" sz="1800" b="0" i="0" u="none" strike="noStrike" dirty="0">
                <a:solidFill>
                  <a:srgbClr val="000000"/>
                </a:solidFill>
                <a:effectLst/>
                <a:latin typeface="Arial" panose="020B0604020202020204" pitchFamily="34" charset="0"/>
              </a:rPr>
              <a:t> 15’)</a:t>
            </a:r>
            <a:endParaRPr lang="en-US"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chúng ta có thể kết luận rằng Oppression - sự đàn áp, áp bức là hành vi xã hội đặt ra những hạn chế và giới hạn nghiêm trọng đối với một cá nhân, nhóm hoặc tổ chức. Sự áp bức nổi lên do kết quả của quyền lực, có nguồn gốc từ chủ nghĩa thực dân và các cuộc chinh phạt toàn cầu. Mấu chốt ở đây là việc phân chia quyền lực và nhìn nhận, đánh giá những nhóm người/ tổ chức khác nhau dưới góc nhìn của quyền lực</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những nhóm không có "power-over" bị xã hội phân loại hoặc dán nhãn là “”bị tước quyền”; họ bị bóc lột và trở thành nạn nhân theo nhiều cách khác nhau bởi các tác nhân của áp bức và các hệ thống và thể chế (cta có từ gọi họ là gì? -&gt; Nô lệ). Họ phải chịu những sự hạn chế nghiêm ngặt (hay một cụm từ chính xác hơn đc dùng trong thời đại ngày nay? -&gt; bị “cấm vận”, như Cuba) và được coi là có thể sử dụng và thay thế được bởi các tác nhân của áp bức, tức là ko có đầy đủ quyền con người. Về hậu quả, vấn đề này làm giảm thiểu vai trò của một số nhóm dân cụ thể trong xã hội. Và sự thật là những bên đi áp bức thường phủ nhận rằng sự bất công này và đổ lỗi cho việc áp bức là do hành vi và hành động của nhóm bị áp bức (ví dụ Pháp ngày xưa xâm lược VN với tuyên bố “sứ mệnh” cải tiến, giúp dân An Nam được “khai sáng”,...)</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Thực tế là hiện tượng này ko chỉ có ở thời xưa, hiện nay nó vẫn đang tồn tại. Ko chỉ là vấn đề nước lớn cấm vận nước nhỏ, mà Pháp bây giờ vẫn là đế quốc nắm chủ một số nước thuộc địa ở châu Phi, họ vẫn phải nộp thuế, khoáng vật hay các loại sản phẩm khác cho pháp (có thể tự tìm hiểu thêm)</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Sự áp bức trở thành một hệ thống và các khuôn mẫu được chấp nhận và duy trì. Hệ thống đặc quyền và áp bức tiến hành sự phân biệt đối xử dựa trên sự khác biệt nhận thức hoặc thực tế giữa mọi người. Đặc quyền ở đây đề cập đến những lợi ích, lợi thế và quyền lực có được dựa trên địa vị hoặc tư cách thành viên trong một nhóm thống trị. Nếu bạn là 1 người thuộc nhóm thống trị, bạn sẽ cảm nhận và nhận biết rõ đc quyền lực của mình, mình sẽ đc làm những gì</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Vậy các hệ thống đặc quyền và oppression có ý nghĩa gì đối với các nhóm? Các thành viên trong nhóm vẫn là thành phần của xã hội, cta ko vứt bỏ danh tính hay địa vị xã hội, nguồn gốc văn hóa của mình. Quyền lực và địa vị trong các nhóm vẫn được định hình bởi các hệ thống đặc quyền và áp bức rộng lớn hơn nằm ngoài nhóm này, tức là trong xã hội nchung. Điều này đòi hỏi các thành viên trong nhóm phải suy nghĩ về cách các hệ thống rộng lớn hơn này đang định hình động lực trong nhóm cũng như nhận thức và hành vi của chính họ</a:t>
            </a:r>
            <a:br>
              <a:rPr lang="en-US" dirty="0"/>
            </a:br>
            <a:endParaRPr dirty="0"/>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Địa vị: chính là nhận thức của một cá nhân về tầm ảnh hưởng và quan trọng của bản thân trong 1 phạm vi, một bối cảnh nhất định. Địa vị của chúng ta thường gắn liền với danh tính và giá trị bản thân trong xã hội. Trong 1 nhóm, những thành viên có địa vị cao hơn có xu hướng được tôn trọng nhiều hơn và có nhiều uy tín và quyền lực hơn những người có địa vị thấp hơn. Các nhóm có thể trao địa vị cho các thành viên của họ dựa trên độ tuổi, sự giàu có, giới tính, chủng tộc hoặc dân tộc, khả năng, tầm vóc thể chất, trí tuệ nhận thức và / hoặc các thuộc tính khác của họ. Địa vị cũng có thể được cấp thông qua chức danh hoặc chức vụ, học hàm học vị (MSc, Tiến sĩ, Giáo sư, ...). Một khi một nhóm đã hình thành và bắt đầu sắp xếp các tiêu chuẩn, quy tắc của mình (norms), sự hình thành và phân chia về địa vị có thể diễn ra</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Không có cái gọi là “status neutral” — một nhóm trong đó mọi người đều có địa vị giống như những người khác. Sự khác biệt về địa vị trong một nhóm là không thể tránh khỏi và có thể nguy hiểm nếu không được công nhận và quản lý. Đôi khi có thể các bạn ko có leader, nhg sẽ luôn có những tvien mà quan điểm và tiếng nói của họ có trọng lượng hơn (một chút) so vs những tvien khác. Điều đó ko có nghĩa là các bạn đang ko có sự làm việc ko công bằng, ko nghe hết và tiếp thu, tôn trọng ý kiến của tất cả mọi người (đừng đánh tráo khái niệm) </a:t>
            </a:r>
            <a:endParaRPr lang="vi-VN" b="0" dirty="0">
              <a:effectLst/>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Cta</a:t>
            </a:r>
            <a:r>
              <a:rPr lang="en-US" dirty="0"/>
              <a:t> </a:t>
            </a:r>
            <a:r>
              <a:rPr lang="en-US" dirty="0" err="1"/>
              <a:t>có</a:t>
            </a:r>
            <a:r>
              <a:rPr lang="en-US" dirty="0"/>
              <a:t> 5 </a:t>
            </a:r>
            <a:r>
              <a:rPr lang="en-US" dirty="0" err="1"/>
              <a:t>loại</a:t>
            </a:r>
            <a:r>
              <a:rPr lang="en-US" dirty="0"/>
              <a:t> </a:t>
            </a:r>
            <a:r>
              <a:rPr lang="en-US" dirty="0" err="1"/>
              <a:t>quyền</a:t>
            </a:r>
            <a:r>
              <a:rPr lang="en-US" dirty="0"/>
              <a:t> </a:t>
            </a:r>
            <a:r>
              <a:rPr lang="en-US" dirty="0" err="1"/>
              <a:t>lực</a:t>
            </a:r>
            <a:r>
              <a:rPr lang="en-US" dirty="0"/>
              <a:t> </a:t>
            </a:r>
            <a:r>
              <a:rPr lang="en-US" dirty="0" err="1"/>
              <a:t>chính</a:t>
            </a:r>
            <a:r>
              <a:rPr lang="en-US" dirty="0"/>
              <a:t>:</a:t>
            </a: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Quyền lực tham khảo (reference power) dựa trên quan điểm của các thành viên khác về bản thân người lãnh đạo và khi làm việc, tiếp xúc với họ. Nói cách khác, loại quyền lực này phụ thuộc vào cách thức tạo ra và chất lượng mối quan hệ mà người lãnh đạo xây dựng được với những người khác.</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Reference power còn được gọi là quyền lực lôi cuốn (charismatic power), bởi vì lòng trung thành dựa trên sự thu hút giữa các cá nhân của một cá nhân đối với người khác. Ví dụ về reference power có thể được nhìn thấy trong quảng cáo, nơi các công ty sử dụng những người nổi tiếng để giới thiệu sản phẩm của họ; người ta hy vọng rằng sự hấp dẫn của ngôi sao của người đó sẽ ảnh hưởng đến các sản phẩm và sức mua của ng tiêu dùng (mua good của idol). Trong môi trường làm việc, các nhà quản lý cấp dưới thường bắt chước các nhà quản lý cấp cao vì lòng ngưỡng mộ cá nhân hơn là vì tôn trọng quyền lực.</a:t>
            </a:r>
            <a:endParaRPr lang="vi-VN"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067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rtl="0">
              <a:spcBef>
                <a:spcPts val="0"/>
              </a:spcBef>
              <a:spcAft>
                <a:spcPts val="0"/>
              </a:spcAft>
            </a:pPr>
            <a:r>
              <a:rPr lang="vi-VN" sz="1800" b="1" i="0" u="none" strike="noStrike" dirty="0">
                <a:solidFill>
                  <a:srgbClr val="000000"/>
                </a:solidFill>
                <a:effectLst/>
                <a:latin typeface="Arial" panose="020B0604020202020204" pitchFamily="34" charset="0"/>
              </a:rPr>
              <a:t>Quyền lực chuyên gia</a:t>
            </a:r>
            <a:r>
              <a:rPr lang="vi-VN" sz="1800" b="0" i="0" u="none" strike="noStrike" dirty="0">
                <a:solidFill>
                  <a:srgbClr val="000000"/>
                </a:solidFill>
                <a:effectLst/>
                <a:latin typeface="Arial" panose="020B0604020202020204" pitchFamily="34" charset="0"/>
              </a:rPr>
              <a:t> dựa trên trình độ chuyên môn và thành tích, kinh nghiệm của một người. Ví dụ cta có thể dựa vào trình độ học vấn, bằng Thạc sĩ hay Tiến sĩ của một người để đánh giá xem họ có năng lực và khả năng tạo ảnh hưởng hay không. Khi một người có kiến thức và kỹ năng truyền đạt, đề xuất các giải pháp và triển khai tốt hơn những người khác – mọi người sẽ lắng nghe người đó. Đây có thể coi là dạng quyền mang tính lâu dài, bởi nó không quá phụ thuộc vào các yếu tố bên ngoài mà chủ yếu do khả năng của cá nhân đó. Và để có thể duy trì quyền lực này, người lãnh đạo cần liên tục trau dồi bản thân.</a:t>
            </a:r>
            <a:endParaRPr lang="vi-VN"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642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rtl="0">
              <a:spcBef>
                <a:spcPts val="0"/>
              </a:spcBef>
              <a:spcAft>
                <a:spcPts val="0"/>
              </a:spcAft>
            </a:pPr>
            <a:r>
              <a:rPr lang="vi-VN" sz="1200" b="0" i="0" u="none" strike="noStrike" dirty="0">
                <a:solidFill>
                  <a:srgbClr val="000000"/>
                </a:solidFill>
                <a:effectLst/>
                <a:latin typeface="Arial" panose="020B0604020202020204" pitchFamily="34" charset="0"/>
              </a:rPr>
              <a:t>Quyền lực hợp pháp là loại quyền lực được tạo ra do chức danh công việc của một người. Những người tuân theo cần tin rằng người này có quyền hướng dẫn họ, yêu cầu họ phải làm gì vì vị trí mà người đó nắm giữ. Cta có thể nêu một vài ví dụ về những người có quyền lực hợp pháp như là giám đốc điều hành của một công ty hay cảnh sát chẳng hạn. Đợt trước chắc các bạn đều biết thông tin về cuộc bầu cử tổng thống Mỹ phải không? Không những biết, mà còn theo dõi sát sao và phỏng đoán nhiệt tình là đằng khác. Vậy tại sao cta lại quan tâm đến tình hình một đất nước cách nửa bán cầu như vậy? Bởi Mỹ là cường quốc của thế giới, và việc ai sẽ lên nắm quyền đứng đầu cường quốc đó ảnh hưởng trực tiếp đến tình hình thế giới trong tương lai, đúng không ạ? Và đây cũng là một ví dụ rõ nét cho quyền lực hợp pháp mà một cá nhân có thể có được với chức danh tổng thống Mỹ</a:t>
            </a:r>
            <a:endParaRPr lang="vi-VN" b="0" dirty="0">
              <a:effectLst/>
            </a:endParaRPr>
          </a:p>
          <a:p>
            <a:pPr indent="-228600" rtl="0">
              <a:spcBef>
                <a:spcPts val="0"/>
              </a:spcBef>
              <a:spcAft>
                <a:spcPts val="0"/>
              </a:spcAft>
            </a:pPr>
            <a:r>
              <a:rPr lang="vi-VN" sz="1200" b="0" i="0" u="none" strike="noStrike" dirty="0">
                <a:solidFill>
                  <a:srgbClr val="000000"/>
                </a:solidFill>
                <a:effectLst/>
                <a:latin typeface="Arial" panose="020B0604020202020204" pitchFamily="34" charset="0"/>
              </a:rPr>
              <a:t>Tuy nhiên, đây ko phải là dạng quyền lực lâu dài và ổn định, bởi thứ nhất, phạm vi của nó bị hạn chế bởi ranh giới của tổ chức; thứ hai, nó dựa vào vị trí của một người trong tổ chức. Ngay khi vị trí đó mất đi, quyền lực cũng theo đó mà biến mất. Cta có thể thấy rõ điều đó với ví dụ về chức vị tổng thống Mỹ - hết nhiệm kì là hết quyền lực. Ngay khi mọi quyền lực được chuyển giao cho vị tổng thống mới, mọi đặc cách về y tế, di chuyển, nơi ở hay các biệt đãi khác cũng theo đó mà chuyển giao, và ông Donald Trump sẽ không còn được hưởng sức mạnh này nữa</a:t>
            </a:r>
            <a:endParaRPr lang="vi-VN" b="0" dirty="0">
              <a:effectLs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9859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b="0" i="0" u="none" strike="noStrike" dirty="0">
                <a:solidFill>
                  <a:srgbClr val="000000"/>
                </a:solidFill>
                <a:effectLst/>
                <a:latin typeface="Arial" panose="020B0604020202020204" pitchFamily="34" charset="0"/>
              </a:rPr>
              <a:t>Tiếp theo, Quyền lực khen thưởng mang đến quyền kiểm soát và phân phối tài nguyên. Nói cách khác, người lãnh đạo ở đây có khả năng khen thưởng, trao thưởng cho các thành viên, từ đó tạo động lực cho nvien một cách tích cực. Cta có thể ví dụ một số phương thức khen thưởng trong các cty như là: khen thưởng nv xuất sắc, tăng lương, thăng chức, vân vân, hoặc đôi khi chỉ cần 1 lời khen từ cấp lãnh đạo cũng đã là một nguồn khích lệ rồi. Tuy nhiên thì tính chất của loại quyền lực này cũng ko dài hạn, bởi cta ko thể có một kho phần thưởng vô tận. Với những nvien đã đc nhận khen thưởng, sự hấp dẫn sẽ giảm dần đi cũng như động lực làm việc để đạt phần thưởng đó. Vì vậy, các chế độ khen thưởng cũng cần linh hoạt và thay đổi thường xuyên để duy trì quyền lực này.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8383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b="0" i="0" u="none" strike="noStrike" dirty="0">
                <a:solidFill>
                  <a:srgbClr val="000000"/>
                </a:solidFill>
                <a:effectLst/>
                <a:latin typeface="Arial" panose="020B0604020202020204" pitchFamily="34" charset="0"/>
              </a:rPr>
              <a:t>Đối nghịch với khen thưởng, cta có quyền lực cưỡng chế, tức quyền kiểm soát và đưa ra các biện pháp khiển trách và trừng phạt. Đây là loại quyền lực duy nhất cta thấy là thúc đẩy con người bằng hình thức tiêu cực, ví dụ như các hình phạt: trừ lương, kỉ luật, sa thải nếu tvien trong nhóm làm không tốt nhiệm vụ. Quyền lực này thường dễ dàng bị lạm dụng, nên nhà lãnh đạo cần tuyệt đối cẩn thận bởi nó có thể dẫn đến các hành vi tiêu cực và không hài long trong công việc. Ctacó thể thấy đây là loại quyền lực hạn chế nhất của người lãnh đạo. Để trở thành một người lãnh đạo tài ba, cta cần thu phục lòng người theo những cách tích cực hơn. Cưỡng chế trừng phạt chỉ nên là phương án cuối cùng để áp dụng sức mạnh lãnh đạo.</a:t>
            </a:r>
            <a:endParaRPr lang="en-US" sz="1800" b="0" i="0" u="none" strike="noStrike" dirty="0">
              <a:solidFill>
                <a:srgbClr val="000000"/>
              </a:solidFill>
              <a:effectLst/>
              <a:latin typeface="Arial" panose="020B0604020202020204" pitchFamily="34" charset="0"/>
            </a:endParaRPr>
          </a:p>
          <a:p>
            <a:r>
              <a:rPr lang="vi-VN" sz="1800" b="0" i="0" u="none" strike="noStrike" dirty="0">
                <a:solidFill>
                  <a:srgbClr val="000000"/>
                </a:solidFill>
                <a:effectLst/>
                <a:latin typeface="Arial" panose="020B0604020202020204" pitchFamily="34" charset="0"/>
              </a:rPr>
              <a:t>QUES: Với các bạn, loại quyền lực nào ở trên là tối ưu? là quan trọng nhất? (nghĩ cá nhân 5’, và gọi)</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644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Khi quyền lực được thực thi, các cá nhân có một số cách để phản hồi: phản kháng/chống đối - chấp nhận/ưng thuận - cam kết/hợp tác</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Nói qua theo slide -&gt; dựa vào đây có thể có cái nhìn rõ hơn để trả lời câu cô vừa hỏi (loại nào là tốt nhất?)</a:t>
            </a:r>
            <a:endParaRPr lang="vi-VN" b="0" dirty="0">
              <a:effectLst/>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err="1">
                <a:solidFill>
                  <a:srgbClr val="000000"/>
                </a:solidFill>
                <a:effectLst/>
                <a:latin typeface="Arial" panose="020B0604020202020204" pitchFamily="34" charset="0"/>
              </a:rPr>
              <a:t>Sự</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phụ</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thuộc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trong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quyền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lực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nói</a:t>
            </a:r>
            <a:r>
              <a:rPr lang="en-US" sz="1800" b="0" i="0" u="none" strike="noStrike" dirty="0">
                <a:solidFill>
                  <a:srgbClr val="000000"/>
                </a:solidFill>
                <a:effectLst/>
                <a:latin typeface="Arial" panose="020B0604020202020204" pitchFamily="34" charset="0"/>
              </a:rPr>
              <a:t> qua)</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667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200" b="0" i="0" u="none" strike="noStrike" dirty="0">
                <a:solidFill>
                  <a:srgbClr val="000000"/>
                </a:solidFill>
                <a:effectLst/>
                <a:latin typeface="Arial" panose="020B0604020202020204" pitchFamily="34" charset="0"/>
              </a:rPr>
              <a:t>Cụ thể slot này cta tìm hiểu về</a:t>
            </a: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mảng vấn đề đầu tiên: power</a:t>
            </a:r>
            <a:endParaRPr dirty="0"/>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9c430548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69c430548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err="1"/>
              <a:t>Đại</a:t>
            </a:r>
            <a:r>
              <a:rPr lang="en-US" b="0" u="none" dirty="0"/>
              <a:t> ý: </a:t>
            </a:r>
            <a:r>
              <a:rPr lang="en-US" b="0" u="none" dirty="0" err="1"/>
              <a:t>một</a:t>
            </a:r>
            <a:r>
              <a:rPr lang="en-US" b="0" u="none" dirty="0"/>
              <a:t> </a:t>
            </a:r>
            <a:r>
              <a:rPr lang="en-US" b="0" u="none" dirty="0" err="1"/>
              <a:t>người</a:t>
            </a:r>
            <a:r>
              <a:rPr lang="en-US" b="0" u="none" dirty="0"/>
              <a:t> </a:t>
            </a:r>
            <a:r>
              <a:rPr lang="en-US" b="0" u="none" dirty="0" err="1"/>
              <a:t>sẽ</a:t>
            </a:r>
            <a:r>
              <a:rPr lang="en-US" b="0" u="none" dirty="0"/>
              <a:t> </a:t>
            </a:r>
            <a:r>
              <a:rPr lang="en-US" b="0" u="none" dirty="0" err="1"/>
              <a:t>bị</a:t>
            </a:r>
            <a:r>
              <a:rPr lang="en-US" b="0" u="none" dirty="0"/>
              <a:t> </a:t>
            </a:r>
            <a:r>
              <a:rPr lang="en-US" b="0" u="none" dirty="0" err="1"/>
              <a:t>ảnh</a:t>
            </a:r>
            <a:r>
              <a:rPr lang="en-US" b="0" u="none" dirty="0"/>
              <a:t> </a:t>
            </a:r>
            <a:r>
              <a:rPr lang="en-US" b="0" u="none" dirty="0" err="1"/>
              <a:t>hưởng</a:t>
            </a:r>
            <a:r>
              <a:rPr lang="en-US" b="0" u="none" dirty="0"/>
              <a:t> </a:t>
            </a:r>
            <a:r>
              <a:rPr lang="en-US" b="0" u="none" dirty="0" err="1"/>
              <a:t>bởi</a:t>
            </a:r>
            <a:r>
              <a:rPr lang="en-US" b="0" u="none" dirty="0"/>
              <a:t> </a:t>
            </a:r>
            <a:r>
              <a:rPr lang="en-US" b="0" u="none" dirty="0" err="1"/>
              <a:t>quyền</a:t>
            </a:r>
            <a:r>
              <a:rPr lang="en-US" b="0" u="none" dirty="0"/>
              <a:t> </a:t>
            </a:r>
            <a:r>
              <a:rPr lang="en-US" b="0" u="none" dirty="0" err="1"/>
              <a:t>lực</a:t>
            </a:r>
            <a:r>
              <a:rPr lang="en-US" b="0" u="none" dirty="0"/>
              <a:t> </a:t>
            </a:r>
            <a:r>
              <a:rPr lang="en-US" b="0" u="none" dirty="0" err="1"/>
              <a:t>nhiều</a:t>
            </a:r>
            <a:r>
              <a:rPr lang="en-US" b="0" u="none" dirty="0"/>
              <a:t> </a:t>
            </a:r>
            <a:r>
              <a:rPr lang="en-US" b="0" u="none" dirty="0" err="1"/>
              <a:t>hơn</a:t>
            </a:r>
            <a:r>
              <a:rPr lang="en-US" b="0" u="none" dirty="0"/>
              <a:t> </a:t>
            </a:r>
            <a:r>
              <a:rPr lang="en-US" b="0" u="none" dirty="0" err="1"/>
              <a:t>nếu</a:t>
            </a:r>
            <a:r>
              <a:rPr lang="en-US" b="0" u="none" dirty="0"/>
              <a:t> </a:t>
            </a:r>
            <a:r>
              <a:rPr lang="en-US" b="0" u="none" dirty="0" err="1"/>
              <a:t>họ</a:t>
            </a:r>
            <a:r>
              <a:rPr lang="en-US" b="0" u="none" dirty="0"/>
              <a:t> tin </a:t>
            </a:r>
            <a:r>
              <a:rPr lang="en-US" b="0" u="none" dirty="0" err="1"/>
              <a:t>rằng</a:t>
            </a:r>
            <a:r>
              <a:rPr lang="en-US" b="0" u="none" dirty="0"/>
              <a:t> </a:t>
            </a:r>
            <a:r>
              <a:rPr lang="en-US" b="0" u="none" dirty="0" err="1"/>
              <a:t>người</a:t>
            </a:r>
            <a:r>
              <a:rPr lang="en-US" b="0" u="none" dirty="0"/>
              <a:t> </a:t>
            </a:r>
            <a:r>
              <a:rPr lang="en-US" b="0" u="none" dirty="0" err="1"/>
              <a:t>lãnh</a:t>
            </a:r>
            <a:r>
              <a:rPr lang="en-US" b="0" u="none" dirty="0"/>
              <a:t> </a:t>
            </a:r>
            <a:r>
              <a:rPr lang="en-US" b="0" u="none" dirty="0" err="1"/>
              <a:t>đạo</a:t>
            </a:r>
            <a:r>
              <a:rPr lang="en-US" b="0" u="none" dirty="0"/>
              <a:t> </a:t>
            </a:r>
            <a:r>
              <a:rPr lang="en-US" b="0" u="none" dirty="0" err="1"/>
              <a:t>sở</a:t>
            </a:r>
            <a:r>
              <a:rPr lang="en-US" b="0" u="none" dirty="0"/>
              <a:t> </a:t>
            </a:r>
            <a:r>
              <a:rPr lang="en-US" b="0" u="none" dirty="0" err="1"/>
              <a:t>hữu</a:t>
            </a:r>
            <a:r>
              <a:rPr lang="en-US" b="0" u="none" dirty="0"/>
              <a:t> </a:t>
            </a:r>
            <a:r>
              <a:rPr lang="en-US" b="0" u="none" dirty="0" err="1"/>
              <a:t>loại</a:t>
            </a:r>
            <a:r>
              <a:rPr lang="en-US" b="0" u="none" dirty="0"/>
              <a:t> </a:t>
            </a:r>
            <a:r>
              <a:rPr lang="en-US" b="0" u="none" dirty="0" err="1"/>
              <a:t>quyền</a:t>
            </a:r>
            <a:r>
              <a:rPr lang="en-US" b="0" u="none" dirty="0"/>
              <a:t> </a:t>
            </a:r>
            <a:r>
              <a:rPr lang="en-US" b="0" u="none" dirty="0" err="1"/>
              <a:t>lực</a:t>
            </a:r>
            <a:r>
              <a:rPr lang="en-US" b="0" u="none" dirty="0"/>
              <a:t> </a:t>
            </a:r>
            <a:r>
              <a:rPr lang="en-US" b="0" u="none" dirty="0" err="1"/>
              <a:t>có</a:t>
            </a:r>
            <a:r>
              <a:rPr lang="en-US" b="0" u="none" dirty="0"/>
              <a:t> </a:t>
            </a:r>
            <a:r>
              <a:rPr lang="en-US" b="0" u="none" dirty="0" err="1"/>
              <a:t>thể</a:t>
            </a:r>
            <a:r>
              <a:rPr lang="en-US" b="0" u="none" dirty="0"/>
              <a:t> </a:t>
            </a:r>
            <a:r>
              <a:rPr lang="en-US" b="0" u="none" dirty="0" err="1"/>
              <a:t>mang</a:t>
            </a:r>
            <a:r>
              <a:rPr lang="en-US" b="0" u="none" dirty="0"/>
              <a:t> </a:t>
            </a:r>
            <a:r>
              <a:rPr lang="en-US" b="0" u="none" dirty="0" err="1"/>
              <a:t>lại</a:t>
            </a:r>
            <a:r>
              <a:rPr lang="en-US" b="0" u="none" dirty="0"/>
              <a:t> </a:t>
            </a:r>
            <a:r>
              <a:rPr lang="en-US" b="0" u="none" dirty="0" err="1"/>
              <a:t>cho</a:t>
            </a:r>
            <a:r>
              <a:rPr lang="en-US" b="0" u="none" dirty="0"/>
              <a:t> </a:t>
            </a:r>
            <a:r>
              <a:rPr lang="en-US" b="0" u="none" dirty="0" err="1"/>
              <a:t>họ</a:t>
            </a:r>
            <a:r>
              <a:rPr lang="en-US" b="0" u="none" dirty="0"/>
              <a:t> </a:t>
            </a:r>
            <a:r>
              <a:rPr lang="en-US" b="0" u="none" dirty="0" err="1"/>
              <a:t>thứ</a:t>
            </a:r>
            <a:r>
              <a:rPr lang="en-US" b="0" u="none" dirty="0"/>
              <a:t> </a:t>
            </a:r>
            <a:r>
              <a:rPr lang="en-US" b="0" u="none" dirty="0" err="1"/>
              <a:t>họ</a:t>
            </a:r>
            <a:r>
              <a:rPr lang="en-US" b="0" u="none" dirty="0"/>
              <a:t> </a:t>
            </a:r>
            <a:r>
              <a:rPr lang="en-US" b="0" u="none" dirty="0" err="1"/>
              <a:t>muốn</a:t>
            </a:r>
            <a:endParaRPr lang="en-US" b="0" u="non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5476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Mqh</a:t>
            </a:r>
            <a:r>
              <a:rPr lang="en-US" dirty="0"/>
              <a:t> </a:t>
            </a:r>
            <a:r>
              <a:rPr lang="en-US" dirty="0" err="1"/>
              <a:t>giữa</a:t>
            </a:r>
            <a:r>
              <a:rPr lang="en-US" dirty="0"/>
              <a:t> 2 </a:t>
            </a:r>
            <a:r>
              <a:rPr lang="en-US" dirty="0" err="1"/>
              <a:t>bên</a:t>
            </a:r>
            <a:r>
              <a:rPr lang="en-US" dirty="0"/>
              <a:t> </a:t>
            </a:r>
            <a:r>
              <a:rPr lang="en-US" dirty="0" err="1"/>
              <a:t>cũng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mức</a:t>
            </a:r>
            <a:r>
              <a:rPr lang="en-US" dirty="0"/>
              <a:t> </a:t>
            </a:r>
            <a:r>
              <a:rPr lang="en-US" dirty="0" err="1"/>
              <a:t>độ</a:t>
            </a: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quyền</a:t>
            </a:r>
            <a:r>
              <a:rPr lang="en-US" dirty="0"/>
              <a:t> </a:t>
            </a:r>
            <a:r>
              <a:rPr lang="en-US" dirty="0" err="1"/>
              <a:t>lực</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916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Counterpower: </a:t>
            </a:r>
            <a:r>
              <a:rPr lang="en-US" dirty="0" err="1"/>
              <a:t>quyền</a:t>
            </a:r>
            <a:r>
              <a:rPr lang="en-US" dirty="0"/>
              <a:t> </a:t>
            </a:r>
            <a:r>
              <a:rPr lang="en-US" dirty="0" err="1"/>
              <a:t>lực</a:t>
            </a:r>
            <a:r>
              <a:rPr lang="en-US" dirty="0"/>
              <a:t> </a:t>
            </a:r>
            <a:r>
              <a:rPr lang="en-US" dirty="0" err="1"/>
              <a:t>kp</a:t>
            </a:r>
            <a:r>
              <a:rPr lang="en-US" dirty="0"/>
              <a:t> </a:t>
            </a:r>
            <a:r>
              <a:rPr lang="en-US" dirty="0" err="1"/>
              <a:t>chỉ</a:t>
            </a:r>
            <a:r>
              <a:rPr lang="en-US" dirty="0"/>
              <a:t> </a:t>
            </a:r>
            <a:r>
              <a:rPr lang="en-US" dirty="0" err="1"/>
              <a:t>thuộc</a:t>
            </a:r>
            <a:r>
              <a:rPr lang="en-US" dirty="0"/>
              <a:t> </a:t>
            </a:r>
            <a:r>
              <a:rPr lang="en-US" dirty="0" err="1"/>
              <a:t>về</a:t>
            </a:r>
            <a:r>
              <a:rPr lang="en-US" dirty="0"/>
              <a:t> </a:t>
            </a:r>
            <a:r>
              <a:rPr lang="en-US" dirty="0" err="1"/>
              <a:t>một</a:t>
            </a:r>
            <a:r>
              <a:rPr lang="en-US" dirty="0"/>
              <a:t> </a:t>
            </a:r>
            <a:r>
              <a:rPr lang="en-US" dirty="0" err="1"/>
              <a:t>phía</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quyền</a:t>
            </a:r>
            <a:r>
              <a:rPr lang="en-US" dirty="0"/>
              <a:t> </a:t>
            </a:r>
            <a:r>
              <a:rPr lang="en-US" dirty="0" err="1"/>
              <a:t>lực</a:t>
            </a:r>
            <a:r>
              <a:rPr lang="en-US" dirty="0"/>
              <a:t> </a:t>
            </a:r>
            <a:r>
              <a:rPr lang="en-US" dirty="0" err="1"/>
              <a:t>của</a:t>
            </a:r>
            <a:r>
              <a:rPr lang="en-US" dirty="0"/>
              <a:t> </a:t>
            </a:r>
            <a:r>
              <a:rPr lang="en-US" dirty="0" err="1"/>
              <a:t>người</a:t>
            </a:r>
            <a:r>
              <a:rPr lang="en-US" dirty="0"/>
              <a:t> </a:t>
            </a:r>
            <a:r>
              <a:rPr lang="en-US" dirty="0" err="1"/>
              <a:t>này</a:t>
            </a:r>
            <a:r>
              <a:rPr lang="en-US" dirty="0"/>
              <a:t> chi </a:t>
            </a:r>
            <a:r>
              <a:rPr lang="en-US" dirty="0" err="1"/>
              <a:t>phối</a:t>
            </a:r>
            <a:r>
              <a:rPr lang="en-US" dirty="0"/>
              <a:t>, </a:t>
            </a:r>
            <a:r>
              <a:rPr lang="en-US" dirty="0" err="1"/>
              <a:t>nhg</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quyền</a:t>
            </a:r>
            <a:r>
              <a:rPr lang="en-US" dirty="0"/>
              <a:t> </a:t>
            </a:r>
            <a:r>
              <a:rPr lang="en-US" dirty="0" err="1"/>
              <a:t>lực</a:t>
            </a:r>
            <a:r>
              <a:rPr lang="en-US" dirty="0"/>
              <a:t> </a:t>
            </a:r>
            <a:r>
              <a:rPr lang="en-US" dirty="0" err="1"/>
              <a:t>khác</a:t>
            </a:r>
            <a:r>
              <a:rPr lang="en-US" dirty="0"/>
              <a:t> chi </a:t>
            </a:r>
            <a:r>
              <a:rPr lang="en-US" dirty="0" err="1"/>
              <a:t>phối</a:t>
            </a:r>
            <a:r>
              <a:rPr lang="en-US" dirty="0"/>
              <a:t> </a:t>
            </a:r>
            <a:r>
              <a:rPr lang="en-US" dirty="0" err="1"/>
              <a:t>ại</a:t>
            </a:r>
            <a:r>
              <a:rPr lang="en-US" dirty="0"/>
              <a:t> </a:t>
            </a:r>
            <a:r>
              <a:rPr lang="en-US" dirty="0" err="1"/>
              <a:t>người</a:t>
            </a:r>
            <a:r>
              <a:rPr lang="en-US" dirty="0"/>
              <a:t> </a:t>
            </a:r>
            <a:r>
              <a:rPr lang="en-US" dirty="0" err="1"/>
              <a:t>đó</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3186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dirty="0"/>
              <a:t> slide </a:t>
            </a:r>
            <a:r>
              <a:rPr lang="en-US" dirty="0" err="1"/>
              <a:t>này</a:t>
            </a:r>
            <a:r>
              <a:rPr lang="en-US" dirty="0"/>
              <a:t> </a:t>
            </a:r>
            <a:r>
              <a:rPr lang="en-US" dirty="0" err="1"/>
              <a:t>đến</a:t>
            </a:r>
            <a:r>
              <a:rPr lang="en-US" dirty="0"/>
              <a:t> </a:t>
            </a:r>
            <a:r>
              <a:rPr lang="en-US" dirty="0" err="1"/>
              <a:t>hết</a:t>
            </a:r>
            <a:r>
              <a:rPr lang="en-US" dirty="0"/>
              <a:t>: </a:t>
            </a:r>
            <a:r>
              <a:rPr lang="en-US" dirty="0" err="1"/>
              <a:t>yc</a:t>
            </a:r>
            <a:r>
              <a:rPr lang="en-US" dirty="0"/>
              <a:t> </a:t>
            </a:r>
            <a:r>
              <a:rPr lang="en-US" dirty="0" err="1"/>
              <a:t>tự</a:t>
            </a:r>
            <a:r>
              <a:rPr lang="en-US" dirty="0"/>
              <a:t> </a:t>
            </a:r>
            <a:r>
              <a:rPr lang="en-US" dirty="0" err="1"/>
              <a:t>nghiên</a:t>
            </a:r>
            <a:r>
              <a:rPr lang="en-US" dirty="0"/>
              <a:t> </a:t>
            </a:r>
            <a:r>
              <a:rPr lang="en-US" dirty="0" err="1"/>
              <a:t>cứu</a:t>
            </a:r>
            <a:r>
              <a:rPr lang="en-US" dirty="0"/>
              <a:t> </a:t>
            </a:r>
            <a:r>
              <a:rPr lang="en-US" dirty="0" err="1"/>
              <a:t>nốt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1765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74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789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201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66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b2696bf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b2696bf1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e7b2696bf1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92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Trong tiếng Anh, cta đang nói đến từ POWER. Theo các bạn, POWER có nghĩa là gì? </a:t>
            </a:r>
            <a:endParaRPr lang="vi-VN" b="0" dirty="0">
              <a:effectLst/>
            </a:endParaRPr>
          </a:p>
          <a:p>
            <a:r>
              <a:rPr lang="vi-VN" sz="1800" b="0" i="0" u="none" strike="noStrike" dirty="0">
                <a:solidFill>
                  <a:srgbClr val="000000"/>
                </a:solidFill>
                <a:effectLst/>
                <a:latin typeface="Arial" panose="020B0604020202020204" pitchFamily="34" charset="0"/>
              </a:rPr>
              <a:t>Vậy là nhìn chung là cta đều có một ý niệm nhất định liên quan đến từ POWER này. Sức mạnh/ năng lực/ hay quyền lực, trong phạm vi về sự trao đổi trong nhóm thì đây là </a:t>
            </a:r>
            <a:r>
              <a:rPr lang="vi-VN" sz="1800" b="1" i="0" u="none" strike="noStrike" dirty="0">
                <a:solidFill>
                  <a:srgbClr val="000000"/>
                </a:solidFill>
                <a:effectLst/>
                <a:latin typeface="Arial" panose="020B0604020202020204" pitchFamily="34" charset="0"/>
              </a:rPr>
              <a:t>khả năng hoặc quyền hạn để tạo ảnh hưởng và thúc đẩy những người khác</a:t>
            </a:r>
            <a:r>
              <a:rPr lang="vi-VN" sz="1800" b="0" i="0" u="none" strike="noStrike" dirty="0">
                <a:solidFill>
                  <a:srgbClr val="000000"/>
                </a:solidFill>
                <a:effectLst/>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Quyền lực ảnh hưởng đến cách chúng ta nhìn nhận ý kiến của người khác và xác định mức độ mà chúng ta cảm thấy mình có quyền lên tiếng và bày tỏ mối quan tâm và ý kiến của mình với người khác. Quyền lực và địa vị là những cách quan trọng để mọi người thể hiện tầm ảnh hưởng của mình trong nhóm. Trong giai đoạn storming của sự phát triển nhóm, các thành viên có khả năng tham gia vào các cuộc tranh giành quyền lực rõ ràng hơn, nhưng quyền lực sẽ liên tục xuất hiện trong các tương tác của chúng ta trong và ngoài nhóm cho dù chúng ta có ý thức đầy đủ về nó hay không. </a:t>
            </a:r>
            <a:endParaRPr lang="vi-VN" b="0" dirty="0">
              <a:effectLst/>
            </a:endParaRPr>
          </a:p>
          <a:p>
            <a:pPr indent="-228600" rtl="0">
              <a:spcBef>
                <a:spcPts val="0"/>
              </a:spcBef>
              <a:spcAft>
                <a:spcPts val="0"/>
              </a:spcAft>
            </a:pPr>
            <a:br>
              <a:rPr lang="vi-VN" b="0" dirty="0">
                <a:effectLst/>
              </a:rPr>
            </a:br>
            <a:r>
              <a:rPr lang="vi-VN" sz="1800" b="0" i="0" u="none" strike="noStrike" dirty="0">
                <a:solidFill>
                  <a:srgbClr val="000000"/>
                </a:solidFill>
                <a:effectLst/>
                <a:latin typeface="Arial" panose="020B0604020202020204" pitchFamily="34" charset="0"/>
              </a:rPr>
              <a:t>Có ba cách để hiểu quyền lực khi nói đến giao tiếp nhóm.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nói</a:t>
            </a:r>
            <a:r>
              <a:rPr lang="en-US" sz="1800" b="0" i="0" u="none" strike="noStrike" dirty="0">
                <a:solidFill>
                  <a:srgbClr val="000000"/>
                </a:solidFill>
                <a:effectLst/>
                <a:latin typeface="Arial" panose="020B0604020202020204" pitchFamily="34" charset="0"/>
              </a:rPr>
              <a:t> qua </a:t>
            </a:r>
            <a:r>
              <a:rPr lang="en-US" sz="1800" b="0" i="0" u="none" strike="noStrike" dirty="0" err="1">
                <a:solidFill>
                  <a:srgbClr val="000000"/>
                </a:solidFill>
                <a:effectLst/>
                <a:latin typeface="Arial" panose="020B0604020202020204" pitchFamily="34" charset="0"/>
              </a:rPr>
              <a:t>tên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trong</a:t>
            </a:r>
            <a:r>
              <a:rPr lang="en-US" sz="1800" b="0" i="0" u="none" strike="noStrike" dirty="0">
                <a:solidFill>
                  <a:srgbClr val="000000"/>
                </a:solidFill>
                <a:effectLst/>
                <a:latin typeface="Arial" panose="020B0604020202020204" pitchFamily="34" charset="0"/>
              </a:rPr>
              <a:t> slide)</a:t>
            </a:r>
            <a:endParaRPr lang="vi-VN" b="0" dirty="0">
              <a:effectLst/>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1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Nếu bạn liên kết quyền lực với quyền kiểm soát hoặc sự thống trị, điều này đề cập đến khái niệm power-over. Đây là cách hiểu quyền lực cho phép một cá nhân hoặc một nhóm đưa ra các quyết định ảnh hưởng đến những người khác và thực thi quyền kiểm soát. Ví dụ: Khi chúng ta ở trong các tình huống nhóm và ai đó chi phối cuộc trò chuyện, đưa ra tất cả các quyết định hoặc kiểm soát các nguồn lực của nhóm như tiền bạc hoặc thiết bị -&gt; người đó đang thể hiện power-over bằng cách lấn át những ng khác</a:t>
            </a: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67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Quyền lực từ bên trong (power from within) đề cập đến ý thức cá nhân hơn về sức mạnh hoặc quyền tự quyết. Sức mạnh từ bên trong thể hiện khi chúng ta có thể thoải mái và tự tin nói “những lời truyền đạt nhu cầu và suy nghĩ của chúng ta”. Tức là từng tvien phải hiểu đc giá trị của bản thân mình, về về vai trò của mình trong nhóm, và cách các bạn có thể tác động đến các thành viên khác trong nhóm như thế nào?</a:t>
            </a:r>
            <a:endParaRPr b="0" u="none"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2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Cuối cùng, cta có power-with, đây kp quyền lực để chỉ huy, mà thể hiện quyền được để đề xuất và được lắng nghe, để bắt đầu một điều gì đó và chứng kiến ​​nó xảy ra”. Tức là các bạn tự do thể hiện quan điểm và ý kiến của mình, tất cả mn công bằng như nhau. Để điều này có hiệu quả trong một nhóm, ít nhất phải có hai đặc điểm: (1) tất cả các thành viên trong nhóm phải có sự tôn trọng và bình đẳng vs nhau khi làm việc, và (2) người lãnh đạo không được lạm dụng quyền lực và cố gắng để biến nó thành power-over.</a:t>
            </a:r>
            <a:endParaRPr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76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BDE7-E1A7-43E6-AD96-06A13D4F2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8E86B-4ABC-4589-BDE3-B2E8CB564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D45E1-ED4C-42B5-8179-60F25743A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845A116-A57B-40A8-93C6-34EB925E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DB312-7C8C-4C2D-BB6C-306E1AE87D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971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970C-6BAF-4996-8D82-EBDE8C97D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1CD9B-9E93-43C0-97FD-D949F722F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41268-2D63-4CA8-8B4F-A8978608D5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A4456E3-3F9C-427F-B6E6-75C044033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348B5-4C61-4264-B088-685545C701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46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9910E-3CDE-408E-ADC0-A2049E463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E263D-4852-4396-86B6-7E4F45891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1E7F4-92FB-4EDF-9E2A-C4C6157479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A3F4AD-EF19-4D7E-BA2B-28B272759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5ADCA-9E8B-4570-A57E-76C2118B86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962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8"/>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Arial"/>
                <a:ea typeface="Arial"/>
                <a:cs typeface="Arial"/>
                <a:sym typeface="Aria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Arial"/>
                <a:ea typeface="Arial"/>
                <a:cs typeface="Arial"/>
                <a:sym typeface="Aria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9pPr>
          </a:lstStyle>
          <a:p>
            <a:endParaRPr/>
          </a:p>
        </p:txBody>
      </p:sp>
      <p:sp>
        <p:nvSpPr>
          <p:cNvPr id="40" name="Google Shape;40;p28"/>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41" name="Google Shape;41;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698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3E5C153-3A07-4292-89DA-1549C0B9E3C2}"/>
              </a:ext>
            </a:extLst>
          </p:cNvPr>
          <p:cNvSpPr>
            <a:spLocks noGrp="1"/>
          </p:cNvSpPr>
          <p:nvPr>
            <p:ph type="dt" sz="half" idx="10"/>
          </p:nvPr>
        </p:nvSpPr>
        <p:spPr/>
        <p:txBody>
          <a:bodyPr/>
          <a:lstStyle>
            <a:lvl1pPr>
              <a:defRPr/>
            </a:lvl1pPr>
          </a:lstStyle>
          <a:p>
            <a:pPr>
              <a:defRPr/>
            </a:pPr>
            <a:fld id="{BA739987-A53D-48B1-9158-81F54ABC5527}" type="datetime1">
              <a:rPr lang="en-US"/>
              <a:pPr>
                <a:defRPr/>
              </a:pPr>
              <a:t>6/20/2022</a:t>
            </a:fld>
            <a:endParaRPr lang="en-US" dirty="0"/>
          </a:p>
        </p:txBody>
      </p:sp>
      <p:sp>
        <p:nvSpPr>
          <p:cNvPr id="5" name="Slide Number Placeholder 5">
            <a:extLst>
              <a:ext uri="{FF2B5EF4-FFF2-40B4-BE49-F238E27FC236}">
                <a16:creationId xmlns:a16="http://schemas.microsoft.com/office/drawing/2014/main" id="{D67B202B-3459-4D9C-B169-C2BADBC3ACEA}"/>
              </a:ext>
            </a:extLst>
          </p:cNvPr>
          <p:cNvSpPr>
            <a:spLocks noGrp="1"/>
          </p:cNvSpPr>
          <p:nvPr>
            <p:ph type="sldNum" sz="quarter" idx="11"/>
          </p:nvPr>
        </p:nvSpPr>
        <p:spPr/>
        <p:txBody>
          <a:bodyPr/>
          <a:lstStyle>
            <a:lvl1pPr>
              <a:defRPr/>
            </a:lvl1pPr>
          </a:lstStyle>
          <a:p>
            <a:fld id="{F3C70265-0561-4746-82C2-CFAB5EC7A493}" type="slidenum">
              <a:rPr lang="en-US" altLang="en-US"/>
              <a:pPr/>
              <a:t>‹#›</a:t>
            </a:fld>
            <a:endParaRPr lang="en-US" altLang="en-US"/>
          </a:p>
        </p:txBody>
      </p:sp>
      <p:sp>
        <p:nvSpPr>
          <p:cNvPr id="6" name="Footer Placeholder 3">
            <a:extLst>
              <a:ext uri="{FF2B5EF4-FFF2-40B4-BE49-F238E27FC236}">
                <a16:creationId xmlns:a16="http://schemas.microsoft.com/office/drawing/2014/main" id="{1A161453-35CE-4AF5-BB2D-3A4779CBA39C}"/>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47735453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203F9-7F03-4C67-8E15-3608300571B6}"/>
              </a:ext>
            </a:extLst>
          </p:cNvPr>
          <p:cNvSpPr>
            <a:spLocks noGrp="1"/>
          </p:cNvSpPr>
          <p:nvPr>
            <p:ph type="dt" sz="half" idx="10"/>
          </p:nvPr>
        </p:nvSpPr>
        <p:spPr/>
        <p:txBody>
          <a:bodyPr/>
          <a:lstStyle>
            <a:lvl1pPr>
              <a:defRPr/>
            </a:lvl1pPr>
          </a:lstStyle>
          <a:p>
            <a:pPr>
              <a:defRPr/>
            </a:pPr>
            <a:fld id="{1546CF6B-2368-40B3-9508-57A0C4FDE3FF}" type="datetime1">
              <a:rPr lang="en-US"/>
              <a:pPr>
                <a:defRPr/>
              </a:pPr>
              <a:t>6/20/2022</a:t>
            </a:fld>
            <a:endParaRPr lang="en-US" dirty="0"/>
          </a:p>
        </p:txBody>
      </p:sp>
      <p:sp>
        <p:nvSpPr>
          <p:cNvPr id="5" name="Slide Number Placeholder 5">
            <a:extLst>
              <a:ext uri="{FF2B5EF4-FFF2-40B4-BE49-F238E27FC236}">
                <a16:creationId xmlns:a16="http://schemas.microsoft.com/office/drawing/2014/main" id="{BFA1B651-D72E-44F6-A127-FEC452C28670}"/>
              </a:ext>
            </a:extLst>
          </p:cNvPr>
          <p:cNvSpPr>
            <a:spLocks noGrp="1"/>
          </p:cNvSpPr>
          <p:nvPr>
            <p:ph type="sldNum" sz="quarter" idx="11"/>
          </p:nvPr>
        </p:nvSpPr>
        <p:spPr/>
        <p:txBody>
          <a:bodyPr/>
          <a:lstStyle>
            <a:lvl1pPr>
              <a:defRPr/>
            </a:lvl1pPr>
          </a:lstStyle>
          <a:p>
            <a:fld id="{251C0311-2AB1-448A-913A-65D45EE258E9}" type="slidenum">
              <a:rPr lang="en-US" altLang="en-US"/>
              <a:pPr/>
              <a:t>‹#›</a:t>
            </a:fld>
            <a:endParaRPr lang="en-US" altLang="en-US"/>
          </a:p>
        </p:txBody>
      </p:sp>
      <p:sp>
        <p:nvSpPr>
          <p:cNvPr id="6" name="Footer Placeholder 3">
            <a:extLst>
              <a:ext uri="{FF2B5EF4-FFF2-40B4-BE49-F238E27FC236}">
                <a16:creationId xmlns:a16="http://schemas.microsoft.com/office/drawing/2014/main" id="{A6F8ADFA-366D-49D7-9B9D-57FD1A53CEA4}"/>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1674637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255DD-259B-4A87-9DE6-7EC1D86DA9B2}"/>
              </a:ext>
            </a:extLst>
          </p:cNvPr>
          <p:cNvSpPr>
            <a:spLocks noGrp="1"/>
          </p:cNvSpPr>
          <p:nvPr>
            <p:ph type="dt" sz="half" idx="10"/>
          </p:nvPr>
        </p:nvSpPr>
        <p:spPr/>
        <p:txBody>
          <a:bodyPr/>
          <a:lstStyle>
            <a:lvl1pPr>
              <a:defRPr/>
            </a:lvl1pPr>
          </a:lstStyle>
          <a:p>
            <a:pPr>
              <a:defRPr/>
            </a:pPr>
            <a:fld id="{DABE7270-5ABF-4F2D-9D2B-9E26EA73904E}" type="datetime1">
              <a:rPr lang="en-US"/>
              <a:pPr>
                <a:defRPr/>
              </a:pPr>
              <a:t>6/20/2022</a:t>
            </a:fld>
            <a:endParaRPr lang="en-US" dirty="0"/>
          </a:p>
        </p:txBody>
      </p:sp>
      <p:sp>
        <p:nvSpPr>
          <p:cNvPr id="5" name="Slide Number Placeholder 5">
            <a:extLst>
              <a:ext uri="{FF2B5EF4-FFF2-40B4-BE49-F238E27FC236}">
                <a16:creationId xmlns:a16="http://schemas.microsoft.com/office/drawing/2014/main" id="{398A7A66-0BA6-4987-BD84-D95A3FF3F604}"/>
              </a:ext>
            </a:extLst>
          </p:cNvPr>
          <p:cNvSpPr>
            <a:spLocks noGrp="1"/>
          </p:cNvSpPr>
          <p:nvPr>
            <p:ph type="sldNum" sz="quarter" idx="11"/>
          </p:nvPr>
        </p:nvSpPr>
        <p:spPr/>
        <p:txBody>
          <a:bodyPr/>
          <a:lstStyle>
            <a:lvl1pPr>
              <a:defRPr/>
            </a:lvl1pPr>
          </a:lstStyle>
          <a:p>
            <a:fld id="{A93342B0-28BC-4B7B-B10A-9CAD0AE70F3E}" type="slidenum">
              <a:rPr lang="en-US" altLang="en-US"/>
              <a:pPr/>
              <a:t>‹#›</a:t>
            </a:fld>
            <a:endParaRPr lang="en-US" altLang="en-US"/>
          </a:p>
        </p:txBody>
      </p:sp>
      <p:sp>
        <p:nvSpPr>
          <p:cNvPr id="6" name="Footer Placeholder 3">
            <a:extLst>
              <a:ext uri="{FF2B5EF4-FFF2-40B4-BE49-F238E27FC236}">
                <a16:creationId xmlns:a16="http://schemas.microsoft.com/office/drawing/2014/main" id="{633EAE75-1880-457E-966B-E61966BD2B29}"/>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9144811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E82865F-6715-42F1-90AE-9AFE89766D6C}"/>
              </a:ext>
            </a:extLst>
          </p:cNvPr>
          <p:cNvSpPr>
            <a:spLocks noGrp="1"/>
          </p:cNvSpPr>
          <p:nvPr>
            <p:ph type="dt" sz="half" idx="10"/>
          </p:nvPr>
        </p:nvSpPr>
        <p:spPr/>
        <p:txBody>
          <a:bodyPr/>
          <a:lstStyle>
            <a:lvl1pPr>
              <a:defRPr/>
            </a:lvl1pPr>
          </a:lstStyle>
          <a:p>
            <a:pPr>
              <a:defRPr/>
            </a:pPr>
            <a:fld id="{E357D42E-E06B-45EB-A606-2228C5DB2A53}" type="datetime1">
              <a:rPr lang="en-US"/>
              <a:pPr>
                <a:defRPr/>
              </a:pPr>
              <a:t>6/20/2022</a:t>
            </a:fld>
            <a:endParaRPr lang="en-US" dirty="0"/>
          </a:p>
        </p:txBody>
      </p:sp>
      <p:sp>
        <p:nvSpPr>
          <p:cNvPr id="6" name="Slide Number Placeholder 5">
            <a:extLst>
              <a:ext uri="{FF2B5EF4-FFF2-40B4-BE49-F238E27FC236}">
                <a16:creationId xmlns:a16="http://schemas.microsoft.com/office/drawing/2014/main" id="{459BCE42-55A3-4E8B-BC19-C5CF4C49342D}"/>
              </a:ext>
            </a:extLst>
          </p:cNvPr>
          <p:cNvSpPr>
            <a:spLocks noGrp="1"/>
          </p:cNvSpPr>
          <p:nvPr>
            <p:ph type="sldNum" sz="quarter" idx="11"/>
          </p:nvPr>
        </p:nvSpPr>
        <p:spPr/>
        <p:txBody>
          <a:bodyPr/>
          <a:lstStyle>
            <a:lvl1pPr>
              <a:defRPr/>
            </a:lvl1pPr>
          </a:lstStyle>
          <a:p>
            <a:fld id="{818D851D-66C0-45BF-B3E7-3CA437864D45}" type="slidenum">
              <a:rPr lang="en-US" altLang="en-US"/>
              <a:pPr/>
              <a:t>‹#›</a:t>
            </a:fld>
            <a:endParaRPr lang="en-US" altLang="en-US"/>
          </a:p>
        </p:txBody>
      </p:sp>
      <p:sp>
        <p:nvSpPr>
          <p:cNvPr id="7" name="Footer Placeholder 3">
            <a:extLst>
              <a:ext uri="{FF2B5EF4-FFF2-40B4-BE49-F238E27FC236}">
                <a16:creationId xmlns:a16="http://schemas.microsoft.com/office/drawing/2014/main" id="{222A8156-3D72-4226-A223-0A887846BE6E}"/>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17166022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446D5A2-7B45-42C0-831E-BE4D5DA6CBAD}"/>
              </a:ext>
            </a:extLst>
          </p:cNvPr>
          <p:cNvSpPr>
            <a:spLocks noGrp="1"/>
          </p:cNvSpPr>
          <p:nvPr>
            <p:ph type="dt" sz="half" idx="10"/>
          </p:nvPr>
        </p:nvSpPr>
        <p:spPr/>
        <p:txBody>
          <a:bodyPr/>
          <a:lstStyle>
            <a:lvl1pPr>
              <a:defRPr/>
            </a:lvl1pPr>
          </a:lstStyle>
          <a:p>
            <a:pPr>
              <a:defRPr/>
            </a:pPr>
            <a:fld id="{2A373D1D-8CA0-4BFA-825A-8B96F6AD86EA}" type="datetime1">
              <a:rPr lang="en-US"/>
              <a:pPr>
                <a:defRPr/>
              </a:pPr>
              <a:t>6/20/2022</a:t>
            </a:fld>
            <a:endParaRPr lang="en-US" dirty="0"/>
          </a:p>
        </p:txBody>
      </p:sp>
      <p:sp>
        <p:nvSpPr>
          <p:cNvPr id="8" name="Slide Number Placeholder 5">
            <a:extLst>
              <a:ext uri="{FF2B5EF4-FFF2-40B4-BE49-F238E27FC236}">
                <a16:creationId xmlns:a16="http://schemas.microsoft.com/office/drawing/2014/main" id="{01FD5C8E-D4D4-4739-996F-48D520E6C7CD}"/>
              </a:ext>
            </a:extLst>
          </p:cNvPr>
          <p:cNvSpPr>
            <a:spLocks noGrp="1"/>
          </p:cNvSpPr>
          <p:nvPr>
            <p:ph type="sldNum" sz="quarter" idx="11"/>
          </p:nvPr>
        </p:nvSpPr>
        <p:spPr/>
        <p:txBody>
          <a:bodyPr/>
          <a:lstStyle>
            <a:lvl1pPr>
              <a:defRPr/>
            </a:lvl1pPr>
          </a:lstStyle>
          <a:p>
            <a:fld id="{A9C1A0E2-1239-4960-BE35-F035C305236E}" type="slidenum">
              <a:rPr lang="en-US" altLang="en-US"/>
              <a:pPr/>
              <a:t>‹#›</a:t>
            </a:fld>
            <a:endParaRPr lang="en-US" altLang="en-US"/>
          </a:p>
        </p:txBody>
      </p:sp>
      <p:sp>
        <p:nvSpPr>
          <p:cNvPr id="9" name="Footer Placeholder 3">
            <a:extLst>
              <a:ext uri="{FF2B5EF4-FFF2-40B4-BE49-F238E27FC236}">
                <a16:creationId xmlns:a16="http://schemas.microsoft.com/office/drawing/2014/main" id="{E72A0D85-83BD-4A8B-A965-059DF52F9421}"/>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350252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993FC2B-1476-431F-9661-E3309D076277}"/>
              </a:ext>
            </a:extLst>
          </p:cNvPr>
          <p:cNvSpPr>
            <a:spLocks noGrp="1"/>
          </p:cNvSpPr>
          <p:nvPr>
            <p:ph type="dt" sz="half" idx="10"/>
          </p:nvPr>
        </p:nvSpPr>
        <p:spPr/>
        <p:txBody>
          <a:bodyPr/>
          <a:lstStyle>
            <a:lvl1pPr>
              <a:defRPr/>
            </a:lvl1pPr>
          </a:lstStyle>
          <a:p>
            <a:pPr>
              <a:defRPr/>
            </a:pPr>
            <a:fld id="{47B3985C-03EA-43DA-898A-110A1C5F2FA2}" type="datetime1">
              <a:rPr lang="en-US"/>
              <a:pPr>
                <a:defRPr/>
              </a:pPr>
              <a:t>6/20/2022</a:t>
            </a:fld>
            <a:endParaRPr lang="en-US" dirty="0"/>
          </a:p>
        </p:txBody>
      </p:sp>
      <p:sp>
        <p:nvSpPr>
          <p:cNvPr id="4" name="Slide Number Placeholder 5">
            <a:extLst>
              <a:ext uri="{FF2B5EF4-FFF2-40B4-BE49-F238E27FC236}">
                <a16:creationId xmlns:a16="http://schemas.microsoft.com/office/drawing/2014/main" id="{0684A7CE-6F03-4858-820C-B948EA8E95CB}"/>
              </a:ext>
            </a:extLst>
          </p:cNvPr>
          <p:cNvSpPr>
            <a:spLocks noGrp="1"/>
          </p:cNvSpPr>
          <p:nvPr>
            <p:ph type="sldNum" sz="quarter" idx="11"/>
          </p:nvPr>
        </p:nvSpPr>
        <p:spPr/>
        <p:txBody>
          <a:bodyPr/>
          <a:lstStyle>
            <a:lvl1pPr>
              <a:defRPr/>
            </a:lvl1pPr>
          </a:lstStyle>
          <a:p>
            <a:fld id="{7EDD24D9-32DE-41B5-8704-826DF0074380}" type="slidenum">
              <a:rPr lang="en-US" altLang="en-US"/>
              <a:pPr/>
              <a:t>‹#›</a:t>
            </a:fld>
            <a:endParaRPr lang="en-US" altLang="en-US"/>
          </a:p>
        </p:txBody>
      </p:sp>
      <p:sp>
        <p:nvSpPr>
          <p:cNvPr id="5" name="Footer Placeholder 3">
            <a:extLst>
              <a:ext uri="{FF2B5EF4-FFF2-40B4-BE49-F238E27FC236}">
                <a16:creationId xmlns:a16="http://schemas.microsoft.com/office/drawing/2014/main" id="{01C60816-A59A-4351-8212-EAB6E0D4D6A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041663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7DA6533-2D5C-4B18-BD8C-E5BA61B3A3D5}"/>
              </a:ext>
            </a:extLst>
          </p:cNvPr>
          <p:cNvSpPr>
            <a:spLocks noGrp="1"/>
          </p:cNvSpPr>
          <p:nvPr>
            <p:ph type="dt" sz="half" idx="10"/>
          </p:nvPr>
        </p:nvSpPr>
        <p:spPr/>
        <p:txBody>
          <a:bodyPr/>
          <a:lstStyle>
            <a:lvl1pPr>
              <a:defRPr/>
            </a:lvl1pPr>
          </a:lstStyle>
          <a:p>
            <a:pPr>
              <a:defRPr/>
            </a:pPr>
            <a:fld id="{16DB081D-D819-4EFD-91F7-E7A71612B0E9}" type="datetime1">
              <a:rPr lang="en-US"/>
              <a:pPr>
                <a:defRPr/>
              </a:pPr>
              <a:t>6/20/2022</a:t>
            </a:fld>
            <a:endParaRPr lang="en-US" dirty="0"/>
          </a:p>
        </p:txBody>
      </p:sp>
      <p:sp>
        <p:nvSpPr>
          <p:cNvPr id="3" name="Slide Number Placeholder 5">
            <a:extLst>
              <a:ext uri="{FF2B5EF4-FFF2-40B4-BE49-F238E27FC236}">
                <a16:creationId xmlns:a16="http://schemas.microsoft.com/office/drawing/2014/main" id="{0ED058FE-16F9-45D7-8357-222D8D818A92}"/>
              </a:ext>
            </a:extLst>
          </p:cNvPr>
          <p:cNvSpPr>
            <a:spLocks noGrp="1"/>
          </p:cNvSpPr>
          <p:nvPr>
            <p:ph type="sldNum" sz="quarter" idx="11"/>
          </p:nvPr>
        </p:nvSpPr>
        <p:spPr/>
        <p:txBody>
          <a:bodyPr/>
          <a:lstStyle>
            <a:lvl1pPr>
              <a:defRPr/>
            </a:lvl1pPr>
          </a:lstStyle>
          <a:p>
            <a:fld id="{B5227B0B-E792-4D13-AF94-310D94250F8D}" type="slidenum">
              <a:rPr lang="en-US" altLang="en-US"/>
              <a:pPr/>
              <a:t>‹#›</a:t>
            </a:fld>
            <a:endParaRPr lang="en-US" altLang="en-US"/>
          </a:p>
        </p:txBody>
      </p:sp>
      <p:sp>
        <p:nvSpPr>
          <p:cNvPr id="4" name="Footer Placeholder 3">
            <a:extLst>
              <a:ext uri="{FF2B5EF4-FFF2-40B4-BE49-F238E27FC236}">
                <a16:creationId xmlns:a16="http://schemas.microsoft.com/office/drawing/2014/main" id="{6B8B175A-EB00-4623-BC0B-65EA6CD161A8}"/>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118225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6E28-582A-428E-8D9E-98B5554CD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C22C1-5F26-4CAD-BF47-637B00514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AE761-E50A-4833-9A78-D9B819E9A3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CFE877-25C6-4A14-9CE6-EB131F12C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7A789-AC6F-4AB1-8B2D-5B9D0C24C7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B406230-68DD-48E5-9400-2D2523357A1F}"/>
              </a:ext>
            </a:extLst>
          </p:cNvPr>
          <p:cNvSpPr>
            <a:spLocks noGrp="1"/>
          </p:cNvSpPr>
          <p:nvPr>
            <p:ph type="dt" sz="half" idx="10"/>
          </p:nvPr>
        </p:nvSpPr>
        <p:spPr/>
        <p:txBody>
          <a:bodyPr/>
          <a:lstStyle>
            <a:lvl1pPr>
              <a:defRPr/>
            </a:lvl1pPr>
          </a:lstStyle>
          <a:p>
            <a:pPr>
              <a:defRPr/>
            </a:pPr>
            <a:fld id="{B9564D48-DF20-44A2-9175-441A0F55C16D}" type="datetime1">
              <a:rPr lang="en-US"/>
              <a:pPr>
                <a:defRPr/>
              </a:pPr>
              <a:t>6/20/2022</a:t>
            </a:fld>
            <a:endParaRPr lang="en-US" dirty="0"/>
          </a:p>
        </p:txBody>
      </p:sp>
      <p:sp>
        <p:nvSpPr>
          <p:cNvPr id="6" name="Slide Number Placeholder 5">
            <a:extLst>
              <a:ext uri="{FF2B5EF4-FFF2-40B4-BE49-F238E27FC236}">
                <a16:creationId xmlns:a16="http://schemas.microsoft.com/office/drawing/2014/main" id="{AEEB7C22-AC0D-470B-966D-0B0716C4AC2E}"/>
              </a:ext>
            </a:extLst>
          </p:cNvPr>
          <p:cNvSpPr>
            <a:spLocks noGrp="1"/>
          </p:cNvSpPr>
          <p:nvPr>
            <p:ph type="sldNum" sz="quarter" idx="11"/>
          </p:nvPr>
        </p:nvSpPr>
        <p:spPr/>
        <p:txBody>
          <a:bodyPr/>
          <a:lstStyle>
            <a:lvl1pPr>
              <a:defRPr/>
            </a:lvl1pPr>
          </a:lstStyle>
          <a:p>
            <a:fld id="{301FF7CE-16C1-4DC1-8705-82C78D2A2E23}" type="slidenum">
              <a:rPr lang="en-US" altLang="en-US"/>
              <a:pPr/>
              <a:t>‹#›</a:t>
            </a:fld>
            <a:endParaRPr lang="en-US" altLang="en-US"/>
          </a:p>
        </p:txBody>
      </p:sp>
      <p:sp>
        <p:nvSpPr>
          <p:cNvPr id="7" name="Footer Placeholder 3">
            <a:extLst>
              <a:ext uri="{FF2B5EF4-FFF2-40B4-BE49-F238E27FC236}">
                <a16:creationId xmlns:a16="http://schemas.microsoft.com/office/drawing/2014/main" id="{EB30F3B7-CCD7-4CC7-ABB9-09A4E2AB70DD}"/>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9491378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64AFAF-DD75-424F-9F7C-6C54D93BE390}"/>
              </a:ext>
            </a:extLst>
          </p:cNvPr>
          <p:cNvSpPr>
            <a:spLocks noGrp="1"/>
          </p:cNvSpPr>
          <p:nvPr>
            <p:ph type="dt" sz="half" idx="10"/>
          </p:nvPr>
        </p:nvSpPr>
        <p:spPr/>
        <p:txBody>
          <a:bodyPr/>
          <a:lstStyle>
            <a:lvl1pPr>
              <a:defRPr/>
            </a:lvl1pPr>
          </a:lstStyle>
          <a:p>
            <a:pPr>
              <a:defRPr/>
            </a:pPr>
            <a:fld id="{3737251E-5E36-4427-B438-AB0FF9135DCA}" type="datetime1">
              <a:rPr lang="en-US"/>
              <a:pPr>
                <a:defRPr/>
              </a:pPr>
              <a:t>6/20/2022</a:t>
            </a:fld>
            <a:endParaRPr lang="en-US" dirty="0"/>
          </a:p>
        </p:txBody>
      </p:sp>
      <p:sp>
        <p:nvSpPr>
          <p:cNvPr id="6" name="Slide Number Placeholder 5">
            <a:extLst>
              <a:ext uri="{FF2B5EF4-FFF2-40B4-BE49-F238E27FC236}">
                <a16:creationId xmlns:a16="http://schemas.microsoft.com/office/drawing/2014/main" id="{BC9CA279-56EA-4852-9B38-7CB491483EAB}"/>
              </a:ext>
            </a:extLst>
          </p:cNvPr>
          <p:cNvSpPr>
            <a:spLocks noGrp="1"/>
          </p:cNvSpPr>
          <p:nvPr>
            <p:ph type="sldNum" sz="quarter" idx="11"/>
          </p:nvPr>
        </p:nvSpPr>
        <p:spPr/>
        <p:txBody>
          <a:bodyPr/>
          <a:lstStyle>
            <a:lvl1pPr>
              <a:defRPr/>
            </a:lvl1pPr>
          </a:lstStyle>
          <a:p>
            <a:fld id="{4BCA4170-9511-461E-8C3F-A6A98B66CBB7}" type="slidenum">
              <a:rPr lang="en-US" altLang="en-US"/>
              <a:pPr/>
              <a:t>‹#›</a:t>
            </a:fld>
            <a:endParaRPr lang="en-US" altLang="en-US"/>
          </a:p>
        </p:txBody>
      </p:sp>
      <p:sp>
        <p:nvSpPr>
          <p:cNvPr id="7" name="Footer Placeholder 3">
            <a:extLst>
              <a:ext uri="{FF2B5EF4-FFF2-40B4-BE49-F238E27FC236}">
                <a16:creationId xmlns:a16="http://schemas.microsoft.com/office/drawing/2014/main" id="{ED2BCA56-1540-4FEC-ADC9-93E41606162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73291942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58AEA-EE62-4C29-85EC-01A02ECAAF17}"/>
              </a:ext>
            </a:extLst>
          </p:cNvPr>
          <p:cNvSpPr>
            <a:spLocks noGrp="1"/>
          </p:cNvSpPr>
          <p:nvPr>
            <p:ph type="dt" sz="half" idx="10"/>
          </p:nvPr>
        </p:nvSpPr>
        <p:spPr/>
        <p:txBody>
          <a:bodyPr/>
          <a:lstStyle>
            <a:lvl1pPr>
              <a:defRPr/>
            </a:lvl1pPr>
          </a:lstStyle>
          <a:p>
            <a:pPr>
              <a:defRPr/>
            </a:pPr>
            <a:fld id="{B95423AE-7DBA-49D5-AC9B-29EDC4AFB185}" type="datetime1">
              <a:rPr lang="en-US"/>
              <a:pPr>
                <a:defRPr/>
              </a:pPr>
              <a:t>6/20/2022</a:t>
            </a:fld>
            <a:endParaRPr lang="en-US" dirty="0"/>
          </a:p>
        </p:txBody>
      </p:sp>
      <p:sp>
        <p:nvSpPr>
          <p:cNvPr id="5" name="Slide Number Placeholder 5">
            <a:extLst>
              <a:ext uri="{FF2B5EF4-FFF2-40B4-BE49-F238E27FC236}">
                <a16:creationId xmlns:a16="http://schemas.microsoft.com/office/drawing/2014/main" id="{F64CD9B3-07BB-4553-825F-C4C83D1C58C0}"/>
              </a:ext>
            </a:extLst>
          </p:cNvPr>
          <p:cNvSpPr>
            <a:spLocks noGrp="1"/>
          </p:cNvSpPr>
          <p:nvPr>
            <p:ph type="sldNum" sz="quarter" idx="11"/>
          </p:nvPr>
        </p:nvSpPr>
        <p:spPr/>
        <p:txBody>
          <a:bodyPr/>
          <a:lstStyle>
            <a:lvl1pPr>
              <a:defRPr/>
            </a:lvl1pPr>
          </a:lstStyle>
          <a:p>
            <a:fld id="{042FB52E-06E4-474D-AC82-72805E27165F}" type="slidenum">
              <a:rPr lang="en-US" altLang="en-US"/>
              <a:pPr/>
              <a:t>‹#›</a:t>
            </a:fld>
            <a:endParaRPr lang="en-US" altLang="en-US"/>
          </a:p>
        </p:txBody>
      </p:sp>
      <p:sp>
        <p:nvSpPr>
          <p:cNvPr id="6" name="Footer Placeholder 3">
            <a:extLst>
              <a:ext uri="{FF2B5EF4-FFF2-40B4-BE49-F238E27FC236}">
                <a16:creationId xmlns:a16="http://schemas.microsoft.com/office/drawing/2014/main" id="{DDC445AA-90BB-4847-9E01-284369D5563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25235582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8CB9-177F-4E4E-B649-71D8831C4DB7}"/>
              </a:ext>
            </a:extLst>
          </p:cNvPr>
          <p:cNvSpPr>
            <a:spLocks noGrp="1"/>
          </p:cNvSpPr>
          <p:nvPr>
            <p:ph type="dt" sz="half" idx="10"/>
          </p:nvPr>
        </p:nvSpPr>
        <p:spPr/>
        <p:txBody>
          <a:bodyPr/>
          <a:lstStyle>
            <a:lvl1pPr>
              <a:defRPr/>
            </a:lvl1pPr>
          </a:lstStyle>
          <a:p>
            <a:pPr>
              <a:defRPr/>
            </a:pPr>
            <a:fld id="{FB83FF09-9AF0-48D7-84F1-5B3B7E63B8A6}" type="datetime1">
              <a:rPr lang="en-US"/>
              <a:pPr>
                <a:defRPr/>
              </a:pPr>
              <a:t>6/20/2022</a:t>
            </a:fld>
            <a:endParaRPr lang="en-US" dirty="0"/>
          </a:p>
        </p:txBody>
      </p:sp>
      <p:sp>
        <p:nvSpPr>
          <p:cNvPr id="5" name="Slide Number Placeholder 5">
            <a:extLst>
              <a:ext uri="{FF2B5EF4-FFF2-40B4-BE49-F238E27FC236}">
                <a16:creationId xmlns:a16="http://schemas.microsoft.com/office/drawing/2014/main" id="{8C01A04F-6748-4514-983D-FD81E370814D}"/>
              </a:ext>
            </a:extLst>
          </p:cNvPr>
          <p:cNvSpPr>
            <a:spLocks noGrp="1"/>
          </p:cNvSpPr>
          <p:nvPr>
            <p:ph type="sldNum" sz="quarter" idx="11"/>
          </p:nvPr>
        </p:nvSpPr>
        <p:spPr/>
        <p:txBody>
          <a:bodyPr/>
          <a:lstStyle>
            <a:lvl1pPr>
              <a:defRPr/>
            </a:lvl1pPr>
          </a:lstStyle>
          <a:p>
            <a:fld id="{B46CF754-208C-42FA-A7F7-B3E0D355AAAE}" type="slidenum">
              <a:rPr lang="en-US" altLang="en-US"/>
              <a:pPr/>
              <a:t>‹#›</a:t>
            </a:fld>
            <a:endParaRPr lang="en-US" altLang="en-US"/>
          </a:p>
        </p:txBody>
      </p:sp>
      <p:sp>
        <p:nvSpPr>
          <p:cNvPr id="6" name="Footer Placeholder 3">
            <a:extLst>
              <a:ext uri="{FF2B5EF4-FFF2-40B4-BE49-F238E27FC236}">
                <a16:creationId xmlns:a16="http://schemas.microsoft.com/office/drawing/2014/main" id="{6FA9907C-105F-4CC5-BBFC-6193CB7C86B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38421319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6397-F30D-40EB-8D40-BE7839288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053E4E-5D17-42C8-ACB7-DE0C51001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51B62-F894-47F4-908A-C3528924D3C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447D270-BEB7-4943-B08A-F0FFE439F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1F0BA-F7E3-47D7-A76C-219895AC0B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141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52E2-F7C8-4DE5-A1E6-D425A0541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2FF22-8E90-4D6D-BAB4-A87E7DBB0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E78A12-51E5-454F-8641-5AC8A961A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B3079-8284-4E83-ACE7-7107A4538E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91135F4-51A6-49CB-9D2D-25E960606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57082-8E01-404F-9DBC-95B440EB85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85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B0D1-2F7C-4678-A72F-94154E72A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85440-E1F8-4791-827C-043D1F799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9BDD9-1444-41ED-A10F-980175AC6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BD767-62FC-42C8-B040-D1F29ED94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D73FE-7E3B-4CF7-B32B-1CF92A96B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F334A-12B3-40A3-A709-308850E2F39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538909-FB90-43BB-BD8B-20FEEE519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311A0F-7549-4E1A-8780-A038C6DCA7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713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9DF4-1DE4-441A-81A0-8D6F20876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A39D8-117F-4D77-B1C5-504435292BE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AD9399-8723-4E55-A1C8-77592C05E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F23837-DB64-47BE-872B-81D10D1C37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671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CB0A1-F151-416A-B881-555AA5A5227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8A7D9BA-3EFE-4A97-8525-D16BF7D28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8D1627-935E-4191-BAAC-869B437D1D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576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86E9-EEA9-4448-8ECF-6B75E984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DCBE0A-7457-4F31-8D13-1FF447E03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8FA15-6590-4CA5-969F-A2A6C41AB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7FBB2-54CF-47A9-AA3C-D278A0270A1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5099C7-07C2-4F09-B170-DCAA5A11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BBBF3-B7E2-4201-B8F5-7925DEF4C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072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D842-ABBF-4463-B087-D08D938BA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78D23-17AA-4A4E-9937-D21769097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7A0B4-74C1-4F9D-995E-ABB80A5A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5C2EF-A4BB-41A9-A2BA-8EE9EA7200C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CE48C31-D695-415C-B5D1-231C5FAE3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9E32B-213B-4956-A4C2-07D6F62C06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82775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AC16B-993E-4689-9FD0-099390DD3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5C045-EFCC-4725-9910-0A9845F06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02CA0-ACB5-4EAD-A7F7-CBC5289C4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C04F07B-593D-4AC1-A4E2-C8CD5F0C1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C78110-1FED-43BF-9B29-510108CB3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10769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D6F9A37-2B4D-4185-B96A-289B7653A4B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7F1501D-9E5A-48B0-BB54-820AB0190D7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D1B433D-1B78-491A-837B-52FAF7B49CA3}"/>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fld id="{1D88CEBA-4F48-4379-83E7-2A9F00DA5D62}" type="datetime1">
              <a:rPr lang="en-US"/>
              <a:pPr>
                <a:defRPr/>
              </a:pPr>
              <a:t>6/20/2022</a:t>
            </a:fld>
            <a:endParaRPr lang="en-US" dirty="0"/>
          </a:p>
        </p:txBody>
      </p:sp>
      <p:sp>
        <p:nvSpPr>
          <p:cNvPr id="6" name="Slide Number Placeholder 5">
            <a:extLst>
              <a:ext uri="{FF2B5EF4-FFF2-40B4-BE49-F238E27FC236}">
                <a16:creationId xmlns:a16="http://schemas.microsoft.com/office/drawing/2014/main" id="{C3DBE2AB-93C0-4F8D-BA5C-7772B6D1DC3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8CF5776-266D-4A08-B5F8-70837E326267}" type="slidenum">
              <a:rPr lang="en-US" altLang="en-US"/>
              <a:pPr/>
              <a:t>‹#›</a:t>
            </a:fld>
            <a:endParaRPr lang="en-US" altLang="en-US"/>
          </a:p>
        </p:txBody>
      </p:sp>
      <p:sp>
        <p:nvSpPr>
          <p:cNvPr id="8" name="Footer Placeholder 3">
            <a:extLst>
              <a:ext uri="{FF2B5EF4-FFF2-40B4-BE49-F238E27FC236}">
                <a16:creationId xmlns:a16="http://schemas.microsoft.com/office/drawing/2014/main" id="{98EB8F26-C1A6-4385-80DD-073C367D3B0D}"/>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latin typeface="Arial" charset="0"/>
              </a:defRPr>
            </a:lvl1pPr>
          </a:lstStyle>
          <a:p>
            <a:pPr>
              <a:defRPr/>
            </a:pPr>
            <a:r>
              <a:rPr lang="en-US" altLang="x-none"/>
              <a:t>©2010, 2007, 2003 Pearson Education, Inc.</a:t>
            </a:r>
          </a:p>
        </p:txBody>
      </p:sp>
    </p:spTree>
    <p:extLst>
      <p:ext uri="{BB962C8B-B14F-4D97-AF65-F5344CB8AC3E}">
        <p14:creationId xmlns:p14="http://schemas.microsoft.com/office/powerpoint/2010/main" val="37197077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med"/>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e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4" descr="Hands holding each other's wrists and interlinked to form a circle">
            <a:extLst>
              <a:ext uri="{FF2B5EF4-FFF2-40B4-BE49-F238E27FC236}">
                <a16:creationId xmlns:a16="http://schemas.microsoft.com/office/drawing/2014/main" id="{F68FBFC0-A68D-4558-B1B1-3DCB8CD3223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 b="479"/>
          <a:stretch/>
        </p:blipFill>
        <p:spPr>
          <a:xfrm>
            <a:off x="-4243" y="10"/>
            <a:ext cx="12196243" cy="6857990"/>
          </a:xfrm>
          <a:prstGeom prst="rect">
            <a:avLst/>
          </a:prstGeom>
        </p:spPr>
      </p:pic>
      <p:sp>
        <p:nvSpPr>
          <p:cNvPr id="106" name="Rectangle 10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Freeform: Shape 107">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2" name="Google Shape;92;p1"/>
          <p:cNvSpPr txBox="1">
            <a:spLocks noGrp="1"/>
          </p:cNvSpPr>
          <p:nvPr>
            <p:ph type="ctrTitle"/>
          </p:nvPr>
        </p:nvSpPr>
        <p:spPr>
          <a:xfrm>
            <a:off x="6816589" y="3063020"/>
            <a:ext cx="4248318" cy="966338"/>
          </a:xfrm>
          <a:prstGeom prst="rect">
            <a:avLst/>
          </a:prstGeom>
          <a:noFill/>
        </p:spPr>
        <p:txBody>
          <a:bodyPr spcFirstLastPara="1" lIns="91425" tIns="45700" rIns="91425" bIns="45700" anchor="ctr" anchorCtr="0">
            <a:normAutofit/>
          </a:bodyPr>
          <a:lstStyle/>
          <a:p>
            <a:pPr marL="0" lvl="0" indent="0" rtl="0">
              <a:spcBef>
                <a:spcPts val="0"/>
              </a:spcBef>
              <a:spcAft>
                <a:spcPts val="0"/>
              </a:spcAft>
              <a:buClr>
                <a:srgbClr val="FFFFFF"/>
              </a:buClr>
              <a:buSzPts val="5900"/>
              <a:buFont typeface="Arial"/>
              <a:buNone/>
            </a:pPr>
            <a:r>
              <a:rPr lang="en-US" sz="3600" b="1" dirty="0">
                <a:solidFill>
                  <a:srgbClr val="080808"/>
                </a:solidFill>
              </a:rPr>
              <a:t>Group &amp; Team Theory</a:t>
            </a:r>
            <a:endParaRPr lang="en-US" sz="3600" dirty="0">
              <a:solidFill>
                <a:srgbClr val="080808"/>
              </a:solidFill>
            </a:endParaRPr>
          </a:p>
        </p:txBody>
      </p:sp>
      <p:sp>
        <p:nvSpPr>
          <p:cNvPr id="93" name="Google Shape;93;p1"/>
          <p:cNvSpPr txBox="1">
            <a:spLocks noGrp="1"/>
          </p:cNvSpPr>
          <p:nvPr>
            <p:ph type="subTitle" idx="1"/>
          </p:nvPr>
        </p:nvSpPr>
        <p:spPr>
          <a:xfrm>
            <a:off x="7719403" y="2509451"/>
            <a:ext cx="2442690" cy="915772"/>
          </a:xfrm>
          <a:prstGeom prst="rect">
            <a:avLst/>
          </a:prstGeom>
          <a:noFill/>
        </p:spPr>
        <p:txBody>
          <a:bodyPr spcFirstLastPara="1" lIns="91425" tIns="45700" rIns="91425" bIns="45700" anchorCtr="0">
            <a:normAutofit/>
          </a:bodyPr>
          <a:lstStyle/>
          <a:p>
            <a:pPr marL="0" lvl="0" indent="0" rtl="0">
              <a:spcBef>
                <a:spcPts val="0"/>
              </a:spcBef>
              <a:spcAft>
                <a:spcPts val="600"/>
              </a:spcAft>
              <a:buSzPts val="2200"/>
              <a:buNone/>
            </a:pPr>
            <a:r>
              <a:rPr lang="en-US" sz="3200" dirty="0">
                <a:solidFill>
                  <a:srgbClr val="080808"/>
                </a:solidFill>
              </a:rPr>
              <a:t>Session III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6"/>
          <p:cNvSpPr txBox="1">
            <a:spLocks noGrp="1"/>
          </p:cNvSpPr>
          <p:nvPr>
            <p:ph type="title"/>
          </p:nvPr>
        </p:nvSpPr>
        <p:spPr>
          <a:xfrm>
            <a:off x="1307704" y="1233944"/>
            <a:ext cx="4391025" cy="1601853"/>
          </a:xfrm>
          <a:prstGeom prst="rect">
            <a:avLst/>
          </a:prstGeom>
        </p:spPr>
        <p:txBody>
          <a:bodyPr spcFirstLastPara="1" vert="horz" lIns="91440" tIns="45720" rIns="91440" bIns="45720" rtlCol="0" anchor="t" anchorCtr="0">
            <a:normAutofit/>
          </a:bodyPr>
          <a:lstStyle/>
          <a:p>
            <a:pPr marL="0" lvl="0" indent="0" algn="r">
              <a:spcBef>
                <a:spcPct val="0"/>
              </a:spcBef>
              <a:spcAft>
                <a:spcPts val="0"/>
              </a:spcAft>
              <a:buClr>
                <a:srgbClr val="FFFFFF"/>
              </a:buClr>
              <a:buSzPts val="3200"/>
            </a:pPr>
            <a:r>
              <a:rPr lang="en-US" sz="3600" b="1" kern="1200" dirty="0">
                <a:solidFill>
                  <a:schemeClr val="bg1"/>
                </a:solidFill>
                <a:latin typeface="+mj-lt"/>
                <a:ea typeface="+mj-ea"/>
                <a:cs typeface="+mj-cs"/>
              </a:rPr>
              <a:t>UNDERSTANDING POWER AND OPPRESSION </a:t>
            </a:r>
          </a:p>
        </p:txBody>
      </p:sp>
      <p:sp>
        <p:nvSpPr>
          <p:cNvPr id="135" name="Google Shape;135;p6"/>
          <p:cNvSpPr txBox="1">
            <a:spLocks noGrp="1"/>
          </p:cNvSpPr>
          <p:nvPr>
            <p:ph type="body" idx="1"/>
          </p:nvPr>
        </p:nvSpPr>
        <p:spPr>
          <a:xfrm>
            <a:off x="980587" y="3169756"/>
            <a:ext cx="4718142" cy="2454300"/>
          </a:xfrm>
          <a:prstGeom prst="rect">
            <a:avLst/>
          </a:prstGeom>
        </p:spPr>
        <p:txBody>
          <a:bodyPr spcFirstLastPara="1" vert="horz" lIns="91440" tIns="45720" rIns="91440" bIns="45720" rtlCol="0" anchorCtr="0">
            <a:normAutofit fontScale="92500" lnSpcReduction="10000"/>
          </a:bodyPr>
          <a:lstStyle/>
          <a:p>
            <a:pPr marL="0" lvl="0" indent="0" algn="r">
              <a:lnSpc>
                <a:spcPct val="90000"/>
              </a:lnSpc>
              <a:spcBef>
                <a:spcPts val="1200"/>
              </a:spcBef>
              <a:spcAft>
                <a:spcPts val="0"/>
              </a:spcAft>
              <a:buSzPts val="2000"/>
            </a:pPr>
            <a:r>
              <a:rPr lang="en-US" sz="3600" i="1" dirty="0">
                <a:solidFill>
                  <a:schemeClr val="bg1">
                    <a:alpha val="80000"/>
                  </a:schemeClr>
                </a:solidFill>
              </a:rPr>
              <a:t>Power and oppression can be said to be mirror reflections of one another in a sense or two sides of the same coin.</a:t>
            </a:r>
            <a:endParaRPr lang="en-US" sz="3600" dirty="0">
              <a:solidFill>
                <a:schemeClr val="bg1">
                  <a:alpha val="80000"/>
                </a:schemeClr>
              </a:solidFill>
            </a:endParaRPr>
          </a:p>
        </p:txBody>
      </p:sp>
      <p:pic>
        <p:nvPicPr>
          <p:cNvPr id="2050" name="Picture 2" descr="Oppression and Power – Introduction to Community Psychology">
            <a:extLst>
              <a:ext uri="{FF2B5EF4-FFF2-40B4-BE49-F238E27FC236}">
                <a16:creationId xmlns:a16="http://schemas.microsoft.com/office/drawing/2014/main" id="{6707D05B-D25C-4FEE-BBC7-DBD2905EAA7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78978" y="1272612"/>
            <a:ext cx="5078129" cy="4050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192" name="Rectangle 19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7"/>
          <p:cNvSpPr txBox="1">
            <a:spLocks noGrp="1"/>
          </p:cNvSpPr>
          <p:nvPr>
            <p:ph type="title"/>
          </p:nvPr>
        </p:nvSpPr>
        <p:spPr>
          <a:xfrm>
            <a:off x="925169" y="5680616"/>
            <a:ext cx="8476566" cy="734537"/>
          </a:xfrm>
          <a:prstGeom prst="rect">
            <a:avLst/>
          </a:prstGeom>
        </p:spPr>
        <p:txBody>
          <a:bodyPr spcFirstLastPara="1" vert="horz" lIns="91440" tIns="45720" rIns="91440" bIns="45720" rtlCol="0" anchor="b" anchorCtr="0">
            <a:normAutofit fontScale="90000"/>
          </a:bodyPr>
          <a:lstStyle/>
          <a:p>
            <a:pPr marL="0" lvl="0" indent="0">
              <a:spcAft>
                <a:spcPts val="0"/>
              </a:spcAft>
              <a:buClr>
                <a:srgbClr val="FFFFFF"/>
              </a:buClr>
              <a:buSzPts val="3600"/>
            </a:pPr>
            <a:r>
              <a:rPr lang="en-US" kern="1200" dirty="0">
                <a:solidFill>
                  <a:schemeClr val="bg1"/>
                </a:solidFill>
                <a:latin typeface="+mj-lt"/>
                <a:ea typeface="+mj-ea"/>
                <a:cs typeface="+mj-cs"/>
              </a:rPr>
              <a:t>Relationship between Power and Status </a:t>
            </a:r>
          </a:p>
        </p:txBody>
      </p:sp>
      <p:pic>
        <p:nvPicPr>
          <p:cNvPr id="3074" name="Picture 2" descr="The Peril of Power Without Status | Stanford Graduate School of Business">
            <a:extLst>
              <a:ext uri="{FF2B5EF4-FFF2-40B4-BE49-F238E27FC236}">
                <a16:creationId xmlns:a16="http://schemas.microsoft.com/office/drawing/2014/main" id="{1339AE4D-7E97-4F93-A247-8BDF38776C1B}"/>
              </a:ext>
            </a:extLst>
          </p:cNvPr>
          <p:cNvPicPr>
            <a:picLocks noChangeAspect="1" noChangeArrowheads="1"/>
          </p:cNvPicPr>
          <p:nvPr/>
        </p:nvPicPr>
        <p:blipFill>
          <a:blip r:embed="rId3" cstate="screen">
            <a:alphaModFix/>
            <a:extLst>
              <a:ext uri="{28A0092B-C50C-407E-A947-70E740481C1C}">
                <a14:useLocalDpi xmlns:a14="http://schemas.microsoft.com/office/drawing/2010/main"/>
              </a:ext>
            </a:extLst>
          </a:blip>
          <a:stretch>
            <a:fillRect/>
          </a:stretch>
        </p:blipFill>
        <p:spPr bwMode="auto">
          <a:xfrm>
            <a:off x="6921027" y="1180395"/>
            <a:ext cx="4668512" cy="295488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42;p7">
            <a:extLst>
              <a:ext uri="{FF2B5EF4-FFF2-40B4-BE49-F238E27FC236}">
                <a16:creationId xmlns:a16="http://schemas.microsoft.com/office/drawing/2014/main" id="{3B459773-38C2-4502-965A-FAD272334B0C}"/>
              </a:ext>
            </a:extLst>
          </p:cNvPr>
          <p:cNvSpPr txBox="1">
            <a:spLocks noGrp="1"/>
          </p:cNvSpPr>
          <p:nvPr>
            <p:ph type="body" idx="1"/>
          </p:nvPr>
        </p:nvSpPr>
        <p:spPr>
          <a:xfrm>
            <a:off x="925168" y="1180394"/>
            <a:ext cx="5995859" cy="284958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sz="3100" dirty="0">
                <a:solidFill>
                  <a:schemeClr val="accent6">
                    <a:lumMod val="40000"/>
                    <a:lumOff val="60000"/>
                  </a:schemeClr>
                </a:solidFill>
              </a:rPr>
              <a:t>STATUS</a:t>
            </a:r>
          </a:p>
          <a:p>
            <a:pPr>
              <a:spcBef>
                <a:spcPts val="0"/>
              </a:spcBef>
              <a:buSzPts val="2800"/>
            </a:pPr>
            <a:r>
              <a:rPr lang="en-US" sz="3000" b="0" dirty="0">
                <a:solidFill>
                  <a:schemeClr val="accent6">
                    <a:lumMod val="40000"/>
                    <a:lumOff val="60000"/>
                  </a:schemeClr>
                </a:solidFill>
              </a:rPr>
              <a:t>Can be defined as a person’s perceived level of importance or significance within a particular context.</a:t>
            </a:r>
          </a:p>
          <a:p>
            <a:pPr marL="0" lvl="0" indent="0" algn="l" rtl="0">
              <a:lnSpc>
                <a:spcPct val="90000"/>
              </a:lnSpc>
              <a:spcBef>
                <a:spcPts val="0"/>
              </a:spcBef>
              <a:spcAft>
                <a:spcPts val="0"/>
              </a:spcAft>
              <a:buSzPts val="2800"/>
              <a:buNone/>
            </a:pPr>
            <a:endParaRPr sz="3100" b="0" dirty="0">
              <a:solidFill>
                <a:schemeClr val="accent6">
                  <a:lumMod val="40000"/>
                  <a:lumOff val="60000"/>
                </a:schemeClr>
              </a:solidFill>
            </a:endParaRPr>
          </a:p>
        </p:txBody>
      </p:sp>
      <p:sp>
        <p:nvSpPr>
          <p:cNvPr id="17" name="Google Shape;144;p7">
            <a:extLst>
              <a:ext uri="{FF2B5EF4-FFF2-40B4-BE49-F238E27FC236}">
                <a16:creationId xmlns:a16="http://schemas.microsoft.com/office/drawing/2014/main" id="{E1D4F863-BC2D-45CA-8171-273EEED363B0}"/>
              </a:ext>
            </a:extLst>
          </p:cNvPr>
          <p:cNvSpPr txBox="1">
            <a:spLocks noGrp="1"/>
          </p:cNvSpPr>
          <p:nvPr>
            <p:ph sz="half" idx="2"/>
          </p:nvPr>
        </p:nvSpPr>
        <p:spPr>
          <a:xfrm>
            <a:off x="925169" y="4170003"/>
            <a:ext cx="8832289" cy="17891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None/>
            </a:pPr>
            <a:r>
              <a:rPr lang="en-US" sz="3100" b="1" dirty="0">
                <a:solidFill>
                  <a:schemeClr val="accent1">
                    <a:lumMod val="40000"/>
                    <a:lumOff val="60000"/>
                  </a:schemeClr>
                </a:solidFill>
              </a:rPr>
              <a:t>POWER</a:t>
            </a:r>
          </a:p>
          <a:p>
            <a:pPr marL="0" indent="0">
              <a:spcBef>
                <a:spcPts val="0"/>
              </a:spcBef>
              <a:buSzPts val="2800"/>
              <a:buNone/>
            </a:pPr>
            <a:r>
              <a:rPr lang="en-US" sz="3000" dirty="0">
                <a:solidFill>
                  <a:schemeClr val="accent1">
                    <a:lumMod val="40000"/>
                    <a:lumOff val="60000"/>
                  </a:schemeClr>
                </a:solidFill>
              </a:rPr>
              <a:t>Members with higher status are apt to command greater respect and possess more prestige and power than those with lower status.</a:t>
            </a:r>
          </a:p>
          <a:p>
            <a:pPr marL="0" lvl="0" indent="0" algn="l" rtl="0">
              <a:lnSpc>
                <a:spcPct val="90000"/>
              </a:lnSpc>
              <a:spcBef>
                <a:spcPts val="0"/>
              </a:spcBef>
              <a:spcAft>
                <a:spcPts val="0"/>
              </a:spcAft>
              <a:buSzPts val="2800"/>
              <a:buNone/>
            </a:pPr>
            <a:endParaRPr sz="3100" dirty="0">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fade">
                                      <p:cBhvr>
                                        <p:cTn id="28" dur="1000"/>
                                        <p:tgtEl>
                                          <p:spTgt spid="17">
                                            <p:txEl>
                                              <p:pRg st="1" end="1"/>
                                            </p:txEl>
                                          </p:spTgt>
                                        </p:tgtEl>
                                      </p:cBhvr>
                                    </p:animEffect>
                                    <p:anim calcmode="lin" valueType="num">
                                      <p:cBhvr>
                                        <p:cTn id="29"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Google Shape;150;p8"/>
          <p:cNvSpPr txBox="1">
            <a:spLocks noGrp="1"/>
          </p:cNvSpPr>
          <p:nvPr>
            <p:ph type="title"/>
          </p:nvPr>
        </p:nvSpPr>
        <p:spPr>
          <a:xfrm>
            <a:off x="1146879" y="998002"/>
            <a:ext cx="3332524" cy="4245051"/>
          </a:xfrm>
          <a:prstGeom prst="rect">
            <a:avLst/>
          </a:prstGeom>
        </p:spPr>
        <p:txBody>
          <a:bodyPr spcFirstLastPara="1" lIns="91425" tIns="45700" rIns="91425" bIns="45700" anchorCtr="0">
            <a:normAutofit/>
          </a:bodyPr>
          <a:lstStyle/>
          <a:p>
            <a:pPr marL="0" lvl="0" indent="0" algn="ctr" rtl="0">
              <a:spcBef>
                <a:spcPts val="0"/>
              </a:spcBef>
              <a:spcAft>
                <a:spcPts val="0"/>
              </a:spcAft>
              <a:buClr>
                <a:srgbClr val="FFFFFF"/>
              </a:buClr>
              <a:buSzPts val="3600"/>
              <a:buFont typeface="Arial"/>
              <a:buNone/>
            </a:pPr>
            <a:r>
              <a:rPr lang="en-US" dirty="0">
                <a:solidFill>
                  <a:schemeClr val="accent4">
                    <a:lumMod val="40000"/>
                    <a:lumOff val="60000"/>
                  </a:schemeClr>
                </a:solidFill>
                <a:effectLst>
                  <a:outerShdw blurRad="38100" dist="38100" dir="2700000" algn="tl">
                    <a:srgbClr val="000000">
                      <a:alpha val="43137"/>
                    </a:srgbClr>
                  </a:outerShdw>
                </a:effectLst>
              </a:rPr>
              <a:t>BASES OF POWER IN GROUPS</a:t>
            </a:r>
          </a:p>
        </p:txBody>
      </p:sp>
      <p:grpSp>
        <p:nvGrpSpPr>
          <p:cNvPr id="2" name="Group 1">
            <a:extLst>
              <a:ext uri="{FF2B5EF4-FFF2-40B4-BE49-F238E27FC236}">
                <a16:creationId xmlns:a16="http://schemas.microsoft.com/office/drawing/2014/main" id="{3D18D97B-4608-887D-E116-28BADD04D57E}"/>
              </a:ext>
            </a:extLst>
          </p:cNvPr>
          <p:cNvGrpSpPr/>
          <p:nvPr/>
        </p:nvGrpSpPr>
        <p:grpSpPr>
          <a:xfrm>
            <a:off x="5390272" y="543681"/>
            <a:ext cx="6090261" cy="1035890"/>
            <a:chOff x="5390272" y="543681"/>
            <a:chExt cx="6090261" cy="1035890"/>
          </a:xfrm>
        </p:grpSpPr>
        <p:sp>
          <p:nvSpPr>
            <p:cNvPr id="152" name="Google Shape;152;p8"/>
            <p:cNvSpPr/>
            <p:nvPr/>
          </p:nvSpPr>
          <p:spPr>
            <a:xfrm>
              <a:off x="5390272" y="92630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3" name="Google Shape;153;p8"/>
            <p:cNvSpPr/>
            <p:nvPr/>
          </p:nvSpPr>
          <p:spPr>
            <a:xfrm>
              <a:off x="5694785" y="543681"/>
              <a:ext cx="4263183" cy="765252"/>
            </a:xfrm>
            <a:prstGeom prst="roundRect">
              <a:avLst>
                <a:gd name="adj" fmla="val 16667"/>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lvl="1"/>
              <a:r>
                <a:rPr lang="en-US" sz="3000" b="0" i="0" u="none" strike="noStrike" cap="none" dirty="0">
                  <a:solidFill>
                    <a:schemeClr val="tx1"/>
                  </a:solidFill>
                  <a:latin typeface="Arial"/>
                  <a:ea typeface="Arial"/>
                  <a:cs typeface="Arial"/>
                  <a:sym typeface="Arial"/>
                </a:rPr>
                <a:t>Referent Power</a:t>
              </a:r>
            </a:p>
          </p:txBody>
        </p:sp>
      </p:grpSp>
      <p:grpSp>
        <p:nvGrpSpPr>
          <p:cNvPr id="3" name="Group 2">
            <a:extLst>
              <a:ext uri="{FF2B5EF4-FFF2-40B4-BE49-F238E27FC236}">
                <a16:creationId xmlns:a16="http://schemas.microsoft.com/office/drawing/2014/main" id="{0561EFB0-3C4D-367E-F433-181CC4184B38}"/>
              </a:ext>
            </a:extLst>
          </p:cNvPr>
          <p:cNvGrpSpPr/>
          <p:nvPr/>
        </p:nvGrpSpPr>
        <p:grpSpPr>
          <a:xfrm>
            <a:off x="5390272" y="1719556"/>
            <a:ext cx="6090261" cy="1035890"/>
            <a:chOff x="5390272" y="1719556"/>
            <a:chExt cx="6090261" cy="1035890"/>
          </a:xfrm>
        </p:grpSpPr>
        <p:sp>
          <p:nvSpPr>
            <p:cNvPr id="155" name="Google Shape;155;p8"/>
            <p:cNvSpPr/>
            <p:nvPr/>
          </p:nvSpPr>
          <p:spPr>
            <a:xfrm>
              <a:off x="5390272" y="210218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6" name="Google Shape;156;p8"/>
            <p:cNvSpPr/>
            <p:nvPr/>
          </p:nvSpPr>
          <p:spPr>
            <a:xfrm>
              <a:off x="5694785" y="1719556"/>
              <a:ext cx="4263183" cy="765252"/>
            </a:xfrm>
            <a:prstGeom prst="roundRect">
              <a:avLst>
                <a:gd name="adj"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lvl="1"/>
              <a:r>
                <a:rPr lang="en-US" sz="3000" b="0" i="0" u="none" strike="noStrike" cap="none" dirty="0">
                  <a:solidFill>
                    <a:schemeClr val="tx1"/>
                  </a:solidFill>
                  <a:latin typeface="Arial"/>
                  <a:ea typeface="Arial"/>
                  <a:cs typeface="Arial"/>
                  <a:sym typeface="Arial"/>
                </a:rPr>
                <a:t>Legitimate Power</a:t>
              </a:r>
            </a:p>
          </p:txBody>
        </p:sp>
      </p:grpSp>
      <p:grpSp>
        <p:nvGrpSpPr>
          <p:cNvPr id="4" name="Group 3">
            <a:extLst>
              <a:ext uri="{FF2B5EF4-FFF2-40B4-BE49-F238E27FC236}">
                <a16:creationId xmlns:a16="http://schemas.microsoft.com/office/drawing/2014/main" id="{D2476A4B-31B4-370C-1446-724A23D1E4A0}"/>
              </a:ext>
            </a:extLst>
          </p:cNvPr>
          <p:cNvGrpSpPr/>
          <p:nvPr/>
        </p:nvGrpSpPr>
        <p:grpSpPr>
          <a:xfrm>
            <a:off x="5390272" y="2895431"/>
            <a:ext cx="6090261" cy="1035890"/>
            <a:chOff x="5390272" y="2895431"/>
            <a:chExt cx="6090261" cy="1035890"/>
          </a:xfrm>
        </p:grpSpPr>
        <p:sp>
          <p:nvSpPr>
            <p:cNvPr id="158" name="Google Shape;158;p8"/>
            <p:cNvSpPr/>
            <p:nvPr/>
          </p:nvSpPr>
          <p:spPr>
            <a:xfrm>
              <a:off x="5390272" y="327805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9" name="Google Shape;159;p8"/>
            <p:cNvSpPr/>
            <p:nvPr/>
          </p:nvSpPr>
          <p:spPr>
            <a:xfrm>
              <a:off x="5694785" y="2895431"/>
              <a:ext cx="4263183" cy="765252"/>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000" b="0" i="0" u="none" strike="noStrike" cap="none" dirty="0">
                  <a:solidFill>
                    <a:schemeClr val="tx1"/>
                  </a:solidFill>
                  <a:latin typeface="Arial"/>
                  <a:ea typeface="Arial"/>
                  <a:cs typeface="Arial"/>
                  <a:sym typeface="Arial"/>
                </a:rPr>
                <a:t>Reward Power</a:t>
              </a:r>
            </a:p>
          </p:txBody>
        </p:sp>
      </p:grpSp>
      <p:grpSp>
        <p:nvGrpSpPr>
          <p:cNvPr id="5" name="Group 4">
            <a:extLst>
              <a:ext uri="{FF2B5EF4-FFF2-40B4-BE49-F238E27FC236}">
                <a16:creationId xmlns:a16="http://schemas.microsoft.com/office/drawing/2014/main" id="{2ECE0DE1-10E7-3362-F7C3-EB662D30C6E1}"/>
              </a:ext>
            </a:extLst>
          </p:cNvPr>
          <p:cNvGrpSpPr/>
          <p:nvPr/>
        </p:nvGrpSpPr>
        <p:grpSpPr>
          <a:xfrm>
            <a:off x="5390272" y="4071306"/>
            <a:ext cx="6090261" cy="1035890"/>
            <a:chOff x="5390272" y="4071306"/>
            <a:chExt cx="6090261" cy="1035890"/>
          </a:xfrm>
        </p:grpSpPr>
        <p:sp>
          <p:nvSpPr>
            <p:cNvPr id="161" name="Google Shape;161;p8"/>
            <p:cNvSpPr/>
            <p:nvPr/>
          </p:nvSpPr>
          <p:spPr>
            <a:xfrm>
              <a:off x="5390272" y="445393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62" name="Google Shape;162;p8"/>
            <p:cNvSpPr/>
            <p:nvPr/>
          </p:nvSpPr>
          <p:spPr>
            <a:xfrm>
              <a:off x="5694785" y="4071306"/>
              <a:ext cx="4263183" cy="765252"/>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Coercive Power </a:t>
              </a:r>
            </a:p>
          </p:txBody>
        </p:sp>
      </p:grpSp>
      <p:grpSp>
        <p:nvGrpSpPr>
          <p:cNvPr id="6" name="Group 5">
            <a:extLst>
              <a:ext uri="{FF2B5EF4-FFF2-40B4-BE49-F238E27FC236}">
                <a16:creationId xmlns:a16="http://schemas.microsoft.com/office/drawing/2014/main" id="{889A9EE0-566D-A708-3273-4FD55CC5FE03}"/>
              </a:ext>
            </a:extLst>
          </p:cNvPr>
          <p:cNvGrpSpPr/>
          <p:nvPr/>
        </p:nvGrpSpPr>
        <p:grpSpPr>
          <a:xfrm>
            <a:off x="5375122" y="5265444"/>
            <a:ext cx="6090261" cy="1035890"/>
            <a:chOff x="5375122" y="5265444"/>
            <a:chExt cx="6090261" cy="1035890"/>
          </a:xfrm>
        </p:grpSpPr>
        <p:sp>
          <p:nvSpPr>
            <p:cNvPr id="23" name="Google Shape;161;p8">
              <a:extLst>
                <a:ext uri="{FF2B5EF4-FFF2-40B4-BE49-F238E27FC236}">
                  <a16:creationId xmlns:a16="http://schemas.microsoft.com/office/drawing/2014/main" id="{9B7E250C-0D81-4BAA-94D6-A1EABDA899BC}"/>
                </a:ext>
              </a:extLst>
            </p:cNvPr>
            <p:cNvSpPr/>
            <p:nvPr/>
          </p:nvSpPr>
          <p:spPr>
            <a:xfrm>
              <a:off x="5375122" y="5648070"/>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24" name="Google Shape;162;p8">
              <a:extLst>
                <a:ext uri="{FF2B5EF4-FFF2-40B4-BE49-F238E27FC236}">
                  <a16:creationId xmlns:a16="http://schemas.microsoft.com/office/drawing/2014/main" id="{DAFA6753-7E5B-4E87-804C-35F94A71644F}"/>
                </a:ext>
              </a:extLst>
            </p:cNvPr>
            <p:cNvSpPr/>
            <p:nvPr/>
          </p:nvSpPr>
          <p:spPr>
            <a:xfrm>
              <a:off x="5679635" y="5265444"/>
              <a:ext cx="4263183" cy="765252"/>
            </a:xfrm>
            <a:prstGeom prst="roundRect">
              <a:avLst>
                <a:gd name="adj" fmla="val 16667"/>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lvl="1"/>
              <a:r>
                <a:rPr lang="en-US" sz="3000" dirty="0">
                  <a:latin typeface="Arial"/>
                  <a:ea typeface="Arial"/>
                  <a:cs typeface="Arial"/>
                  <a:sym typeface="Arial"/>
                </a:rPr>
                <a:t>Expert</a:t>
              </a:r>
              <a:r>
                <a:rPr lang="en-US" sz="3000" b="0" i="0" u="none" strike="noStrike" cap="none" dirty="0">
                  <a:latin typeface="Arial"/>
                  <a:ea typeface="Arial"/>
                  <a:cs typeface="Arial"/>
                  <a:sym typeface="Arial"/>
                </a:rPr>
                <a:t> Power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1" name="Rectangle 13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pic>
        <p:nvPicPr>
          <p:cNvPr id="3074" name="Picture 2" descr="10 Steps To Own Your Personal Power">
            <a:extLst>
              <a:ext uri="{FF2B5EF4-FFF2-40B4-BE49-F238E27FC236}">
                <a16:creationId xmlns:a16="http://schemas.microsoft.com/office/drawing/2014/main" id="{87B64EC4-F15B-425F-BFE8-90528F1F10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6" t="-1" r="23501" b="-1"/>
          <a:stretch/>
        </p:blipFill>
        <p:spPr bwMode="auto">
          <a:xfrm>
            <a:off x="4789342" y="10"/>
            <a:ext cx="7390263"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9698" name="Title 1">
            <a:extLst>
              <a:ext uri="{FF2B5EF4-FFF2-40B4-BE49-F238E27FC236}">
                <a16:creationId xmlns:a16="http://schemas.microsoft.com/office/drawing/2014/main" id="{0F5E1FB7-8D87-4157-8828-89007A59CC4E}"/>
              </a:ext>
            </a:extLst>
          </p:cNvPr>
          <p:cNvSpPr>
            <a:spLocks noGrp="1"/>
          </p:cNvSpPr>
          <p:nvPr>
            <p:ph type="title"/>
          </p:nvPr>
        </p:nvSpPr>
        <p:spPr>
          <a:xfrm>
            <a:off x="745242" y="105099"/>
            <a:ext cx="5840753" cy="1899912"/>
          </a:xfrm>
        </p:spPr>
        <p:txBody>
          <a:bodyPr>
            <a:normAutofit/>
          </a:bodyPr>
          <a:lstStyle/>
          <a:p>
            <a:pPr algn="l"/>
            <a:r>
              <a:rPr lang="en-US" altLang="en-US" sz="4000" b="1" dirty="0"/>
              <a:t>Bases of Power in Groups</a:t>
            </a:r>
          </a:p>
        </p:txBody>
      </p:sp>
      <p:sp>
        <p:nvSpPr>
          <p:cNvPr id="29699" name="Content Placeholder 2">
            <a:extLst>
              <a:ext uri="{FF2B5EF4-FFF2-40B4-BE49-F238E27FC236}">
                <a16:creationId xmlns:a16="http://schemas.microsoft.com/office/drawing/2014/main" id="{E83FD99F-4AC5-4930-A553-507ADB089BE0}"/>
              </a:ext>
            </a:extLst>
          </p:cNvPr>
          <p:cNvSpPr>
            <a:spLocks noGrp="1"/>
          </p:cNvSpPr>
          <p:nvPr>
            <p:ph idx="1"/>
          </p:nvPr>
        </p:nvSpPr>
        <p:spPr>
          <a:xfrm>
            <a:off x="745242" y="1788290"/>
            <a:ext cx="5177906" cy="3742762"/>
          </a:xfrm>
        </p:spPr>
        <p:txBody>
          <a:bodyPr>
            <a:noAutofit/>
          </a:bodyPr>
          <a:lstStyle/>
          <a:p>
            <a:pPr marL="0" indent="0">
              <a:lnSpc>
                <a:spcPct val="90000"/>
              </a:lnSpc>
              <a:spcBef>
                <a:spcPts val="1800"/>
              </a:spcBef>
              <a:buNone/>
            </a:pPr>
            <a:r>
              <a:rPr lang="en-US" b="1" i="1" dirty="0">
                <a:solidFill>
                  <a:schemeClr val="accent2">
                    <a:lumMod val="75000"/>
                  </a:schemeClr>
                </a:solidFill>
              </a:rPr>
              <a:t>Referent Power </a:t>
            </a:r>
            <a:r>
              <a:rPr lang="en-US" sz="2600" dirty="0"/>
              <a:t>- </a:t>
            </a:r>
            <a:r>
              <a:rPr lang="en-US" altLang="en-US" sz="2600" dirty="0"/>
              <a:t>P</a:t>
            </a:r>
            <a:r>
              <a:rPr lang="en-US" sz="2600" dirty="0"/>
              <a:t>erson B looks up to or admires person A, and, as a result, B follows A largely because of A’s personal qualities, characteristics, or reputation. Person A can use </a:t>
            </a:r>
            <a:r>
              <a:rPr lang="en-US" sz="2600" b="1" dirty="0"/>
              <a:t>referent power </a:t>
            </a:r>
            <a:r>
              <a:rPr lang="en-US" sz="2600" dirty="0"/>
              <a:t>to influence B.</a:t>
            </a:r>
          </a:p>
          <a:p>
            <a:pPr marL="0" indent="0">
              <a:lnSpc>
                <a:spcPct val="90000"/>
              </a:lnSpc>
              <a:spcBef>
                <a:spcPts val="1800"/>
              </a:spcBef>
              <a:buNone/>
            </a:pPr>
            <a:r>
              <a:rPr lang="en-US" sz="2600" b="1" i="1" dirty="0"/>
              <a:t>Referent power</a:t>
            </a:r>
            <a:r>
              <a:rPr lang="en-US" sz="2600" dirty="0"/>
              <a:t> has also been called charismatic power, because allegiance is based on interpersonal attraction of one individual for another. </a:t>
            </a:r>
            <a:endParaRPr lang="en-US" altLang="en-US" sz="2600" dirty="0"/>
          </a:p>
        </p:txBody>
      </p:sp>
    </p:spTree>
    <p:extLst>
      <p:ext uri="{BB962C8B-B14F-4D97-AF65-F5344CB8AC3E}">
        <p14:creationId xmlns:p14="http://schemas.microsoft.com/office/powerpoint/2010/main" val="11980845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a:extLst>
              <a:ext uri="{FF2B5EF4-FFF2-40B4-BE49-F238E27FC236}">
                <a16:creationId xmlns:a16="http://schemas.microsoft.com/office/drawing/2014/main" id="{0F5E1FB7-8D87-4157-8828-89007A59CC4E}"/>
              </a:ext>
            </a:extLst>
          </p:cNvPr>
          <p:cNvSpPr>
            <a:spLocks noGrp="1"/>
          </p:cNvSpPr>
          <p:nvPr>
            <p:ph type="title"/>
          </p:nvPr>
        </p:nvSpPr>
        <p:spPr>
          <a:xfrm>
            <a:off x="838200" y="324091"/>
            <a:ext cx="6187632" cy="1385351"/>
          </a:xfrm>
        </p:spPr>
        <p:txBody>
          <a:bodyPr vert="horz" lIns="91440" tIns="45720" rIns="91440" bIns="45720" rtlCol="0" anchor="ctr">
            <a:normAutofit/>
          </a:bodyPr>
          <a:lstStyle/>
          <a:p>
            <a:pPr algn="l" eaLnBrk="1" hangingPunct="1">
              <a:lnSpc>
                <a:spcPct val="90000"/>
              </a:lnSpc>
            </a:pPr>
            <a:r>
              <a:rPr lang="en-US" altLang="en-US" b="1" dirty="0"/>
              <a:t>Bases of Power in Groups</a:t>
            </a:r>
          </a:p>
        </p:txBody>
      </p:sp>
      <p:pic>
        <p:nvPicPr>
          <p:cNvPr id="8" name="Picture 2" descr="Top 12 Most Inspiring Steve Jobs Quotes | Goalcast">
            <a:extLst>
              <a:ext uri="{FF2B5EF4-FFF2-40B4-BE49-F238E27FC236}">
                <a16:creationId xmlns:a16="http://schemas.microsoft.com/office/drawing/2014/main" id="{8A5A960E-6145-D9A8-19F3-ABF18E2BC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414"/>
          <a:stretch/>
        </p:blipFill>
        <p:spPr bwMode="auto">
          <a:xfrm>
            <a:off x="6626001" y="10"/>
            <a:ext cx="556295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4" name="Content Placeholder 2">
            <a:extLst>
              <a:ext uri="{FF2B5EF4-FFF2-40B4-BE49-F238E27FC236}">
                <a16:creationId xmlns:a16="http://schemas.microsoft.com/office/drawing/2014/main" id="{1C49C044-6D64-3579-FA72-2815B287EF47}"/>
              </a:ext>
            </a:extLst>
          </p:cNvPr>
          <p:cNvSpPr>
            <a:spLocks noGrp="1"/>
          </p:cNvSpPr>
          <p:nvPr>
            <p:ph idx="1"/>
          </p:nvPr>
        </p:nvSpPr>
        <p:spPr>
          <a:xfrm>
            <a:off x="835152" y="1604092"/>
            <a:ext cx="5790848" cy="2789604"/>
          </a:xfrm>
        </p:spPr>
        <p:txBody>
          <a:bodyPr>
            <a:noAutofit/>
          </a:bodyPr>
          <a:lstStyle/>
          <a:p>
            <a:pPr marL="0" indent="0">
              <a:spcBef>
                <a:spcPts val="1200"/>
              </a:spcBef>
              <a:buNone/>
            </a:pPr>
            <a:r>
              <a:rPr lang="en-US" sz="3600" b="1" i="1" dirty="0">
                <a:solidFill>
                  <a:schemeClr val="accent3">
                    <a:lumMod val="50000"/>
                  </a:schemeClr>
                </a:solidFill>
              </a:rPr>
              <a:t>Expert power </a:t>
            </a:r>
            <a:r>
              <a:rPr lang="en-US" sz="2600" dirty="0"/>
              <a:t>is demonstrated when person </a:t>
            </a:r>
            <a:r>
              <a:rPr lang="en-US" sz="2600" i="1" dirty="0"/>
              <a:t>A </a:t>
            </a:r>
            <a:r>
              <a:rPr lang="en-US" sz="2600" dirty="0"/>
              <a:t>gains power because </a:t>
            </a:r>
            <a:r>
              <a:rPr lang="en-US" sz="2600" i="1" dirty="0"/>
              <a:t>A </a:t>
            </a:r>
            <a:r>
              <a:rPr lang="en-US" sz="2600" dirty="0"/>
              <a:t>has knowledge or expertise relevant to </a:t>
            </a:r>
            <a:r>
              <a:rPr lang="en-US" sz="2600" i="1" dirty="0"/>
              <a:t>B</a:t>
            </a:r>
            <a:r>
              <a:rPr lang="en-US" sz="2600" dirty="0"/>
              <a:t>.</a:t>
            </a:r>
          </a:p>
          <a:p>
            <a:pPr marL="0" indent="0">
              <a:spcBef>
                <a:spcPts val="1200"/>
              </a:spcBef>
              <a:buNone/>
            </a:pPr>
            <a:r>
              <a:rPr lang="en-US" sz="2600" dirty="0"/>
              <a:t>For instance, professors presumably have power in the classroom because of their mastery of a particular subject matter.</a:t>
            </a:r>
            <a:endParaRPr lang="en-US" altLang="en-US" sz="2600" dirty="0"/>
          </a:p>
        </p:txBody>
      </p:sp>
      <p:sp>
        <p:nvSpPr>
          <p:cNvPr id="3" name="TextBox 2">
            <a:extLst>
              <a:ext uri="{FF2B5EF4-FFF2-40B4-BE49-F238E27FC236}">
                <a16:creationId xmlns:a16="http://schemas.microsoft.com/office/drawing/2014/main" id="{CBEAD7D5-F236-5B2A-AE29-6143AFA79BD0}"/>
              </a:ext>
            </a:extLst>
          </p:cNvPr>
          <p:cNvSpPr txBox="1"/>
          <p:nvPr/>
        </p:nvSpPr>
        <p:spPr>
          <a:xfrm>
            <a:off x="9761014" y="5337985"/>
            <a:ext cx="2111217" cy="1334229"/>
          </a:xfrm>
          <a:prstGeom prst="rect">
            <a:avLst/>
          </a:prstGeom>
        </p:spPr>
        <p:txBody>
          <a:bodyPr vert="horz" lIns="91440" tIns="45720" rIns="91440" bIns="45720" rtlCol="0">
            <a:normAutofit/>
          </a:bodyPr>
          <a:lstStyle/>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hungry.</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foolish.</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 Steve Jobs</a:t>
            </a:r>
          </a:p>
        </p:txBody>
      </p:sp>
      <p:sp>
        <p:nvSpPr>
          <p:cNvPr id="47" name="TextBox 46">
            <a:extLst>
              <a:ext uri="{FF2B5EF4-FFF2-40B4-BE49-F238E27FC236}">
                <a16:creationId xmlns:a16="http://schemas.microsoft.com/office/drawing/2014/main" id="{A543A57A-2A96-85BC-353D-EE0FF98CD4A6}"/>
              </a:ext>
            </a:extLst>
          </p:cNvPr>
          <p:cNvSpPr txBox="1"/>
          <p:nvPr/>
        </p:nvSpPr>
        <p:spPr>
          <a:xfrm>
            <a:off x="835152" y="3994682"/>
            <a:ext cx="5901314" cy="2246769"/>
          </a:xfrm>
          <a:prstGeom prst="rect">
            <a:avLst/>
          </a:prstGeom>
          <a:noFill/>
        </p:spPr>
        <p:txBody>
          <a:bodyPr wrap="square">
            <a:spAutoFit/>
          </a:bodyPr>
          <a:lstStyle/>
          <a:p>
            <a:pPr marL="0" indent="0">
              <a:spcBef>
                <a:spcPts val="1200"/>
              </a:spcBef>
              <a:buNone/>
            </a:pPr>
            <a:endParaRPr lang="en-US" sz="2600" dirty="0"/>
          </a:p>
          <a:p>
            <a:pPr marL="0" indent="0">
              <a:spcBef>
                <a:spcPts val="1200"/>
              </a:spcBef>
              <a:buNone/>
            </a:pPr>
            <a:r>
              <a:rPr lang="en-US" sz="2600" dirty="0"/>
              <a:t>In each case, the individual has credibility in a particular-and narrow-area as a result of experience and expertise, and this gives the individual power in that domain.</a:t>
            </a:r>
            <a:endParaRPr lang="en-US" altLang="en-US" sz="2600" dirty="0"/>
          </a:p>
        </p:txBody>
      </p:sp>
    </p:spTree>
    <p:extLst>
      <p:ext uri="{BB962C8B-B14F-4D97-AF65-F5344CB8AC3E}">
        <p14:creationId xmlns:p14="http://schemas.microsoft.com/office/powerpoint/2010/main" val="2059245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eat Rebuilding&amp;#39; of US Armed Forces Reflects &amp;#39;Distrust in NATO&amp;#39; - Sputnik  International">
            <a:extLst>
              <a:ext uri="{FF2B5EF4-FFF2-40B4-BE49-F238E27FC236}">
                <a16:creationId xmlns:a16="http://schemas.microsoft.com/office/drawing/2014/main" id="{3548AA6C-DCEC-E2C4-6EB0-43B8903F28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83" t="6480" r="31108"/>
          <a:stretch/>
        </p:blipFill>
        <p:spPr bwMode="auto">
          <a:xfrm>
            <a:off x="3988526" y="10"/>
            <a:ext cx="8203474"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0901E-EABB-9321-5F38-E4DCDEB2D737}"/>
              </a:ext>
            </a:extLst>
          </p:cNvPr>
          <p:cNvSpPr txBox="1">
            <a:spLocks/>
          </p:cNvSpPr>
          <p:nvPr/>
        </p:nvSpPr>
        <p:spPr>
          <a:xfrm>
            <a:off x="1069570" y="625683"/>
            <a:ext cx="6390905" cy="8400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sz="4800" dirty="0"/>
              <a:t>Bases of Power in Groups</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9A6B1988-AC2E-A324-D576-8D136E6CD6BB}"/>
              </a:ext>
            </a:extLst>
          </p:cNvPr>
          <p:cNvSpPr/>
          <p:nvPr/>
        </p:nvSpPr>
        <p:spPr>
          <a:xfrm>
            <a:off x="347241" y="4409954"/>
            <a:ext cx="4111428" cy="266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A99C3A-D832-1D43-9EF2-7EE781F94F42}"/>
              </a:ext>
            </a:extLst>
          </p:cNvPr>
          <p:cNvSpPr txBox="1"/>
          <p:nvPr/>
        </p:nvSpPr>
        <p:spPr>
          <a:xfrm>
            <a:off x="1069570" y="1665699"/>
            <a:ext cx="6192508" cy="2800767"/>
          </a:xfrm>
          <a:prstGeom prst="rect">
            <a:avLst/>
          </a:prstGeom>
          <a:noFill/>
        </p:spPr>
        <p:txBody>
          <a:bodyPr wrap="square">
            <a:spAutoFit/>
          </a:bodyPr>
          <a:lstStyle/>
          <a:p>
            <a:r>
              <a:rPr lang="en-US" sz="3600" b="1" i="1" dirty="0">
                <a:solidFill>
                  <a:schemeClr val="accent4">
                    <a:lumMod val="50000"/>
                  </a:schemeClr>
                </a:solidFill>
              </a:rPr>
              <a:t>Legitimate power </a:t>
            </a:r>
            <a:r>
              <a:rPr lang="en-US" sz="2800" b="0" i="0" u="none" strike="noStrike" baseline="0" dirty="0">
                <a:solidFill>
                  <a:srgbClr val="000000"/>
                </a:solidFill>
              </a:rPr>
              <a:t>exists when person </a:t>
            </a:r>
            <a:r>
              <a:rPr lang="en-US" sz="2800" b="0" i="1" u="none" strike="noStrike" baseline="0" dirty="0">
                <a:solidFill>
                  <a:srgbClr val="000000"/>
                </a:solidFill>
              </a:rPr>
              <a:t>B </a:t>
            </a:r>
            <a:r>
              <a:rPr lang="en-US" sz="2800" b="0" i="0" u="none" strike="noStrike" baseline="0" dirty="0">
                <a:solidFill>
                  <a:srgbClr val="000000"/>
                </a:solidFill>
              </a:rPr>
              <a:t>submits to person </a:t>
            </a:r>
            <a:r>
              <a:rPr lang="en-US" sz="2800" b="0" i="1" u="none" strike="noStrike" baseline="0" dirty="0">
                <a:solidFill>
                  <a:srgbClr val="000000"/>
                </a:solidFill>
              </a:rPr>
              <a:t>A </a:t>
            </a:r>
            <a:r>
              <a:rPr lang="en-US" sz="2800" b="0" i="0" u="none" strike="noStrike" baseline="0" dirty="0">
                <a:solidFill>
                  <a:srgbClr val="000000"/>
                </a:solidFill>
              </a:rPr>
              <a:t>because </a:t>
            </a:r>
            <a:r>
              <a:rPr lang="en-US" sz="2800" b="0" i="1" u="none" strike="noStrike" baseline="0" dirty="0">
                <a:solidFill>
                  <a:srgbClr val="000000"/>
                </a:solidFill>
              </a:rPr>
              <a:t>B </a:t>
            </a:r>
            <a:r>
              <a:rPr lang="en-US" sz="2800" b="0" i="0" u="none" strike="noStrike" baseline="0" dirty="0">
                <a:solidFill>
                  <a:srgbClr val="000000"/>
                </a:solidFill>
              </a:rPr>
              <a:t>feels that </a:t>
            </a:r>
            <a:r>
              <a:rPr lang="en-US" sz="2800" b="0" i="1" u="none" strike="noStrike" baseline="0" dirty="0">
                <a:solidFill>
                  <a:srgbClr val="000000"/>
                </a:solidFill>
              </a:rPr>
              <a:t>A </a:t>
            </a:r>
            <a:r>
              <a:rPr lang="en-US" sz="2800" b="0" i="0" u="none" strike="noStrike" baseline="0" dirty="0">
                <a:solidFill>
                  <a:srgbClr val="000000"/>
                </a:solidFill>
              </a:rPr>
              <a:t>has a right to exert power in a certain domain (</a:t>
            </a:r>
            <a:r>
              <a:rPr lang="en-US" sz="2800" b="0" i="0" u="none" strike="noStrike" baseline="0" dirty="0" err="1">
                <a:solidFill>
                  <a:srgbClr val="000000"/>
                </a:solidFill>
              </a:rPr>
              <a:t>Tjosvold</a:t>
            </a:r>
            <a:r>
              <a:rPr lang="en-US" sz="2800" b="0" i="0" u="none" strike="noStrike" baseline="0" dirty="0">
                <a:solidFill>
                  <a:srgbClr val="000000"/>
                </a:solidFill>
              </a:rPr>
              <a:t>, 1985). Legitimate power is really another name for authority.</a:t>
            </a:r>
            <a:endParaRPr lang="en-US" sz="2800" dirty="0"/>
          </a:p>
        </p:txBody>
      </p:sp>
      <p:sp>
        <p:nvSpPr>
          <p:cNvPr id="19" name="TextBox 18">
            <a:extLst>
              <a:ext uri="{FF2B5EF4-FFF2-40B4-BE49-F238E27FC236}">
                <a16:creationId xmlns:a16="http://schemas.microsoft.com/office/drawing/2014/main" id="{FEA30EAF-64D2-6DC6-E5B8-B95A58C687D7}"/>
              </a:ext>
            </a:extLst>
          </p:cNvPr>
          <p:cNvSpPr txBox="1"/>
          <p:nvPr/>
        </p:nvSpPr>
        <p:spPr>
          <a:xfrm>
            <a:off x="1069570" y="4050628"/>
            <a:ext cx="6688850" cy="2246769"/>
          </a:xfrm>
          <a:prstGeom prst="rect">
            <a:avLst/>
          </a:prstGeom>
          <a:noFill/>
        </p:spPr>
        <p:txBody>
          <a:bodyPr wrap="square">
            <a:spAutoFit/>
          </a:bodyPr>
          <a:lstStyle/>
          <a:p>
            <a:endParaRPr lang="en-US" sz="2800" b="0" i="0" u="none" strike="noStrike" baseline="0" dirty="0">
              <a:solidFill>
                <a:srgbClr val="000000"/>
              </a:solidFill>
            </a:endParaRPr>
          </a:p>
          <a:p>
            <a:r>
              <a:rPr lang="en-US" sz="2800" b="0" i="0" u="none" strike="noStrike" baseline="0" dirty="0">
                <a:solidFill>
                  <a:srgbClr val="000000"/>
                </a:solidFill>
              </a:rPr>
              <a:t>Legitimate power differs from reward and coercive power in that it depends on the official position a person holds, and not on his or her relationship with others. </a:t>
            </a:r>
            <a:endParaRPr lang="en-US" sz="2800" dirty="0"/>
          </a:p>
        </p:txBody>
      </p:sp>
    </p:spTree>
    <p:extLst>
      <p:ext uri="{BB962C8B-B14F-4D97-AF65-F5344CB8AC3E}">
        <p14:creationId xmlns:p14="http://schemas.microsoft.com/office/powerpoint/2010/main" val="305330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0901E-EABB-9321-5F38-E4DCDEB2D737}"/>
              </a:ext>
            </a:extLst>
          </p:cNvPr>
          <p:cNvSpPr txBox="1">
            <a:spLocks/>
          </p:cNvSpPr>
          <p:nvPr/>
        </p:nvSpPr>
        <p:spPr>
          <a:xfrm>
            <a:off x="793938" y="0"/>
            <a:ext cx="6150871" cy="16367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t>Bases of Power in Groups</a:t>
            </a:r>
          </a:p>
        </p:txBody>
      </p:sp>
      <p:pic>
        <p:nvPicPr>
          <p:cNvPr id="9" name="Picture 6" descr="JOBMASTER">
            <a:extLst>
              <a:ext uri="{FF2B5EF4-FFF2-40B4-BE49-F238E27FC236}">
                <a16:creationId xmlns:a16="http://schemas.microsoft.com/office/drawing/2014/main" id="{29976661-F779-DE3C-E885-E85ADA605C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70" t="-1" r="49265" b="-1"/>
          <a:stretch/>
        </p:blipFill>
        <p:spPr bwMode="auto">
          <a:xfrm>
            <a:off x="6707225" y="10"/>
            <a:ext cx="5481728"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E832072-D3A9-A281-3377-35DA58794A34}"/>
              </a:ext>
            </a:extLst>
          </p:cNvPr>
          <p:cNvSpPr txBox="1"/>
          <p:nvPr/>
        </p:nvSpPr>
        <p:spPr>
          <a:xfrm>
            <a:off x="829579" y="1908523"/>
            <a:ext cx="5877646" cy="1508105"/>
          </a:xfrm>
          <a:prstGeom prst="rect">
            <a:avLst/>
          </a:prstGeom>
          <a:noFill/>
        </p:spPr>
        <p:txBody>
          <a:bodyPr wrap="square">
            <a:spAutoFit/>
          </a:bodyPr>
          <a:lstStyle/>
          <a:p>
            <a:r>
              <a:rPr lang="en-US" sz="3600" b="1" i="1" dirty="0">
                <a:solidFill>
                  <a:schemeClr val="accent1">
                    <a:lumMod val="75000"/>
                  </a:schemeClr>
                </a:solidFill>
              </a:rPr>
              <a:t>Reward power </a:t>
            </a:r>
            <a:r>
              <a:rPr lang="en-US" sz="2800" b="0" u="none" strike="noStrike" baseline="0" dirty="0">
                <a:solidFill>
                  <a:srgbClr val="000000"/>
                </a:solidFill>
              </a:rPr>
              <a:t>exists when person A has power over person B because A controls rewards that B wants. </a:t>
            </a:r>
          </a:p>
        </p:txBody>
      </p:sp>
      <p:sp>
        <p:nvSpPr>
          <p:cNvPr id="26" name="TextBox 25">
            <a:extLst>
              <a:ext uri="{FF2B5EF4-FFF2-40B4-BE49-F238E27FC236}">
                <a16:creationId xmlns:a16="http://schemas.microsoft.com/office/drawing/2014/main" id="{3E504433-977E-6538-2EAC-ED47C47C4A39}"/>
              </a:ext>
            </a:extLst>
          </p:cNvPr>
          <p:cNvSpPr txBox="1"/>
          <p:nvPr/>
        </p:nvSpPr>
        <p:spPr>
          <a:xfrm>
            <a:off x="793938" y="3507378"/>
            <a:ext cx="5780482" cy="2246769"/>
          </a:xfrm>
          <a:prstGeom prst="rect">
            <a:avLst/>
          </a:prstGeom>
          <a:noFill/>
        </p:spPr>
        <p:txBody>
          <a:bodyPr wrap="square">
            <a:spAutoFit/>
          </a:bodyPr>
          <a:lstStyle/>
          <a:p>
            <a:r>
              <a:rPr lang="en-US" sz="2800" b="0" i="0" u="none" strike="noStrike" baseline="0" dirty="0">
                <a:solidFill>
                  <a:srgbClr val="000000"/>
                </a:solidFill>
              </a:rPr>
              <a:t>Research has indicated that reward power often leads to increased job performance as employees see a strong performance-reward contingency (Shetty, 1978). </a:t>
            </a:r>
            <a:endParaRPr lang="en-US" sz="2800" dirty="0"/>
          </a:p>
        </p:txBody>
      </p:sp>
    </p:spTree>
    <p:extLst>
      <p:ext uri="{BB962C8B-B14F-4D97-AF65-F5344CB8AC3E}">
        <p14:creationId xmlns:p14="http://schemas.microsoft.com/office/powerpoint/2010/main" val="29725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61D39-81C2-5165-D682-15C753A72B97}"/>
              </a:ext>
            </a:extLst>
          </p:cNvPr>
          <p:cNvSpPr txBox="1">
            <a:spLocks/>
          </p:cNvSpPr>
          <p:nvPr/>
        </p:nvSpPr>
        <p:spPr>
          <a:xfrm>
            <a:off x="643467" y="296230"/>
            <a:ext cx="6139297" cy="8496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latin typeface="+mn-lt"/>
              </a:rPr>
              <a:t>Bases of Power in Groups</a:t>
            </a:r>
          </a:p>
        </p:txBody>
      </p:sp>
      <p:pic>
        <p:nvPicPr>
          <p:cNvPr id="3" name="Picture 4" descr="Adolf Hitler&amp;#39;s rise a &amp;#39;constant warning to Germans,&amp;#39; says Angela Merkel |  The Times">
            <a:extLst>
              <a:ext uri="{FF2B5EF4-FFF2-40B4-BE49-F238E27FC236}">
                <a16:creationId xmlns:a16="http://schemas.microsoft.com/office/drawing/2014/main" id="{79BCF2BF-2B33-2E59-D338-6586FF3F16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41" r="17640"/>
          <a:stretch/>
        </p:blipFill>
        <p:spPr bwMode="auto">
          <a:xfrm>
            <a:off x="6869634"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A8B829-224D-2FF7-231B-C5A3A41E35B4}"/>
              </a:ext>
            </a:extLst>
          </p:cNvPr>
          <p:cNvSpPr txBox="1"/>
          <p:nvPr/>
        </p:nvSpPr>
        <p:spPr>
          <a:xfrm>
            <a:off x="666080" y="1228004"/>
            <a:ext cx="6382902" cy="2062103"/>
          </a:xfrm>
          <a:prstGeom prst="rect">
            <a:avLst/>
          </a:prstGeom>
          <a:noFill/>
        </p:spPr>
        <p:txBody>
          <a:bodyPr wrap="square">
            <a:spAutoFit/>
          </a:bodyPr>
          <a:lstStyle/>
          <a:p>
            <a:pPr>
              <a:spcBef>
                <a:spcPts val="1200"/>
              </a:spcBef>
            </a:pPr>
            <a:r>
              <a:rPr lang="en-US" sz="3200" b="1" i="1" u="none" strike="noStrike" baseline="0" dirty="0">
                <a:solidFill>
                  <a:srgbClr val="000000"/>
                </a:solidFill>
              </a:rPr>
              <a:t>Coercive power </a:t>
            </a:r>
            <a:r>
              <a:rPr lang="en-US" sz="2400" b="0" i="0" u="none" strike="noStrike" baseline="0" dirty="0">
                <a:solidFill>
                  <a:srgbClr val="000000"/>
                </a:solidFill>
              </a:rPr>
              <a:t>is based primarily on fear. Here, person </a:t>
            </a:r>
            <a:r>
              <a:rPr lang="en-US" sz="2400" b="0" i="1" u="none" strike="noStrike" baseline="0" dirty="0">
                <a:solidFill>
                  <a:srgbClr val="000000"/>
                </a:solidFill>
              </a:rPr>
              <a:t>A </a:t>
            </a:r>
            <a:r>
              <a:rPr lang="en-US" sz="2400" b="0" i="0" u="none" strike="noStrike" baseline="0" dirty="0">
                <a:solidFill>
                  <a:srgbClr val="000000"/>
                </a:solidFill>
              </a:rPr>
              <a:t>has power over person </a:t>
            </a:r>
            <a:r>
              <a:rPr lang="en-US" sz="2400" b="0" i="1" u="none" strike="noStrike" baseline="0" dirty="0">
                <a:solidFill>
                  <a:srgbClr val="000000"/>
                </a:solidFill>
              </a:rPr>
              <a:t>B </a:t>
            </a:r>
            <a:r>
              <a:rPr lang="en-US" sz="2400" b="0" i="0" u="none" strike="noStrike" baseline="0" dirty="0">
                <a:solidFill>
                  <a:srgbClr val="000000"/>
                </a:solidFill>
              </a:rPr>
              <a:t>because </a:t>
            </a:r>
            <a:r>
              <a:rPr lang="en-US" sz="2400" b="0" i="1" u="none" strike="noStrike" baseline="0" dirty="0">
                <a:solidFill>
                  <a:srgbClr val="000000"/>
                </a:solidFill>
              </a:rPr>
              <a:t>A </a:t>
            </a:r>
            <a:r>
              <a:rPr lang="en-US" sz="2400" b="0" i="0" u="none" strike="noStrike" baseline="0" dirty="0">
                <a:solidFill>
                  <a:srgbClr val="000000"/>
                </a:solidFill>
              </a:rPr>
              <a:t>can administer some form of punishment to </a:t>
            </a:r>
            <a:r>
              <a:rPr lang="en-US" sz="2400" b="0" i="1" u="none" strike="noStrike" baseline="0" dirty="0">
                <a:solidFill>
                  <a:srgbClr val="000000"/>
                </a:solidFill>
              </a:rPr>
              <a:t>B</a:t>
            </a:r>
            <a:r>
              <a:rPr lang="en-US" sz="2400" b="0" i="0" u="none" strike="noStrike" baseline="0" dirty="0">
                <a:solidFill>
                  <a:srgbClr val="000000"/>
                </a:solidFill>
              </a:rPr>
              <a:t>. Thus, this kind of power is also referred to as punishment power.</a:t>
            </a:r>
            <a:endParaRPr lang="en-US" sz="2400" dirty="0"/>
          </a:p>
        </p:txBody>
      </p:sp>
      <p:sp>
        <p:nvSpPr>
          <p:cNvPr id="9" name="TextBox 8">
            <a:extLst>
              <a:ext uri="{FF2B5EF4-FFF2-40B4-BE49-F238E27FC236}">
                <a16:creationId xmlns:a16="http://schemas.microsoft.com/office/drawing/2014/main" id="{87078F8D-4917-0D80-FC09-81274B2265BF}"/>
              </a:ext>
            </a:extLst>
          </p:cNvPr>
          <p:cNvSpPr txBox="1"/>
          <p:nvPr/>
        </p:nvSpPr>
        <p:spPr>
          <a:xfrm>
            <a:off x="666080" y="3290107"/>
            <a:ext cx="6559952" cy="3046988"/>
          </a:xfrm>
          <a:prstGeom prst="rect">
            <a:avLst/>
          </a:prstGeom>
          <a:noFill/>
        </p:spPr>
        <p:txBody>
          <a:bodyPr wrap="square">
            <a:spAutoFit/>
          </a:bodyPr>
          <a:lstStyle/>
          <a:p>
            <a:pPr>
              <a:spcBef>
                <a:spcPts val="1200"/>
              </a:spcBef>
            </a:pPr>
            <a:r>
              <a:rPr lang="en-US" sz="2400" b="0" i="0" u="none" strike="noStrike" baseline="0" dirty="0">
                <a:solidFill>
                  <a:srgbClr val="000000"/>
                </a:solidFill>
              </a:rPr>
              <a:t>Coercive power does not have to rest on the threat of violence. “Individuals exercise coercive power through a reliance upon physical strength, verbal facility, or the ability to grant or withhold emotional support from others. These bases provide the individual with the means to physically harm, bully, humiliate, or deny love to others” (</a:t>
            </a:r>
            <a:r>
              <a:rPr lang="en-US" sz="2400" dirty="0">
                <a:solidFill>
                  <a:srgbClr val="000000"/>
                </a:solidFill>
              </a:rPr>
              <a:t>Kipnis, 1976).</a:t>
            </a:r>
            <a:endParaRPr lang="en-US" sz="2400" dirty="0"/>
          </a:p>
        </p:txBody>
      </p:sp>
    </p:spTree>
    <p:extLst>
      <p:ext uri="{BB962C8B-B14F-4D97-AF65-F5344CB8AC3E}">
        <p14:creationId xmlns:p14="http://schemas.microsoft.com/office/powerpoint/2010/main" val="293379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880378" y="448694"/>
            <a:ext cx="6981251" cy="8476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Arial"/>
              <a:buNone/>
            </a:pPr>
            <a:r>
              <a:rPr lang="en-US" sz="3600" dirty="0"/>
              <a:t>Consequences of Power</a:t>
            </a:r>
            <a:endParaRPr sz="3600" dirty="0"/>
          </a:p>
        </p:txBody>
      </p:sp>
      <p:pic>
        <p:nvPicPr>
          <p:cNvPr id="169" name="Google Shape;169;p9"/>
          <p:cNvPicPr preferRelativeResize="0">
            <a:picLocks noGrp="1"/>
          </p:cNvPicPr>
          <p:nvPr>
            <p:ph idx="1"/>
          </p:nvPr>
        </p:nvPicPr>
        <p:blipFill rotWithShape="1">
          <a:blip r:embed="rId3">
            <a:clrChange>
              <a:clrFrom>
                <a:srgbClr val="FFFFFF"/>
              </a:clrFrom>
              <a:clrTo>
                <a:srgbClr val="FFFFFF">
                  <a:alpha val="0"/>
                </a:srgbClr>
              </a:clrTo>
            </a:clrChange>
            <a:alphaModFix/>
          </a:blip>
          <a:stretch/>
        </p:blipFill>
        <p:spPr>
          <a:xfrm>
            <a:off x="1427757" y="1296364"/>
            <a:ext cx="9597417" cy="51245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d toy person in front of two lines of white figures">
            <a:extLst>
              <a:ext uri="{FF2B5EF4-FFF2-40B4-BE49-F238E27FC236}">
                <a16:creationId xmlns:a16="http://schemas.microsoft.com/office/drawing/2014/main" id="{448F4FB6-D3A3-44D3-AA7D-B09B5550DCC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176;p10">
            <a:extLst>
              <a:ext uri="{FF2B5EF4-FFF2-40B4-BE49-F238E27FC236}">
                <a16:creationId xmlns:a16="http://schemas.microsoft.com/office/drawing/2014/main" id="{8F51F62D-9C47-4A44-BD4B-351C094CDE28}"/>
              </a:ext>
            </a:extLst>
          </p:cNvPr>
          <p:cNvSpPr txBox="1">
            <a:spLocks/>
          </p:cNvSpPr>
          <p:nvPr/>
        </p:nvSpPr>
        <p:spPr>
          <a:xfrm>
            <a:off x="699135" y="2749497"/>
            <a:ext cx="7599913" cy="3634594"/>
          </a:xfrm>
          <a:prstGeom prst="rect">
            <a:avLst/>
          </a:prstGeom>
        </p:spPr>
        <p:txBody>
          <a:bodyPr spcFirstLastPara="1"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spcBef>
                <a:spcPts val="0"/>
              </a:spcBef>
              <a:buSzPts val="2680"/>
            </a:pPr>
            <a:r>
              <a:rPr lang="en-US" dirty="0"/>
              <a:t>In any situation involving power, at least two persons (or groups) can be identified:</a:t>
            </a:r>
          </a:p>
          <a:p>
            <a:pPr indent="0">
              <a:spcBef>
                <a:spcPts val="0"/>
              </a:spcBef>
              <a:buSzPts val="2680"/>
              <a:buNone/>
            </a:pPr>
            <a:endParaRPr lang="en-US" sz="2400" dirty="0"/>
          </a:p>
          <a:p>
            <a:pPr marL="1143000" lvl="1" indent="-457200">
              <a:spcBef>
                <a:spcPts val="0"/>
              </a:spcBef>
              <a:buSzPct val="100000"/>
              <a:buFont typeface="+mj-lt"/>
              <a:buAutoNum type="arabicPeriod"/>
            </a:pPr>
            <a:r>
              <a:rPr lang="en-US" sz="2800" dirty="0"/>
              <a:t>The person attempting to influence others and</a:t>
            </a:r>
          </a:p>
          <a:p>
            <a:pPr marL="1143000" lvl="1" indent="-457200">
              <a:spcBef>
                <a:spcPts val="0"/>
              </a:spcBef>
              <a:buSzPct val="100000"/>
              <a:buFont typeface="+mj-lt"/>
              <a:buAutoNum type="arabicPeriod"/>
            </a:pPr>
            <a:r>
              <a:rPr lang="en-US" sz="2800" dirty="0"/>
              <a:t>The target or targets of that influence. </a:t>
            </a:r>
          </a:p>
          <a:p>
            <a:pPr marL="457200">
              <a:spcBef>
                <a:spcPts val="1200"/>
              </a:spcBef>
              <a:buSzPts val="2680"/>
            </a:pPr>
            <a:r>
              <a:rPr lang="en-US" dirty="0"/>
              <a:t>All people are not subject to (or dependent upon) the same bases of power.</a:t>
            </a:r>
          </a:p>
        </p:txBody>
      </p:sp>
      <p:sp>
        <p:nvSpPr>
          <p:cNvPr id="9" name="TextBox 8">
            <a:extLst>
              <a:ext uri="{FF2B5EF4-FFF2-40B4-BE49-F238E27FC236}">
                <a16:creationId xmlns:a16="http://schemas.microsoft.com/office/drawing/2014/main" id="{4EEC72BB-2770-498E-AE41-6EDEBDC4675D}"/>
              </a:ext>
            </a:extLst>
          </p:cNvPr>
          <p:cNvSpPr txBox="1"/>
          <p:nvPr/>
        </p:nvSpPr>
        <p:spPr>
          <a:xfrm>
            <a:off x="874643" y="1656220"/>
            <a:ext cx="6094070" cy="707886"/>
          </a:xfrm>
          <a:prstGeom prst="rect">
            <a:avLst/>
          </a:prstGeom>
          <a:noFill/>
        </p:spPr>
        <p:txBody>
          <a:bodyPr wrap="square">
            <a:spAutoFit/>
          </a:bodyPr>
          <a:lstStyle/>
          <a:p>
            <a:r>
              <a:rPr lang="en-US" sz="4000" kern="1200" dirty="0">
                <a:latin typeface="+mj-lt"/>
                <a:ea typeface="+mj-ea"/>
                <a:cs typeface="+mj-cs"/>
              </a:rPr>
              <a:t>Power Dependencies</a:t>
            </a:r>
            <a:endParaRPr lang="en-US" sz="4000" dirty="0"/>
          </a:p>
        </p:txBody>
      </p:sp>
    </p:spTree>
    <p:extLst>
      <p:ext uri="{BB962C8B-B14F-4D97-AF65-F5344CB8AC3E}">
        <p14:creationId xmlns:p14="http://schemas.microsoft.com/office/powerpoint/2010/main" val="4174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78"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17 Inspiring Quotes About the Remarkable Power of Teamwork | Inc.com">
            <a:extLst>
              <a:ext uri="{FF2B5EF4-FFF2-40B4-BE49-F238E27FC236}">
                <a16:creationId xmlns:a16="http://schemas.microsoft.com/office/drawing/2014/main" id="{8485CF3F-8882-70DE-90E7-54273B42D1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72" b="14361"/>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2"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00;p2">
            <a:extLst>
              <a:ext uri="{FF2B5EF4-FFF2-40B4-BE49-F238E27FC236}">
                <a16:creationId xmlns:a16="http://schemas.microsoft.com/office/drawing/2014/main" id="{688C4EFB-3A51-A1F4-3490-7D04F0F0DE19}"/>
              </a:ext>
            </a:extLst>
          </p:cNvPr>
          <p:cNvSpPr txBox="1">
            <a:spLocks noGrp="1"/>
          </p:cNvSpPr>
          <p:nvPr>
            <p:ph idx="1"/>
          </p:nvPr>
        </p:nvSpPr>
        <p:spPr>
          <a:xfrm>
            <a:off x="1132198" y="5220478"/>
            <a:ext cx="6979533" cy="989499"/>
          </a:xfrm>
          <a:prstGeom prst="rect">
            <a:avLst/>
          </a:prstGeom>
          <a:noFill/>
          <a:ln>
            <a:noFill/>
          </a:ln>
        </p:spPr>
        <p:txBody>
          <a:bodyPr spcFirstLastPara="1" wrap="square" lIns="91425" tIns="45700" rIns="91425" bIns="45700" anchor="ctr" anchorCtr="0">
            <a:normAutofit/>
          </a:bodyPr>
          <a:lstStyle/>
          <a:p>
            <a:pPr marL="0" indent="0" algn="r">
              <a:spcBef>
                <a:spcPts val="0"/>
              </a:spcBef>
              <a:buSzPct val="100000"/>
              <a:buNone/>
            </a:pPr>
            <a:r>
              <a:rPr lang="en-US" sz="4000" dirty="0">
                <a:latin typeface="+mj-lt"/>
              </a:rPr>
              <a:t>1. Power in Teams and Groups</a:t>
            </a:r>
          </a:p>
        </p:txBody>
      </p:sp>
      <p:sp>
        <p:nvSpPr>
          <p:cNvPr id="11" name="Google Shape;92;p1">
            <a:extLst>
              <a:ext uri="{FF2B5EF4-FFF2-40B4-BE49-F238E27FC236}">
                <a16:creationId xmlns:a16="http://schemas.microsoft.com/office/drawing/2014/main" id="{61B8BD98-30B8-B010-E406-170FB0D09873}"/>
              </a:ext>
            </a:extLst>
          </p:cNvPr>
          <p:cNvSpPr txBox="1">
            <a:spLocks/>
          </p:cNvSpPr>
          <p:nvPr/>
        </p:nvSpPr>
        <p:spPr>
          <a:xfrm>
            <a:off x="1469186" y="3429000"/>
            <a:ext cx="6349091" cy="1014182"/>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600"/>
              </a:spcAft>
              <a:buClr>
                <a:srgbClr val="FFFFFF"/>
              </a:buClr>
              <a:buSzPts val="5900"/>
              <a:buFontTx/>
              <a:buNone/>
              <a:tabLst/>
              <a:defRPr/>
            </a:pPr>
            <a:r>
              <a:rPr kumimoji="0" lang="en-US" b="1" i="0" u="none" strike="noStrike" kern="1200" cap="none" spc="0" normalizeH="0" baseline="0" noProof="0" dirty="0">
                <a:ln>
                  <a:noFill/>
                </a:ln>
                <a:solidFill>
                  <a:prstClr val="white"/>
                </a:solidFill>
                <a:effectLst/>
                <a:uLnTx/>
                <a:uFillTx/>
                <a:latin typeface="Calibri Light" panose="020F0302020204030204"/>
                <a:ea typeface="+mj-ea"/>
                <a:cs typeface="+mj-cs"/>
              </a:rPr>
              <a:t>Group &amp; Team Theory</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pic>
        <p:nvPicPr>
          <p:cNvPr id="187" name="Picture 183" descr="Colourful carved figures of humans">
            <a:extLst>
              <a:ext uri="{FF2B5EF4-FFF2-40B4-BE49-F238E27FC236}">
                <a16:creationId xmlns:a16="http://schemas.microsoft.com/office/drawing/2014/main" id="{69B98ED2-4B96-405E-8F7F-113735FCD8D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24" name="Rectangle 12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ge69c430548_0_3"/>
          <p:cNvSpPr txBox="1">
            <a:spLocks noGrp="1"/>
          </p:cNvSpPr>
          <p:nvPr>
            <p:ph type="title"/>
          </p:nvPr>
        </p:nvSpPr>
        <p:spPr>
          <a:xfrm>
            <a:off x="523875" y="5317240"/>
            <a:ext cx="11210925" cy="744836"/>
          </a:xfrm>
          <a:prstGeom prst="rect">
            <a:avLst/>
          </a:prstGeom>
        </p:spPr>
        <p:txBody>
          <a:bodyPr spcFirstLastPara="1" vert="horz" lIns="91440" tIns="45720" rIns="91440" bIns="45720" rtlCol="0" anchor="ctr" anchorCtr="0">
            <a:normAutofit/>
          </a:bodyPr>
          <a:lstStyle/>
          <a:p>
            <a:pPr algn="ctr">
              <a:buClr>
                <a:srgbClr val="FFFFFF"/>
              </a:buClr>
              <a:buSzPts val="3600"/>
            </a:pPr>
            <a:r>
              <a:rPr lang="en-US" sz="3300">
                <a:solidFill>
                  <a:schemeClr val="tx1">
                    <a:lumMod val="85000"/>
                    <a:lumOff val="15000"/>
                  </a:schemeClr>
                </a:solidFill>
                <a:highlight>
                  <a:schemeClr val="lt1"/>
                </a:highlight>
                <a:sym typeface="Lora"/>
              </a:rPr>
              <a:t>What causes some people to be vulnerable to power attempts?</a:t>
            </a:r>
            <a:endParaRPr lang="en-US" sz="3300">
              <a:solidFill>
                <a:schemeClr val="tx1">
                  <a:lumMod val="85000"/>
                  <a:lumOff val="15000"/>
                </a:schemeClr>
              </a:solidFill>
            </a:endParaRPr>
          </a:p>
        </p:txBody>
      </p:sp>
      <p:cxnSp>
        <p:nvCxnSpPr>
          <p:cNvPr id="126" name="Straight Connector 12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82"/>
                                        </p:tgtEl>
                                        <p:attrNameLst>
                                          <p:attrName>style.visibility</p:attrName>
                                        </p:attrNameLst>
                                      </p:cBhvr>
                                      <p:to>
                                        <p:strVal val="visible"/>
                                      </p:to>
                                    </p:set>
                                    <p:animEffect transition="in" filter="fade">
                                      <p:cBhvr>
                                        <p:cTn id="7" dur="7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give effective and motivating feedback in a team?">
            <a:extLst>
              <a:ext uri="{FF2B5EF4-FFF2-40B4-BE49-F238E27FC236}">
                <a16:creationId xmlns:a16="http://schemas.microsoft.com/office/drawing/2014/main" id="{39D1FDA1-8CA5-E41D-43BA-79AFA1888F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55" r="13818" b="163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614F3B0-AF68-0599-C6D9-1F66E434DE36}"/>
              </a:ext>
            </a:extLst>
          </p:cNvPr>
          <p:cNvSpPr txBox="1"/>
          <p:nvPr/>
        </p:nvSpPr>
        <p:spPr>
          <a:xfrm>
            <a:off x="1376227" y="294861"/>
            <a:ext cx="4023360" cy="14553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sym typeface="Lora"/>
              </a:rPr>
              <a:t>What causes some people to be vulnerable to power attempts?</a:t>
            </a:r>
            <a:endParaRPr lang="en-US" sz="2800" dirty="0">
              <a:latin typeface="+mj-lt"/>
              <a:ea typeface="+mj-ea"/>
              <a:cs typeface="+mj-cs"/>
            </a:endParaRPr>
          </a:p>
        </p:txBody>
      </p:sp>
      <p:sp>
        <p:nvSpPr>
          <p:cNvPr id="2056" name="Rectangle 1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6E9250D-3123-15FA-A1EC-4DDD7C53243E}"/>
              </a:ext>
            </a:extLst>
          </p:cNvPr>
          <p:cNvSpPr/>
          <p:nvPr/>
        </p:nvSpPr>
        <p:spPr>
          <a:xfrm>
            <a:off x="481029" y="4378362"/>
            <a:ext cx="3977640" cy="186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184;ge69c430548_0_3">
            <a:extLst>
              <a:ext uri="{FF2B5EF4-FFF2-40B4-BE49-F238E27FC236}">
                <a16:creationId xmlns:a16="http://schemas.microsoft.com/office/drawing/2014/main" id="{F93CD989-C0D3-DB73-AFAA-E67A6C4B3985}"/>
              </a:ext>
            </a:extLst>
          </p:cNvPr>
          <p:cNvSpPr txBox="1">
            <a:spLocks/>
          </p:cNvSpPr>
          <p:nvPr/>
        </p:nvSpPr>
        <p:spPr>
          <a:xfrm>
            <a:off x="974641" y="2045027"/>
            <a:ext cx="5549518" cy="70621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600" indent="0">
              <a:spcBef>
                <a:spcPts val="0"/>
              </a:spcBef>
              <a:spcAft>
                <a:spcPts val="600"/>
              </a:spcAft>
              <a:buSzPct val="100000"/>
              <a:buNone/>
            </a:pPr>
            <a:r>
              <a:rPr lang="en-US" sz="3600" dirty="0">
                <a:solidFill>
                  <a:schemeClr val="accent4">
                    <a:lumMod val="40000"/>
                    <a:lumOff val="60000"/>
                  </a:schemeClr>
                </a:solidFill>
              </a:rPr>
              <a:t>Subordinate’s Values </a:t>
            </a:r>
          </a:p>
        </p:txBody>
      </p:sp>
      <p:sp>
        <p:nvSpPr>
          <p:cNvPr id="25" name="Google Shape;185;ge69c430548_0_3">
            <a:extLst>
              <a:ext uri="{FF2B5EF4-FFF2-40B4-BE49-F238E27FC236}">
                <a16:creationId xmlns:a16="http://schemas.microsoft.com/office/drawing/2014/main" id="{BB5D32C0-A4EB-4A06-BD8A-0B4A5AA68182}"/>
              </a:ext>
            </a:extLst>
          </p:cNvPr>
          <p:cNvSpPr txBox="1">
            <a:spLocks/>
          </p:cNvSpPr>
          <p:nvPr/>
        </p:nvSpPr>
        <p:spPr>
          <a:xfrm>
            <a:off x="1079508" y="2749265"/>
            <a:ext cx="5879939" cy="118235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Person B’s values can influence his susceptibility to influence.</a:t>
            </a:r>
          </a:p>
        </p:txBody>
      </p:sp>
      <p:sp>
        <p:nvSpPr>
          <p:cNvPr id="26" name="TextBox 25">
            <a:extLst>
              <a:ext uri="{FF2B5EF4-FFF2-40B4-BE49-F238E27FC236}">
                <a16:creationId xmlns:a16="http://schemas.microsoft.com/office/drawing/2014/main" id="{222F493A-01B9-C965-5732-7F86099DC7C2}"/>
              </a:ext>
            </a:extLst>
          </p:cNvPr>
          <p:cNvSpPr txBox="1"/>
          <p:nvPr/>
        </p:nvSpPr>
        <p:spPr>
          <a:xfrm>
            <a:off x="1079509" y="3734170"/>
            <a:ext cx="5720060" cy="255798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defPPr>
              <a:defRPr lang="en-US"/>
            </a:defPPr>
            <a:lvl1pPr indent="0" algn="r">
              <a:lnSpc>
                <a:spcPct val="90000"/>
              </a:lnSpc>
              <a:spcBef>
                <a:spcPts val="0"/>
              </a:spcBef>
              <a:buSzPct val="100000"/>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If an employee places a high value on money and believes the supervisor actually controls pay raises, we would expect the employee to be highly susceptible to the supervisor’s influence.</a:t>
            </a:r>
          </a:p>
        </p:txBody>
      </p:sp>
    </p:spTree>
    <p:extLst>
      <p:ext uri="{BB962C8B-B14F-4D97-AF65-F5344CB8AC3E}">
        <p14:creationId xmlns:p14="http://schemas.microsoft.com/office/powerpoint/2010/main" val="28217401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3" name="Arc 19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Relationship people icon stock vector. Illustration of relationships -  157100916">
            <a:extLst>
              <a:ext uri="{FF2B5EF4-FFF2-40B4-BE49-F238E27FC236}">
                <a16:creationId xmlns:a16="http://schemas.microsoft.com/office/drawing/2014/main" id="{ABCEFEC3-ACB8-9651-DCBA-ED25D9011AA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42"/>
          <a:stretch/>
        </p:blipFill>
        <p:spPr bwMode="auto">
          <a:xfrm>
            <a:off x="741522" y="2604303"/>
            <a:ext cx="4600314" cy="36764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6415727-B75A-16F5-A102-39FFD0D25A2D}"/>
              </a:ext>
            </a:extLst>
          </p:cNvPr>
          <p:cNvSpPr txBox="1"/>
          <p:nvPr/>
        </p:nvSpPr>
        <p:spPr>
          <a:xfrm>
            <a:off x="982054" y="643468"/>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27" name="Google Shape;185;ge69c430548_0_3">
            <a:extLst>
              <a:ext uri="{FF2B5EF4-FFF2-40B4-BE49-F238E27FC236}">
                <a16:creationId xmlns:a16="http://schemas.microsoft.com/office/drawing/2014/main" id="{7FE904F2-E43B-94EF-40C3-725D37C1EE93}"/>
              </a:ext>
            </a:extLst>
          </p:cNvPr>
          <p:cNvSpPr txBox="1">
            <a:spLocks/>
          </p:cNvSpPr>
          <p:nvPr/>
        </p:nvSpPr>
        <p:spPr>
          <a:xfrm>
            <a:off x="5614448" y="2261643"/>
            <a:ext cx="6108642" cy="426411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The nature of the relationship between A and B can be a factor in power dependence. </a:t>
            </a:r>
          </a:p>
          <a:p>
            <a:pPr marL="0" indent="0">
              <a:spcBef>
                <a:spcPts val="1200"/>
              </a:spcBef>
              <a:buSzPct val="100000"/>
              <a:buNone/>
            </a:pPr>
            <a:r>
              <a:rPr lang="en-US" dirty="0"/>
              <a:t>Are A and B peers or superior and subordinate? </a:t>
            </a:r>
          </a:p>
          <a:p>
            <a:pPr marL="0" indent="0">
              <a:spcBef>
                <a:spcPts val="1200"/>
              </a:spcBef>
              <a:buSzPct val="100000"/>
              <a:buNone/>
            </a:pPr>
            <a:r>
              <a:rPr lang="en-US" dirty="0"/>
              <a:t>Is the job permanent or temporary? </a:t>
            </a:r>
          </a:p>
          <a:p>
            <a:pPr marL="0" indent="0">
              <a:spcBef>
                <a:spcPts val="1200"/>
              </a:spcBef>
              <a:buSzPct val="100000"/>
              <a:buNone/>
            </a:pPr>
            <a:r>
              <a:rPr lang="en-US" dirty="0"/>
              <a:t>A person on a temporary job, for example, may feel less need to acquiesce, because he won’t be holding the position for long.</a:t>
            </a:r>
          </a:p>
        </p:txBody>
      </p:sp>
      <p:sp>
        <p:nvSpPr>
          <p:cNvPr id="28" name="Google Shape;184;ge69c430548_0_3">
            <a:extLst>
              <a:ext uri="{FF2B5EF4-FFF2-40B4-BE49-F238E27FC236}">
                <a16:creationId xmlns:a16="http://schemas.microsoft.com/office/drawing/2014/main" id="{C37527AC-1A88-6A65-2F5D-80632529F6A0}"/>
              </a:ext>
            </a:extLst>
          </p:cNvPr>
          <p:cNvSpPr txBox="1">
            <a:spLocks/>
          </p:cNvSpPr>
          <p:nvPr/>
        </p:nvSpPr>
        <p:spPr>
          <a:xfrm>
            <a:off x="5568148" y="1443389"/>
            <a:ext cx="4449768"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gn="r">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Nature of Relationship</a:t>
            </a:r>
          </a:p>
        </p:txBody>
      </p:sp>
    </p:spTree>
    <p:extLst>
      <p:ext uri="{BB962C8B-B14F-4D97-AF65-F5344CB8AC3E}">
        <p14:creationId xmlns:p14="http://schemas.microsoft.com/office/powerpoint/2010/main" val="25529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xEl>
                                              <p:pRg st="1" end="1"/>
                                            </p:txEl>
                                          </p:spTgt>
                                        </p:tgtEl>
                                        <p:attrNameLst>
                                          <p:attrName>style.visibility</p:attrName>
                                        </p:attrNameLst>
                                      </p:cBhvr>
                                      <p:to>
                                        <p:strVal val="visible"/>
                                      </p:to>
                                    </p:set>
                                    <p:animEffect transition="in" filter="fade">
                                      <p:cBhvr>
                                        <p:cTn id="14" dur="1000"/>
                                        <p:tgtEl>
                                          <p:spTgt spid="27">
                                            <p:txEl>
                                              <p:pRg st="1" end="1"/>
                                            </p:txEl>
                                          </p:spTgt>
                                        </p:tgtEl>
                                      </p:cBhvr>
                                    </p:animEffect>
                                    <p:anim calcmode="lin" valueType="num">
                                      <p:cBhvr>
                                        <p:cTn id="15"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fade">
                                      <p:cBhvr>
                                        <p:cTn id="21" dur="1000"/>
                                        <p:tgtEl>
                                          <p:spTgt spid="27">
                                            <p:txEl>
                                              <p:pRg st="2" end="2"/>
                                            </p:txEl>
                                          </p:spTgt>
                                        </p:tgtEl>
                                      </p:cBhvr>
                                    </p:animEffect>
                                    <p:anim calcmode="lin" valueType="num">
                                      <p:cBhvr>
                                        <p:cTn id="22"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xEl>
                                              <p:pRg st="3" end="3"/>
                                            </p:txEl>
                                          </p:spTgt>
                                        </p:tgtEl>
                                        <p:attrNameLst>
                                          <p:attrName>style.visibility</p:attrName>
                                        </p:attrNameLst>
                                      </p:cBhvr>
                                      <p:to>
                                        <p:strVal val="visible"/>
                                      </p:to>
                                    </p:set>
                                    <p:animEffect transition="in" filter="fade">
                                      <p:cBhvr>
                                        <p:cTn id="28" dur="1000"/>
                                        <p:tgtEl>
                                          <p:spTgt spid="27">
                                            <p:txEl>
                                              <p:pRg st="3" end="3"/>
                                            </p:txEl>
                                          </p:spTgt>
                                        </p:tgtEl>
                                      </p:cBhvr>
                                    </p:animEffect>
                                    <p:anim calcmode="lin" valueType="num">
                                      <p:cBhvr>
                                        <p:cTn id="29"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205;p11" descr="Chart, line chart&#10;&#10;Description automatically generated">
            <a:extLst>
              <a:ext uri="{FF2B5EF4-FFF2-40B4-BE49-F238E27FC236}">
                <a16:creationId xmlns:a16="http://schemas.microsoft.com/office/drawing/2014/main" id="{A9E08585-9AC7-7FEB-2197-B29A2C6ADC81}"/>
              </a:ext>
            </a:extLst>
          </p:cNvPr>
          <p:cNvPicPr preferRelativeResize="0"/>
          <p:nvPr/>
        </p:nvPicPr>
        <p:blipFill>
          <a:blip r:embed="rId3" cstate="screen">
            <a:extLst>
              <a:ext uri="{28A0092B-C50C-407E-A947-70E740481C1C}">
                <a14:useLocalDpi xmlns:a14="http://schemas.microsoft.com/office/drawing/2010/main"/>
              </a:ext>
            </a:extLst>
          </a:blip>
          <a:stretch>
            <a:fillRect/>
          </a:stretch>
        </p:blipFill>
        <p:spPr>
          <a:xfrm>
            <a:off x="5677818" y="1747777"/>
            <a:ext cx="6017358" cy="3275636"/>
          </a:xfrm>
          <a:prstGeom prst="rect">
            <a:avLst/>
          </a:prstGeom>
          <a:noFill/>
        </p:spPr>
      </p:pic>
      <p:sp>
        <p:nvSpPr>
          <p:cNvPr id="14" name="TextBox 13">
            <a:extLst>
              <a:ext uri="{FF2B5EF4-FFF2-40B4-BE49-F238E27FC236}">
                <a16:creationId xmlns:a16="http://schemas.microsoft.com/office/drawing/2014/main" id="{B41498AD-5306-4E9B-17C7-315253CE559B}"/>
              </a:ext>
            </a:extLst>
          </p:cNvPr>
          <p:cNvSpPr txBox="1"/>
          <p:nvPr/>
        </p:nvSpPr>
        <p:spPr>
          <a:xfrm>
            <a:off x="633593" y="1728555"/>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16" name="Google Shape;184;ge69c430548_0_3">
            <a:extLst>
              <a:ext uri="{FF2B5EF4-FFF2-40B4-BE49-F238E27FC236}">
                <a16:creationId xmlns:a16="http://schemas.microsoft.com/office/drawing/2014/main" id="{D08AA658-6A63-E3DC-6450-BB8127EE4F17}"/>
              </a:ext>
            </a:extLst>
          </p:cNvPr>
          <p:cNvSpPr txBox="1">
            <a:spLocks/>
          </p:cNvSpPr>
          <p:nvPr/>
        </p:nvSpPr>
        <p:spPr>
          <a:xfrm>
            <a:off x="2083073" y="3047320"/>
            <a:ext cx="3424839"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dirty="0"/>
              <a:t>Counterpower</a:t>
            </a:r>
          </a:p>
        </p:txBody>
      </p:sp>
      <p:sp>
        <p:nvSpPr>
          <p:cNvPr id="18" name="Google Shape;185;ge69c430548_0_3">
            <a:extLst>
              <a:ext uri="{FF2B5EF4-FFF2-40B4-BE49-F238E27FC236}">
                <a16:creationId xmlns:a16="http://schemas.microsoft.com/office/drawing/2014/main" id="{6CD737ED-4D58-EAB5-05B6-C505126985D4}"/>
              </a:ext>
            </a:extLst>
          </p:cNvPr>
          <p:cNvSpPr txBox="1">
            <a:spLocks/>
          </p:cNvSpPr>
          <p:nvPr/>
        </p:nvSpPr>
        <p:spPr>
          <a:xfrm>
            <a:off x="667903" y="3696898"/>
            <a:ext cx="4840010" cy="252219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ct val="100000"/>
              <a:buNone/>
            </a:pPr>
            <a:r>
              <a:rPr lang="en-US" sz="2800" dirty="0"/>
              <a:t>B has other sources of power to buffer the effects of A’s power. For example, if B is unionized, the union’s power may serve to negate A’s influence attempts.</a:t>
            </a:r>
          </a:p>
        </p:txBody>
      </p:sp>
    </p:spTree>
    <p:extLst>
      <p:ext uri="{BB962C8B-B14F-4D97-AF65-F5344CB8AC3E}">
        <p14:creationId xmlns:p14="http://schemas.microsoft.com/office/powerpoint/2010/main" val="33529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Low angle view of lightning against cloudy sky at dusk">
            <a:extLst>
              <a:ext uri="{FF2B5EF4-FFF2-40B4-BE49-F238E27FC236}">
                <a16:creationId xmlns:a16="http://schemas.microsoft.com/office/drawing/2014/main" id="{317853D2-F5DD-DF18-BD91-CF0D366D54EC}"/>
              </a:ext>
            </a:extLst>
          </p:cNvPr>
          <p:cNvPicPr>
            <a:picLocks noChangeAspect="1"/>
          </p:cNvPicPr>
          <p:nvPr/>
        </p:nvPicPr>
        <p:blipFill rotWithShape="1">
          <a:blip r:embed="rId3">
            <a:duotone>
              <a:schemeClr val="bg2">
                <a:shade val="45000"/>
                <a:satMod val="135000"/>
              </a:schemeClr>
              <a:prstClr val="white"/>
            </a:duotone>
          </a:blip>
          <a:srcRect l="9091" t="8123" b="7003"/>
          <a:stretch/>
        </p:blipFill>
        <p:spPr>
          <a:xfrm>
            <a:off x="20" y="10"/>
            <a:ext cx="12191980" cy="6857990"/>
          </a:xfrm>
          <a:prstGeom prst="rect">
            <a:avLst/>
          </a:prstGeom>
        </p:spPr>
      </p:pic>
      <p:sp>
        <p:nvSpPr>
          <p:cNvPr id="21"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10;p12">
            <a:extLst>
              <a:ext uri="{FF2B5EF4-FFF2-40B4-BE49-F238E27FC236}">
                <a16:creationId xmlns:a16="http://schemas.microsoft.com/office/drawing/2014/main" id="{50599208-FFB7-D2A5-F612-B6ED0D1CB99C}"/>
              </a:ext>
            </a:extLst>
          </p:cNvPr>
          <p:cNvSpPr txBox="1">
            <a:spLocks/>
          </p:cNvSpPr>
          <p:nvPr/>
        </p:nvSpPr>
        <p:spPr>
          <a:xfrm>
            <a:off x="6215604" y="365125"/>
            <a:ext cx="5034987"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buClr>
                <a:srgbClr val="FFFFFF"/>
              </a:buClr>
              <a:buSzPts val="3600"/>
            </a:pPr>
            <a:r>
              <a:rPr lang="en-US" sz="3200" b="1" dirty="0"/>
              <a:t>Uses of Power: Common Power Tactics in Organizations </a:t>
            </a:r>
            <a:endParaRPr lang="en-US" sz="3200" b="1" dirty="0">
              <a:effectLst>
                <a:outerShdw blurRad="38100" dist="38100" dir="2700000" algn="tl">
                  <a:srgbClr val="000000">
                    <a:alpha val="43137"/>
                  </a:srgbClr>
                </a:outerShdw>
              </a:effectLst>
            </a:endParaRPr>
          </a:p>
        </p:txBody>
      </p:sp>
      <p:graphicFrame>
        <p:nvGraphicFramePr>
          <p:cNvPr id="9" name="Google Shape;211;p12">
            <a:extLst>
              <a:ext uri="{FF2B5EF4-FFF2-40B4-BE49-F238E27FC236}">
                <a16:creationId xmlns:a16="http://schemas.microsoft.com/office/drawing/2014/main" id="{E01806DB-61F6-4725-012E-9EAF782AA353}"/>
              </a:ext>
            </a:extLst>
          </p:cNvPr>
          <p:cNvGraphicFramePr>
            <a:graphicFrameLocks/>
          </p:cNvGraphicFramePr>
          <p:nvPr>
            <p:extLst>
              <p:ext uri="{D42A27DB-BD31-4B8C-83A1-F6EECF244321}">
                <p14:modId xmlns:p14="http://schemas.microsoft.com/office/powerpoint/2010/main" val="445953351"/>
              </p:ext>
            </p:extLst>
          </p:nvPr>
        </p:nvGraphicFramePr>
        <p:xfrm>
          <a:off x="5803739" y="1825625"/>
          <a:ext cx="5446853"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D258C7CD-E417-B66F-D450-E204A61D3B7C}"/>
              </a:ext>
            </a:extLst>
          </p:cNvPr>
          <p:cNvSpPr txBox="1"/>
          <p:nvPr/>
        </p:nvSpPr>
        <p:spPr>
          <a:xfrm>
            <a:off x="628902" y="1690688"/>
            <a:ext cx="4823749" cy="3939540"/>
          </a:xfrm>
          <a:prstGeom prst="rect">
            <a:avLst/>
          </a:prstGeom>
          <a:noFill/>
        </p:spPr>
        <p:txBody>
          <a:bodyPr wrap="square">
            <a:spAutoFit/>
          </a:bodyPr>
          <a:lstStyle/>
          <a:p>
            <a:pPr algn="r"/>
            <a:r>
              <a:rPr lang="en-US" sz="2500" b="0" i="0" u="none" strike="noStrike" baseline="0" dirty="0">
                <a:solidFill>
                  <a:srgbClr val="000000"/>
                </a:solidFill>
                <a:latin typeface="Lora" pitchFamily="2" charset="0"/>
              </a:rPr>
              <a:t>It is easy to see manifestations of power almost anywhere. In fact, there are a wide variety of power-based methods used to influence others.</a:t>
            </a:r>
          </a:p>
          <a:p>
            <a:pPr algn="r"/>
            <a:endParaRPr lang="en-US" sz="2500" b="0" i="0" u="none" strike="noStrike" baseline="0" dirty="0">
              <a:solidFill>
                <a:srgbClr val="000000"/>
              </a:solidFill>
              <a:latin typeface="Lora" pitchFamily="2" charset="0"/>
            </a:endParaRPr>
          </a:p>
          <a:p>
            <a:pPr algn="r"/>
            <a:r>
              <a:rPr lang="en-US" sz="2500" dirty="0">
                <a:solidFill>
                  <a:srgbClr val="000000"/>
                </a:solidFill>
                <a:latin typeface="Lora" pitchFamily="2" charset="0"/>
              </a:rPr>
              <a:t>W</a:t>
            </a:r>
            <a:r>
              <a:rPr lang="en-US" sz="2500" b="0" i="0" u="none" strike="noStrike" baseline="0" dirty="0">
                <a:solidFill>
                  <a:srgbClr val="000000"/>
                </a:solidFill>
                <a:latin typeface="Lora" pitchFamily="2" charset="0"/>
              </a:rPr>
              <a:t>e will examine two aspects of the use of power: commonly used </a:t>
            </a:r>
            <a:r>
              <a:rPr lang="en-US" sz="2500" b="1" i="0" u="none" strike="noStrike" baseline="0" dirty="0">
                <a:solidFill>
                  <a:srgbClr val="000000"/>
                </a:solidFill>
                <a:latin typeface="Lora" pitchFamily="2" charset="0"/>
              </a:rPr>
              <a:t>power tactics </a:t>
            </a:r>
            <a:r>
              <a:rPr lang="en-US" sz="2500" b="0" i="0" u="none" strike="noStrike" baseline="0" dirty="0">
                <a:solidFill>
                  <a:srgbClr val="000000"/>
                </a:solidFill>
                <a:latin typeface="Lora" pitchFamily="2" charset="0"/>
              </a:rPr>
              <a:t>and the </a:t>
            </a:r>
            <a:r>
              <a:rPr lang="en-US" sz="2500" b="1" i="0" u="none" strike="noStrike" baseline="0" dirty="0">
                <a:solidFill>
                  <a:srgbClr val="000000"/>
                </a:solidFill>
                <a:latin typeface="Lora" pitchFamily="2" charset="0"/>
              </a:rPr>
              <a:t>ethical use of power</a:t>
            </a:r>
            <a:r>
              <a:rPr lang="en-US" sz="2500" b="0" i="0" u="none" strike="noStrike" baseline="0" dirty="0">
                <a:solidFill>
                  <a:srgbClr val="000000"/>
                </a:solidFill>
                <a:latin typeface="Lora" pitchFamily="2" charset="0"/>
              </a:rPr>
              <a:t>. </a:t>
            </a:r>
            <a:endParaRPr lang="en-US" sz="2500" dirty="0"/>
          </a:p>
        </p:txBody>
      </p:sp>
    </p:spTree>
    <p:extLst>
      <p:ext uri="{BB962C8B-B14F-4D97-AF65-F5344CB8AC3E}">
        <p14:creationId xmlns:p14="http://schemas.microsoft.com/office/powerpoint/2010/main" val="17854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D5A905DA-B0C1-474D-9EE2-28CBEAD58D45}"/>
                                            </p:graphicEl>
                                          </p:spTgt>
                                        </p:tgtEl>
                                        <p:attrNameLst>
                                          <p:attrName>style.visibility</p:attrName>
                                        </p:attrNameLst>
                                      </p:cBhvr>
                                      <p:to>
                                        <p:strVal val="visible"/>
                                      </p:to>
                                    </p:set>
                                    <p:animEffect transition="in" filter="fade">
                                      <p:cBhvr>
                                        <p:cTn id="14" dur="1000"/>
                                        <p:tgtEl>
                                          <p:spTgt spid="9">
                                            <p:graphicEl>
                                              <a:dgm id="{D5A905DA-B0C1-474D-9EE2-28CBEAD58D45}"/>
                                            </p:graphicEl>
                                          </p:spTgt>
                                        </p:tgtEl>
                                      </p:cBhvr>
                                    </p:animEffect>
                                    <p:anim calcmode="lin" valueType="num">
                                      <p:cBhvr>
                                        <p:cTn id="15" dur="1000" fill="hold"/>
                                        <p:tgtEl>
                                          <p:spTgt spid="9">
                                            <p:graphicEl>
                                              <a:dgm id="{D5A905DA-B0C1-474D-9EE2-28CBEAD58D45}"/>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D5A905DA-B0C1-474D-9EE2-28CBEAD58D4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graphicEl>
                                              <a:dgm id="{801B40ED-FFBC-4CCA-ACD6-2A5011F9D14E}"/>
                                            </p:graphicEl>
                                          </p:spTgt>
                                        </p:tgtEl>
                                        <p:attrNameLst>
                                          <p:attrName>style.visibility</p:attrName>
                                        </p:attrNameLst>
                                      </p:cBhvr>
                                      <p:to>
                                        <p:strVal val="visible"/>
                                      </p:to>
                                    </p:set>
                                    <p:animEffect transition="in" filter="fade">
                                      <p:cBhvr>
                                        <p:cTn id="19" dur="1000"/>
                                        <p:tgtEl>
                                          <p:spTgt spid="9">
                                            <p:graphicEl>
                                              <a:dgm id="{801B40ED-FFBC-4CCA-ACD6-2A5011F9D14E}"/>
                                            </p:graphicEl>
                                          </p:spTgt>
                                        </p:tgtEl>
                                      </p:cBhvr>
                                    </p:animEffect>
                                    <p:anim calcmode="lin" valueType="num">
                                      <p:cBhvr>
                                        <p:cTn id="20" dur="1000" fill="hold"/>
                                        <p:tgtEl>
                                          <p:spTgt spid="9">
                                            <p:graphicEl>
                                              <a:dgm id="{801B40ED-FFBC-4CCA-ACD6-2A5011F9D14E}"/>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801B40ED-FFBC-4CCA-ACD6-2A5011F9D14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graphicEl>
                                              <a:dgm id="{FA0578CE-DD0E-40AF-B451-0B7533BE95DE}"/>
                                            </p:graphicEl>
                                          </p:spTgt>
                                        </p:tgtEl>
                                        <p:attrNameLst>
                                          <p:attrName>style.visibility</p:attrName>
                                        </p:attrNameLst>
                                      </p:cBhvr>
                                      <p:to>
                                        <p:strVal val="visible"/>
                                      </p:to>
                                    </p:set>
                                    <p:animEffect transition="in" filter="fade">
                                      <p:cBhvr>
                                        <p:cTn id="26" dur="1000"/>
                                        <p:tgtEl>
                                          <p:spTgt spid="9">
                                            <p:graphicEl>
                                              <a:dgm id="{FA0578CE-DD0E-40AF-B451-0B7533BE95DE}"/>
                                            </p:graphicEl>
                                          </p:spTgt>
                                        </p:tgtEl>
                                      </p:cBhvr>
                                    </p:animEffect>
                                    <p:anim calcmode="lin" valueType="num">
                                      <p:cBhvr>
                                        <p:cTn id="27" dur="1000" fill="hold"/>
                                        <p:tgtEl>
                                          <p:spTgt spid="9">
                                            <p:graphicEl>
                                              <a:dgm id="{FA0578CE-DD0E-40AF-B451-0B7533BE95DE}"/>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FA0578CE-DD0E-40AF-B451-0B7533BE95DE}"/>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graphicEl>
                                              <a:dgm id="{4E181C41-7ED5-45E9-9725-FC08027341C0}"/>
                                            </p:graphicEl>
                                          </p:spTgt>
                                        </p:tgtEl>
                                        <p:attrNameLst>
                                          <p:attrName>style.visibility</p:attrName>
                                        </p:attrNameLst>
                                      </p:cBhvr>
                                      <p:to>
                                        <p:strVal val="visible"/>
                                      </p:to>
                                    </p:set>
                                    <p:animEffect transition="in" filter="fade">
                                      <p:cBhvr>
                                        <p:cTn id="31" dur="1000"/>
                                        <p:tgtEl>
                                          <p:spTgt spid="9">
                                            <p:graphicEl>
                                              <a:dgm id="{4E181C41-7ED5-45E9-9725-FC08027341C0}"/>
                                            </p:graphicEl>
                                          </p:spTgt>
                                        </p:tgtEl>
                                      </p:cBhvr>
                                    </p:animEffect>
                                    <p:anim calcmode="lin" valueType="num">
                                      <p:cBhvr>
                                        <p:cTn id="32" dur="1000" fill="hold"/>
                                        <p:tgtEl>
                                          <p:spTgt spid="9">
                                            <p:graphicEl>
                                              <a:dgm id="{4E181C41-7ED5-45E9-9725-FC08027341C0}"/>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4E181C41-7ED5-45E9-9725-FC08027341C0}"/>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graphicEl>
                                              <a:dgm id="{71E55351-FEAC-437E-9EC2-0F1BFB3C707D}"/>
                                            </p:graphicEl>
                                          </p:spTgt>
                                        </p:tgtEl>
                                        <p:attrNameLst>
                                          <p:attrName>style.visibility</p:attrName>
                                        </p:attrNameLst>
                                      </p:cBhvr>
                                      <p:to>
                                        <p:strVal val="visible"/>
                                      </p:to>
                                    </p:set>
                                    <p:animEffect transition="in" filter="fade">
                                      <p:cBhvr>
                                        <p:cTn id="38" dur="1000"/>
                                        <p:tgtEl>
                                          <p:spTgt spid="9">
                                            <p:graphicEl>
                                              <a:dgm id="{71E55351-FEAC-437E-9EC2-0F1BFB3C707D}"/>
                                            </p:graphicEl>
                                          </p:spTgt>
                                        </p:tgtEl>
                                      </p:cBhvr>
                                    </p:animEffect>
                                    <p:anim calcmode="lin" valueType="num">
                                      <p:cBhvr>
                                        <p:cTn id="39" dur="1000" fill="hold"/>
                                        <p:tgtEl>
                                          <p:spTgt spid="9">
                                            <p:graphicEl>
                                              <a:dgm id="{71E55351-FEAC-437E-9EC2-0F1BFB3C707D}"/>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71E55351-FEAC-437E-9EC2-0F1BFB3C707D}"/>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graphicEl>
                                              <a:dgm id="{44124AFD-1FA6-4E0D-8328-081613D85EB2}"/>
                                            </p:graphicEl>
                                          </p:spTgt>
                                        </p:tgtEl>
                                        <p:attrNameLst>
                                          <p:attrName>style.visibility</p:attrName>
                                        </p:attrNameLst>
                                      </p:cBhvr>
                                      <p:to>
                                        <p:strVal val="visible"/>
                                      </p:to>
                                    </p:set>
                                    <p:animEffect transition="in" filter="fade">
                                      <p:cBhvr>
                                        <p:cTn id="43" dur="1000"/>
                                        <p:tgtEl>
                                          <p:spTgt spid="9">
                                            <p:graphicEl>
                                              <a:dgm id="{44124AFD-1FA6-4E0D-8328-081613D85EB2}"/>
                                            </p:graphicEl>
                                          </p:spTgt>
                                        </p:tgtEl>
                                      </p:cBhvr>
                                    </p:animEffect>
                                    <p:anim calcmode="lin" valueType="num">
                                      <p:cBhvr>
                                        <p:cTn id="44" dur="1000" fill="hold"/>
                                        <p:tgtEl>
                                          <p:spTgt spid="9">
                                            <p:graphicEl>
                                              <a:dgm id="{44124AFD-1FA6-4E0D-8328-081613D85EB2}"/>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44124AFD-1FA6-4E0D-8328-081613D85EB2}"/>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graphicEl>
                                              <a:dgm id="{8AD4E6A1-FF5E-498D-9C89-EEB746E05138}"/>
                                            </p:graphicEl>
                                          </p:spTgt>
                                        </p:tgtEl>
                                        <p:attrNameLst>
                                          <p:attrName>style.visibility</p:attrName>
                                        </p:attrNameLst>
                                      </p:cBhvr>
                                      <p:to>
                                        <p:strVal val="visible"/>
                                      </p:to>
                                    </p:set>
                                    <p:animEffect transition="in" filter="fade">
                                      <p:cBhvr>
                                        <p:cTn id="50" dur="1000"/>
                                        <p:tgtEl>
                                          <p:spTgt spid="9">
                                            <p:graphicEl>
                                              <a:dgm id="{8AD4E6A1-FF5E-498D-9C89-EEB746E05138}"/>
                                            </p:graphicEl>
                                          </p:spTgt>
                                        </p:tgtEl>
                                      </p:cBhvr>
                                    </p:animEffect>
                                    <p:anim calcmode="lin" valueType="num">
                                      <p:cBhvr>
                                        <p:cTn id="51" dur="1000" fill="hold"/>
                                        <p:tgtEl>
                                          <p:spTgt spid="9">
                                            <p:graphicEl>
                                              <a:dgm id="{8AD4E6A1-FF5E-498D-9C89-EEB746E05138}"/>
                                            </p:graphicEl>
                                          </p:spTgt>
                                        </p:tgtEl>
                                        <p:attrNameLst>
                                          <p:attrName>ppt_x</p:attrName>
                                        </p:attrNameLst>
                                      </p:cBhvr>
                                      <p:tavLst>
                                        <p:tav tm="0">
                                          <p:val>
                                            <p:strVal val="#ppt_x"/>
                                          </p:val>
                                        </p:tav>
                                        <p:tav tm="100000">
                                          <p:val>
                                            <p:strVal val="#ppt_x"/>
                                          </p:val>
                                        </p:tav>
                                      </p:tavLst>
                                    </p:anim>
                                    <p:anim calcmode="lin" valueType="num">
                                      <p:cBhvr>
                                        <p:cTn id="52" dur="1000" fill="hold"/>
                                        <p:tgtEl>
                                          <p:spTgt spid="9">
                                            <p:graphicEl>
                                              <a:dgm id="{8AD4E6A1-FF5E-498D-9C89-EEB746E05138}"/>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graphicEl>
                                              <a:dgm id="{0CF1B511-D69F-4EF3-8720-9A8D886C6CEA}"/>
                                            </p:graphicEl>
                                          </p:spTgt>
                                        </p:tgtEl>
                                        <p:attrNameLst>
                                          <p:attrName>style.visibility</p:attrName>
                                        </p:attrNameLst>
                                      </p:cBhvr>
                                      <p:to>
                                        <p:strVal val="visible"/>
                                      </p:to>
                                    </p:set>
                                    <p:animEffect transition="in" filter="fade">
                                      <p:cBhvr>
                                        <p:cTn id="55" dur="1000"/>
                                        <p:tgtEl>
                                          <p:spTgt spid="9">
                                            <p:graphicEl>
                                              <a:dgm id="{0CF1B511-D69F-4EF3-8720-9A8D886C6CEA}"/>
                                            </p:graphicEl>
                                          </p:spTgt>
                                        </p:tgtEl>
                                      </p:cBhvr>
                                    </p:animEffect>
                                    <p:anim calcmode="lin" valueType="num">
                                      <p:cBhvr>
                                        <p:cTn id="56" dur="1000" fill="hold"/>
                                        <p:tgtEl>
                                          <p:spTgt spid="9">
                                            <p:graphicEl>
                                              <a:dgm id="{0CF1B511-D69F-4EF3-8720-9A8D886C6CEA}"/>
                                            </p:graphicEl>
                                          </p:spTgt>
                                        </p:tgtEl>
                                        <p:attrNameLst>
                                          <p:attrName>ppt_x</p:attrName>
                                        </p:attrNameLst>
                                      </p:cBhvr>
                                      <p:tavLst>
                                        <p:tav tm="0">
                                          <p:val>
                                            <p:strVal val="#ppt_x"/>
                                          </p:val>
                                        </p:tav>
                                        <p:tav tm="100000">
                                          <p:val>
                                            <p:strVal val="#ppt_x"/>
                                          </p:val>
                                        </p:tav>
                                      </p:tavLst>
                                    </p:anim>
                                    <p:anim calcmode="lin" valueType="num">
                                      <p:cBhvr>
                                        <p:cTn id="57" dur="1000" fill="hold"/>
                                        <p:tgtEl>
                                          <p:spTgt spid="9">
                                            <p:graphicEl>
                                              <a:dgm id="{0CF1B511-D69F-4EF3-8720-9A8D886C6CEA}"/>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
                                            <p:graphicEl>
                                              <a:dgm id="{96C8702E-E99D-430C-8D00-62F81C31CD6F}"/>
                                            </p:graphicEl>
                                          </p:spTgt>
                                        </p:tgtEl>
                                        <p:attrNameLst>
                                          <p:attrName>style.visibility</p:attrName>
                                        </p:attrNameLst>
                                      </p:cBhvr>
                                      <p:to>
                                        <p:strVal val="visible"/>
                                      </p:to>
                                    </p:set>
                                    <p:animEffect transition="in" filter="fade">
                                      <p:cBhvr>
                                        <p:cTn id="62" dur="1000"/>
                                        <p:tgtEl>
                                          <p:spTgt spid="9">
                                            <p:graphicEl>
                                              <a:dgm id="{96C8702E-E99D-430C-8D00-62F81C31CD6F}"/>
                                            </p:graphicEl>
                                          </p:spTgt>
                                        </p:tgtEl>
                                      </p:cBhvr>
                                    </p:animEffect>
                                    <p:anim calcmode="lin" valueType="num">
                                      <p:cBhvr>
                                        <p:cTn id="63" dur="1000" fill="hold"/>
                                        <p:tgtEl>
                                          <p:spTgt spid="9">
                                            <p:graphicEl>
                                              <a:dgm id="{96C8702E-E99D-430C-8D00-62F81C31CD6F}"/>
                                            </p:graphicEl>
                                          </p:spTgt>
                                        </p:tgtEl>
                                        <p:attrNameLst>
                                          <p:attrName>ppt_x</p:attrName>
                                        </p:attrNameLst>
                                      </p:cBhvr>
                                      <p:tavLst>
                                        <p:tav tm="0">
                                          <p:val>
                                            <p:strVal val="#ppt_x"/>
                                          </p:val>
                                        </p:tav>
                                        <p:tav tm="100000">
                                          <p:val>
                                            <p:strVal val="#ppt_x"/>
                                          </p:val>
                                        </p:tav>
                                      </p:tavLst>
                                    </p:anim>
                                    <p:anim calcmode="lin" valueType="num">
                                      <p:cBhvr>
                                        <p:cTn id="64" dur="1000" fill="hold"/>
                                        <p:tgtEl>
                                          <p:spTgt spid="9">
                                            <p:graphicEl>
                                              <a:dgm id="{96C8702E-E99D-430C-8D00-62F81C31CD6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
                                            <p:graphicEl>
                                              <a:dgm id="{DCB6B298-4EF3-4B36-A597-66FC34307DBB}"/>
                                            </p:graphicEl>
                                          </p:spTgt>
                                        </p:tgtEl>
                                        <p:attrNameLst>
                                          <p:attrName>style.visibility</p:attrName>
                                        </p:attrNameLst>
                                      </p:cBhvr>
                                      <p:to>
                                        <p:strVal val="visible"/>
                                      </p:to>
                                    </p:set>
                                    <p:animEffect transition="in" filter="fade">
                                      <p:cBhvr>
                                        <p:cTn id="67" dur="1000"/>
                                        <p:tgtEl>
                                          <p:spTgt spid="9">
                                            <p:graphicEl>
                                              <a:dgm id="{DCB6B298-4EF3-4B36-A597-66FC34307DBB}"/>
                                            </p:graphicEl>
                                          </p:spTgt>
                                        </p:tgtEl>
                                      </p:cBhvr>
                                    </p:animEffect>
                                    <p:anim calcmode="lin" valueType="num">
                                      <p:cBhvr>
                                        <p:cTn id="68" dur="1000" fill="hold"/>
                                        <p:tgtEl>
                                          <p:spTgt spid="9">
                                            <p:graphicEl>
                                              <a:dgm id="{DCB6B298-4EF3-4B36-A597-66FC34307DBB}"/>
                                            </p:graphicEl>
                                          </p:spTgt>
                                        </p:tgtEl>
                                        <p:attrNameLst>
                                          <p:attrName>ppt_x</p:attrName>
                                        </p:attrNameLst>
                                      </p:cBhvr>
                                      <p:tavLst>
                                        <p:tav tm="0">
                                          <p:val>
                                            <p:strVal val="#ppt_x"/>
                                          </p:val>
                                        </p:tav>
                                        <p:tav tm="100000">
                                          <p:val>
                                            <p:strVal val="#ppt_x"/>
                                          </p:val>
                                        </p:tav>
                                      </p:tavLst>
                                    </p:anim>
                                    <p:anim calcmode="lin" valueType="num">
                                      <p:cBhvr>
                                        <p:cTn id="69" dur="1000" fill="hold"/>
                                        <p:tgtEl>
                                          <p:spTgt spid="9">
                                            <p:graphicEl>
                                              <a:dgm id="{DCB6B298-4EF3-4B36-A597-66FC34307DBB}"/>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
                                            <p:graphicEl>
                                              <a:dgm id="{E2BE7E2B-7DB9-465F-BEB2-359D7F5D5469}"/>
                                            </p:graphicEl>
                                          </p:spTgt>
                                        </p:tgtEl>
                                        <p:attrNameLst>
                                          <p:attrName>style.visibility</p:attrName>
                                        </p:attrNameLst>
                                      </p:cBhvr>
                                      <p:to>
                                        <p:strVal val="visible"/>
                                      </p:to>
                                    </p:set>
                                    <p:animEffect transition="in" filter="fade">
                                      <p:cBhvr>
                                        <p:cTn id="74" dur="1000"/>
                                        <p:tgtEl>
                                          <p:spTgt spid="9">
                                            <p:graphicEl>
                                              <a:dgm id="{E2BE7E2B-7DB9-465F-BEB2-359D7F5D5469}"/>
                                            </p:graphicEl>
                                          </p:spTgt>
                                        </p:tgtEl>
                                      </p:cBhvr>
                                    </p:animEffect>
                                    <p:anim calcmode="lin" valueType="num">
                                      <p:cBhvr>
                                        <p:cTn id="75" dur="1000" fill="hold"/>
                                        <p:tgtEl>
                                          <p:spTgt spid="9">
                                            <p:graphicEl>
                                              <a:dgm id="{E2BE7E2B-7DB9-465F-BEB2-359D7F5D5469}"/>
                                            </p:graphicEl>
                                          </p:spTgt>
                                        </p:tgtEl>
                                        <p:attrNameLst>
                                          <p:attrName>ppt_x</p:attrName>
                                        </p:attrNameLst>
                                      </p:cBhvr>
                                      <p:tavLst>
                                        <p:tav tm="0">
                                          <p:val>
                                            <p:strVal val="#ppt_x"/>
                                          </p:val>
                                        </p:tav>
                                        <p:tav tm="100000">
                                          <p:val>
                                            <p:strVal val="#ppt_x"/>
                                          </p:val>
                                        </p:tav>
                                      </p:tavLst>
                                    </p:anim>
                                    <p:anim calcmode="lin" valueType="num">
                                      <p:cBhvr>
                                        <p:cTn id="76" dur="1000" fill="hold"/>
                                        <p:tgtEl>
                                          <p:spTgt spid="9">
                                            <p:graphicEl>
                                              <a:dgm id="{E2BE7E2B-7DB9-465F-BEB2-359D7F5D5469}"/>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
                                            <p:graphicEl>
                                              <a:dgm id="{09860E9A-65DE-4177-9C74-9E68FEBE8273}"/>
                                            </p:graphicEl>
                                          </p:spTgt>
                                        </p:tgtEl>
                                        <p:attrNameLst>
                                          <p:attrName>style.visibility</p:attrName>
                                        </p:attrNameLst>
                                      </p:cBhvr>
                                      <p:to>
                                        <p:strVal val="visible"/>
                                      </p:to>
                                    </p:set>
                                    <p:animEffect transition="in" filter="fade">
                                      <p:cBhvr>
                                        <p:cTn id="79" dur="1000"/>
                                        <p:tgtEl>
                                          <p:spTgt spid="9">
                                            <p:graphicEl>
                                              <a:dgm id="{09860E9A-65DE-4177-9C74-9E68FEBE8273}"/>
                                            </p:graphicEl>
                                          </p:spTgt>
                                        </p:tgtEl>
                                      </p:cBhvr>
                                    </p:animEffect>
                                    <p:anim calcmode="lin" valueType="num">
                                      <p:cBhvr>
                                        <p:cTn id="80" dur="1000" fill="hold"/>
                                        <p:tgtEl>
                                          <p:spTgt spid="9">
                                            <p:graphicEl>
                                              <a:dgm id="{09860E9A-65DE-4177-9C74-9E68FEBE8273}"/>
                                            </p:graphicEl>
                                          </p:spTgt>
                                        </p:tgtEl>
                                        <p:attrNameLst>
                                          <p:attrName>ppt_x</p:attrName>
                                        </p:attrNameLst>
                                      </p:cBhvr>
                                      <p:tavLst>
                                        <p:tav tm="0">
                                          <p:val>
                                            <p:strVal val="#ppt_x"/>
                                          </p:val>
                                        </p:tav>
                                        <p:tav tm="100000">
                                          <p:val>
                                            <p:strVal val="#ppt_x"/>
                                          </p:val>
                                        </p:tav>
                                      </p:tavLst>
                                    </p:anim>
                                    <p:anim calcmode="lin" valueType="num">
                                      <p:cBhvr>
                                        <p:cTn id="81" dur="1000" fill="hold"/>
                                        <p:tgtEl>
                                          <p:spTgt spid="9">
                                            <p:graphicEl>
                                              <a:dgm id="{09860E9A-65DE-4177-9C74-9E68FEBE8273}"/>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graphicEl>
                                              <a:dgm id="{26E6B5C5-E0A1-46BB-91F5-A3ECE9624A15}"/>
                                            </p:graphicEl>
                                          </p:spTgt>
                                        </p:tgtEl>
                                        <p:attrNameLst>
                                          <p:attrName>style.visibility</p:attrName>
                                        </p:attrNameLst>
                                      </p:cBhvr>
                                      <p:to>
                                        <p:strVal val="visible"/>
                                      </p:to>
                                    </p:set>
                                    <p:animEffect transition="in" filter="fade">
                                      <p:cBhvr>
                                        <p:cTn id="86" dur="1000"/>
                                        <p:tgtEl>
                                          <p:spTgt spid="9">
                                            <p:graphicEl>
                                              <a:dgm id="{26E6B5C5-E0A1-46BB-91F5-A3ECE9624A15}"/>
                                            </p:graphicEl>
                                          </p:spTgt>
                                        </p:tgtEl>
                                      </p:cBhvr>
                                    </p:animEffect>
                                    <p:anim calcmode="lin" valueType="num">
                                      <p:cBhvr>
                                        <p:cTn id="87" dur="1000" fill="hold"/>
                                        <p:tgtEl>
                                          <p:spTgt spid="9">
                                            <p:graphicEl>
                                              <a:dgm id="{26E6B5C5-E0A1-46BB-91F5-A3ECE9624A15}"/>
                                            </p:graphicEl>
                                          </p:spTgt>
                                        </p:tgtEl>
                                        <p:attrNameLst>
                                          <p:attrName>ppt_x</p:attrName>
                                        </p:attrNameLst>
                                      </p:cBhvr>
                                      <p:tavLst>
                                        <p:tav tm="0">
                                          <p:val>
                                            <p:strVal val="#ppt_x"/>
                                          </p:val>
                                        </p:tav>
                                        <p:tav tm="100000">
                                          <p:val>
                                            <p:strVal val="#ppt_x"/>
                                          </p:val>
                                        </p:tav>
                                      </p:tavLst>
                                    </p:anim>
                                    <p:anim calcmode="lin" valueType="num">
                                      <p:cBhvr>
                                        <p:cTn id="88" dur="1000" fill="hold"/>
                                        <p:tgtEl>
                                          <p:spTgt spid="9">
                                            <p:graphicEl>
                                              <a:dgm id="{26E6B5C5-E0A1-46BB-91F5-A3ECE9624A15}"/>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
                                            <p:graphicEl>
                                              <a:dgm id="{D11A9DD9-1954-4C8C-B76C-A883EF7E55E0}"/>
                                            </p:graphicEl>
                                          </p:spTgt>
                                        </p:tgtEl>
                                        <p:attrNameLst>
                                          <p:attrName>style.visibility</p:attrName>
                                        </p:attrNameLst>
                                      </p:cBhvr>
                                      <p:to>
                                        <p:strVal val="visible"/>
                                      </p:to>
                                    </p:set>
                                    <p:animEffect transition="in" filter="fade">
                                      <p:cBhvr>
                                        <p:cTn id="91" dur="1000"/>
                                        <p:tgtEl>
                                          <p:spTgt spid="9">
                                            <p:graphicEl>
                                              <a:dgm id="{D11A9DD9-1954-4C8C-B76C-A883EF7E55E0}"/>
                                            </p:graphicEl>
                                          </p:spTgt>
                                        </p:tgtEl>
                                      </p:cBhvr>
                                    </p:animEffect>
                                    <p:anim calcmode="lin" valueType="num">
                                      <p:cBhvr>
                                        <p:cTn id="92" dur="1000" fill="hold"/>
                                        <p:tgtEl>
                                          <p:spTgt spid="9">
                                            <p:graphicEl>
                                              <a:dgm id="{D11A9DD9-1954-4C8C-B76C-A883EF7E55E0}"/>
                                            </p:graphicEl>
                                          </p:spTgt>
                                        </p:tgtEl>
                                        <p:attrNameLst>
                                          <p:attrName>ppt_x</p:attrName>
                                        </p:attrNameLst>
                                      </p:cBhvr>
                                      <p:tavLst>
                                        <p:tav tm="0">
                                          <p:val>
                                            <p:strVal val="#ppt_x"/>
                                          </p:val>
                                        </p:tav>
                                        <p:tav tm="100000">
                                          <p:val>
                                            <p:strVal val="#ppt_x"/>
                                          </p:val>
                                        </p:tav>
                                      </p:tavLst>
                                    </p:anim>
                                    <p:anim calcmode="lin" valueType="num">
                                      <p:cBhvr>
                                        <p:cTn id="93" dur="1000" fill="hold"/>
                                        <p:tgtEl>
                                          <p:spTgt spid="9">
                                            <p:graphicEl>
                                              <a:dgm id="{D11A9DD9-1954-4C8C-B76C-A883EF7E55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39 Logo Ideas | ? logo, logo design, graphic design logo">
            <a:extLst>
              <a:ext uri="{FF2B5EF4-FFF2-40B4-BE49-F238E27FC236}">
                <a16:creationId xmlns:a16="http://schemas.microsoft.com/office/drawing/2014/main" id="{C2C77578-BC41-42B3-887C-C80BDC29684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8141" y="2453688"/>
            <a:ext cx="3629478" cy="293620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8054FD28-23A8-4977-9351-B9685FA7684E}"/>
              </a:ext>
            </a:extLst>
          </p:cNvPr>
          <p:cNvSpPr txBox="1"/>
          <p:nvPr/>
        </p:nvSpPr>
        <p:spPr>
          <a:xfrm>
            <a:off x="4977114" y="2174333"/>
            <a:ext cx="6830950" cy="3970318"/>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a:t>
            </a:r>
            <a:r>
              <a:rPr lang="en-US" sz="2800" b="1" dirty="0">
                <a:solidFill>
                  <a:srgbClr val="000000"/>
                </a:solidFill>
                <a:latin typeface="Lora" pitchFamily="2" charset="0"/>
              </a:rPr>
              <a:t> </a:t>
            </a:r>
            <a:r>
              <a:rPr lang="en-US" sz="2800" b="1" u="none" strike="noStrike" baseline="0" dirty="0">
                <a:solidFill>
                  <a:srgbClr val="000000"/>
                </a:solidFill>
                <a:latin typeface="Lora" pitchFamily="2" charset="0"/>
              </a:rPr>
              <a:t>Referent power	</a:t>
            </a:r>
          </a:p>
          <a:p>
            <a:pPr>
              <a:spcBef>
                <a:spcPts val="600"/>
              </a:spcBef>
            </a:pPr>
            <a:endParaRPr lang="en-US" sz="12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r>
              <a:rPr lang="en-US" sz="2400" b="0" i="0" u="none" strike="noStrike" baseline="0" dirty="0">
                <a:solidFill>
                  <a:srgbClr val="000000"/>
                </a:solidFill>
                <a:latin typeface="Lora" pitchFamily="2" charset="0"/>
              </a:rPr>
              <a:t>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Treat subordinates fairly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Defend subordinates’ interests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Be sensitive to subordinates’ needs, feelings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Select subordinates similar to oneself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Engage in role modeling </a:t>
            </a:r>
          </a:p>
          <a:p>
            <a:pPr>
              <a:spcBef>
                <a:spcPts val="600"/>
              </a:spcBef>
            </a:pPr>
            <a:r>
              <a:rPr lang="en-US" sz="2400" b="0" i="0" u="none" strike="noStrike" baseline="0" dirty="0">
                <a:solidFill>
                  <a:srgbClr val="000000"/>
                </a:solidFill>
                <a:latin typeface="Lora" pitchFamily="2" charset="0"/>
              </a:rPr>
              <a:t>	</a:t>
            </a:r>
          </a:p>
        </p:txBody>
      </p:sp>
      <p:sp>
        <p:nvSpPr>
          <p:cNvPr id="17" name="Google Shape;210;p12">
            <a:extLst>
              <a:ext uri="{FF2B5EF4-FFF2-40B4-BE49-F238E27FC236}">
                <a16:creationId xmlns:a16="http://schemas.microsoft.com/office/drawing/2014/main" id="{217E6CE9-B5BC-8AC1-783B-ADE6C0001C3F}"/>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769182" y="1976857"/>
            <a:ext cx="6830950" cy="4401205"/>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Expert power </a:t>
            </a:r>
            <a:r>
              <a:rPr lang="en-US" sz="1800" b="0" i="0" u="none" strike="noStrike" baseline="0" dirty="0">
                <a:solidFill>
                  <a:srgbClr val="000000"/>
                </a:solidFill>
                <a:latin typeface="Lora" pitchFamily="2" charset="0"/>
              </a:rPr>
              <a:t>	</a:t>
            </a:r>
          </a:p>
          <a:p>
            <a:pPr>
              <a:spcBef>
                <a:spcPts val="600"/>
              </a:spcBef>
            </a:pPr>
            <a:endParaRPr lang="en-US" sz="14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endParaRPr lang="en-US" sz="2000" b="0" i="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Promote the image of expertise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Act confident and decisive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Keep informed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Recognize employee concerns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Avoid threatening subordinates’ self-esteem</a:t>
            </a:r>
            <a:r>
              <a:rPr lang="en-US" sz="2400" b="0" i="0" u="none" strike="noStrike" baseline="0" dirty="0">
                <a:solidFill>
                  <a:srgbClr val="000000"/>
                </a:solidFill>
                <a:latin typeface="Lora" pitchFamily="2" charset="0"/>
              </a:rPr>
              <a:t>	</a:t>
            </a:r>
          </a:p>
        </p:txBody>
      </p:sp>
      <p:sp>
        <p:nvSpPr>
          <p:cNvPr id="19" name="Google Shape;210;p12">
            <a:extLst>
              <a:ext uri="{FF2B5EF4-FFF2-40B4-BE49-F238E27FC236}">
                <a16:creationId xmlns:a16="http://schemas.microsoft.com/office/drawing/2014/main" id="{296940EC-38DB-563C-5B2B-71F831DDDB83}"/>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8" name="Picture 2" descr="39 Logo Ideas | ? logo, logo design, graphic design logo">
            <a:extLst>
              <a:ext uri="{FF2B5EF4-FFF2-40B4-BE49-F238E27FC236}">
                <a16:creationId xmlns:a16="http://schemas.microsoft.com/office/drawing/2014/main" id="{ECB06B93-F72C-90A9-40AF-F92EC9BFCA2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427074" y="1773609"/>
            <a:ext cx="7120590" cy="4601260"/>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Legitimate power</a:t>
            </a:r>
            <a:r>
              <a:rPr lang="en-US" b="0" u="none" strike="noStrike" baseline="0" dirty="0">
                <a:solidFill>
                  <a:srgbClr val="000000"/>
                </a:solidFill>
                <a:latin typeface="Lora" pitchFamily="2" charset="0"/>
              </a:rPr>
              <a:t>	</a:t>
            </a:r>
          </a:p>
          <a:p>
            <a:pPr>
              <a:spcBef>
                <a:spcPts val="600"/>
              </a:spcBef>
            </a:pPr>
            <a:endParaRPr lang="en-US" sz="1200" b="1" u="none" strike="noStrike" baseline="0" dirty="0">
              <a:solidFill>
                <a:srgbClr val="000000"/>
              </a:solidFill>
              <a:latin typeface="Lora" pitchFamily="2" charset="0"/>
            </a:endParaRPr>
          </a:p>
          <a:p>
            <a:r>
              <a:rPr lang="en-US" sz="2800" b="1" u="none" strike="noStrike" baseline="0" dirty="0">
                <a:solidFill>
                  <a:srgbClr val="000000"/>
                </a:solidFill>
                <a:latin typeface="Lora" pitchFamily="2" charset="0"/>
              </a:rPr>
              <a:t>Guidelines for Use</a:t>
            </a:r>
            <a:endParaRPr lang="en-US" sz="1100" b="0" i="0" u="none" strike="noStrike" baseline="0" dirty="0">
              <a:solidFill>
                <a:srgbClr val="000000"/>
              </a:solidFill>
              <a:latin typeface="Lora" pitchFamily="2" charset="0"/>
            </a:endParaRP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cordial and polite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confident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clear and follow up to verify understanding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Make sure request is appropriate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Explain reasons for request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Follow proper channels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Exercise power regularly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Enforce compliance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sensitive to subordinates’ concerns</a:t>
            </a:r>
            <a:r>
              <a:rPr lang="en-US" sz="2800" b="0" i="0" u="none" strike="noStrike" baseline="0" dirty="0">
                <a:solidFill>
                  <a:srgbClr val="000000"/>
                </a:solidFill>
                <a:latin typeface="Lora" pitchFamily="2" charset="0"/>
              </a:rPr>
              <a:t>	</a:t>
            </a:r>
          </a:p>
        </p:txBody>
      </p:sp>
      <p:sp>
        <p:nvSpPr>
          <p:cNvPr id="18" name="Google Shape;210;p12">
            <a:extLst>
              <a:ext uri="{FF2B5EF4-FFF2-40B4-BE49-F238E27FC236}">
                <a16:creationId xmlns:a16="http://schemas.microsoft.com/office/drawing/2014/main" id="{10A7DCD3-EB08-6627-EF52-755D418CB603}"/>
              </a:ext>
            </a:extLst>
          </p:cNvPr>
          <p:cNvSpPr txBox="1">
            <a:spLocks/>
          </p:cNvSpPr>
          <p:nvPr/>
        </p:nvSpPr>
        <p:spPr>
          <a:xfrm>
            <a:off x="2523282" y="670199"/>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9" name="Picture 2" descr="39 Logo Ideas | ? logo, logo design, graphic design logo">
            <a:extLst>
              <a:ext uri="{FF2B5EF4-FFF2-40B4-BE49-F238E27FC236}">
                <a16:creationId xmlns:a16="http://schemas.microsoft.com/office/drawing/2014/main" id="{DC1E2AEB-6873-13A7-D5AC-611CA849DE9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5">
                                            <p:txEl>
                                              <p:pRg st="10" end="10"/>
                                            </p:txEl>
                                          </p:spTgt>
                                        </p:tgtEl>
                                        <p:attrNameLst>
                                          <p:attrName>style.visibility</p:attrName>
                                        </p:attrNameLst>
                                      </p:cBhvr>
                                      <p:to>
                                        <p:strVal val="visible"/>
                                      </p:to>
                                    </p:set>
                                    <p:animEffect transition="in" filter="fade">
                                      <p:cBhvr>
                                        <p:cTn id="77" dur="1000"/>
                                        <p:tgtEl>
                                          <p:spTgt spid="35">
                                            <p:txEl>
                                              <p:pRg st="10" end="10"/>
                                            </p:txEl>
                                          </p:spTgt>
                                        </p:tgtEl>
                                      </p:cBhvr>
                                    </p:animEffect>
                                    <p:anim calcmode="lin" valueType="num">
                                      <p:cBhvr>
                                        <p:cTn id="78" dur="1000" fill="hold"/>
                                        <p:tgtEl>
                                          <p:spTgt spid="35">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5">
                                            <p:txEl>
                                              <p:pRg st="11" end="11"/>
                                            </p:txEl>
                                          </p:spTgt>
                                        </p:tgtEl>
                                        <p:attrNameLst>
                                          <p:attrName>style.visibility</p:attrName>
                                        </p:attrNameLst>
                                      </p:cBhvr>
                                      <p:to>
                                        <p:strVal val="visible"/>
                                      </p:to>
                                    </p:set>
                                    <p:animEffect transition="in" filter="fade">
                                      <p:cBhvr>
                                        <p:cTn id="84" dur="1000"/>
                                        <p:tgtEl>
                                          <p:spTgt spid="35">
                                            <p:txEl>
                                              <p:pRg st="11" end="11"/>
                                            </p:txEl>
                                          </p:spTgt>
                                        </p:tgtEl>
                                      </p:cBhvr>
                                    </p:animEffect>
                                    <p:anim calcmode="lin" valueType="num">
                                      <p:cBhvr>
                                        <p:cTn id="85" dur="1000" fill="hold"/>
                                        <p:tgtEl>
                                          <p:spTgt spid="3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852335" y="2164482"/>
            <a:ext cx="6830950" cy="3554819"/>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Reward power</a:t>
            </a:r>
          </a:p>
          <a:p>
            <a:pPr>
              <a:spcBef>
                <a:spcPts val="600"/>
              </a:spcBef>
            </a:pPr>
            <a:endParaRPr lang="en-US" sz="1100" b="0"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Verify compliance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feasible, reasonable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only ethical, proper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rewards desired by subordinates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only credible rewards</a:t>
            </a:r>
            <a:r>
              <a:rPr lang="en-US" sz="2400" b="0" u="none" strike="noStrike" baseline="0" dirty="0">
                <a:solidFill>
                  <a:srgbClr val="000000"/>
                </a:solidFill>
                <a:latin typeface="Lora" pitchFamily="2" charset="0"/>
              </a:rPr>
              <a:t>	</a:t>
            </a:r>
          </a:p>
        </p:txBody>
      </p:sp>
      <p:sp>
        <p:nvSpPr>
          <p:cNvPr id="19" name="Google Shape;210;p12">
            <a:extLst>
              <a:ext uri="{FF2B5EF4-FFF2-40B4-BE49-F238E27FC236}">
                <a16:creationId xmlns:a16="http://schemas.microsoft.com/office/drawing/2014/main" id="{73D5D8D2-71FB-AEB8-178D-3368211C161E}"/>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7" name="Picture 2" descr="39 Logo Ideas | ? logo, logo design, graphic design logo">
            <a:extLst>
              <a:ext uri="{FF2B5EF4-FFF2-40B4-BE49-F238E27FC236}">
                <a16:creationId xmlns:a16="http://schemas.microsoft.com/office/drawing/2014/main" id="{E8A61EF3-2859-DB39-4236-2DCBCE2800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693837" y="1598403"/>
            <a:ext cx="6830950" cy="4816703"/>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Coercive power 	</a:t>
            </a:r>
          </a:p>
          <a:p>
            <a:pPr>
              <a:spcBef>
                <a:spcPts val="600"/>
              </a:spcBef>
            </a:pPr>
            <a:endParaRPr lang="en-US" sz="1200" b="1"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Inform subordinates of rules and penalties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Warn before punishing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Administer punishment consistently and uniformly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Understand the situation before acting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Fit punishment to the infraction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Punish in private</a:t>
            </a:r>
          </a:p>
        </p:txBody>
      </p:sp>
      <p:sp>
        <p:nvSpPr>
          <p:cNvPr id="17" name="Google Shape;210;p12">
            <a:extLst>
              <a:ext uri="{FF2B5EF4-FFF2-40B4-BE49-F238E27FC236}">
                <a16:creationId xmlns:a16="http://schemas.microsoft.com/office/drawing/2014/main" id="{5C23D866-145B-2EAE-4410-57B2709D24DF}"/>
              </a:ext>
            </a:extLst>
          </p:cNvPr>
          <p:cNvSpPr txBox="1">
            <a:spLocks/>
          </p:cNvSpPr>
          <p:nvPr/>
        </p:nvSpPr>
        <p:spPr>
          <a:xfrm>
            <a:off x="2523282" y="442894"/>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21" name="Picture 2" descr="39 Logo Ideas | ? logo, logo design, graphic design logo">
            <a:extLst>
              <a:ext uri="{FF2B5EF4-FFF2-40B4-BE49-F238E27FC236}">
                <a16:creationId xmlns:a16="http://schemas.microsoft.com/office/drawing/2014/main" id="{A61A66BF-E336-70E6-E6C1-2C95786A6B3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1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2" y="2314808"/>
            <a:ext cx="6586490" cy="4339992"/>
          </a:xfrm>
          <a:prstGeom prst="rect">
            <a:avLst/>
          </a:prstGeom>
        </p:spPr>
        <p:txBody>
          <a:bodyPr spcFirstLastPara="1" lIns="91425" tIns="45700" rIns="91425" bIns="45700" anchorCtr="0">
            <a:normAutofit/>
          </a:bodyPr>
          <a:lstStyle/>
          <a:p>
            <a:pPr>
              <a:spcBef>
                <a:spcPts val="0"/>
              </a:spcBef>
              <a:buSzPts val="2000"/>
            </a:pPr>
            <a:r>
              <a:rPr lang="en-US" dirty="0"/>
              <a:t>Explain different conceptualizations of power</a:t>
            </a:r>
          </a:p>
          <a:p>
            <a:pPr>
              <a:spcBef>
                <a:spcPts val="1200"/>
              </a:spcBef>
              <a:buSzPts val="2000"/>
            </a:pPr>
            <a:r>
              <a:rPr lang="en-US" dirty="0"/>
              <a:t>Discuss behaviors associated with high status in a group </a:t>
            </a:r>
          </a:p>
          <a:p>
            <a:pPr>
              <a:spcBef>
                <a:spcPts val="1200"/>
              </a:spcBef>
              <a:buSzPts val="2000"/>
            </a:pPr>
            <a:r>
              <a:rPr lang="en-US" dirty="0"/>
              <a:t>Differentiate between the common power bases in groups </a:t>
            </a:r>
          </a:p>
          <a:p>
            <a:pPr>
              <a:spcBef>
                <a:spcPts val="1200"/>
              </a:spcBef>
              <a:buSzPts val="2000"/>
            </a:pPr>
            <a:r>
              <a:rPr lang="en-US" dirty="0"/>
              <a:t>What is the nature of leadership and the leadership process</a:t>
            </a:r>
          </a:p>
        </p:txBody>
      </p:sp>
      <p:pic>
        <p:nvPicPr>
          <p:cNvPr id="115" name="Picture 108" descr="Colourful carved figures of humans">
            <a:extLst>
              <a:ext uri="{FF2B5EF4-FFF2-40B4-BE49-F238E27FC236}">
                <a16:creationId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7">
                                            <p:txEl>
                                              <p:pRg st="3" end="3"/>
                                            </p:txEl>
                                          </p:spTgt>
                                        </p:tgtEl>
                                        <p:attrNameLst>
                                          <p:attrName>style.visibility</p:attrName>
                                        </p:attrNameLst>
                                      </p:cBhvr>
                                      <p:to>
                                        <p:strVal val="visible"/>
                                      </p:to>
                                    </p:set>
                                    <p:animEffect transition="in" filter="fade">
                                      <p:cBhvr>
                                        <p:cTn id="28" dur="1000"/>
                                        <p:tgtEl>
                                          <p:spTgt spid="107">
                                            <p:txEl>
                                              <p:pRg st="3" end="3"/>
                                            </p:txEl>
                                          </p:spTgt>
                                        </p:tgtEl>
                                      </p:cBhvr>
                                    </p:animEffect>
                                    <p:anim calcmode="lin" valueType="num">
                                      <p:cBhvr>
                                        <p:cTn id="29" dur="1000" fill="hold"/>
                                        <p:tgtEl>
                                          <p:spTgt spid="1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Google Shape;236;ge7b2696bf1_0_8"/>
          <p:cNvSpPr txBox="1">
            <a:spLocks noGrp="1"/>
          </p:cNvSpPr>
          <p:nvPr>
            <p:ph type="title"/>
          </p:nvPr>
        </p:nvSpPr>
        <p:spPr>
          <a:xfrm>
            <a:off x="1120953" y="388274"/>
            <a:ext cx="5251316" cy="180730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b="1" dirty="0">
                <a:sym typeface="Lora"/>
              </a:rPr>
              <a:t>Reflection Question</a:t>
            </a:r>
            <a:endParaRPr lang="en-US" b="1" dirty="0"/>
          </a:p>
        </p:txBody>
      </p:sp>
      <p:sp>
        <p:nvSpPr>
          <p:cNvPr id="237" name="Google Shape;237;ge7b2696bf1_0_8"/>
          <p:cNvSpPr txBox="1">
            <a:spLocks noGrp="1"/>
          </p:cNvSpPr>
          <p:nvPr>
            <p:ph idx="1"/>
          </p:nvPr>
        </p:nvSpPr>
        <p:spPr>
          <a:xfrm>
            <a:off x="708421" y="1859954"/>
            <a:ext cx="5387579" cy="3843666"/>
          </a:xfrm>
          <a:prstGeom prst="rect">
            <a:avLst/>
          </a:prstGeom>
        </p:spPr>
        <p:txBody>
          <a:bodyPr spcFirstLastPara="1" lIns="91425" tIns="45700" rIns="91425" bIns="45700" anchorCtr="0">
            <a:normAutofit fontScale="92500" lnSpcReduction="20000"/>
          </a:bodyPr>
          <a:lstStyle/>
          <a:p>
            <a:pPr marL="457200" lvl="0" indent="0" rtl="0">
              <a:spcBef>
                <a:spcPts val="1400"/>
              </a:spcBef>
              <a:spcAft>
                <a:spcPts val="0"/>
              </a:spcAft>
              <a:buNone/>
            </a:pPr>
            <a:r>
              <a:rPr lang="en-US" sz="3600" dirty="0">
                <a:latin typeface="+mj-lt"/>
                <a:sym typeface="Lora"/>
              </a:rPr>
              <a:t>When you first joined your group,</a:t>
            </a:r>
          </a:p>
          <a:p>
            <a:pPr marL="1028700" lvl="0" indent="-571500" rtl="0">
              <a:spcBef>
                <a:spcPts val="1400"/>
              </a:spcBef>
              <a:spcAft>
                <a:spcPts val="0"/>
              </a:spcAft>
              <a:buFontTx/>
              <a:buChar char="-"/>
            </a:pPr>
            <a:r>
              <a:rPr lang="en-US" sz="3600" dirty="0">
                <a:latin typeface="+mj-lt"/>
                <a:sym typeface="Lora"/>
              </a:rPr>
              <a:t>What assumptions did you make about the status of different members?</a:t>
            </a:r>
          </a:p>
          <a:p>
            <a:pPr marL="1028700" lvl="0" indent="-571500" rtl="0">
              <a:spcBef>
                <a:spcPts val="1400"/>
              </a:spcBef>
              <a:spcAft>
                <a:spcPts val="0"/>
              </a:spcAft>
              <a:buFontTx/>
              <a:buChar char="-"/>
            </a:pPr>
            <a:r>
              <a:rPr lang="en-US" sz="3600" dirty="0">
                <a:latin typeface="+mj-lt"/>
                <a:sym typeface="Lora"/>
              </a:rPr>
              <a:t>Where did those assumptions come from?</a:t>
            </a:r>
          </a:p>
          <a:p>
            <a:pPr marL="0" lvl="0" indent="0" rtl="0">
              <a:spcBef>
                <a:spcPts val="1200"/>
              </a:spcBef>
              <a:spcAft>
                <a:spcPts val="0"/>
              </a:spcAft>
              <a:buNone/>
            </a:pPr>
            <a:endParaRPr lang="en-US" sz="3600" dirty="0">
              <a:latin typeface="+mj-lt"/>
            </a:endParaRPr>
          </a:p>
        </p:txBody>
      </p:sp>
      <p:pic>
        <p:nvPicPr>
          <p:cNvPr id="239" name="Picture 238" descr="Different coloured question marks">
            <a:extLst>
              <a:ext uri="{FF2B5EF4-FFF2-40B4-BE49-F238E27FC236}">
                <a16:creationId xmlns:a16="http://schemas.microsoft.com/office/drawing/2014/main" id="{63727528-43EE-4341-85BD-0D1B49B044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583" r="24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amp;A, Part 6">
            <a:extLst>
              <a:ext uri="{FF2B5EF4-FFF2-40B4-BE49-F238E27FC236}">
                <a16:creationId xmlns:a16="http://schemas.microsoft.com/office/drawing/2014/main" id="{3A0C96E0-B42D-765B-7F78-DB6452C263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51" r="-1" b="11502"/>
          <a:stretch/>
        </p:blipFill>
        <p:spPr bwMode="auto">
          <a:xfrm>
            <a:off x="1669474" y="10"/>
            <a:ext cx="10522527" cy="6857990"/>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a:noFill/>
          <a:extLst>
            <a:ext uri="{909E8E84-426E-40DD-AFC4-6F175D3DCCD1}">
              <a14:hiddenFill xmlns:a14="http://schemas.microsoft.com/office/drawing/2010/main">
                <a:solidFill>
                  <a:srgbClr val="FFFFFF"/>
                </a:solidFill>
              </a14:hiddenFill>
            </a:ext>
          </a:extLst>
        </p:spPr>
      </p:pic>
      <p:sp>
        <p:nvSpPr>
          <p:cNvPr id="2054" name="Arc 72">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5" name="Oval 74">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CD77221-9B7F-A1DA-E62E-E2CB160B787D}"/>
              </a:ext>
            </a:extLst>
          </p:cNvPr>
          <p:cNvSpPr txBox="1"/>
          <p:nvPr/>
        </p:nvSpPr>
        <p:spPr>
          <a:xfrm>
            <a:off x="190297" y="702885"/>
            <a:ext cx="2958353" cy="1107996"/>
          </a:xfrm>
          <a:prstGeom prst="rect">
            <a:avLst/>
          </a:prstGeom>
          <a:noFill/>
        </p:spPr>
        <p:txBody>
          <a:bodyPr wrap="square" rtlCol="0">
            <a:spAutoFit/>
          </a:bodyPr>
          <a:lstStyle/>
          <a:p>
            <a:pPr algn="ctr"/>
            <a:r>
              <a:rPr lang="en-US" sz="6600" dirty="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1" y="2314808"/>
            <a:ext cx="6309361" cy="4339992"/>
          </a:xfrm>
          <a:prstGeom prst="rect">
            <a:avLst/>
          </a:prstGeom>
        </p:spPr>
        <p:txBody>
          <a:bodyPr spcFirstLastPara="1" lIns="91425" tIns="45700" rIns="91425" bIns="45700" anchorCtr="0">
            <a:normAutofit/>
          </a:bodyPr>
          <a:lstStyle/>
          <a:p>
            <a:pPr>
              <a:spcBef>
                <a:spcPts val="1200"/>
              </a:spcBef>
              <a:buSzPts val="2000"/>
            </a:pPr>
            <a:r>
              <a:rPr lang="en-US" dirty="0"/>
              <a:t>How do leaders influence and move their followers to action? </a:t>
            </a:r>
          </a:p>
          <a:p>
            <a:pPr>
              <a:spcBef>
                <a:spcPts val="1200"/>
              </a:spcBef>
              <a:buSzPts val="2000"/>
            </a:pPr>
            <a:r>
              <a:rPr lang="en-US" dirty="0"/>
              <a:t>What are the trait perspectives on leadership? </a:t>
            </a:r>
          </a:p>
          <a:p>
            <a:pPr>
              <a:spcBef>
                <a:spcPts val="1200"/>
              </a:spcBef>
              <a:buSzPts val="2000"/>
            </a:pPr>
            <a:r>
              <a:rPr lang="en-US" dirty="0"/>
              <a:t>How do different approaches and styles of leadership impact what is needed now?</a:t>
            </a:r>
          </a:p>
        </p:txBody>
      </p:sp>
      <p:pic>
        <p:nvPicPr>
          <p:cNvPr id="115" name="Picture 108" descr="Colourful carved figures of humans">
            <a:extLst>
              <a:ext uri="{FF2B5EF4-FFF2-40B4-BE49-F238E27FC236}">
                <a16:creationId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One in a crowd">
            <a:extLst>
              <a:ext uri="{FF2B5EF4-FFF2-40B4-BE49-F238E27FC236}">
                <a16:creationId xmlns:a16="http://schemas.microsoft.com/office/drawing/2014/main" id="{6A6D13C3-DF7B-4DF3-812B-91C1A98759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21" name="Rectangle 1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4"/>
          <p:cNvSpPr txBox="1">
            <a:spLocks noGrp="1"/>
          </p:cNvSpPr>
          <p:nvPr>
            <p:ph type="title"/>
          </p:nvPr>
        </p:nvSpPr>
        <p:spPr>
          <a:xfrm>
            <a:off x="477981" y="1122363"/>
            <a:ext cx="4023360" cy="3204134"/>
          </a:xfrm>
          <a:prstGeom prst="rect">
            <a:avLst/>
          </a:prstGeom>
        </p:spPr>
        <p:txBody>
          <a:bodyPr spcFirstLastPara="1" vert="horz" lIns="91440" tIns="45720" rIns="91440" bIns="45720" rtlCol="0" anchor="b" anchorCtr="0">
            <a:normAutofit/>
          </a:bodyPr>
          <a:lstStyle/>
          <a:p>
            <a:pPr marL="0" lvl="0" indent="0">
              <a:spcAft>
                <a:spcPts val="0"/>
              </a:spcAft>
              <a:buClr>
                <a:srgbClr val="595959"/>
              </a:buClr>
              <a:buSzPts val="5900"/>
            </a:pPr>
            <a:r>
              <a:rPr lang="en-US" sz="4800"/>
              <a:t>Power in Teams and Groups</a:t>
            </a:r>
          </a:p>
        </p:txBody>
      </p:sp>
      <p:sp>
        <p:nvSpPr>
          <p:cNvPr id="123" name="Rectangle 1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5" name="Rectangle 1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grpSp>
        <p:nvGrpSpPr>
          <p:cNvPr id="7" name="Group 6">
            <a:extLst>
              <a:ext uri="{FF2B5EF4-FFF2-40B4-BE49-F238E27FC236}">
                <a16:creationId xmlns:a16="http://schemas.microsoft.com/office/drawing/2014/main" id="{89433ABF-634A-E30C-EC10-64D36E8ECBF5}"/>
              </a:ext>
            </a:extLst>
          </p:cNvPr>
          <p:cNvGrpSpPr/>
          <p:nvPr/>
        </p:nvGrpSpPr>
        <p:grpSpPr>
          <a:xfrm>
            <a:off x="4636156" y="2742368"/>
            <a:ext cx="6440840" cy="1253492"/>
            <a:chOff x="4636156" y="2580232"/>
            <a:chExt cx="6440840" cy="1253492"/>
          </a:xfrm>
        </p:grpSpPr>
        <p:sp>
          <p:nvSpPr>
            <p:cNvPr id="24" name="Google Shape;123;p5">
              <a:extLst>
                <a:ext uri="{FF2B5EF4-FFF2-40B4-BE49-F238E27FC236}">
                  <a16:creationId xmlns:a16="http://schemas.microsoft.com/office/drawing/2014/main" id="{97151974-C35F-439D-9B8F-58FB01C29227}"/>
                </a:ext>
              </a:extLst>
            </p:cNvPr>
            <p:cNvSpPr/>
            <p:nvPr/>
          </p:nvSpPr>
          <p:spPr>
            <a:xfrm>
              <a:off x="4636156" y="3090599"/>
              <a:ext cx="6440840" cy="743125"/>
            </a:xfrm>
            <a:prstGeom prst="rect">
              <a:avLst/>
            </a:prstGeom>
            <a:solidFill>
              <a:schemeClr val="accent6">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4;p5">
              <a:extLst>
                <a:ext uri="{FF2B5EF4-FFF2-40B4-BE49-F238E27FC236}">
                  <a16:creationId xmlns:a16="http://schemas.microsoft.com/office/drawing/2014/main" id="{3FDA7A41-5954-46A6-A99C-9E1C9AEB807E}"/>
                </a:ext>
              </a:extLst>
            </p:cNvPr>
            <p:cNvSpPr/>
            <p:nvPr/>
          </p:nvSpPr>
          <p:spPr>
            <a:xfrm>
              <a:off x="4870222" y="2580232"/>
              <a:ext cx="5192864" cy="1033397"/>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grpSp>
      <p:grpSp>
        <p:nvGrpSpPr>
          <p:cNvPr id="8" name="Group 7">
            <a:extLst>
              <a:ext uri="{FF2B5EF4-FFF2-40B4-BE49-F238E27FC236}">
                <a16:creationId xmlns:a16="http://schemas.microsoft.com/office/drawing/2014/main" id="{E4A7437A-F917-DA3C-BFF9-3440D6A6E6C3}"/>
              </a:ext>
            </a:extLst>
          </p:cNvPr>
          <p:cNvGrpSpPr/>
          <p:nvPr/>
        </p:nvGrpSpPr>
        <p:grpSpPr>
          <a:xfrm>
            <a:off x="4636156" y="4474898"/>
            <a:ext cx="6440840" cy="1253492"/>
            <a:chOff x="4636156" y="4353514"/>
            <a:chExt cx="6440840" cy="1253492"/>
          </a:xfrm>
        </p:grpSpPr>
        <p:sp>
          <p:nvSpPr>
            <p:cNvPr id="47" name="Google Shape;123;p5">
              <a:extLst>
                <a:ext uri="{FF2B5EF4-FFF2-40B4-BE49-F238E27FC236}">
                  <a16:creationId xmlns:a16="http://schemas.microsoft.com/office/drawing/2014/main" id="{262BE3EA-8455-C4AE-6C4D-2B0DB161D05F}"/>
                </a:ext>
              </a:extLst>
            </p:cNvPr>
            <p:cNvSpPr/>
            <p:nvPr/>
          </p:nvSpPr>
          <p:spPr>
            <a:xfrm>
              <a:off x="4636156" y="4863881"/>
              <a:ext cx="6440840" cy="743125"/>
            </a:xfrm>
            <a:prstGeom prst="rect">
              <a:avLst/>
            </a:prstGeom>
            <a:solidFill>
              <a:schemeClr val="accent2">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p5">
              <a:extLst>
                <a:ext uri="{FF2B5EF4-FFF2-40B4-BE49-F238E27FC236}">
                  <a16:creationId xmlns:a16="http://schemas.microsoft.com/office/drawing/2014/main" id="{39031E5B-1AEE-AB32-08D8-4676BF23BDDB}"/>
                </a:ext>
              </a:extLst>
            </p:cNvPr>
            <p:cNvSpPr/>
            <p:nvPr/>
          </p:nvSpPr>
          <p:spPr>
            <a:xfrm>
              <a:off x="4870222" y="4353514"/>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grpSp>
      <p:grpSp>
        <p:nvGrpSpPr>
          <p:cNvPr id="6" name="Group 5">
            <a:extLst>
              <a:ext uri="{FF2B5EF4-FFF2-40B4-BE49-F238E27FC236}">
                <a16:creationId xmlns:a16="http://schemas.microsoft.com/office/drawing/2014/main" id="{7176DAEB-6335-0D37-865E-BFFAAFAFEDA5}"/>
              </a:ext>
            </a:extLst>
          </p:cNvPr>
          <p:cNvGrpSpPr/>
          <p:nvPr/>
        </p:nvGrpSpPr>
        <p:grpSpPr>
          <a:xfrm>
            <a:off x="4636156" y="1009838"/>
            <a:ext cx="6440840" cy="1253492"/>
            <a:chOff x="4636156" y="868135"/>
            <a:chExt cx="6440840" cy="1253492"/>
          </a:xfrm>
        </p:grpSpPr>
        <p:sp>
          <p:nvSpPr>
            <p:cNvPr id="50" name="Google Shape;123;p5">
              <a:extLst>
                <a:ext uri="{FF2B5EF4-FFF2-40B4-BE49-F238E27FC236}">
                  <a16:creationId xmlns:a16="http://schemas.microsoft.com/office/drawing/2014/main" id="{90EF3730-B00B-96B0-0DBE-4C79AF0363AD}"/>
                </a:ext>
              </a:extLst>
            </p:cNvPr>
            <p:cNvSpPr/>
            <p:nvPr/>
          </p:nvSpPr>
          <p:spPr>
            <a:xfrm>
              <a:off x="4636156" y="1378502"/>
              <a:ext cx="6440840" cy="743125"/>
            </a:xfrm>
            <a:prstGeom prst="rect">
              <a:avLst/>
            </a:prstGeom>
            <a:solidFill>
              <a:schemeClr val="accent5">
                <a:lumMod val="60000"/>
                <a:lumOff val="4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4;p5">
              <a:extLst>
                <a:ext uri="{FF2B5EF4-FFF2-40B4-BE49-F238E27FC236}">
                  <a16:creationId xmlns:a16="http://schemas.microsoft.com/office/drawing/2014/main" id="{7B1DF5FE-BB3D-6C59-1075-AB0830B3612D}"/>
                </a:ext>
              </a:extLst>
            </p:cNvPr>
            <p:cNvSpPr/>
            <p:nvPr/>
          </p:nvSpPr>
          <p:spPr>
            <a:xfrm>
              <a:off x="4870222" y="868135"/>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grpSp>
    </p:spTree>
    <p:extLst>
      <p:ext uri="{BB962C8B-B14F-4D97-AF65-F5344CB8AC3E}">
        <p14:creationId xmlns:p14="http://schemas.microsoft.com/office/powerpoint/2010/main" val="33160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452880"/>
            <a:ext cx="6900217" cy="4571999"/>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400" b="0" i="0" u="none" strike="noStrike" baseline="0" dirty="0">
                <a:solidFill>
                  <a:srgbClr val="000000"/>
                </a:solidFill>
                <a:latin typeface="+mj-lt"/>
              </a:rPr>
              <a:t>If you associate </a:t>
            </a:r>
            <a:r>
              <a:rPr lang="en-US" sz="2400" b="1" i="0" u="none" strike="noStrike" baseline="0" dirty="0">
                <a:solidFill>
                  <a:srgbClr val="000000"/>
                </a:solidFill>
                <a:latin typeface="+mj-lt"/>
              </a:rPr>
              <a:t>power with control or dominance</a:t>
            </a:r>
            <a:r>
              <a:rPr lang="en-US" sz="2400" b="0" i="0" u="none" strike="noStrike" baseline="0" dirty="0">
                <a:solidFill>
                  <a:srgbClr val="000000"/>
                </a:solidFill>
                <a:latin typeface="+mj-lt"/>
              </a:rPr>
              <a:t>, this refers to the notion of power as </a:t>
            </a:r>
            <a:r>
              <a:rPr lang="en-US" sz="2400" b="1" i="0" u="none" strike="noStrike" baseline="0" dirty="0">
                <a:solidFill>
                  <a:srgbClr val="000000"/>
                </a:solidFill>
                <a:latin typeface="+mj-lt"/>
              </a:rPr>
              <a:t>power-over</a:t>
            </a:r>
            <a:r>
              <a:rPr lang="en-US" sz="2400" b="0" i="0" u="none" strike="noStrike" baseline="0" dirty="0">
                <a:solidFill>
                  <a:srgbClr val="000000"/>
                </a:solidFill>
                <a:latin typeface="+mj-lt"/>
              </a:rPr>
              <a:t>.</a:t>
            </a:r>
          </a:p>
          <a:p>
            <a:pPr marL="0" lvl="0" indent="0" algn="just" rtl="0">
              <a:spcBef>
                <a:spcPts val="1200"/>
              </a:spcBef>
              <a:spcAft>
                <a:spcPts val="0"/>
              </a:spcAft>
              <a:buNone/>
            </a:pPr>
            <a:r>
              <a:rPr lang="en-US" sz="2400" b="0" i="0" u="none" strike="noStrike" baseline="0" dirty="0">
                <a:solidFill>
                  <a:srgbClr val="000000"/>
                </a:solidFill>
                <a:latin typeface="+mj-lt"/>
              </a:rPr>
              <a:t>According to Starhawk (1987), </a:t>
            </a:r>
            <a:r>
              <a:rPr lang="en-US" sz="2400" b="1" i="0" u="none" strike="noStrike" baseline="0" dirty="0">
                <a:solidFill>
                  <a:srgbClr val="000000"/>
                </a:solidFill>
                <a:latin typeface="+mj-lt"/>
              </a:rPr>
              <a:t>“power-over </a:t>
            </a:r>
            <a:r>
              <a:rPr lang="en-US" sz="2400" b="1" i="1" u="none" strike="noStrike" baseline="0" dirty="0">
                <a:solidFill>
                  <a:srgbClr val="000000"/>
                </a:solidFill>
                <a:latin typeface="+mj-lt"/>
              </a:rPr>
              <a:t>enables one individual or group to make the decisions that affect others, and to enforce control</a:t>
            </a:r>
            <a:r>
              <a:rPr lang="en-US" sz="2400" b="1" i="0" u="none" strike="noStrike" baseline="0" dirty="0">
                <a:solidFill>
                  <a:srgbClr val="000000"/>
                </a:solidFill>
                <a:latin typeface="+mj-lt"/>
              </a:rPr>
              <a:t>”</a:t>
            </a:r>
            <a:r>
              <a:rPr lang="en-US" sz="2400" b="0" i="0" u="none" strike="noStrike" baseline="0" dirty="0">
                <a:solidFill>
                  <a:srgbClr val="000000"/>
                </a:solidFill>
                <a:latin typeface="+mj-lt"/>
              </a:rPr>
              <a:t> (p. 9). </a:t>
            </a:r>
            <a:endParaRPr sz="2400" dirty="0">
              <a:latin typeface="+mj-lt"/>
            </a:endParaRPr>
          </a:p>
        </p:txBody>
      </p:sp>
      <p:sp>
        <p:nvSpPr>
          <p:cNvPr id="13" name="Google Shape;124;p5">
            <a:extLst>
              <a:ext uri="{FF2B5EF4-FFF2-40B4-BE49-F238E27FC236}">
                <a16:creationId xmlns:a16="http://schemas.microsoft.com/office/drawing/2014/main" id="{01BA0EAF-7547-583B-6982-DEA374264AC9}"/>
              </a:ext>
            </a:extLst>
          </p:cNvPr>
          <p:cNvSpPr/>
          <p:nvPr/>
        </p:nvSpPr>
        <p:spPr>
          <a:xfrm>
            <a:off x="4870222" y="1009838"/>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spTree>
    <p:extLst>
      <p:ext uri="{BB962C8B-B14F-4D97-AF65-F5344CB8AC3E}">
        <p14:creationId xmlns:p14="http://schemas.microsoft.com/office/powerpoint/2010/main" val="15112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343490"/>
            <a:ext cx="7094367"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600" b="1" i="0" u="none" strike="noStrike" baseline="0" dirty="0">
                <a:solidFill>
                  <a:srgbClr val="000000"/>
                </a:solidFill>
                <a:latin typeface="Calibri (Body)"/>
              </a:rPr>
              <a:t>Power-from-within </a:t>
            </a:r>
            <a:r>
              <a:rPr lang="en-US" sz="2600" b="0" i="0" u="none" strike="noStrike" baseline="0" dirty="0">
                <a:solidFill>
                  <a:srgbClr val="000000"/>
                </a:solidFill>
                <a:latin typeface="Calibri (Body)"/>
              </a:rPr>
              <a:t>refers to a more personal sense of strength or agency. Power-from-within manifests </a:t>
            </a:r>
            <a:r>
              <a:rPr lang="en-US" sz="2600" b="0" i="1" u="none" strike="noStrike" baseline="0" dirty="0">
                <a:solidFill>
                  <a:srgbClr val="000000"/>
                </a:solidFill>
                <a:latin typeface="Calibri (Body)"/>
              </a:rPr>
              <a:t>itself when we can stand, walk, and speak “words that convey our needs and thoughts</a:t>
            </a:r>
            <a:r>
              <a:rPr lang="en-US" sz="2600" b="0" i="0" u="none" strike="noStrike" baseline="0" dirty="0">
                <a:solidFill>
                  <a:srgbClr val="000000"/>
                </a:solidFill>
                <a:latin typeface="Calibri (Body)"/>
              </a:rPr>
              <a:t>” (Starhawk, 1987, p. 10).</a:t>
            </a:r>
          </a:p>
          <a:p>
            <a:pPr marL="0" lvl="0" indent="0" algn="just" rtl="0">
              <a:spcBef>
                <a:spcPts val="1200"/>
              </a:spcBef>
              <a:spcAft>
                <a:spcPts val="0"/>
              </a:spcAft>
              <a:buNone/>
            </a:pPr>
            <a:r>
              <a:rPr lang="en-US" sz="2600" b="0" i="0" u="none" strike="noStrike" baseline="0" dirty="0">
                <a:solidFill>
                  <a:srgbClr val="000000"/>
                </a:solidFill>
                <a:latin typeface="Calibri (Body)"/>
              </a:rPr>
              <a:t>In groups, this type of power “arises from our sense of connection, our bonding with other human beings, and with the environment” (10). </a:t>
            </a:r>
            <a:endParaRPr sz="2600" dirty="0">
              <a:latin typeface="Calibri (Body)"/>
            </a:endParaRPr>
          </a:p>
        </p:txBody>
      </p:sp>
      <p:sp>
        <p:nvSpPr>
          <p:cNvPr id="13" name="Google Shape;124;p5">
            <a:extLst>
              <a:ext uri="{FF2B5EF4-FFF2-40B4-BE49-F238E27FC236}">
                <a16:creationId xmlns:a16="http://schemas.microsoft.com/office/drawing/2014/main" id="{1E786FB7-FBFF-BAC7-CCF5-738E7B41A1D0}"/>
              </a:ext>
            </a:extLst>
          </p:cNvPr>
          <p:cNvSpPr/>
          <p:nvPr/>
        </p:nvSpPr>
        <p:spPr>
          <a:xfrm>
            <a:off x="4905054" y="706056"/>
            <a:ext cx="5192864" cy="947303"/>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spTree>
    <p:extLst>
      <p:ext uri="{BB962C8B-B14F-4D97-AF65-F5344CB8AC3E}">
        <p14:creationId xmlns:p14="http://schemas.microsoft.com/office/powerpoint/2010/main" val="3547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785206"/>
            <a:ext cx="7345856"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r>
              <a:rPr lang="en-US" sz="2600" dirty="0">
                <a:solidFill>
                  <a:srgbClr val="000000"/>
                </a:solidFill>
                <a:latin typeface="Calibri (Body)"/>
              </a:rPr>
              <a:t>“The power of a strong individual in a group of equals, the power not to command, but to suggest and be listened to, to begin something and see it happen” (Starhawk, 1987, p. 10).</a:t>
            </a:r>
          </a:p>
          <a:p>
            <a:endParaRPr lang="en-US" sz="2600" dirty="0">
              <a:solidFill>
                <a:srgbClr val="000000"/>
              </a:solidFill>
              <a:latin typeface="Calibri (Body)"/>
            </a:endParaRPr>
          </a:p>
          <a:p>
            <a:r>
              <a:rPr lang="en-US" sz="2600" dirty="0">
                <a:solidFill>
                  <a:srgbClr val="000000"/>
                </a:solidFill>
                <a:latin typeface="Calibri (Body)"/>
              </a:rPr>
              <a:t>For this to be effective in a group or team, at least two qualities must be present among members: (1) all group members must communicate respect and equality for one another, and (2) the leader must not abuse power-with and attempt to turn it into power-over.</a:t>
            </a:r>
          </a:p>
        </p:txBody>
      </p:sp>
      <p:sp>
        <p:nvSpPr>
          <p:cNvPr id="13" name="Google Shape;124;p5">
            <a:extLst>
              <a:ext uri="{FF2B5EF4-FFF2-40B4-BE49-F238E27FC236}">
                <a16:creationId xmlns:a16="http://schemas.microsoft.com/office/drawing/2014/main" id="{071061E0-4BEB-CE89-014E-4FB35FB52DDF}"/>
              </a:ext>
            </a:extLst>
          </p:cNvPr>
          <p:cNvSpPr/>
          <p:nvPr/>
        </p:nvSpPr>
        <p:spPr>
          <a:xfrm>
            <a:off x="4905054" y="741667"/>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spTree>
    <p:extLst>
      <p:ext uri="{BB962C8B-B14F-4D97-AF65-F5344CB8AC3E}">
        <p14:creationId xmlns:p14="http://schemas.microsoft.com/office/powerpoint/2010/main" val="24043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TotalTime>
  <Words>4338</Words>
  <Application>Microsoft Office PowerPoint</Application>
  <PresentationFormat>Widescreen</PresentationFormat>
  <Paragraphs>204</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(Body)</vt:lpstr>
      <vt:lpstr>Calibri Light</vt:lpstr>
      <vt:lpstr>Lora</vt:lpstr>
      <vt:lpstr>Noto Sans Symbols</vt:lpstr>
      <vt:lpstr>Tw Cen MT</vt:lpstr>
      <vt:lpstr>Office Theme</vt:lpstr>
      <vt:lpstr>1_Office Theme</vt:lpstr>
      <vt:lpstr>Group &amp; Team Theory</vt:lpstr>
      <vt:lpstr>PowerPoint Presentation</vt:lpstr>
      <vt:lpstr>Learning Objectives</vt:lpstr>
      <vt:lpstr>Learning Objectives</vt:lpstr>
      <vt:lpstr>Power in Teams and Groups</vt:lpstr>
      <vt:lpstr> Defining Power </vt:lpstr>
      <vt:lpstr> Defining Power </vt:lpstr>
      <vt:lpstr> Defining Power </vt:lpstr>
      <vt:lpstr> Defining Power </vt:lpstr>
      <vt:lpstr>UNDERSTANDING POWER AND OPPRESSION </vt:lpstr>
      <vt:lpstr>Relationship between Power and Status </vt:lpstr>
      <vt:lpstr>BASES OF POWER IN GROUPS</vt:lpstr>
      <vt:lpstr>Bases of Power in Groups</vt:lpstr>
      <vt:lpstr>Bases of Power in Groups</vt:lpstr>
      <vt:lpstr>PowerPoint Presentation</vt:lpstr>
      <vt:lpstr>PowerPoint Presentation</vt:lpstr>
      <vt:lpstr>PowerPoint Presentation</vt:lpstr>
      <vt:lpstr>Consequences of Power</vt:lpstr>
      <vt:lpstr>PowerPoint Presentation</vt:lpstr>
      <vt:lpstr>What causes some people to be vulnerable to power attempts?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&amp; Team Theory</dc:title>
  <dc:creator>Admin</dc:creator>
  <cp:lastModifiedBy>Minh Hoa</cp:lastModifiedBy>
  <cp:revision>98</cp:revision>
  <dcterms:created xsi:type="dcterms:W3CDTF">2021-08-02T08:42:03Z</dcterms:created>
  <dcterms:modified xsi:type="dcterms:W3CDTF">2022-06-20T01:23:34Z</dcterms:modified>
</cp:coreProperties>
</file>