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8" r:id="rId11"/>
    <p:sldId id="269" r:id="rId12"/>
    <p:sldId id="272" r:id="rId13"/>
    <p:sldId id="273" r:id="rId14"/>
    <p:sldId id="274" r:id="rId15"/>
    <p:sldId id="275" r:id="rId16"/>
    <p:sldId id="276" r:id="rId17"/>
    <p:sldId id="277" r:id="rId18"/>
    <p:sldId id="278" r:id="rId19"/>
    <p:sldId id="27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dgUbPt/zktAbgzinHI4WTcJuT8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00E138-7F4E-461A-8CC9-0814653D7B6E}">
  <a:tblStyle styleId="{3A00E138-7F4E-461A-8CC9-0814653D7B6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4F4"/>
          </a:solidFill>
        </a:fill>
      </a:tcStyle>
    </a:wholeTbl>
    <a:band1H>
      <a:tcTxStyle/>
      <a:tcStyle>
        <a:tcBdr/>
        <a:fill>
          <a:solidFill>
            <a:srgbClr val="DEE8E8"/>
          </a:solidFill>
        </a:fill>
      </a:tcStyle>
    </a:band1H>
    <a:band2H>
      <a:tcTxStyle/>
      <a:tcStyle>
        <a:tcBdr/>
      </a:tcStyle>
    </a:band2H>
    <a:band1V>
      <a:tcTxStyle/>
      <a:tcStyle>
        <a:tcBdr/>
        <a:fill>
          <a:solidFill>
            <a:srgbClr val="DEE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91" autoAdjust="0"/>
  </p:normalViewPr>
  <p:slideViewPr>
    <p:cSldViewPr snapToGrid="0">
      <p:cViewPr varScale="1">
        <p:scale>
          <a:sx n="72" d="100"/>
          <a:sy n="72" d="100"/>
        </p:scale>
        <p:origin x="4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 Slot trước cta học về Meetings, các bạn đã đưa ra các vấn đề tại sao hội họp lại nhàm chán, một trong các lí do lớn nhất là do nội dung họp ko thú vị, ko làm cho người họp tập trung được. Vậy đến bài này, cta sẽ xem xét vấn đề xoay quanh cách để truyền đạt ttin một cách thú vị và thu hút, thuyết trình một cách thuyết phục</a:t>
            </a:r>
            <a:endParaRPr dirty="0"/>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Deception: </a:t>
            </a:r>
            <a:r>
              <a:rPr lang="en-US" dirty="0" err="1"/>
              <a:t>sự</a:t>
            </a:r>
            <a:r>
              <a:rPr lang="en-US" dirty="0"/>
              <a:t> </a:t>
            </a:r>
            <a:r>
              <a:rPr lang="en-US" dirty="0" err="1"/>
              <a:t>lừa</a:t>
            </a:r>
            <a:r>
              <a:rPr lang="en-US" dirty="0"/>
              <a:t> </a:t>
            </a:r>
            <a:r>
              <a:rPr lang="en-US" dirty="0" err="1"/>
              <a:t>gạt</a:t>
            </a:r>
            <a:endParaRPr lang="en-US" dirty="0"/>
          </a:p>
          <a:p>
            <a:pPr marL="0" lvl="0" indent="0" algn="l" rtl="0">
              <a:spcBef>
                <a:spcPts val="0"/>
              </a:spcBef>
              <a:spcAft>
                <a:spcPts val="0"/>
              </a:spcAft>
              <a:buNone/>
            </a:pPr>
            <a:r>
              <a:rPr lang="en-US" dirty="0"/>
              <a:t>Bribery: </a:t>
            </a:r>
            <a:r>
              <a:rPr lang="en-US" dirty="0" err="1"/>
              <a:t>đút</a:t>
            </a:r>
            <a:r>
              <a:rPr lang="en-US" dirty="0"/>
              <a:t> </a:t>
            </a:r>
            <a:r>
              <a:rPr lang="en-US" dirty="0" err="1"/>
              <a:t>lót</a:t>
            </a:r>
            <a:r>
              <a:rPr lang="en-US" dirty="0"/>
              <a:t>, </a:t>
            </a:r>
            <a:r>
              <a:rPr lang="en-US" dirty="0" err="1"/>
              <a:t>hối</a:t>
            </a:r>
            <a:r>
              <a:rPr lang="en-US" dirty="0"/>
              <a:t> </a:t>
            </a:r>
            <a:r>
              <a:rPr lang="en-US" dirty="0" err="1"/>
              <a:t>lộ</a:t>
            </a:r>
            <a:endParaRPr dirty="0"/>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Tự</a:t>
            </a:r>
            <a:r>
              <a:rPr lang="en-US" dirty="0"/>
              <a:t> </a:t>
            </a:r>
            <a:r>
              <a:rPr lang="en-US" dirty="0" err="1"/>
              <a:t>đọc</a:t>
            </a:r>
            <a:endParaRPr dirty="0"/>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Nói</a:t>
            </a:r>
            <a:r>
              <a:rPr lang="en-US" dirty="0"/>
              <a:t> qua</a:t>
            </a:r>
            <a:endParaRPr dirty="0"/>
          </a:p>
        </p:txBody>
      </p:sp>
      <p:sp>
        <p:nvSpPr>
          <p:cNvPr id="211" name="Google Shape;2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Nói</a:t>
            </a:r>
            <a:r>
              <a:rPr lang="en-US" dirty="0"/>
              <a:t> qua</a:t>
            </a:r>
            <a:endParaRPr dirty="0"/>
          </a:p>
        </p:txBody>
      </p:sp>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Nói</a:t>
            </a:r>
            <a:r>
              <a:rPr lang="en-US" dirty="0"/>
              <a:t> qua</a:t>
            </a:r>
            <a:endParaRPr dirty="0"/>
          </a:p>
        </p:txBody>
      </p:sp>
      <p:sp>
        <p:nvSpPr>
          <p:cNvPr id="223" name="Google Shape;2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Cho </a:t>
            </a:r>
            <a:r>
              <a:rPr lang="en-US" dirty="0" err="1"/>
              <a:t>làm</a:t>
            </a:r>
            <a:r>
              <a:rPr lang="en-US" dirty="0"/>
              <a:t> </a:t>
            </a:r>
            <a:r>
              <a:rPr lang="en-US" dirty="0" err="1"/>
              <a:t>câu</a:t>
            </a:r>
            <a:r>
              <a:rPr lang="en-US" dirty="0"/>
              <a:t> </a:t>
            </a:r>
            <a:r>
              <a:rPr lang="en-US" dirty="0" err="1"/>
              <a:t>trên</a:t>
            </a:r>
            <a:r>
              <a:rPr lang="en-US" dirty="0"/>
              <a:t> </a:t>
            </a:r>
            <a:r>
              <a:rPr lang="en-US" dirty="0" err="1"/>
              <a:t>edunext</a:t>
            </a:r>
            <a:r>
              <a:rPr lang="en-US" dirty="0"/>
              <a:t> (CQ2-HN)</a:t>
            </a:r>
            <a:endParaRPr dirty="0"/>
          </a:p>
        </p:txBody>
      </p:sp>
      <p:sp>
        <p:nvSpPr>
          <p:cNvPr id="235" name="Google Shape;2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3" name="Google Shape;25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Khi cta xem truyền hình, quảng cáo sẽ thu hút sự chú ý của bạn, cho dù bạn có chủ đích muốn xem hay không. Khi bạn sử dụng Internet, các quảng cáo bật lên thường xuất hiện. Trong thời đại mạng Internet bùng nổ và con người sử dụng mxh rất nhiều, có nghĩa là bạn đã bị bao vây, thậm chí ngập tràn bởi những thông điệp thuyết phục xuất hiện hàng ngày trên các nền tảng đó. Các phương tiện thông tin đại chúng nói chung và truyền hình nói riêng có tác động đáng kể đến nhận thức con người mà bạn chắc chắn sẽ nhận ra.</a:t>
            </a:r>
            <a:endParaRPr lang="vi-VN" b="0" dirty="0">
              <a:effectLst/>
            </a:endParaRPr>
          </a:p>
          <a:p>
            <a:pPr indent="-228600" rtl="0">
              <a:spcBef>
                <a:spcPts val="0"/>
              </a:spcBef>
              <a:spcAft>
                <a:spcPts val="0"/>
              </a:spcAft>
            </a:pPr>
            <a:br>
              <a:rPr lang="vi-VN" b="0" dirty="0">
                <a:effectLst/>
              </a:rPr>
            </a:br>
            <a:r>
              <a:rPr lang="vi-VN" sz="1800" b="0" i="0" u="none" strike="noStrike" dirty="0">
                <a:solidFill>
                  <a:srgbClr val="000000"/>
                </a:solidFill>
                <a:effectLst/>
                <a:latin typeface="Arial" panose="020B0604020202020204" pitchFamily="34" charset="0"/>
              </a:rPr>
              <a:t>Cta có thể điểm qua một số con số thống kê cơ bản: </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Một người bình thường xem từ bốn trăm đến sáu trăm quảng cáo mỗi ngày — tức là bốn mươi triệu đến năm mươi triệu vào thời điểm cta sáu mươi tuổi. Cứ mười một quảng cáo thì có một quảng cáo có thông điệp trực tiếp về cái đẹp.</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Ở tuổi mười tám, thanh thiếu niên Mỹ trung bình sẽ dành nhiều thời gian xem tivi hơn - 25.000 giờ - so với học trong lớp</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Ở VN: Theo số liệu thống kê từ báo cáo Digital Vietnam in 2021, mức thời gian online của người dùng từ 3.1 giờ tăng lên đỉnh điểm 4.2 giờ trong đại dịch và hiện vẫn ở mức 3.5 giờ mỗi ngày. Điều đó thể hiện xu hướng con người đang ngày càng phụ thuộc vào Internet trong các hoạt động hàng ngày.</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Trong năm 2020, có khoảng 68,17 triệu người Việt Nam trực tuyến (chiếm 70% dân số) thông qua các nền tảng, ứng dụng khác nhau. Đáng chú ý là có tới 65 triệu người trong số họ là người dùng mạng xã hội tích cực (chiếm 67% dân số) và 99% trong số này thường xuyên sử dụng bằng điện thoại di động.</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97% người Việt Nam có thói quen truy cập Internet hàng ngày, trong số đó có 95% là xem video. Con số này nhấn mạnh tầm quan trọng của việc sử dụng video như một hình thức tiếp thị của thời đại mới.</a:t>
            </a:r>
            <a:endParaRPr lang="vi-VN" b="0" dirty="0">
              <a:effectLst/>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Vậy cụ thể persuasion là gì? Sự thuyết phục - một hành động hoặc quá trình trình bày lý lẽ để thúc đẩy hoặc thay đổi hành động, ý kiến của người nghe. </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Sự thuyết phục có thể là ngụ ý hoặc thể hiện rõ ràng, mang lại tác động tích cực hoặc tiêu cực. Bản thân cta trong cs hàng ngày đều có những mong muốn, yêu cầu đối với người khác, và cách để cta đạt được mục tiêu chính là phải thuyết phục được đối phương. VD: xin bố mẹ cho đi chơi về muộn/ đi chơi xa (cta thường phải lựa chọn cân nhắc xem sẽ thuyết phục ai? bố hay mẹ? dựa vào phán đoán khả năng được cho phép của ai sẽ cao hơn). </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Truyền thông đại chúng chứa đựng các thông điệp thuyết phục, thường được gọi là tuyên truyền. Các con số thống kê lúc nãy cta nói đến càng khẳng định tính thực tế của persuasive presentation khi chúng xuất hiện hàng ngày hàng giờ trên các phương tiện truyền thông hay mxh</a:t>
            </a:r>
            <a:endParaRPr lang="vi-VN" b="0" dirty="0">
              <a:effectLst/>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Khi cta cố gắng thuyết phục một ai đó, hãy nhìn vào khái niệm về lợi ích có thể đo lường được (mesuarable gain), một hệ thống đánh giá mức độ mà người nghe, người xem phản hồi một thông điệp thuyết phục. Bạn có thể củng cố niềm tin hiện có ở các thành viên đã xuôi theo quan điểm của bạn và thuyết phục họ dễ dàng hơn. Bạn cũng có thể khiến các thành phần đang phản đối xem xét một trong những lập luận của bạn và chuyển từ lập luận thù địch sang vị trí trung lập hơn. Mục tiêu trong mỗi trường hợp là đưa khán giả đến gần hơn quan điểm của bạn và đứng về phía bạn. Một số thay đổi có thể nhỏ nhưng có thể đo lường được và đó được coi là lợi ích. Lần tới khi một khán giả thù địch xem xét vấn đề, họ có thể cởi mở hơn với vấn đề đó</a:t>
            </a:r>
            <a:endParaRPr dirty="0"/>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Trong phần này, chúng ta sẽ xem xét lý do tại sao chúng ta giao tiếp, nhận biết trọng tâm để giao tiếp hiệu quả là cách đáp ứng nhu cầu cơ bản của người nghe. Việc khán giả cân nhắc lý do tại sao bạn thuyết phục họ là điều bình thường và bằng cách đáp ứng các nhu cầu cơ bản của đối tượng, cho dù họ là khách hàng, đồng nghiệp hay người giám sát, bạn sẽ thuyết phục họ cân nhắc quyết định của mình một cách hiệu quả hơn</a:t>
            </a:r>
            <a:endParaRPr dirty="0"/>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err="1">
                <a:solidFill>
                  <a:srgbClr val="000000"/>
                </a:solidFill>
                <a:effectLst/>
                <a:latin typeface="Arial" panose="020B0604020202020204" pitchFamily="34" charset="0"/>
              </a:rPr>
              <a:t>Nói</a:t>
            </a:r>
            <a:r>
              <a:rPr lang="en-US" sz="1800" b="0" i="0" u="none" strike="noStrike" dirty="0">
                <a:solidFill>
                  <a:srgbClr val="000000"/>
                </a:solidFill>
                <a:effectLst/>
                <a:latin typeface="Arial" panose="020B0604020202020204" pitchFamily="34" charset="0"/>
              </a:rPr>
              <a:t> qua: </a:t>
            </a:r>
            <a:r>
              <a:rPr lang="en-US" sz="1800" b="0" i="0" u="none" strike="noStrike" dirty="0" err="1">
                <a:solidFill>
                  <a:srgbClr val="000000"/>
                </a:solidFill>
                <a:effectLst/>
                <a:latin typeface="Arial" panose="020B0604020202020204" pitchFamily="34" charset="0"/>
              </a:rPr>
              <a:t>Một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số</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lí</a:t>
            </a:r>
            <a:r>
              <a:rPr lang="en-US" sz="1800" b="0" i="0" u="none" strike="noStrike" dirty="0">
                <a:solidFill>
                  <a:srgbClr val="000000"/>
                </a:solidFill>
                <a:effectLst/>
                <a:latin typeface="Arial" panose="020B0604020202020204" pitchFamily="34" charset="0"/>
              </a:rPr>
              <a:t> do </a:t>
            </a:r>
            <a:r>
              <a:rPr lang="en-US" sz="1800" b="0" i="0" u="none" strike="noStrike" dirty="0" err="1">
                <a:solidFill>
                  <a:srgbClr val="000000"/>
                </a:solidFill>
                <a:effectLst/>
                <a:latin typeface="Arial" panose="020B0604020202020204" pitchFamily="34" charset="0"/>
              </a:rPr>
              <a:t>tại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sao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cta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lại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tgia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vào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quá</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trình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giao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tiếp</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Mục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cuối</a:t>
            </a:r>
            <a:r>
              <a:rPr lang="en-US" sz="1800" b="0" i="0" u="none" strike="noStrike" dirty="0">
                <a:solidFill>
                  <a:srgbClr val="000000"/>
                </a:solidFill>
                <a:effectLst/>
                <a:latin typeface="Arial" panose="020B0604020202020204" pitchFamily="34" charset="0"/>
              </a:rPr>
              <a:t>: meet our needs -&gt; </a:t>
            </a:r>
            <a:r>
              <a:rPr lang="en-US" sz="1800" b="0" i="0" u="none" strike="noStrike" dirty="0" err="1">
                <a:solidFill>
                  <a:srgbClr val="000000"/>
                </a:solidFill>
                <a:effectLst/>
                <a:latin typeface="Arial" panose="020B0604020202020204" pitchFamily="34" charset="0"/>
              </a:rPr>
              <a:t>Cụ</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là</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gì</a:t>
            </a:r>
            <a:r>
              <a:rPr lang="en-US" sz="1800" b="0" i="0" u="none" strike="noStrike" dirty="0">
                <a:solidFill>
                  <a:srgbClr val="000000"/>
                </a:solidFill>
                <a:effectLst/>
                <a:latin typeface="Arial" panose="020B0604020202020204" pitchFamily="34" charset="0"/>
              </a:rPr>
              <a:t>? -&gt; slide </a:t>
            </a:r>
            <a:r>
              <a:rPr lang="en-US" sz="1800" b="0" i="0" u="none" strike="noStrike" dirty="0" err="1">
                <a:solidFill>
                  <a:srgbClr val="000000"/>
                </a:solidFill>
                <a:effectLst/>
                <a:latin typeface="Arial" panose="020B0604020202020204" pitchFamily="34" charset="0"/>
              </a:rPr>
              <a:t>sau</a:t>
            </a:r>
            <a:endParaRPr dirty="0"/>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Maslow hierarchy - Tháp nhu cầu của Maslow: đã nói đến từ buổi trước: các nhu cầu của con người: </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Tháp cơ bản: 5 tầng chính:</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Tầng thứ nhất: Các nhu cầu căn bản nhất thuộc về "thể lý" (physiological) - thức ăn, nước uống, nơi trú ngụ, tình dục, bài tiết, thở, nghỉ ngơi.</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Tầng thứ hai: Nhu cầu an toàn (safety) - cần có cảm giác yên tâm về an toàn thân thể, việc làm, gia đình, sức khỏe, tài sản được đảm bảo.</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Tầng thứ ba: Nhu cầu được giao lưu tình cảm và được trực thuộc (love/belonging) - muốn được trong một nhóm cộng đồng nào đó, muốn có gia đình yên ấm, bạn bè thân hữu tin cậy.</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Tầng thứ tư: Nhu cầu được quý trọng, kính mến (esteem) - cần có cảm giác được tôn trọng, kính mến, được tin tưởng.</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Tầng thứ năm: Nhu cầu về tự thể hiện bản thân cường độ cao (self - actualization) - muốn sáng tạo, được thể hiện khả năng, thể hiện bản thân, trình diễn mình, có được và được công nhận là thành đạt.</a:t>
            </a:r>
            <a:endParaRPr lang="vi-VN" b="0" dirty="0">
              <a:effectLst/>
            </a:endParaRPr>
          </a:p>
          <a:p>
            <a:pPr indent="-228600" rtl="0">
              <a:spcBef>
                <a:spcPts val="0"/>
              </a:spcBef>
              <a:spcAft>
                <a:spcPts val="0"/>
              </a:spcAft>
            </a:pPr>
            <a:br>
              <a:rPr lang="vi-VN" b="0" dirty="0">
                <a:effectLst/>
              </a:rPr>
            </a:br>
            <a:r>
              <a:rPr lang="vi-VN" sz="1800" b="0" i="0" u="none" strike="noStrike" dirty="0">
                <a:solidFill>
                  <a:srgbClr val="000000"/>
                </a:solidFill>
                <a:effectLst/>
                <a:latin typeface="Arial" panose="020B0604020202020204" pitchFamily="34" charset="0"/>
              </a:rPr>
              <a:t>Mô hình tháp Maslow mở rộng: thêm 3 bậc</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Nhu cầu nhận thức (Cognitive): nhu cầu về học hỏi, kiến thức, tò mò và hiểu biết.</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Chẳng hạn: Bạn là nhân viên sale và đang ở mức 4, tuy nhiên bạn muốn học thêm 2 ngoại ngữ mới để phục vụ cho công việc. Bạn bỏ ra 2 năm kiên trì cuối cùng thành thạo ngoại ngữ. Vậy nhu cầu nhận thức đã được đáp ứng.</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Thu cầu thẩm mỹ (Aesthetic): nhu cầu về đánh giá, tìm kiếm vẻ đẹp về hình thức.</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 Nhu cầu về tự tôn bản ngã (Self- Transcendence): Nhu cầu vượt qua mọi giới hạn của bản thân, tiến về nơi tiềm thức. Chẳng hạn như trực giác, linh cảm, tâm linh, lòng nhân hậu, bác ái. Ví dụ như bạn muốn đi từ thiện giúp đỡ các mảnh đời cơ nhỡ khó khăn.</a:t>
            </a:r>
            <a:endParaRPr lang="vi-VN" b="0" dirty="0">
              <a:effectLst/>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 Nói qua </a:t>
            </a:r>
            <a:r>
              <a:rPr lang="en-US" sz="1800" b="0" i="0" u="none" strike="noStrike" dirty="0" err="1">
                <a:solidFill>
                  <a:srgbClr val="000000"/>
                </a:solidFill>
                <a:effectLst/>
                <a:latin typeface="Arial" panose="020B0604020202020204" pitchFamily="34" charset="0"/>
              </a:rPr>
              <a:t>về</a:t>
            </a:r>
            <a:r>
              <a:rPr lang="vi-VN" sz="1800" b="0" i="0" u="none" strike="noStrike" dirty="0">
                <a:solidFill>
                  <a:srgbClr val="000000"/>
                </a:solidFill>
                <a:effectLst/>
                <a:latin typeface="Arial" panose="020B0604020202020204" pitchFamily="34" charset="0"/>
              </a:rPr>
              <a:t> model</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-&gt; Kết luận chung của chúng: Chúng ta phải vượt ra khỏi sự hiểu biết hời hợt nếu muốn tìm hiểu về một đối tượng hay vấn đề gì đó, bóc tách từng lớp và khía cạnh vấn đề, càm nhận sâu sắc hơn  qua quá trình bộc lộ bản thân để trở nên biết và thấu hiểu rõ hơn</a:t>
            </a:r>
            <a:endParaRPr lang="vi-VN" b="0" dirty="0">
              <a:effectLst/>
            </a:endParaRPr>
          </a:p>
        </p:txBody>
      </p:sp>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6"/>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6"/>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35"/>
          <p:cNvSpPr/>
          <p:nvPr/>
        </p:nvSpPr>
        <p:spPr>
          <a:xfrm>
            <a:off x="0" y="4953000"/>
            <a:ext cx="12188825" cy="19050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5"/>
          <p:cNvSpPr/>
          <p:nvPr/>
        </p:nvSpPr>
        <p:spPr>
          <a:xfrm>
            <a:off x="15" y="491507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5"/>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5"/>
          <p:cNvSpPr>
            <a:spLocks noGrp="1"/>
          </p:cNvSpPr>
          <p:nvPr>
            <p:ph type="pic" idx="2"/>
          </p:nvPr>
        </p:nvSpPr>
        <p:spPr>
          <a:xfrm>
            <a:off x="15" y="0"/>
            <a:ext cx="12191985" cy="4915076"/>
          </a:xfrm>
          <a:prstGeom prst="rect">
            <a:avLst/>
          </a:prstGeom>
          <a:solidFill>
            <a:srgbClr val="CCCCC2"/>
          </a:solidFill>
          <a:ln>
            <a:noFill/>
          </a:ln>
        </p:spPr>
      </p:sp>
      <p:sp>
        <p:nvSpPr>
          <p:cNvPr id="91" name="Google Shape;91;p35"/>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3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5"/>
        <p:cNvGrpSpPr/>
        <p:nvPr/>
      </p:nvGrpSpPr>
      <p:grpSpPr>
        <a:xfrm>
          <a:off x="0" y="0"/>
          <a:ext cx="0" cy="0"/>
          <a:chOff x="0" y="0"/>
          <a:chExt cx="0" cy="0"/>
        </a:xfrm>
      </p:grpSpPr>
      <p:sp>
        <p:nvSpPr>
          <p:cNvPr id="96" name="Google Shape;96;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3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Google Shape;102;p37"/>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7"/>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7"/>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37"/>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6" name="Google Shape;106;p3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2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0"/>
        <p:cNvGrpSpPr/>
        <p:nvPr/>
      </p:nvGrpSpPr>
      <p:grpSpPr>
        <a:xfrm>
          <a:off x="0" y="0"/>
          <a:ext cx="0" cy="0"/>
          <a:chOff x="0" y="0"/>
          <a:chExt cx="0" cy="0"/>
        </a:xfrm>
      </p:grpSpPr>
      <p:sp>
        <p:nvSpPr>
          <p:cNvPr id="41" name="Google Shape;41;p29"/>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42" name="Google Shape;42;p29"/>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43" name="Google Shape;43;p29"/>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45" name="Google Shape;45;p29"/>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6" name="Google Shape;46;p29"/>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7" name="Google Shape;47;p29"/>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8"/>
        <p:cNvGrpSpPr/>
        <p:nvPr/>
      </p:nvGrpSpPr>
      <p:grpSpPr>
        <a:xfrm>
          <a:off x="0" y="0"/>
          <a:ext cx="0" cy="0"/>
          <a:chOff x="0" y="0"/>
          <a:chExt cx="0" cy="0"/>
        </a:xfrm>
      </p:grpSpPr>
      <p:sp>
        <p:nvSpPr>
          <p:cNvPr id="49" name="Google Shape;49;p30"/>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0"/>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3" name="Google Shape;53;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3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3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3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3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1"/>
        <p:cNvGrpSpPr/>
        <p:nvPr/>
      </p:nvGrpSpPr>
      <p:grpSpPr>
        <a:xfrm>
          <a:off x="0" y="0"/>
          <a:ext cx="0" cy="0"/>
          <a:chOff x="0" y="0"/>
          <a:chExt cx="0" cy="0"/>
        </a:xfrm>
      </p:grpSpPr>
      <p:sp>
        <p:nvSpPr>
          <p:cNvPr id="72" name="Google Shape;72;p33"/>
          <p:cNvSpPr/>
          <p:nvPr/>
        </p:nvSpPr>
        <p:spPr>
          <a:xfrm>
            <a:off x="3175" y="6400800"/>
            <a:ext cx="12188825"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3"/>
          <p:cNvSpPr/>
          <p:nvPr/>
        </p:nvSpPr>
        <p:spPr>
          <a:xfrm>
            <a:off x="15" y="6334316"/>
            <a:ext cx="12188825" cy="6400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7"/>
        <p:cNvGrpSpPr/>
        <p:nvPr/>
      </p:nvGrpSpPr>
      <p:grpSpPr>
        <a:xfrm>
          <a:off x="0" y="0"/>
          <a:ext cx="0" cy="0"/>
          <a:chOff x="0" y="0"/>
          <a:chExt cx="0" cy="0"/>
        </a:xfrm>
      </p:grpSpPr>
      <p:sp>
        <p:nvSpPr>
          <p:cNvPr id="78" name="Google Shape;78;p34"/>
          <p:cNvSpPr/>
          <p:nvPr/>
        </p:nvSpPr>
        <p:spPr>
          <a:xfrm>
            <a:off x="16" y="0"/>
            <a:ext cx="4050791" cy="68580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4"/>
          <p:cNvSpPr/>
          <p:nvPr/>
        </p:nvSpPr>
        <p:spPr>
          <a:xfrm>
            <a:off x="4040071" y="0"/>
            <a:ext cx="64008"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 name="Google Shape;82;p3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3" name="Google Shape;83;p3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5"/>
          <p:cNvSpPr/>
          <p:nvPr/>
        </p:nvSpPr>
        <p:spPr>
          <a:xfrm>
            <a:off x="1" y="6400800"/>
            <a:ext cx="12192000" cy="457200"/>
          </a:xfrm>
          <a:prstGeom prst="rect">
            <a:avLst/>
          </a:prstGeom>
          <a:solidFill>
            <a:srgbClr val="828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5"/>
          <p:cNvSpPr/>
          <p:nvPr/>
        </p:nvSpPr>
        <p:spPr>
          <a:xfrm>
            <a:off x="15" y="6334316"/>
            <a:ext cx="12191985" cy="664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1128403" y="945913"/>
            <a:ext cx="10620252" cy="261855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Persuasive Presentations </a:t>
            </a:r>
            <a:endParaRPr/>
          </a:p>
        </p:txBody>
      </p:sp>
      <p:sp>
        <p:nvSpPr>
          <p:cNvPr id="114" name="Google Shape;114;p1"/>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SESSION VI: GROUPS &amp; TEAMS (IN) ACTION</a:t>
            </a:r>
            <a:endParaRPr/>
          </a:p>
          <a:p>
            <a:pPr marL="0" lvl="0" indent="0" algn="l" rtl="0">
              <a:lnSpc>
                <a:spcPct val="90000"/>
              </a:lnSpc>
              <a:spcBef>
                <a:spcPts val="1400"/>
              </a:spcBef>
              <a:spcAft>
                <a:spcPts val="0"/>
              </a:spcAft>
              <a:buSzPts val="2400"/>
              <a:buNone/>
            </a:pPr>
            <a:endParaRPr/>
          </a:p>
        </p:txBody>
      </p:sp>
      <p:pic>
        <p:nvPicPr>
          <p:cNvPr id="115" name="Google Shape;115;p1"/>
          <p:cNvPicPr preferRelativeResize="0"/>
          <p:nvPr/>
        </p:nvPicPr>
        <p:blipFill rotWithShape="1">
          <a:blip r:embed="rId3">
            <a:alphaModFix/>
          </a:blip>
          <a:srcRect/>
          <a:stretch/>
        </p:blipFill>
        <p:spPr>
          <a:xfrm>
            <a:off x="3808180" y="436853"/>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3. Speaking Ethically and Avoiding Fallacies</a:t>
            </a:r>
            <a:endParaRPr/>
          </a:p>
        </p:txBody>
      </p:sp>
      <p:sp>
        <p:nvSpPr>
          <p:cNvPr id="188" name="Google Shape;188;p13"/>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p>
            <a:pPr marL="91440" lvl="0" indent="-127000" algn="ctr" rtl="0">
              <a:lnSpc>
                <a:spcPct val="90000"/>
              </a:lnSpc>
              <a:spcBef>
                <a:spcPts val="0"/>
              </a:spcBef>
              <a:spcAft>
                <a:spcPts val="0"/>
              </a:spcAft>
              <a:buSzPts val="2000"/>
              <a:buFont typeface="Noto Sans Symbols"/>
              <a:buChar char="❖"/>
            </a:pPr>
            <a:r>
              <a:rPr lang="en-US"/>
              <a:t>Fairness</a:t>
            </a:r>
            <a:endParaRPr/>
          </a:p>
          <a:p>
            <a:pPr marL="91440" lvl="0" indent="-127000" algn="ctr" rtl="0">
              <a:lnSpc>
                <a:spcPct val="90000"/>
              </a:lnSpc>
              <a:spcBef>
                <a:spcPts val="1400"/>
              </a:spcBef>
              <a:spcAft>
                <a:spcPts val="0"/>
              </a:spcAft>
              <a:buSzPts val="2000"/>
              <a:buFont typeface="Noto Sans Symbols"/>
              <a:buChar char="❖"/>
            </a:pPr>
            <a:r>
              <a:rPr lang="en-US"/>
              <a:t>Freedom</a:t>
            </a:r>
            <a:endParaRPr/>
          </a:p>
          <a:p>
            <a:pPr marL="91440" lvl="0" indent="-127000" algn="ctr" rtl="0">
              <a:lnSpc>
                <a:spcPct val="90000"/>
              </a:lnSpc>
              <a:spcBef>
                <a:spcPts val="1400"/>
              </a:spcBef>
              <a:spcAft>
                <a:spcPts val="0"/>
              </a:spcAft>
              <a:buSzPts val="2000"/>
              <a:buFont typeface="Noto Sans Symbols"/>
              <a:buChar char="❖"/>
            </a:pPr>
            <a:r>
              <a:rPr lang="en-US"/>
              <a:t>Ethics</a:t>
            </a:r>
            <a:endParaRPr/>
          </a:p>
        </p:txBody>
      </p:sp>
      <p:sp>
        <p:nvSpPr>
          <p:cNvPr id="189" name="Google Shape;189;p13"/>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p>
            <a:pPr marL="91440" lvl="0" indent="-127000" algn="ctr" rtl="0">
              <a:lnSpc>
                <a:spcPct val="90000"/>
              </a:lnSpc>
              <a:spcBef>
                <a:spcPts val="0"/>
              </a:spcBef>
              <a:spcAft>
                <a:spcPts val="0"/>
              </a:spcAft>
              <a:buSzPts val="2000"/>
              <a:buFont typeface="Noto Sans Symbols"/>
              <a:buChar char="❖"/>
            </a:pPr>
            <a:r>
              <a:rPr lang="en-US"/>
              <a:t>Manipulation </a:t>
            </a:r>
            <a:endParaRPr/>
          </a:p>
          <a:p>
            <a:pPr marL="91440" lvl="0" indent="-127000" algn="ctr" rtl="0">
              <a:lnSpc>
                <a:spcPct val="90000"/>
              </a:lnSpc>
              <a:spcBef>
                <a:spcPts val="1400"/>
              </a:spcBef>
              <a:spcAft>
                <a:spcPts val="0"/>
              </a:spcAft>
              <a:buSzPts val="2000"/>
              <a:buFont typeface="Noto Sans Symbols"/>
              <a:buChar char="❖"/>
            </a:pPr>
            <a:r>
              <a:rPr lang="en-US"/>
              <a:t>Deception</a:t>
            </a:r>
            <a:endParaRPr/>
          </a:p>
          <a:p>
            <a:pPr marL="91440" lvl="0" indent="-127000" algn="ctr" rtl="0">
              <a:lnSpc>
                <a:spcPct val="90000"/>
              </a:lnSpc>
              <a:spcBef>
                <a:spcPts val="1400"/>
              </a:spcBef>
              <a:spcAft>
                <a:spcPts val="0"/>
              </a:spcAft>
              <a:buSzPts val="2000"/>
              <a:buFont typeface="Noto Sans Symbols"/>
              <a:buChar char="❖"/>
            </a:pPr>
            <a:r>
              <a:rPr lang="en-US"/>
              <a:t>Bias</a:t>
            </a:r>
            <a:endParaRPr/>
          </a:p>
          <a:p>
            <a:pPr marL="91440" lvl="0" indent="-127000" algn="ctr" rtl="0">
              <a:lnSpc>
                <a:spcPct val="90000"/>
              </a:lnSpc>
              <a:spcBef>
                <a:spcPts val="1400"/>
              </a:spcBef>
              <a:spcAft>
                <a:spcPts val="0"/>
              </a:spcAft>
              <a:buSzPts val="2000"/>
              <a:buFont typeface="Noto Sans Symbols"/>
              <a:buChar char="❖"/>
            </a:pPr>
            <a:r>
              <a:rPr lang="en-US"/>
              <a:t>Bribery</a:t>
            </a:r>
            <a:endParaRPr/>
          </a:p>
        </p:txBody>
      </p:sp>
      <p:sp>
        <p:nvSpPr>
          <p:cNvPr id="190" name="Google Shape;190;p13"/>
          <p:cNvSpPr/>
          <p:nvPr/>
        </p:nvSpPr>
        <p:spPr>
          <a:xfrm>
            <a:off x="1360793" y="4177207"/>
            <a:ext cx="993592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a:solidFill>
                  <a:srgbClr val="FF0000"/>
                </a:solidFill>
                <a:latin typeface="Calibri"/>
                <a:ea typeface="Calibri"/>
                <a:cs typeface="Calibri"/>
                <a:sym typeface="Calibri"/>
              </a:rPr>
              <a:t>What comes to mind when you think of speaking to persuade?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idx="4294967295"/>
          </p:nvPr>
        </p:nvSpPr>
        <p:spPr>
          <a:xfrm>
            <a:off x="1097280" y="286603"/>
            <a:ext cx="10058400" cy="14507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a:t>Eleven Points for Speaking Ethically </a:t>
            </a:r>
            <a:endParaRPr/>
          </a:p>
        </p:txBody>
      </p:sp>
      <p:sp>
        <p:nvSpPr>
          <p:cNvPr id="196" name="Google Shape;196;p14"/>
          <p:cNvSpPr txBox="1">
            <a:spLocks noGrp="1"/>
          </p:cNvSpPr>
          <p:nvPr>
            <p:ph type="body" idx="4294967295"/>
          </p:nvPr>
        </p:nvSpPr>
        <p:spPr>
          <a:xfrm>
            <a:off x="1227475" y="1107825"/>
            <a:ext cx="9928200" cy="5046900"/>
          </a:xfrm>
          <a:prstGeom prst="rect">
            <a:avLst/>
          </a:prstGeom>
          <a:noFill/>
          <a:ln>
            <a:noFill/>
          </a:ln>
        </p:spPr>
        <p:txBody>
          <a:bodyPr spcFirstLastPara="1" wrap="square" lIns="0" tIns="45700" rIns="0" bIns="45700" anchor="t" anchorCtr="0">
            <a:normAutofit fontScale="85000" lnSpcReduction="20000"/>
          </a:bodyPr>
          <a:lstStyle/>
          <a:p>
            <a:pPr marL="0" lvl="0" indent="0" algn="l" rtl="0">
              <a:lnSpc>
                <a:spcPct val="90000"/>
              </a:lnSpc>
              <a:spcBef>
                <a:spcPts val="0"/>
              </a:spcBef>
              <a:spcAft>
                <a:spcPts val="0"/>
              </a:spcAft>
              <a:buNone/>
            </a:pPr>
            <a:r>
              <a:rPr lang="en-US" sz="2470" b="1">
                <a:solidFill>
                  <a:srgbClr val="D24726"/>
                </a:solidFill>
              </a:rPr>
              <a:t>DO NOT:</a:t>
            </a:r>
            <a:endParaRPr sz="2470" b="1">
              <a:solidFill>
                <a:srgbClr val="D24726"/>
              </a:solidFill>
            </a:endParaRPr>
          </a:p>
          <a:p>
            <a:pPr marL="0" lvl="0" indent="0" algn="l" rtl="0">
              <a:lnSpc>
                <a:spcPct val="90000"/>
              </a:lnSpc>
              <a:spcBef>
                <a:spcPts val="0"/>
              </a:spcBef>
              <a:spcAft>
                <a:spcPts val="0"/>
              </a:spcAft>
              <a:buNone/>
            </a:pPr>
            <a:endParaRPr b="1">
              <a:solidFill>
                <a:srgbClr val="D24726"/>
              </a:solidFill>
            </a:endParaRPr>
          </a:p>
          <a:p>
            <a:pPr marL="457200" lvl="0" indent="-457200" algn="l" rtl="0">
              <a:lnSpc>
                <a:spcPct val="90000"/>
              </a:lnSpc>
              <a:spcBef>
                <a:spcPts val="0"/>
              </a:spcBef>
              <a:spcAft>
                <a:spcPts val="0"/>
              </a:spcAft>
              <a:buSzPct val="100000"/>
              <a:buFont typeface="Calibri"/>
              <a:buAutoNum type="arabicPeriod"/>
            </a:pPr>
            <a:r>
              <a:rPr lang="en-US"/>
              <a:t>Use false, fabricated, misrepresented, distorted or irrelevant evidence to support arguments or claims. </a:t>
            </a:r>
            <a:endParaRPr/>
          </a:p>
          <a:p>
            <a:pPr marL="457200" lvl="0" indent="-457200" algn="l" rtl="0">
              <a:lnSpc>
                <a:spcPct val="90000"/>
              </a:lnSpc>
              <a:spcBef>
                <a:spcPts val="1400"/>
              </a:spcBef>
              <a:spcAft>
                <a:spcPts val="0"/>
              </a:spcAft>
              <a:buSzPct val="100000"/>
              <a:buFont typeface="Calibri"/>
              <a:buAutoNum type="arabicPeriod"/>
            </a:pPr>
            <a:r>
              <a:rPr lang="en-US"/>
              <a:t>Intentionally use unsupported, misleading, or illogical reasoning. </a:t>
            </a:r>
            <a:endParaRPr/>
          </a:p>
          <a:p>
            <a:pPr marL="457200" lvl="0" indent="-457200" algn="l" rtl="0">
              <a:lnSpc>
                <a:spcPct val="90000"/>
              </a:lnSpc>
              <a:spcBef>
                <a:spcPts val="1400"/>
              </a:spcBef>
              <a:spcAft>
                <a:spcPts val="0"/>
              </a:spcAft>
              <a:buSzPct val="100000"/>
              <a:buFont typeface="Calibri"/>
              <a:buAutoNum type="arabicPeriod"/>
            </a:pPr>
            <a:r>
              <a:rPr lang="en-US"/>
              <a:t>Represent yourself as informed or an “expert” on a subject when you are not. </a:t>
            </a:r>
            <a:endParaRPr/>
          </a:p>
          <a:p>
            <a:pPr marL="457200" lvl="0" indent="-457200" algn="l" rtl="0">
              <a:lnSpc>
                <a:spcPct val="90000"/>
              </a:lnSpc>
              <a:spcBef>
                <a:spcPts val="1400"/>
              </a:spcBef>
              <a:spcAft>
                <a:spcPts val="0"/>
              </a:spcAft>
              <a:buSzPct val="100000"/>
              <a:buFont typeface="Calibri"/>
              <a:buAutoNum type="arabicPeriod"/>
            </a:pPr>
            <a:r>
              <a:rPr lang="en-US"/>
              <a:t>Use irrelevant appeals to divert attention from the issue at hand. </a:t>
            </a:r>
            <a:endParaRPr/>
          </a:p>
          <a:p>
            <a:pPr marL="457200" lvl="0" indent="-457200" algn="l" rtl="0">
              <a:lnSpc>
                <a:spcPct val="90000"/>
              </a:lnSpc>
              <a:spcBef>
                <a:spcPts val="1400"/>
              </a:spcBef>
              <a:spcAft>
                <a:spcPts val="0"/>
              </a:spcAft>
              <a:buSzPct val="100000"/>
              <a:buFont typeface="Calibri"/>
              <a:buAutoNum type="arabicPeriod"/>
            </a:pPr>
            <a:r>
              <a:rPr lang="en-US"/>
              <a:t>Ask your audience to link your idea or proposal to emotion-laden values, motives, or goals to which it is actually not related. </a:t>
            </a:r>
            <a:endParaRPr/>
          </a:p>
          <a:p>
            <a:pPr marL="457200" lvl="0" indent="-457200" algn="l" rtl="0">
              <a:lnSpc>
                <a:spcPct val="90000"/>
              </a:lnSpc>
              <a:spcBef>
                <a:spcPts val="1400"/>
              </a:spcBef>
              <a:spcAft>
                <a:spcPts val="0"/>
              </a:spcAft>
              <a:buSzPct val="100000"/>
              <a:buFont typeface="Calibri"/>
              <a:buAutoNum type="arabicPeriod"/>
            </a:pPr>
            <a:r>
              <a:rPr lang="en-US"/>
              <a:t>Deceive your audience by concealing your real purpose, by concealing self-interest, by concealing the group you represent, or by concealing your position as an advocate of a viewpoint. </a:t>
            </a:r>
            <a:endParaRPr/>
          </a:p>
          <a:p>
            <a:pPr marL="457200" lvl="0" indent="-457200" algn="l" rtl="0">
              <a:lnSpc>
                <a:spcPct val="90000"/>
              </a:lnSpc>
              <a:spcBef>
                <a:spcPts val="1400"/>
              </a:spcBef>
              <a:spcAft>
                <a:spcPts val="0"/>
              </a:spcAft>
              <a:buSzPct val="100000"/>
              <a:buFont typeface="Calibri"/>
              <a:buAutoNum type="arabicPeriod"/>
            </a:pPr>
            <a:r>
              <a:rPr lang="en-US"/>
              <a:t>Distort, hide, or misrepresent the number, scope, intensity, or undesirable features of consequences or effects.</a:t>
            </a:r>
            <a:endParaRPr/>
          </a:p>
          <a:p>
            <a:pPr marL="457200" lvl="0" indent="-457200" algn="l" rtl="0">
              <a:lnSpc>
                <a:spcPct val="90000"/>
              </a:lnSpc>
              <a:spcBef>
                <a:spcPts val="1400"/>
              </a:spcBef>
              <a:spcAft>
                <a:spcPts val="0"/>
              </a:spcAft>
              <a:buSzPct val="100000"/>
              <a:buFont typeface="Calibri"/>
              <a:buAutoNum type="arabicPeriod"/>
            </a:pPr>
            <a:r>
              <a:rPr lang="en-US"/>
              <a:t>Use “emotional appeals” that lack a supporting basis of evidence or reasoning. </a:t>
            </a:r>
            <a:endParaRPr/>
          </a:p>
          <a:p>
            <a:pPr marL="457200" lvl="0" indent="-457200" algn="l" rtl="0">
              <a:lnSpc>
                <a:spcPct val="90000"/>
              </a:lnSpc>
              <a:spcBef>
                <a:spcPts val="1400"/>
              </a:spcBef>
              <a:spcAft>
                <a:spcPts val="0"/>
              </a:spcAft>
              <a:buSzPct val="100000"/>
              <a:buFont typeface="Calibri"/>
              <a:buAutoNum type="arabicPeriod"/>
            </a:pPr>
            <a:r>
              <a:rPr lang="en-US"/>
              <a:t>Oversimplify complex, gradation-laden situations into simplistic, two-valued, either-or, polar views or choices. </a:t>
            </a:r>
            <a:endParaRPr/>
          </a:p>
          <a:p>
            <a:pPr marL="457200" lvl="0" indent="-457200" algn="l" rtl="0">
              <a:lnSpc>
                <a:spcPct val="90000"/>
              </a:lnSpc>
              <a:spcBef>
                <a:spcPts val="1400"/>
              </a:spcBef>
              <a:spcAft>
                <a:spcPts val="0"/>
              </a:spcAft>
              <a:buSzPct val="100000"/>
              <a:buFont typeface="Calibri"/>
              <a:buAutoNum type="arabicPeriod"/>
            </a:pPr>
            <a:r>
              <a:rPr lang="en-US"/>
              <a:t>Pretend certainty where tentativeness and degrees of probability would be more accurate. </a:t>
            </a:r>
            <a:endParaRPr/>
          </a:p>
          <a:p>
            <a:pPr marL="457200" lvl="0" indent="-457200" algn="l" rtl="0">
              <a:lnSpc>
                <a:spcPct val="90000"/>
              </a:lnSpc>
              <a:spcBef>
                <a:spcPts val="1400"/>
              </a:spcBef>
              <a:spcAft>
                <a:spcPts val="0"/>
              </a:spcAft>
              <a:buSzPct val="100000"/>
              <a:buFont typeface="Calibri"/>
              <a:buAutoNum type="arabicPeriod"/>
            </a:pPr>
            <a:r>
              <a:rPr lang="en-US"/>
              <a:t>Advocate something which you yourself do not believe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4. Elevator Speech </a:t>
            </a:r>
            <a:endParaRPr/>
          </a:p>
        </p:txBody>
      </p:sp>
      <p:sp>
        <p:nvSpPr>
          <p:cNvPr id="214" name="Google Shape;214;p17"/>
          <p:cNvSpPr txBox="1">
            <a:spLocks noGrp="1"/>
          </p:cNvSpPr>
          <p:nvPr>
            <p:ph type="body" idx="1"/>
          </p:nvPr>
        </p:nvSpPr>
        <p:spPr>
          <a:xfrm>
            <a:off x="1097280" y="1998134"/>
            <a:ext cx="10058400" cy="4023300"/>
          </a:xfrm>
          <a:prstGeom prst="rect">
            <a:avLst/>
          </a:prstGeom>
          <a:noFill/>
          <a:ln>
            <a:noFill/>
          </a:ln>
        </p:spPr>
        <p:txBody>
          <a:bodyPr spcFirstLastPara="1" wrap="square" lIns="0" tIns="45700" rIns="0" bIns="45700" anchor="t" anchorCtr="0">
            <a:normAutofit/>
          </a:bodyPr>
          <a:lstStyle/>
          <a:p>
            <a:pPr marL="91440" lvl="0" indent="-133350" algn="l" rtl="0">
              <a:lnSpc>
                <a:spcPct val="90000"/>
              </a:lnSpc>
              <a:spcBef>
                <a:spcPts val="0"/>
              </a:spcBef>
              <a:spcAft>
                <a:spcPts val="0"/>
              </a:spcAft>
              <a:buSzPts val="2100"/>
              <a:buFont typeface="Noto Sans Symbols"/>
              <a:buChar char="❖"/>
            </a:pPr>
            <a:r>
              <a:rPr lang="en-US" sz="2100"/>
              <a:t>An elevator speech is a presentation that persuades the listener in less than thirty seconds, or around a hundred words. </a:t>
            </a:r>
            <a:endParaRPr sz="2100"/>
          </a:p>
          <a:p>
            <a:pPr marL="91440" lvl="0" indent="-133350" algn="l" rtl="0">
              <a:lnSpc>
                <a:spcPct val="90000"/>
              </a:lnSpc>
              <a:spcBef>
                <a:spcPts val="1400"/>
              </a:spcBef>
              <a:spcAft>
                <a:spcPts val="0"/>
              </a:spcAft>
              <a:buSzPts val="2100"/>
              <a:buFont typeface="Noto Sans Symbols"/>
              <a:buChar char="❖"/>
            </a:pPr>
            <a:r>
              <a:rPr lang="en-US" sz="2100"/>
              <a:t>It takes its name from the idea that in a short elevator ride (of perhaps ten floors), carefully chosen words can make a difference. </a:t>
            </a:r>
            <a:endParaRPr sz="2100"/>
          </a:p>
          <a:p>
            <a:pPr marL="0" lvl="0" indent="0" algn="l" rtl="0">
              <a:lnSpc>
                <a:spcPct val="90000"/>
              </a:lnSpc>
              <a:spcBef>
                <a:spcPts val="1400"/>
              </a:spcBef>
              <a:spcAft>
                <a:spcPts val="0"/>
              </a:spcAft>
              <a:buNone/>
            </a:pP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Creating an Elevator Speech</a:t>
            </a:r>
            <a:endParaRPr/>
          </a:p>
        </p:txBody>
      </p:sp>
      <p:sp>
        <p:nvSpPr>
          <p:cNvPr id="220" name="Google Shape;220;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a:t> What is the topic, product or service? </a:t>
            </a:r>
            <a:endParaRPr/>
          </a:p>
          <a:p>
            <a:pPr marL="457200" lvl="0" indent="-457200" algn="l" rtl="0">
              <a:lnSpc>
                <a:spcPct val="90000"/>
              </a:lnSpc>
              <a:spcBef>
                <a:spcPts val="1400"/>
              </a:spcBef>
              <a:spcAft>
                <a:spcPts val="0"/>
              </a:spcAft>
              <a:buSzPts val="2000"/>
              <a:buFont typeface="Calibri"/>
              <a:buAutoNum type="arabicPeriod"/>
            </a:pPr>
            <a:r>
              <a:rPr lang="en-US"/>
              <a:t> Who are you? </a:t>
            </a:r>
            <a:endParaRPr/>
          </a:p>
          <a:p>
            <a:pPr marL="457200" lvl="0" indent="-457200" algn="l" rtl="0">
              <a:lnSpc>
                <a:spcPct val="90000"/>
              </a:lnSpc>
              <a:spcBef>
                <a:spcPts val="1400"/>
              </a:spcBef>
              <a:spcAft>
                <a:spcPts val="0"/>
              </a:spcAft>
              <a:buSzPts val="2000"/>
              <a:buFont typeface="Calibri"/>
              <a:buAutoNum type="arabicPeriod"/>
            </a:pPr>
            <a:r>
              <a:rPr lang="en-US"/>
              <a:t> Who is the target market? (if applicable) </a:t>
            </a:r>
            <a:endParaRPr/>
          </a:p>
          <a:p>
            <a:pPr marL="457200" lvl="0" indent="-457200" algn="l" rtl="0">
              <a:lnSpc>
                <a:spcPct val="90000"/>
              </a:lnSpc>
              <a:spcBef>
                <a:spcPts val="1400"/>
              </a:spcBef>
              <a:spcAft>
                <a:spcPts val="0"/>
              </a:spcAft>
              <a:buSzPts val="2000"/>
              <a:buFont typeface="Calibri"/>
              <a:buAutoNum type="arabicPeriod"/>
            </a:pPr>
            <a:r>
              <a:rPr lang="en-US"/>
              <a:t> What is the revenue model? (if applicable) </a:t>
            </a:r>
            <a:endParaRPr/>
          </a:p>
          <a:p>
            <a:pPr marL="457200" lvl="0" indent="-457200" algn="l" rtl="0">
              <a:lnSpc>
                <a:spcPct val="90000"/>
              </a:lnSpc>
              <a:spcBef>
                <a:spcPts val="1400"/>
              </a:spcBef>
              <a:spcAft>
                <a:spcPts val="0"/>
              </a:spcAft>
              <a:buSzPts val="2000"/>
              <a:buFont typeface="Calibri"/>
              <a:buAutoNum type="arabicPeriod"/>
            </a:pPr>
            <a:r>
              <a:rPr lang="en-US"/>
              <a:t> What or who is the competition and what are your advantages?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Parts of an Elevator Speech </a:t>
            </a:r>
            <a:endParaRPr/>
          </a:p>
        </p:txBody>
      </p:sp>
      <p:graphicFrame>
        <p:nvGraphicFramePr>
          <p:cNvPr id="226" name="Google Shape;226;p19"/>
          <p:cNvGraphicFramePr/>
          <p:nvPr/>
        </p:nvGraphicFramePr>
        <p:xfrm>
          <a:off x="1097280" y="2354263"/>
          <a:ext cx="10058400" cy="2225100"/>
        </p:xfrm>
        <a:graphic>
          <a:graphicData uri="http://schemas.openxmlformats.org/drawingml/2006/table">
            <a:tbl>
              <a:tblPr firstRow="1" bandRow="1">
                <a:noFill/>
                <a:tableStyleId>{3A00E138-7F4E-461A-8CC9-0814653D7B6E}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Speech Component</a:t>
                      </a:r>
                      <a:endParaRPr sz="1800"/>
                    </a:p>
                  </a:txBody>
                  <a:tcPr marL="91450" marR="91450" marT="45725" marB="45725"/>
                </a:tc>
                <a:tc>
                  <a:txBody>
                    <a:bodyPr/>
                    <a:lstStyle/>
                    <a:p>
                      <a:pPr marL="0" marR="0" lvl="0" indent="0" algn="l" rtl="0">
                        <a:spcBef>
                          <a:spcPts val="0"/>
                        </a:spcBef>
                        <a:spcAft>
                          <a:spcPts val="0"/>
                        </a:spcAft>
                        <a:buNone/>
                      </a:pPr>
                      <a:r>
                        <a:rPr lang="en-US" sz="1800"/>
                        <a:t>Adapted to Elevator Speech</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Attention Statement</a:t>
                      </a:r>
                      <a:endParaRPr sz="1800"/>
                    </a:p>
                  </a:txBody>
                  <a:tcPr marL="91450" marR="91450" marT="45725" marB="45725"/>
                </a:tc>
                <a:tc>
                  <a:txBody>
                    <a:bodyPr/>
                    <a:lstStyle/>
                    <a:p>
                      <a:pPr marL="0" marR="0" lvl="0" indent="0" algn="l" rtl="0">
                        <a:spcBef>
                          <a:spcPts val="0"/>
                        </a:spcBef>
                        <a:spcAft>
                          <a:spcPts val="0"/>
                        </a:spcAft>
                        <a:buNone/>
                      </a:pPr>
                      <a:r>
                        <a:rPr lang="en-US" sz="1800"/>
                        <a:t>Hook  + information about you</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Introduction </a:t>
                      </a:r>
                      <a:endParaRPr sz="1800"/>
                    </a:p>
                  </a:txBody>
                  <a:tcPr marL="91450" marR="91450" marT="45725" marB="45725"/>
                </a:tc>
                <a:tc>
                  <a:txBody>
                    <a:bodyPr/>
                    <a:lstStyle/>
                    <a:p>
                      <a:pPr marL="0" marR="0" lvl="0" indent="0" algn="l" rtl="0">
                        <a:spcBef>
                          <a:spcPts val="0"/>
                        </a:spcBef>
                        <a:spcAft>
                          <a:spcPts val="0"/>
                        </a:spcAft>
                        <a:buNone/>
                      </a:pPr>
                      <a:r>
                        <a:rPr lang="en-US" sz="1800"/>
                        <a:t>What you offer </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Body</a:t>
                      </a:r>
                      <a:endParaRPr sz="1800"/>
                    </a:p>
                  </a:txBody>
                  <a:tcPr marL="91450" marR="91450" marT="45725" marB="45725"/>
                </a:tc>
                <a:tc>
                  <a:txBody>
                    <a:bodyPr/>
                    <a:lstStyle/>
                    <a:p>
                      <a:pPr marL="0" marR="0" lvl="0" indent="0" algn="l" rtl="0">
                        <a:spcBef>
                          <a:spcPts val="0"/>
                        </a:spcBef>
                        <a:spcAft>
                          <a:spcPts val="0"/>
                        </a:spcAft>
                        <a:buNone/>
                      </a:pPr>
                      <a:r>
                        <a:rPr lang="en-US" sz="1800"/>
                        <a:t>Benefits; what’s in it for the listener</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Conclusion </a:t>
                      </a:r>
                      <a:endParaRPr sz="1800"/>
                    </a:p>
                  </a:txBody>
                  <a:tcPr marL="91450" marR="91450" marT="45725" marB="45725"/>
                </a:tc>
                <a:tc>
                  <a:txBody>
                    <a:bodyPr/>
                    <a:lstStyle/>
                    <a:p>
                      <a:pPr marL="0" marR="0" lvl="0" indent="0" algn="l" rtl="0">
                        <a:spcBef>
                          <a:spcPts val="0"/>
                        </a:spcBef>
                        <a:spcAft>
                          <a:spcPts val="0"/>
                        </a:spcAft>
                        <a:buNone/>
                      </a:pPr>
                      <a:r>
                        <a:rPr lang="en-US" sz="1800"/>
                        <a:t>Example that sums it up</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Residual Message </a:t>
                      </a:r>
                      <a:endParaRPr sz="1800"/>
                    </a:p>
                  </a:txBody>
                  <a:tcPr marL="91450" marR="91450" marT="45725" marB="45725"/>
                </a:tc>
                <a:tc>
                  <a:txBody>
                    <a:bodyPr/>
                    <a:lstStyle/>
                    <a:p>
                      <a:pPr marL="0" marR="0" lvl="0" indent="0" algn="l" rtl="0">
                        <a:spcBef>
                          <a:spcPts val="0"/>
                        </a:spcBef>
                        <a:spcAft>
                          <a:spcPts val="0"/>
                        </a:spcAft>
                        <a:buNone/>
                      </a:pPr>
                      <a:r>
                        <a:rPr lang="en-US" sz="1800"/>
                        <a:t>Call for action </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Example: </a:t>
            </a:r>
            <a:endParaRPr/>
          </a:p>
        </p:txBody>
      </p:sp>
      <p:sp>
        <p:nvSpPr>
          <p:cNvPr id="232" name="Google Shape;232;p20"/>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sz="3200" dirty="0"/>
              <a:t>1. How are you doing? </a:t>
            </a:r>
            <a:endParaRPr sz="3200" dirty="0"/>
          </a:p>
          <a:p>
            <a:pPr marL="91440" lvl="0" indent="-127000" algn="l" rtl="0">
              <a:lnSpc>
                <a:spcPct val="90000"/>
              </a:lnSpc>
              <a:spcBef>
                <a:spcPts val="1400"/>
              </a:spcBef>
              <a:spcAft>
                <a:spcPts val="0"/>
              </a:spcAft>
              <a:buSzPts val="2000"/>
              <a:buChar char=" "/>
            </a:pPr>
            <a:r>
              <a:rPr lang="en-US" sz="3200" dirty="0"/>
              <a:t>2. Great! Glad you asked. I’m with (X Company) and we just received this new (product x)—it is amazing. It beats the competition hands down for a third of the price. Smaller, faster, and less expensive make it a winner. It’s already a sales leader. Hey, if you know anyone who might be interested, call me! (Hands business card to the listener as visual aid)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Activity</a:t>
            </a:r>
            <a:endParaRPr dirty="0"/>
          </a:p>
        </p:txBody>
      </p:sp>
      <p:sp>
        <p:nvSpPr>
          <p:cNvPr id="238" name="Google Shape;238;p21"/>
          <p:cNvSpPr txBox="1">
            <a:spLocks noGrp="1"/>
          </p:cNvSpPr>
          <p:nvPr>
            <p:ph type="body" idx="1"/>
          </p:nvPr>
        </p:nvSpPr>
        <p:spPr>
          <a:xfrm>
            <a:off x="1097280" y="1845734"/>
            <a:ext cx="10058400" cy="396914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b="0" i="0" dirty="0">
                <a:solidFill>
                  <a:srgbClr val="111111"/>
                </a:solidFill>
                <a:effectLst/>
                <a:latin typeface="Be Vietnam Pro"/>
              </a:rPr>
              <a:t>Try to make an elevator speech (2 min) to persuade:</a:t>
            </a:r>
          </a:p>
          <a:p>
            <a:pPr marL="91440" lvl="0" indent="-127000" algn="l" rtl="0">
              <a:lnSpc>
                <a:spcPct val="90000"/>
              </a:lnSpc>
              <a:spcBef>
                <a:spcPts val="0"/>
              </a:spcBef>
              <a:spcAft>
                <a:spcPts val="0"/>
              </a:spcAft>
              <a:buSzPts val="2000"/>
              <a:buChar char=" "/>
            </a:pPr>
            <a:r>
              <a:rPr lang="en-US" b="0" i="0" dirty="0">
                <a:solidFill>
                  <a:srgbClr val="111111"/>
                </a:solidFill>
                <a:effectLst/>
                <a:latin typeface="Be Vietnam Pro"/>
              </a:rPr>
              <a:t>a/ A 80 year-old grandma to buy a skateboard (</a:t>
            </a:r>
            <a:r>
              <a:rPr lang="en-US" b="0" i="0" dirty="0" err="1">
                <a:solidFill>
                  <a:srgbClr val="111111"/>
                </a:solidFill>
                <a:effectLst/>
                <a:latin typeface="Be Vietnam Pro"/>
              </a:rPr>
              <a:t>nhóm</a:t>
            </a:r>
            <a:r>
              <a:rPr lang="en-US" b="0" i="0" dirty="0">
                <a:solidFill>
                  <a:srgbClr val="111111"/>
                </a:solidFill>
                <a:effectLst/>
                <a:latin typeface="Be Vietnam Pro"/>
              </a:rPr>
              <a:t> 5) -&gt; </a:t>
            </a:r>
            <a:r>
              <a:rPr lang="en-US" b="0" i="0" dirty="0" err="1">
                <a:solidFill>
                  <a:srgbClr val="111111"/>
                </a:solidFill>
                <a:effectLst/>
                <a:latin typeface="Be Vietnam Pro"/>
              </a:rPr>
              <a:t>Quốc</a:t>
            </a:r>
            <a:r>
              <a:rPr lang="en-US" b="0" i="0" dirty="0">
                <a:solidFill>
                  <a:srgbClr val="111111"/>
                </a:solidFill>
                <a:effectLst/>
                <a:latin typeface="Be Vietnam Pro"/>
              </a:rPr>
              <a:t> Anh</a:t>
            </a:r>
          </a:p>
          <a:p>
            <a:pPr marL="0" lvl="0" indent="0" algn="l" rtl="0">
              <a:lnSpc>
                <a:spcPct val="90000"/>
              </a:lnSpc>
              <a:spcBef>
                <a:spcPts val="0"/>
              </a:spcBef>
              <a:spcAft>
                <a:spcPts val="0"/>
              </a:spcAft>
              <a:buSzPts val="2000"/>
              <a:buNone/>
            </a:pPr>
            <a:r>
              <a:rPr lang="en-US" b="0" i="0" dirty="0">
                <a:solidFill>
                  <a:srgbClr val="111111"/>
                </a:solidFill>
                <a:effectLst/>
                <a:latin typeface="Be Vietnam Pro"/>
              </a:rPr>
              <a:t>b/ A 35 year-old man to buy a skincare product (</a:t>
            </a:r>
            <a:r>
              <a:rPr lang="en-US" b="0" i="0" dirty="0" err="1">
                <a:solidFill>
                  <a:srgbClr val="111111"/>
                </a:solidFill>
                <a:effectLst/>
                <a:latin typeface="Be Vietnam Pro"/>
              </a:rPr>
              <a:t>nhóm</a:t>
            </a:r>
            <a:r>
              <a:rPr lang="en-US" b="0" i="0" dirty="0">
                <a:solidFill>
                  <a:srgbClr val="111111"/>
                </a:solidFill>
                <a:effectLst/>
                <a:latin typeface="Be Vietnam Pro"/>
              </a:rPr>
              <a:t> 2) -&gt; </a:t>
            </a:r>
            <a:r>
              <a:rPr lang="en-US" b="0" i="0" dirty="0" err="1">
                <a:solidFill>
                  <a:srgbClr val="111111"/>
                </a:solidFill>
                <a:effectLst/>
                <a:latin typeface="Be Vietnam Pro"/>
              </a:rPr>
              <a:t>Tuấn</a:t>
            </a:r>
            <a:r>
              <a:rPr lang="en-US" b="0" i="0" dirty="0">
                <a:solidFill>
                  <a:srgbClr val="111111"/>
                </a:solidFill>
                <a:effectLst/>
                <a:latin typeface="Be Vietnam Pro"/>
              </a:rPr>
              <a:t> Anh</a:t>
            </a:r>
          </a:p>
          <a:p>
            <a:pPr marL="0" lvl="0" indent="0" algn="l" rtl="0">
              <a:lnSpc>
                <a:spcPct val="90000"/>
              </a:lnSpc>
              <a:spcBef>
                <a:spcPts val="0"/>
              </a:spcBef>
              <a:spcAft>
                <a:spcPts val="0"/>
              </a:spcAft>
              <a:buSzPts val="2000"/>
              <a:buNone/>
            </a:pPr>
            <a:r>
              <a:rPr lang="en-US" b="0" i="0" dirty="0">
                <a:solidFill>
                  <a:srgbClr val="111111"/>
                </a:solidFill>
                <a:effectLst/>
                <a:latin typeface="Be Vietnam Pro"/>
              </a:rPr>
              <a:t>c/ A teacher to buy a sleep dress (</a:t>
            </a:r>
            <a:r>
              <a:rPr lang="en-US" b="0" i="0" dirty="0" err="1">
                <a:solidFill>
                  <a:srgbClr val="111111"/>
                </a:solidFill>
                <a:effectLst/>
                <a:latin typeface="Be Vietnam Pro"/>
              </a:rPr>
              <a:t>nhóm</a:t>
            </a:r>
            <a:r>
              <a:rPr lang="en-US" b="0" i="0" dirty="0">
                <a:solidFill>
                  <a:srgbClr val="111111"/>
                </a:solidFill>
                <a:effectLst/>
                <a:latin typeface="Be Vietnam Pro"/>
              </a:rPr>
              <a:t> 4) -&gt; </a:t>
            </a:r>
            <a:r>
              <a:rPr lang="en-US" b="0" i="0" dirty="0" err="1">
                <a:solidFill>
                  <a:srgbClr val="111111"/>
                </a:solidFill>
                <a:effectLst/>
                <a:latin typeface="Be Vietnam Pro"/>
              </a:rPr>
              <a:t>Đức</a:t>
            </a:r>
            <a:r>
              <a:rPr lang="en-US" b="0" i="0" dirty="0">
                <a:solidFill>
                  <a:srgbClr val="111111"/>
                </a:solidFill>
                <a:effectLst/>
                <a:latin typeface="Be Vietnam Pro"/>
              </a:rPr>
              <a:t> </a:t>
            </a:r>
            <a:r>
              <a:rPr lang="en-US" b="0" i="0" dirty="0" err="1">
                <a:solidFill>
                  <a:srgbClr val="111111"/>
                </a:solidFill>
                <a:effectLst/>
                <a:latin typeface="Be Vietnam Pro"/>
              </a:rPr>
              <a:t>Dương</a:t>
            </a:r>
            <a:br>
              <a:rPr lang="en-US" dirty="0"/>
            </a:br>
            <a:r>
              <a:rPr lang="en-US" b="0" i="0" dirty="0">
                <a:solidFill>
                  <a:srgbClr val="111111"/>
                </a:solidFill>
                <a:effectLst/>
                <a:latin typeface="Be Vietnam Pro"/>
              </a:rPr>
              <a:t>d/ A dentist to buy a luxury pair of sunglasses (</a:t>
            </a:r>
            <a:r>
              <a:rPr lang="en-US" b="0" i="0" dirty="0" err="1">
                <a:solidFill>
                  <a:srgbClr val="111111"/>
                </a:solidFill>
                <a:effectLst/>
                <a:latin typeface="Be Vietnam Pro"/>
              </a:rPr>
              <a:t>nhóm</a:t>
            </a:r>
            <a:r>
              <a:rPr lang="en-US" b="0" i="0" dirty="0">
                <a:solidFill>
                  <a:srgbClr val="111111"/>
                </a:solidFill>
                <a:effectLst/>
                <a:latin typeface="Be Vietnam Pro"/>
              </a:rPr>
              <a:t> 1) -&gt; Kim Anh </a:t>
            </a:r>
          </a:p>
          <a:p>
            <a:pPr marL="91440" lvl="0" indent="-127000" algn="l" rtl="0">
              <a:lnSpc>
                <a:spcPct val="90000"/>
              </a:lnSpc>
              <a:spcBef>
                <a:spcPts val="0"/>
              </a:spcBef>
              <a:spcAft>
                <a:spcPts val="0"/>
              </a:spcAft>
              <a:buSzPts val="2000"/>
              <a:buChar char=" "/>
            </a:pPr>
            <a:r>
              <a:rPr lang="en-US" b="0" i="0" dirty="0">
                <a:solidFill>
                  <a:srgbClr val="111111"/>
                </a:solidFill>
                <a:effectLst/>
                <a:latin typeface="Be Vietnam Pro"/>
              </a:rPr>
              <a:t>e/ A mom to buy a PlayStation set for her 8 year-old boy (</a:t>
            </a:r>
            <a:r>
              <a:rPr lang="en-US" b="0" i="0" dirty="0" err="1">
                <a:solidFill>
                  <a:srgbClr val="111111"/>
                </a:solidFill>
                <a:effectLst/>
                <a:latin typeface="Be Vietnam Pro"/>
              </a:rPr>
              <a:t>nhóm</a:t>
            </a:r>
            <a:r>
              <a:rPr lang="en-US" b="0" i="0" dirty="0">
                <a:solidFill>
                  <a:srgbClr val="111111"/>
                </a:solidFill>
                <a:effectLst/>
                <a:latin typeface="Be Vietnam Pro"/>
              </a:rPr>
              <a:t> 3) -&gt; </a:t>
            </a:r>
            <a:r>
              <a:rPr lang="en-US" b="0" i="0" dirty="0" err="1">
                <a:solidFill>
                  <a:srgbClr val="111111"/>
                </a:solidFill>
                <a:effectLst/>
                <a:latin typeface="Be Vietnam Pro"/>
              </a:rPr>
              <a:t>Hải</a:t>
            </a:r>
            <a:r>
              <a:rPr lang="en-US" b="0" i="0" dirty="0">
                <a:solidFill>
                  <a:srgbClr val="111111"/>
                </a:solidFill>
                <a:effectLst/>
                <a:latin typeface="Be Vietnam Pro"/>
              </a:rPr>
              <a:t> </a:t>
            </a:r>
            <a:r>
              <a:rPr lang="en-US" b="0" i="0" dirty="0" err="1">
                <a:solidFill>
                  <a:srgbClr val="111111"/>
                </a:solidFill>
                <a:effectLst/>
                <a:latin typeface="Be Vietnam Pro"/>
              </a:rPr>
              <a:t>Nhật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Key Takeaway</a:t>
            </a:r>
            <a:endParaRPr/>
          </a:p>
        </p:txBody>
      </p:sp>
      <p:sp>
        <p:nvSpPr>
          <p:cNvPr id="244" name="Google Shape;244;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a:t>Persuasion is the act of presenting arguments for change, while motivation involves the force to bring about change. The concept of measurable gain assesses audience response to a persuasive message. </a:t>
            </a:r>
            <a:endParaRPr/>
          </a:p>
          <a:p>
            <a:pPr marL="457200" lvl="0" indent="-457200" algn="l" rtl="0">
              <a:lnSpc>
                <a:spcPct val="90000"/>
              </a:lnSpc>
              <a:spcBef>
                <a:spcPts val="1400"/>
              </a:spcBef>
              <a:spcAft>
                <a:spcPts val="0"/>
              </a:spcAft>
              <a:buSzPts val="2000"/>
              <a:buFont typeface="Calibri"/>
              <a:buAutoNum type="arabicPeriod"/>
            </a:pPr>
            <a:r>
              <a:rPr lang="en-US"/>
              <a:t>We are motivated to communicate in order to gain information, get to know one another, better understand our situation or context, come to know ourselves and our role or identity, and meet our fundamental interpersonal needs.</a:t>
            </a:r>
            <a:endParaRPr/>
          </a:p>
          <a:p>
            <a:pPr marL="457200" lvl="0" indent="-457200" algn="l" rtl="0">
              <a:lnSpc>
                <a:spcPct val="90000"/>
              </a:lnSpc>
              <a:spcBef>
                <a:spcPts val="1400"/>
              </a:spcBef>
              <a:spcAft>
                <a:spcPts val="0"/>
              </a:spcAft>
              <a:buSzPts val="2000"/>
              <a:buFont typeface="Calibri"/>
              <a:buAutoNum type="arabicPeriod"/>
            </a:pPr>
            <a:r>
              <a:rPr lang="en-US"/>
              <a:t>Speaking to persuade should not involve manipulation, coercion, false logic, or other unethical techniques. </a:t>
            </a:r>
            <a:endParaRPr/>
          </a:p>
          <a:p>
            <a:pPr marL="457200" lvl="0" indent="-457200" algn="l" rtl="0">
              <a:lnSpc>
                <a:spcPct val="90000"/>
              </a:lnSpc>
              <a:spcBef>
                <a:spcPts val="1400"/>
              </a:spcBef>
              <a:spcAft>
                <a:spcPts val="0"/>
              </a:spcAft>
              <a:buSzPts val="2000"/>
              <a:buFont typeface="Calibri"/>
              <a:buAutoNum type="arabicPeriod"/>
            </a:pPr>
            <a:r>
              <a:rPr lang="en-US"/>
              <a:t>You often don’t know when opportunity to inform or persuade will present itself, but with an elevator speech, you are prepared!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Exercises </a:t>
            </a:r>
            <a:endParaRPr/>
          </a:p>
        </p:txBody>
      </p:sp>
      <p:sp>
        <p:nvSpPr>
          <p:cNvPr id="250" name="Google Shape;250;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lnSpcReduction="10000"/>
          </a:bodyPr>
          <a:lstStyle/>
          <a:p>
            <a:pPr marL="457200" lvl="0" indent="-457200" algn="l" rtl="0">
              <a:lnSpc>
                <a:spcPct val="90000"/>
              </a:lnSpc>
              <a:spcBef>
                <a:spcPts val="0"/>
              </a:spcBef>
              <a:spcAft>
                <a:spcPts val="0"/>
              </a:spcAft>
              <a:buSzPts val="2000"/>
              <a:buFont typeface="Calibri"/>
              <a:buAutoNum type="arabicPeriod"/>
            </a:pPr>
            <a:r>
              <a:rPr lang="en-US"/>
              <a:t>Select an online advertisement that you find particularly effective or ineffective. Why does it succeed, or fail, in persuading you to want to buy the advertised product? Discuss your ideas with your classmates. </a:t>
            </a:r>
            <a:endParaRPr/>
          </a:p>
          <a:p>
            <a:pPr marL="457200" lvl="0" indent="-457200" algn="l" rtl="0">
              <a:lnSpc>
                <a:spcPct val="90000"/>
              </a:lnSpc>
              <a:spcBef>
                <a:spcPts val="1400"/>
              </a:spcBef>
              <a:spcAft>
                <a:spcPts val="0"/>
              </a:spcAft>
              <a:buSzPts val="2000"/>
              <a:buFont typeface="Calibri"/>
              <a:buAutoNum type="arabicPeriod"/>
            </a:pPr>
            <a:r>
              <a:rPr lang="en-US"/>
              <a:t>1. Consider your life in relation to Maslow’s hierarchy of needs. To what degree do you feel you have attained the different levels in the hierarchy? Two or three years ago, were you at the same level where you currently are, or has your position in the hierarchy changed? In what ways do you expect it to change in the future? Discuss your thoughts with your classmates. </a:t>
            </a:r>
            <a:endParaRPr/>
          </a:p>
          <a:p>
            <a:pPr marL="457200" lvl="0" indent="-457200" algn="l" rtl="0">
              <a:lnSpc>
                <a:spcPct val="90000"/>
              </a:lnSpc>
              <a:spcBef>
                <a:spcPts val="1400"/>
              </a:spcBef>
              <a:spcAft>
                <a:spcPts val="0"/>
              </a:spcAft>
              <a:buSzPts val="2000"/>
              <a:buFont typeface="Calibri"/>
              <a:buAutoNum type="arabicPeriod"/>
            </a:pPr>
            <a:r>
              <a:rPr lang="en-US"/>
              <a:t>Think of someone you have met but do not know very well. What kinds of conversations have you had with this person? How might you expect your conversations to change if you have more opportunities to get better acquainted? Discuss your thoughts with a classmate.</a:t>
            </a:r>
            <a:endParaRPr/>
          </a:p>
          <a:p>
            <a:pPr marL="457200" lvl="0" indent="-457200" algn="l" rtl="0">
              <a:lnSpc>
                <a:spcPct val="90000"/>
              </a:lnSpc>
              <a:spcBef>
                <a:spcPts val="1400"/>
              </a:spcBef>
              <a:spcAft>
                <a:spcPts val="0"/>
              </a:spcAft>
              <a:buSzPts val="2000"/>
              <a:buFont typeface="Calibri"/>
              <a:buAutoNum type="arabicPeriod"/>
            </a:pPr>
            <a:r>
              <a:rPr lang="en-US"/>
              <a:t>Find an example of an elevator speech online (YouTube, for example) and review it. Post the link and a brief summary of strengths and weaknesses. Share and compare with classmates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4"/>
          <p:cNvPicPr preferRelativeResize="0">
            <a:picLocks noGrp="1"/>
          </p:cNvPicPr>
          <p:nvPr>
            <p:ph type="body" idx="1"/>
          </p:nvPr>
        </p:nvPicPr>
        <p:blipFill rotWithShape="1">
          <a:blip r:embed="rId3">
            <a:alphaModFix/>
          </a:blip>
          <a:srcRect/>
          <a:stretch/>
        </p:blipFill>
        <p:spPr>
          <a:xfrm>
            <a:off x="2240581" y="2139244"/>
            <a:ext cx="7192177" cy="308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Chapter outlines</a:t>
            </a:r>
            <a:endParaRPr/>
          </a:p>
        </p:txBody>
      </p:sp>
      <p:sp>
        <p:nvSpPr>
          <p:cNvPr id="121" name="Google Shape;121;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a:t>What Is Persuasion? </a:t>
            </a:r>
            <a:endParaRPr/>
          </a:p>
          <a:p>
            <a:pPr marL="457200" lvl="0" indent="-457200" algn="l" rtl="0">
              <a:lnSpc>
                <a:spcPct val="90000"/>
              </a:lnSpc>
              <a:spcBef>
                <a:spcPts val="1400"/>
              </a:spcBef>
              <a:spcAft>
                <a:spcPts val="0"/>
              </a:spcAft>
              <a:buSzPts val="2000"/>
              <a:buFont typeface="Calibri"/>
              <a:buAutoNum type="arabicPeriod"/>
            </a:pPr>
            <a:r>
              <a:rPr lang="en-US"/>
              <a:t>Meeting the Listener’s Basic Needs</a:t>
            </a:r>
            <a:endParaRPr/>
          </a:p>
          <a:p>
            <a:pPr marL="457200" lvl="0" indent="-457200" algn="l" rtl="0">
              <a:lnSpc>
                <a:spcPct val="90000"/>
              </a:lnSpc>
              <a:spcBef>
                <a:spcPts val="1400"/>
              </a:spcBef>
              <a:spcAft>
                <a:spcPts val="0"/>
              </a:spcAft>
              <a:buSzPts val="2000"/>
              <a:buFont typeface="Calibri"/>
              <a:buAutoNum type="arabicPeriod"/>
            </a:pPr>
            <a:r>
              <a:rPr lang="en-US"/>
              <a:t>Speaking Ethically and Avoiding Fallacies</a:t>
            </a:r>
            <a:endParaRPr/>
          </a:p>
          <a:p>
            <a:pPr marL="457200" lvl="0" indent="-457200" algn="l" rtl="0">
              <a:lnSpc>
                <a:spcPct val="90000"/>
              </a:lnSpc>
              <a:spcBef>
                <a:spcPts val="1400"/>
              </a:spcBef>
              <a:spcAft>
                <a:spcPts val="0"/>
              </a:spcAft>
              <a:buSzPts val="2000"/>
              <a:buFont typeface="Calibri"/>
              <a:buAutoNum type="arabicPeriod"/>
            </a:pPr>
            <a:r>
              <a:rPr lang="en-US"/>
              <a:t>Elevator Speech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LEARNING OBJECTIVES</a:t>
            </a:r>
            <a:endParaRPr/>
          </a:p>
        </p:txBody>
      </p:sp>
      <p:sp>
        <p:nvSpPr>
          <p:cNvPr id="127" name="Google Shape;127;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b="1"/>
              <a:t>By the end of this section, you will be able to:</a:t>
            </a:r>
            <a:endParaRPr/>
          </a:p>
          <a:p>
            <a:pPr marL="457200" lvl="0" indent="-457200" algn="l" rtl="0">
              <a:lnSpc>
                <a:spcPct val="90000"/>
              </a:lnSpc>
              <a:spcBef>
                <a:spcPts val="1400"/>
              </a:spcBef>
              <a:spcAft>
                <a:spcPts val="0"/>
              </a:spcAft>
              <a:buSzPts val="2000"/>
              <a:buFont typeface="Calibri"/>
              <a:buAutoNum type="arabicPeriod"/>
            </a:pPr>
            <a:r>
              <a:rPr lang="en-US"/>
              <a:t>Demonstrate an understanding of the importance of persuasion. </a:t>
            </a:r>
            <a:endParaRPr/>
          </a:p>
          <a:p>
            <a:pPr marL="457200" lvl="0" indent="-457200" algn="l" rtl="0">
              <a:lnSpc>
                <a:spcPct val="90000"/>
              </a:lnSpc>
              <a:spcBef>
                <a:spcPts val="1400"/>
              </a:spcBef>
              <a:spcAft>
                <a:spcPts val="0"/>
              </a:spcAft>
              <a:buSzPts val="2000"/>
              <a:buFont typeface="Calibri"/>
              <a:buAutoNum type="arabicPeriod"/>
            </a:pPr>
            <a:r>
              <a:rPr lang="en-US"/>
              <a:t>Describe similarities and differences between persuasion and motivation.</a:t>
            </a:r>
            <a:endParaRPr/>
          </a:p>
          <a:p>
            <a:pPr marL="457200" lvl="0" indent="-457200" algn="l" rtl="0">
              <a:lnSpc>
                <a:spcPct val="90000"/>
              </a:lnSpc>
              <a:spcBef>
                <a:spcPts val="1400"/>
              </a:spcBef>
              <a:spcAft>
                <a:spcPts val="0"/>
              </a:spcAft>
              <a:buSzPts val="2000"/>
              <a:buFont typeface="Calibri"/>
              <a:buAutoNum type="arabicPeriod"/>
            </a:pPr>
            <a:r>
              <a:rPr lang="en-US"/>
              <a:t>Identify and describe several basic needs that people seek to fulfill when they communicate.</a:t>
            </a:r>
            <a:endParaRPr/>
          </a:p>
          <a:p>
            <a:pPr marL="457200" lvl="0" indent="-457200" algn="l" rtl="0">
              <a:lnSpc>
                <a:spcPct val="90000"/>
              </a:lnSpc>
              <a:spcBef>
                <a:spcPts val="1400"/>
              </a:spcBef>
              <a:spcAft>
                <a:spcPts val="0"/>
              </a:spcAft>
              <a:buSzPts val="2000"/>
              <a:buFont typeface="Calibri"/>
              <a:buAutoNum type="arabicPeriod"/>
            </a:pPr>
            <a:r>
              <a:rPr lang="en-US"/>
              <a:t>Demonstrate the importance of ethics as part of the persuasion process. </a:t>
            </a:r>
            <a:endParaRPr/>
          </a:p>
          <a:p>
            <a:pPr marL="457200" lvl="0" indent="-457200" algn="l" rtl="0">
              <a:lnSpc>
                <a:spcPct val="90000"/>
              </a:lnSpc>
              <a:spcBef>
                <a:spcPts val="1400"/>
              </a:spcBef>
              <a:spcAft>
                <a:spcPts val="0"/>
              </a:spcAft>
              <a:buSzPts val="2000"/>
              <a:buFont typeface="Calibri"/>
              <a:buAutoNum type="arabicPeriod"/>
            </a:pPr>
            <a:r>
              <a:rPr lang="en-US"/>
              <a:t>Identify and provide examples of eight common fallacies in persuasive speaking.</a:t>
            </a:r>
            <a:endParaRPr/>
          </a:p>
          <a:p>
            <a:pPr marL="457200" lvl="0" indent="-457200" algn="l" rtl="0">
              <a:lnSpc>
                <a:spcPct val="90000"/>
              </a:lnSpc>
              <a:spcBef>
                <a:spcPts val="1400"/>
              </a:spcBef>
              <a:spcAft>
                <a:spcPts val="0"/>
              </a:spcAft>
              <a:buSzPts val="2000"/>
              <a:buFont typeface="Calibri"/>
              <a:buAutoNum type="arabicPeriod"/>
            </a:pPr>
            <a:r>
              <a:rPr lang="en-US"/>
              <a:t>Discuss the basic parts of an elevator speech. </a:t>
            </a:r>
            <a:endParaRPr/>
          </a:p>
          <a:p>
            <a:pPr marL="457200" lvl="0" indent="-457200" algn="l" rtl="0">
              <a:lnSpc>
                <a:spcPct val="90000"/>
              </a:lnSpc>
              <a:spcBef>
                <a:spcPts val="1400"/>
              </a:spcBef>
              <a:spcAft>
                <a:spcPts val="0"/>
              </a:spcAft>
              <a:buSzPts val="2000"/>
              <a:buFont typeface="Calibri"/>
              <a:buAutoNum type="arabicPeriod"/>
            </a:pPr>
            <a:r>
              <a:rPr lang="en-US"/>
              <a:t>Create an effective elevator speech.  </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1. What Is Persuasion? </a:t>
            </a:r>
            <a:endParaRPr/>
          </a:p>
        </p:txBody>
      </p:sp>
      <p:sp>
        <p:nvSpPr>
          <p:cNvPr id="139" name="Google Shape;139;p5"/>
          <p:cNvSpPr txBox="1">
            <a:spLocks noGrp="1"/>
          </p:cNvSpPr>
          <p:nvPr>
            <p:ph type="body" idx="1"/>
          </p:nvPr>
        </p:nvSpPr>
        <p:spPr>
          <a:xfrm>
            <a:off x="1097280" y="1737360"/>
            <a:ext cx="10058400" cy="4023360"/>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SzPts val="3000"/>
              <a:buNone/>
            </a:pPr>
            <a:endParaRPr sz="3000"/>
          </a:p>
          <a:p>
            <a:pPr marL="91440" lvl="0" indent="-190500" algn="ctr" rtl="0">
              <a:lnSpc>
                <a:spcPct val="90000"/>
              </a:lnSpc>
              <a:spcBef>
                <a:spcPts val="1400"/>
              </a:spcBef>
              <a:spcAft>
                <a:spcPts val="0"/>
              </a:spcAft>
              <a:buSzPts val="3000"/>
              <a:buChar char=" "/>
            </a:pPr>
            <a:r>
              <a:rPr lang="en-US" sz="3000"/>
              <a:t>Persuasion </a:t>
            </a:r>
            <a:r>
              <a:rPr lang="en-US" sz="3000" b="1"/>
              <a:t>is an act or process of presenting arguments to move, motivate, or change your audience</a:t>
            </a:r>
            <a:endParaRPr/>
          </a:p>
          <a:p>
            <a:pPr marL="91440" lvl="0" indent="0" algn="ctr" rtl="0">
              <a:lnSpc>
                <a:spcPct val="90000"/>
              </a:lnSpc>
              <a:spcBef>
                <a:spcPts val="1400"/>
              </a:spcBef>
              <a:spcAft>
                <a:spcPts val="0"/>
              </a:spcAft>
              <a:buSzPts val="3000"/>
              <a:buNone/>
            </a:pPr>
            <a:endParaRPr sz="3000" b="1"/>
          </a:p>
          <a:p>
            <a:pPr marL="91440" lvl="0" indent="-190500" algn="ctr" rtl="0">
              <a:lnSpc>
                <a:spcPct val="90000"/>
              </a:lnSpc>
              <a:spcBef>
                <a:spcPts val="1400"/>
              </a:spcBef>
              <a:spcAft>
                <a:spcPts val="0"/>
              </a:spcAft>
              <a:buSzPts val="3000"/>
              <a:buChar char=" "/>
            </a:pPr>
            <a:r>
              <a:rPr lang="en-US" sz="3000"/>
              <a:t>Persuasion can be implicit or explicit and can have both positive and negative effects.</a:t>
            </a: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Measurable Gain </a:t>
            </a:r>
            <a:endParaRPr/>
          </a:p>
        </p:txBody>
      </p:sp>
      <p:pic>
        <p:nvPicPr>
          <p:cNvPr id="145" name="Google Shape;145;p6"/>
          <p:cNvPicPr preferRelativeResize="0">
            <a:picLocks noGrp="1"/>
          </p:cNvPicPr>
          <p:nvPr>
            <p:ph type="body" idx="1"/>
          </p:nvPr>
        </p:nvPicPr>
        <p:blipFill rotWithShape="1">
          <a:blip r:embed="rId3">
            <a:alphaModFix/>
          </a:blip>
          <a:srcRect/>
          <a:stretch/>
        </p:blipFill>
        <p:spPr>
          <a:xfrm>
            <a:off x="1148656" y="1890438"/>
            <a:ext cx="9955014" cy="3934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2. Meeting the Listener’s Basic Needs </a:t>
            </a:r>
            <a:endParaRPr/>
          </a:p>
        </p:txBody>
      </p:sp>
      <p:sp>
        <p:nvSpPr>
          <p:cNvPr id="151" name="Google Shape;151;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3000"/>
              <a:buNone/>
            </a:pPr>
            <a:endParaRPr sz="3000"/>
          </a:p>
          <a:p>
            <a:pPr marL="0" lvl="0" indent="0" algn="ctr" rtl="0">
              <a:lnSpc>
                <a:spcPct val="90000"/>
              </a:lnSpc>
              <a:spcBef>
                <a:spcPts val="1400"/>
              </a:spcBef>
              <a:spcAft>
                <a:spcPts val="0"/>
              </a:spcAft>
              <a:buSzPts val="3000"/>
              <a:buNone/>
            </a:pPr>
            <a:r>
              <a:rPr lang="en-US" sz="3000">
                <a:solidFill>
                  <a:srgbClr val="FF0000"/>
                </a:solidFill>
              </a:rPr>
              <a:t>How to meet the listener’s basic needs is central to effective communication?</a:t>
            </a:r>
            <a:endParaRPr/>
          </a:p>
          <a:p>
            <a:pPr marL="0" lvl="0" indent="0" algn="ctr" rtl="0">
              <a:lnSpc>
                <a:spcPct val="90000"/>
              </a:lnSpc>
              <a:spcBef>
                <a:spcPts val="1400"/>
              </a:spcBef>
              <a:spcAft>
                <a:spcPts val="0"/>
              </a:spcAft>
              <a:buSzPts val="3000"/>
              <a:buNone/>
            </a:pPr>
            <a:endParaRPr sz="3000"/>
          </a:p>
          <a:p>
            <a:pPr marL="91440" lvl="0" indent="-190500" algn="ctr" rtl="0">
              <a:lnSpc>
                <a:spcPct val="90000"/>
              </a:lnSpc>
              <a:spcBef>
                <a:spcPts val="1400"/>
              </a:spcBef>
              <a:spcAft>
                <a:spcPts val="0"/>
              </a:spcAft>
              <a:buSzPts val="3000"/>
              <a:buChar char=" "/>
            </a:pPr>
            <a:r>
              <a:rPr lang="en-US" sz="3000"/>
              <a:t>Getting someone to listen to what you have to say involves a measure of persuasion, and getting that person to act on it might require considerable skill.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Reasons for Engaging in Communication </a:t>
            </a:r>
            <a:endParaRPr/>
          </a:p>
        </p:txBody>
      </p:sp>
      <p:pic>
        <p:nvPicPr>
          <p:cNvPr id="157" name="Google Shape;157;p8"/>
          <p:cNvPicPr preferRelativeResize="0">
            <a:picLocks noGrp="1"/>
          </p:cNvPicPr>
          <p:nvPr>
            <p:ph type="body" idx="1"/>
          </p:nvPr>
        </p:nvPicPr>
        <p:blipFill rotWithShape="1">
          <a:blip r:embed="rId3">
            <a:alphaModFix/>
          </a:blip>
          <a:srcRect/>
          <a:stretch/>
        </p:blipFill>
        <p:spPr>
          <a:xfrm>
            <a:off x="1386814" y="2471544"/>
            <a:ext cx="9478698" cy="2772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Maslow’s Hierarchy</a:t>
            </a:r>
            <a:endParaRPr/>
          </a:p>
        </p:txBody>
      </p:sp>
      <p:pic>
        <p:nvPicPr>
          <p:cNvPr id="163" name="Google Shape;163;p9"/>
          <p:cNvPicPr preferRelativeResize="0">
            <a:picLocks noGrp="1"/>
          </p:cNvPicPr>
          <p:nvPr>
            <p:ph type="body" idx="1"/>
          </p:nvPr>
        </p:nvPicPr>
        <p:blipFill rotWithShape="1">
          <a:blip r:embed="rId3">
            <a:alphaModFix/>
          </a:blip>
          <a:srcRect/>
          <a:stretch/>
        </p:blipFill>
        <p:spPr>
          <a:xfrm>
            <a:off x="1850834" y="1846263"/>
            <a:ext cx="8725359" cy="4477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Social Penetration Theory </a:t>
            </a:r>
            <a:endParaRPr/>
          </a:p>
        </p:txBody>
      </p:sp>
      <p:sp>
        <p:nvSpPr>
          <p:cNvPr id="169" name="Google Shape;169;p10"/>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Font typeface="Noto Sans Symbols"/>
              <a:buNone/>
            </a:pPr>
            <a:endParaRPr b="1"/>
          </a:p>
          <a:p>
            <a:pPr marL="91440" lvl="0" indent="-127000" algn="l" rtl="0">
              <a:lnSpc>
                <a:spcPct val="90000"/>
              </a:lnSpc>
              <a:spcBef>
                <a:spcPts val="1400"/>
              </a:spcBef>
              <a:spcAft>
                <a:spcPts val="0"/>
              </a:spcAft>
              <a:buSzPts val="2000"/>
              <a:buFont typeface="Noto Sans Symbols"/>
              <a:buChar char="❑"/>
            </a:pPr>
            <a:r>
              <a:rPr lang="en-US" b="1"/>
              <a:t>The social penetration theory</a:t>
            </a:r>
            <a:r>
              <a:rPr lang="en-US"/>
              <a:t>, which describes how we move from superficial talk to intimate and revealing talk (Altman, I. and Taylor, D., 1973). </a:t>
            </a:r>
            <a:endParaRPr/>
          </a:p>
          <a:p>
            <a:pPr marL="91440" lvl="0" indent="-127000" algn="l" rtl="0">
              <a:lnSpc>
                <a:spcPct val="90000"/>
              </a:lnSpc>
              <a:spcBef>
                <a:spcPts val="1400"/>
              </a:spcBef>
              <a:spcAft>
                <a:spcPts val="0"/>
              </a:spcAft>
              <a:buSzPts val="2000"/>
              <a:buFont typeface="Noto Sans Symbols"/>
              <a:buChar char="❑"/>
            </a:pPr>
            <a:r>
              <a:rPr lang="en-US" b="1"/>
              <a:t>“Onion model”:</a:t>
            </a:r>
            <a:r>
              <a:rPr lang="en-US"/>
              <a:t> we see how we start out on superficial level, but as we peel away the layers, we gain knowledge about the other person that encompasses both breadth and depth. </a:t>
            </a:r>
            <a:endParaRPr/>
          </a:p>
        </p:txBody>
      </p:sp>
      <p:pic>
        <p:nvPicPr>
          <p:cNvPr id="170" name="Google Shape;170;p10"/>
          <p:cNvPicPr preferRelativeResize="0">
            <a:picLocks noGrp="1"/>
          </p:cNvPicPr>
          <p:nvPr>
            <p:ph type="body" idx="2"/>
          </p:nvPr>
        </p:nvPicPr>
        <p:blipFill rotWithShape="1">
          <a:blip r:embed="rId3">
            <a:alphaModFix/>
          </a:blip>
          <a:srcRect/>
          <a:stretch/>
        </p:blipFill>
        <p:spPr>
          <a:xfrm>
            <a:off x="6218238" y="2149278"/>
            <a:ext cx="4937125" cy="341669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8752</TotalTime>
  <Words>2676</Words>
  <Application>Microsoft Office PowerPoint</Application>
  <PresentationFormat>Widescreen</PresentationFormat>
  <Paragraphs>132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Noto Sans Symbols</vt:lpstr>
      <vt:lpstr>Calibri</vt:lpstr>
      <vt:lpstr>Quattrocento Sans</vt:lpstr>
      <vt:lpstr>Arial</vt:lpstr>
      <vt:lpstr>Be Vietnam Pro</vt:lpstr>
      <vt:lpstr>Retrospect</vt:lpstr>
      <vt:lpstr>Persuasive Presentations </vt:lpstr>
      <vt:lpstr>Chapter outlines</vt:lpstr>
      <vt:lpstr>LEARNING OBJECTIVES</vt:lpstr>
      <vt:lpstr>1. What Is Persuasion? </vt:lpstr>
      <vt:lpstr>Measurable Gain </vt:lpstr>
      <vt:lpstr>2. Meeting the Listener’s Basic Needs </vt:lpstr>
      <vt:lpstr>Reasons for Engaging in Communication </vt:lpstr>
      <vt:lpstr>Maslow’s Hierarchy</vt:lpstr>
      <vt:lpstr>Social Penetration Theory </vt:lpstr>
      <vt:lpstr>3. Speaking Ethically and Avoiding Fallacies</vt:lpstr>
      <vt:lpstr>Eleven Points for Speaking Ethically </vt:lpstr>
      <vt:lpstr>4. Elevator Speech </vt:lpstr>
      <vt:lpstr>Creating an Elevator Speech</vt:lpstr>
      <vt:lpstr>Parts of an Elevator Speech </vt:lpstr>
      <vt:lpstr>Example: </vt:lpstr>
      <vt:lpstr>Activity</vt:lpstr>
      <vt:lpstr>Key Takeaway</vt:lpstr>
      <vt:lpstr>Exercises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Presentations </dc:title>
  <dc:creator>Admin</dc:creator>
  <cp:lastModifiedBy>Minh Hoa</cp:lastModifiedBy>
  <cp:revision>20</cp:revision>
  <dcterms:created xsi:type="dcterms:W3CDTF">2021-08-31T13:06:13Z</dcterms:created>
  <dcterms:modified xsi:type="dcterms:W3CDTF">2022-07-06T05:46:07Z</dcterms:modified>
</cp:coreProperties>
</file>