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5"/>
  </p:notesMasterIdLst>
  <p:sldIdLst>
    <p:sldId id="279" r:id="rId2"/>
    <p:sldId id="258" r:id="rId3"/>
    <p:sldId id="280" r:id="rId4"/>
    <p:sldId id="275" r:id="rId5"/>
    <p:sldId id="276" r:id="rId6"/>
    <p:sldId id="277" r:id="rId7"/>
    <p:sldId id="281" r:id="rId8"/>
    <p:sldId id="259" r:id="rId9"/>
    <p:sldId id="260" r:id="rId10"/>
    <p:sldId id="282" r:id="rId11"/>
    <p:sldId id="283" r:id="rId12"/>
    <p:sldId id="263" r:id="rId13"/>
    <p:sldId id="264" r:id="rId14"/>
    <p:sldId id="265" r:id="rId15"/>
    <p:sldId id="266" r:id="rId16"/>
    <p:sldId id="267" r:id="rId17"/>
    <p:sldId id="268" r:id="rId18"/>
    <p:sldId id="284" r:id="rId19"/>
    <p:sldId id="270" r:id="rId20"/>
    <p:sldId id="286" r:id="rId21"/>
    <p:sldId id="272" r:id="rId22"/>
    <p:sldId id="273" r:id="rId23"/>
    <p:sldId id="274"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tkAe91XF3tH1reqz0MELOFD4i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4E493-7648-A98F-D310-A08B1448C4AB}" v="254" dt="2022-05-28T10:49:01.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6"/>
    <p:restoredTop sz="93891" autoAdjust="0"/>
  </p:normalViewPr>
  <p:slideViewPr>
    <p:cSldViewPr snapToGrid="0" snapToObjects="1">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1D300E-FE5A-4144-AC5B-E96BB2204BD8}" type="doc">
      <dgm:prSet loTypeId="urn:microsoft.com/office/officeart/2016/7/layout/VerticalDownArrowProcess" loCatId="process" qsTypeId="urn:microsoft.com/office/officeart/2005/8/quickstyle/simple2" qsCatId="simple" csTypeId="urn:microsoft.com/office/officeart/2005/8/colors/colorful5" csCatId="colorful"/>
      <dgm:spPr/>
      <dgm:t>
        <a:bodyPr/>
        <a:lstStyle/>
        <a:p>
          <a:endParaRPr lang="en-US"/>
        </a:p>
      </dgm:t>
    </dgm:pt>
    <dgm:pt modelId="{5514F522-454E-4A9E-A619-48201E6D812B}">
      <dgm:prSet/>
      <dgm:spPr/>
      <dgm:t>
        <a:bodyPr/>
        <a:lstStyle/>
        <a:p>
          <a:r>
            <a:rPr lang="en-US"/>
            <a:t>Demonstrate</a:t>
          </a:r>
        </a:p>
      </dgm:t>
    </dgm:pt>
    <dgm:pt modelId="{17D6B3B8-39C0-4DD4-A98D-63788761BDBA}" type="parTrans" cxnId="{F3CBF75F-DAAA-46A0-8AF7-E2D156927AF3}">
      <dgm:prSet/>
      <dgm:spPr/>
      <dgm:t>
        <a:bodyPr/>
        <a:lstStyle/>
        <a:p>
          <a:endParaRPr lang="en-US"/>
        </a:p>
      </dgm:t>
    </dgm:pt>
    <dgm:pt modelId="{8A656B55-8FCA-4A98-8D2F-EFE2B7C04834}" type="sibTrans" cxnId="{F3CBF75F-DAAA-46A0-8AF7-E2D156927AF3}">
      <dgm:prSet/>
      <dgm:spPr/>
      <dgm:t>
        <a:bodyPr/>
        <a:lstStyle/>
        <a:p>
          <a:endParaRPr lang="en-US"/>
        </a:p>
      </dgm:t>
    </dgm:pt>
    <dgm:pt modelId="{F6FBF539-0012-450E-BD9E-8D4CF560FDE5}">
      <dgm:prSet/>
      <dgm:spPr/>
      <dgm:t>
        <a:bodyPr/>
        <a:lstStyle/>
        <a:p>
          <a:r>
            <a:rPr lang="en-US"/>
            <a:t>Demonstrate how to use movement to increase the effectiveness of your presentation.</a:t>
          </a:r>
        </a:p>
      </dgm:t>
    </dgm:pt>
    <dgm:pt modelId="{BACB5379-3805-4CB4-BE75-2AC3270C8AFA}" type="parTrans" cxnId="{2019BC25-989F-46A3-B61F-62B6CF55ABF0}">
      <dgm:prSet/>
      <dgm:spPr/>
      <dgm:t>
        <a:bodyPr/>
        <a:lstStyle/>
        <a:p>
          <a:endParaRPr lang="en-US"/>
        </a:p>
      </dgm:t>
    </dgm:pt>
    <dgm:pt modelId="{281D3554-607B-4D1B-9407-019C5D0FB0DD}" type="sibTrans" cxnId="{2019BC25-989F-46A3-B61F-62B6CF55ABF0}">
      <dgm:prSet/>
      <dgm:spPr/>
      <dgm:t>
        <a:bodyPr/>
        <a:lstStyle/>
        <a:p>
          <a:endParaRPr lang="en-US"/>
        </a:p>
      </dgm:t>
    </dgm:pt>
    <dgm:pt modelId="{A859599A-7C28-47BF-A2D1-F9300FCA5685}">
      <dgm:prSet/>
      <dgm:spPr/>
      <dgm:t>
        <a:bodyPr/>
        <a:lstStyle/>
        <a:p>
          <a:r>
            <a:rPr lang="en-US"/>
            <a:t>Demonstrate</a:t>
          </a:r>
        </a:p>
      </dgm:t>
    </dgm:pt>
    <dgm:pt modelId="{5F775846-1947-4734-809B-1EFE85CD8618}" type="parTrans" cxnId="{FCB18F7E-633C-41FD-BE7A-B30008416CB9}">
      <dgm:prSet/>
      <dgm:spPr/>
      <dgm:t>
        <a:bodyPr/>
        <a:lstStyle/>
        <a:p>
          <a:endParaRPr lang="en-US"/>
        </a:p>
      </dgm:t>
    </dgm:pt>
    <dgm:pt modelId="{AE40AF2A-81F0-48ED-8B88-029BFD6C88DF}" type="sibTrans" cxnId="{FCB18F7E-633C-41FD-BE7A-B30008416CB9}">
      <dgm:prSet/>
      <dgm:spPr/>
      <dgm:t>
        <a:bodyPr/>
        <a:lstStyle/>
        <a:p>
          <a:endParaRPr lang="en-US"/>
        </a:p>
      </dgm:t>
    </dgm:pt>
    <dgm:pt modelId="{F106BA47-D798-4ADF-B518-8B62AA9E9A42}">
      <dgm:prSet/>
      <dgm:spPr/>
      <dgm:t>
        <a:bodyPr/>
        <a:lstStyle/>
        <a:p>
          <a:r>
            <a:rPr lang="en-US"/>
            <a:t>Demonstrate how to use visual aids effectively in your presentation.</a:t>
          </a:r>
        </a:p>
      </dgm:t>
    </dgm:pt>
    <dgm:pt modelId="{1BE6069E-E9B1-436D-8949-3C3464BE8013}" type="parTrans" cxnId="{99A0ED2B-9BC2-4460-9DF8-BF0518A98C15}">
      <dgm:prSet/>
      <dgm:spPr/>
      <dgm:t>
        <a:bodyPr/>
        <a:lstStyle/>
        <a:p>
          <a:endParaRPr lang="en-US"/>
        </a:p>
      </dgm:t>
    </dgm:pt>
    <dgm:pt modelId="{CA09CCEB-D478-4091-8102-4B05075906E8}" type="sibTrans" cxnId="{99A0ED2B-9BC2-4460-9DF8-BF0518A98C15}">
      <dgm:prSet/>
      <dgm:spPr/>
      <dgm:t>
        <a:bodyPr/>
        <a:lstStyle/>
        <a:p>
          <a:endParaRPr lang="en-US"/>
        </a:p>
      </dgm:t>
    </dgm:pt>
    <dgm:pt modelId="{36F745BA-0007-4F60-B055-D926DA037BEF}">
      <dgm:prSet/>
      <dgm:spPr/>
      <dgm:t>
        <a:bodyPr/>
        <a:lstStyle/>
        <a:p>
          <a:r>
            <a:rPr lang="en-US"/>
            <a:t>Demonstrate</a:t>
          </a:r>
        </a:p>
      </dgm:t>
    </dgm:pt>
    <dgm:pt modelId="{4670E24D-D6C9-4036-9A6B-E70DDA359E51}" type="parTrans" cxnId="{80F0BF84-0515-415F-A380-7CDB79023BCF}">
      <dgm:prSet/>
      <dgm:spPr/>
      <dgm:t>
        <a:bodyPr/>
        <a:lstStyle/>
        <a:p>
          <a:endParaRPr lang="en-US"/>
        </a:p>
      </dgm:t>
    </dgm:pt>
    <dgm:pt modelId="{54FD46D5-FCA8-4E41-80A8-E940BA5DC135}" type="sibTrans" cxnId="{80F0BF84-0515-415F-A380-7CDB79023BCF}">
      <dgm:prSet/>
      <dgm:spPr/>
      <dgm:t>
        <a:bodyPr/>
        <a:lstStyle/>
        <a:p>
          <a:endParaRPr lang="en-US"/>
        </a:p>
      </dgm:t>
    </dgm:pt>
    <dgm:pt modelId="{7D8BE891-8118-42B7-B42E-1EDF26DCF274}">
      <dgm:prSet/>
      <dgm:spPr/>
      <dgm:t>
        <a:bodyPr/>
        <a:lstStyle/>
        <a:p>
          <a:r>
            <a:rPr lang="en-US"/>
            <a:t>Demonstrate three ways to improve nonverbal communication. </a:t>
          </a:r>
        </a:p>
      </dgm:t>
    </dgm:pt>
    <dgm:pt modelId="{004C0D5C-13FA-438A-AA7D-7CD0BC38C91A}" type="parTrans" cxnId="{246EB6FC-0D9B-4116-8E72-90693B9CB6D9}">
      <dgm:prSet/>
      <dgm:spPr/>
      <dgm:t>
        <a:bodyPr/>
        <a:lstStyle/>
        <a:p>
          <a:endParaRPr lang="en-US"/>
        </a:p>
      </dgm:t>
    </dgm:pt>
    <dgm:pt modelId="{21A2A094-9EA2-4478-A468-C22F4E59A461}" type="sibTrans" cxnId="{246EB6FC-0D9B-4116-8E72-90693B9CB6D9}">
      <dgm:prSet/>
      <dgm:spPr/>
      <dgm:t>
        <a:bodyPr/>
        <a:lstStyle/>
        <a:p>
          <a:endParaRPr lang="en-US"/>
        </a:p>
      </dgm:t>
    </dgm:pt>
    <dgm:pt modelId="{A386E25C-012C-4710-BD34-BA5E1F326B47}" type="pres">
      <dgm:prSet presAssocID="{281D300E-FE5A-4144-AC5B-E96BB2204BD8}" presName="Name0" presStyleCnt="0">
        <dgm:presLayoutVars>
          <dgm:dir/>
          <dgm:animLvl val="lvl"/>
          <dgm:resizeHandles val="exact"/>
        </dgm:presLayoutVars>
      </dgm:prSet>
      <dgm:spPr/>
    </dgm:pt>
    <dgm:pt modelId="{63A9ED93-091C-42E1-AEBC-1AA19F6D4918}" type="pres">
      <dgm:prSet presAssocID="{36F745BA-0007-4F60-B055-D926DA037BEF}" presName="boxAndChildren" presStyleCnt="0"/>
      <dgm:spPr/>
    </dgm:pt>
    <dgm:pt modelId="{5BCEC05C-82E9-46BA-84D4-5F948DA4F3BF}" type="pres">
      <dgm:prSet presAssocID="{36F745BA-0007-4F60-B055-D926DA037BEF}" presName="parentTextBox" presStyleLbl="alignNode1" presStyleIdx="0" presStyleCnt="3"/>
      <dgm:spPr/>
    </dgm:pt>
    <dgm:pt modelId="{BF8CBFDA-48B7-4B48-89A9-7584CF3112BF}" type="pres">
      <dgm:prSet presAssocID="{36F745BA-0007-4F60-B055-D926DA037BEF}" presName="descendantBox" presStyleLbl="bgAccFollowNode1" presStyleIdx="0" presStyleCnt="3"/>
      <dgm:spPr/>
    </dgm:pt>
    <dgm:pt modelId="{9539E3D8-D38B-4E49-875B-6B43780B0984}" type="pres">
      <dgm:prSet presAssocID="{AE40AF2A-81F0-48ED-8B88-029BFD6C88DF}" presName="sp" presStyleCnt="0"/>
      <dgm:spPr/>
    </dgm:pt>
    <dgm:pt modelId="{D8900E29-2FA4-4E58-AD50-0C2BB6FC3704}" type="pres">
      <dgm:prSet presAssocID="{A859599A-7C28-47BF-A2D1-F9300FCA5685}" presName="arrowAndChildren" presStyleCnt="0"/>
      <dgm:spPr/>
    </dgm:pt>
    <dgm:pt modelId="{F05EEEA3-B90A-4790-9BFE-228D9075714C}" type="pres">
      <dgm:prSet presAssocID="{A859599A-7C28-47BF-A2D1-F9300FCA5685}" presName="parentTextArrow" presStyleLbl="node1" presStyleIdx="0" presStyleCnt="0"/>
      <dgm:spPr/>
    </dgm:pt>
    <dgm:pt modelId="{7FD26306-99E2-44AA-ABB1-E7307B7A88BE}" type="pres">
      <dgm:prSet presAssocID="{A859599A-7C28-47BF-A2D1-F9300FCA5685}" presName="arrow" presStyleLbl="alignNode1" presStyleIdx="1" presStyleCnt="3"/>
      <dgm:spPr/>
    </dgm:pt>
    <dgm:pt modelId="{4EBE94DB-A785-4838-AF67-270C385BD3D6}" type="pres">
      <dgm:prSet presAssocID="{A859599A-7C28-47BF-A2D1-F9300FCA5685}" presName="descendantArrow" presStyleLbl="bgAccFollowNode1" presStyleIdx="1" presStyleCnt="3"/>
      <dgm:spPr/>
    </dgm:pt>
    <dgm:pt modelId="{709B1420-039E-408B-8CB4-5D982014B190}" type="pres">
      <dgm:prSet presAssocID="{8A656B55-8FCA-4A98-8D2F-EFE2B7C04834}" presName="sp" presStyleCnt="0"/>
      <dgm:spPr/>
    </dgm:pt>
    <dgm:pt modelId="{DB414603-9D94-42AC-9474-6FF0FF9CB5A3}" type="pres">
      <dgm:prSet presAssocID="{5514F522-454E-4A9E-A619-48201E6D812B}" presName="arrowAndChildren" presStyleCnt="0"/>
      <dgm:spPr/>
    </dgm:pt>
    <dgm:pt modelId="{973B2D22-9977-42E8-9951-D6A72F4CA35A}" type="pres">
      <dgm:prSet presAssocID="{5514F522-454E-4A9E-A619-48201E6D812B}" presName="parentTextArrow" presStyleLbl="node1" presStyleIdx="0" presStyleCnt="0"/>
      <dgm:spPr/>
    </dgm:pt>
    <dgm:pt modelId="{724FFB9B-7CA8-4428-8E83-79870BCBB2A4}" type="pres">
      <dgm:prSet presAssocID="{5514F522-454E-4A9E-A619-48201E6D812B}" presName="arrow" presStyleLbl="alignNode1" presStyleIdx="2" presStyleCnt="3"/>
      <dgm:spPr/>
    </dgm:pt>
    <dgm:pt modelId="{D833785B-BB68-4515-ACFC-30A397975C21}" type="pres">
      <dgm:prSet presAssocID="{5514F522-454E-4A9E-A619-48201E6D812B}" presName="descendantArrow" presStyleLbl="bgAccFollowNode1" presStyleIdx="2" presStyleCnt="3"/>
      <dgm:spPr/>
    </dgm:pt>
  </dgm:ptLst>
  <dgm:cxnLst>
    <dgm:cxn modelId="{FA95CE00-9C42-4704-9333-B2AEF5098390}" type="presOf" srcId="{7D8BE891-8118-42B7-B42E-1EDF26DCF274}" destId="{BF8CBFDA-48B7-4B48-89A9-7584CF3112BF}" srcOrd="0" destOrd="0" presId="urn:microsoft.com/office/officeart/2016/7/layout/VerticalDownArrowProcess"/>
    <dgm:cxn modelId="{6BAD0F0A-DBDC-4467-9617-5982B7A3F750}" type="presOf" srcId="{36F745BA-0007-4F60-B055-D926DA037BEF}" destId="{5BCEC05C-82E9-46BA-84D4-5F948DA4F3BF}" srcOrd="0" destOrd="0" presId="urn:microsoft.com/office/officeart/2016/7/layout/VerticalDownArrowProcess"/>
    <dgm:cxn modelId="{830E0819-A2FF-460D-9E36-ECA345701F6E}" type="presOf" srcId="{5514F522-454E-4A9E-A619-48201E6D812B}" destId="{973B2D22-9977-42E8-9951-D6A72F4CA35A}" srcOrd="0" destOrd="0" presId="urn:microsoft.com/office/officeart/2016/7/layout/VerticalDownArrowProcess"/>
    <dgm:cxn modelId="{2019BC25-989F-46A3-B61F-62B6CF55ABF0}" srcId="{5514F522-454E-4A9E-A619-48201E6D812B}" destId="{F6FBF539-0012-450E-BD9E-8D4CF560FDE5}" srcOrd="0" destOrd="0" parTransId="{BACB5379-3805-4CB4-BE75-2AC3270C8AFA}" sibTransId="{281D3554-607B-4D1B-9407-019C5D0FB0DD}"/>
    <dgm:cxn modelId="{99A0ED2B-9BC2-4460-9DF8-BF0518A98C15}" srcId="{A859599A-7C28-47BF-A2D1-F9300FCA5685}" destId="{F106BA47-D798-4ADF-B518-8B62AA9E9A42}" srcOrd="0" destOrd="0" parTransId="{1BE6069E-E9B1-436D-8949-3C3464BE8013}" sibTransId="{CA09CCEB-D478-4091-8102-4B05075906E8}"/>
    <dgm:cxn modelId="{F3CBF75F-DAAA-46A0-8AF7-E2D156927AF3}" srcId="{281D300E-FE5A-4144-AC5B-E96BB2204BD8}" destId="{5514F522-454E-4A9E-A619-48201E6D812B}" srcOrd="0" destOrd="0" parTransId="{17D6B3B8-39C0-4DD4-A98D-63788761BDBA}" sibTransId="{8A656B55-8FCA-4A98-8D2F-EFE2B7C04834}"/>
    <dgm:cxn modelId="{5E17A474-2EC8-4946-96C4-7C49ED7501CE}" type="presOf" srcId="{F106BA47-D798-4ADF-B518-8B62AA9E9A42}" destId="{4EBE94DB-A785-4838-AF67-270C385BD3D6}" srcOrd="0" destOrd="0" presId="urn:microsoft.com/office/officeart/2016/7/layout/VerticalDownArrowProcess"/>
    <dgm:cxn modelId="{FCB18F7E-633C-41FD-BE7A-B30008416CB9}" srcId="{281D300E-FE5A-4144-AC5B-E96BB2204BD8}" destId="{A859599A-7C28-47BF-A2D1-F9300FCA5685}" srcOrd="1" destOrd="0" parTransId="{5F775846-1947-4734-809B-1EFE85CD8618}" sibTransId="{AE40AF2A-81F0-48ED-8B88-029BFD6C88DF}"/>
    <dgm:cxn modelId="{41651181-E876-4C04-BEE2-75F4560ED79B}" type="presOf" srcId="{5514F522-454E-4A9E-A619-48201E6D812B}" destId="{724FFB9B-7CA8-4428-8E83-79870BCBB2A4}" srcOrd="1" destOrd="0" presId="urn:microsoft.com/office/officeart/2016/7/layout/VerticalDownArrowProcess"/>
    <dgm:cxn modelId="{80F0BF84-0515-415F-A380-7CDB79023BCF}" srcId="{281D300E-FE5A-4144-AC5B-E96BB2204BD8}" destId="{36F745BA-0007-4F60-B055-D926DA037BEF}" srcOrd="2" destOrd="0" parTransId="{4670E24D-D6C9-4036-9A6B-E70DDA359E51}" sibTransId="{54FD46D5-FCA8-4E41-80A8-E940BA5DC135}"/>
    <dgm:cxn modelId="{03787297-5617-4F15-851D-4C356D655343}" type="presOf" srcId="{F6FBF539-0012-450E-BD9E-8D4CF560FDE5}" destId="{D833785B-BB68-4515-ACFC-30A397975C21}" srcOrd="0" destOrd="0" presId="urn:microsoft.com/office/officeart/2016/7/layout/VerticalDownArrowProcess"/>
    <dgm:cxn modelId="{EA7D70B1-BAF3-497A-BC7C-E6D9E9AAC915}" type="presOf" srcId="{A859599A-7C28-47BF-A2D1-F9300FCA5685}" destId="{F05EEEA3-B90A-4790-9BFE-228D9075714C}" srcOrd="0" destOrd="0" presId="urn:microsoft.com/office/officeart/2016/7/layout/VerticalDownArrowProcess"/>
    <dgm:cxn modelId="{D37CDABF-6948-4863-8B64-233B5BE559C7}" type="presOf" srcId="{281D300E-FE5A-4144-AC5B-E96BB2204BD8}" destId="{A386E25C-012C-4710-BD34-BA5E1F326B47}" srcOrd="0" destOrd="0" presId="urn:microsoft.com/office/officeart/2016/7/layout/VerticalDownArrowProcess"/>
    <dgm:cxn modelId="{474EF9E9-EFC4-450F-9924-E980F70A5A76}" type="presOf" srcId="{A859599A-7C28-47BF-A2D1-F9300FCA5685}" destId="{7FD26306-99E2-44AA-ABB1-E7307B7A88BE}" srcOrd="1" destOrd="0" presId="urn:microsoft.com/office/officeart/2016/7/layout/VerticalDownArrowProcess"/>
    <dgm:cxn modelId="{246EB6FC-0D9B-4116-8E72-90693B9CB6D9}" srcId="{36F745BA-0007-4F60-B055-D926DA037BEF}" destId="{7D8BE891-8118-42B7-B42E-1EDF26DCF274}" srcOrd="0" destOrd="0" parTransId="{004C0D5C-13FA-438A-AA7D-7CD0BC38C91A}" sibTransId="{21A2A094-9EA2-4478-A468-C22F4E59A461}"/>
    <dgm:cxn modelId="{085221E3-E4EE-4B38-8D97-A3EF6AA16330}" type="presParOf" srcId="{A386E25C-012C-4710-BD34-BA5E1F326B47}" destId="{63A9ED93-091C-42E1-AEBC-1AA19F6D4918}" srcOrd="0" destOrd="0" presId="urn:microsoft.com/office/officeart/2016/7/layout/VerticalDownArrowProcess"/>
    <dgm:cxn modelId="{20334A65-B8FF-4C23-90C7-F5B6D4307028}" type="presParOf" srcId="{63A9ED93-091C-42E1-AEBC-1AA19F6D4918}" destId="{5BCEC05C-82E9-46BA-84D4-5F948DA4F3BF}" srcOrd="0" destOrd="0" presId="urn:microsoft.com/office/officeart/2016/7/layout/VerticalDownArrowProcess"/>
    <dgm:cxn modelId="{350F0847-DD03-41C1-A4C2-AE48C08E871D}" type="presParOf" srcId="{63A9ED93-091C-42E1-AEBC-1AA19F6D4918}" destId="{BF8CBFDA-48B7-4B48-89A9-7584CF3112BF}" srcOrd="1" destOrd="0" presId="urn:microsoft.com/office/officeart/2016/7/layout/VerticalDownArrowProcess"/>
    <dgm:cxn modelId="{84CD31EA-9248-4303-B111-7CA2DC03D246}" type="presParOf" srcId="{A386E25C-012C-4710-BD34-BA5E1F326B47}" destId="{9539E3D8-D38B-4E49-875B-6B43780B0984}" srcOrd="1" destOrd="0" presId="urn:microsoft.com/office/officeart/2016/7/layout/VerticalDownArrowProcess"/>
    <dgm:cxn modelId="{0A81E946-7441-4AE6-BD28-7466A50C034F}" type="presParOf" srcId="{A386E25C-012C-4710-BD34-BA5E1F326B47}" destId="{D8900E29-2FA4-4E58-AD50-0C2BB6FC3704}" srcOrd="2" destOrd="0" presId="urn:microsoft.com/office/officeart/2016/7/layout/VerticalDownArrowProcess"/>
    <dgm:cxn modelId="{3DDC2980-7826-4EC0-8B84-25804CDA03CE}" type="presParOf" srcId="{D8900E29-2FA4-4E58-AD50-0C2BB6FC3704}" destId="{F05EEEA3-B90A-4790-9BFE-228D9075714C}" srcOrd="0" destOrd="0" presId="urn:microsoft.com/office/officeart/2016/7/layout/VerticalDownArrowProcess"/>
    <dgm:cxn modelId="{E6597B0C-8459-4D1C-8EAD-BC96B36B9E21}" type="presParOf" srcId="{D8900E29-2FA4-4E58-AD50-0C2BB6FC3704}" destId="{7FD26306-99E2-44AA-ABB1-E7307B7A88BE}" srcOrd="1" destOrd="0" presId="urn:microsoft.com/office/officeart/2016/7/layout/VerticalDownArrowProcess"/>
    <dgm:cxn modelId="{954DD4AC-D730-4E06-B5F3-5BA624C11360}" type="presParOf" srcId="{D8900E29-2FA4-4E58-AD50-0C2BB6FC3704}" destId="{4EBE94DB-A785-4838-AF67-270C385BD3D6}" srcOrd="2" destOrd="0" presId="urn:microsoft.com/office/officeart/2016/7/layout/VerticalDownArrowProcess"/>
    <dgm:cxn modelId="{A31BD2D7-78DF-4A55-94F2-97AE93DEBF6E}" type="presParOf" srcId="{A386E25C-012C-4710-BD34-BA5E1F326B47}" destId="{709B1420-039E-408B-8CB4-5D982014B190}" srcOrd="3" destOrd="0" presId="urn:microsoft.com/office/officeart/2016/7/layout/VerticalDownArrowProcess"/>
    <dgm:cxn modelId="{CE343613-36C4-4E6A-93A1-7E40C73B03C1}" type="presParOf" srcId="{A386E25C-012C-4710-BD34-BA5E1F326B47}" destId="{DB414603-9D94-42AC-9474-6FF0FF9CB5A3}" srcOrd="4" destOrd="0" presId="urn:microsoft.com/office/officeart/2016/7/layout/VerticalDownArrowProcess"/>
    <dgm:cxn modelId="{079F395A-D3CA-4A03-A611-451D120FE4CA}" type="presParOf" srcId="{DB414603-9D94-42AC-9474-6FF0FF9CB5A3}" destId="{973B2D22-9977-42E8-9951-D6A72F4CA35A}" srcOrd="0" destOrd="0" presId="urn:microsoft.com/office/officeart/2016/7/layout/VerticalDownArrowProcess"/>
    <dgm:cxn modelId="{DD061F9F-CF19-43F9-9C07-D99325320CA2}" type="presParOf" srcId="{DB414603-9D94-42AC-9474-6FF0FF9CB5A3}" destId="{724FFB9B-7CA8-4428-8E83-79870BCBB2A4}" srcOrd="1" destOrd="0" presId="urn:microsoft.com/office/officeart/2016/7/layout/VerticalDownArrowProcess"/>
    <dgm:cxn modelId="{65490224-14FF-484F-A582-FB30C92B9578}" type="presParOf" srcId="{DB414603-9D94-42AC-9474-6FF0FF9CB5A3}" destId="{D833785B-BB68-4515-ACFC-30A397975C21}"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C515F-ED7A-430E-BCAC-EA88D871CD6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375425E-F0FE-4B1E-AC2A-807AF6A7A2FD}">
      <dgm:prSet/>
      <dgm:spPr/>
      <dgm:t>
        <a:bodyPr/>
        <a:lstStyle/>
        <a:p>
          <a:pPr rtl="0"/>
          <a:r>
            <a:rPr lang="en-US" dirty="0">
              <a:latin typeface="Calibri Light" panose="020F0302020204030204"/>
            </a:rPr>
            <a:t>1. Nonverbal </a:t>
          </a:r>
          <a:r>
            <a:rPr lang="en-US" dirty="0"/>
            <a:t>communication definition</a:t>
          </a:r>
          <a:r>
            <a:rPr lang="en-US" dirty="0">
              <a:latin typeface="Calibri Light" panose="020F0302020204030204"/>
            </a:rPr>
            <a:t> </a:t>
          </a:r>
          <a:endParaRPr lang="en-US" dirty="0"/>
        </a:p>
      </dgm:t>
    </dgm:pt>
    <dgm:pt modelId="{C01F5FF1-97CC-4F80-AA22-9102F6C3D343}" type="parTrans" cxnId="{55B861AE-858E-4E26-9189-DCBCF79C8535}">
      <dgm:prSet/>
      <dgm:spPr/>
      <dgm:t>
        <a:bodyPr/>
        <a:lstStyle/>
        <a:p>
          <a:endParaRPr lang="en-US"/>
        </a:p>
      </dgm:t>
    </dgm:pt>
    <dgm:pt modelId="{0723A510-366D-4705-BC6A-17E3EE05343A}" type="sibTrans" cxnId="{55B861AE-858E-4E26-9189-DCBCF79C8535}">
      <dgm:prSet/>
      <dgm:spPr/>
      <dgm:t>
        <a:bodyPr/>
        <a:lstStyle/>
        <a:p>
          <a:endParaRPr lang="en-US"/>
        </a:p>
      </dgm:t>
    </dgm:pt>
    <dgm:pt modelId="{B466FE6C-C7B9-4924-A9FF-CFFFA2D59291}">
      <dgm:prSet/>
      <dgm:spPr/>
      <dgm:t>
        <a:bodyPr/>
        <a:lstStyle/>
        <a:p>
          <a:pPr rtl="0"/>
          <a:r>
            <a:rPr lang="en-US" dirty="0">
              <a:latin typeface="Calibri Light" panose="020F0302020204030204"/>
            </a:rPr>
            <a:t>2. </a:t>
          </a:r>
          <a:r>
            <a:rPr lang="en-US" dirty="0"/>
            <a:t>Types of nonverbal communication</a:t>
          </a:r>
          <a:r>
            <a:rPr lang="en-US" dirty="0">
              <a:latin typeface="Calibri Light" panose="020F0302020204030204"/>
            </a:rPr>
            <a:t> </a:t>
          </a:r>
          <a:endParaRPr lang="en-US" dirty="0"/>
        </a:p>
      </dgm:t>
    </dgm:pt>
    <dgm:pt modelId="{478BAFC8-6BB3-4C8A-886F-A93420C16596}" type="parTrans" cxnId="{14407BED-0D2F-464D-9D62-89B99DACA788}">
      <dgm:prSet/>
      <dgm:spPr/>
      <dgm:t>
        <a:bodyPr/>
        <a:lstStyle/>
        <a:p>
          <a:endParaRPr lang="en-US"/>
        </a:p>
      </dgm:t>
    </dgm:pt>
    <dgm:pt modelId="{79AAC774-BC7A-41F6-8DE1-361D6F215E97}" type="sibTrans" cxnId="{14407BED-0D2F-464D-9D62-89B99DACA788}">
      <dgm:prSet/>
      <dgm:spPr/>
      <dgm:t>
        <a:bodyPr/>
        <a:lstStyle/>
        <a:p>
          <a:endParaRPr lang="en-US"/>
        </a:p>
      </dgm:t>
    </dgm:pt>
    <dgm:pt modelId="{2B764D3D-BB40-4D28-8134-D63A0AC66AD4}">
      <dgm:prSet/>
      <dgm:spPr/>
      <dgm:t>
        <a:bodyPr/>
        <a:lstStyle/>
        <a:p>
          <a:pPr rtl="0"/>
          <a:r>
            <a:rPr lang="en-US" dirty="0">
              <a:latin typeface="Calibri Light" panose="020F0302020204030204"/>
            </a:rPr>
            <a:t>3. </a:t>
          </a:r>
          <a:r>
            <a:rPr lang="en-US" dirty="0"/>
            <a:t>Movement in Your Speech</a:t>
          </a:r>
          <a:r>
            <a:rPr lang="en-US" dirty="0">
              <a:latin typeface="Calibri Light" panose="020F0302020204030204"/>
            </a:rPr>
            <a:t> </a:t>
          </a:r>
          <a:endParaRPr lang="en-US" dirty="0"/>
        </a:p>
      </dgm:t>
    </dgm:pt>
    <dgm:pt modelId="{94A51010-BAC5-4B86-97B5-D773FFC5AF6F}" type="parTrans" cxnId="{47FCD18B-0D07-4ED2-B199-FFD13E4B1678}">
      <dgm:prSet/>
      <dgm:spPr/>
      <dgm:t>
        <a:bodyPr/>
        <a:lstStyle/>
        <a:p>
          <a:endParaRPr lang="en-US"/>
        </a:p>
      </dgm:t>
    </dgm:pt>
    <dgm:pt modelId="{58B794D8-101C-4737-8B1A-697B51985A2F}" type="sibTrans" cxnId="{47FCD18B-0D07-4ED2-B199-FFD13E4B1678}">
      <dgm:prSet/>
      <dgm:spPr/>
      <dgm:t>
        <a:bodyPr/>
        <a:lstStyle/>
        <a:p>
          <a:endParaRPr lang="en-US"/>
        </a:p>
      </dgm:t>
    </dgm:pt>
    <dgm:pt modelId="{68827DE2-DBF3-4213-8420-061FB5E4F4CD}">
      <dgm:prSet/>
      <dgm:spPr/>
      <dgm:t>
        <a:bodyPr/>
        <a:lstStyle/>
        <a:p>
          <a:pPr rtl="0"/>
          <a:r>
            <a:rPr lang="en-US" dirty="0">
              <a:latin typeface="Calibri Light" panose="020F0302020204030204"/>
            </a:rPr>
            <a:t>4. </a:t>
          </a:r>
          <a:r>
            <a:rPr lang="en-US" dirty="0"/>
            <a:t>Visual Aids</a:t>
          </a:r>
          <a:r>
            <a:rPr lang="en-US" dirty="0">
              <a:latin typeface="Calibri Light" panose="020F0302020204030204"/>
            </a:rPr>
            <a:t> </a:t>
          </a:r>
          <a:endParaRPr lang="en-US" dirty="0"/>
        </a:p>
      </dgm:t>
    </dgm:pt>
    <dgm:pt modelId="{171409DB-96D8-426C-9AAF-3F0890F7782D}" type="parTrans" cxnId="{C70A5D05-1DEE-4855-8B35-19D664BD011D}">
      <dgm:prSet/>
      <dgm:spPr/>
      <dgm:t>
        <a:bodyPr/>
        <a:lstStyle/>
        <a:p>
          <a:endParaRPr lang="en-US"/>
        </a:p>
      </dgm:t>
    </dgm:pt>
    <dgm:pt modelId="{279D3AC2-3EAE-4524-967C-3D206597FECF}" type="sibTrans" cxnId="{C70A5D05-1DEE-4855-8B35-19D664BD011D}">
      <dgm:prSet/>
      <dgm:spPr/>
      <dgm:t>
        <a:bodyPr/>
        <a:lstStyle/>
        <a:p>
          <a:endParaRPr lang="en-US"/>
        </a:p>
      </dgm:t>
    </dgm:pt>
    <dgm:pt modelId="{206EA020-E566-4028-96E7-54E53874508B}">
      <dgm:prSet/>
      <dgm:spPr/>
      <dgm:t>
        <a:bodyPr/>
        <a:lstStyle/>
        <a:p>
          <a:pPr rtl="0"/>
          <a:r>
            <a:rPr lang="en-US" dirty="0">
              <a:latin typeface="Calibri Light" panose="020F0302020204030204"/>
            </a:rPr>
            <a:t>5. </a:t>
          </a:r>
          <a:r>
            <a:rPr lang="en-US" dirty="0"/>
            <a:t>Nonverbal Strategies for Success with Your Audience</a:t>
          </a:r>
          <a:r>
            <a:rPr lang="en-US" dirty="0">
              <a:latin typeface="Calibri Light" panose="020F0302020204030204"/>
            </a:rPr>
            <a:t> </a:t>
          </a:r>
          <a:endParaRPr lang="en-US" dirty="0"/>
        </a:p>
      </dgm:t>
    </dgm:pt>
    <dgm:pt modelId="{8ECF2204-045C-4E8F-827A-CDCA3155CB06}" type="parTrans" cxnId="{5BEDA456-EA0E-4ACD-9BAF-3E9DDB47A2AA}">
      <dgm:prSet/>
      <dgm:spPr/>
      <dgm:t>
        <a:bodyPr/>
        <a:lstStyle/>
        <a:p>
          <a:endParaRPr lang="en-US"/>
        </a:p>
      </dgm:t>
    </dgm:pt>
    <dgm:pt modelId="{93D8518A-0566-46CF-B6B6-B9FFEDC267F2}" type="sibTrans" cxnId="{5BEDA456-EA0E-4ACD-9BAF-3E9DDB47A2AA}">
      <dgm:prSet/>
      <dgm:spPr/>
      <dgm:t>
        <a:bodyPr/>
        <a:lstStyle/>
        <a:p>
          <a:endParaRPr lang="en-US"/>
        </a:p>
      </dgm:t>
    </dgm:pt>
    <dgm:pt modelId="{95ABE493-2772-486D-82D3-AE6BADA16A6C}" type="pres">
      <dgm:prSet presAssocID="{934C515F-ED7A-430E-BCAC-EA88D871CD6A}" presName="linear" presStyleCnt="0">
        <dgm:presLayoutVars>
          <dgm:animLvl val="lvl"/>
          <dgm:resizeHandles val="exact"/>
        </dgm:presLayoutVars>
      </dgm:prSet>
      <dgm:spPr/>
    </dgm:pt>
    <dgm:pt modelId="{BF50DC06-598C-4FF4-A3C1-263877BBB9FC}" type="pres">
      <dgm:prSet presAssocID="{9375425E-F0FE-4B1E-AC2A-807AF6A7A2FD}" presName="parentText" presStyleLbl="node1" presStyleIdx="0" presStyleCnt="5">
        <dgm:presLayoutVars>
          <dgm:chMax val="0"/>
          <dgm:bulletEnabled val="1"/>
        </dgm:presLayoutVars>
      </dgm:prSet>
      <dgm:spPr/>
    </dgm:pt>
    <dgm:pt modelId="{788CD1FB-A0EC-4930-913F-911AE0E32397}" type="pres">
      <dgm:prSet presAssocID="{0723A510-366D-4705-BC6A-17E3EE05343A}" presName="spacer" presStyleCnt="0"/>
      <dgm:spPr/>
    </dgm:pt>
    <dgm:pt modelId="{D2FAD8C4-6A5D-4E8B-B8D2-1CA597CDFF37}" type="pres">
      <dgm:prSet presAssocID="{B466FE6C-C7B9-4924-A9FF-CFFFA2D59291}" presName="parentText" presStyleLbl="node1" presStyleIdx="1" presStyleCnt="5">
        <dgm:presLayoutVars>
          <dgm:chMax val="0"/>
          <dgm:bulletEnabled val="1"/>
        </dgm:presLayoutVars>
      </dgm:prSet>
      <dgm:spPr/>
    </dgm:pt>
    <dgm:pt modelId="{FB48F252-43DB-4803-A210-3D143EC732DD}" type="pres">
      <dgm:prSet presAssocID="{79AAC774-BC7A-41F6-8DE1-361D6F215E97}" presName="spacer" presStyleCnt="0"/>
      <dgm:spPr/>
    </dgm:pt>
    <dgm:pt modelId="{E1A8B569-3C08-4AA5-9993-D2B245D81CB8}" type="pres">
      <dgm:prSet presAssocID="{2B764D3D-BB40-4D28-8134-D63A0AC66AD4}" presName="parentText" presStyleLbl="node1" presStyleIdx="2" presStyleCnt="5">
        <dgm:presLayoutVars>
          <dgm:chMax val="0"/>
          <dgm:bulletEnabled val="1"/>
        </dgm:presLayoutVars>
      </dgm:prSet>
      <dgm:spPr/>
    </dgm:pt>
    <dgm:pt modelId="{C71A9B12-416F-4864-BC43-E663C8922890}" type="pres">
      <dgm:prSet presAssocID="{58B794D8-101C-4737-8B1A-697B51985A2F}" presName="spacer" presStyleCnt="0"/>
      <dgm:spPr/>
    </dgm:pt>
    <dgm:pt modelId="{5563B703-482E-4197-823D-43EFF4A05A38}" type="pres">
      <dgm:prSet presAssocID="{68827DE2-DBF3-4213-8420-061FB5E4F4CD}" presName="parentText" presStyleLbl="node1" presStyleIdx="3" presStyleCnt="5">
        <dgm:presLayoutVars>
          <dgm:chMax val="0"/>
          <dgm:bulletEnabled val="1"/>
        </dgm:presLayoutVars>
      </dgm:prSet>
      <dgm:spPr/>
    </dgm:pt>
    <dgm:pt modelId="{210581ED-8C82-4D4F-ADF4-A7097A2FE4FB}" type="pres">
      <dgm:prSet presAssocID="{279D3AC2-3EAE-4524-967C-3D206597FECF}" presName="spacer" presStyleCnt="0"/>
      <dgm:spPr/>
    </dgm:pt>
    <dgm:pt modelId="{C1192BFB-CC3A-4343-8035-59AAD6B8ABC6}" type="pres">
      <dgm:prSet presAssocID="{206EA020-E566-4028-96E7-54E53874508B}" presName="parentText" presStyleLbl="node1" presStyleIdx="4" presStyleCnt="5">
        <dgm:presLayoutVars>
          <dgm:chMax val="0"/>
          <dgm:bulletEnabled val="1"/>
        </dgm:presLayoutVars>
      </dgm:prSet>
      <dgm:spPr/>
    </dgm:pt>
  </dgm:ptLst>
  <dgm:cxnLst>
    <dgm:cxn modelId="{C70A5D05-1DEE-4855-8B35-19D664BD011D}" srcId="{934C515F-ED7A-430E-BCAC-EA88D871CD6A}" destId="{68827DE2-DBF3-4213-8420-061FB5E4F4CD}" srcOrd="3" destOrd="0" parTransId="{171409DB-96D8-426C-9AAF-3F0890F7782D}" sibTransId="{279D3AC2-3EAE-4524-967C-3D206597FECF}"/>
    <dgm:cxn modelId="{0E0DAD0C-4802-4E55-823E-70D07636B69D}" type="presOf" srcId="{B466FE6C-C7B9-4924-A9FF-CFFFA2D59291}" destId="{D2FAD8C4-6A5D-4E8B-B8D2-1CA597CDFF37}" srcOrd="0" destOrd="0" presId="urn:microsoft.com/office/officeart/2005/8/layout/vList2"/>
    <dgm:cxn modelId="{1F551362-0565-43E5-B5D5-0E1CF2717856}" type="presOf" srcId="{206EA020-E566-4028-96E7-54E53874508B}" destId="{C1192BFB-CC3A-4343-8035-59AAD6B8ABC6}" srcOrd="0" destOrd="0" presId="urn:microsoft.com/office/officeart/2005/8/layout/vList2"/>
    <dgm:cxn modelId="{43C5C943-9886-467F-B31B-E6BC021E9BBD}" type="presOf" srcId="{934C515F-ED7A-430E-BCAC-EA88D871CD6A}" destId="{95ABE493-2772-486D-82D3-AE6BADA16A6C}" srcOrd="0" destOrd="0" presId="urn:microsoft.com/office/officeart/2005/8/layout/vList2"/>
    <dgm:cxn modelId="{886D5045-B96B-432B-BBFF-DEDF0E5048AC}" type="presOf" srcId="{9375425E-F0FE-4B1E-AC2A-807AF6A7A2FD}" destId="{BF50DC06-598C-4FF4-A3C1-263877BBB9FC}" srcOrd="0" destOrd="0" presId="urn:microsoft.com/office/officeart/2005/8/layout/vList2"/>
    <dgm:cxn modelId="{AF35DE71-5390-47FC-9D44-8E0463521A5C}" type="presOf" srcId="{68827DE2-DBF3-4213-8420-061FB5E4F4CD}" destId="{5563B703-482E-4197-823D-43EFF4A05A38}" srcOrd="0" destOrd="0" presId="urn:microsoft.com/office/officeart/2005/8/layout/vList2"/>
    <dgm:cxn modelId="{5BEDA456-EA0E-4ACD-9BAF-3E9DDB47A2AA}" srcId="{934C515F-ED7A-430E-BCAC-EA88D871CD6A}" destId="{206EA020-E566-4028-96E7-54E53874508B}" srcOrd="4" destOrd="0" parTransId="{8ECF2204-045C-4E8F-827A-CDCA3155CB06}" sibTransId="{93D8518A-0566-46CF-B6B6-B9FFEDC267F2}"/>
    <dgm:cxn modelId="{47FCD18B-0D07-4ED2-B199-FFD13E4B1678}" srcId="{934C515F-ED7A-430E-BCAC-EA88D871CD6A}" destId="{2B764D3D-BB40-4D28-8134-D63A0AC66AD4}" srcOrd="2" destOrd="0" parTransId="{94A51010-BAC5-4B86-97B5-D773FFC5AF6F}" sibTransId="{58B794D8-101C-4737-8B1A-697B51985A2F}"/>
    <dgm:cxn modelId="{55B861AE-858E-4E26-9189-DCBCF79C8535}" srcId="{934C515F-ED7A-430E-BCAC-EA88D871CD6A}" destId="{9375425E-F0FE-4B1E-AC2A-807AF6A7A2FD}" srcOrd="0" destOrd="0" parTransId="{C01F5FF1-97CC-4F80-AA22-9102F6C3D343}" sibTransId="{0723A510-366D-4705-BC6A-17E3EE05343A}"/>
    <dgm:cxn modelId="{14407BED-0D2F-464D-9D62-89B99DACA788}" srcId="{934C515F-ED7A-430E-BCAC-EA88D871CD6A}" destId="{B466FE6C-C7B9-4924-A9FF-CFFFA2D59291}" srcOrd="1" destOrd="0" parTransId="{478BAFC8-6BB3-4C8A-886F-A93420C16596}" sibTransId="{79AAC774-BC7A-41F6-8DE1-361D6F215E97}"/>
    <dgm:cxn modelId="{7EEB5EF5-7562-4E07-BA95-E7236AE32108}" type="presOf" srcId="{2B764D3D-BB40-4D28-8134-D63A0AC66AD4}" destId="{E1A8B569-3C08-4AA5-9993-D2B245D81CB8}" srcOrd="0" destOrd="0" presId="urn:microsoft.com/office/officeart/2005/8/layout/vList2"/>
    <dgm:cxn modelId="{D087291D-9051-40B1-B4BE-3C60D3C68798}" type="presParOf" srcId="{95ABE493-2772-486D-82D3-AE6BADA16A6C}" destId="{BF50DC06-598C-4FF4-A3C1-263877BBB9FC}" srcOrd="0" destOrd="0" presId="urn:microsoft.com/office/officeart/2005/8/layout/vList2"/>
    <dgm:cxn modelId="{EFAEF4DA-59C6-416F-A1D7-D3693D598EE1}" type="presParOf" srcId="{95ABE493-2772-486D-82D3-AE6BADA16A6C}" destId="{788CD1FB-A0EC-4930-913F-911AE0E32397}" srcOrd="1" destOrd="0" presId="urn:microsoft.com/office/officeart/2005/8/layout/vList2"/>
    <dgm:cxn modelId="{5CB05888-9B6E-43A7-9714-0D54A55330C3}" type="presParOf" srcId="{95ABE493-2772-486D-82D3-AE6BADA16A6C}" destId="{D2FAD8C4-6A5D-4E8B-B8D2-1CA597CDFF37}" srcOrd="2" destOrd="0" presId="urn:microsoft.com/office/officeart/2005/8/layout/vList2"/>
    <dgm:cxn modelId="{912BEDB2-1CD0-4E04-B455-B84AD885ED39}" type="presParOf" srcId="{95ABE493-2772-486D-82D3-AE6BADA16A6C}" destId="{FB48F252-43DB-4803-A210-3D143EC732DD}" srcOrd="3" destOrd="0" presId="urn:microsoft.com/office/officeart/2005/8/layout/vList2"/>
    <dgm:cxn modelId="{9581BDD0-538B-402D-BB64-1DDF7E110258}" type="presParOf" srcId="{95ABE493-2772-486D-82D3-AE6BADA16A6C}" destId="{E1A8B569-3C08-4AA5-9993-D2B245D81CB8}" srcOrd="4" destOrd="0" presId="urn:microsoft.com/office/officeart/2005/8/layout/vList2"/>
    <dgm:cxn modelId="{240FA8A2-4A53-46FB-B4CA-721864D0838E}" type="presParOf" srcId="{95ABE493-2772-486D-82D3-AE6BADA16A6C}" destId="{C71A9B12-416F-4864-BC43-E663C8922890}" srcOrd="5" destOrd="0" presId="urn:microsoft.com/office/officeart/2005/8/layout/vList2"/>
    <dgm:cxn modelId="{541AFA5D-AA6A-4EAF-A103-1CDFCDE8446D}" type="presParOf" srcId="{95ABE493-2772-486D-82D3-AE6BADA16A6C}" destId="{5563B703-482E-4197-823D-43EFF4A05A38}" srcOrd="6" destOrd="0" presId="urn:microsoft.com/office/officeart/2005/8/layout/vList2"/>
    <dgm:cxn modelId="{9E72FB05-C613-4D08-9C48-E3DEAAFABA08}" type="presParOf" srcId="{95ABE493-2772-486D-82D3-AE6BADA16A6C}" destId="{210581ED-8C82-4D4F-ADF4-A7097A2FE4FB}" srcOrd="7" destOrd="0" presId="urn:microsoft.com/office/officeart/2005/8/layout/vList2"/>
    <dgm:cxn modelId="{904E9430-4A91-4843-9301-18F740C1BA50}" type="presParOf" srcId="{95ABE493-2772-486D-82D3-AE6BADA16A6C}" destId="{C1192BFB-CC3A-4343-8035-59AAD6B8AB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EC05C-82E9-46BA-84D4-5F948DA4F3BF}">
      <dsp:nvSpPr>
        <dsp:cNvPr id="0" name=""/>
        <dsp:cNvSpPr/>
      </dsp:nvSpPr>
      <dsp:spPr>
        <a:xfrm>
          <a:off x="0" y="3275482"/>
          <a:ext cx="2628900" cy="107508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a:t>Demonstrate</a:t>
          </a:r>
        </a:p>
      </dsp:txBody>
      <dsp:txXfrm>
        <a:off x="0" y="3275482"/>
        <a:ext cx="2628900" cy="1075086"/>
      </dsp:txXfrm>
    </dsp:sp>
    <dsp:sp modelId="{BF8CBFDA-48B7-4B48-89A9-7584CF3112BF}">
      <dsp:nvSpPr>
        <dsp:cNvPr id="0" name=""/>
        <dsp:cNvSpPr/>
      </dsp:nvSpPr>
      <dsp:spPr>
        <a:xfrm>
          <a:off x="2628900" y="3275482"/>
          <a:ext cx="7886700" cy="107508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54000" rIns="159980" bIns="254000" numCol="1" spcCol="1270" anchor="ctr" anchorCtr="0">
          <a:noAutofit/>
        </a:bodyPr>
        <a:lstStyle/>
        <a:p>
          <a:pPr marL="0" lvl="0" indent="0" algn="l" defTabSz="889000">
            <a:lnSpc>
              <a:spcPct val="90000"/>
            </a:lnSpc>
            <a:spcBef>
              <a:spcPct val="0"/>
            </a:spcBef>
            <a:spcAft>
              <a:spcPct val="35000"/>
            </a:spcAft>
            <a:buNone/>
          </a:pPr>
          <a:r>
            <a:rPr lang="en-US" sz="2000" kern="1200"/>
            <a:t>Demonstrate three ways to improve nonverbal communication. </a:t>
          </a:r>
        </a:p>
      </dsp:txBody>
      <dsp:txXfrm>
        <a:off x="2628900" y="3275482"/>
        <a:ext cx="7886700" cy="1075086"/>
      </dsp:txXfrm>
    </dsp:sp>
    <dsp:sp modelId="{7FD26306-99E2-44AA-ABB1-E7307B7A88BE}">
      <dsp:nvSpPr>
        <dsp:cNvPr id="0" name=""/>
        <dsp:cNvSpPr/>
      </dsp:nvSpPr>
      <dsp:spPr>
        <a:xfrm rot="10800000">
          <a:off x="0" y="1638125"/>
          <a:ext cx="2628900" cy="1653482"/>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a:t>Demonstrate</a:t>
          </a:r>
        </a:p>
      </dsp:txBody>
      <dsp:txXfrm rot="-10800000">
        <a:off x="0" y="1638125"/>
        <a:ext cx="2628900" cy="1074763"/>
      </dsp:txXfrm>
    </dsp:sp>
    <dsp:sp modelId="{4EBE94DB-A785-4838-AF67-270C385BD3D6}">
      <dsp:nvSpPr>
        <dsp:cNvPr id="0" name=""/>
        <dsp:cNvSpPr/>
      </dsp:nvSpPr>
      <dsp:spPr>
        <a:xfrm>
          <a:off x="2628900" y="1638125"/>
          <a:ext cx="7886700" cy="1074763"/>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54000" rIns="159980" bIns="254000" numCol="1" spcCol="1270" anchor="ctr" anchorCtr="0">
          <a:noAutofit/>
        </a:bodyPr>
        <a:lstStyle/>
        <a:p>
          <a:pPr marL="0" lvl="0" indent="0" algn="l" defTabSz="889000">
            <a:lnSpc>
              <a:spcPct val="90000"/>
            </a:lnSpc>
            <a:spcBef>
              <a:spcPct val="0"/>
            </a:spcBef>
            <a:spcAft>
              <a:spcPct val="35000"/>
            </a:spcAft>
            <a:buNone/>
          </a:pPr>
          <a:r>
            <a:rPr lang="en-US" sz="2000" kern="1200"/>
            <a:t>Demonstrate how to use visual aids effectively in your presentation.</a:t>
          </a:r>
        </a:p>
      </dsp:txBody>
      <dsp:txXfrm>
        <a:off x="2628900" y="1638125"/>
        <a:ext cx="7886700" cy="1074763"/>
      </dsp:txXfrm>
    </dsp:sp>
    <dsp:sp modelId="{724FFB9B-7CA8-4428-8E83-79870BCBB2A4}">
      <dsp:nvSpPr>
        <dsp:cNvPr id="0" name=""/>
        <dsp:cNvSpPr/>
      </dsp:nvSpPr>
      <dsp:spPr>
        <a:xfrm rot="10800000">
          <a:off x="0" y="769"/>
          <a:ext cx="2628900" cy="1653482"/>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a:t>Demonstrate</a:t>
          </a:r>
        </a:p>
      </dsp:txBody>
      <dsp:txXfrm rot="-10800000">
        <a:off x="0" y="769"/>
        <a:ext cx="2628900" cy="1074763"/>
      </dsp:txXfrm>
    </dsp:sp>
    <dsp:sp modelId="{D833785B-BB68-4515-ACFC-30A397975C21}">
      <dsp:nvSpPr>
        <dsp:cNvPr id="0" name=""/>
        <dsp:cNvSpPr/>
      </dsp:nvSpPr>
      <dsp:spPr>
        <a:xfrm>
          <a:off x="2628900" y="769"/>
          <a:ext cx="7886700" cy="107476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54000" rIns="159980" bIns="254000" numCol="1" spcCol="1270" anchor="ctr" anchorCtr="0">
          <a:noAutofit/>
        </a:bodyPr>
        <a:lstStyle/>
        <a:p>
          <a:pPr marL="0" lvl="0" indent="0" algn="l" defTabSz="889000">
            <a:lnSpc>
              <a:spcPct val="90000"/>
            </a:lnSpc>
            <a:spcBef>
              <a:spcPct val="0"/>
            </a:spcBef>
            <a:spcAft>
              <a:spcPct val="35000"/>
            </a:spcAft>
            <a:buNone/>
          </a:pPr>
          <a:r>
            <a:rPr lang="en-US" sz="2000" kern="1200"/>
            <a:t>Demonstrate how to use movement to increase the effectiveness of your presentation.</a:t>
          </a:r>
        </a:p>
      </dsp:txBody>
      <dsp:txXfrm>
        <a:off x="2628900" y="769"/>
        <a:ext cx="7886700" cy="1074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0DC06-598C-4FF4-A3C1-263877BBB9FC}">
      <dsp:nvSpPr>
        <dsp:cNvPr id="0" name=""/>
        <dsp:cNvSpPr/>
      </dsp:nvSpPr>
      <dsp:spPr>
        <a:xfrm>
          <a:off x="0" y="28148"/>
          <a:ext cx="10905066" cy="7915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latin typeface="Calibri Light" panose="020F0302020204030204"/>
            </a:rPr>
            <a:t>1. Nonverbal </a:t>
          </a:r>
          <a:r>
            <a:rPr lang="en-US" sz="3300" kern="1200" dirty="0"/>
            <a:t>communication definition</a:t>
          </a:r>
          <a:r>
            <a:rPr lang="en-US" sz="3300" kern="1200" dirty="0">
              <a:latin typeface="Calibri Light" panose="020F0302020204030204"/>
            </a:rPr>
            <a:t> </a:t>
          </a:r>
          <a:endParaRPr lang="en-US" sz="3300" kern="1200" dirty="0"/>
        </a:p>
      </dsp:txBody>
      <dsp:txXfrm>
        <a:off x="38638" y="66786"/>
        <a:ext cx="10827790" cy="714229"/>
      </dsp:txXfrm>
    </dsp:sp>
    <dsp:sp modelId="{D2FAD8C4-6A5D-4E8B-B8D2-1CA597CDFF37}">
      <dsp:nvSpPr>
        <dsp:cNvPr id="0" name=""/>
        <dsp:cNvSpPr/>
      </dsp:nvSpPr>
      <dsp:spPr>
        <a:xfrm>
          <a:off x="0" y="914693"/>
          <a:ext cx="10905066" cy="7915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latin typeface="Calibri Light" panose="020F0302020204030204"/>
            </a:rPr>
            <a:t>2. </a:t>
          </a:r>
          <a:r>
            <a:rPr lang="en-US" sz="3300" kern="1200" dirty="0"/>
            <a:t>Types of nonverbal communication</a:t>
          </a:r>
          <a:r>
            <a:rPr lang="en-US" sz="3300" kern="1200" dirty="0">
              <a:latin typeface="Calibri Light" panose="020F0302020204030204"/>
            </a:rPr>
            <a:t> </a:t>
          </a:r>
          <a:endParaRPr lang="en-US" sz="3300" kern="1200" dirty="0"/>
        </a:p>
      </dsp:txBody>
      <dsp:txXfrm>
        <a:off x="38638" y="953331"/>
        <a:ext cx="10827790" cy="714229"/>
      </dsp:txXfrm>
    </dsp:sp>
    <dsp:sp modelId="{E1A8B569-3C08-4AA5-9993-D2B245D81CB8}">
      <dsp:nvSpPr>
        <dsp:cNvPr id="0" name=""/>
        <dsp:cNvSpPr/>
      </dsp:nvSpPr>
      <dsp:spPr>
        <a:xfrm>
          <a:off x="0" y="1801238"/>
          <a:ext cx="10905066" cy="7915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latin typeface="Calibri Light" panose="020F0302020204030204"/>
            </a:rPr>
            <a:t>3. </a:t>
          </a:r>
          <a:r>
            <a:rPr lang="en-US" sz="3300" kern="1200" dirty="0"/>
            <a:t>Movement in Your Speech</a:t>
          </a:r>
          <a:r>
            <a:rPr lang="en-US" sz="3300" kern="1200" dirty="0">
              <a:latin typeface="Calibri Light" panose="020F0302020204030204"/>
            </a:rPr>
            <a:t> </a:t>
          </a:r>
          <a:endParaRPr lang="en-US" sz="3300" kern="1200" dirty="0"/>
        </a:p>
      </dsp:txBody>
      <dsp:txXfrm>
        <a:off x="38638" y="1839876"/>
        <a:ext cx="10827790" cy="714229"/>
      </dsp:txXfrm>
    </dsp:sp>
    <dsp:sp modelId="{5563B703-482E-4197-823D-43EFF4A05A38}">
      <dsp:nvSpPr>
        <dsp:cNvPr id="0" name=""/>
        <dsp:cNvSpPr/>
      </dsp:nvSpPr>
      <dsp:spPr>
        <a:xfrm>
          <a:off x="0" y="2687783"/>
          <a:ext cx="10905066"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latin typeface="Calibri Light" panose="020F0302020204030204"/>
            </a:rPr>
            <a:t>4. </a:t>
          </a:r>
          <a:r>
            <a:rPr lang="en-US" sz="3300" kern="1200" dirty="0"/>
            <a:t>Visual Aids</a:t>
          </a:r>
          <a:r>
            <a:rPr lang="en-US" sz="3300" kern="1200" dirty="0">
              <a:latin typeface="Calibri Light" panose="020F0302020204030204"/>
            </a:rPr>
            <a:t> </a:t>
          </a:r>
          <a:endParaRPr lang="en-US" sz="3300" kern="1200" dirty="0"/>
        </a:p>
      </dsp:txBody>
      <dsp:txXfrm>
        <a:off x="38638" y="2726421"/>
        <a:ext cx="10827790" cy="714229"/>
      </dsp:txXfrm>
    </dsp:sp>
    <dsp:sp modelId="{C1192BFB-CC3A-4343-8035-59AAD6B8ABC6}">
      <dsp:nvSpPr>
        <dsp:cNvPr id="0" name=""/>
        <dsp:cNvSpPr/>
      </dsp:nvSpPr>
      <dsp:spPr>
        <a:xfrm>
          <a:off x="0" y="3574328"/>
          <a:ext cx="10905066" cy="79150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dirty="0">
              <a:latin typeface="Calibri Light" panose="020F0302020204030204"/>
            </a:rPr>
            <a:t>5. </a:t>
          </a:r>
          <a:r>
            <a:rPr lang="en-US" sz="3300" kern="1200" dirty="0"/>
            <a:t>Nonverbal Strategies for Success with Your Audience</a:t>
          </a:r>
          <a:r>
            <a:rPr lang="en-US" sz="3300" kern="1200" dirty="0">
              <a:latin typeface="Calibri Light" panose="020F0302020204030204"/>
            </a:rPr>
            <a:t> </a:t>
          </a:r>
          <a:endParaRPr lang="en-US" sz="3300" kern="1200" dirty="0"/>
        </a:p>
      </dsp:txBody>
      <dsp:txXfrm>
        <a:off x="38638" y="3612966"/>
        <a:ext cx="10827790" cy="71422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eferrit.com/thong-bao/"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eferrit.com/luu-loat-trong-ngon-ngu/" TargetMode="External"/><Relationship Id="rId5" Type="http://schemas.openxmlformats.org/officeDocument/2006/relationships/hyperlink" Target="https://vi.eferrit.com/djinh-nghia-va-vi-du-ngu-djieu-trong-loi-noi/" TargetMode="External"/><Relationship Id="rId4" Type="http://schemas.openxmlformats.org/officeDocument/2006/relationships/hyperlink" Target="https://vi.eferrit.com/djinh-nghia-cua-accent-trong-tieng-anh/"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Trong cs nói chung và trong quá trình làm việc nhóm nói riêng, tất cả cta đều cần giao tiếp để truyền đạt và nhận thông tin. Verbal communication tập trng vào cách cta sử dụng từ ngữ và ngôn ngữ, bất kể là face-to-face, qua gửi fax, nchn qua điện thoại hay qua mail, dù là qua bất kì dạng kênh hay phương tiện nào, công cụ chính cta dùng ở đây là ngôn ngữ. Nếu ko có ngôn ngữ, cta ko thể trao đổi theo nhóm, ko có các văn bản như báo cáo để theo dõi, tựu chung là không thể giao tiếp một cách hiệu quả với các tvien khác của nhóm. </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Công cụ giao tiếp thiết yếu thứ hai là sự giao tiếp phi ngôn ngữ (nonverbal). Giao tiếp phi ngôn ngữ đề cập đến các thành phần thông điệp khác với các từ tạo ra ý nghĩa, ví dụ như tông giọng, hướng eye contact, body language. Những yếu tố này đều góp phần truyền tải những suy nghĩ và cảm xúc của ng nói cũng y như chức năng của ngôn ngữ. Thậm chí, một số nhà nghiên cứu chỉ ra rằng ⅔ ý nghĩa cta biểu đạt là qua giao tiếp phi ngôn ngữ. Thông thường, các tvien nhóm  sẽ dùng từ ngữ để thể hiện nội dung thông điệp và dùng các hành vi ko lời để diễn tả yếu tố cảm xúc cho tin nhắn đó.</a:t>
            </a:r>
            <a:endParaRPr lang="vi-VN" b="0" dirty="0">
              <a:effectLst/>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8466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cử chỉ trên khuôn mặt liên quan đến việc sử dụng khuôn mặt của bạn để thể hiện cảm xúc và thái độ một cách không lời. Chúng có thể củng cố hoặc mâu thuẫn với lời nói, và tác động của chúng không thể bị đánh giá thấp. Các cử chỉ trên khuôn mặt phải phản ánh giọng điệu và cảm xúc trong giao tiếp bằng lời nói của bạn. Giao tiếp bằng mắt: Là cử chỉ quan trọng nhất trên khuôn mặt; nó đề cập đến ánh nhìn của người nói thu hút khán giả.</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453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vi-VN" dirty="0">
                <a:effectLst/>
              </a:rPr>
              <a:t>Hỗ trợ trực quan là một khía cạnh phi ngôn ngữ quan trọng trong bài phát biểu của bạn mà bạn có thể kiểm soát. Bao gồm: Tài liệu phát tay</a:t>
            </a:r>
            <a:r>
              <a:rPr lang="en-US" dirty="0">
                <a:effectLst/>
              </a:rPr>
              <a:t>,</a:t>
            </a:r>
            <a:r>
              <a:rPr lang="vi-VN" dirty="0">
                <a:effectLst/>
              </a:rPr>
              <a:t> Kính ảnh phim đèn chiếu qua đầu</a:t>
            </a:r>
            <a:r>
              <a:rPr lang="en-US" dirty="0">
                <a:effectLst/>
              </a:rPr>
              <a:t>,</a:t>
            </a:r>
            <a:r>
              <a:rPr lang="vi-VN" dirty="0">
                <a:effectLst/>
              </a:rPr>
              <a:t> Bản vẽ trên bảng trắn</a:t>
            </a:r>
            <a:r>
              <a:rPr lang="en-US" dirty="0">
                <a:effectLst/>
              </a:rPr>
              <a:t>,</a:t>
            </a:r>
            <a:r>
              <a:rPr lang="vi-VN" dirty="0">
                <a:effectLst/>
              </a:rPr>
              <a:t>g Trang trình bày PowerPoint Và nhiều loại đạo cụ khác.</a:t>
            </a:r>
          </a:p>
        </p:txBody>
      </p:sp>
      <p:sp>
        <p:nvSpPr>
          <p:cNvPr id="192" name="Google Shape;19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a:t>Làm cho bài phát biểu của bạn thú vị hơn </a:t>
            </a:r>
            <a:endParaRPr lang="en-US" dirty="0"/>
          </a:p>
          <a:p>
            <a:pPr marL="0" lvl="0" indent="0" algn="l" rtl="0">
              <a:spcBef>
                <a:spcPts val="0"/>
              </a:spcBef>
              <a:spcAft>
                <a:spcPts val="0"/>
              </a:spcAft>
              <a:buNone/>
            </a:pPr>
            <a:r>
              <a:rPr lang="vi-VN" dirty="0"/>
              <a:t>Nâng cao uy tín của bạn với tư cách là một diễn giả </a:t>
            </a:r>
            <a:endParaRPr lang="en-US" dirty="0"/>
          </a:p>
          <a:p>
            <a:pPr marL="0" lvl="0" indent="0" algn="l" rtl="0">
              <a:spcBef>
                <a:spcPts val="0"/>
              </a:spcBef>
              <a:spcAft>
                <a:spcPts val="0"/>
              </a:spcAft>
              <a:buNone/>
            </a:pPr>
            <a:r>
              <a:rPr lang="vi-VN" dirty="0"/>
              <a:t>Đóng vai trò là hướng dẫn cho quá trình chuyển đổi, giúp khán giả đi đúng hướng </a:t>
            </a:r>
            <a:endParaRPr lang="en-US" dirty="0"/>
          </a:p>
          <a:p>
            <a:pPr marL="0" lvl="0" indent="0" algn="l" rtl="0">
              <a:spcBef>
                <a:spcPts val="0"/>
              </a:spcBef>
              <a:spcAft>
                <a:spcPts val="0"/>
              </a:spcAft>
              <a:buNone/>
            </a:pPr>
            <a:r>
              <a:rPr lang="vi-VN" dirty="0"/>
              <a:t>Truyền đạt thông tin phức tạp hoặc hấp dẫn trong một khoảng thời gian ngắn </a:t>
            </a:r>
            <a:endParaRPr lang="en-US" dirty="0"/>
          </a:p>
          <a:p>
            <a:pPr marL="0" lvl="0" indent="0" algn="l" rtl="0">
              <a:spcBef>
                <a:spcPts val="0"/>
              </a:spcBef>
              <a:spcAft>
                <a:spcPts val="0"/>
              </a:spcAft>
              <a:buNone/>
            </a:pPr>
            <a:r>
              <a:rPr lang="vi-VN" dirty="0"/>
              <a:t>Củng cố thông điệp bằng lời nói của bạn </a:t>
            </a:r>
            <a:endParaRPr lang="en-US" dirty="0"/>
          </a:p>
          <a:p>
            <a:pPr marL="0" lvl="0" indent="0" algn="l" rtl="0">
              <a:spcBef>
                <a:spcPts val="0"/>
              </a:spcBef>
              <a:spcAft>
                <a:spcPts val="0"/>
              </a:spcAft>
              <a:buNone/>
            </a:pPr>
            <a:r>
              <a:rPr lang="vi-VN" dirty="0"/>
              <a:t>Giúp khán giả sử dụng và lưu giữ thông tin</a:t>
            </a:r>
            <a:endParaRPr dirty="0"/>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a:t>Mục đích của mỗi phương tiện trợ giúp trực quan phải rõ ràng và gần như tự nó nói lên điều đó. Hỗ trợ trực quan cung cấp hỗ trợ cần thiết cho vị trí của bạn, minh họa các mối quan hệ và thể hiện xu hướng</a:t>
            </a:r>
            <a:endParaRPr dirty="0"/>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Nói</a:t>
            </a:r>
            <a:r>
              <a:rPr lang="en-US" dirty="0"/>
              <a:t> qua</a:t>
            </a:r>
            <a:endParaRPr dirty="0"/>
          </a:p>
        </p:txBody>
      </p:sp>
      <p:sp>
        <p:nvSpPr>
          <p:cNvPr id="216" name="Google Shape;2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vi-VN" dirty="0">
                <a:effectLst/>
              </a:rPr>
              <a:t>Đồ dùng trực quan của bạn phải đáp ứng các tiêu chí sau: </a:t>
            </a:r>
            <a:endParaRPr lang="en-US" dirty="0">
              <a:effectLst/>
            </a:endParaRPr>
          </a:p>
          <a:p>
            <a:r>
              <a:rPr lang="en-US" dirty="0">
                <a:effectLst/>
              </a:rPr>
              <a:t>To,</a:t>
            </a:r>
            <a:r>
              <a:rPr lang="vi-VN" dirty="0">
                <a:effectLst/>
              </a:rPr>
              <a:t> Rõ ràng: Khán giả của bạn sẽ “hiểu” ngay lần đầu tiên họ nhìn thấy. Đơn giản: Chúng sẽ giúp đơn giản hóa các khái niệm mà chúng minh họa. Nhất quán: Chúng nên củng cố tính liên tục bằng cách sử dụng cùng một phong cách trực quan</a:t>
            </a:r>
          </a:p>
          <a:p>
            <a:br>
              <a:rPr lang="vi-VN" b="0" i="0" dirty="0">
                <a:solidFill>
                  <a:srgbClr val="BDC1C6"/>
                </a:solidFill>
                <a:effectLst/>
                <a:latin typeface="arial" panose="020B0604020202020204" pitchFamily="34" charset="0"/>
              </a:rPr>
            </a:br>
            <a:endParaRPr dirty="0"/>
          </a:p>
        </p:txBody>
      </p:sp>
      <p:sp>
        <p:nvSpPr>
          <p:cNvPr id="224" name="Google Shape;22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a:t>Dưới đây là một số việc Nên và Không nên: Hãy tạo mối liên hệ rõ ràng giữa lời nói của bạn và thiết bị hỗ trợ trực quan cho khán giả. Không sử dụng thiết bị hỗ trợ thị giác khiến khán giả phân tâm, ngăn họ nhìn vào bạn hoặc điều chỉnh thiết bị hỗ trợ trực quan liên tục trong khi cố gắng nói. Nói chuyện với khán giả của bạn — không nói với bảng trắng, video hoặc các phương tiện hỗ trợ trực quan khác</a:t>
            </a:r>
            <a:endParaRPr dirty="0"/>
          </a:p>
        </p:txBody>
      </p:sp>
      <p:sp>
        <p:nvSpPr>
          <p:cNvPr id="231" name="Google Shape;23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a:t>Mọi người yêu thích màu sắc và sẽ đánh giá cao sự kích thích thị giác của một bản trình bày đầy màu sắc. Màu sắc cũng có thể làm khán giả mất tập trung và tắt đi. Bạn sẽ chọn màu bạn muốn sử dụng cho tiêu đề hoặc từ khóa và cách chúng liên quan đến màu sắc trong hình ảnh trực quan.</a:t>
            </a:r>
            <a:endParaRPr dirty="0"/>
          </a:p>
        </p:txBody>
      </p:sp>
      <p:sp>
        <p:nvSpPr>
          <p:cNvPr id="248" name="Google Shape;24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Haptic: </a:t>
            </a:r>
            <a:r>
              <a:rPr lang="en-US" dirty="0" err="1"/>
              <a:t>căn</a:t>
            </a:r>
            <a:r>
              <a:rPr lang="en-US" dirty="0"/>
              <a:t> </a:t>
            </a:r>
            <a:r>
              <a:rPr lang="en-US" dirty="0" err="1"/>
              <a:t>cứ</a:t>
            </a:r>
            <a:r>
              <a:rPr lang="en-US" dirty="0"/>
              <a:t> </a:t>
            </a:r>
            <a:r>
              <a:rPr lang="en-US" dirty="0" err="1"/>
              <a:t>vào</a:t>
            </a:r>
            <a:r>
              <a:rPr lang="en-US" dirty="0"/>
              <a:t> </a:t>
            </a:r>
            <a:r>
              <a:rPr lang="en-US" dirty="0" err="1"/>
              <a:t>xúc</a:t>
            </a:r>
            <a:r>
              <a:rPr lang="en-US" dirty="0"/>
              <a:t> </a:t>
            </a:r>
            <a:r>
              <a:rPr lang="en-US" dirty="0" err="1"/>
              <a:t>giác</a:t>
            </a:r>
            <a:r>
              <a:rPr lang="en-US" dirty="0"/>
              <a:t>, </a:t>
            </a:r>
            <a:endParaRPr dirty="0"/>
          </a:p>
        </p:txBody>
      </p:sp>
      <p:sp>
        <p:nvSpPr>
          <p:cNvPr id="264" name="Google Shape;26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It can help or hinder the clear understanding of your message, but it doesn’t reveal (and can even mask) what you are really thinking.</a:t>
            </a:r>
            <a:endParaRPr/>
          </a:p>
          <a:p>
            <a:pPr marL="0" lvl="0" indent="0" algn="l" rtl="0">
              <a:spcBef>
                <a:spcPts val="0"/>
              </a:spcBef>
              <a:spcAft>
                <a:spcPts val="0"/>
              </a:spcAft>
              <a:buNone/>
            </a:pPr>
            <a:endParaRPr/>
          </a:p>
        </p:txBody>
      </p:sp>
      <p:sp>
        <p:nvSpPr>
          <p:cNvPr id="372" name="Google Shape;37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5489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b="0" i="1" dirty="0">
                <a:solidFill>
                  <a:srgbClr val="2B2B2B"/>
                </a:solidFill>
                <a:effectLst/>
                <a:latin typeface="PT Serif" panose="020B0604020202020204" pitchFamily="18" charset="0"/>
              </a:rPr>
              <a:t>Paralinguistics</a:t>
            </a:r>
            <a:r>
              <a:rPr lang="vi-VN" b="0" i="0" dirty="0">
                <a:solidFill>
                  <a:srgbClr val="2B2B2B"/>
                </a:solidFill>
                <a:effectLst/>
                <a:latin typeface="PT Serif" panose="020B0604020202020204" pitchFamily="18" charset="0"/>
              </a:rPr>
              <a:t> là nghiên cứu về các tín hiệu vocal (và đôi khi không phải vocal) vượt ra ngoài </a:t>
            </a:r>
            <a:r>
              <a:rPr lang="vi-VN" b="0" i="0" u="none" strike="noStrike" dirty="0">
                <a:solidFill>
                  <a:srgbClr val="000000"/>
                </a:solidFill>
                <a:effectLst/>
                <a:latin typeface="PT Serif" panose="020B0604020202020204" pitchFamily="18" charset="0"/>
                <a:hlinkClick r:id="rId3"/>
              </a:rPr>
              <a:t>thông điệp</a:t>
            </a:r>
            <a:r>
              <a:rPr lang="vi-VN" b="0" i="0" dirty="0">
                <a:solidFill>
                  <a:srgbClr val="2B2B2B"/>
                </a:solidFill>
                <a:effectLst/>
                <a:latin typeface="PT Serif" panose="020B0604020202020204" pitchFamily="18" charset="0"/>
              </a:rPr>
              <a:t> hoặc lời nói cơ bản</a:t>
            </a:r>
            <a:r>
              <a:rPr lang="en-US" b="0" i="0" dirty="0">
                <a:solidFill>
                  <a:srgbClr val="2B2B2B"/>
                </a:solidFill>
                <a:effectLst/>
                <a:latin typeface="PT Serif" panose="020B0604020202020204" pitchFamily="18" charset="0"/>
              </a:rPr>
              <a:t>. </a:t>
            </a:r>
            <a:r>
              <a:rPr lang="vi-VN" b="0" i="1" dirty="0">
                <a:solidFill>
                  <a:srgbClr val="2B2B2B"/>
                </a:solidFill>
                <a:effectLst/>
                <a:latin typeface="PT Serif" panose="020A0603040505020204" pitchFamily="18" charset="0"/>
              </a:rPr>
              <a:t>Paralanguage</a:t>
            </a:r>
            <a:r>
              <a:rPr lang="vi-VN" b="0" i="0" dirty="0">
                <a:solidFill>
                  <a:srgbClr val="2B2B2B"/>
                </a:solidFill>
                <a:effectLst/>
                <a:latin typeface="PT Serif" panose="020A0603040505020204" pitchFamily="18" charset="0"/>
              </a:rPr>
              <a:t> bao gồm </a:t>
            </a:r>
            <a:r>
              <a:rPr lang="vi-VN" b="0" i="0" u="none" strike="noStrike" dirty="0">
                <a:solidFill>
                  <a:srgbClr val="000000"/>
                </a:solidFill>
                <a:effectLst/>
                <a:latin typeface="PT Serif" panose="020A0603040505020204" pitchFamily="18" charset="0"/>
                <a:hlinkClick r:id="rId4"/>
              </a:rPr>
              <a:t>giọng</a:t>
            </a:r>
            <a:r>
              <a:rPr lang="vi-VN" b="0" i="0" dirty="0">
                <a:solidFill>
                  <a:srgbClr val="2B2B2B"/>
                </a:solidFill>
                <a:effectLst/>
                <a:latin typeface="PT Serif" panose="020A0603040505020204" pitchFamily="18" charset="0"/>
              </a:rPr>
              <a:t> , </a:t>
            </a:r>
            <a:r>
              <a:rPr lang="vi-VN" b="0" i="0" u="none" strike="noStrike" dirty="0">
                <a:solidFill>
                  <a:srgbClr val="000000"/>
                </a:solidFill>
                <a:effectLst/>
                <a:latin typeface="PT Serif" panose="020A0603040505020204" pitchFamily="18" charset="0"/>
                <a:hlinkClick r:id="rId5"/>
              </a:rPr>
              <a:t>cường độ</a:t>
            </a:r>
            <a:r>
              <a:rPr lang="vi-VN" b="0" i="0" dirty="0">
                <a:solidFill>
                  <a:srgbClr val="2B2B2B"/>
                </a:solidFill>
                <a:effectLst/>
                <a:latin typeface="PT Serif" panose="020A0603040505020204" pitchFamily="18" charset="0"/>
              </a:rPr>
              <a:t> , âm lượng, tốc độ giọng nói, điều chế và </a:t>
            </a:r>
            <a:r>
              <a:rPr lang="vi-VN" b="0" i="0" u="none" strike="noStrike" dirty="0">
                <a:solidFill>
                  <a:srgbClr val="000000"/>
                </a:solidFill>
                <a:effectLst/>
                <a:latin typeface="PT Serif" panose="020A0603040505020204" pitchFamily="18" charset="0"/>
                <a:hlinkClick r:id="rId6"/>
              </a:rPr>
              <a:t>lưu loát</a:t>
            </a:r>
            <a:r>
              <a:rPr lang="vi-VN" b="0" i="0" dirty="0">
                <a:solidFill>
                  <a:srgbClr val="2B2B2B"/>
                </a:solidFill>
                <a:effectLst/>
                <a:latin typeface="PT Serif" panose="020A0603040505020204" pitchFamily="18" charset="0"/>
              </a:rPr>
              <a:t> . Một số nhà nghiên cứu cũng bao gồm một số hiện tượng phi thanh nhạc dưới tiêu đề của paralanguage: biểu hiện khuôn mặt, chuyển động mắt, cử chỉ tay, và các loại tương tự.</a:t>
            </a:r>
            <a:endParaRPr dirty="0"/>
          </a:p>
        </p:txBody>
      </p:sp>
      <p:sp>
        <p:nvSpPr>
          <p:cNvPr id="412" name="Google Shape;41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48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Nói</a:t>
            </a:r>
            <a:r>
              <a:rPr lang="en-US" dirty="0"/>
              <a:t> qua</a:t>
            </a:r>
            <a:endParaRPr dirty="0"/>
          </a:p>
        </p:txBody>
      </p:sp>
      <p:sp>
        <p:nvSpPr>
          <p:cNvPr id="418" name="Google Shape;4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27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Môi trường liên quan đến các khía cạnh vật lý và tâm lý của bối cảnh giao tiếp. Nhận thức về môi trường của một người ảnh hưởng đến phản ứng của một người đối với nó. Các kết quả được tạo ra trong môi trường, được thiết kế để tạo điều kiện thuận lợi cho sự sáng tạo, tương tác và cộng tác, rất đáng để nỗ lực.</a:t>
            </a:r>
            <a:endParaRPr lang="en-US" dirty="0"/>
          </a:p>
          <a:p>
            <a:r>
              <a:rPr lang="en-US" dirty="0"/>
              <a:t>So </a:t>
            </a:r>
            <a:r>
              <a:rPr lang="en-US" dirty="0" err="1"/>
              <a:t>sánh</a:t>
            </a:r>
            <a:r>
              <a:rPr lang="en-US" dirty="0"/>
              <a:t>: mt </a:t>
            </a:r>
            <a:r>
              <a:rPr lang="en-US" dirty="0" err="1"/>
              <a:t>làm</a:t>
            </a:r>
            <a:r>
              <a:rPr lang="en-US" dirty="0"/>
              <a:t> </a:t>
            </a:r>
            <a:r>
              <a:rPr lang="en-US" dirty="0" err="1"/>
              <a:t>việc</a:t>
            </a:r>
            <a:r>
              <a:rPr lang="en-US" dirty="0"/>
              <a:t> </a:t>
            </a:r>
            <a:r>
              <a:rPr lang="en-US" dirty="0" err="1"/>
              <a:t>thông</a:t>
            </a:r>
            <a:r>
              <a:rPr lang="en-US" dirty="0"/>
              <a:t> </a:t>
            </a:r>
            <a:r>
              <a:rPr lang="en-US" dirty="0" err="1"/>
              <a:t>thường</a:t>
            </a:r>
            <a:r>
              <a:rPr lang="en-US" dirty="0"/>
              <a:t> </a:t>
            </a:r>
            <a:r>
              <a:rPr lang="en-US" dirty="0" err="1"/>
              <a:t>và</a:t>
            </a:r>
            <a:r>
              <a:rPr lang="en-US" dirty="0"/>
              <a:t> mt </a:t>
            </a:r>
            <a:r>
              <a:rPr lang="en-US" dirty="0" err="1"/>
              <a:t>làm</a:t>
            </a:r>
            <a:r>
              <a:rPr lang="en-US" dirty="0"/>
              <a:t> </a:t>
            </a:r>
            <a:r>
              <a:rPr lang="en-US" dirty="0" err="1"/>
              <a:t>việc</a:t>
            </a:r>
            <a:r>
              <a:rPr lang="en-US" dirty="0"/>
              <a:t> </a:t>
            </a:r>
            <a:r>
              <a:rPr lang="en-US" dirty="0" err="1"/>
              <a:t>của</a:t>
            </a:r>
            <a:r>
              <a:rPr lang="en-US" dirty="0"/>
              <a:t> google, apple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7769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dirty="0"/>
              <a:t>Hãy bắt đầu với những hành vi cần tránh: Bạn muốn lắng nghe ai hơn: một diễn giả tự tin di chuyển qua sân khấu hay một người núp sau bục; một người thể hiện bản thân một cách phi ngôn ngữ với mục đích và ý nghĩa hay một người khoanh tay hoặc bám vào bục giảng? Khán giả có nhiều khả năng phản hồi tích cực nhất với những diễn giả cởi mở, năng động, những người truyền đạt cảm giác thoải mái cho cơ thể của họ.</a:t>
            </a:r>
            <a:endParaRPr dirty="0"/>
          </a:p>
        </p:txBody>
      </p:sp>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b="0" i="0" dirty="0">
                <a:solidFill>
                  <a:srgbClr val="E8EAED"/>
                </a:solidFill>
                <a:effectLst/>
                <a:latin typeface="arial" panose="020B0604020202020204" pitchFamily="34" charset="0"/>
              </a:rPr>
              <a:t>Hình tam giác của người nói cho biết nơi người nói bắt đầu trong phần giới thiệu (1) </a:t>
            </a:r>
            <a:endParaRPr lang="en-US" b="0" i="0" dirty="0">
              <a:solidFill>
                <a:srgbClr val="E8EAED"/>
              </a:solidFill>
              <a:effectLst/>
              <a:latin typeface="arial" panose="020B0604020202020204" pitchFamily="34" charset="0"/>
            </a:endParaRPr>
          </a:p>
          <a:p>
            <a:pPr marL="0" lvl="0" indent="0" algn="l" rtl="0">
              <a:spcBef>
                <a:spcPts val="0"/>
              </a:spcBef>
              <a:spcAft>
                <a:spcPts val="0"/>
              </a:spcAft>
              <a:buNone/>
            </a:pPr>
            <a:r>
              <a:rPr lang="en-US" b="0" i="0" dirty="0">
                <a:solidFill>
                  <a:srgbClr val="E8EAED"/>
                </a:solidFill>
                <a:effectLst/>
                <a:latin typeface="arial" panose="020B0604020202020204" pitchFamily="34" charset="0"/>
              </a:rPr>
              <a:t>-&gt; </a:t>
            </a:r>
            <a:r>
              <a:rPr lang="vi-VN" b="0" i="0" dirty="0">
                <a:solidFill>
                  <a:srgbClr val="E8EAED"/>
                </a:solidFill>
                <a:effectLst/>
                <a:latin typeface="arial" panose="020B0604020202020204" pitchFamily="34" charset="0"/>
              </a:rPr>
              <a:t>Di chuyển đến vị trí thứ hai </a:t>
            </a:r>
            <a:r>
              <a:rPr lang="en-US" b="0" i="0" dirty="0" err="1">
                <a:solidFill>
                  <a:srgbClr val="E8EAED"/>
                </a:solidFill>
                <a:effectLst/>
                <a:latin typeface="arial" panose="020B0604020202020204" pitchFamily="34" charset="0"/>
              </a:rPr>
              <a:t>khi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bắt</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đầu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nói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quan</a:t>
            </a:r>
            <a:r>
              <a:rPr lang="vi-VN" b="0" i="0" dirty="0">
                <a:solidFill>
                  <a:srgbClr val="E8EAED"/>
                </a:solidFill>
                <a:effectLst/>
                <a:latin typeface="arial" panose="020B0604020202020204" pitchFamily="34" charset="0"/>
              </a:rPr>
              <a:t> điểm đầu tiên (2) </a:t>
            </a:r>
            <a:r>
              <a:rPr lang="en-US" b="0" i="0" dirty="0">
                <a:solidFill>
                  <a:srgbClr val="E8EAED"/>
                </a:solidFill>
                <a:effectLst/>
                <a:latin typeface="arial" panose="020B0604020202020204" pitchFamily="34" charset="0"/>
              </a:rPr>
              <a:t>-&gt; </a:t>
            </a:r>
            <a:r>
              <a:rPr lang="en-US" b="0" i="0" dirty="0" err="1">
                <a:solidFill>
                  <a:srgbClr val="E8EAED"/>
                </a:solidFill>
                <a:effectLst/>
                <a:latin typeface="arial" panose="020B0604020202020204" pitchFamily="34" charset="0"/>
              </a:rPr>
              <a:t>Đi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lại</a:t>
            </a:r>
            <a:r>
              <a:rPr lang="vi-VN"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khi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nói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quan</a:t>
            </a:r>
            <a:r>
              <a:rPr lang="vi-VN" b="0" i="0" dirty="0">
                <a:solidFill>
                  <a:srgbClr val="E8EAED"/>
                </a:solidFill>
                <a:effectLst/>
                <a:latin typeface="arial" panose="020B0604020202020204" pitchFamily="34" charset="0"/>
              </a:rPr>
              <a:t> điểm thứ hai (</a:t>
            </a:r>
            <a:r>
              <a:rPr lang="en-US" b="0" i="0" dirty="0">
                <a:solidFill>
                  <a:srgbClr val="E8EAED"/>
                </a:solidFill>
                <a:effectLst/>
                <a:latin typeface="arial" panose="020B0604020202020204" pitchFamily="34" charset="0"/>
              </a:rPr>
              <a:t>3</a:t>
            </a:r>
            <a:r>
              <a:rPr lang="vi-VN" b="0" i="0" dirty="0">
                <a:solidFill>
                  <a:srgbClr val="E8EAED"/>
                </a:solidFill>
                <a:effectLst/>
                <a:latin typeface="arial" panose="020B0604020202020204" pitchFamily="34" charset="0"/>
              </a:rPr>
              <a:t>) Sau đó quay trở lại vị trí ban đầu để thực hiện điểm thứ ba và kết luận (1)</a:t>
            </a:r>
            <a:endParaRPr dirty="0"/>
          </a:p>
        </p:txBody>
      </p:sp>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Cử chỉ liên quan đến việc sử dụng cánh tay và bàn tay của bạn trong khi giao tiếp. </a:t>
            </a:r>
            <a:endParaRPr lang="en-US" dirty="0"/>
          </a:p>
          <a:p>
            <a:r>
              <a:rPr lang="en-US" dirty="0" err="1"/>
              <a:t>Các</a:t>
            </a:r>
            <a:r>
              <a:rPr lang="en-US" dirty="0"/>
              <a:t> </a:t>
            </a:r>
            <a:r>
              <a:rPr lang="en-US" dirty="0" err="1"/>
              <a:t>bước</a:t>
            </a:r>
            <a:r>
              <a:rPr lang="en-US" dirty="0"/>
              <a:t> </a:t>
            </a:r>
            <a:r>
              <a:rPr lang="vi-VN" dirty="0"/>
              <a:t>Dự </a:t>
            </a:r>
            <a:r>
              <a:rPr lang="en-US" dirty="0" err="1"/>
              <a:t>báo</a:t>
            </a:r>
            <a:r>
              <a:rPr lang="vi-VN" dirty="0"/>
              <a:t>: </a:t>
            </a:r>
            <a:r>
              <a:rPr lang="en-US" dirty="0" err="1"/>
              <a:t>khi</a:t>
            </a:r>
            <a:r>
              <a:rPr lang="en-US" dirty="0"/>
              <a:t> </a:t>
            </a:r>
            <a:r>
              <a:rPr lang="vi-VN" dirty="0"/>
              <a:t>người nói dẫn đến một điểm chính, họ hơi giơ tay lên, có lẽ cao ngang thắt lưng. Bước thực hiện: sử dụng cánh tay và bàn tay của bạn ở trên thắt lưng của bạn. Bước thư giãn: chuyển động buông bỏ bổ sung cho thông điệp còn lại của bạn, kết thúc chuyển động.</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89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003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599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167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561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441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60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825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783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741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903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697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966757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elivery drone carrying a package inside a warehouse">
            <a:extLst>
              <a:ext uri="{FF2B5EF4-FFF2-40B4-BE49-F238E27FC236}">
                <a16:creationId xmlns:a16="http://schemas.microsoft.com/office/drawing/2014/main" id="{0C615741-FF27-1AD5-07D7-C3D1C2BE595A}"/>
              </a:ext>
            </a:extLst>
          </p:cNvPr>
          <p:cNvPicPr>
            <a:picLocks noChangeAspect="1"/>
          </p:cNvPicPr>
          <p:nvPr/>
        </p:nvPicPr>
        <p:blipFill rotWithShape="1">
          <a:blip r:embed="rId3"/>
          <a:srcRect r="-2" b="-2"/>
          <a:stretch/>
        </p:blipFill>
        <p:spPr>
          <a:xfrm>
            <a:off x="20" y="10"/>
            <a:ext cx="12191980" cy="6857990"/>
          </a:xfrm>
          <a:prstGeom prst="rect">
            <a:avLst/>
          </a:prstGeom>
        </p:spPr>
      </p:pic>
      <p:sp>
        <p:nvSpPr>
          <p:cNvPr id="11"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55FE2D-204D-E272-352F-6FEB76CFF02C}"/>
              </a:ext>
            </a:extLst>
          </p:cNvPr>
          <p:cNvSpPr>
            <a:spLocks noGrp="1"/>
          </p:cNvSpPr>
          <p:nvPr>
            <p:ph type="ctrTitle"/>
          </p:nvPr>
        </p:nvSpPr>
        <p:spPr>
          <a:xfrm>
            <a:off x="2103121" y="4727173"/>
            <a:ext cx="7985759" cy="868823"/>
          </a:xfrm>
        </p:spPr>
        <p:txBody>
          <a:bodyPr anchor="ctr">
            <a:normAutofit/>
          </a:bodyPr>
          <a:lstStyle/>
          <a:p>
            <a:r>
              <a:rPr lang="en-US" sz="4000">
                <a:ea typeface="+mj-lt"/>
                <a:cs typeface="+mj-lt"/>
              </a:rPr>
              <a:t>NONVERBAL DELIVERY </a:t>
            </a:r>
          </a:p>
        </p:txBody>
      </p:sp>
      <p:sp>
        <p:nvSpPr>
          <p:cNvPr id="13"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B85B9108-2E47-620A-07D7-7BD3BFC0C108}"/>
              </a:ext>
            </a:extLst>
          </p:cNvPr>
          <p:cNvSpPr>
            <a:spLocks noGrp="1"/>
          </p:cNvSpPr>
          <p:nvPr>
            <p:ph type="subTitle" idx="1"/>
          </p:nvPr>
        </p:nvSpPr>
        <p:spPr>
          <a:xfrm>
            <a:off x="2615738" y="5680637"/>
            <a:ext cx="6960524" cy="598516"/>
          </a:xfrm>
        </p:spPr>
        <p:txBody>
          <a:bodyPr vert="horz" lIns="91440" tIns="45720" rIns="91440" bIns="45720" rtlCol="0" anchor="ctr">
            <a:normAutofit/>
          </a:bodyPr>
          <a:lstStyle/>
          <a:p>
            <a:r>
              <a:rPr lang="en-US" sz="2000">
                <a:solidFill>
                  <a:schemeClr val="bg1"/>
                </a:solidFill>
                <a:ea typeface="+mn-lt"/>
                <a:cs typeface="+mn-lt"/>
              </a:rPr>
              <a:t>Session IV. Group &amp; Team Theory </a:t>
            </a:r>
          </a:p>
        </p:txBody>
      </p:sp>
      <p:pic>
        <p:nvPicPr>
          <p:cNvPr id="6" name="Picture 5">
            <a:extLst>
              <a:ext uri="{FF2B5EF4-FFF2-40B4-BE49-F238E27FC236}">
                <a16:creationId xmlns:a16="http://schemas.microsoft.com/office/drawing/2014/main" id="{DC1F2062-9E00-9B31-48BE-8DF3B2981092}"/>
              </a:ext>
            </a:extLst>
          </p:cNvPr>
          <p:cNvPicPr>
            <a:picLocks noChangeAspect="1"/>
          </p:cNvPicPr>
          <p:nvPr/>
        </p:nvPicPr>
        <p:blipFill>
          <a:blip r:embed="rId4"/>
          <a:stretch>
            <a:fillRect/>
          </a:stretch>
        </p:blipFill>
        <p:spPr>
          <a:xfrm>
            <a:off x="4858185" y="0"/>
            <a:ext cx="2475630" cy="1248377"/>
          </a:xfrm>
          <a:prstGeom prst="rect">
            <a:avLst/>
          </a:prstGeom>
        </p:spPr>
      </p:pic>
    </p:spTree>
    <p:extLst>
      <p:ext uri="{BB962C8B-B14F-4D97-AF65-F5344CB8AC3E}">
        <p14:creationId xmlns:p14="http://schemas.microsoft.com/office/powerpoint/2010/main" val="79207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1E2D2-7277-C892-F8C5-F8A64BC1ED97}"/>
              </a:ext>
            </a:extLst>
          </p:cNvPr>
          <p:cNvSpPr>
            <a:spLocks noGrp="1"/>
          </p:cNvSpPr>
          <p:nvPr>
            <p:ph type="title"/>
          </p:nvPr>
        </p:nvSpPr>
        <p:spPr>
          <a:xfrm>
            <a:off x="1043631" y="873940"/>
            <a:ext cx="5052369" cy="1035781"/>
          </a:xfrm>
        </p:spPr>
        <p:txBody>
          <a:bodyPr anchor="ctr">
            <a:normAutofit/>
          </a:bodyPr>
          <a:lstStyle/>
          <a:p>
            <a:r>
              <a:rPr lang="en-US" sz="3600">
                <a:ea typeface="+mj-lt"/>
                <a:cs typeface="+mj-lt"/>
              </a:rPr>
              <a:t>Gestures </a:t>
            </a:r>
            <a:endParaRPr lang="en-US" sz="3600"/>
          </a:p>
        </p:txBody>
      </p:sp>
      <p:sp>
        <p:nvSpPr>
          <p:cNvPr id="3" name="Content Placeholder 2">
            <a:extLst>
              <a:ext uri="{FF2B5EF4-FFF2-40B4-BE49-F238E27FC236}">
                <a16:creationId xmlns:a16="http://schemas.microsoft.com/office/drawing/2014/main" id="{60AF42ED-F4E7-9BD7-F9E3-EAB84EFC477B}"/>
              </a:ext>
            </a:extLst>
          </p:cNvPr>
          <p:cNvSpPr>
            <a:spLocks noGrp="1"/>
          </p:cNvSpPr>
          <p:nvPr>
            <p:ph idx="1"/>
          </p:nvPr>
        </p:nvSpPr>
        <p:spPr>
          <a:xfrm>
            <a:off x="1045029" y="2524721"/>
            <a:ext cx="4991629" cy="3677123"/>
          </a:xfrm>
        </p:spPr>
        <p:txBody>
          <a:bodyPr vert="horz" lIns="91440" tIns="45720" rIns="91440" bIns="45720" rtlCol="0" anchor="ctr">
            <a:normAutofit/>
          </a:bodyPr>
          <a:lstStyle/>
          <a:p>
            <a:pPr marL="182880" indent="-182880">
              <a:spcBef>
                <a:spcPts val="0"/>
              </a:spcBef>
              <a:buFont typeface="Arial,Sans-Serif" panose="020B0604020202020204" pitchFamily="34" charset="0"/>
              <a:buChar char="◦"/>
            </a:pPr>
            <a:r>
              <a:rPr lang="en-US" sz="1800" b="1" dirty="0">
                <a:ea typeface="+mn-lt"/>
                <a:cs typeface="+mn-lt"/>
              </a:rPr>
              <a:t>Gestures</a:t>
            </a:r>
            <a:r>
              <a:rPr lang="en-US" sz="1800" dirty="0">
                <a:ea typeface="+mn-lt"/>
                <a:cs typeface="+mn-lt"/>
              </a:rPr>
              <a:t> involve using your arms and hands while communicating. </a:t>
            </a:r>
          </a:p>
          <a:p>
            <a:pPr marL="182880" indent="-182880">
              <a:spcBef>
                <a:spcPts val="900"/>
              </a:spcBef>
              <a:buFont typeface="Arial,Sans-Serif" panose="020B0604020202020204" pitchFamily="34" charset="0"/>
              <a:buChar char="◦"/>
            </a:pPr>
            <a:r>
              <a:rPr lang="en-US" sz="1800" b="1" dirty="0">
                <a:ea typeface="+mn-lt"/>
                <a:cs typeface="+mn-lt"/>
              </a:rPr>
              <a:t>Anticipation step: </a:t>
            </a:r>
            <a:r>
              <a:rPr lang="en-US" sz="1800" dirty="0">
                <a:ea typeface="+mn-lt"/>
                <a:cs typeface="+mn-lt"/>
              </a:rPr>
              <a:t>speakers lead up to a main point, they raise their hand slightly, perhaps waist high.</a:t>
            </a:r>
          </a:p>
          <a:p>
            <a:pPr marL="182880" indent="-182880">
              <a:spcBef>
                <a:spcPts val="900"/>
              </a:spcBef>
              <a:buFont typeface="Arial,Sans-Serif" panose="020B0604020202020204" pitchFamily="34" charset="0"/>
              <a:buChar char="◦"/>
            </a:pPr>
            <a:r>
              <a:rPr lang="en-US" sz="1800" b="1" dirty="0">
                <a:ea typeface="+mn-lt"/>
                <a:cs typeface="+mn-lt"/>
              </a:rPr>
              <a:t>Implementation step: </a:t>
            </a:r>
            <a:r>
              <a:rPr lang="en-US" sz="1800" dirty="0">
                <a:ea typeface="+mn-lt"/>
                <a:cs typeface="+mn-lt"/>
              </a:rPr>
              <a:t>using your arms and hands above your waist. </a:t>
            </a:r>
          </a:p>
          <a:p>
            <a:pPr marL="182880" indent="-182880">
              <a:spcBef>
                <a:spcPts val="900"/>
              </a:spcBef>
              <a:buFont typeface="Arial,Sans-Serif" panose="020B0604020202020204" pitchFamily="34" charset="0"/>
              <a:buChar char="◦"/>
            </a:pPr>
            <a:r>
              <a:rPr lang="en-US" sz="1800" b="1" dirty="0">
                <a:ea typeface="+mn-lt"/>
                <a:cs typeface="+mn-lt"/>
              </a:rPr>
              <a:t>Relaxation step: </a:t>
            </a:r>
            <a:r>
              <a:rPr lang="en-US" sz="1800" dirty="0">
                <a:ea typeface="+mn-lt"/>
                <a:cs typeface="+mn-lt"/>
              </a:rPr>
              <a:t>the letting go motion complements your residual message, concludes the motion.</a:t>
            </a:r>
          </a:p>
          <a:p>
            <a:pPr>
              <a:spcBef>
                <a:spcPts val="900"/>
              </a:spcBef>
            </a:pPr>
            <a:endParaRPr lang="en-US" sz="1800" dirty="0">
              <a:ea typeface="+mn-lt"/>
              <a:cs typeface="+mn-lt"/>
            </a:endParaRPr>
          </a:p>
          <a:p>
            <a:endParaRPr lang="en-US" sz="1800" dirty="0">
              <a:cs typeface="Calibri"/>
            </a:endParaRP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BB0F80C2-63AA-D107-1AB1-B916CB58D7B3}"/>
              </a:ext>
            </a:extLst>
          </p:cNvPr>
          <p:cNvPicPr>
            <a:picLocks noChangeAspect="1"/>
          </p:cNvPicPr>
          <p:nvPr/>
        </p:nvPicPr>
        <p:blipFill>
          <a:blip r:embed="rId3"/>
          <a:stretch>
            <a:fillRect/>
          </a:stretch>
        </p:blipFill>
        <p:spPr>
          <a:xfrm>
            <a:off x="6930493" y="2051391"/>
            <a:ext cx="4223252" cy="2815501"/>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22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922A4-EC71-AB0B-CFC4-654D17198F27}"/>
              </a:ext>
            </a:extLst>
          </p:cNvPr>
          <p:cNvSpPr>
            <a:spLocks noGrp="1"/>
          </p:cNvSpPr>
          <p:nvPr>
            <p:ph type="title"/>
          </p:nvPr>
        </p:nvSpPr>
        <p:spPr>
          <a:xfrm>
            <a:off x="1043631" y="873940"/>
            <a:ext cx="5052369" cy="1035781"/>
          </a:xfrm>
        </p:spPr>
        <p:txBody>
          <a:bodyPr anchor="ctr">
            <a:normAutofit/>
          </a:bodyPr>
          <a:lstStyle/>
          <a:p>
            <a:r>
              <a:rPr lang="en-US" sz="3600">
                <a:ea typeface="+mj-lt"/>
                <a:cs typeface="+mj-lt"/>
              </a:rPr>
              <a:t>Facial Gestures </a:t>
            </a:r>
            <a:endParaRPr lang="en-US" sz="3600"/>
          </a:p>
        </p:txBody>
      </p:sp>
      <p:sp>
        <p:nvSpPr>
          <p:cNvPr id="3" name="Content Placeholder 2">
            <a:extLst>
              <a:ext uri="{FF2B5EF4-FFF2-40B4-BE49-F238E27FC236}">
                <a16:creationId xmlns:a16="http://schemas.microsoft.com/office/drawing/2014/main" id="{11BC14B4-886E-ABEC-5321-7498A25BF481}"/>
              </a:ext>
            </a:extLst>
          </p:cNvPr>
          <p:cNvSpPr>
            <a:spLocks noGrp="1"/>
          </p:cNvSpPr>
          <p:nvPr>
            <p:ph idx="1"/>
          </p:nvPr>
        </p:nvSpPr>
        <p:spPr>
          <a:xfrm>
            <a:off x="1045029" y="2524721"/>
            <a:ext cx="4991629" cy="3677123"/>
          </a:xfrm>
        </p:spPr>
        <p:txBody>
          <a:bodyPr vert="horz" lIns="91440" tIns="45720" rIns="91440" bIns="45720" rtlCol="0" anchor="ctr">
            <a:normAutofit fontScale="92500" lnSpcReduction="10000"/>
          </a:bodyPr>
          <a:lstStyle/>
          <a:p>
            <a:pPr marL="182880" indent="-182880">
              <a:lnSpc>
                <a:spcPct val="150000"/>
              </a:lnSpc>
              <a:spcBef>
                <a:spcPts val="0"/>
              </a:spcBef>
              <a:buFont typeface="Arial,Sans-Serif" panose="020B0604020202020204" pitchFamily="34" charset="0"/>
              <a:buChar char="◦"/>
            </a:pPr>
            <a:r>
              <a:rPr lang="en-US" sz="1800" dirty="0">
                <a:ea typeface="+mn-lt"/>
                <a:cs typeface="+mn-lt"/>
              </a:rPr>
              <a:t>Facial gestures involve using your face to display feelings and attitudes nonverbally. </a:t>
            </a:r>
            <a:endParaRPr lang="en-US" dirty="0"/>
          </a:p>
          <a:p>
            <a:pPr marL="182880" indent="-182880">
              <a:lnSpc>
                <a:spcPct val="150000"/>
              </a:lnSpc>
              <a:spcBef>
                <a:spcPts val="900"/>
              </a:spcBef>
              <a:buFont typeface="Arial,Sans-Serif" panose="020B0604020202020204" pitchFamily="34" charset="0"/>
              <a:buChar char="◦"/>
            </a:pPr>
            <a:r>
              <a:rPr lang="en-US" sz="1800" dirty="0">
                <a:ea typeface="+mn-lt"/>
                <a:cs typeface="+mn-lt"/>
              </a:rPr>
              <a:t>They may reinforce, or contradict, the spoken word, and their impact cannot be underestimated. </a:t>
            </a:r>
          </a:p>
          <a:p>
            <a:pPr marL="182880" indent="-182880">
              <a:lnSpc>
                <a:spcPct val="150000"/>
              </a:lnSpc>
              <a:spcBef>
                <a:spcPts val="900"/>
              </a:spcBef>
              <a:buFont typeface="Arial,Sans-Serif" panose="020B0604020202020204" pitchFamily="34" charset="0"/>
              <a:buChar char="◦"/>
            </a:pPr>
            <a:r>
              <a:rPr lang="en-US" sz="1800" dirty="0">
                <a:ea typeface="+mn-lt"/>
                <a:cs typeface="+mn-lt"/>
              </a:rPr>
              <a:t>Facial gestures should reflect the tone and emotion of your verbal communication. </a:t>
            </a:r>
          </a:p>
          <a:p>
            <a:pPr marL="182880" indent="-182880">
              <a:lnSpc>
                <a:spcPct val="150000"/>
              </a:lnSpc>
              <a:spcBef>
                <a:spcPts val="0"/>
              </a:spcBef>
              <a:buFont typeface="Arial,Sans-Serif" panose="020B0604020202020204" pitchFamily="34" charset="0"/>
              <a:buChar char="◦"/>
            </a:pPr>
            <a:r>
              <a:rPr lang="en-US" sz="1800" dirty="0">
                <a:ea typeface="+mn-lt"/>
                <a:cs typeface="+mn-lt"/>
              </a:rPr>
              <a:t>Eye contact: The single most important facial gesture; it refers to the speaker’s gaze that engages the audience members.</a:t>
            </a:r>
          </a:p>
          <a:p>
            <a:pPr>
              <a:lnSpc>
                <a:spcPct val="150000"/>
              </a:lnSpc>
            </a:pPr>
            <a:endParaRPr lang="en-US" sz="1800" dirty="0">
              <a:ea typeface="+mn-lt"/>
              <a:cs typeface="+mn-lt"/>
            </a:endParaRP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hape&#10;&#10;Description automatically generated">
            <a:extLst>
              <a:ext uri="{FF2B5EF4-FFF2-40B4-BE49-F238E27FC236}">
                <a16:creationId xmlns:a16="http://schemas.microsoft.com/office/drawing/2014/main" id="{80D690E3-13FB-A64A-7B9C-3599B46D8433}"/>
              </a:ext>
            </a:extLst>
          </p:cNvPr>
          <p:cNvPicPr>
            <a:picLocks noChangeAspect="1"/>
          </p:cNvPicPr>
          <p:nvPr/>
        </p:nvPicPr>
        <p:blipFill>
          <a:blip r:embed="rId3"/>
          <a:stretch>
            <a:fillRect/>
          </a:stretch>
        </p:blipFill>
        <p:spPr>
          <a:xfrm>
            <a:off x="6930493" y="1880702"/>
            <a:ext cx="4223252" cy="3156880"/>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91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useBgFill="1">
        <p:nvSpPr>
          <p:cNvPr id="199" name="Rectangle 73">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Google Shape;194;p8"/>
          <p:cNvSpPr txBox="1">
            <a:spLocks noGrp="1"/>
          </p:cNvSpPr>
          <p:nvPr>
            <p:ph type="title"/>
          </p:nvPr>
        </p:nvSpPr>
        <p:spPr>
          <a:xfrm>
            <a:off x="581646" y="349664"/>
            <a:ext cx="5845571" cy="1638377"/>
          </a:xfrm>
          <a:prstGeom prst="rect">
            <a:avLst/>
          </a:prstGeom>
        </p:spPr>
        <p:txBody>
          <a:bodyPr spcFirstLastPara="1" vert="horz" lIns="91440" tIns="45720" rIns="91440" bIns="45720" rtlCol="0" anchor="b" anchorCtr="0">
            <a:normAutofit/>
          </a:bodyPr>
          <a:lstStyle/>
          <a:p>
            <a:pPr marL="0" lvl="0" indent="0">
              <a:spcAft>
                <a:spcPts val="0"/>
              </a:spcAft>
              <a:buClr>
                <a:srgbClr val="262626"/>
              </a:buClr>
              <a:buSzPts val="4000"/>
            </a:pPr>
            <a:r>
              <a:rPr lang="en-US" sz="4800" kern="1200">
                <a:solidFill>
                  <a:schemeClr val="tx1"/>
                </a:solidFill>
                <a:latin typeface="+mj-lt"/>
                <a:ea typeface="+mj-ea"/>
                <a:cs typeface="+mj-cs"/>
              </a:rPr>
              <a:t>4. Visual Aids</a:t>
            </a:r>
          </a:p>
        </p:txBody>
      </p:sp>
      <p:sp>
        <p:nvSpPr>
          <p:cNvPr id="195" name="Google Shape;195;p8"/>
          <p:cNvSpPr txBox="1">
            <a:spLocks noGrp="1"/>
          </p:cNvSpPr>
          <p:nvPr>
            <p:ph sz="half" idx="1"/>
          </p:nvPr>
        </p:nvSpPr>
        <p:spPr>
          <a:xfrm>
            <a:off x="587988" y="2620641"/>
            <a:ext cx="5837750" cy="3023702"/>
          </a:xfrm>
          <a:prstGeom prst="rect">
            <a:avLst/>
          </a:prstGeom>
        </p:spPr>
        <p:txBody>
          <a:bodyPr spcFirstLastPara="1" vert="horz" lIns="91440" tIns="45720" rIns="91440" bIns="45720" rtlCol="0" anchor="ctr" anchorCtr="0">
            <a:normAutofit/>
          </a:bodyPr>
          <a:lstStyle/>
          <a:p>
            <a:pPr marL="182880" lvl="0">
              <a:spcBef>
                <a:spcPts val="0"/>
              </a:spcBef>
              <a:spcAft>
                <a:spcPts val="0"/>
              </a:spcAft>
              <a:buSzPts val="2000"/>
            </a:pPr>
            <a:r>
              <a:rPr lang="en-US" sz="2000" b="1" dirty="0"/>
              <a:t>Visual aids </a:t>
            </a:r>
            <a:r>
              <a:rPr lang="en-US" sz="2000" dirty="0"/>
              <a:t>are an important nonverbal aspect of your speech that you can control. </a:t>
            </a:r>
          </a:p>
          <a:p>
            <a:pPr marL="182880" lvl="0">
              <a:spcBef>
                <a:spcPts val="900"/>
              </a:spcBef>
              <a:spcAft>
                <a:spcPts val="0"/>
              </a:spcAft>
              <a:buSzPts val="2000"/>
            </a:pPr>
            <a:r>
              <a:rPr lang="en-US" sz="2000" b="1" dirty="0"/>
              <a:t>Include:</a:t>
            </a:r>
            <a:endParaRPr lang="en-US" sz="2000" dirty="0"/>
          </a:p>
          <a:p>
            <a:pPr marL="457200" lvl="1">
              <a:spcBef>
                <a:spcPts val="500"/>
              </a:spcBef>
              <a:spcAft>
                <a:spcPts val="0"/>
              </a:spcAft>
              <a:buSzPts val="2000"/>
            </a:pPr>
            <a:r>
              <a:rPr lang="en-US" sz="2000" dirty="0"/>
              <a:t>Handouts</a:t>
            </a:r>
          </a:p>
          <a:p>
            <a:pPr marL="457200" lvl="1">
              <a:spcBef>
                <a:spcPts val="500"/>
              </a:spcBef>
              <a:spcAft>
                <a:spcPts val="0"/>
              </a:spcAft>
              <a:buSzPts val="2000"/>
            </a:pPr>
            <a:r>
              <a:rPr lang="en-US" sz="2000" dirty="0"/>
              <a:t>Overhead transparencies</a:t>
            </a:r>
          </a:p>
          <a:p>
            <a:pPr marL="457200" lvl="1">
              <a:spcBef>
                <a:spcPts val="500"/>
              </a:spcBef>
              <a:spcAft>
                <a:spcPts val="0"/>
              </a:spcAft>
              <a:buSzPts val="2000"/>
            </a:pPr>
            <a:r>
              <a:rPr lang="en-US" sz="2000" dirty="0"/>
              <a:t>Drawings on the whiteboard</a:t>
            </a:r>
          </a:p>
          <a:p>
            <a:pPr marL="457200" lvl="1">
              <a:spcBef>
                <a:spcPts val="500"/>
              </a:spcBef>
              <a:spcAft>
                <a:spcPts val="0"/>
              </a:spcAft>
              <a:buSzPts val="2000"/>
            </a:pPr>
            <a:r>
              <a:rPr lang="en-US" sz="2000" dirty="0"/>
              <a:t>PowerPoint slides</a:t>
            </a:r>
          </a:p>
          <a:p>
            <a:pPr marL="457200" lvl="1">
              <a:spcBef>
                <a:spcPts val="500"/>
              </a:spcBef>
              <a:spcAft>
                <a:spcPts val="0"/>
              </a:spcAft>
              <a:buSzPts val="2000"/>
            </a:pPr>
            <a:r>
              <a:rPr lang="en-US" sz="2000" dirty="0"/>
              <a:t>And many other types of props. </a:t>
            </a:r>
          </a:p>
        </p:txBody>
      </p:sp>
      <p:sp>
        <p:nvSpPr>
          <p:cNvPr id="78" name="Rectangle 7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6" name="Google Shape;196;p8"/>
          <p:cNvPicPr preferRelativeResize="0">
            <a:picLocks noGrp="1"/>
          </p:cNvPicPr>
          <p:nvPr>
            <p:ph sz="half" idx="2"/>
          </p:nvPr>
        </p:nvPicPr>
        <p:blipFill rotWithShape="1">
          <a:blip r:embed="rId3"/>
          <a:stretch/>
        </p:blipFill>
        <p:spPr>
          <a:xfrm>
            <a:off x="7421373" y="1716322"/>
            <a:ext cx="4235516" cy="3176637"/>
          </a:xfrm>
          <a:prstGeom prst="rect">
            <a:avLst/>
          </a:prstGeom>
          <a:noFill/>
        </p:spPr>
      </p:pic>
      <p:sp>
        <p:nvSpPr>
          <p:cNvPr id="82" name="Rectangle 81">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Google Shape;197;p8"/>
          <p:cNvSpPr txBox="1">
            <a:spLocks noGrp="1"/>
          </p:cNvSpPr>
          <p:nvPr>
            <p:ph type="sldNum" sz="quarter" idx="12"/>
          </p:nvPr>
        </p:nvSpPr>
        <p:spPr>
          <a:xfrm>
            <a:off x="8610600" y="649224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latin typeface="+mn-lt"/>
                <a:ea typeface="+mn-ea"/>
                <a:cs typeface="+mn-cs"/>
              </a:rPr>
              <a:pPr lvl="0" indent="0">
                <a:spcBef>
                  <a:spcPts val="0"/>
                </a:spcBef>
                <a:spcAft>
                  <a:spcPts val="600"/>
                </a:spcAft>
                <a:buNone/>
              </a:pPr>
              <a:t>12</a:t>
            </a:fld>
            <a:endParaRPr lang="en-US" kern="1200">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9"/>
          <p:cNvSpPr txBox="1">
            <a:spLocks noGrp="1"/>
          </p:cNvSpPr>
          <p:nvPr>
            <p:ph type="title"/>
          </p:nvPr>
        </p:nvSpPr>
        <p:spPr>
          <a:xfrm>
            <a:off x="808638" y="386930"/>
            <a:ext cx="9236700" cy="118895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262626"/>
              </a:buClr>
              <a:buSzPts val="4000"/>
              <a:buFont typeface="Century Gothic"/>
              <a:buNone/>
            </a:pPr>
            <a:r>
              <a:rPr lang="en-US" sz="4600"/>
              <a:t>Visual aids accomplish several goals:</a:t>
            </a:r>
          </a:p>
        </p:txBody>
      </p:sp>
      <p:grpSp>
        <p:nvGrpSpPr>
          <p:cNvPr id="83" name="Group 8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84" name="Rectangle 8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9"/>
          <p:cNvSpPr txBox="1">
            <a:spLocks noGrp="1"/>
          </p:cNvSpPr>
          <p:nvPr>
            <p:ph idx="1"/>
          </p:nvPr>
        </p:nvSpPr>
        <p:spPr>
          <a:xfrm>
            <a:off x="793660" y="2599509"/>
            <a:ext cx="10143668" cy="3435531"/>
          </a:xfrm>
          <a:prstGeom prst="rect">
            <a:avLst/>
          </a:prstGeom>
        </p:spPr>
        <p:txBody>
          <a:bodyPr spcFirstLastPara="1" lIns="91425" tIns="45700" rIns="91425" bIns="45700" anchor="ctr" anchorCtr="0">
            <a:normAutofit/>
          </a:bodyPr>
          <a:lstStyle/>
          <a:p>
            <a:pPr marL="182880" lvl="0" indent="-182880" rtl="0">
              <a:spcBef>
                <a:spcPts val="0"/>
              </a:spcBef>
              <a:spcAft>
                <a:spcPts val="0"/>
              </a:spcAft>
              <a:buSzPts val="2400"/>
              <a:buChar char="◦"/>
            </a:pPr>
            <a:r>
              <a:rPr lang="en-US" sz="2400" dirty="0"/>
              <a:t>Make your speech more interesting</a:t>
            </a:r>
          </a:p>
          <a:p>
            <a:pPr marL="182880" lvl="0" indent="-182880" rtl="0">
              <a:spcBef>
                <a:spcPts val="900"/>
              </a:spcBef>
              <a:spcAft>
                <a:spcPts val="0"/>
              </a:spcAft>
              <a:buSzPts val="2400"/>
              <a:buChar char="◦"/>
            </a:pPr>
            <a:r>
              <a:rPr lang="en-US" sz="2400" dirty="0"/>
              <a:t>Enhance your credibility as a speaker</a:t>
            </a:r>
          </a:p>
          <a:p>
            <a:pPr marL="182880" lvl="0" indent="-182880" rtl="0">
              <a:spcBef>
                <a:spcPts val="900"/>
              </a:spcBef>
              <a:spcAft>
                <a:spcPts val="0"/>
              </a:spcAft>
              <a:buSzPts val="2400"/>
              <a:buChar char="◦"/>
            </a:pPr>
            <a:r>
              <a:rPr lang="en-US" sz="2400" dirty="0"/>
              <a:t>Serve as guides to transitions, helping the audience stay on track </a:t>
            </a:r>
          </a:p>
          <a:p>
            <a:pPr marL="182880" lvl="0" indent="-182880" rtl="0">
              <a:spcBef>
                <a:spcPts val="900"/>
              </a:spcBef>
              <a:spcAft>
                <a:spcPts val="0"/>
              </a:spcAft>
              <a:buSzPts val="2400"/>
              <a:buChar char="◦"/>
            </a:pPr>
            <a:r>
              <a:rPr lang="en-US" sz="2400" dirty="0"/>
              <a:t>Communicate complex or intriguing information in a short period of time </a:t>
            </a:r>
          </a:p>
          <a:p>
            <a:pPr marL="182880" lvl="0" indent="-182880" rtl="0">
              <a:spcBef>
                <a:spcPts val="900"/>
              </a:spcBef>
              <a:spcAft>
                <a:spcPts val="0"/>
              </a:spcAft>
              <a:buSzPts val="2400"/>
              <a:buChar char="◦"/>
            </a:pPr>
            <a:r>
              <a:rPr lang="en-US" sz="2400" dirty="0"/>
              <a:t>Reinforce your verbal message </a:t>
            </a:r>
          </a:p>
          <a:p>
            <a:pPr marL="182880" lvl="0" indent="-182880" rtl="0">
              <a:spcBef>
                <a:spcPts val="900"/>
              </a:spcBef>
              <a:spcAft>
                <a:spcPts val="0"/>
              </a:spcAft>
              <a:buSzPts val="2400"/>
              <a:buChar char="◦"/>
            </a:pPr>
            <a:r>
              <a:rPr lang="en-US" sz="2400" dirty="0"/>
              <a:t>Help the audience use and retain the information</a:t>
            </a:r>
          </a:p>
        </p:txBody>
      </p:sp>
      <p:sp>
        <p:nvSpPr>
          <p:cNvPr id="204" name="Google Shape;204;p9"/>
          <p:cNvSpPr txBox="1">
            <a:spLocks noGrp="1"/>
          </p:cNvSpPr>
          <p:nvPr>
            <p:ph type="sldNum" sz="quarter" idx="12"/>
          </p:nvPr>
        </p:nvSpPr>
        <p:spPr>
          <a:xfrm>
            <a:off x="8610600" y="6492240"/>
            <a:ext cx="27432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8"/>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9" name="Google Shape;209;p10"/>
          <p:cNvSpPr txBox="1">
            <a:spLocks noGrp="1"/>
          </p:cNvSpPr>
          <p:nvPr>
            <p:ph type="title"/>
          </p:nvPr>
        </p:nvSpPr>
        <p:spPr>
          <a:xfrm>
            <a:off x="6096000" y="365125"/>
            <a:ext cx="5257800" cy="1325563"/>
          </a:xfrm>
          <a:prstGeom prst="rect">
            <a:avLst/>
          </a:prstGeom>
        </p:spPr>
        <p:txBody>
          <a:bodyPr spcFirstLastPara="1" vert="horz" lIns="91440" tIns="45720" rIns="91440" bIns="45720" rtlCol="0" anchor="ctr" anchorCtr="0">
            <a:normAutofit/>
          </a:bodyPr>
          <a:lstStyle/>
          <a:p>
            <a:pPr marL="0" lvl="0" indent="0">
              <a:spcAft>
                <a:spcPts val="0"/>
              </a:spcAft>
              <a:buClr>
                <a:srgbClr val="262626"/>
              </a:buClr>
              <a:buSzPts val="4000"/>
            </a:pPr>
            <a:r>
              <a:rPr lang="en-US" kern="1200">
                <a:solidFill>
                  <a:schemeClr val="tx1"/>
                </a:solidFill>
                <a:latin typeface="+mj-lt"/>
                <a:ea typeface="+mj-ea"/>
                <a:cs typeface="+mj-cs"/>
              </a:rPr>
              <a:t>Purpose, Emphasis, Support, and Clarity</a:t>
            </a:r>
          </a:p>
        </p:txBody>
      </p:sp>
      <p:pic>
        <p:nvPicPr>
          <p:cNvPr id="213" name="Google Shape;213;p10"/>
          <p:cNvPicPr preferRelativeResize="0"/>
          <p:nvPr/>
        </p:nvPicPr>
        <p:blipFill rotWithShape="1">
          <a:blip r:embed="rId3"/>
          <a:stretch/>
        </p:blipFill>
        <p:spPr>
          <a:xfrm>
            <a:off x="774500" y="1414914"/>
            <a:ext cx="4643496" cy="3784448"/>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p:spPr>
      </p:pic>
      <p:sp>
        <p:nvSpPr>
          <p:cNvPr id="210" name="Google Shape;210;p10"/>
          <p:cNvSpPr txBox="1">
            <a:spLocks noGrp="1"/>
          </p:cNvSpPr>
          <p:nvPr>
            <p:ph sz="half" idx="1"/>
          </p:nvPr>
        </p:nvSpPr>
        <p:spPr>
          <a:xfrm>
            <a:off x="6096000" y="1825625"/>
            <a:ext cx="5257800" cy="4351338"/>
          </a:xfrm>
          <a:prstGeom prst="rect">
            <a:avLst/>
          </a:prstGeom>
        </p:spPr>
        <p:txBody>
          <a:bodyPr spcFirstLastPara="1" vert="horz" lIns="91440" tIns="45720" rIns="91440" bIns="45720" rtlCol="0" anchorCtr="0">
            <a:normAutofit/>
          </a:bodyPr>
          <a:lstStyle/>
          <a:p>
            <a:pPr marL="182880" lvl="0">
              <a:spcBef>
                <a:spcPts val="0"/>
              </a:spcBef>
              <a:spcAft>
                <a:spcPts val="600"/>
              </a:spcAft>
              <a:buSzPct val="100000"/>
            </a:pPr>
            <a:r>
              <a:rPr lang="en-US" dirty="0"/>
              <a:t>The purpose for each </a:t>
            </a:r>
            <a:r>
              <a:rPr lang="en-US" b="1" dirty="0"/>
              <a:t>visual aid should be clear, and almost speak for itself.</a:t>
            </a:r>
          </a:p>
          <a:p>
            <a:pPr marL="182880">
              <a:spcBef>
                <a:spcPts val="0"/>
              </a:spcBef>
              <a:spcAft>
                <a:spcPts val="600"/>
              </a:spcAft>
              <a:buSzPct val="100000"/>
            </a:pPr>
            <a:r>
              <a:rPr lang="en-US" dirty="0"/>
              <a:t>Visual aids provide necessary support for your position, illustrate relationships, and demonstrate trends</a:t>
            </a:r>
          </a:p>
          <a:p>
            <a:pPr marL="182880">
              <a:spcBef>
                <a:spcPts val="0"/>
              </a:spcBef>
              <a:spcAft>
                <a:spcPts val="600"/>
              </a:spcAft>
              <a:buSzPct val="100000"/>
            </a:pPr>
            <a:endParaRPr lang="en-US" b="1" dirty="0"/>
          </a:p>
        </p:txBody>
      </p:sp>
      <p:sp>
        <p:nvSpPr>
          <p:cNvPr id="165" name="Arc 164">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2" name="Google Shape;212;p10"/>
          <p:cNvSpPr txBox="1">
            <a:spLocks noGrp="1"/>
          </p:cNvSpPr>
          <p:nvPr>
            <p:ph type="sldNum" sz="quarter" idx="12"/>
          </p:nvPr>
        </p:nvSpPr>
        <p:spPr>
          <a:xfrm>
            <a:off x="8610600" y="635635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solidFill>
                  <a:schemeClr val="tx1">
                    <a:lumMod val="50000"/>
                    <a:lumOff val="50000"/>
                  </a:schemeClr>
                </a:solidFill>
                <a:latin typeface="+mn-lt"/>
                <a:ea typeface="+mn-ea"/>
                <a:cs typeface="+mn-cs"/>
              </a:rPr>
              <a:pPr lvl="0" indent="0">
                <a:spcBef>
                  <a:spcPts val="0"/>
                </a:spcBef>
                <a:spcAft>
                  <a:spcPts val="600"/>
                </a:spcAft>
                <a:buNone/>
              </a:pPr>
              <a:t>14</a:t>
            </a:fld>
            <a:endParaRPr lang="en-US" kern="1200">
              <a:solidFill>
                <a:schemeClr val="tx1">
                  <a:lumMod val="50000"/>
                  <a:lumOff val="50000"/>
                </a:schemeClr>
              </a:solidFill>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7"/>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0" name="Arc 9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8" name="Google Shape;218;p11"/>
          <p:cNvSpPr txBox="1">
            <a:spLocks noGrp="1"/>
          </p:cNvSpPr>
          <p:nvPr>
            <p:ph type="title"/>
          </p:nvPr>
        </p:nvSpPr>
        <p:spPr>
          <a:xfrm>
            <a:off x="5894962" y="479493"/>
            <a:ext cx="5458838" cy="1325563"/>
          </a:xfrm>
          <a:prstGeom prst="rect">
            <a:avLst/>
          </a:prstGeom>
        </p:spPr>
        <p:txBody>
          <a:bodyPr spcFirstLastPara="1" vert="horz" lIns="91440" tIns="45720" rIns="91440" bIns="45720" rtlCol="0" anchor="ctr" anchorCtr="0">
            <a:normAutofit/>
          </a:bodyPr>
          <a:lstStyle/>
          <a:p>
            <a:pPr marL="0" lvl="0" indent="0">
              <a:spcAft>
                <a:spcPts val="0"/>
              </a:spcAft>
              <a:buClr>
                <a:srgbClr val="262626"/>
              </a:buClr>
              <a:buSzPts val="4000"/>
            </a:pPr>
            <a:r>
              <a:rPr lang="en-US" b="1" kern="1200">
                <a:solidFill>
                  <a:schemeClr val="tx1"/>
                </a:solidFill>
                <a:latin typeface="+mj-lt"/>
                <a:ea typeface="+mj-ea"/>
                <a:cs typeface="+mj-cs"/>
              </a:rPr>
              <a:t>Methods and Materials</a:t>
            </a:r>
            <a:endParaRPr lang="en-US" kern="1200">
              <a:solidFill>
                <a:schemeClr val="tx1"/>
              </a:solidFill>
              <a:latin typeface="+mj-lt"/>
              <a:ea typeface="+mj-ea"/>
              <a:cs typeface="+mj-cs"/>
            </a:endParaRPr>
          </a:p>
        </p:txBody>
      </p:sp>
      <p:sp>
        <p:nvSpPr>
          <p:cNvPr id="102" name="Freeform: Shape 10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0" name="Google Shape;220;p11"/>
          <p:cNvPicPr preferRelativeResize="0">
            <a:picLocks noGrp="1"/>
          </p:cNvPicPr>
          <p:nvPr>
            <p:ph sz="half" idx="2"/>
          </p:nvPr>
        </p:nvPicPr>
        <p:blipFill rotWithShape="1">
          <a:blip r:embed="rId3"/>
          <a:stretch/>
        </p:blipFill>
        <p:spPr>
          <a:xfrm>
            <a:off x="703182" y="1713847"/>
            <a:ext cx="4777381" cy="326056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219" name="Google Shape;219;p11"/>
          <p:cNvSpPr txBox="1">
            <a:spLocks noGrp="1"/>
          </p:cNvSpPr>
          <p:nvPr>
            <p:ph sz="half" idx="1"/>
          </p:nvPr>
        </p:nvSpPr>
        <p:spPr>
          <a:xfrm>
            <a:off x="5894962" y="1984443"/>
            <a:ext cx="5458838" cy="4192520"/>
          </a:xfrm>
          <a:prstGeom prst="rect">
            <a:avLst/>
          </a:prstGeom>
        </p:spPr>
        <p:txBody>
          <a:bodyPr spcFirstLastPara="1" vert="horz" lIns="91440" tIns="45720" rIns="91440" bIns="45720" rtlCol="0" anchorCtr="0">
            <a:normAutofit/>
          </a:bodyPr>
          <a:lstStyle/>
          <a:p>
            <a:pPr marL="182880" lvl="0">
              <a:spcBef>
                <a:spcPts val="0"/>
              </a:spcBef>
              <a:spcAft>
                <a:spcPts val="0"/>
              </a:spcAft>
              <a:buSzPct val="100000"/>
            </a:pPr>
            <a:r>
              <a:rPr lang="en-US" sz="2000" b="1" dirty="0"/>
              <a:t>Chart or Diagram: </a:t>
            </a:r>
            <a:r>
              <a:rPr lang="en-US" sz="2000" dirty="0"/>
              <a:t>to show a timeline of events to date.</a:t>
            </a:r>
          </a:p>
          <a:p>
            <a:pPr marL="182880" lvl="0">
              <a:spcBef>
                <a:spcPts val="900"/>
              </a:spcBef>
              <a:spcAft>
                <a:spcPts val="0"/>
              </a:spcAft>
              <a:buSzPct val="100000"/>
            </a:pPr>
            <a:r>
              <a:rPr lang="en-US" sz="2000" b="1" dirty="0"/>
              <a:t>Bar or Pie graph: </a:t>
            </a:r>
            <a:r>
              <a:rPr lang="en-US" sz="2000" dirty="0"/>
              <a:t>to show the percentage.</a:t>
            </a:r>
          </a:p>
          <a:p>
            <a:pPr marL="182880" lvl="0">
              <a:spcBef>
                <a:spcPts val="900"/>
              </a:spcBef>
              <a:spcAft>
                <a:spcPts val="0"/>
              </a:spcAft>
              <a:buSzPct val="100000"/>
            </a:pPr>
            <a:r>
              <a:rPr lang="en-US" sz="2000" b="1" dirty="0"/>
              <a:t>Pictures</a:t>
            </a:r>
            <a:endParaRPr lang="en-US" sz="2000" dirty="0"/>
          </a:p>
          <a:p>
            <a:pPr marL="182880" lvl="0">
              <a:spcBef>
                <a:spcPts val="900"/>
              </a:spcBef>
              <a:spcAft>
                <a:spcPts val="0"/>
              </a:spcAft>
              <a:buSzPct val="100000"/>
            </a:pPr>
            <a:r>
              <a:rPr lang="en-US" sz="2000" b="1" dirty="0"/>
              <a:t>Map</a:t>
            </a:r>
            <a:endParaRPr lang="en-US" sz="2000" dirty="0"/>
          </a:p>
          <a:p>
            <a:pPr marL="182880" lvl="0">
              <a:spcBef>
                <a:spcPts val="900"/>
              </a:spcBef>
              <a:spcAft>
                <a:spcPts val="0"/>
              </a:spcAft>
              <a:buSzPct val="100000"/>
            </a:pPr>
            <a:r>
              <a:rPr lang="en-US" sz="2000" b="1" dirty="0"/>
              <a:t>Sound and music</a:t>
            </a:r>
            <a:endParaRPr lang="en-US" sz="2000" dirty="0"/>
          </a:p>
          <a:p>
            <a:pPr marL="182880" lvl="0">
              <a:spcBef>
                <a:spcPts val="900"/>
              </a:spcBef>
              <a:spcAft>
                <a:spcPts val="0"/>
              </a:spcAft>
              <a:buSzPct val="100000"/>
            </a:pPr>
            <a:r>
              <a:rPr lang="en-US" sz="2000" b="1" dirty="0"/>
              <a:t>Video clips </a:t>
            </a:r>
          </a:p>
          <a:p>
            <a:pPr marL="182880" lvl="0">
              <a:spcBef>
                <a:spcPts val="900"/>
              </a:spcBef>
              <a:spcAft>
                <a:spcPts val="0"/>
              </a:spcAft>
              <a:buSzPct val="100000"/>
            </a:pPr>
            <a:r>
              <a:rPr lang="en-US" sz="2000" b="1" dirty="0"/>
              <a:t>Flip charts</a:t>
            </a:r>
            <a:endParaRPr lang="en-US" sz="2000" dirty="0"/>
          </a:p>
          <a:p>
            <a:pPr marL="182880" lvl="0">
              <a:spcBef>
                <a:spcPts val="900"/>
              </a:spcBef>
              <a:spcAft>
                <a:spcPts val="0"/>
              </a:spcAft>
              <a:buSzPct val="100000"/>
            </a:pPr>
            <a:r>
              <a:rPr lang="en-US" sz="2000" b="1" dirty="0"/>
              <a:t>Handouts</a:t>
            </a:r>
            <a:endParaRPr lang="en-US" sz="2000" dirty="0"/>
          </a:p>
          <a:p>
            <a:pPr marL="182880" lvl="0">
              <a:spcBef>
                <a:spcPts val="900"/>
              </a:spcBef>
              <a:spcAft>
                <a:spcPts val="0"/>
              </a:spcAft>
              <a:buSzPct val="100000"/>
            </a:pPr>
            <a:r>
              <a:rPr lang="en-US" sz="2000" b="1" dirty="0"/>
              <a:t>Transparencies and slides</a:t>
            </a:r>
            <a:endParaRPr lang="en-US" sz="2000" dirty="0"/>
          </a:p>
          <a:p>
            <a:pPr marL="182880" lvl="0">
              <a:spcBef>
                <a:spcPts val="900"/>
              </a:spcBef>
              <a:spcAft>
                <a:spcPts val="0"/>
              </a:spcAft>
              <a:buSzPct val="100000"/>
            </a:pPr>
            <a:r>
              <a:rPr lang="en-US" sz="2000" b="1" dirty="0"/>
              <a:t>….</a:t>
            </a:r>
          </a:p>
          <a:p>
            <a:pPr marL="182880" lvl="0">
              <a:spcBef>
                <a:spcPts val="900"/>
              </a:spcBef>
              <a:spcAft>
                <a:spcPts val="0"/>
              </a:spcAft>
              <a:buSzPct val="100000"/>
            </a:pPr>
            <a:endParaRPr lang="en-US" sz="2000" dirty="0"/>
          </a:p>
          <a:p>
            <a:pPr marL="182880" lvl="0">
              <a:spcBef>
                <a:spcPts val="900"/>
              </a:spcBef>
              <a:spcAft>
                <a:spcPts val="0"/>
              </a:spcAft>
              <a:buSzPct val="100000"/>
            </a:pPr>
            <a:endParaRPr lang="en-US" sz="2000" dirty="0"/>
          </a:p>
        </p:txBody>
      </p:sp>
      <p:sp>
        <p:nvSpPr>
          <p:cNvPr id="221" name="Google Shape;221;p11"/>
          <p:cNvSpPr txBox="1">
            <a:spLocks noGrp="1"/>
          </p:cNvSpPr>
          <p:nvPr>
            <p:ph type="sldNum" sz="quarter" idx="12"/>
          </p:nvPr>
        </p:nvSpPr>
        <p:spPr>
          <a:xfrm>
            <a:off x="8610600" y="635635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latin typeface="+mn-lt"/>
                <a:ea typeface="+mn-ea"/>
                <a:cs typeface="+mn-cs"/>
              </a:rPr>
              <a:pPr lvl="0" indent="0">
                <a:spcBef>
                  <a:spcPts val="0"/>
                </a:spcBef>
                <a:spcAft>
                  <a:spcPts val="600"/>
                </a:spcAft>
                <a:buNone/>
              </a:pPr>
              <a:t>15</a:t>
            </a:fld>
            <a:endParaRPr lang="en-US" kern="1200">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5"/>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Google Shape;226;p12"/>
          <p:cNvSpPr txBox="1">
            <a:spLocks noGrp="1"/>
          </p:cNvSpPr>
          <p:nvPr>
            <p:ph type="title"/>
          </p:nvPr>
        </p:nvSpPr>
        <p:spPr>
          <a:xfrm>
            <a:off x="808638" y="386930"/>
            <a:ext cx="9236700" cy="118895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262626"/>
              </a:buClr>
              <a:buSzPts val="4000"/>
              <a:buFont typeface="Century Gothic"/>
              <a:buNone/>
            </a:pPr>
            <a:r>
              <a:rPr lang="en-US" sz="5400"/>
              <a:t>Preparing Visual Aids</a:t>
            </a:r>
          </a:p>
        </p:txBody>
      </p:sp>
      <p:grpSp>
        <p:nvGrpSpPr>
          <p:cNvPr id="107" name="Group 10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8" name="Rectangle 10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Rectangle 11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Google Shape;227;p12"/>
          <p:cNvSpPr txBox="1">
            <a:spLocks noGrp="1"/>
          </p:cNvSpPr>
          <p:nvPr>
            <p:ph idx="1"/>
          </p:nvPr>
        </p:nvSpPr>
        <p:spPr>
          <a:xfrm>
            <a:off x="793660" y="2599509"/>
            <a:ext cx="10143668" cy="3435531"/>
          </a:xfrm>
          <a:prstGeom prst="rect">
            <a:avLst/>
          </a:prstGeom>
        </p:spPr>
        <p:txBody>
          <a:bodyPr spcFirstLastPara="1" lIns="91425" tIns="45700" rIns="91425" bIns="45700" anchor="ctr" anchorCtr="0">
            <a:normAutofit/>
          </a:bodyPr>
          <a:lstStyle/>
          <a:p>
            <a:pPr marL="0" lvl="0" indent="0" rtl="0">
              <a:spcBef>
                <a:spcPts val="0"/>
              </a:spcBef>
              <a:spcAft>
                <a:spcPts val="0"/>
              </a:spcAft>
              <a:buSzPts val="2400"/>
              <a:buNone/>
            </a:pPr>
            <a:r>
              <a:rPr lang="en-US" sz="2400" b="1" dirty="0"/>
              <a:t>Your visual aids should meet the following criteria: </a:t>
            </a:r>
          </a:p>
          <a:p>
            <a:pPr marL="182880" lvl="0" indent="-182880" rtl="0">
              <a:spcBef>
                <a:spcPts val="900"/>
              </a:spcBef>
              <a:spcAft>
                <a:spcPts val="0"/>
              </a:spcAft>
              <a:buSzPts val="2400"/>
              <a:buChar char="◦"/>
            </a:pPr>
            <a:r>
              <a:rPr lang="en-US" sz="2400" b="1" dirty="0"/>
              <a:t>Big: </a:t>
            </a:r>
            <a:r>
              <a:rPr lang="en-US" sz="2400" dirty="0"/>
              <a:t>They should be eligible for everyone, and should be “back row certified.” </a:t>
            </a:r>
          </a:p>
          <a:p>
            <a:pPr marL="182880" lvl="0" indent="-182880" rtl="0">
              <a:spcBef>
                <a:spcPts val="900"/>
              </a:spcBef>
              <a:spcAft>
                <a:spcPts val="0"/>
              </a:spcAft>
              <a:buSzPts val="2400"/>
              <a:buChar char="◦"/>
            </a:pPr>
            <a:r>
              <a:rPr lang="en-US" sz="2400" b="1" dirty="0"/>
              <a:t>Clear: </a:t>
            </a:r>
            <a:r>
              <a:rPr lang="en-US" sz="2400" dirty="0"/>
              <a:t>Your audience should “get it” the first time they see it. </a:t>
            </a:r>
          </a:p>
          <a:p>
            <a:pPr marL="182880" lvl="0" indent="-182880" rtl="0">
              <a:spcBef>
                <a:spcPts val="900"/>
              </a:spcBef>
              <a:spcAft>
                <a:spcPts val="0"/>
              </a:spcAft>
              <a:buSzPts val="2400"/>
              <a:buChar char="◦"/>
            </a:pPr>
            <a:r>
              <a:rPr lang="en-US" sz="2400" b="1" dirty="0"/>
              <a:t>Simple: </a:t>
            </a:r>
            <a:r>
              <a:rPr lang="en-US" sz="2400" dirty="0"/>
              <a:t>They should serve to simplify the concepts they illustrate. </a:t>
            </a:r>
          </a:p>
          <a:p>
            <a:pPr marL="182880" lvl="0" indent="-182880" rtl="0">
              <a:spcBef>
                <a:spcPts val="900"/>
              </a:spcBef>
              <a:spcAft>
                <a:spcPts val="0"/>
              </a:spcAft>
              <a:buSzPts val="2400"/>
              <a:buChar char="◦"/>
            </a:pPr>
            <a:r>
              <a:rPr lang="en-US" sz="2400" b="1" dirty="0"/>
              <a:t>Consistent: </a:t>
            </a:r>
            <a:r>
              <a:rPr lang="en-US" sz="2400" dirty="0"/>
              <a:t>They should reinforce continuity by using the same visual style.</a:t>
            </a:r>
          </a:p>
        </p:txBody>
      </p:sp>
      <p:sp>
        <p:nvSpPr>
          <p:cNvPr id="228" name="Google Shape;228;p12"/>
          <p:cNvSpPr txBox="1">
            <a:spLocks noGrp="1"/>
          </p:cNvSpPr>
          <p:nvPr>
            <p:ph type="sldNum" sz="quarter" idx="12"/>
          </p:nvPr>
        </p:nvSpPr>
        <p:spPr>
          <a:xfrm>
            <a:off x="8610600" y="6492240"/>
            <a:ext cx="27432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2"/>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Google Shape;233;p13"/>
          <p:cNvSpPr txBox="1">
            <a:spLocks noGrp="1"/>
          </p:cNvSpPr>
          <p:nvPr>
            <p:ph type="title"/>
          </p:nvPr>
        </p:nvSpPr>
        <p:spPr>
          <a:xfrm>
            <a:off x="1045028" y="1336329"/>
            <a:ext cx="3892732" cy="4382588"/>
          </a:xfrm>
          <a:prstGeom prst="rect">
            <a:avLst/>
          </a:prstGeom>
        </p:spPr>
        <p:txBody>
          <a:bodyPr spcFirstLastPara="1" lIns="91425" tIns="45700" rIns="91425" bIns="45700" anchor="ctr" anchorCtr="0">
            <a:normAutofit/>
          </a:bodyPr>
          <a:lstStyle/>
          <a:p>
            <a:pPr marL="0" lvl="0" indent="0" rtl="0">
              <a:spcBef>
                <a:spcPts val="0"/>
              </a:spcBef>
              <a:spcAft>
                <a:spcPts val="0"/>
              </a:spcAft>
              <a:buClr>
                <a:srgbClr val="262626"/>
              </a:buClr>
              <a:buSzPts val="4000"/>
              <a:buFont typeface="Century Gothic"/>
              <a:buNone/>
            </a:pPr>
            <a:r>
              <a:rPr lang="en-US" sz="4000" dirty="0"/>
              <a:t>Using Visual Aids</a:t>
            </a:r>
            <a:endParaRPr lang="en-US" sz="4000">
              <a:cs typeface="Calibri Light"/>
            </a:endParaRPr>
          </a:p>
        </p:txBody>
      </p:sp>
      <p:grpSp>
        <p:nvGrpSpPr>
          <p:cNvPr id="114" name="Group 1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5" name="Rectangle 1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ectangle 1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Google Shape;234;p13"/>
          <p:cNvSpPr txBox="1">
            <a:spLocks noGrp="1"/>
          </p:cNvSpPr>
          <p:nvPr>
            <p:ph idx="1"/>
          </p:nvPr>
        </p:nvSpPr>
        <p:spPr>
          <a:xfrm>
            <a:off x="6096001" y="1336329"/>
            <a:ext cx="5260848" cy="4382588"/>
          </a:xfrm>
          <a:prstGeom prst="rect">
            <a:avLst/>
          </a:prstGeom>
        </p:spPr>
        <p:txBody>
          <a:bodyPr spcFirstLastPara="1" lIns="91425" tIns="45700" rIns="91425" bIns="45700" anchor="ctr" anchorCtr="0">
            <a:normAutofit/>
          </a:bodyPr>
          <a:lstStyle/>
          <a:p>
            <a:pPr marL="0" lvl="0" indent="0" rtl="0">
              <a:spcBef>
                <a:spcPts val="0"/>
              </a:spcBef>
              <a:spcAft>
                <a:spcPts val="0"/>
              </a:spcAft>
              <a:buSzPts val="2400"/>
              <a:buNone/>
            </a:pPr>
            <a:r>
              <a:rPr lang="en-US" sz="2000" b="1" dirty="0"/>
              <a:t>Here are some Dos and Don’ts: </a:t>
            </a:r>
          </a:p>
          <a:p>
            <a:pPr marL="342900" lvl="0" indent="-342900" rtl="0">
              <a:spcBef>
                <a:spcPts val="900"/>
              </a:spcBef>
              <a:spcAft>
                <a:spcPts val="0"/>
              </a:spcAft>
              <a:buSzPts val="2400"/>
              <a:buAutoNum type="arabicPeriod"/>
            </a:pPr>
            <a:r>
              <a:rPr lang="en-US" sz="2000" dirty="0"/>
              <a:t>Do make a clear connection between your words and the visual aid for the audience.</a:t>
            </a:r>
          </a:p>
          <a:p>
            <a:pPr marL="342900" lvl="0" indent="-342900" rtl="0">
              <a:spcBef>
                <a:spcPts val="900"/>
              </a:spcBef>
              <a:spcAft>
                <a:spcPts val="0"/>
              </a:spcAft>
              <a:buSzPts val="2400"/>
              <a:buAutoNum type="arabicPeriod"/>
            </a:pPr>
            <a:r>
              <a:rPr lang="en-US" sz="2000" dirty="0"/>
              <a:t>Do not distract the audience with your visual aid, blocking their view of you or adjusting the visual aid repeatedly while trying to speak. </a:t>
            </a:r>
          </a:p>
          <a:p>
            <a:pPr marL="342900" lvl="0" indent="-342900" rtl="0">
              <a:spcBef>
                <a:spcPts val="900"/>
              </a:spcBef>
              <a:spcAft>
                <a:spcPts val="0"/>
              </a:spcAft>
              <a:buSzPts val="2400"/>
              <a:buAutoNum type="arabicPeriod"/>
            </a:pPr>
            <a:r>
              <a:rPr lang="en-US" sz="2000" dirty="0"/>
              <a:t>Do speak to your audience—not to the whiteboard, the video, or other visual aids.</a:t>
            </a:r>
          </a:p>
        </p:txBody>
      </p:sp>
      <p:sp>
        <p:nvSpPr>
          <p:cNvPr id="235" name="Google Shape;235;p13"/>
          <p:cNvSpPr txBox="1">
            <a:spLocks noGrp="1"/>
          </p:cNvSpPr>
          <p:nvPr>
            <p:ph type="sldNum" sz="quarter" idx="12"/>
          </p:nvPr>
        </p:nvSpPr>
        <p:spPr>
          <a:xfrm>
            <a:off x="9481741" y="6492240"/>
            <a:ext cx="1003377"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E4C96-F27E-79AE-7466-681B8BF3DA44}"/>
              </a:ext>
            </a:extLst>
          </p:cNvPr>
          <p:cNvSpPr>
            <a:spLocks noGrp="1"/>
          </p:cNvSpPr>
          <p:nvPr>
            <p:ph type="title"/>
          </p:nvPr>
        </p:nvSpPr>
        <p:spPr>
          <a:xfrm>
            <a:off x="793662" y="386930"/>
            <a:ext cx="10066122" cy="1298448"/>
          </a:xfrm>
        </p:spPr>
        <p:txBody>
          <a:bodyPr anchor="b">
            <a:normAutofit/>
          </a:bodyPr>
          <a:lstStyle/>
          <a:p>
            <a:r>
              <a:rPr lang="en-US" sz="4800">
                <a:ea typeface="+mj-lt"/>
                <a:cs typeface="+mj-lt"/>
              </a:rPr>
              <a:t>Using PowerPoint as a Visual Aid </a:t>
            </a:r>
            <a:endParaRPr lang="en-US" sz="4800"/>
          </a:p>
        </p:txBody>
      </p:sp>
      <p:sp>
        <p:nvSpPr>
          <p:cNvPr id="2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4193B0-8CCE-721C-E46C-C57C602949D9}"/>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lnSpc>
                <a:spcPct val="150000"/>
              </a:lnSpc>
              <a:buNone/>
            </a:pPr>
            <a:r>
              <a:rPr lang="en-US" sz="2400" dirty="0">
                <a:ea typeface="+mn-lt"/>
                <a:cs typeface="+mn-lt"/>
              </a:rPr>
              <a:t>How you prepare your slides and use the tool will determine your effectiveness. </a:t>
            </a:r>
            <a:endParaRPr lang="en-US" sz="2400">
              <a:cs typeface="Calibri" panose="020F0502020204030204"/>
            </a:endParaRPr>
          </a:p>
        </p:txBody>
      </p:sp>
      <p:pic>
        <p:nvPicPr>
          <p:cNvPr id="4" name="Picture 4" descr="Timeline&#10;&#10;Description automatically generated">
            <a:extLst>
              <a:ext uri="{FF2B5EF4-FFF2-40B4-BE49-F238E27FC236}">
                <a16:creationId xmlns:a16="http://schemas.microsoft.com/office/drawing/2014/main" id="{44F4B3E5-9762-2C31-F878-588BC705ECBF}"/>
              </a:ext>
            </a:extLst>
          </p:cNvPr>
          <p:cNvPicPr>
            <a:picLocks noChangeAspect="1"/>
          </p:cNvPicPr>
          <p:nvPr/>
        </p:nvPicPr>
        <p:blipFill>
          <a:blip r:embed="rId2"/>
          <a:stretch>
            <a:fillRect/>
          </a:stretch>
        </p:blipFill>
        <p:spPr>
          <a:xfrm>
            <a:off x="6010508" y="2484255"/>
            <a:ext cx="4952325"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67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Google Shape;250;p15"/>
          <p:cNvSpPr txBox="1">
            <a:spLocks noGrp="1"/>
          </p:cNvSpPr>
          <p:nvPr>
            <p:ph type="title"/>
          </p:nvPr>
        </p:nvSpPr>
        <p:spPr>
          <a:xfrm>
            <a:off x="793662" y="386930"/>
            <a:ext cx="10066122" cy="1298448"/>
          </a:xfrm>
          <a:prstGeom prst="rect">
            <a:avLst/>
          </a:prstGeom>
        </p:spPr>
        <p:txBody>
          <a:bodyPr spcFirstLastPara="1" vert="horz" lIns="91440" tIns="45720" rIns="91440" bIns="45720" rtlCol="0" anchor="b" anchorCtr="0">
            <a:normAutofit/>
          </a:bodyPr>
          <a:lstStyle/>
          <a:p>
            <a:pPr marL="0" lvl="0" indent="0">
              <a:spcAft>
                <a:spcPts val="0"/>
              </a:spcAft>
              <a:buClr>
                <a:srgbClr val="262626"/>
              </a:buClr>
              <a:buSzPts val="4000"/>
            </a:pPr>
            <a:r>
              <a:rPr lang="en-US" sz="4800" b="1" kern="1200">
                <a:solidFill>
                  <a:schemeClr val="tx1"/>
                </a:solidFill>
                <a:latin typeface="+mj-lt"/>
                <a:ea typeface="+mj-ea"/>
                <a:cs typeface="+mj-cs"/>
              </a:rPr>
              <a:t>Use of Color</a:t>
            </a:r>
          </a:p>
        </p:txBody>
      </p:sp>
      <p:sp>
        <p:nvSpPr>
          <p:cNvPr id="132" name="Rectangle 1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Google Shape;251;p15"/>
          <p:cNvSpPr txBox="1">
            <a:spLocks noGrp="1"/>
          </p:cNvSpPr>
          <p:nvPr>
            <p:ph sz="half" idx="1"/>
          </p:nvPr>
        </p:nvSpPr>
        <p:spPr>
          <a:xfrm>
            <a:off x="793661" y="2322418"/>
            <a:ext cx="5096626" cy="3639450"/>
          </a:xfrm>
          <a:prstGeom prst="rect">
            <a:avLst/>
          </a:prstGeom>
        </p:spPr>
        <p:txBody>
          <a:bodyPr spcFirstLastPara="1" vert="horz" lIns="91440" tIns="45720" rIns="91440" bIns="45720" rtlCol="0" anchor="ctr" anchorCtr="0">
            <a:noAutofit/>
          </a:bodyPr>
          <a:lstStyle/>
          <a:p>
            <a:pPr marL="182880">
              <a:lnSpc>
                <a:spcPct val="150000"/>
              </a:lnSpc>
              <a:spcBef>
                <a:spcPts val="0"/>
              </a:spcBef>
              <a:buSzPts val="1800"/>
            </a:pPr>
            <a:r>
              <a:rPr lang="en-US" sz="2000" dirty="0"/>
              <a:t>People love color, and will appreciate the visual stimulation of a colorful presentation. </a:t>
            </a:r>
            <a:endParaRPr lang="en-US" sz="2000" dirty="0">
              <a:cs typeface="Calibri"/>
            </a:endParaRPr>
          </a:p>
          <a:p>
            <a:pPr marL="182880" lvl="0">
              <a:lnSpc>
                <a:spcPct val="150000"/>
              </a:lnSpc>
              <a:spcBef>
                <a:spcPts val="900"/>
              </a:spcBef>
              <a:spcAft>
                <a:spcPts val="0"/>
              </a:spcAft>
              <a:buSzPts val="1800"/>
            </a:pPr>
            <a:r>
              <a:rPr lang="en-US" sz="2000" dirty="0"/>
              <a:t>The color can also distract and turn off an audience.</a:t>
            </a:r>
            <a:endParaRPr lang="en-US" sz="2000" dirty="0">
              <a:cs typeface="Calibri"/>
            </a:endParaRPr>
          </a:p>
          <a:p>
            <a:pPr marL="182880" lvl="0">
              <a:lnSpc>
                <a:spcPct val="150000"/>
              </a:lnSpc>
              <a:spcBef>
                <a:spcPts val="900"/>
              </a:spcBef>
              <a:spcAft>
                <a:spcPts val="0"/>
              </a:spcAft>
              <a:buSzPts val="1800"/>
            </a:pPr>
            <a:r>
              <a:rPr lang="en-US" sz="2000" dirty="0"/>
              <a:t>You will be selecting which color you want to use for headers or key words, and how they relate the colors in the visual images.</a:t>
            </a:r>
            <a:endParaRPr lang="en-US" sz="2000" dirty="0">
              <a:cs typeface="Calibri"/>
            </a:endParaRPr>
          </a:p>
        </p:txBody>
      </p:sp>
      <p:pic>
        <p:nvPicPr>
          <p:cNvPr id="252" name="Google Shape;252;p15"/>
          <p:cNvPicPr preferRelativeResize="0">
            <a:picLocks noGrp="1"/>
          </p:cNvPicPr>
          <p:nvPr>
            <p:ph sz="half" idx="2"/>
          </p:nvPr>
        </p:nvPicPr>
        <p:blipFill rotWithShape="1">
          <a:blip r:embed="rId3"/>
          <a:stretch/>
        </p:blipFill>
        <p:spPr>
          <a:xfrm>
            <a:off x="6457029" y="2484255"/>
            <a:ext cx="4059282" cy="3714244"/>
          </a:xfrm>
          <a:prstGeom prst="rect">
            <a:avLst/>
          </a:prstGeom>
          <a:noFill/>
        </p:spPr>
      </p:pic>
      <p:sp>
        <p:nvSpPr>
          <p:cNvPr id="136" name="Rectangle 1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Google Shape;253;p15"/>
          <p:cNvSpPr txBox="1">
            <a:spLocks noGrp="1"/>
          </p:cNvSpPr>
          <p:nvPr>
            <p:ph type="sldNum" sz="quarter" idx="12"/>
          </p:nvPr>
        </p:nvSpPr>
        <p:spPr>
          <a:xfrm>
            <a:off x="8610600" y="649224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latin typeface="+mn-lt"/>
                <a:ea typeface="+mn-ea"/>
                <a:cs typeface="+mn-cs"/>
              </a:rPr>
              <a:pPr lvl="0" indent="0">
                <a:spcBef>
                  <a:spcPts val="0"/>
                </a:spcBef>
                <a:spcAft>
                  <a:spcPts val="600"/>
                </a:spcAft>
                <a:buNone/>
              </a:pPr>
              <a:t>19</a:t>
            </a:fld>
            <a:endParaRPr lang="en-US" kern="1200">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p:nvSpPr>
          <p:cNvPr id="97" name="Rectangle 9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Picture 156">
            <a:extLst>
              <a:ext uri="{FF2B5EF4-FFF2-40B4-BE49-F238E27FC236}">
                <a16:creationId xmlns:a16="http://schemas.microsoft.com/office/drawing/2014/main" id="{ACA4332E-8222-D262-1E15-6014E94427AD}"/>
              </a:ext>
            </a:extLst>
          </p:cNvPr>
          <p:cNvPicPr>
            <a:picLocks noChangeAspect="1"/>
          </p:cNvPicPr>
          <p:nvPr/>
        </p:nvPicPr>
        <p:blipFill rotWithShape="1">
          <a:blip r:embed="rId3">
            <a:alphaModFix amt="35000"/>
          </a:blip>
          <a:srcRect r="-2" b="6263"/>
          <a:stretch/>
        </p:blipFill>
        <p:spPr>
          <a:xfrm>
            <a:off x="20" y="10"/>
            <a:ext cx="12191980" cy="6857990"/>
          </a:xfrm>
          <a:prstGeom prst="rect">
            <a:avLst/>
          </a:prstGeom>
        </p:spPr>
      </p:pic>
      <p:sp>
        <p:nvSpPr>
          <p:cNvPr id="152" name="Google Shape;152;p3"/>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4000"/>
              <a:buFont typeface="Century Gothic"/>
              <a:buNone/>
            </a:pPr>
            <a:r>
              <a:rPr lang="en-US">
                <a:solidFill>
                  <a:srgbClr val="FFFFFF"/>
                </a:solidFill>
              </a:rPr>
              <a:t>Learning objectives</a:t>
            </a:r>
          </a:p>
        </p:txBody>
      </p:sp>
      <p:sp>
        <p:nvSpPr>
          <p:cNvPr id="154" name="Google Shape;154;p3"/>
          <p:cNvSpPr txBox="1">
            <a:spLocks noGrp="1"/>
          </p:cNvSpPr>
          <p:nvPr>
            <p:ph type="sldNum" sz="quarter" idx="12"/>
          </p:nvPr>
        </p:nvSpPr>
        <p:spPr>
          <a:xfrm>
            <a:off x="8610600" y="6356350"/>
            <a:ext cx="27432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a:solidFill>
                  <a:srgbClr val="FFFFFF"/>
                </a:solidFill>
              </a:rPr>
              <a:pPr marL="0" lvl="0" indent="0" rtl="0">
                <a:spcBef>
                  <a:spcPts val="0"/>
                </a:spcBef>
                <a:spcAft>
                  <a:spcPts val="600"/>
                </a:spcAft>
                <a:buNone/>
              </a:pPr>
              <a:t>2</a:t>
            </a:fld>
            <a:endParaRPr lang="en-US">
              <a:solidFill>
                <a:srgbClr val="FFFFFF"/>
              </a:solidFill>
            </a:endParaRPr>
          </a:p>
        </p:txBody>
      </p:sp>
      <p:graphicFrame>
        <p:nvGraphicFramePr>
          <p:cNvPr id="156" name="Google Shape;153;p3">
            <a:extLst>
              <a:ext uri="{FF2B5EF4-FFF2-40B4-BE49-F238E27FC236}">
                <a16:creationId xmlns:a16="http://schemas.microsoft.com/office/drawing/2014/main" id="{D9576438-D9DE-C935-3DC3-F0F63E4BE365}"/>
              </a:ext>
            </a:extLst>
          </p:cNvPr>
          <p:cNvGraphicFramePr>
            <a:graphicFrameLocks noGrp="1"/>
          </p:cNvGraphicFramePr>
          <p:nvPr>
            <p:ph idx="1"/>
            <p:extLst>
              <p:ext uri="{D42A27DB-BD31-4B8C-83A1-F6EECF244321}">
                <p14:modId xmlns:p14="http://schemas.microsoft.com/office/powerpoint/2010/main" val="1784806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21E22-C1E1-95C8-0A35-C919CBADE5F6}"/>
              </a:ext>
            </a:extLst>
          </p:cNvPr>
          <p:cNvSpPr>
            <a:spLocks noGrp="1"/>
          </p:cNvSpPr>
          <p:nvPr>
            <p:ph type="title"/>
          </p:nvPr>
        </p:nvSpPr>
        <p:spPr>
          <a:xfrm>
            <a:off x="838200" y="668377"/>
            <a:ext cx="10515600" cy="1325563"/>
          </a:xfrm>
        </p:spPr>
        <p:txBody>
          <a:bodyPr>
            <a:normAutofit/>
          </a:bodyPr>
          <a:lstStyle/>
          <a:p>
            <a:r>
              <a:rPr lang="en-US" dirty="0">
                <a:ea typeface="+mj-lt"/>
                <a:cs typeface="+mj-lt"/>
              </a:rPr>
              <a:t>Helpful Hints for Visual Aids </a:t>
            </a:r>
          </a:p>
        </p:txBody>
      </p:sp>
      <p:sp>
        <p:nvSpPr>
          <p:cNvPr id="3" name="Content Placeholder 2">
            <a:extLst>
              <a:ext uri="{FF2B5EF4-FFF2-40B4-BE49-F238E27FC236}">
                <a16:creationId xmlns:a16="http://schemas.microsoft.com/office/drawing/2014/main" id="{46ECDA5B-93D9-81AE-FE18-5AD11FF4AF54}"/>
              </a:ext>
            </a:extLst>
          </p:cNvPr>
          <p:cNvSpPr>
            <a:spLocks noGrp="1"/>
          </p:cNvSpPr>
          <p:nvPr>
            <p:ph sz="half" idx="1"/>
          </p:nvPr>
        </p:nvSpPr>
        <p:spPr>
          <a:xfrm>
            <a:off x="838200" y="2177456"/>
            <a:ext cx="5097780" cy="3795748"/>
          </a:xfrm>
        </p:spPr>
        <p:txBody>
          <a:bodyPr vert="horz" lIns="91440" tIns="45720" rIns="91440" bIns="45720" rtlCol="0">
            <a:normAutofit/>
          </a:bodyPr>
          <a:lstStyle/>
          <a:p>
            <a:r>
              <a:rPr lang="en-US" sz="2000">
                <a:cs typeface="Calibri"/>
              </a:rPr>
              <a:t>Keep visual aids simple. </a:t>
            </a:r>
            <a:endParaRPr lang="en-US" sz="2000">
              <a:ea typeface="+mn-lt"/>
              <a:cs typeface="+mn-lt"/>
            </a:endParaRPr>
          </a:p>
          <a:p>
            <a:r>
              <a:rPr lang="en-US" sz="2000">
                <a:cs typeface="Calibri"/>
              </a:rPr>
              <a:t>Use one key idea per slide. </a:t>
            </a:r>
            <a:endParaRPr lang="en-US" sz="2000">
              <a:ea typeface="+mn-lt"/>
              <a:cs typeface="+mn-lt"/>
            </a:endParaRPr>
          </a:p>
          <a:p>
            <a:r>
              <a:rPr lang="en-US" sz="2000">
                <a:cs typeface="Calibri"/>
              </a:rPr>
              <a:t>Avoid clutter, noise, and overwhelming slides. </a:t>
            </a:r>
            <a:endParaRPr lang="en-US" sz="2000">
              <a:ea typeface="+mn-lt"/>
              <a:cs typeface="+mn-lt"/>
            </a:endParaRPr>
          </a:p>
          <a:p>
            <a:r>
              <a:rPr lang="en-US" sz="2000">
                <a:cs typeface="Calibri"/>
              </a:rPr>
              <a:t>Use large, bold fonts that the audience can read from at least twenty feet from the screen. </a:t>
            </a:r>
            <a:endParaRPr lang="en-US" sz="2000">
              <a:ea typeface="+mn-lt"/>
              <a:cs typeface="+mn-lt"/>
            </a:endParaRPr>
          </a:p>
          <a:p>
            <a:r>
              <a:rPr lang="en-US" sz="2000">
                <a:cs typeface="Calibri"/>
              </a:rPr>
              <a:t>Use contrasting colors to create a dynamic effect </a:t>
            </a:r>
            <a:endParaRPr lang="en-US" sz="2000">
              <a:ea typeface="+mn-lt"/>
              <a:cs typeface="+mn-lt"/>
            </a:endParaRPr>
          </a:p>
          <a:p>
            <a:r>
              <a:rPr lang="en-US" sz="2000">
                <a:cs typeface="Calibri"/>
              </a:rPr>
              <a:t>Use analogous colors to unify your presentation. </a:t>
            </a:r>
            <a:endParaRPr lang="en-US" sz="2000">
              <a:ea typeface="+mn-lt"/>
              <a:cs typeface="+mn-lt"/>
            </a:endParaRPr>
          </a:p>
          <a:p>
            <a:endParaRPr lang="en-US" sz="2000">
              <a:cs typeface="Calibri"/>
            </a:endParaRPr>
          </a:p>
        </p:txBody>
      </p:sp>
      <p:sp>
        <p:nvSpPr>
          <p:cNvPr id="4" name="Content Placeholder 3">
            <a:extLst>
              <a:ext uri="{FF2B5EF4-FFF2-40B4-BE49-F238E27FC236}">
                <a16:creationId xmlns:a16="http://schemas.microsoft.com/office/drawing/2014/main" id="{1BC512A7-22BA-82FA-5573-BDDA6CD2F068}"/>
              </a:ext>
            </a:extLst>
          </p:cNvPr>
          <p:cNvSpPr>
            <a:spLocks noGrp="1"/>
          </p:cNvSpPr>
          <p:nvPr>
            <p:ph sz="half" idx="2"/>
          </p:nvPr>
        </p:nvSpPr>
        <p:spPr>
          <a:xfrm>
            <a:off x="6256020" y="2177456"/>
            <a:ext cx="5097780" cy="3795748"/>
          </a:xfrm>
        </p:spPr>
        <p:txBody>
          <a:bodyPr vert="horz" lIns="91440" tIns="45720" rIns="91440" bIns="45720" rtlCol="0">
            <a:normAutofit/>
          </a:bodyPr>
          <a:lstStyle/>
          <a:p>
            <a:r>
              <a:rPr lang="en-US" sz="2400">
                <a:ea typeface="+mn-lt"/>
                <a:cs typeface="+mn-lt"/>
              </a:rPr>
              <a:t>Use clip art with permission and sparingly. </a:t>
            </a:r>
            <a:endParaRPr lang="en-US" sz="2400">
              <a:cs typeface="Calibri" panose="020F0502020204030204"/>
            </a:endParaRPr>
          </a:p>
          <a:p>
            <a:r>
              <a:rPr lang="en-US" sz="2400">
                <a:ea typeface="+mn-lt"/>
                <a:cs typeface="+mn-lt"/>
              </a:rPr>
              <a:t>Edit and proofread each slide with care and caution. </a:t>
            </a:r>
            <a:endParaRPr lang="en-US" sz="2400"/>
          </a:p>
          <a:p>
            <a:r>
              <a:rPr lang="en-US" sz="2400">
                <a:ea typeface="+mn-lt"/>
                <a:cs typeface="+mn-lt"/>
              </a:rPr>
              <a:t>Use copies of your visuals available as handouts after your presentation. </a:t>
            </a:r>
            <a:endParaRPr lang="en-US" sz="2400"/>
          </a:p>
          <a:p>
            <a:r>
              <a:rPr lang="en-US" sz="2400">
                <a:ea typeface="+mn-lt"/>
                <a:cs typeface="+mn-lt"/>
              </a:rPr>
              <a:t>Check the presentation room beforehand. </a:t>
            </a:r>
            <a:endParaRPr lang="en-US" sz="2400">
              <a:cs typeface="Calibri" panose="020F0502020204030204"/>
            </a:endParaRPr>
          </a:p>
          <a:p>
            <a:r>
              <a:rPr lang="en-US" sz="2400">
                <a:ea typeface="+mn-lt"/>
                <a:cs typeface="+mn-lt"/>
              </a:rPr>
              <a:t>Have a backup plan </a:t>
            </a:r>
            <a:endParaRPr lang="en-US" sz="2400"/>
          </a:p>
        </p:txBody>
      </p:sp>
    </p:spTree>
    <p:extLst>
      <p:ext uri="{BB962C8B-B14F-4D97-AF65-F5344CB8AC3E}">
        <p14:creationId xmlns:p14="http://schemas.microsoft.com/office/powerpoint/2010/main" val="3271230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5"/>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4" name="Rectangle 8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Google Shape;266;p17"/>
          <p:cNvSpPr txBox="1">
            <a:spLocks noGrp="1"/>
          </p:cNvSpPr>
          <p:nvPr>
            <p:ph type="title"/>
          </p:nvPr>
        </p:nvSpPr>
        <p:spPr>
          <a:xfrm>
            <a:off x="1046746" y="586822"/>
            <a:ext cx="3560252" cy="1645920"/>
          </a:xfrm>
          <a:prstGeom prst="rect">
            <a:avLst/>
          </a:prstGeom>
        </p:spPr>
        <p:txBody>
          <a:bodyPr spcFirstLastPara="1" lIns="91425" tIns="45700" rIns="91425" bIns="45700" anchorCtr="0">
            <a:normAutofit/>
          </a:bodyPr>
          <a:lstStyle/>
          <a:p>
            <a:pPr>
              <a:spcBef>
                <a:spcPts val="0"/>
              </a:spcBef>
              <a:buClr>
                <a:srgbClr val="262626"/>
              </a:buClr>
              <a:buSzPts val="4000"/>
            </a:pPr>
            <a:r>
              <a:rPr lang="en-US" sz="3000" b="1" dirty="0"/>
              <a:t>5. Nonverbal Strategies for Success with Your Audience </a:t>
            </a:r>
            <a:endParaRPr lang="en-US" sz="3000" b="1" dirty="0">
              <a:cs typeface="Calibri Light"/>
            </a:endParaRPr>
          </a:p>
        </p:txBody>
      </p:sp>
      <p:sp>
        <p:nvSpPr>
          <p:cNvPr id="86" name="Rectangle 8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8" name="Rectangle 8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7" name="Google Shape;267;p17"/>
          <p:cNvSpPr txBox="1">
            <a:spLocks noGrp="1"/>
          </p:cNvSpPr>
          <p:nvPr>
            <p:ph idx="1"/>
          </p:nvPr>
        </p:nvSpPr>
        <p:spPr>
          <a:xfrm>
            <a:off x="5351164" y="586822"/>
            <a:ext cx="6002636" cy="1645920"/>
          </a:xfrm>
          <a:prstGeom prst="rect">
            <a:avLst/>
          </a:prstGeom>
        </p:spPr>
        <p:txBody>
          <a:bodyPr spcFirstLastPara="1" lIns="91425" tIns="45700" rIns="91425" bIns="45700" anchor="ctr" anchorCtr="0">
            <a:normAutofit/>
          </a:bodyPr>
          <a:lstStyle/>
          <a:p>
            <a:pPr marL="182880" lvl="0" indent="-182880" rtl="0">
              <a:spcBef>
                <a:spcPts val="0"/>
              </a:spcBef>
              <a:spcAft>
                <a:spcPts val="0"/>
              </a:spcAft>
              <a:buSzPts val="2000"/>
              <a:buChar char="◦"/>
            </a:pPr>
            <a:r>
              <a:rPr lang="en-US" sz="1800"/>
              <a:t>Watch Reactions </a:t>
            </a:r>
          </a:p>
          <a:p>
            <a:pPr marL="182880" lvl="0" indent="-182880" rtl="0">
              <a:spcBef>
                <a:spcPts val="900"/>
              </a:spcBef>
              <a:spcAft>
                <a:spcPts val="0"/>
              </a:spcAft>
              <a:buSzPts val="2000"/>
              <a:buChar char="◦"/>
            </a:pPr>
            <a:r>
              <a:rPr lang="en-US" sz="1800"/>
              <a:t>Enroll an Observer</a:t>
            </a:r>
          </a:p>
          <a:p>
            <a:pPr marL="182880" lvl="0" indent="-182880" rtl="0">
              <a:spcBef>
                <a:spcPts val="900"/>
              </a:spcBef>
              <a:spcAft>
                <a:spcPts val="0"/>
              </a:spcAft>
              <a:buSzPts val="2000"/>
              <a:buChar char="◦"/>
            </a:pPr>
            <a:r>
              <a:rPr lang="en-US" sz="1800"/>
              <a:t>Focus on a Specific Type of Nonverbal Communication</a:t>
            </a:r>
          </a:p>
        </p:txBody>
      </p:sp>
      <p:pic>
        <p:nvPicPr>
          <p:cNvPr id="269" name="Google Shape;269;p17"/>
          <p:cNvPicPr preferRelativeResize="0"/>
          <p:nvPr/>
        </p:nvPicPr>
        <p:blipFill rotWithShape="1">
          <a:blip r:embed="rId3"/>
          <a:stretch/>
        </p:blipFill>
        <p:spPr>
          <a:xfrm>
            <a:off x="1432272" y="2734056"/>
            <a:ext cx="9415847" cy="3483864"/>
          </a:xfrm>
          <a:prstGeom prst="rect">
            <a:avLst/>
          </a:prstGeom>
          <a:noFill/>
        </p:spPr>
      </p:pic>
      <p:sp>
        <p:nvSpPr>
          <p:cNvPr id="268" name="Google Shape;268;p17"/>
          <p:cNvSpPr txBox="1">
            <a:spLocks noGrp="1"/>
          </p:cNvSpPr>
          <p:nvPr>
            <p:ph type="sldNum" sz="quarter" idx="12"/>
          </p:nvPr>
        </p:nvSpPr>
        <p:spPr>
          <a:xfrm>
            <a:off x="8610600" y="6356350"/>
            <a:ext cx="27432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a:solidFill>
                  <a:schemeClr val="tx1">
                    <a:lumMod val="50000"/>
                    <a:lumOff val="50000"/>
                  </a:schemeClr>
                </a:solidFill>
              </a:rPr>
              <a:pPr marL="0" lvl="0" indent="0" rtl="0">
                <a:spcBef>
                  <a:spcPts val="0"/>
                </a:spcBef>
                <a:spcAft>
                  <a:spcPts val="600"/>
                </a:spcAft>
                <a:buNone/>
              </a:pPr>
              <a:t>21</a:t>
            </a:fld>
            <a:endParaRPr lang="en-US">
              <a:solidFill>
                <a:schemeClr val="tx1">
                  <a:lumMod val="50000"/>
                  <a:lumOff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3"/>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3" name="Rectangle 9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 name="Google Shape;274;p18"/>
          <p:cNvSpPr txBox="1">
            <a:spLocks noGrp="1"/>
          </p:cNvSpPr>
          <p:nvPr>
            <p:ph type="title"/>
          </p:nvPr>
        </p:nvSpPr>
        <p:spPr>
          <a:xfrm>
            <a:off x="1115568" y="548640"/>
            <a:ext cx="10168128" cy="1179576"/>
          </a:xfrm>
          <a:prstGeom prst="rect">
            <a:avLst/>
          </a:prstGeom>
        </p:spPr>
        <p:txBody>
          <a:bodyPr spcFirstLastPara="1" lIns="91425" tIns="45700" rIns="91425" bIns="45700" anchorCtr="0">
            <a:normAutofit/>
          </a:bodyPr>
          <a:lstStyle/>
          <a:p>
            <a:pPr marL="0" lvl="0" indent="0" rtl="0">
              <a:spcBef>
                <a:spcPts val="0"/>
              </a:spcBef>
              <a:spcAft>
                <a:spcPts val="0"/>
              </a:spcAft>
              <a:buClr>
                <a:srgbClr val="262626"/>
              </a:buClr>
              <a:buSzPts val="4000"/>
              <a:buFont typeface="Century Gothic"/>
              <a:buNone/>
            </a:pPr>
            <a:r>
              <a:rPr lang="en-US" sz="4000"/>
              <a:t>Exercises </a:t>
            </a:r>
          </a:p>
        </p:txBody>
      </p:sp>
      <p:sp>
        <p:nvSpPr>
          <p:cNvPr id="95" name="Rectangle 9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5" name="Google Shape;275;p18"/>
          <p:cNvSpPr txBox="1">
            <a:spLocks noGrp="1"/>
          </p:cNvSpPr>
          <p:nvPr>
            <p:ph idx="1"/>
          </p:nvPr>
        </p:nvSpPr>
        <p:spPr>
          <a:xfrm>
            <a:off x="1115568" y="2481943"/>
            <a:ext cx="10168128" cy="3695020"/>
          </a:xfrm>
          <a:prstGeom prst="rect">
            <a:avLst/>
          </a:prstGeom>
        </p:spPr>
        <p:txBody>
          <a:bodyPr spcFirstLastPara="1" lIns="91425" tIns="45700" rIns="91425" bIns="45700" anchorCtr="0">
            <a:normAutofit/>
          </a:bodyPr>
          <a:lstStyle/>
          <a:p>
            <a:pPr marL="0" lvl="0" indent="0" rtl="0">
              <a:spcBef>
                <a:spcPts val="0"/>
              </a:spcBef>
              <a:spcAft>
                <a:spcPts val="0"/>
              </a:spcAft>
              <a:buSzPts val="1500"/>
              <a:buNone/>
            </a:pPr>
            <a:r>
              <a:rPr lang="en-US" sz="2200"/>
              <a:t>1. Watch a television program without the sound. Can you understand the program? Write a description of the program and include what you found easy to understand, and what presented a challenge, and present it to the class. </a:t>
            </a:r>
          </a:p>
          <a:p>
            <a:pPr marL="0" lvl="0" indent="0" rtl="0">
              <a:spcBef>
                <a:spcPts val="900"/>
              </a:spcBef>
              <a:spcAft>
                <a:spcPts val="0"/>
              </a:spcAft>
              <a:buSzPts val="1500"/>
              <a:buNone/>
            </a:pPr>
            <a:r>
              <a:rPr lang="en-US" sz="2200"/>
              <a:t>2. Observe communication in your environment. Focus on specific actions like face touching, blink rate, or head nodding and write a brief description of what you observe. Share with classmates. </a:t>
            </a:r>
          </a:p>
          <a:p>
            <a:pPr marL="0" lvl="0" indent="0" rtl="0">
              <a:spcBef>
                <a:spcPts val="900"/>
              </a:spcBef>
              <a:spcAft>
                <a:spcPts val="0"/>
              </a:spcAft>
              <a:buSzPts val="1500"/>
              <a:buNone/>
            </a:pPr>
            <a:r>
              <a:rPr lang="en-US" sz="2200"/>
              <a:t>3. Interview someone from a different culture than your own and ask them to share a specific cultural difference in nonverbal communication—for example, a nonverbal gesture that is not used in polite company. Write a brief description and present it to the class. </a:t>
            </a:r>
          </a:p>
        </p:txBody>
      </p:sp>
      <p:sp>
        <p:nvSpPr>
          <p:cNvPr id="276" name="Google Shape;276;p18"/>
          <p:cNvSpPr txBox="1">
            <a:spLocks noGrp="1"/>
          </p:cNvSpPr>
          <p:nvPr>
            <p:ph type="sldNum" sz="quarter" idx="12"/>
          </p:nvPr>
        </p:nvSpPr>
        <p:spPr>
          <a:xfrm>
            <a:off x="8540496" y="6356350"/>
            <a:ext cx="27432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a:solidFill>
                  <a:schemeClr val="tx1">
                    <a:lumMod val="50000"/>
                    <a:lumOff val="50000"/>
                  </a:schemeClr>
                </a:solidFill>
              </a:rPr>
              <a:pPr marL="0" lvl="0" indent="0" rtl="0">
                <a:spcBef>
                  <a:spcPts val="0"/>
                </a:spcBef>
                <a:spcAft>
                  <a:spcPts val="600"/>
                </a:spcAft>
                <a:buNone/>
              </a:pPr>
              <a:t>22</a:t>
            </a:fld>
            <a:endParaRPr lang="en-US">
              <a:solidFill>
                <a:schemeClr val="tx1">
                  <a:lumMod val="50000"/>
                  <a:lumOff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0"/>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1" name="Google Shape;281;p19"/>
          <p:cNvPicPr preferRelativeResize="0"/>
          <p:nvPr/>
        </p:nvPicPr>
        <p:blipFill rotWithShape="1">
          <a:blip r:embed="rId3"/>
          <a:srcRect t="23851" r="-1" b="4889"/>
          <a:stretch/>
        </p:blipFill>
        <p:spPr>
          <a:xfrm>
            <a:off x="838200" y="754148"/>
            <a:ext cx="10515600" cy="4995575"/>
          </a:xfrm>
          <a:prstGeom prst="rect">
            <a:avLst/>
          </a:prstGeom>
          <a:noFill/>
        </p:spPr>
      </p:pic>
      <p:cxnSp>
        <p:nvCxnSpPr>
          <p:cNvPr id="101" name="Straight Connector 100">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2" name="Google Shape;282;p19"/>
          <p:cNvSpPr txBox="1">
            <a:spLocks noGrp="1"/>
          </p:cNvSpPr>
          <p:nvPr>
            <p:ph type="sldNum" sz="quarter" idx="12"/>
          </p:nvPr>
        </p:nvSpPr>
        <p:spPr>
          <a:xfrm>
            <a:off x="8610600" y="6492240"/>
            <a:ext cx="27432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54FE64B-F8BB-A4E5-4AF8-3841A6E80C36}"/>
              </a:ext>
            </a:extLst>
          </p:cNvPr>
          <p:cNvPicPr>
            <a:picLocks noChangeAspect="1"/>
          </p:cNvPicPr>
          <p:nvPr/>
        </p:nvPicPr>
        <p:blipFill rotWithShape="1">
          <a:blip r:embed="rId2">
            <a:alphaModFix amt="35000"/>
          </a:blip>
          <a:srcRect t="15634" r="-3" b="-3"/>
          <a:stretch/>
        </p:blipFill>
        <p:spPr>
          <a:xfrm>
            <a:off x="-4243" y="10"/>
            <a:ext cx="12196243" cy="6857990"/>
          </a:xfrm>
          <a:prstGeom prst="rect">
            <a:avLst/>
          </a:prstGeom>
        </p:spPr>
      </p:pic>
      <p:sp>
        <p:nvSpPr>
          <p:cNvPr id="2" name="Title 1">
            <a:extLst>
              <a:ext uri="{FF2B5EF4-FFF2-40B4-BE49-F238E27FC236}">
                <a16:creationId xmlns:a16="http://schemas.microsoft.com/office/drawing/2014/main" id="{4913C855-FAD5-6069-C0CB-BFFEF6814FB3}"/>
              </a:ext>
            </a:extLst>
          </p:cNvPr>
          <p:cNvSpPr>
            <a:spLocks noGrp="1"/>
          </p:cNvSpPr>
          <p:nvPr>
            <p:ph type="title"/>
          </p:nvPr>
        </p:nvSpPr>
        <p:spPr>
          <a:xfrm>
            <a:off x="643467" y="321734"/>
            <a:ext cx="10905066" cy="1135737"/>
          </a:xfrm>
        </p:spPr>
        <p:txBody>
          <a:bodyPr>
            <a:normAutofit/>
          </a:bodyPr>
          <a:lstStyle/>
          <a:p>
            <a:r>
              <a:rPr lang="en-US" sz="3600">
                <a:ea typeface="+mj-lt"/>
                <a:cs typeface="+mj-lt"/>
              </a:rPr>
              <a:t>Chapter outline </a:t>
            </a:r>
            <a:endParaRPr lang="en-US"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5D800B9-23ED-A574-8136-AD986820021B}"/>
              </a:ext>
            </a:extLst>
          </p:cNvPr>
          <p:cNvGraphicFramePr>
            <a:graphicFrameLocks noGrp="1"/>
          </p:cNvGraphicFramePr>
          <p:nvPr>
            <p:ph idx="1"/>
            <p:extLst>
              <p:ext uri="{D42A27DB-BD31-4B8C-83A1-F6EECF244321}">
                <p14:modId xmlns:p14="http://schemas.microsoft.com/office/powerpoint/2010/main" val="3923088950"/>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8817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Shape 373"/>
        <p:cNvGrpSpPr/>
        <p:nvPr/>
      </p:nvGrpSpPr>
      <p:grpSpPr>
        <a:xfrm>
          <a:off x="0" y="0"/>
          <a:ext cx="0" cy="0"/>
          <a:chOff x="0" y="0"/>
          <a:chExt cx="0" cy="0"/>
        </a:xfrm>
      </p:grpSpPr>
      <p:sp>
        <p:nvSpPr>
          <p:cNvPr id="125" name="Rectangle 124">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4" name="Google Shape;374;p6"/>
          <p:cNvSpPr txBox="1">
            <a:spLocks noGrp="1"/>
          </p:cNvSpPr>
          <p:nvPr>
            <p:ph type="title"/>
          </p:nvPr>
        </p:nvSpPr>
        <p:spPr>
          <a:xfrm>
            <a:off x="838200" y="365125"/>
            <a:ext cx="10515600" cy="1325563"/>
          </a:xfrm>
          <a:prstGeom prst="rect">
            <a:avLst/>
          </a:prstGeom>
        </p:spPr>
        <p:txBody>
          <a:bodyPr spcFirstLastPara="1" lIns="91425" tIns="91425" rIns="91425" bIns="91425" anchorCtr="0">
            <a:normAutofit/>
          </a:bodyPr>
          <a:lstStyle/>
          <a:p>
            <a:pPr marL="0" lvl="0" indent="0" rtl="0">
              <a:spcBef>
                <a:spcPts val="0"/>
              </a:spcBef>
              <a:spcAft>
                <a:spcPts val="0"/>
              </a:spcAft>
              <a:buClr>
                <a:srgbClr val="FFFEFF"/>
              </a:buClr>
              <a:buSzPts val="4000"/>
              <a:buFont typeface="Calibri"/>
              <a:buNone/>
            </a:pPr>
            <a:r>
              <a:rPr lang="en-US" dirty="0"/>
              <a:t>1. Nonverbal Communication Is Fluid</a:t>
            </a:r>
            <a:endParaRPr lang="en-US"/>
          </a:p>
        </p:txBody>
      </p:sp>
      <p:sp>
        <p:nvSpPr>
          <p:cNvPr id="375" name="Google Shape;375;p6"/>
          <p:cNvSpPr txBox="1">
            <a:spLocks noGrp="1"/>
          </p:cNvSpPr>
          <p:nvPr>
            <p:ph sz="half" idx="1"/>
          </p:nvPr>
        </p:nvSpPr>
        <p:spPr>
          <a:xfrm>
            <a:off x="838200" y="2010833"/>
            <a:ext cx="5096934" cy="4166130"/>
          </a:xfrm>
          <a:prstGeom prst="rect">
            <a:avLst/>
          </a:prstGeom>
        </p:spPr>
        <p:txBody>
          <a:bodyPr spcFirstLastPara="1" vert="horz" lIns="91425" tIns="45700" rIns="91425" bIns="45700" rtlCol="0" anchor="t" anchorCtr="0">
            <a:normAutofit/>
          </a:bodyPr>
          <a:lstStyle/>
          <a:p>
            <a:pPr marL="0" lvl="0" indent="0" rtl="0">
              <a:lnSpc>
                <a:spcPct val="150000"/>
              </a:lnSpc>
              <a:spcBef>
                <a:spcPts val="0"/>
              </a:spcBef>
              <a:spcAft>
                <a:spcPts val="0"/>
              </a:spcAft>
              <a:buSzPct val="110000"/>
              <a:buNone/>
            </a:pPr>
            <a:endParaRPr lang="en-US" dirty="0">
              <a:cs typeface="Calibri" panose="020F0502020204030204"/>
            </a:endParaRPr>
          </a:p>
          <a:p>
            <a:pPr marL="0" indent="0">
              <a:lnSpc>
                <a:spcPct val="150000"/>
              </a:lnSpc>
              <a:buSzPct val="110000"/>
              <a:buNone/>
            </a:pPr>
            <a:r>
              <a:rPr lang="en-US" dirty="0"/>
              <a:t>Nonverbal communication is the process of conveying a message without the use of words. </a:t>
            </a:r>
            <a:endParaRPr lang="en-US" dirty="0">
              <a:cs typeface="Calibri" panose="020F0502020204030204"/>
            </a:endParaRPr>
          </a:p>
        </p:txBody>
      </p:sp>
      <p:sp>
        <p:nvSpPr>
          <p:cNvPr id="376" name="Google Shape;376;p6"/>
          <p:cNvSpPr txBox="1">
            <a:spLocks noGrp="1"/>
          </p:cNvSpPr>
          <p:nvPr>
            <p:ph sz="half" idx="2"/>
          </p:nvPr>
        </p:nvSpPr>
        <p:spPr>
          <a:xfrm>
            <a:off x="6256866" y="2010833"/>
            <a:ext cx="5096933" cy="4166130"/>
          </a:xfrm>
          <a:prstGeom prst="rect">
            <a:avLst/>
          </a:prstGeom>
        </p:spPr>
        <p:txBody>
          <a:bodyPr spcFirstLastPara="1" vert="horz" lIns="91425" tIns="45700" rIns="91425" bIns="45700" rtlCol="0" anchor="t" anchorCtr="0">
            <a:normAutofit/>
          </a:bodyPr>
          <a:lstStyle/>
          <a:p>
            <a:pPr marL="0" indent="0">
              <a:spcBef>
                <a:spcPts val="0"/>
              </a:spcBef>
              <a:buSzPct val="110000"/>
              <a:buNone/>
            </a:pPr>
            <a:r>
              <a:rPr lang="en-US" dirty="0"/>
              <a:t>Include: </a:t>
            </a:r>
            <a:endParaRPr lang="en-US" dirty="0">
              <a:cs typeface="Calibri"/>
            </a:endParaRPr>
          </a:p>
          <a:p>
            <a:pPr marL="228600" lvl="0" indent="-228600" rtl="0">
              <a:spcBef>
                <a:spcPts val="1000"/>
              </a:spcBef>
              <a:spcAft>
                <a:spcPts val="0"/>
              </a:spcAft>
              <a:buSzPct val="110000"/>
              <a:buChar char="▪"/>
            </a:pPr>
            <a:r>
              <a:rPr lang="en-US" dirty="0"/>
              <a:t>Gestures</a:t>
            </a:r>
            <a:endParaRPr lang="en-US" dirty="0">
              <a:cs typeface="Calibri"/>
            </a:endParaRPr>
          </a:p>
          <a:p>
            <a:pPr marL="228600" lvl="0" indent="-228600" rtl="0">
              <a:spcBef>
                <a:spcPts val="1000"/>
              </a:spcBef>
              <a:spcAft>
                <a:spcPts val="0"/>
              </a:spcAft>
              <a:buSzPct val="110000"/>
              <a:buChar char="▪"/>
            </a:pPr>
            <a:r>
              <a:rPr lang="en-US" dirty="0"/>
              <a:t>Facial expressions</a:t>
            </a:r>
            <a:endParaRPr lang="en-US" dirty="0">
              <a:cs typeface="Calibri"/>
            </a:endParaRPr>
          </a:p>
          <a:p>
            <a:pPr marL="228600" lvl="0" indent="-228600" rtl="0">
              <a:spcBef>
                <a:spcPts val="1000"/>
              </a:spcBef>
              <a:spcAft>
                <a:spcPts val="0"/>
              </a:spcAft>
              <a:buSzPct val="110000"/>
              <a:buChar char="▪"/>
            </a:pPr>
            <a:r>
              <a:rPr lang="en-US" dirty="0"/>
              <a:t>Tone of voice</a:t>
            </a:r>
            <a:endParaRPr lang="en-US" dirty="0">
              <a:cs typeface="Calibri"/>
            </a:endParaRPr>
          </a:p>
          <a:p>
            <a:pPr marL="228600" lvl="0" indent="-228600" rtl="0">
              <a:spcBef>
                <a:spcPts val="1000"/>
              </a:spcBef>
              <a:spcAft>
                <a:spcPts val="0"/>
              </a:spcAft>
              <a:buSzPct val="110000"/>
              <a:buChar char="▪"/>
            </a:pPr>
            <a:r>
              <a:rPr lang="en-US" dirty="0"/>
              <a:t>Timing</a:t>
            </a:r>
            <a:endParaRPr lang="en-US" dirty="0">
              <a:cs typeface="Calibri"/>
            </a:endParaRPr>
          </a:p>
          <a:p>
            <a:pPr>
              <a:buSzPct val="110000"/>
              <a:buChar char="▪"/>
            </a:pPr>
            <a:r>
              <a:rPr lang="en-US" dirty="0"/>
              <a:t>Posture </a:t>
            </a:r>
            <a:endParaRPr lang="en-US" dirty="0">
              <a:cs typeface="Calibri"/>
            </a:endParaRPr>
          </a:p>
          <a:p>
            <a:pPr>
              <a:buSzPct val="110000"/>
              <a:buChar char="▪"/>
            </a:pPr>
            <a:r>
              <a:rPr lang="en-US" dirty="0"/>
              <a:t>and where you stand as you communicate. </a:t>
            </a:r>
            <a:endParaRPr lang="en-US" dirty="0">
              <a:cs typeface="Calibri"/>
            </a:endParaRPr>
          </a:p>
          <a:p>
            <a:pPr marL="228600" lvl="0" indent="-111760" rtl="0">
              <a:spcBef>
                <a:spcPts val="1000"/>
              </a:spcBef>
              <a:spcAft>
                <a:spcPts val="0"/>
              </a:spcAft>
              <a:buSzPct val="109999"/>
              <a:buNone/>
            </a:pPr>
            <a:endParaRPr lang="en-US" dirty="0">
              <a:cs typeface="Calibri"/>
            </a:endParaRPr>
          </a:p>
        </p:txBody>
      </p:sp>
    </p:spTree>
    <p:extLst>
      <p:ext uri="{BB962C8B-B14F-4D97-AF65-F5344CB8AC3E}">
        <p14:creationId xmlns:p14="http://schemas.microsoft.com/office/powerpoint/2010/main" val="13707716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413"/>
        <p:cNvGrpSpPr/>
        <p:nvPr/>
      </p:nvGrpSpPr>
      <p:grpSpPr>
        <a:xfrm>
          <a:off x="0" y="0"/>
          <a:ext cx="0" cy="0"/>
          <a:chOff x="0" y="0"/>
          <a:chExt cx="0" cy="0"/>
        </a:xfrm>
      </p:grpSpPr>
      <p:sp>
        <p:nvSpPr>
          <p:cNvPr id="100" name="Rectangle 99">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4" name="Google Shape;414;p12"/>
          <p:cNvSpPr txBox="1">
            <a:spLocks noGrp="1"/>
          </p:cNvSpPr>
          <p:nvPr>
            <p:ph type="title"/>
          </p:nvPr>
        </p:nvSpPr>
        <p:spPr>
          <a:xfrm>
            <a:off x="1159933" y="995318"/>
            <a:ext cx="9872134" cy="1193968"/>
          </a:xfrm>
          <a:prstGeom prst="rect">
            <a:avLst/>
          </a:prstGeom>
          <a:solidFill>
            <a:srgbClr val="FFFFFF"/>
          </a:solidFill>
          <a:ln w="38100">
            <a:solidFill>
              <a:srgbClr val="7F7F7F"/>
            </a:solidFill>
            <a:miter lim="800000"/>
          </a:ln>
        </p:spPr>
        <p:txBody>
          <a:bodyPr spcFirstLastPara="1" lIns="228600" tIns="228600" rIns="228600" bIns="228600" anchorCtr="0">
            <a:normAutofit/>
          </a:bodyPr>
          <a:lstStyle/>
          <a:p>
            <a:pPr marL="0" lvl="0" indent="0" algn="ctr" rtl="0">
              <a:spcBef>
                <a:spcPts val="0"/>
              </a:spcBef>
              <a:spcAft>
                <a:spcPts val="0"/>
              </a:spcAft>
              <a:buClr>
                <a:srgbClr val="FFFEFF"/>
              </a:buClr>
              <a:buSzPts val="4000"/>
              <a:buFont typeface="Calibri"/>
              <a:buNone/>
            </a:pPr>
            <a:r>
              <a:rPr lang="en-US" sz="3600">
                <a:solidFill>
                  <a:srgbClr val="3F3F3F"/>
                </a:solidFill>
              </a:rPr>
              <a:t>2. Eight types of nonverbal communication</a:t>
            </a:r>
          </a:p>
        </p:txBody>
      </p:sp>
      <p:sp>
        <p:nvSpPr>
          <p:cNvPr id="415" name="Google Shape;415;p12"/>
          <p:cNvSpPr txBox="1">
            <a:spLocks noGrp="1"/>
          </p:cNvSpPr>
          <p:nvPr>
            <p:ph sz="half" idx="1"/>
          </p:nvPr>
        </p:nvSpPr>
        <p:spPr>
          <a:xfrm>
            <a:off x="1476915" y="2888250"/>
            <a:ext cx="4297351" cy="2959777"/>
          </a:xfrm>
          <a:prstGeom prst="rect">
            <a:avLst/>
          </a:prstGeom>
        </p:spPr>
        <p:txBody>
          <a:bodyPr spcFirstLastPara="1" lIns="91425" tIns="45700" rIns="91425" bIns="45700" anchor="t" anchorCtr="0">
            <a:normAutofit/>
          </a:bodyPr>
          <a:lstStyle/>
          <a:p>
            <a:pPr marL="0" indent="0">
              <a:spcBef>
                <a:spcPts val="0"/>
              </a:spcBef>
              <a:buSzPts val="1980"/>
              <a:buNone/>
            </a:pPr>
            <a:r>
              <a:rPr lang="en-US" sz="3600" dirty="0"/>
              <a:t>1. Space </a:t>
            </a:r>
            <a:endParaRPr lang="en-US" sz="3600">
              <a:cs typeface="Calibri"/>
            </a:endParaRPr>
          </a:p>
          <a:p>
            <a:pPr marL="0" indent="0">
              <a:buSzPts val="1980"/>
              <a:buNone/>
            </a:pPr>
            <a:r>
              <a:rPr lang="en-US" sz="3600" dirty="0"/>
              <a:t>2. Time </a:t>
            </a:r>
            <a:endParaRPr lang="en-US" sz="3600">
              <a:cs typeface="Calibri"/>
            </a:endParaRPr>
          </a:p>
          <a:p>
            <a:pPr marL="0" indent="0">
              <a:buSzPts val="1980"/>
              <a:buNone/>
            </a:pPr>
            <a:r>
              <a:rPr lang="en-US" sz="3600" dirty="0"/>
              <a:t>3. Physical characteristics </a:t>
            </a:r>
            <a:endParaRPr lang="en-US" sz="3600">
              <a:cs typeface="Calibri"/>
            </a:endParaRPr>
          </a:p>
          <a:p>
            <a:pPr marL="0" indent="0">
              <a:buSzPts val="1980"/>
              <a:buNone/>
            </a:pPr>
            <a:r>
              <a:rPr lang="en-US" sz="3600" dirty="0"/>
              <a:t>4. Body movements </a:t>
            </a:r>
            <a:endParaRPr lang="en-US" sz="3600">
              <a:cs typeface="Calibri"/>
            </a:endParaRPr>
          </a:p>
        </p:txBody>
      </p:sp>
      <p:cxnSp>
        <p:nvCxnSpPr>
          <p:cNvPr id="102" name="Straight Connector 101">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sz="half" idx="2"/>
          </p:nvPr>
        </p:nvSpPr>
        <p:spPr>
          <a:xfrm>
            <a:off x="6417731" y="2888250"/>
            <a:ext cx="4292594" cy="2959778"/>
          </a:xfrm>
        </p:spPr>
        <p:txBody>
          <a:bodyPr anchor="t">
            <a:normAutofit/>
          </a:bodyPr>
          <a:lstStyle/>
          <a:p>
            <a:pPr marL="0" indent="0">
              <a:buSzPts val="1980"/>
              <a:buNone/>
            </a:pPr>
            <a:r>
              <a:rPr lang="en-US" sz="3600" dirty="0"/>
              <a:t>5. Touch </a:t>
            </a:r>
            <a:endParaRPr lang="en-US" sz="3600" dirty="0">
              <a:cs typeface="Calibri"/>
            </a:endParaRPr>
          </a:p>
          <a:p>
            <a:pPr marL="0" indent="0">
              <a:buSzPts val="1980"/>
              <a:buNone/>
            </a:pPr>
            <a:r>
              <a:rPr lang="en-US" sz="3600" dirty="0"/>
              <a:t>6. Paralanguage </a:t>
            </a:r>
            <a:endParaRPr lang="en-US" sz="3600" dirty="0">
              <a:cs typeface="Calibri"/>
            </a:endParaRPr>
          </a:p>
          <a:p>
            <a:pPr marL="0" indent="0">
              <a:buSzPts val="1980"/>
              <a:buNone/>
            </a:pPr>
            <a:r>
              <a:rPr lang="en-US" sz="3600" dirty="0"/>
              <a:t>7. Artifacts </a:t>
            </a:r>
            <a:endParaRPr lang="en-US" sz="3600" dirty="0">
              <a:cs typeface="Calibri"/>
            </a:endParaRPr>
          </a:p>
          <a:p>
            <a:pPr marL="0" lvl="0" indent="0">
              <a:spcBef>
                <a:spcPts val="1000"/>
              </a:spcBef>
              <a:buSzPts val="1980"/>
              <a:buNone/>
            </a:pPr>
            <a:r>
              <a:rPr lang="en-US" sz="3600" dirty="0"/>
              <a:t>8. Environment</a:t>
            </a:r>
            <a:endParaRPr lang="en-US" sz="3600" dirty="0">
              <a:cs typeface="Calibri"/>
            </a:endParaRPr>
          </a:p>
        </p:txBody>
      </p:sp>
    </p:spTree>
    <p:extLst>
      <p:ext uri="{BB962C8B-B14F-4D97-AF65-F5344CB8AC3E}">
        <p14:creationId xmlns:p14="http://schemas.microsoft.com/office/powerpoint/2010/main" val="8785469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19"/>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Google Shape;420;p13"/>
          <p:cNvSpPr txBox="1">
            <a:spLocks noGrp="1"/>
          </p:cNvSpPr>
          <p:nvPr>
            <p:ph type="title"/>
          </p:nvPr>
        </p:nvSpPr>
        <p:spPr>
          <a:xfrm>
            <a:off x="1113810" y="2960716"/>
            <a:ext cx="4036334" cy="2387600"/>
          </a:xfrm>
          <a:prstGeom prst="rect">
            <a:avLst/>
          </a:prstGeom>
        </p:spPr>
        <p:txBody>
          <a:bodyPr spcFirstLastPara="1" vert="horz" lIns="91440" tIns="45720" rIns="91440" bIns="45720" rtlCol="0" anchor="t" anchorCtr="0">
            <a:normAutofit/>
          </a:bodyPr>
          <a:lstStyle/>
          <a:p>
            <a:pPr marL="0" lvl="0" indent="0">
              <a:spcAft>
                <a:spcPts val="0"/>
              </a:spcAft>
              <a:buClr>
                <a:srgbClr val="FFFEFF"/>
              </a:buClr>
              <a:buSzPts val="4000"/>
            </a:pPr>
            <a:r>
              <a:rPr lang="en-US" sz="5400" kern="1200">
                <a:solidFill>
                  <a:schemeClr val="tx1"/>
                </a:solidFill>
                <a:latin typeface="+mj-lt"/>
                <a:ea typeface="+mj-ea"/>
                <a:cs typeface="+mj-cs"/>
              </a:rPr>
              <a:t>Space </a:t>
            </a:r>
          </a:p>
        </p:txBody>
      </p:sp>
      <p:grpSp>
        <p:nvGrpSpPr>
          <p:cNvPr id="108" name="Group 10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9" name="Rectangle 10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Rectangle 11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1" name="Google Shape;421;p13"/>
          <p:cNvPicPr preferRelativeResize="0">
            <a:picLocks noGrp="1"/>
          </p:cNvPicPr>
          <p:nvPr>
            <p:ph idx="1"/>
          </p:nvPr>
        </p:nvPicPr>
        <p:blipFill rotWithShape="1">
          <a:blip r:embed="rId3"/>
          <a:stretch/>
        </p:blipFill>
        <p:spPr>
          <a:xfrm>
            <a:off x="5922492" y="1600423"/>
            <a:ext cx="5536001" cy="3598400"/>
          </a:xfrm>
          <a:prstGeom prst="rect">
            <a:avLst/>
          </a:prstGeom>
          <a:noFill/>
        </p:spPr>
      </p:pic>
    </p:spTree>
    <p:extLst>
      <p:ext uri="{BB962C8B-B14F-4D97-AF65-F5344CB8AC3E}">
        <p14:creationId xmlns:p14="http://schemas.microsoft.com/office/powerpoint/2010/main" val="68687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49C1D-3C06-5C4F-77FE-3A333E1EC786}"/>
              </a:ext>
            </a:extLst>
          </p:cNvPr>
          <p:cNvSpPr>
            <a:spLocks noGrp="1"/>
          </p:cNvSpPr>
          <p:nvPr>
            <p:ph type="title"/>
          </p:nvPr>
        </p:nvSpPr>
        <p:spPr>
          <a:xfrm>
            <a:off x="793662" y="386930"/>
            <a:ext cx="10066122" cy="1298448"/>
          </a:xfrm>
        </p:spPr>
        <p:txBody>
          <a:bodyPr anchor="b">
            <a:normAutofit/>
          </a:bodyPr>
          <a:lstStyle/>
          <a:p>
            <a:r>
              <a:rPr lang="en-US" sz="4800">
                <a:ea typeface="+mj-lt"/>
                <a:cs typeface="+mj-lt"/>
              </a:rPr>
              <a:t>Environment </a:t>
            </a:r>
            <a:endParaRPr lang="en-US" sz="4800"/>
          </a:p>
        </p:txBody>
      </p:sp>
      <p:sp>
        <p:nvSpPr>
          <p:cNvPr id="16"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C811B2-FA68-7FDE-1FD5-327FAA496016}"/>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dirty="0">
                <a:ea typeface="+mn-lt"/>
                <a:cs typeface="+mn-lt"/>
              </a:rPr>
              <a:t>Environment involves the physical and psychological aspects of the communication context. </a:t>
            </a:r>
            <a:endParaRPr lang="en-US" sz="2000" dirty="0">
              <a:cs typeface="Calibri" panose="020F0502020204030204"/>
            </a:endParaRPr>
          </a:p>
          <a:p>
            <a:r>
              <a:rPr lang="en-US" sz="2000" dirty="0">
                <a:ea typeface="+mn-lt"/>
                <a:cs typeface="+mn-lt"/>
              </a:rPr>
              <a:t>The perception of one’s environment influences one’s reaction to it.</a:t>
            </a:r>
          </a:p>
          <a:p>
            <a:r>
              <a:rPr lang="en-US" sz="2000" dirty="0">
                <a:ea typeface="+mn-lt"/>
                <a:cs typeface="+mn-lt"/>
              </a:rPr>
              <a:t>The results produced in the environment, designed to facilitate creativity, interaction, and collaboration, are worth the effort.  </a:t>
            </a:r>
            <a:endParaRPr lang="en-US" sz="2000" dirty="0">
              <a:cs typeface="Calibri"/>
            </a:endParaRPr>
          </a:p>
        </p:txBody>
      </p:sp>
      <p:pic>
        <p:nvPicPr>
          <p:cNvPr id="4" name="Picture 4" descr="A picture containing text, indoor, ceiling, green&#10;&#10;Description automatically generated">
            <a:extLst>
              <a:ext uri="{FF2B5EF4-FFF2-40B4-BE49-F238E27FC236}">
                <a16:creationId xmlns:a16="http://schemas.microsoft.com/office/drawing/2014/main" id="{2B3AFFAD-30BD-E3DF-8F74-7E0B0EF95F0B}"/>
              </a:ext>
            </a:extLst>
          </p:cNvPr>
          <p:cNvPicPr>
            <a:picLocks noChangeAspect="1"/>
          </p:cNvPicPr>
          <p:nvPr/>
        </p:nvPicPr>
        <p:blipFill rotWithShape="1">
          <a:blip r:embed="rId3"/>
          <a:srcRect l="8759" r="7350" b="-1"/>
          <a:stretch/>
        </p:blipFill>
        <p:spPr>
          <a:xfrm>
            <a:off x="5911532" y="2484255"/>
            <a:ext cx="5150277"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58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6" name="Arc 10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9" name="Google Shape;159;p4"/>
          <p:cNvSpPr txBox="1">
            <a:spLocks noGrp="1"/>
          </p:cNvSpPr>
          <p:nvPr>
            <p:ph type="title"/>
          </p:nvPr>
        </p:nvSpPr>
        <p:spPr>
          <a:xfrm>
            <a:off x="5894962" y="479493"/>
            <a:ext cx="5458838" cy="1325563"/>
          </a:xfrm>
          <a:prstGeom prst="rect">
            <a:avLst/>
          </a:prstGeom>
        </p:spPr>
        <p:txBody>
          <a:bodyPr spcFirstLastPara="1" vert="horz" lIns="91440" tIns="45720" rIns="91440" bIns="45720" rtlCol="0" anchor="ctr" anchorCtr="0">
            <a:normAutofit/>
          </a:bodyPr>
          <a:lstStyle/>
          <a:p>
            <a:pPr>
              <a:buClr>
                <a:srgbClr val="262626"/>
              </a:buClr>
              <a:buSzPts val="4000"/>
            </a:pPr>
            <a:r>
              <a:rPr lang="en-US" sz="3200" kern="1200" dirty="0">
                <a:latin typeface="+mj-lt"/>
                <a:ea typeface="+mj-ea"/>
                <a:cs typeface="+mj-cs"/>
              </a:rPr>
              <a:t>3. Movement in Your Speech</a:t>
            </a:r>
            <a:r>
              <a:rPr lang="en-US" sz="3200" dirty="0"/>
              <a:t> </a:t>
            </a:r>
            <a:endParaRPr lang="en-US" sz="3200" kern="1200">
              <a:latin typeface="+mj-lt"/>
              <a:cs typeface="Calibri Light"/>
            </a:endParaRPr>
          </a:p>
        </p:txBody>
      </p:sp>
      <p:sp>
        <p:nvSpPr>
          <p:cNvPr id="108" name="Freeform: Shape 10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3" name="Google Shape;163;p4"/>
          <p:cNvPicPr preferRelativeResize="0"/>
          <p:nvPr/>
        </p:nvPicPr>
        <p:blipFill rotWithShape="1">
          <a:blip r:embed="rId3"/>
          <a:stretch/>
        </p:blipFill>
        <p:spPr>
          <a:xfrm>
            <a:off x="703182" y="1994518"/>
            <a:ext cx="4777381" cy="26992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160" name="Google Shape;160;p4"/>
          <p:cNvSpPr txBox="1">
            <a:spLocks noGrp="1"/>
          </p:cNvSpPr>
          <p:nvPr>
            <p:ph sz="half" idx="1"/>
          </p:nvPr>
        </p:nvSpPr>
        <p:spPr>
          <a:xfrm>
            <a:off x="5894962" y="1984443"/>
            <a:ext cx="5458838" cy="4192520"/>
          </a:xfrm>
          <a:prstGeom prst="rect">
            <a:avLst/>
          </a:prstGeom>
        </p:spPr>
        <p:txBody>
          <a:bodyPr spcFirstLastPara="1" vert="horz" lIns="91440" tIns="45720" rIns="91440" bIns="45720" rtlCol="0" anchor="t" anchorCtr="0">
            <a:normAutofit lnSpcReduction="10000"/>
          </a:bodyPr>
          <a:lstStyle/>
          <a:p>
            <a:pPr marL="0" indent="0">
              <a:lnSpc>
                <a:spcPct val="100000"/>
              </a:lnSpc>
              <a:spcBef>
                <a:spcPts val="0"/>
              </a:spcBef>
              <a:buSzPct val="100000"/>
              <a:buNone/>
            </a:pPr>
            <a:r>
              <a:rPr lang="en-US" sz="2200" b="1" dirty="0"/>
              <a:t>Let’s start with behaviors to avoid: </a:t>
            </a:r>
            <a:endParaRPr lang="en-US" sz="2200" dirty="0">
              <a:cs typeface="Calibri" panose="020F0502020204030204"/>
            </a:endParaRPr>
          </a:p>
          <a:p>
            <a:pPr marL="0" lvl="0" indent="0">
              <a:lnSpc>
                <a:spcPct val="100000"/>
              </a:lnSpc>
              <a:spcBef>
                <a:spcPts val="900"/>
              </a:spcBef>
              <a:spcAft>
                <a:spcPts val="0"/>
              </a:spcAft>
              <a:buSzPct val="100000"/>
              <a:buNone/>
            </a:pPr>
            <a:r>
              <a:rPr lang="en-US" sz="2200" dirty="0"/>
              <a:t>Who would you rather listen to: a speaker who moves confidently across the stage or one who hides behind the podium; one who expresses herself nonverbally with purpose and meaning or one who crosses his arms or clings to the lectern?</a:t>
            </a:r>
            <a:endParaRPr lang="en-US" sz="2200" dirty="0">
              <a:cs typeface="Calibri" panose="020F0502020204030204"/>
            </a:endParaRPr>
          </a:p>
          <a:p>
            <a:pPr marL="0" lvl="0" indent="0">
              <a:lnSpc>
                <a:spcPct val="100000"/>
              </a:lnSpc>
              <a:spcBef>
                <a:spcPts val="900"/>
              </a:spcBef>
              <a:spcAft>
                <a:spcPts val="0"/>
              </a:spcAft>
              <a:buSzPct val="100000"/>
              <a:buNone/>
            </a:pPr>
            <a:endParaRPr lang="en-US" sz="2200" dirty="0">
              <a:cs typeface="Calibri" panose="020F0502020204030204"/>
            </a:endParaRPr>
          </a:p>
          <a:p>
            <a:pPr marL="0" lvl="0" indent="0">
              <a:lnSpc>
                <a:spcPct val="100000"/>
              </a:lnSpc>
              <a:spcBef>
                <a:spcPts val="900"/>
              </a:spcBef>
              <a:spcAft>
                <a:spcPts val="0"/>
              </a:spcAft>
              <a:buSzPct val="100000"/>
              <a:buNone/>
            </a:pPr>
            <a:r>
              <a:rPr lang="en-US" sz="2200" dirty="0"/>
              <a:t>Audiences are most likely to respond positively to open, dynamic speakers who convey the feeling of being at ease with their bodies.</a:t>
            </a:r>
            <a:endParaRPr lang="en-US" sz="2200" dirty="0">
              <a:cs typeface="Calibri" panose="020F0502020204030204"/>
            </a:endParaRPr>
          </a:p>
          <a:p>
            <a:pPr marL="0" lvl="0" indent="0">
              <a:lnSpc>
                <a:spcPct val="100000"/>
              </a:lnSpc>
              <a:spcBef>
                <a:spcPts val="900"/>
              </a:spcBef>
              <a:spcAft>
                <a:spcPts val="0"/>
              </a:spcAft>
              <a:buSzPct val="100000"/>
              <a:buNone/>
            </a:pPr>
            <a:endParaRPr lang="en-US" sz="2200" dirty="0">
              <a:cs typeface="Calibri" panose="020F0502020204030204"/>
            </a:endParaRPr>
          </a:p>
        </p:txBody>
      </p:sp>
      <p:sp>
        <p:nvSpPr>
          <p:cNvPr id="162" name="Google Shape;162;p4"/>
          <p:cNvSpPr txBox="1">
            <a:spLocks noGrp="1"/>
          </p:cNvSpPr>
          <p:nvPr>
            <p:ph type="sldNum" sz="quarter" idx="12"/>
          </p:nvPr>
        </p:nvSpPr>
        <p:spPr>
          <a:xfrm>
            <a:off x="8610600" y="635635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latin typeface="+mn-lt"/>
                <a:ea typeface="+mn-ea"/>
                <a:cs typeface="+mn-cs"/>
              </a:rPr>
              <a:pPr lvl="0" indent="0">
                <a:spcBef>
                  <a:spcPts val="0"/>
                </a:spcBef>
                <a:spcAft>
                  <a:spcPts val="600"/>
                </a:spcAft>
                <a:buNone/>
              </a:pPr>
              <a:t>8</a:t>
            </a:fld>
            <a:endParaRPr lang="en-US" kern="120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68;p5"/>
          <p:cNvSpPr txBox="1">
            <a:spLocks noGrp="1"/>
          </p:cNvSpPr>
          <p:nvPr>
            <p:ph type="title"/>
          </p:nvPr>
        </p:nvSpPr>
        <p:spPr>
          <a:xfrm>
            <a:off x="645064" y="525982"/>
            <a:ext cx="4282983" cy="1200361"/>
          </a:xfrm>
          <a:prstGeom prst="rect">
            <a:avLst/>
          </a:prstGeom>
        </p:spPr>
        <p:txBody>
          <a:bodyPr spcFirstLastPara="1" vert="horz" lIns="91440" tIns="45720" rIns="91440" bIns="45720" rtlCol="0" anchor="b" anchorCtr="0">
            <a:normAutofit/>
          </a:bodyPr>
          <a:lstStyle/>
          <a:p>
            <a:pPr marL="0" lvl="0" indent="0">
              <a:spcAft>
                <a:spcPts val="0"/>
              </a:spcAft>
              <a:buClr>
                <a:srgbClr val="262626"/>
              </a:buClr>
              <a:buSzPts val="4000"/>
            </a:pPr>
            <a:r>
              <a:rPr lang="en-US" sz="3600" kern="1200">
                <a:solidFill>
                  <a:schemeClr val="tx1"/>
                </a:solidFill>
                <a:latin typeface="+mj-lt"/>
                <a:ea typeface="+mj-ea"/>
                <a:cs typeface="+mj-cs"/>
              </a:rPr>
              <a:t>Positions on the Stage </a:t>
            </a:r>
          </a:p>
        </p:txBody>
      </p:sp>
      <p:sp>
        <p:nvSpPr>
          <p:cNvPr id="114" name="Rectangle 1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Google Shape;170;p5"/>
          <p:cNvSpPr txBox="1">
            <a:spLocks noGrp="1"/>
          </p:cNvSpPr>
          <p:nvPr>
            <p:ph sz="half" idx="2"/>
          </p:nvPr>
        </p:nvSpPr>
        <p:spPr>
          <a:xfrm>
            <a:off x="645066" y="2031101"/>
            <a:ext cx="4282984" cy="3511943"/>
          </a:xfrm>
          <a:prstGeom prst="rect">
            <a:avLst/>
          </a:prstGeom>
        </p:spPr>
        <p:txBody>
          <a:bodyPr spcFirstLastPara="1" vert="horz" lIns="91440" tIns="45720" rIns="91440" bIns="45720" rtlCol="0" anchor="ctr" anchorCtr="0">
            <a:normAutofit/>
          </a:bodyPr>
          <a:lstStyle/>
          <a:p>
            <a:pPr marL="182880" lvl="0">
              <a:spcBef>
                <a:spcPts val="0"/>
              </a:spcBef>
              <a:spcAft>
                <a:spcPts val="0"/>
              </a:spcAft>
              <a:buSzPts val="1800"/>
            </a:pPr>
            <a:r>
              <a:rPr lang="en-US" sz="1800" dirty="0"/>
              <a:t>The speaker’s triangle indicates where the speaker starts in </a:t>
            </a:r>
            <a:r>
              <a:rPr lang="en-US" sz="1800" b="1" dirty="0"/>
              <a:t>the introduction (1)</a:t>
            </a:r>
            <a:endParaRPr lang="en-US" sz="1800" dirty="0"/>
          </a:p>
          <a:p>
            <a:pPr marL="182880" lvl="0">
              <a:spcBef>
                <a:spcPts val="900"/>
              </a:spcBef>
              <a:spcAft>
                <a:spcPts val="0"/>
              </a:spcAft>
              <a:buSzPts val="1800"/>
            </a:pPr>
            <a:r>
              <a:rPr lang="en-US" sz="1800" dirty="0"/>
              <a:t>Moves to the second position </a:t>
            </a:r>
            <a:r>
              <a:rPr lang="en-US" sz="1800" b="1" dirty="0"/>
              <a:t>for the first point (2)</a:t>
            </a:r>
            <a:endParaRPr lang="en-US" sz="1800" dirty="0"/>
          </a:p>
          <a:p>
            <a:pPr marL="182880" lvl="0">
              <a:spcBef>
                <a:spcPts val="900"/>
              </a:spcBef>
              <a:spcAft>
                <a:spcPts val="0"/>
              </a:spcAft>
              <a:buSzPts val="1800"/>
            </a:pPr>
            <a:r>
              <a:rPr lang="en-US" sz="1800" dirty="0"/>
              <a:t>Across for </a:t>
            </a:r>
            <a:r>
              <a:rPr lang="en-US" sz="1800" b="1" dirty="0"/>
              <a:t>the second point (1)</a:t>
            </a:r>
            <a:endParaRPr lang="en-US" sz="1800" dirty="0"/>
          </a:p>
          <a:p>
            <a:pPr marL="182880" lvl="0">
              <a:spcBef>
                <a:spcPts val="900"/>
              </a:spcBef>
              <a:spcAft>
                <a:spcPts val="0"/>
              </a:spcAft>
              <a:buSzPts val="1800"/>
            </a:pPr>
            <a:r>
              <a:rPr lang="en-US" sz="1800" dirty="0"/>
              <a:t> Then returns to the original position to make </a:t>
            </a:r>
            <a:r>
              <a:rPr lang="en-US" sz="1800" b="1" dirty="0"/>
              <a:t>the third point and conclusion (1)</a:t>
            </a:r>
          </a:p>
        </p:txBody>
      </p:sp>
      <p:sp>
        <p:nvSpPr>
          <p:cNvPr id="116" name="Rectangle 1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 name="Google Shape;169;p5"/>
          <p:cNvPicPr preferRelativeResize="0">
            <a:picLocks noGrp="1"/>
          </p:cNvPicPr>
          <p:nvPr>
            <p:ph sz="half" idx="1"/>
          </p:nvPr>
        </p:nvPicPr>
        <p:blipFill rotWithShape="1">
          <a:blip r:embed="rId3"/>
          <a:stretch/>
        </p:blipFill>
        <p:spPr>
          <a:xfrm>
            <a:off x="5987738" y="1469389"/>
            <a:ext cx="5628018" cy="3686351"/>
          </a:xfrm>
          <a:prstGeom prst="rect">
            <a:avLst/>
          </a:prstGeom>
          <a:noFill/>
        </p:spPr>
      </p:pic>
      <p:sp>
        <p:nvSpPr>
          <p:cNvPr id="171" name="Google Shape;171;p5"/>
          <p:cNvSpPr txBox="1">
            <a:spLocks noGrp="1"/>
          </p:cNvSpPr>
          <p:nvPr>
            <p:ph type="sldNum" sz="quarter" idx="12"/>
          </p:nvPr>
        </p:nvSpPr>
        <p:spPr>
          <a:xfrm>
            <a:off x="8610600" y="6492240"/>
            <a:ext cx="2743200" cy="365125"/>
          </a:xfrm>
          <a:prstGeom prst="rect">
            <a:avLst/>
          </a:prstGeom>
        </p:spPr>
        <p:txBody>
          <a:bodyPr spcFirstLastPara="1" vert="horz" lIns="91440" tIns="45720" rIns="91440" bIns="45720" rtlCol="0" anchor="ctr" anchorCtr="0">
            <a:normAutofit/>
          </a:bodyPr>
          <a:lstStyle/>
          <a:p>
            <a:pPr lvl="0" indent="0">
              <a:spcBef>
                <a:spcPts val="0"/>
              </a:spcBef>
              <a:spcAft>
                <a:spcPts val="600"/>
              </a:spcAft>
              <a:buNone/>
            </a:pPr>
            <a:fld id="{00000000-1234-1234-1234-123412341234}" type="slidenum">
              <a:rPr lang="en-US" kern="1200">
                <a:latin typeface="+mn-lt"/>
                <a:ea typeface="+mn-ea"/>
                <a:cs typeface="+mn-cs"/>
              </a:rPr>
              <a:pPr lvl="0" indent="0">
                <a:spcBef>
                  <a:spcPts val="0"/>
                </a:spcBef>
                <a:spcAft>
                  <a:spcPts val="600"/>
                </a:spcAft>
                <a:buNone/>
              </a:pPr>
              <a:t>9</a:t>
            </a:fld>
            <a:endParaRPr lang="en-US" kern="1200">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2392</Words>
  <Application>Microsoft Office PowerPoint</Application>
  <PresentationFormat>Widescreen</PresentationFormat>
  <Paragraphs>171</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vt:lpstr>
      <vt:lpstr>Arial,Sans-Serif</vt:lpstr>
      <vt:lpstr>Calibri</vt:lpstr>
      <vt:lpstr>Calibri Light</vt:lpstr>
      <vt:lpstr>Century Gothic</vt:lpstr>
      <vt:lpstr>PT Serif</vt:lpstr>
      <vt:lpstr>Office Theme</vt:lpstr>
      <vt:lpstr>NONVERBAL DELIVERY </vt:lpstr>
      <vt:lpstr>Learning objectives</vt:lpstr>
      <vt:lpstr>Chapter outline </vt:lpstr>
      <vt:lpstr>1. Nonverbal Communication Is Fluid</vt:lpstr>
      <vt:lpstr>2. Eight types of nonverbal communication</vt:lpstr>
      <vt:lpstr>Space </vt:lpstr>
      <vt:lpstr>Environment </vt:lpstr>
      <vt:lpstr>3. Movement in Your Speech </vt:lpstr>
      <vt:lpstr>Positions on the Stage </vt:lpstr>
      <vt:lpstr>Gestures </vt:lpstr>
      <vt:lpstr>Facial Gestures </vt:lpstr>
      <vt:lpstr>4. Visual Aids</vt:lpstr>
      <vt:lpstr>Visual aids accomplish several goals:</vt:lpstr>
      <vt:lpstr>Purpose, Emphasis, Support, and Clarity</vt:lpstr>
      <vt:lpstr>Methods and Materials</vt:lpstr>
      <vt:lpstr>Preparing Visual Aids</vt:lpstr>
      <vt:lpstr>Using Visual Aids</vt:lpstr>
      <vt:lpstr>Using PowerPoint as a Visual Aid </vt:lpstr>
      <vt:lpstr>Use of Color</vt:lpstr>
      <vt:lpstr>Helpful Hints for Visual Aids </vt:lpstr>
      <vt:lpstr>5. Nonverbal Strategies for Success with Your Audience </vt:lpstr>
      <vt:lpstr>Exercises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NONVERBAL DELIVERY </dc:title>
  <cp:lastModifiedBy>Minh Hoa</cp:lastModifiedBy>
  <cp:revision>131</cp:revision>
  <dcterms:created xsi:type="dcterms:W3CDTF">2021-08-09T09:53:49Z</dcterms:created>
  <dcterms:modified xsi:type="dcterms:W3CDTF">2022-07-01T01:09:37Z</dcterms:modified>
</cp:coreProperties>
</file>