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Lst>
  <p:notesMasterIdLst>
    <p:notesMasterId r:id="rId17"/>
  </p:notesMasterIdLst>
  <p:sldIdLst>
    <p:sldId id="256" r:id="rId2"/>
    <p:sldId id="257" r:id="rId3"/>
    <p:sldId id="258" r:id="rId4"/>
    <p:sldId id="296" r:id="rId5"/>
    <p:sldId id="297" r:id="rId6"/>
    <p:sldId id="279" r:id="rId7"/>
    <p:sldId id="298" r:id="rId8"/>
    <p:sldId id="299" r:id="rId9"/>
    <p:sldId id="283" r:id="rId10"/>
    <p:sldId id="284" r:id="rId11"/>
    <p:sldId id="293" r:id="rId12"/>
    <p:sldId id="294" r:id="rId13"/>
    <p:sldId id="291" r:id="rId14"/>
    <p:sldId id="292"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71EC5C-6CEC-6035-6456-95E87C306E27}" v="208" dt="2022-05-28T09:24:36.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3891" autoAdjust="0"/>
  </p:normalViewPr>
  <p:slideViewPr>
    <p:cSldViewPr snapToGrid="0">
      <p:cViewPr varScale="1">
        <p:scale>
          <a:sx n="68" d="100"/>
          <a:sy n="68" d="100"/>
        </p:scale>
        <p:origin x="5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7/1/2022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Phê bình có thể không được dễ chịu, nhưng nó là cần thiết. Nó thực hiện chức năng tương tự như cơn đau trên cơ thể con người. Nó kêu gọi sự chú ý đến một trạng thái không lành mạnh của mọi thứ</a:t>
            </a:r>
            <a:endParaRPr lang="en-US" dirty="0"/>
          </a:p>
        </p:txBody>
      </p:sp>
      <p:sp>
        <p:nvSpPr>
          <p:cNvPr id="4" name="Slide Number Placeholder 3"/>
          <p:cNvSpPr>
            <a:spLocks noGrp="1"/>
          </p:cNvSpPr>
          <p:nvPr>
            <p:ph type="sldNum" sz="quarter" idx="5"/>
          </p:nvPr>
        </p:nvSpPr>
        <p:spPr/>
        <p:txBody>
          <a:bodyPr/>
          <a:lstStyle/>
          <a:p>
            <a:fld id="{10697409-EE2C-45E2-80EA-ECDFE69860F1}" type="slidenum">
              <a:rPr lang="en-US" smtClean="0"/>
              <a:t>4</a:t>
            </a:fld>
            <a:endParaRPr lang="en-US"/>
          </a:p>
        </p:txBody>
      </p:sp>
    </p:spTree>
    <p:extLst>
      <p:ext uri="{BB962C8B-B14F-4D97-AF65-F5344CB8AC3E}">
        <p14:creationId xmlns:p14="http://schemas.microsoft.com/office/powerpoint/2010/main" val="219411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Bất kỳ kẻ ngu ngốc nào cũng có thể chỉ trích, lên án và phàn nàn nhưng cần có tính cách và sự tự chủ để thấu hiểu và tha thứ.</a:t>
            </a:r>
            <a:endParaRPr lang="en-US" dirty="0"/>
          </a:p>
        </p:txBody>
      </p:sp>
      <p:sp>
        <p:nvSpPr>
          <p:cNvPr id="4" name="Slide Number Placeholder 3"/>
          <p:cNvSpPr>
            <a:spLocks noGrp="1"/>
          </p:cNvSpPr>
          <p:nvPr>
            <p:ph type="sldNum" sz="quarter" idx="5"/>
          </p:nvPr>
        </p:nvSpPr>
        <p:spPr/>
        <p:txBody>
          <a:bodyPr/>
          <a:lstStyle/>
          <a:p>
            <a:fld id="{10697409-EE2C-45E2-80EA-ECDFE69860F1}" type="slidenum">
              <a:rPr lang="en-US" smtClean="0"/>
              <a:t>5</a:t>
            </a:fld>
            <a:endParaRPr lang="en-US"/>
          </a:p>
        </p:txBody>
      </p:sp>
    </p:spTree>
    <p:extLst>
      <p:ext uri="{BB962C8B-B14F-4D97-AF65-F5344CB8AC3E}">
        <p14:creationId xmlns:p14="http://schemas.microsoft.com/office/powerpoint/2010/main" val="43190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Phản hồi được định nghĩa là phản hồi của người nhận đối với một nguồn và có thể có nhiều dạng. Phản hồi có thể bằng cả lời nói và không lời và có thể bao gồm các dấu hiệu, ký hiệu, từ ngữ hoặc âm thanh không rõ ràng hoặc khó hiểu</a:t>
            </a:r>
            <a:endParaRPr lang="en-US" dirty="0"/>
          </a:p>
        </p:txBody>
      </p:sp>
      <p:sp>
        <p:nvSpPr>
          <p:cNvPr id="4" name="Slide Number Placeholder 3"/>
          <p:cNvSpPr>
            <a:spLocks noGrp="1"/>
          </p:cNvSpPr>
          <p:nvPr>
            <p:ph type="sldNum" sz="quarter" idx="5"/>
          </p:nvPr>
        </p:nvSpPr>
        <p:spPr/>
        <p:txBody>
          <a:bodyPr/>
          <a:lstStyle/>
          <a:p>
            <a:fld id="{10697409-EE2C-45E2-80EA-ECDFE69860F1}" type="slidenum">
              <a:rPr lang="en-US" smtClean="0"/>
              <a:t>6</a:t>
            </a:fld>
            <a:endParaRPr lang="en-US"/>
          </a:p>
        </p:txBody>
      </p:sp>
    </p:spTree>
    <p:extLst>
      <p:ext uri="{BB962C8B-B14F-4D97-AF65-F5344CB8AC3E}">
        <p14:creationId xmlns:p14="http://schemas.microsoft.com/office/powerpoint/2010/main" val="321693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Carl Rogers, nhà tâm lý học nhân văn nổi tiếng, chia phản hồi thành năm loại: 1. Đánh giá 2. </a:t>
            </a:r>
            <a:r>
              <a:rPr lang="en-US" dirty="0" err="1"/>
              <a:t>Diễn</a:t>
            </a:r>
            <a:r>
              <a:rPr lang="en-US" dirty="0"/>
              <a:t> </a:t>
            </a:r>
            <a:r>
              <a:rPr lang="en-US" dirty="0" err="1"/>
              <a:t>giải</a:t>
            </a:r>
            <a:r>
              <a:rPr lang="vi-VN" dirty="0"/>
              <a:t> 3. Hỗ trợ 4. Thăm dò 5. Hiểu biết</a:t>
            </a:r>
            <a:endParaRPr lang="en-US" dirty="0"/>
          </a:p>
        </p:txBody>
      </p:sp>
      <p:sp>
        <p:nvSpPr>
          <p:cNvPr id="4" name="Slide Number Placeholder 3"/>
          <p:cNvSpPr>
            <a:spLocks noGrp="1"/>
          </p:cNvSpPr>
          <p:nvPr>
            <p:ph type="sldNum" sz="quarter" idx="5"/>
          </p:nvPr>
        </p:nvSpPr>
        <p:spPr/>
        <p:txBody>
          <a:bodyPr/>
          <a:lstStyle/>
          <a:p>
            <a:fld id="{10697409-EE2C-45E2-80EA-ECDFE69860F1}" type="slidenum">
              <a:rPr lang="en-US" smtClean="0"/>
              <a:t>11</a:t>
            </a:fld>
            <a:endParaRPr lang="en-US"/>
          </a:p>
        </p:txBody>
      </p:sp>
    </p:spTree>
    <p:extLst>
      <p:ext uri="{BB962C8B-B14F-4D97-AF65-F5344CB8AC3E}">
        <p14:creationId xmlns:p14="http://schemas.microsoft.com/office/powerpoint/2010/main" val="414448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Phản hồi đánh giá</a:t>
            </a:r>
            <a:r>
              <a:rPr lang="en-US" dirty="0"/>
              <a:t>:</a:t>
            </a:r>
            <a:r>
              <a:rPr lang="vi-VN" dirty="0"/>
              <a:t> thường liên quan đến đánh giá của người viết và đặc điểm của họ (hoặc độ tin cậy). </a:t>
            </a:r>
            <a:endParaRPr lang="en-US" dirty="0"/>
          </a:p>
          <a:p>
            <a:r>
              <a:rPr lang="vi-VN" dirty="0"/>
              <a:t>Phản hồi diễn giải</a:t>
            </a:r>
            <a:r>
              <a:rPr lang="en-US" dirty="0"/>
              <a:t>:</a:t>
            </a:r>
            <a:r>
              <a:rPr lang="vi-VN" dirty="0"/>
              <a:t> yêu cầu xác nhận hoặc làm rõ thông báo và thường được thể hiện dưới dạng một câu hỏi. </a:t>
            </a:r>
            <a:endParaRPr lang="en-US" dirty="0"/>
          </a:p>
          <a:p>
            <a:r>
              <a:rPr lang="vi-VN" dirty="0"/>
              <a:t>Phản hồi hỗ trợ</a:t>
            </a:r>
            <a:r>
              <a:rPr lang="en-US" dirty="0"/>
              <a:t>:</a:t>
            </a:r>
            <a:r>
              <a:rPr lang="vi-VN" dirty="0"/>
              <a:t> truyền đạt sự khuyến khích khi phản hồi lại một tin nhắn </a:t>
            </a:r>
            <a:endParaRPr lang="en-US" dirty="0"/>
          </a:p>
          <a:p>
            <a:r>
              <a:rPr lang="vi-VN" dirty="0"/>
              <a:t>Phản hồi thăm dò: truyền đạt các yêu cầu được nhắm mục tiêu về thông tin cụ thể </a:t>
            </a:r>
            <a:endParaRPr lang="en-US" dirty="0"/>
          </a:p>
          <a:p>
            <a:r>
              <a:rPr lang="en-US" dirty="0"/>
              <a:t>P</a:t>
            </a:r>
            <a:r>
              <a:rPr lang="vi-VN" dirty="0"/>
              <a:t>hản hồi</a:t>
            </a:r>
            <a:r>
              <a:rPr lang="en-US" dirty="0"/>
              <a:t> </a:t>
            </a:r>
            <a:r>
              <a:rPr lang="en-US" dirty="0" err="1"/>
              <a:t>hiểu</a:t>
            </a:r>
            <a:r>
              <a:rPr lang="en-US" dirty="0"/>
              <a:t> </a:t>
            </a:r>
            <a:r>
              <a:rPr lang="en-US" dirty="0" err="1"/>
              <a:t>biết</a:t>
            </a:r>
            <a:r>
              <a:rPr lang="vi-VN" dirty="0"/>
              <a:t>: truyền đạt sự cảm thông và đồng cảm với nguồn của thông điệp</a:t>
            </a:r>
            <a:endParaRPr lang="en-US" dirty="0"/>
          </a:p>
        </p:txBody>
      </p:sp>
      <p:sp>
        <p:nvSpPr>
          <p:cNvPr id="4" name="Slide Number Placeholder 3"/>
          <p:cNvSpPr>
            <a:spLocks noGrp="1"/>
          </p:cNvSpPr>
          <p:nvPr>
            <p:ph type="sldNum" sz="quarter" idx="5"/>
          </p:nvPr>
        </p:nvSpPr>
        <p:spPr/>
        <p:txBody>
          <a:bodyPr/>
          <a:lstStyle/>
          <a:p>
            <a:fld id="{10697409-EE2C-45E2-80EA-ECDFE69860F1}" type="slidenum">
              <a:rPr lang="en-US" smtClean="0"/>
              <a:t>12</a:t>
            </a:fld>
            <a:endParaRPr lang="en-US"/>
          </a:p>
        </p:txBody>
      </p:sp>
    </p:spTree>
    <p:extLst>
      <p:ext uri="{BB962C8B-B14F-4D97-AF65-F5344CB8AC3E}">
        <p14:creationId xmlns:p14="http://schemas.microsoft.com/office/powerpoint/2010/main" val="403174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468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058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66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012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175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66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027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737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10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946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882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18363509"/>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pressenza.com/2020/06/crisis-means-danger-and-opportunit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pressenza.com/2020/06/crisis-means-danger-and-opportun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open.lib.umn.edu/publicspeaking/chapter/12-2-types-of-outline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ed.ac.uk/annabel-treshansky/2020/04/29/discussion-assessment-and-feedback/"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t>Feedback </a:t>
            </a:r>
            <a:br>
              <a:rPr lang="en-US" sz="5400"/>
            </a:br>
            <a:r>
              <a:rPr lang="en-US" sz="5400"/>
              <a:t>in Writing Process </a:t>
            </a:r>
          </a:p>
        </p:txBody>
      </p:sp>
      <p:sp>
        <p:nvSpPr>
          <p:cNvPr id="3" name="Subtitle 2"/>
          <p:cNvSpPr>
            <a:spLocks noGrp="1"/>
          </p:cNvSpPr>
          <p:nvPr>
            <p:ph type="subTitle" idx="1"/>
          </p:nvPr>
        </p:nvSpPr>
        <p:spPr>
          <a:xfrm>
            <a:off x="7464612" y="4750893"/>
            <a:ext cx="4087305" cy="1147863"/>
          </a:xfrm>
        </p:spPr>
        <p:txBody>
          <a:bodyPr anchor="t">
            <a:normAutofit/>
          </a:bodyPr>
          <a:lstStyle/>
          <a:p>
            <a:pPr lvl="0" algn="l"/>
            <a:r>
              <a:rPr lang="en-US" sz="1800" dirty="0"/>
              <a:t>Session IV: Groups &amp; Teams (In) Action</a:t>
            </a:r>
            <a:endParaRPr lang="en-US" sz="1800" dirty="0">
              <a:cs typeface="Calibri"/>
            </a:endParaRPr>
          </a:p>
          <a:p>
            <a:pPr algn="l"/>
            <a:endParaRPr lang="en-US" sz="1800" dirty="0">
              <a:cs typeface="Calibri"/>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Person writing on a notepad">
            <a:extLst>
              <a:ext uri="{FF2B5EF4-FFF2-40B4-BE49-F238E27FC236}">
                <a16:creationId xmlns:a16="http://schemas.microsoft.com/office/drawing/2014/main" id="{129A5BE8-F9E6-92AD-0B7B-E530224D2C8E}"/>
              </a:ext>
            </a:extLst>
          </p:cNvPr>
          <p:cNvPicPr>
            <a:picLocks noChangeAspect="1"/>
          </p:cNvPicPr>
          <p:nvPr/>
        </p:nvPicPr>
        <p:blipFill rotWithShape="1">
          <a:blip r:embed="rId2"/>
          <a:srcRect l="12195" r="6481" b="-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6" name="Picture 6" descr="Logo&#10;&#10;Description automatically generated">
            <a:extLst>
              <a:ext uri="{FF2B5EF4-FFF2-40B4-BE49-F238E27FC236}">
                <a16:creationId xmlns:a16="http://schemas.microsoft.com/office/drawing/2014/main" id="{FA82896F-6C53-D07D-7834-2B684D37E8B0}"/>
              </a:ext>
            </a:extLst>
          </p:cNvPr>
          <p:cNvPicPr>
            <a:picLocks noChangeAspect="1"/>
          </p:cNvPicPr>
          <p:nvPr/>
        </p:nvPicPr>
        <p:blipFill>
          <a:blip r:embed="rId3"/>
          <a:stretch>
            <a:fillRect/>
          </a:stretch>
        </p:blipFill>
        <p:spPr>
          <a:xfrm>
            <a:off x="7547708" y="70348"/>
            <a:ext cx="1736970" cy="875303"/>
          </a:xfrm>
          <a:prstGeom prst="rect">
            <a:avLst/>
          </a:prstGeom>
        </p:spPr>
      </p:pic>
    </p:spTree>
    <p:extLst>
      <p:ext uri="{BB962C8B-B14F-4D97-AF65-F5344CB8AC3E}">
        <p14:creationId xmlns:p14="http://schemas.microsoft.com/office/powerpoint/2010/main" val="3051317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55564" y="834888"/>
            <a:ext cx="4314645" cy="1268958"/>
          </a:xfrm>
        </p:spPr>
        <p:txBody>
          <a:bodyPr anchor="b">
            <a:normAutofit/>
          </a:bodyPr>
          <a:lstStyle/>
          <a:p>
            <a:r>
              <a:rPr lang="en-US" sz="3200"/>
              <a:t>The other feedback type</a:t>
            </a:r>
          </a:p>
        </p:txBody>
      </p:sp>
      <p:pic>
        <p:nvPicPr>
          <p:cNvPr id="5" name="Picture 4">
            <a:extLst>
              <a:ext uri="{FF2B5EF4-FFF2-40B4-BE49-F238E27FC236}">
                <a16:creationId xmlns:a16="http://schemas.microsoft.com/office/drawing/2014/main" id="{7472A93E-DDAA-B83C-1114-9B3816CF69CA}"/>
              </a:ext>
            </a:extLst>
          </p:cNvPr>
          <p:cNvPicPr>
            <a:picLocks noChangeAspect="1"/>
          </p:cNvPicPr>
          <p:nvPr/>
        </p:nvPicPr>
        <p:blipFill rotWithShape="1">
          <a:blip r:embed="rId2"/>
          <a:srcRect l="10226" r="38120" b="6250"/>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7255563" y="2557587"/>
            <a:ext cx="4314645" cy="3717317"/>
          </a:xfrm>
        </p:spPr>
        <p:txBody>
          <a:bodyPr anchor="t">
            <a:normAutofit fontScale="92500"/>
          </a:bodyPr>
          <a:lstStyle/>
          <a:p>
            <a:pPr>
              <a:lnSpc>
                <a:spcPct val="150000"/>
              </a:lnSpc>
              <a:buFont typeface="Wingdings" panose="05000000000000000000" pitchFamily="2" charset="2"/>
              <a:buChar char="v"/>
            </a:pPr>
            <a:r>
              <a:rPr lang="en-US" sz="1800" dirty="0"/>
              <a:t>Hard Copy Documents and External Feedback</a:t>
            </a:r>
            <a:endParaRPr lang="en-US" dirty="0"/>
          </a:p>
          <a:p>
            <a:pPr>
              <a:lnSpc>
                <a:spcPct val="150000"/>
              </a:lnSpc>
              <a:buFont typeface="Wingdings" panose="05000000000000000000" pitchFamily="2" charset="2"/>
              <a:buChar char="v"/>
            </a:pPr>
            <a:r>
              <a:rPr lang="en-US" sz="1800" dirty="0"/>
              <a:t>External Feedback in a Virtual Environment</a:t>
            </a:r>
            <a:endParaRPr lang="en-US" sz="1800" dirty="0">
              <a:cs typeface="Calibri" panose="020F0502020204030204"/>
            </a:endParaRPr>
          </a:p>
          <a:p>
            <a:pPr>
              <a:lnSpc>
                <a:spcPct val="150000"/>
              </a:lnSpc>
              <a:buFont typeface="Wingdings" panose="05000000000000000000" pitchFamily="2" charset="2"/>
              <a:buChar char="v"/>
            </a:pPr>
            <a:r>
              <a:rPr lang="en-US" sz="1800" dirty="0"/>
              <a:t>User-Generated Feedback</a:t>
            </a:r>
            <a:endParaRPr lang="en-US" sz="1800" dirty="0">
              <a:cs typeface="Calibri" panose="020F0502020204030204"/>
            </a:endParaRPr>
          </a:p>
          <a:p>
            <a:pPr>
              <a:lnSpc>
                <a:spcPct val="150000"/>
              </a:lnSpc>
              <a:buFont typeface="Wingdings" panose="05000000000000000000" pitchFamily="2" charset="2"/>
              <a:buChar char="v"/>
            </a:pPr>
            <a:r>
              <a:rPr lang="en-US" sz="1800" dirty="0"/>
              <a:t>Interviews</a:t>
            </a:r>
            <a:endParaRPr lang="en-US" sz="1800" dirty="0">
              <a:cs typeface="Calibri" panose="020F0502020204030204"/>
            </a:endParaRPr>
          </a:p>
          <a:p>
            <a:pPr>
              <a:lnSpc>
                <a:spcPct val="150000"/>
              </a:lnSpc>
              <a:buFont typeface="Wingdings" panose="05000000000000000000" pitchFamily="2" charset="2"/>
              <a:buChar char="v"/>
            </a:pPr>
            <a:r>
              <a:rPr lang="en-US" sz="1800" dirty="0"/>
              <a:t>Surveys </a:t>
            </a:r>
            <a:endParaRPr lang="en-US" sz="1800">
              <a:cs typeface="Calibri" panose="020F0502020204030204"/>
            </a:endParaRPr>
          </a:p>
          <a:p>
            <a:pPr>
              <a:lnSpc>
                <a:spcPct val="150000"/>
              </a:lnSpc>
              <a:buFont typeface="Wingdings" panose="05000000000000000000" pitchFamily="2" charset="2"/>
              <a:buChar char="v"/>
            </a:pPr>
            <a:r>
              <a:rPr lang="en-US" sz="1800" dirty="0"/>
              <a:t>Focus Groups</a:t>
            </a:r>
            <a:endParaRPr lang="en-US" sz="1800" dirty="0">
              <a:cs typeface="Calibri" panose="020F0502020204030204"/>
            </a:endParaRPr>
          </a:p>
          <a:p>
            <a:pPr>
              <a:lnSpc>
                <a:spcPct val="150000"/>
              </a:lnSpc>
              <a:buFont typeface="Wingdings" panose="05000000000000000000" pitchFamily="2" charset="2"/>
              <a:buChar char="v"/>
            </a:pPr>
            <a:endParaRPr lang="en-US" sz="1800">
              <a:cs typeface="Calibri" panose="020F0502020204030204"/>
            </a:endParaRPr>
          </a:p>
        </p:txBody>
      </p:sp>
    </p:spTree>
    <p:extLst>
      <p:ext uri="{BB962C8B-B14F-4D97-AF65-F5344CB8AC3E}">
        <p14:creationId xmlns:p14="http://schemas.microsoft.com/office/powerpoint/2010/main" val="118400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B0CCB9D9-B88B-7E20-A038-E3053F06DD7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24000"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title"/>
          </p:nvPr>
        </p:nvSpPr>
        <p:spPr>
          <a:xfrm>
            <a:off x="709448" y="1913950"/>
            <a:ext cx="4204137" cy="1342754"/>
          </a:xfrm>
        </p:spPr>
        <p:txBody>
          <a:bodyPr>
            <a:normAutofit/>
          </a:bodyPr>
          <a:lstStyle/>
          <a:p>
            <a:pPr algn="ctr"/>
            <a:r>
              <a:rPr lang="en-US" sz="3600"/>
              <a:t>2. Feedback as an Opportunity </a:t>
            </a:r>
          </a:p>
        </p:txBody>
      </p:sp>
      <p:cxnSp>
        <p:nvCxnSpPr>
          <p:cNvPr id="14"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16" y="3417573"/>
            <a:ext cx="4593021" cy="2619839"/>
          </a:xfrm>
        </p:spPr>
        <p:txBody>
          <a:bodyPr vert="horz" lIns="91440" tIns="45720" rIns="91440" bIns="45720" rtlCol="0" anchor="ctr">
            <a:normAutofit/>
          </a:bodyPr>
          <a:lstStyle/>
          <a:p>
            <a:pPr marL="0" indent="0">
              <a:buNone/>
            </a:pPr>
            <a:r>
              <a:rPr lang="en-US" sz="1700" b="1" dirty="0"/>
              <a:t>Carl Rogers, the famous humanistic psychologist, divides feedback into five categories</a:t>
            </a:r>
            <a:r>
              <a:rPr lang="en-US" sz="1700" dirty="0"/>
              <a:t>: </a:t>
            </a:r>
          </a:p>
          <a:p>
            <a:pPr marL="0" indent="0">
              <a:buNone/>
            </a:pPr>
            <a:r>
              <a:rPr lang="en-US" sz="1700" dirty="0"/>
              <a:t>1. Evaluative </a:t>
            </a:r>
            <a:endParaRPr lang="en-US" sz="1700" dirty="0">
              <a:cs typeface="Calibri" panose="020F0502020204030204"/>
            </a:endParaRPr>
          </a:p>
          <a:p>
            <a:pPr marL="0" indent="0">
              <a:buNone/>
            </a:pPr>
            <a:r>
              <a:rPr lang="en-US" sz="1700" dirty="0"/>
              <a:t>2. Interpretive </a:t>
            </a:r>
            <a:endParaRPr lang="en-US" sz="1700" dirty="0">
              <a:cs typeface="Calibri" panose="020F0502020204030204"/>
            </a:endParaRPr>
          </a:p>
          <a:p>
            <a:pPr marL="0" indent="0">
              <a:buNone/>
            </a:pPr>
            <a:r>
              <a:rPr lang="en-US" sz="1700" dirty="0"/>
              <a:t>3. Supportive </a:t>
            </a:r>
            <a:endParaRPr lang="en-US" sz="1700" dirty="0">
              <a:cs typeface="Calibri" panose="020F0502020204030204"/>
            </a:endParaRPr>
          </a:p>
          <a:p>
            <a:pPr marL="0" indent="0">
              <a:buNone/>
            </a:pPr>
            <a:r>
              <a:rPr lang="en-US" sz="1700" dirty="0"/>
              <a:t>4. Probing </a:t>
            </a:r>
            <a:endParaRPr lang="en-US" sz="1700" dirty="0">
              <a:cs typeface="Calibri" panose="020F0502020204030204"/>
            </a:endParaRPr>
          </a:p>
          <a:p>
            <a:pPr marL="0" indent="0">
              <a:buNone/>
            </a:pPr>
            <a:r>
              <a:rPr lang="en-US" sz="1700" dirty="0"/>
              <a:t>5. Understanding</a:t>
            </a:r>
            <a:endParaRPr lang="en-US" sz="1700" dirty="0">
              <a:cs typeface="Calibri" panose="020F0502020204030204"/>
            </a:endParaRPr>
          </a:p>
        </p:txBody>
      </p:sp>
    </p:spTree>
    <p:extLst>
      <p:ext uri="{BB962C8B-B14F-4D97-AF65-F5344CB8AC3E}">
        <p14:creationId xmlns:p14="http://schemas.microsoft.com/office/powerpoint/2010/main" val="314608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a:extLst>
              <a:ext uri="{FF2B5EF4-FFF2-40B4-BE49-F238E27FC236}">
                <a16:creationId xmlns:a16="http://schemas.microsoft.com/office/drawing/2014/main" id="{03743FB0-6CF1-2041-6D73-790E6DBB1967}"/>
              </a:ext>
            </a:extLst>
          </p:cNvPr>
          <p:cNvPicPr>
            <a:picLocks noChangeAspect="1"/>
          </p:cNvPicPr>
          <p:nvPr/>
        </p:nvPicPr>
        <p:blipFill rotWithShape="1">
          <a:blip r:embed="rId3">
            <a:alphaModFix amt="35000"/>
            <a:extLst>
              <a:ext uri="{837473B0-CC2E-450A-ABE3-18F120FF3D39}">
                <a1611:picAttrSrcUrl xmlns:a1611="http://schemas.microsoft.com/office/drawing/2016/11/main" r:id="rId4"/>
              </a:ext>
            </a:extLst>
          </a:blip>
          <a:srcRect r="24000" b="-1"/>
          <a:stretch/>
        </p:blipFill>
        <p:spPr>
          <a:xfrm>
            <a:off x="-1" y="10"/>
            <a:ext cx="1219200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solidFill>
                  <a:srgbClr val="FFFFFF"/>
                </a:solidFill>
              </a:rPr>
              <a:t>Five types of feedback</a:t>
            </a:r>
          </a:p>
        </p:txBody>
      </p:sp>
      <p:sp>
        <p:nvSpPr>
          <p:cNvPr id="3" name="Content Placeholder 2"/>
          <p:cNvSpPr>
            <a:spLocks noGrp="1"/>
          </p:cNvSpPr>
          <p:nvPr>
            <p:ph idx="1"/>
          </p:nvPr>
        </p:nvSpPr>
        <p:spPr>
          <a:xfrm>
            <a:off x="838200" y="1825625"/>
            <a:ext cx="10515600" cy="4351338"/>
          </a:xfrm>
        </p:spPr>
        <p:txBody>
          <a:bodyPr>
            <a:normAutofit/>
          </a:bodyPr>
          <a:lstStyle/>
          <a:p>
            <a:pPr marL="457200" indent="-457200">
              <a:buFont typeface="+mj-lt"/>
              <a:buAutoNum type="arabicPeriod"/>
            </a:pPr>
            <a:r>
              <a:rPr lang="en-US" sz="2600" dirty="0">
                <a:solidFill>
                  <a:srgbClr val="FFFFFF"/>
                </a:solidFill>
              </a:rPr>
              <a:t>Evaluative feedback often involves judgment of the writer and his or her ethos (or credibility).</a:t>
            </a:r>
          </a:p>
          <a:p>
            <a:pPr marL="457200" indent="-457200">
              <a:buFont typeface="+mj-lt"/>
              <a:buAutoNum type="arabicPeriod"/>
            </a:pPr>
            <a:r>
              <a:rPr lang="en-US" sz="2600" dirty="0">
                <a:solidFill>
                  <a:srgbClr val="FFFFFF"/>
                </a:solidFill>
              </a:rPr>
              <a:t>Interpretive feedback requests confirmation or clarification of a message, and is often expressed in the form of a question.</a:t>
            </a:r>
          </a:p>
          <a:p>
            <a:pPr marL="457200" indent="-457200">
              <a:buFont typeface="+mj-lt"/>
              <a:buAutoNum type="arabicPeriod"/>
            </a:pPr>
            <a:r>
              <a:rPr lang="en-US" sz="2600" dirty="0">
                <a:solidFill>
                  <a:srgbClr val="FFFFFF"/>
                </a:solidFill>
              </a:rPr>
              <a:t>Supportive feedback communicates encouragement in response to a message</a:t>
            </a:r>
          </a:p>
          <a:p>
            <a:pPr marL="457200" indent="-457200">
              <a:buFont typeface="+mj-lt"/>
              <a:buAutoNum type="arabicPeriod"/>
            </a:pPr>
            <a:r>
              <a:rPr lang="en-US" sz="2600" dirty="0">
                <a:solidFill>
                  <a:srgbClr val="FFFFFF"/>
                </a:solidFill>
              </a:rPr>
              <a:t>Probing Feedback: communicates targeted requests for specific information</a:t>
            </a:r>
          </a:p>
          <a:p>
            <a:pPr marL="457200" indent="-457200">
              <a:buFont typeface="+mj-lt"/>
              <a:buAutoNum type="arabicPeriod"/>
            </a:pPr>
            <a:r>
              <a:rPr lang="en-US" sz="2600" dirty="0">
                <a:solidFill>
                  <a:srgbClr val="FFFFFF"/>
                </a:solidFill>
              </a:rPr>
              <a:t>Understanding Feedback: communicates sympathy and empathy for the source of the message</a:t>
            </a:r>
          </a:p>
        </p:txBody>
      </p:sp>
    </p:spTree>
    <p:extLst>
      <p:ext uri="{BB962C8B-B14F-4D97-AF65-F5344CB8AC3E}">
        <p14:creationId xmlns:p14="http://schemas.microsoft.com/office/powerpoint/2010/main" val="14263463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Key Takeaway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92500" lnSpcReduction="10000"/>
          </a:bodyPr>
          <a:lstStyle/>
          <a:p>
            <a:pPr marL="457200" indent="-457200">
              <a:lnSpc>
                <a:spcPct val="150000"/>
              </a:lnSpc>
              <a:buFont typeface="+mj-lt"/>
              <a:buAutoNum type="arabicPeriod"/>
            </a:pPr>
            <a:r>
              <a:rPr lang="en-US" dirty="0"/>
              <a:t>Feedback may be indirect or direct, internal or external, and may be mediated electronically in many different ways. </a:t>
            </a:r>
            <a:endParaRPr lang="en-US"/>
          </a:p>
          <a:p>
            <a:pPr marL="457200" indent="-457200">
              <a:lnSpc>
                <a:spcPct val="150000"/>
              </a:lnSpc>
              <a:buFont typeface="+mj-lt"/>
              <a:buAutoNum type="arabicPeriod"/>
            </a:pPr>
            <a:r>
              <a:rPr lang="en-US" dirty="0"/>
              <a:t>Those offering the feedback must have an understanding of what makes a successful performance. </a:t>
            </a:r>
            <a:endParaRPr lang="en-US" dirty="0">
              <a:cs typeface="Calibri"/>
            </a:endParaRPr>
          </a:p>
          <a:p>
            <a:pPr marL="457200" indent="-457200">
              <a:lnSpc>
                <a:spcPct val="150000"/>
              </a:lnSpc>
              <a:buFont typeface="+mj-lt"/>
              <a:buAutoNum type="arabicPeriod"/>
            </a:pPr>
            <a:r>
              <a:rPr lang="en-US" dirty="0"/>
              <a:t>Feedback may be evaluative, interpretive, supportive, probing, or understanding, and it is always an opportunity for growth.</a:t>
            </a:r>
            <a:endParaRPr lang="en-US" dirty="0">
              <a:cs typeface="Calibri"/>
            </a:endParaRPr>
          </a:p>
        </p:txBody>
      </p:sp>
    </p:spTree>
    <p:extLst>
      <p:ext uri="{BB962C8B-B14F-4D97-AF65-F5344CB8AC3E}">
        <p14:creationId xmlns:p14="http://schemas.microsoft.com/office/powerpoint/2010/main" val="106184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t>Activity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vert="horz" lIns="91440" tIns="45720" rIns="91440" bIns="45720" rtlCol="0" anchor="t">
            <a:normAutofit fontScale="92500"/>
          </a:bodyPr>
          <a:lstStyle/>
          <a:p>
            <a:pPr marL="0" indent="0">
              <a:lnSpc>
                <a:spcPct val="150000"/>
              </a:lnSpc>
              <a:buNone/>
            </a:pPr>
            <a:r>
              <a:rPr lang="en-US" dirty="0"/>
              <a:t>Find a blog or online article with comments posted after the document. Choose one example of feedback from the comments and share it with your classmates. Note any trends or themes that present themselves as you explore the comments. </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29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C5053-26F2-2448-70A8-43222DDDF234}"/>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sz="6000"/>
              <a:t>Q&amp;A</a:t>
            </a:r>
          </a:p>
        </p:txBody>
      </p:sp>
      <p:pic>
        <p:nvPicPr>
          <p:cNvPr id="4" name="Picture 3" descr="Question mark against red wall">
            <a:extLst>
              <a:ext uri="{FF2B5EF4-FFF2-40B4-BE49-F238E27FC236}">
                <a16:creationId xmlns:a16="http://schemas.microsoft.com/office/drawing/2014/main" id="{81E0746C-5C24-0394-5068-E8DCEB470BFA}"/>
              </a:ext>
            </a:extLst>
          </p:cNvPr>
          <p:cNvPicPr>
            <a:picLocks noChangeAspect="1"/>
          </p:cNvPicPr>
          <p:nvPr/>
        </p:nvPicPr>
        <p:blipFill rotWithShape="1">
          <a:blip r:embed="rId2"/>
          <a:srcRect l="43071" r="8" b="8"/>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4"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02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96E7CB9-A65C-1064-1CB6-8F4BE0516C2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5882"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2138994" y="1310739"/>
            <a:ext cx="5463419" cy="1759608"/>
          </a:xfrm>
        </p:spPr>
        <p:txBody>
          <a:bodyPr vert="horz" lIns="91440" tIns="45720" rIns="91440" bIns="45720" rtlCol="0" anchor="t">
            <a:normAutofit/>
          </a:bodyPr>
          <a:lstStyle/>
          <a:p>
            <a:pPr marL="0" indent="0">
              <a:buNone/>
            </a:pPr>
            <a:r>
              <a:rPr lang="en-US" sz="2400" b="1" dirty="0">
                <a:ea typeface="+mn-lt"/>
                <a:cs typeface="+mn-lt"/>
              </a:rPr>
              <a:t>Chapter outlines </a:t>
            </a:r>
            <a:endParaRPr lang="en-US" sz="2400">
              <a:cs typeface="Calibri"/>
            </a:endParaRPr>
          </a:p>
          <a:p>
            <a:pPr marL="457200" indent="-457200">
              <a:buAutoNum type="arabicPeriod"/>
            </a:pPr>
            <a:r>
              <a:rPr lang="en-US" sz="2400" dirty="0"/>
              <a:t>Diverse Forms of Feedback</a:t>
            </a:r>
            <a:endParaRPr lang="en-US" sz="2400">
              <a:cs typeface="Calibri" panose="020F0502020204030204"/>
            </a:endParaRPr>
          </a:p>
          <a:p>
            <a:pPr marL="457200" indent="-457200">
              <a:buFont typeface="+mj-lt"/>
              <a:buAutoNum type="arabicPeriod"/>
            </a:pPr>
            <a:r>
              <a:rPr lang="en-US" sz="2400" dirty="0"/>
              <a:t>Feedback as an Opportunity </a:t>
            </a:r>
            <a:endParaRPr lang="en-US" sz="2400">
              <a:cs typeface="Calibri"/>
            </a:endParaRP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sz="3700" b="1"/>
              <a:t>LEARNING OBJECTIVES</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979585"/>
          </a:xfrm>
        </p:spPr>
        <p:txBody>
          <a:bodyPr vert="horz" lIns="91440" tIns="45720" rIns="91440" bIns="45720" rtlCol="0" anchor="ctr">
            <a:noAutofit/>
          </a:bodyPr>
          <a:lstStyle/>
          <a:p>
            <a:pPr marL="0" indent="0">
              <a:lnSpc>
                <a:spcPct val="150000"/>
              </a:lnSpc>
              <a:buNone/>
            </a:pPr>
            <a:r>
              <a:rPr lang="en-US" sz="1800" b="1" dirty="0"/>
              <a:t>By the end of this section, you will be able to:</a:t>
            </a:r>
            <a:endParaRPr lang="en-US" sz="1800">
              <a:cs typeface="Calibri" panose="020F0502020204030204"/>
            </a:endParaRPr>
          </a:p>
          <a:p>
            <a:pPr marL="0" indent="0">
              <a:lnSpc>
                <a:spcPct val="150000"/>
              </a:lnSpc>
              <a:buNone/>
            </a:pPr>
            <a:r>
              <a:rPr lang="en-US" sz="1800" dirty="0"/>
              <a:t>1. Describe feedback as part of the writing process. </a:t>
            </a:r>
            <a:endParaRPr lang="en-US" sz="1800">
              <a:cs typeface="Calibri" panose="020F0502020204030204"/>
            </a:endParaRPr>
          </a:p>
          <a:p>
            <a:pPr marL="0" indent="0">
              <a:lnSpc>
                <a:spcPct val="150000"/>
              </a:lnSpc>
              <a:buNone/>
            </a:pPr>
            <a:r>
              <a:rPr lang="en-US" sz="1800" dirty="0"/>
              <a:t>2. Compare and contrast indirect and direct feedback. </a:t>
            </a:r>
            <a:endParaRPr lang="en-US" sz="1800">
              <a:cs typeface="Calibri" panose="020F0502020204030204"/>
            </a:endParaRPr>
          </a:p>
          <a:p>
            <a:pPr marL="0" indent="0">
              <a:lnSpc>
                <a:spcPct val="150000"/>
              </a:lnSpc>
              <a:buNone/>
            </a:pPr>
            <a:r>
              <a:rPr lang="en-US" sz="1800" dirty="0"/>
              <a:t>3. Understand internal and external feedback. </a:t>
            </a:r>
            <a:endParaRPr lang="en-US" sz="1800">
              <a:cs typeface="Calibri" panose="020F0502020204030204"/>
            </a:endParaRPr>
          </a:p>
          <a:p>
            <a:pPr marL="0" indent="0">
              <a:lnSpc>
                <a:spcPct val="150000"/>
              </a:lnSpc>
              <a:buNone/>
            </a:pPr>
            <a:r>
              <a:rPr lang="en-US" sz="1800" dirty="0"/>
              <a:t>4. Discuss diverse forms of feedback.</a:t>
            </a:r>
            <a:endParaRPr lang="en-US" sz="1800">
              <a:cs typeface="Calibri" panose="020F0502020204030204"/>
            </a:endParaRPr>
          </a:p>
          <a:p>
            <a:pPr marL="0" indent="0">
              <a:lnSpc>
                <a:spcPct val="150000"/>
              </a:lnSpc>
              <a:buNone/>
            </a:pPr>
            <a:r>
              <a:rPr lang="en-US" sz="1800" dirty="0"/>
              <a:t>5. Describe the five types of feedback identified by Carl Rogers.</a:t>
            </a:r>
            <a:endParaRPr lang="en-US" sz="1800">
              <a:cs typeface="Calibri" panose="020F0502020204030204"/>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A46D435-6967-8998-8F89-97DDC47669E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0215" r="10927" b="1"/>
          <a:stretch/>
        </p:blipFill>
        <p:spPr>
          <a:xfrm>
            <a:off x="5977788" y="799352"/>
            <a:ext cx="5425410" cy="5259296"/>
          </a:xfrm>
          <a:prstGeom prst="rect">
            <a:avLst/>
          </a:prstGeom>
        </p:spPr>
      </p:pic>
    </p:spTree>
    <p:extLst>
      <p:ext uri="{BB962C8B-B14F-4D97-AF65-F5344CB8AC3E}">
        <p14:creationId xmlns:p14="http://schemas.microsoft.com/office/powerpoint/2010/main" val="252853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FB4001-4919-70D1-63ED-421089FED14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3600" kern="1200" dirty="0">
                <a:latin typeface="+mj-lt"/>
                <a:ea typeface="+mj-ea"/>
                <a:cs typeface="+mj-cs"/>
              </a:rPr>
              <a:t>Criticism may not be agreeable, but it is necessary. It fulfills the same function as pain in the human body. It calls attention to an unhealthy state of things. </a:t>
            </a:r>
            <a:br>
              <a:rPr lang="en-US" sz="3400" kern="1200" dirty="0"/>
            </a:br>
            <a:r>
              <a:rPr lang="en-US" sz="1600" kern="1200" dirty="0">
                <a:latin typeface="+mj-lt"/>
                <a:ea typeface="+mj-ea"/>
                <a:cs typeface="+mj-cs"/>
              </a:rPr>
              <a:t>(Winston </a:t>
            </a:r>
            <a:r>
              <a:rPr lang="en-US" sz="1600" kern="1200" dirty="0" err="1">
                <a:latin typeface="+mj-lt"/>
                <a:ea typeface="+mj-ea"/>
                <a:cs typeface="+mj-cs"/>
              </a:rPr>
              <a:t>Churchil</a:t>
            </a:r>
            <a:r>
              <a:rPr lang="en-US" sz="1600" kern="1200" dirty="0">
                <a:latin typeface="+mj-lt"/>
                <a:ea typeface="+mj-ea"/>
                <a:cs typeface="+mj-cs"/>
              </a:rPr>
              <a:t>) </a:t>
            </a:r>
            <a:endParaRPr lang="en-US" sz="1600" kern="1200" dirty="0">
              <a:latin typeface="+mj-lt"/>
              <a:cs typeface="Calibri Ligh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87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FB4001-4919-70D1-63ED-421089FED14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3600" dirty="0">
                <a:ea typeface="+mj-lt"/>
                <a:cs typeface="+mj-lt"/>
              </a:rPr>
              <a:t>Any fool can criticize, condemn</a:t>
            </a:r>
            <a:r>
              <a:rPr lang="en-US" sz="3600" kern="1200" dirty="0">
                <a:ea typeface="+mj-lt"/>
                <a:cs typeface="+mj-lt"/>
              </a:rPr>
              <a:t>, </a:t>
            </a:r>
            <a:r>
              <a:rPr lang="en-US" sz="3600" dirty="0">
                <a:ea typeface="+mj-lt"/>
                <a:cs typeface="+mj-lt"/>
              </a:rPr>
              <a:t>and complain </a:t>
            </a:r>
            <a:r>
              <a:rPr lang="en-US" sz="3600" kern="1200" dirty="0">
                <a:ea typeface="+mj-lt"/>
                <a:cs typeface="+mj-lt"/>
              </a:rPr>
              <a:t>but it </a:t>
            </a:r>
            <a:r>
              <a:rPr lang="en-US" sz="3600" dirty="0">
                <a:ea typeface="+mj-lt"/>
                <a:cs typeface="+mj-lt"/>
              </a:rPr>
              <a:t>takes character and self control </a:t>
            </a:r>
            <a:r>
              <a:rPr lang="en-US" sz="3600" kern="1200" dirty="0">
                <a:ea typeface="+mj-lt"/>
                <a:cs typeface="+mj-lt"/>
              </a:rPr>
              <a:t>to </a:t>
            </a:r>
            <a:r>
              <a:rPr lang="en-US" sz="3600" dirty="0">
                <a:ea typeface="+mj-lt"/>
                <a:cs typeface="+mj-lt"/>
              </a:rPr>
              <a:t>be understanding and forgiving</a:t>
            </a:r>
            <a:r>
              <a:rPr lang="en-US" sz="3600" kern="1200" dirty="0">
                <a:ea typeface="+mj-lt"/>
                <a:cs typeface="+mj-lt"/>
              </a:rPr>
              <a:t>. </a:t>
            </a:r>
            <a:br>
              <a:rPr lang="en-US" sz="1600" dirty="0">
                <a:ea typeface="+mj-lt"/>
                <a:cs typeface="+mj-lt"/>
              </a:rPr>
            </a:br>
            <a:r>
              <a:rPr lang="en-US" sz="1600" dirty="0">
                <a:ea typeface="+mj-lt"/>
                <a:cs typeface="+mj-lt"/>
              </a:rPr>
              <a:t>Dale Carnegie </a:t>
            </a:r>
            <a:endParaRPr lang="en-US"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25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7" y="978619"/>
            <a:ext cx="3410712" cy="1106424"/>
          </a:xfrm>
        </p:spPr>
        <p:txBody>
          <a:bodyPr>
            <a:normAutofit/>
          </a:bodyPr>
          <a:lstStyle/>
          <a:p>
            <a:r>
              <a:rPr lang="en-US" sz="2800" dirty="0"/>
              <a:t>1. Diverse Forms </a:t>
            </a:r>
            <a:br>
              <a:rPr lang="en-US" sz="2800" dirty="0"/>
            </a:br>
            <a:r>
              <a:rPr lang="en-US" sz="2800" dirty="0"/>
              <a:t>of Feedback</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2252870"/>
            <a:ext cx="3412219" cy="3560251"/>
          </a:xfrm>
        </p:spPr>
        <p:txBody>
          <a:bodyPr vert="horz" lIns="91440" tIns="45720" rIns="91440" bIns="45720" rtlCol="0" anchor="t">
            <a:normAutofit/>
          </a:bodyPr>
          <a:lstStyle/>
          <a:p>
            <a:pPr marL="0" indent="0">
              <a:lnSpc>
                <a:spcPct val="150000"/>
              </a:lnSpc>
              <a:buNone/>
            </a:pPr>
            <a:r>
              <a:rPr lang="en-US" sz="1700" dirty="0"/>
              <a:t>Feedback is defined as a receiver’s response to a source, and can come in many forms. Feedback can be both verbal and nonverbal, and it may involve signs, symbols, words, or sounds that are unclear or difficult to understand. </a:t>
            </a:r>
            <a:endParaRPr lang="en-US" sz="1700" dirty="0">
              <a:cs typeface="Calibri" panose="020F0502020204030204"/>
            </a:endParaRPr>
          </a:p>
          <a:p>
            <a:pPr>
              <a:lnSpc>
                <a:spcPct val="150000"/>
              </a:lnSpc>
            </a:pPr>
            <a:endParaRPr lang="en-US" sz="1700" dirty="0">
              <a:cs typeface="Calibri" panose="020F0502020204030204"/>
            </a:endParaRPr>
          </a:p>
        </p:txBody>
      </p:sp>
      <p:pic>
        <p:nvPicPr>
          <p:cNvPr id="4" name="Picture 4" descr="Free illustration: Feedback, Men, Talk, Communication - Free Image on ...">
            <a:extLst>
              <a:ext uri="{FF2B5EF4-FFF2-40B4-BE49-F238E27FC236}">
                <a16:creationId xmlns:a16="http://schemas.microsoft.com/office/drawing/2014/main" id="{1C28F965-4830-01B5-96A7-67061C8333A6}"/>
              </a:ext>
            </a:extLst>
          </p:cNvPr>
          <p:cNvPicPr>
            <a:picLocks noChangeAspect="1"/>
          </p:cNvPicPr>
          <p:nvPr/>
        </p:nvPicPr>
        <p:blipFill>
          <a:blip r:embed="rId3"/>
          <a:stretch>
            <a:fillRect/>
          </a:stretch>
        </p:blipFill>
        <p:spPr>
          <a:xfrm>
            <a:off x="5120640" y="1023854"/>
            <a:ext cx="6656832" cy="4709708"/>
          </a:xfrm>
          <a:prstGeom prst="rect">
            <a:avLst/>
          </a:prstGeom>
        </p:spPr>
      </p:pic>
    </p:spTree>
    <p:extLst>
      <p:ext uri="{BB962C8B-B14F-4D97-AF65-F5344CB8AC3E}">
        <p14:creationId xmlns:p14="http://schemas.microsoft.com/office/powerpoint/2010/main" val="174282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Diagram, engineering drawing&#10;&#10;Description automatically generated">
            <a:extLst>
              <a:ext uri="{FF2B5EF4-FFF2-40B4-BE49-F238E27FC236}">
                <a16:creationId xmlns:a16="http://schemas.microsoft.com/office/drawing/2014/main" id="{87FF3589-8770-00D3-DC41-E73A9982250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650" r="15210"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4" name="Freeform: Shape 2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anchor="ctr">
            <a:normAutofit/>
          </a:bodyPr>
          <a:lstStyle/>
          <a:p>
            <a:r>
              <a:rPr lang="en-US" sz="3400" dirty="0"/>
              <a:t>Indirect Feedback </a:t>
            </a:r>
            <a:br>
              <a:rPr lang="en-US" sz="3400" dirty="0"/>
            </a:br>
            <a:r>
              <a:rPr lang="en-US" sz="3400" dirty="0"/>
              <a:t>&amp; </a:t>
            </a:r>
            <a:r>
              <a:rPr lang="en-US" sz="3400" dirty="0">
                <a:ea typeface="+mj-lt"/>
                <a:cs typeface="+mj-lt"/>
              </a:rPr>
              <a:t>Direct Feedback</a:t>
            </a:r>
          </a:p>
        </p:txBody>
      </p:sp>
      <p:sp>
        <p:nvSpPr>
          <p:cNvPr id="28" name="Rectangle 2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74904" y="2522949"/>
            <a:ext cx="5065776" cy="3402363"/>
          </a:xfrm>
        </p:spPr>
        <p:txBody>
          <a:bodyPr vert="horz" lIns="91440" tIns="45720" rIns="91440" bIns="45720" rtlCol="0" anchor="t">
            <a:normAutofit/>
          </a:bodyPr>
          <a:lstStyle/>
          <a:p>
            <a:pPr marL="0" indent="0">
              <a:lnSpc>
                <a:spcPct val="150000"/>
              </a:lnSpc>
              <a:buNone/>
            </a:pPr>
            <a:r>
              <a:rPr lang="en-US" dirty="0"/>
              <a:t>Indirect feedback is a response that does not directly come from the receiver or source</a:t>
            </a:r>
            <a:endParaRPr lang="en-US" sz="3600" dirty="0">
              <a:cs typeface="Calibri"/>
            </a:endParaRPr>
          </a:p>
          <a:p>
            <a:pPr marL="0" indent="0">
              <a:lnSpc>
                <a:spcPct val="150000"/>
              </a:lnSpc>
              <a:buNone/>
            </a:pPr>
            <a:r>
              <a:rPr lang="en-US" dirty="0">
                <a:ea typeface="+mn-lt"/>
                <a:cs typeface="+mn-lt"/>
              </a:rPr>
              <a:t>Direct feedback is a response that comes from the receiver. </a:t>
            </a:r>
          </a:p>
        </p:txBody>
      </p:sp>
    </p:spTree>
    <p:extLst>
      <p:ext uri="{BB962C8B-B14F-4D97-AF65-F5344CB8AC3E}">
        <p14:creationId xmlns:p14="http://schemas.microsoft.com/office/powerpoint/2010/main" val="100469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124712"/>
          </a:xfrm>
        </p:spPr>
        <p:txBody>
          <a:bodyPr anchor="b">
            <a:normAutofit/>
          </a:bodyPr>
          <a:lstStyle/>
          <a:p>
            <a:r>
              <a:rPr lang="en-US" sz="2800">
                <a:ea typeface="+mj-lt"/>
                <a:cs typeface="+mj-lt"/>
              </a:rPr>
              <a:t>Internal Feedback (intrinsic) </a:t>
            </a:r>
            <a:endParaRPr lang="en-US" sz="2800"/>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71094" y="2718054"/>
            <a:ext cx="3390060" cy="3207258"/>
          </a:xfrm>
        </p:spPr>
        <p:txBody>
          <a:bodyPr vert="horz" lIns="91440" tIns="45720" rIns="91440" bIns="45720" rtlCol="0" anchor="t">
            <a:normAutofit fontScale="77500" lnSpcReduction="20000"/>
          </a:bodyPr>
          <a:lstStyle/>
          <a:p>
            <a:pPr marL="0" indent="0" algn="just">
              <a:lnSpc>
                <a:spcPct val="150000"/>
              </a:lnSpc>
              <a:buNone/>
            </a:pPr>
            <a:r>
              <a:rPr lang="en-US" sz="2000" dirty="0">
                <a:ea typeface="+mn-lt"/>
                <a:cs typeface="+mn-lt"/>
              </a:rPr>
              <a:t>Internal feedback come from yourself. </a:t>
            </a:r>
            <a:endParaRPr lang="en-US" sz="2000">
              <a:cs typeface="Calibri" panose="020F0502020204030204"/>
            </a:endParaRPr>
          </a:p>
          <a:p>
            <a:pPr algn="just">
              <a:lnSpc>
                <a:spcPct val="150000"/>
              </a:lnSpc>
              <a:buNone/>
            </a:pPr>
            <a:r>
              <a:rPr lang="en-US" sz="2000" dirty="0">
                <a:ea typeface="+mn-lt"/>
                <a:cs typeface="+mn-lt"/>
              </a:rPr>
              <a:t>As the author, it is your responsibility to ensure your content is: </a:t>
            </a:r>
            <a:endParaRPr lang="en-US" sz="2000">
              <a:cs typeface="Calibri" panose="020F0502020204030204"/>
            </a:endParaRPr>
          </a:p>
          <a:p>
            <a:pPr algn="just">
              <a:lnSpc>
                <a:spcPct val="150000"/>
              </a:lnSpc>
              <a:buNone/>
            </a:pPr>
            <a:r>
              <a:rPr lang="en-US" sz="2000" dirty="0">
                <a:ea typeface="+mn-lt"/>
                <a:cs typeface="+mn-lt"/>
              </a:rPr>
              <a:t>• correct </a:t>
            </a:r>
            <a:endParaRPr lang="en-US" sz="2000">
              <a:cs typeface="Calibri" panose="020F0502020204030204"/>
            </a:endParaRPr>
          </a:p>
          <a:p>
            <a:pPr algn="just">
              <a:lnSpc>
                <a:spcPct val="150000"/>
              </a:lnSpc>
              <a:buNone/>
            </a:pPr>
            <a:r>
              <a:rPr lang="en-US" sz="2000" dirty="0">
                <a:ea typeface="+mn-lt"/>
                <a:cs typeface="+mn-lt"/>
              </a:rPr>
              <a:t>• clear </a:t>
            </a:r>
            <a:endParaRPr lang="en-US" sz="2000">
              <a:cs typeface="Calibri" panose="020F0502020204030204"/>
            </a:endParaRPr>
          </a:p>
          <a:p>
            <a:pPr algn="just">
              <a:lnSpc>
                <a:spcPct val="150000"/>
              </a:lnSpc>
              <a:buNone/>
            </a:pPr>
            <a:r>
              <a:rPr lang="en-US" sz="2000" dirty="0">
                <a:ea typeface="+mn-lt"/>
                <a:cs typeface="+mn-lt"/>
              </a:rPr>
              <a:t>• concise </a:t>
            </a:r>
            <a:endParaRPr lang="en-US" sz="2000">
              <a:cs typeface="Calibri" panose="020F0502020204030204"/>
            </a:endParaRPr>
          </a:p>
          <a:p>
            <a:pPr marL="0" indent="0" algn="just">
              <a:lnSpc>
                <a:spcPct val="150000"/>
              </a:lnSpc>
              <a:buNone/>
            </a:pPr>
            <a:r>
              <a:rPr lang="en-US" sz="2000" dirty="0">
                <a:ea typeface="+mn-lt"/>
                <a:cs typeface="+mn-lt"/>
              </a:rPr>
              <a:t>• ethical </a:t>
            </a:r>
          </a:p>
        </p:txBody>
      </p:sp>
      <p:pic>
        <p:nvPicPr>
          <p:cNvPr id="6" name="Picture 6" descr="Serve Yourself Vintage Sign Free Stock Photo - Public Domain Pictures">
            <a:extLst>
              <a:ext uri="{FF2B5EF4-FFF2-40B4-BE49-F238E27FC236}">
                <a16:creationId xmlns:a16="http://schemas.microsoft.com/office/drawing/2014/main" id="{B5EB3EDF-5369-F6DE-E689-299B09E9A2E6}"/>
              </a:ext>
            </a:extLst>
          </p:cNvPr>
          <p:cNvPicPr>
            <a:picLocks noChangeAspect="1"/>
          </p:cNvPicPr>
          <p:nvPr/>
        </p:nvPicPr>
        <p:blipFill>
          <a:blip r:embed="rId2"/>
          <a:stretch>
            <a:fillRect/>
          </a:stretch>
        </p:blipFill>
        <p:spPr>
          <a:xfrm>
            <a:off x="4898967" y="1458953"/>
            <a:ext cx="6921940" cy="4049334"/>
          </a:xfrm>
          <a:prstGeom prst="rect">
            <a:avLst/>
          </a:prstGeom>
        </p:spPr>
      </p:pic>
    </p:spTree>
    <p:extLst>
      <p:ext uri="{BB962C8B-B14F-4D97-AF65-F5344CB8AC3E}">
        <p14:creationId xmlns:p14="http://schemas.microsoft.com/office/powerpoint/2010/main" val="7456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9" y="564211"/>
            <a:ext cx="4571999" cy="1165002"/>
          </a:xfrm>
        </p:spPr>
        <p:txBody>
          <a:bodyPr anchor="b">
            <a:normAutofit/>
          </a:bodyPr>
          <a:lstStyle/>
          <a:p>
            <a:r>
              <a:rPr lang="en-US" sz="3600"/>
              <a:t>External Feedback (extrinsic)</a:t>
            </a:r>
          </a:p>
        </p:txBody>
      </p:sp>
      <p:sp>
        <p:nvSpPr>
          <p:cNvPr id="6" name="Content Placeholder 5"/>
          <p:cNvSpPr>
            <a:spLocks noGrp="1"/>
          </p:cNvSpPr>
          <p:nvPr>
            <p:ph idx="1"/>
          </p:nvPr>
        </p:nvSpPr>
        <p:spPr>
          <a:xfrm>
            <a:off x="838199" y="2055327"/>
            <a:ext cx="4571999" cy="3776975"/>
          </a:xfrm>
        </p:spPr>
        <p:txBody>
          <a:bodyPr vert="horz" lIns="91440" tIns="45720" rIns="91440" bIns="45720" rtlCol="0" anchor="t">
            <a:normAutofit lnSpcReduction="10000"/>
          </a:bodyPr>
          <a:lstStyle/>
          <a:p>
            <a:pPr>
              <a:lnSpc>
                <a:spcPct val="150000"/>
              </a:lnSpc>
              <a:buFont typeface="Wingdings" panose="05000000000000000000" pitchFamily="2" charset="2"/>
              <a:buChar char="v"/>
            </a:pPr>
            <a:r>
              <a:rPr lang="en-US" sz="1800" dirty="0"/>
              <a:t>External feedback involves a response from the receiver. </a:t>
            </a:r>
            <a:endParaRPr lang="en-US"/>
          </a:p>
          <a:p>
            <a:pPr>
              <a:lnSpc>
                <a:spcPct val="150000"/>
              </a:lnSpc>
              <a:buFont typeface="Wingdings" panose="05000000000000000000" pitchFamily="2" charset="2"/>
              <a:buChar char="v"/>
            </a:pPr>
            <a:r>
              <a:rPr lang="en-US" sz="1800" dirty="0"/>
              <a:t>External feedback comes from external source (teammate, instructors, opponent, etc.). </a:t>
            </a:r>
            <a:endParaRPr lang="en-US" sz="1800">
              <a:cs typeface="Calibri" panose="020F0502020204030204"/>
            </a:endParaRPr>
          </a:p>
          <a:p>
            <a:pPr>
              <a:lnSpc>
                <a:spcPct val="150000"/>
              </a:lnSpc>
              <a:buFont typeface="Wingdings" panose="05000000000000000000" pitchFamily="2" charset="2"/>
              <a:buChar char="v"/>
            </a:pPr>
            <a:r>
              <a:rPr lang="en-US" sz="1800" dirty="0"/>
              <a:t>Attention to the channel they use (how they communicate feedback), nonverbal aspects like time (when they send it), can serve you on this and future documents.</a:t>
            </a:r>
            <a:endParaRPr lang="en-US" sz="1800" dirty="0">
              <a:cs typeface="Calibri" panose="020F0502020204030204"/>
            </a:endParaRPr>
          </a:p>
        </p:txBody>
      </p:sp>
      <p:pic>
        <p:nvPicPr>
          <p:cNvPr id="3" name="Picture 3" descr="A picture containing text&#10;&#10;Description automatically generated">
            <a:extLst>
              <a:ext uri="{FF2B5EF4-FFF2-40B4-BE49-F238E27FC236}">
                <a16:creationId xmlns:a16="http://schemas.microsoft.com/office/drawing/2014/main" id="{3829DFDB-E655-A00B-3BEA-F7AEEF02742B}"/>
              </a:ext>
            </a:extLst>
          </p:cNvPr>
          <p:cNvPicPr>
            <a:picLocks noChangeAspect="1"/>
          </p:cNvPicPr>
          <p:nvPr/>
        </p:nvPicPr>
        <p:blipFill rotWithShape="1">
          <a:blip r:embed="rId2"/>
          <a:srcRect l="16656" r="18536" b="-1"/>
          <a:stretch/>
        </p:blipFill>
        <p:spPr>
          <a:xfrm>
            <a:off x="6190488" y="566928"/>
            <a:ext cx="5157216" cy="5286197"/>
          </a:xfrm>
          <a:prstGeom prst="rect">
            <a:avLst/>
          </a:prstGeom>
        </p:spPr>
      </p:pic>
      <p:sp>
        <p:nvSpPr>
          <p:cNvPr id="13" name="Rectangle 1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42014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432</TotalTime>
  <Words>853</Words>
  <Application>Microsoft Office PowerPoint</Application>
  <PresentationFormat>Widescreen</PresentationFormat>
  <Paragraphs>71</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Feedback  in Writing Process </vt:lpstr>
      <vt:lpstr>PowerPoint Presentation</vt:lpstr>
      <vt:lpstr>LEARNING OBJECTIVES</vt:lpstr>
      <vt:lpstr>Criticism may not be agreeable, but it is necessary. It fulfills the same function as pain in the human body. It calls attention to an unhealthy state of things.  (Winston Churchil) </vt:lpstr>
      <vt:lpstr>Any fool can criticize, condemn, and complain but it takes character and self control to be understanding and forgiving.  Dale Carnegie </vt:lpstr>
      <vt:lpstr>1. Diverse Forms  of Feedback</vt:lpstr>
      <vt:lpstr>Indirect Feedback  &amp; Direct Feedback</vt:lpstr>
      <vt:lpstr>Internal Feedback (intrinsic) </vt:lpstr>
      <vt:lpstr>External Feedback (extrinsic)</vt:lpstr>
      <vt:lpstr>The other feedback type</vt:lpstr>
      <vt:lpstr>2. Feedback as an Opportunity </vt:lpstr>
      <vt:lpstr>Five types of feedback</vt:lpstr>
      <vt:lpstr>Key Takeaway</vt:lpstr>
      <vt:lpstr>Activity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Minh Hoa</cp:lastModifiedBy>
  <cp:revision>286</cp:revision>
  <dcterms:created xsi:type="dcterms:W3CDTF">2021-08-31T13:06:13Z</dcterms:created>
  <dcterms:modified xsi:type="dcterms:W3CDTF">2022-07-01T01:37:25Z</dcterms:modified>
</cp:coreProperties>
</file>