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crdownload"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7" r:id="rId2"/>
    <p:sldId id="258" r:id="rId3"/>
    <p:sldId id="316" r:id="rId4"/>
    <p:sldId id="292" r:id="rId5"/>
    <p:sldId id="318" r:id="rId6"/>
    <p:sldId id="313" r:id="rId7"/>
    <p:sldId id="291" r:id="rId8"/>
    <p:sldId id="264" r:id="rId9"/>
    <p:sldId id="319" r:id="rId10"/>
    <p:sldId id="295" r:id="rId11"/>
    <p:sldId id="296" r:id="rId12"/>
    <p:sldId id="297" r:id="rId13"/>
    <p:sldId id="298" r:id="rId14"/>
    <p:sldId id="299" r:id="rId15"/>
    <p:sldId id="300" r:id="rId16"/>
    <p:sldId id="301" r:id="rId17"/>
    <p:sldId id="290" r:id="rId18"/>
    <p:sldId id="303" r:id="rId19"/>
    <p:sldId id="304" r:id="rId20"/>
    <p:sldId id="305" r:id="rId21"/>
    <p:sldId id="306" r:id="rId22"/>
    <p:sldId id="307" r:id="rId23"/>
    <p:sldId id="308" r:id="rId24"/>
    <p:sldId id="309" r:id="rId25"/>
    <p:sldId id="310" r:id="rId26"/>
    <p:sldId id="311"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285" r:id="rId81"/>
    <p:sldId id="28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9A4E5-52AC-462C-B951-58AB4534FE07}" type="datetimeFigureOut">
              <a:rPr lang="en-GB" smtClean="0"/>
              <a:t>16/03/2021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A33FB-8CEC-4EA7-A8A6-A6383B74355F}" type="slidenum">
              <a:rPr lang="en-GB" smtClean="0"/>
              <a:t>‹#›</a:t>
            </a:fld>
            <a:endParaRPr lang="en-GB"/>
          </a:p>
        </p:txBody>
      </p:sp>
    </p:spTree>
    <p:extLst>
      <p:ext uri="{BB962C8B-B14F-4D97-AF65-F5344CB8AC3E}">
        <p14:creationId xmlns:p14="http://schemas.microsoft.com/office/powerpoint/2010/main" val="379577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07251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11</a:t>
            </a:fld>
            <a:endParaRPr lang="en-US"/>
          </a:p>
        </p:txBody>
      </p:sp>
    </p:spTree>
    <p:extLst>
      <p:ext uri="{BB962C8B-B14F-4D97-AF65-F5344CB8AC3E}">
        <p14:creationId xmlns:p14="http://schemas.microsoft.com/office/powerpoint/2010/main" val="127052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12</a:t>
            </a:fld>
            <a:endParaRPr lang="en-US"/>
          </a:p>
        </p:txBody>
      </p:sp>
    </p:spTree>
    <p:extLst>
      <p:ext uri="{BB962C8B-B14F-4D97-AF65-F5344CB8AC3E}">
        <p14:creationId xmlns:p14="http://schemas.microsoft.com/office/powerpoint/2010/main" val="3013284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13</a:t>
            </a:fld>
            <a:endParaRPr lang="en-US"/>
          </a:p>
        </p:txBody>
      </p:sp>
    </p:spTree>
    <p:extLst>
      <p:ext uri="{BB962C8B-B14F-4D97-AF65-F5344CB8AC3E}">
        <p14:creationId xmlns:p14="http://schemas.microsoft.com/office/powerpoint/2010/main" val="1655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14</a:t>
            </a:fld>
            <a:endParaRPr lang="en-US"/>
          </a:p>
        </p:txBody>
      </p:sp>
    </p:spTree>
    <p:extLst>
      <p:ext uri="{BB962C8B-B14F-4D97-AF65-F5344CB8AC3E}">
        <p14:creationId xmlns:p14="http://schemas.microsoft.com/office/powerpoint/2010/main" val="2844223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15</a:t>
            </a:fld>
            <a:endParaRPr lang="en-US"/>
          </a:p>
        </p:txBody>
      </p:sp>
    </p:spTree>
    <p:extLst>
      <p:ext uri="{BB962C8B-B14F-4D97-AF65-F5344CB8AC3E}">
        <p14:creationId xmlns:p14="http://schemas.microsoft.com/office/powerpoint/2010/main" val="3579149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16</a:t>
            </a:fld>
            <a:endParaRPr lang="en-US"/>
          </a:p>
        </p:txBody>
      </p:sp>
    </p:spTree>
    <p:extLst>
      <p:ext uri="{BB962C8B-B14F-4D97-AF65-F5344CB8AC3E}">
        <p14:creationId xmlns:p14="http://schemas.microsoft.com/office/powerpoint/2010/main" val="3904860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Calibri" panose="020F0502020204030204" pitchFamily="34" charset="0"/>
              <a:buAutoNum type="arabicPeriod"/>
            </a:pPr>
            <a:r>
              <a:rPr lang="vi-VN" altLang="en-US" smtClean="0">
                <a:latin typeface="euclid_circular_a"/>
              </a:rPr>
              <a:t>Sắp xếp tất cả các cạnh từ trọng lượng thấp đến cao</a:t>
            </a:r>
          </a:p>
          <a:p>
            <a:pPr>
              <a:buFont typeface="Calibri" panose="020F0502020204030204" pitchFamily="34" charset="0"/>
              <a:buAutoNum type="arabicPeriod"/>
            </a:pPr>
            <a:r>
              <a:rPr lang="vi-VN" altLang="en-US" smtClean="0">
                <a:latin typeface="euclid_circular_a"/>
              </a:rPr>
              <a:t>Lấy cạnh có trọng số thấp nhất và thêm nó vào cây khung. Nếu thêm cạnh tạo ra một chu trình, thì bác bỏ cạnh này.</a:t>
            </a:r>
          </a:p>
          <a:p>
            <a:pPr>
              <a:buFont typeface="Calibri" panose="020F0502020204030204" pitchFamily="34" charset="0"/>
              <a:buAutoNum type="arabicPeriod"/>
            </a:pPr>
            <a:r>
              <a:rPr lang="vi-VN" altLang="en-US" smtClean="0">
                <a:latin typeface="euclid_circular_a"/>
              </a:rPr>
              <a:t>Tiếp tục thêm các cạnh cho đến khi chúng ta đạt được tất cả các đỉnh.</a:t>
            </a:r>
          </a:p>
        </p:txBody>
      </p:sp>
      <p:sp>
        <p:nvSpPr>
          <p:cNvPr id="235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939D912-533F-47F4-8505-4FB3AD1828DD}" type="slidenum">
              <a:rPr lang="en-US" altLang="en-US" b="0">
                <a:latin typeface="Arial" panose="020B0604020202020204" pitchFamily="34" charset="0"/>
              </a:rPr>
              <a:pPr algn="r" eaLnBrk="1" hangingPunct="1">
                <a:spcBef>
                  <a:spcPct val="0"/>
                </a:spcBef>
              </a:pPr>
              <a:t>17</a:t>
            </a:fld>
            <a:endParaRPr lang="en-US" altLang="en-US" b="0">
              <a:latin typeface="Arial" panose="020B0604020202020204" pitchFamily="34" charset="0"/>
            </a:endParaRPr>
          </a:p>
        </p:txBody>
      </p:sp>
    </p:spTree>
    <p:extLst>
      <p:ext uri="{BB962C8B-B14F-4D97-AF65-F5344CB8AC3E}">
        <p14:creationId xmlns:p14="http://schemas.microsoft.com/office/powerpoint/2010/main" val="1811391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18</a:t>
            </a:fld>
            <a:endParaRPr lang="en-US"/>
          </a:p>
        </p:txBody>
      </p:sp>
    </p:spTree>
    <p:extLst>
      <p:ext uri="{BB962C8B-B14F-4D97-AF65-F5344CB8AC3E}">
        <p14:creationId xmlns:p14="http://schemas.microsoft.com/office/powerpoint/2010/main" val="322647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19</a:t>
            </a:fld>
            <a:endParaRPr lang="en-US"/>
          </a:p>
        </p:txBody>
      </p:sp>
    </p:spTree>
    <p:extLst>
      <p:ext uri="{BB962C8B-B14F-4D97-AF65-F5344CB8AC3E}">
        <p14:creationId xmlns:p14="http://schemas.microsoft.com/office/powerpoint/2010/main" val="2362261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20</a:t>
            </a:fld>
            <a:endParaRPr lang="en-US"/>
          </a:p>
        </p:txBody>
      </p:sp>
    </p:spTree>
    <p:extLst>
      <p:ext uri="{BB962C8B-B14F-4D97-AF65-F5344CB8AC3E}">
        <p14:creationId xmlns:p14="http://schemas.microsoft.com/office/powerpoint/2010/main" val="201501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en-US" smtClean="0">
                <a:solidFill>
                  <a:srgbClr val="000000"/>
                </a:solidFill>
                <a:latin typeface="Arial" panose="020B0604020202020204" pitchFamily="34" charset="0"/>
              </a:rPr>
              <a:t>Spanning stree </a:t>
            </a:r>
            <a:r>
              <a:rPr lang="vi-VN" altLang="en-US" smtClean="0">
                <a:solidFill>
                  <a:srgbClr val="000000"/>
                </a:solidFill>
              </a:rPr>
              <a:t>là một tập con của Đồ thị G, có tất cả các đỉnh được phủ với số cạnh tối thiểu có thể. Do đó, </a:t>
            </a:r>
            <a:r>
              <a:rPr lang="en-US" altLang="en-US" smtClean="0">
                <a:solidFill>
                  <a:srgbClr val="000000"/>
                </a:solidFill>
                <a:latin typeface="Arial" panose="020B0604020202020204" pitchFamily="34" charset="0"/>
              </a:rPr>
              <a:t>Spanning stree </a:t>
            </a:r>
            <a:r>
              <a:rPr lang="vi-VN" altLang="en-US" smtClean="0">
                <a:solidFill>
                  <a:srgbClr val="000000"/>
                </a:solidFill>
              </a:rPr>
              <a:t>không có chu kỳ và nó không thể bị ngắt kết nối ..</a:t>
            </a:r>
          </a:p>
          <a:p>
            <a:pPr algn="just"/>
            <a:r>
              <a:rPr lang="vi-VN" altLang="en-US" smtClean="0">
                <a:solidFill>
                  <a:srgbClr val="000000"/>
                </a:solidFill>
              </a:rPr>
              <a:t>Theo định nghĩa này, chúng ta có thể rút ra kết luận rằng mọi Đồ thị G được kết nối và vô hướng đều có ít nhất một </a:t>
            </a:r>
            <a:r>
              <a:rPr lang="en-US" altLang="en-US" smtClean="0">
                <a:solidFill>
                  <a:srgbClr val="000000"/>
                </a:solidFill>
                <a:latin typeface="Arial" panose="020B0604020202020204" pitchFamily="34" charset="0"/>
              </a:rPr>
              <a:t>Spanning stree </a:t>
            </a:r>
            <a:r>
              <a:rPr lang="vi-VN" altLang="en-US" smtClean="0">
                <a:solidFill>
                  <a:srgbClr val="000000"/>
                </a:solidFill>
              </a:rPr>
              <a:t>. Một đồ thị bị ngắt kết nối không có bất kỳ </a:t>
            </a:r>
            <a:r>
              <a:rPr lang="en-US" altLang="en-US" smtClean="0">
                <a:solidFill>
                  <a:srgbClr val="000000"/>
                </a:solidFill>
                <a:latin typeface="Arial" panose="020B0604020202020204" pitchFamily="34" charset="0"/>
              </a:rPr>
              <a:t>Spanning stree </a:t>
            </a:r>
            <a:r>
              <a:rPr lang="vi-VN" altLang="en-US" smtClean="0">
                <a:solidFill>
                  <a:srgbClr val="000000"/>
                </a:solidFill>
              </a:rPr>
              <a:t>nào, vì nó không thể được mở rộng đến tất cả các đỉnh của nó.</a:t>
            </a:r>
            <a:endParaRPr lang="en-US" altLang="en-US" smtClean="0">
              <a:solidFill>
                <a:srgbClr val="000000"/>
              </a:solidFill>
              <a:latin typeface="Arial" panose="020B0604020202020204" pitchFamily="34" charset="0"/>
            </a:endParaRPr>
          </a:p>
          <a:p>
            <a:pPr algn="just"/>
            <a:r>
              <a:rPr lang="en-US" altLang="en-US" smtClean="0">
                <a:solidFill>
                  <a:srgbClr val="000000"/>
                </a:solidFill>
                <a:latin typeface="Arial" panose="020B0604020202020204" pitchFamily="34" charset="0"/>
              </a:rPr>
              <a:t>Ở hình trên ta thấy một đồ thị 3 nút hoàn chỉnh, </a:t>
            </a:r>
            <a:r>
              <a:rPr lang="vi-VN" altLang="en-US" smtClean="0">
                <a:solidFill>
                  <a:srgbClr val="000000"/>
                </a:solidFill>
              </a:rPr>
              <a:t>Một đồ thị vô hướng hoàn chỉnh có thể có tối đa </a:t>
            </a:r>
            <a:r>
              <a:rPr lang="vi-VN" altLang="en-US" b="1" smtClean="0">
                <a:solidFill>
                  <a:srgbClr val="000000"/>
                </a:solidFill>
              </a:rPr>
              <a:t>n </a:t>
            </a:r>
            <a:r>
              <a:rPr lang="vi-VN" altLang="en-US" b="1" baseline="30000" smtClean="0">
                <a:solidFill>
                  <a:srgbClr val="000000"/>
                </a:solidFill>
              </a:rPr>
              <a:t>n-2</a:t>
            </a:r>
            <a:r>
              <a:rPr lang="vi-VN" altLang="en-US" smtClean="0">
                <a:solidFill>
                  <a:srgbClr val="000000"/>
                </a:solidFill>
              </a:rPr>
              <a:t> số cây khung, trong đó </a:t>
            </a:r>
            <a:r>
              <a:rPr lang="vi-VN" altLang="en-US" b="1" smtClean="0">
                <a:solidFill>
                  <a:srgbClr val="000000"/>
                </a:solidFill>
              </a:rPr>
              <a:t>n</a:t>
            </a:r>
            <a:r>
              <a:rPr lang="vi-VN" altLang="en-US" smtClean="0">
                <a:solidFill>
                  <a:srgbClr val="000000"/>
                </a:solidFill>
              </a:rPr>
              <a:t> là số nút. Trong ví dụ nêu trên, </a:t>
            </a:r>
            <a:r>
              <a:rPr lang="vi-VN" altLang="en-US" b="1" smtClean="0">
                <a:solidFill>
                  <a:srgbClr val="000000"/>
                </a:solidFill>
              </a:rPr>
              <a:t>n là 3,</a:t>
            </a:r>
            <a:r>
              <a:rPr lang="vi-VN" altLang="en-US" smtClean="0">
                <a:solidFill>
                  <a:srgbClr val="000000"/>
                </a:solidFill>
              </a:rPr>
              <a:t> do đó có thể có </a:t>
            </a:r>
            <a:r>
              <a:rPr lang="vi-VN" altLang="en-US" b="1" smtClean="0">
                <a:solidFill>
                  <a:srgbClr val="000000"/>
                </a:solidFill>
              </a:rPr>
              <a:t>3 </a:t>
            </a:r>
            <a:r>
              <a:rPr lang="vi-VN" altLang="en-US" b="1" baseline="30000" smtClean="0">
                <a:solidFill>
                  <a:srgbClr val="000000"/>
                </a:solidFill>
              </a:rPr>
              <a:t>3−2</a:t>
            </a:r>
            <a:r>
              <a:rPr lang="vi-VN" altLang="en-US" b="1" smtClean="0">
                <a:solidFill>
                  <a:srgbClr val="000000"/>
                </a:solidFill>
              </a:rPr>
              <a:t> = 3</a:t>
            </a:r>
            <a:r>
              <a:rPr lang="vi-VN" altLang="en-US" smtClean="0">
                <a:solidFill>
                  <a:srgbClr val="000000"/>
                </a:solidFill>
              </a:rPr>
              <a:t> cây khung.</a:t>
            </a:r>
          </a:p>
          <a:p>
            <a:endParaRPr lang="en-US" altLang="en-US" smtClean="0"/>
          </a:p>
        </p:txBody>
      </p:sp>
      <p:sp>
        <p:nvSpPr>
          <p:cNvPr id="71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B49EEA82-419F-461C-B679-400090E08B89}" type="slidenum">
              <a:rPr lang="en-US" altLang="en-US" sz="1200" b="0" smtClean="0"/>
              <a:pPr/>
              <a:t>3</a:t>
            </a:fld>
            <a:endParaRPr lang="en-US" altLang="en-US" sz="1200" b="0" smtClean="0"/>
          </a:p>
        </p:txBody>
      </p:sp>
    </p:spTree>
    <p:extLst>
      <p:ext uri="{BB962C8B-B14F-4D97-AF65-F5344CB8AC3E}">
        <p14:creationId xmlns:p14="http://schemas.microsoft.com/office/powerpoint/2010/main" val="1199583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21</a:t>
            </a:fld>
            <a:endParaRPr lang="en-US"/>
          </a:p>
        </p:txBody>
      </p:sp>
    </p:spTree>
    <p:extLst>
      <p:ext uri="{BB962C8B-B14F-4D97-AF65-F5344CB8AC3E}">
        <p14:creationId xmlns:p14="http://schemas.microsoft.com/office/powerpoint/2010/main" val="1638445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22</a:t>
            </a:fld>
            <a:endParaRPr lang="en-US"/>
          </a:p>
        </p:txBody>
      </p:sp>
    </p:spTree>
    <p:extLst>
      <p:ext uri="{BB962C8B-B14F-4D97-AF65-F5344CB8AC3E}">
        <p14:creationId xmlns:p14="http://schemas.microsoft.com/office/powerpoint/2010/main" val="3173751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23</a:t>
            </a:fld>
            <a:endParaRPr lang="en-US"/>
          </a:p>
        </p:txBody>
      </p:sp>
    </p:spTree>
    <p:extLst>
      <p:ext uri="{BB962C8B-B14F-4D97-AF65-F5344CB8AC3E}">
        <p14:creationId xmlns:p14="http://schemas.microsoft.com/office/powerpoint/2010/main" val="2943850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24</a:t>
            </a:fld>
            <a:endParaRPr lang="en-US"/>
          </a:p>
        </p:txBody>
      </p:sp>
    </p:spTree>
    <p:extLst>
      <p:ext uri="{BB962C8B-B14F-4D97-AF65-F5344CB8AC3E}">
        <p14:creationId xmlns:p14="http://schemas.microsoft.com/office/powerpoint/2010/main" val="2226453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25</a:t>
            </a:fld>
            <a:endParaRPr lang="en-US"/>
          </a:p>
        </p:txBody>
      </p:sp>
    </p:spTree>
    <p:extLst>
      <p:ext uri="{BB962C8B-B14F-4D97-AF65-F5344CB8AC3E}">
        <p14:creationId xmlns:p14="http://schemas.microsoft.com/office/powerpoint/2010/main" val="1333658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26</a:t>
            </a:fld>
            <a:endParaRPr lang="en-US"/>
          </a:p>
        </p:txBody>
      </p:sp>
    </p:spTree>
    <p:extLst>
      <p:ext uri="{BB962C8B-B14F-4D97-AF65-F5344CB8AC3E}">
        <p14:creationId xmlns:p14="http://schemas.microsoft.com/office/powerpoint/2010/main" val="3007984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71946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63386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12805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59039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solidFill>
                  <a:srgbClr val="CC3300"/>
                </a:solidFill>
              </a:rPr>
              <a:t>Minimum Spanning Tree </a:t>
            </a:r>
            <a:r>
              <a:rPr lang="en-US" altLang="en-US" smtClean="0">
                <a:latin typeface="euclid_circular_a"/>
              </a:rPr>
              <a:t>là </a:t>
            </a:r>
            <a:r>
              <a:rPr lang="en-US" altLang="en-US" b="1" smtClean="0">
                <a:solidFill>
                  <a:srgbClr val="CC3300"/>
                </a:solidFill>
              </a:rPr>
              <a:t>Spanning Tree </a:t>
            </a:r>
            <a:r>
              <a:rPr lang="en-US" altLang="en-US" smtClean="0">
                <a:latin typeface="euclid_circular_a"/>
              </a:rPr>
              <a:t>trong đó tổng trọng số của các cạnh là nhỏ nhất có thể.</a:t>
            </a:r>
            <a:endParaRPr lang="en-US" altLang="en-US" smtClean="0"/>
          </a:p>
        </p:txBody>
      </p:sp>
      <p:sp>
        <p:nvSpPr>
          <p:cNvPr id="153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5401E9A-2C24-4ACC-90F2-F2FDCFACBB00}" type="slidenum">
              <a:rPr lang="en-US" altLang="en-US" b="0">
                <a:latin typeface="Arial" panose="020B0604020202020204" pitchFamily="34" charset="0"/>
              </a:rPr>
              <a:pPr algn="r" eaLnBrk="1" hangingPunct="1">
                <a:spcBef>
                  <a:spcPct val="0"/>
                </a:spcBef>
              </a:pPr>
              <a:t>4</a:t>
            </a:fld>
            <a:endParaRPr lang="en-US" altLang="en-US" b="0">
              <a:latin typeface="Arial" panose="020B0604020202020204" pitchFamily="34" charset="0"/>
            </a:endParaRPr>
          </a:p>
        </p:txBody>
      </p:sp>
    </p:spTree>
    <p:extLst>
      <p:ext uri="{BB962C8B-B14F-4D97-AF65-F5344CB8AC3E}">
        <p14:creationId xmlns:p14="http://schemas.microsoft.com/office/powerpoint/2010/main" val="2379216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04721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07354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249317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520522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507793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928582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974216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65293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401426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519339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vi-VN" altLang="en-US" smtClean="0">
                <a:solidFill>
                  <a:srgbClr val="000000"/>
                </a:solidFill>
              </a:rPr>
              <a:t>Spanning tree về cơ bản được sử dụng để tìm một đường dẫn tối thiểu để kết nối tất cả các nút trong một đồ thị. Ứng dụng phổ biến của cây bao trùm là -</a:t>
            </a:r>
          </a:p>
          <a:p>
            <a:pPr algn="just">
              <a:buFontTx/>
              <a:buChar char="•"/>
            </a:pPr>
            <a:r>
              <a:rPr lang="vi-VN" altLang="en-US" b="1" smtClean="0">
                <a:solidFill>
                  <a:srgbClr val="000000"/>
                </a:solidFill>
              </a:rPr>
              <a:t>Quy hoạch mạng dân sự</a:t>
            </a:r>
            <a:endParaRPr lang="vi-VN" altLang="en-US" smtClean="0">
              <a:solidFill>
                <a:srgbClr val="000000"/>
              </a:solidFill>
            </a:endParaRPr>
          </a:p>
          <a:p>
            <a:pPr algn="just">
              <a:buFontTx/>
              <a:buChar char="•"/>
            </a:pPr>
            <a:r>
              <a:rPr lang="vi-VN" altLang="en-US" b="1" smtClean="0">
                <a:solidFill>
                  <a:srgbClr val="000000"/>
                </a:solidFill>
              </a:rPr>
              <a:t>Giao thức định tuyến mạng máy tính</a:t>
            </a:r>
            <a:endParaRPr lang="vi-VN" altLang="en-US" smtClean="0">
              <a:solidFill>
                <a:srgbClr val="000000"/>
              </a:solidFill>
            </a:endParaRPr>
          </a:p>
          <a:p>
            <a:pPr algn="just">
              <a:buFontTx/>
              <a:buChar char="•"/>
            </a:pPr>
            <a:r>
              <a:rPr lang="vi-VN" altLang="en-US" b="1" smtClean="0">
                <a:solidFill>
                  <a:srgbClr val="000000"/>
                </a:solidFill>
              </a:rPr>
              <a:t>Phân tích cluster</a:t>
            </a:r>
            <a:endParaRPr lang="vi-VN" altLang="en-US" smtClean="0">
              <a:solidFill>
                <a:srgbClr val="000000"/>
              </a:solidFill>
            </a:endParaRPr>
          </a:p>
          <a:p>
            <a:pPr algn="just"/>
            <a:r>
              <a:rPr lang="vi-VN" altLang="en-US" smtClean="0">
                <a:solidFill>
                  <a:srgbClr val="000000"/>
                </a:solidFill>
              </a:rPr>
              <a:t>Hãy để chúng tôi hiểu điều này qua một ví dụ nhỏ. Hãy xem xét, mạng thành phố như một biểu đồ khổng lồ và hiện có kế hoạch triển khai các đường dây điện thoại theo cách mà trong các đường dây tối thiểu, chúng ta có thể kết nối với tất cả các nút của thành phố. Đây là lúc cây bao trùm đi vào hình ảnh.</a:t>
            </a:r>
          </a:p>
          <a:p>
            <a:endParaRPr lang="en-US" altLang="en-US" smtClean="0"/>
          </a:p>
        </p:txBody>
      </p:sp>
      <p:sp>
        <p:nvSpPr>
          <p:cNvPr id="133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3FFEE159-73F9-402E-BE3A-2219061A23DF}" type="slidenum">
              <a:rPr lang="en-US" altLang="en-US" sz="1200" b="0" smtClean="0"/>
              <a:pPr/>
              <a:t>5</a:t>
            </a:fld>
            <a:endParaRPr lang="en-US" altLang="en-US" sz="1200" b="0" smtClean="0"/>
          </a:p>
        </p:txBody>
      </p:sp>
    </p:spTree>
    <p:extLst>
      <p:ext uri="{BB962C8B-B14F-4D97-AF65-F5344CB8AC3E}">
        <p14:creationId xmlns:p14="http://schemas.microsoft.com/office/powerpoint/2010/main" val="1571748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012295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925064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62821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841979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029644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4604408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783857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31734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151036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648831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vi-VN" altLang="en-US" smtClean="0">
                <a:solidFill>
                  <a:srgbClr val="000000"/>
                </a:solidFill>
              </a:rPr>
              <a:t>Spanning tree về cơ bản được sử dụng để tìm một đường dẫn tối thiểu để kết nối tất cả các nút trong một đồ thị. Ứng dụng phổ biến của cây bao trùm là -</a:t>
            </a:r>
          </a:p>
          <a:p>
            <a:pPr algn="just">
              <a:buFontTx/>
              <a:buChar char="•"/>
            </a:pPr>
            <a:r>
              <a:rPr lang="vi-VN" altLang="en-US" b="1" smtClean="0">
                <a:solidFill>
                  <a:srgbClr val="000000"/>
                </a:solidFill>
              </a:rPr>
              <a:t>Quy hoạch mạng dân sự</a:t>
            </a:r>
            <a:endParaRPr lang="vi-VN" altLang="en-US" smtClean="0">
              <a:solidFill>
                <a:srgbClr val="000000"/>
              </a:solidFill>
            </a:endParaRPr>
          </a:p>
          <a:p>
            <a:pPr algn="just">
              <a:buFontTx/>
              <a:buChar char="•"/>
            </a:pPr>
            <a:r>
              <a:rPr lang="vi-VN" altLang="en-US" b="1" smtClean="0">
                <a:solidFill>
                  <a:srgbClr val="000000"/>
                </a:solidFill>
              </a:rPr>
              <a:t>Giao thức định tuyến mạng máy tính</a:t>
            </a:r>
            <a:endParaRPr lang="vi-VN" altLang="en-US" smtClean="0">
              <a:solidFill>
                <a:srgbClr val="000000"/>
              </a:solidFill>
            </a:endParaRPr>
          </a:p>
          <a:p>
            <a:pPr algn="just">
              <a:buFontTx/>
              <a:buChar char="•"/>
            </a:pPr>
            <a:r>
              <a:rPr lang="vi-VN" altLang="en-US" b="1" smtClean="0">
                <a:solidFill>
                  <a:srgbClr val="000000"/>
                </a:solidFill>
              </a:rPr>
              <a:t>Phân tích cluster</a:t>
            </a:r>
            <a:endParaRPr lang="vi-VN" altLang="en-US" smtClean="0">
              <a:solidFill>
                <a:srgbClr val="000000"/>
              </a:solidFill>
            </a:endParaRPr>
          </a:p>
          <a:p>
            <a:pPr algn="just"/>
            <a:r>
              <a:rPr lang="vi-VN" altLang="en-US" smtClean="0">
                <a:solidFill>
                  <a:srgbClr val="000000"/>
                </a:solidFill>
              </a:rPr>
              <a:t>Hãy để chúng tôi hiểu điều này qua một ví dụ nhỏ. Hãy xem xét, mạng thành phố như một biểu đồ khổng lồ và hiện có kế hoạch triển khai các đường dây điện thoại theo cách mà trong các đường dây tối thiểu, chúng ta có thể kết nối với tất cả các nút của thành phố. Đây là lúc cây bao trùm đi vào hình ảnh.</a:t>
            </a:r>
          </a:p>
          <a:p>
            <a:endParaRPr lang="en-US" altLang="en-US" smtClean="0"/>
          </a:p>
        </p:txBody>
      </p:sp>
      <p:sp>
        <p:nvSpPr>
          <p:cNvPr id="133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3FFEE159-73F9-402E-BE3A-2219061A23DF}" type="slidenum">
              <a:rPr lang="en-US" altLang="en-US" sz="1200" b="0" smtClean="0"/>
              <a:pPr/>
              <a:t>6</a:t>
            </a:fld>
            <a:endParaRPr lang="en-US" altLang="en-US" sz="1200" b="0" smtClean="0"/>
          </a:p>
        </p:txBody>
      </p:sp>
    </p:spTree>
    <p:extLst>
      <p:ext uri="{BB962C8B-B14F-4D97-AF65-F5344CB8AC3E}">
        <p14:creationId xmlns:p14="http://schemas.microsoft.com/office/powerpoint/2010/main" val="26617056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124582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8119852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75775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1846895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668358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4183072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5497285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202107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238770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9136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4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303AD4A-E807-434D-86A4-BE461FA92DCD}" type="slidenum">
              <a:rPr lang="en-US" altLang="en-US" b="0">
                <a:latin typeface="Arial" panose="020B0604020202020204" pitchFamily="34" charset="0"/>
              </a:rPr>
              <a:pPr algn="r" eaLnBrk="1" hangingPunct="1">
                <a:spcBef>
                  <a:spcPct val="0"/>
                </a:spcBef>
              </a:pPr>
              <a:t>7</a:t>
            </a:fld>
            <a:endParaRPr lang="en-US" altLang="en-US" b="0">
              <a:latin typeface="Arial" panose="020B0604020202020204" pitchFamily="34" charset="0"/>
            </a:endParaRPr>
          </a:p>
        </p:txBody>
      </p:sp>
    </p:spTree>
    <p:extLst>
      <p:ext uri="{BB962C8B-B14F-4D97-AF65-F5344CB8AC3E}">
        <p14:creationId xmlns:p14="http://schemas.microsoft.com/office/powerpoint/2010/main" val="12643087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992204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09294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3637374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0484940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0367731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2797628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xfrm>
            <a:off x="382588" y="684213"/>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352457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TextEdit="1"/>
          </p:cNvSpPr>
          <p:nvPr>
            <p:ph type="sldImg"/>
          </p:nvPr>
        </p:nvSpPr>
        <p:spPr>
          <a:xfrm>
            <a:off x="382588" y="684213"/>
            <a:ext cx="6096000" cy="3429000"/>
          </a:xfrm>
          <a:ln>
            <a:solidFill>
              <a:srgbClr val="000000"/>
            </a:solidFill>
            <a:miter/>
          </a:ln>
        </p:spPr>
      </p:sp>
      <p:sp>
        <p:nvSpPr>
          <p:cNvPr id="55298"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zh-CN" dirty="0"/>
          </a:p>
        </p:txBody>
      </p:sp>
    </p:spTree>
    <p:extLst>
      <p:ext uri="{BB962C8B-B14F-4D97-AF65-F5344CB8AC3E}">
        <p14:creationId xmlns:p14="http://schemas.microsoft.com/office/powerpoint/2010/main" val="7448719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TextEdit="1"/>
          </p:cNvSpPr>
          <p:nvPr>
            <p:ph type="sldImg"/>
          </p:nvPr>
        </p:nvSpPr>
        <p:spPr>
          <a:xfrm>
            <a:off x="382588" y="684213"/>
            <a:ext cx="6096000" cy="3429000"/>
          </a:xfrm>
          <a:ln>
            <a:solidFill>
              <a:srgbClr val="000000"/>
            </a:solidFill>
            <a:miter/>
          </a:ln>
        </p:spPr>
      </p:sp>
      <p:sp>
        <p:nvSpPr>
          <p:cNvPr id="58370"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zh-CN" dirty="0"/>
          </a:p>
        </p:txBody>
      </p:sp>
    </p:spTree>
    <p:extLst>
      <p:ext uri="{BB962C8B-B14F-4D97-AF65-F5344CB8AC3E}">
        <p14:creationId xmlns:p14="http://schemas.microsoft.com/office/powerpoint/2010/main" val="377342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 = number of edges</a:t>
            </a:r>
          </a:p>
          <a:p>
            <a:r>
              <a:rPr lang="en-US" altLang="en-US" smtClean="0"/>
              <a:t>|V| = number of vertices</a:t>
            </a:r>
          </a:p>
        </p:txBody>
      </p:sp>
      <p:sp>
        <p:nvSpPr>
          <p:cNvPr id="389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78709281-C276-4EB4-B6B8-87E59E7228FC}" type="slidenum">
              <a:rPr lang="en-US" altLang="en-US" sz="1200" b="0"/>
              <a:pPr algn="r" eaLnBrk="1" hangingPunct="1"/>
              <a:t>8</a:t>
            </a:fld>
            <a:endParaRPr lang="en-US" altLang="en-US" sz="1200" b="0"/>
          </a:p>
        </p:txBody>
      </p:sp>
    </p:spTree>
    <p:extLst>
      <p:ext uri="{BB962C8B-B14F-4D97-AF65-F5344CB8AC3E}">
        <p14:creationId xmlns:p14="http://schemas.microsoft.com/office/powerpoint/2010/main" val="1473407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9</a:t>
            </a:fld>
            <a:endParaRPr lang="en-US"/>
          </a:p>
        </p:txBody>
      </p:sp>
    </p:spTree>
    <p:extLst>
      <p:ext uri="{BB962C8B-B14F-4D97-AF65-F5344CB8AC3E}">
        <p14:creationId xmlns:p14="http://schemas.microsoft.com/office/powerpoint/2010/main" val="2148898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10</a:t>
            </a:fld>
            <a:endParaRPr lang="en-US"/>
          </a:p>
        </p:txBody>
      </p:sp>
    </p:spTree>
    <p:extLst>
      <p:ext uri="{BB962C8B-B14F-4D97-AF65-F5344CB8AC3E}">
        <p14:creationId xmlns:p14="http://schemas.microsoft.com/office/powerpoint/2010/main" val="402736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0D7DF13-F366-4695-B918-319BF686F9DB}" type="datetimeFigureOut">
              <a:rPr lang="en-GB" smtClean="0"/>
              <a:t>16/03/2021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103341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D7DF13-F366-4695-B918-319BF686F9DB}" type="datetimeFigureOut">
              <a:rPr lang="en-GB" smtClean="0"/>
              <a:t>16/03/2021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128781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D7DF13-F366-4695-B918-319BF686F9DB}" type="datetimeFigureOut">
              <a:rPr lang="en-GB" smtClean="0"/>
              <a:t>16/03/2021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211016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D7DF13-F366-4695-B918-319BF686F9DB}" type="datetimeFigureOut">
              <a:rPr lang="en-GB" smtClean="0"/>
              <a:t>16/03/2021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213123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D7DF13-F366-4695-B918-319BF686F9DB}" type="datetimeFigureOut">
              <a:rPr lang="en-GB" smtClean="0"/>
              <a:t>16/03/2021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65658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0D7DF13-F366-4695-B918-319BF686F9DB}" type="datetimeFigureOut">
              <a:rPr lang="en-GB" smtClean="0"/>
              <a:t>16/03/2021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158232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0D7DF13-F366-4695-B918-319BF686F9DB}" type="datetimeFigureOut">
              <a:rPr lang="en-GB" smtClean="0"/>
              <a:t>16/03/2021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251645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0D7DF13-F366-4695-B918-319BF686F9DB}" type="datetimeFigureOut">
              <a:rPr lang="en-GB" smtClean="0"/>
              <a:t>16/03/2021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178445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7DF13-F366-4695-B918-319BF686F9DB}" type="datetimeFigureOut">
              <a:rPr lang="en-GB" smtClean="0"/>
              <a:t>16/03/2021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270682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D7DF13-F366-4695-B918-319BF686F9DB}" type="datetimeFigureOut">
              <a:rPr lang="en-GB" smtClean="0"/>
              <a:t>16/03/2021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348129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D7DF13-F366-4695-B918-319BF686F9DB}" type="datetimeFigureOut">
              <a:rPr lang="en-GB" smtClean="0"/>
              <a:t>16/03/2021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515905-DE8B-4900-BA40-1ADB3DE4E502}" type="slidenum">
              <a:rPr lang="en-GB" smtClean="0"/>
              <a:t>‹#›</a:t>
            </a:fld>
            <a:endParaRPr lang="en-GB"/>
          </a:p>
        </p:txBody>
      </p:sp>
    </p:spTree>
    <p:extLst>
      <p:ext uri="{BB962C8B-B14F-4D97-AF65-F5344CB8AC3E}">
        <p14:creationId xmlns:p14="http://schemas.microsoft.com/office/powerpoint/2010/main" val="83537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7DF13-F366-4695-B918-319BF686F9DB}" type="datetimeFigureOut">
              <a:rPr lang="en-GB" smtClean="0"/>
              <a:t>16/03/2021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15905-DE8B-4900-BA40-1ADB3DE4E502}" type="slidenum">
              <a:rPr lang="en-GB" smtClean="0"/>
              <a:t>‹#›</a:t>
            </a:fld>
            <a:endParaRPr lang="en-GB"/>
          </a:p>
        </p:txBody>
      </p:sp>
    </p:spTree>
    <p:extLst>
      <p:ext uri="{BB962C8B-B14F-4D97-AF65-F5344CB8AC3E}">
        <p14:creationId xmlns:p14="http://schemas.microsoft.com/office/powerpoint/2010/main" val="267326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crdownload"/></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programiz.com/dsa/prim-algorith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www.programiz.com/dsa/kruskal-algorith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ED6A0847-E375-4291-9770-0B96152599E2}" type="slidenum">
              <a:rPr lang="en-US" altLang="en-US" sz="1200" b="0">
                <a:solidFill>
                  <a:srgbClr val="898989"/>
                </a:solidFill>
              </a:rPr>
              <a:pPr eaLnBrk="1" hangingPunct="1"/>
              <a:t>1</a:t>
            </a:fld>
            <a:r>
              <a:rPr lang="en-US" altLang="en-US" sz="1200" b="0">
                <a:solidFill>
                  <a:srgbClr val="898989"/>
                </a:solidFill>
              </a:rPr>
              <a:t>/30</a:t>
            </a:r>
          </a:p>
        </p:txBody>
      </p:sp>
      <p:sp>
        <p:nvSpPr>
          <p:cNvPr id="2052" name="Title 1"/>
          <p:cNvSpPr>
            <a:spLocks noGrp="1"/>
          </p:cNvSpPr>
          <p:nvPr>
            <p:ph type="ctrTitle" idx="4294967295"/>
          </p:nvPr>
        </p:nvSpPr>
        <p:spPr>
          <a:xfrm>
            <a:off x="2057400" y="2620934"/>
            <a:ext cx="7620000" cy="701731"/>
          </a:xfrm>
        </p:spPr>
        <p:txBody>
          <a:bodyPr>
            <a:spAutoFit/>
          </a:bodyPr>
          <a:lstStyle/>
          <a:p>
            <a:pPr eaLnBrk="1" hangingPunct="1"/>
            <a:r>
              <a:rPr lang="en-US" altLang="en-US" b="1" smtClean="0">
                <a:solidFill>
                  <a:schemeClr val="tx2"/>
                </a:solidFill>
                <a:latin typeface="Arial" panose="020B0604020202020204" pitchFamily="34" charset="0"/>
                <a:cs typeface="Arial" panose="020B0604020202020204" pitchFamily="34" charset="0"/>
              </a:rPr>
              <a:t> 5. Graphs</a:t>
            </a:r>
            <a:endParaRPr lang="en-US" altLang="en-US" b="1" smtClean="0">
              <a:solidFill>
                <a:schemeClr val="tx2"/>
              </a:solidFill>
            </a:endParaRPr>
          </a:p>
        </p:txBody>
      </p:sp>
      <p:sp>
        <p:nvSpPr>
          <p:cNvPr id="2053" name="Text Box 3"/>
          <p:cNvSpPr txBox="1">
            <a:spLocks noChangeArrowheads="1"/>
          </p:cNvSpPr>
          <p:nvPr/>
        </p:nvSpPr>
        <p:spPr bwMode="auto">
          <a:xfrm>
            <a:off x="4343400" y="34290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3600" dirty="0">
                <a:solidFill>
                  <a:srgbClr val="0000CC"/>
                </a:solidFill>
              </a:rPr>
              <a:t>Part 2</a:t>
            </a:r>
          </a:p>
        </p:txBody>
      </p:sp>
    </p:spTree>
    <p:extLst>
      <p:ext uri="{BB962C8B-B14F-4D97-AF65-F5344CB8AC3E}">
        <p14:creationId xmlns:p14="http://schemas.microsoft.com/office/powerpoint/2010/main" val="3417490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00"/>
                </a:solidFill>
              </a:rPr>
              <a:t>Example: Prim's Algorithm</a:t>
            </a:r>
          </a:p>
        </p:txBody>
      </p:sp>
      <p:sp>
        <p:nvSpPr>
          <p:cNvPr id="7" name="Oval 5"/>
          <p:cNvSpPr>
            <a:spLocks noChangeArrowheads="1"/>
          </p:cNvSpPr>
          <p:nvPr/>
        </p:nvSpPr>
        <p:spPr bwMode="auto">
          <a:xfrm>
            <a:off x="4463145" y="15890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A</a:t>
            </a:r>
          </a:p>
        </p:txBody>
      </p:sp>
      <p:sp>
        <p:nvSpPr>
          <p:cNvPr id="8" name="Oval 7"/>
          <p:cNvSpPr>
            <a:spLocks noChangeArrowheads="1"/>
          </p:cNvSpPr>
          <p:nvPr/>
        </p:nvSpPr>
        <p:spPr bwMode="auto">
          <a:xfrm>
            <a:off x="5940939" y="1512887"/>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B</a:t>
            </a:r>
          </a:p>
        </p:txBody>
      </p:sp>
      <p:sp>
        <p:nvSpPr>
          <p:cNvPr id="9" name="Oval 8"/>
          <p:cNvSpPr>
            <a:spLocks noChangeArrowheads="1"/>
          </p:cNvSpPr>
          <p:nvPr/>
        </p:nvSpPr>
        <p:spPr bwMode="auto">
          <a:xfrm>
            <a:off x="4310745" y="2808287"/>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dirty="0"/>
              <a:t>C</a:t>
            </a:r>
          </a:p>
        </p:txBody>
      </p:sp>
      <p:sp>
        <p:nvSpPr>
          <p:cNvPr id="10" name="Oval 9"/>
          <p:cNvSpPr>
            <a:spLocks noChangeArrowheads="1"/>
          </p:cNvSpPr>
          <p:nvPr/>
        </p:nvSpPr>
        <p:spPr bwMode="auto">
          <a:xfrm>
            <a:off x="5910945" y="2579687"/>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dirty="0"/>
              <a:t>D</a:t>
            </a:r>
          </a:p>
        </p:txBody>
      </p:sp>
      <p:sp>
        <p:nvSpPr>
          <p:cNvPr id="11" name="Oval 10"/>
          <p:cNvSpPr>
            <a:spLocks noChangeArrowheads="1"/>
          </p:cNvSpPr>
          <p:nvPr/>
        </p:nvSpPr>
        <p:spPr bwMode="auto">
          <a:xfrm>
            <a:off x="5425638" y="364727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12" name="Oval 11"/>
          <p:cNvSpPr>
            <a:spLocks noChangeArrowheads="1"/>
          </p:cNvSpPr>
          <p:nvPr/>
        </p:nvSpPr>
        <p:spPr bwMode="auto">
          <a:xfrm>
            <a:off x="7206345" y="220980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13" name="Oval 12"/>
          <p:cNvSpPr>
            <a:spLocks noChangeArrowheads="1"/>
          </p:cNvSpPr>
          <p:nvPr/>
        </p:nvSpPr>
        <p:spPr bwMode="auto">
          <a:xfrm>
            <a:off x="7053945" y="320040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14" name="AutoShape 24"/>
          <p:cNvCxnSpPr>
            <a:cxnSpLocks noChangeShapeType="1"/>
            <a:stCxn id="7" idx="4"/>
            <a:endCxn id="9" idx="0"/>
          </p:cNvCxnSpPr>
          <p:nvPr/>
        </p:nvCxnSpPr>
        <p:spPr bwMode="auto">
          <a:xfrm flipH="1">
            <a:off x="4501245" y="1970087"/>
            <a:ext cx="152400" cy="838200"/>
          </a:xfrm>
          <a:prstGeom prst="straightConnector1">
            <a:avLst/>
          </a:prstGeom>
          <a:noFill/>
          <a:ln w="9525">
            <a:solidFill>
              <a:schemeClr val="tx1"/>
            </a:solidFill>
            <a:round/>
            <a:headEnd/>
            <a:tailEnd type="none" w="med" len="med"/>
          </a:ln>
        </p:spPr>
      </p:cxnSp>
      <p:cxnSp>
        <p:nvCxnSpPr>
          <p:cNvPr id="15" name="AutoShape 26"/>
          <p:cNvCxnSpPr>
            <a:cxnSpLocks noChangeShapeType="1"/>
            <a:stCxn id="8" idx="2"/>
            <a:endCxn id="7" idx="6"/>
          </p:cNvCxnSpPr>
          <p:nvPr/>
        </p:nvCxnSpPr>
        <p:spPr bwMode="auto">
          <a:xfrm flipH="1">
            <a:off x="4844145" y="1703387"/>
            <a:ext cx="1096794" cy="76200"/>
          </a:xfrm>
          <a:prstGeom prst="straightConnector1">
            <a:avLst/>
          </a:prstGeom>
          <a:noFill/>
          <a:ln w="9525">
            <a:solidFill>
              <a:schemeClr val="tx1"/>
            </a:solidFill>
            <a:round/>
            <a:headEnd/>
            <a:tailEnd type="none" w="med" len="med"/>
          </a:ln>
        </p:spPr>
      </p:cxnSp>
      <p:cxnSp>
        <p:nvCxnSpPr>
          <p:cNvPr id="16" name="AutoShape 32"/>
          <p:cNvCxnSpPr>
            <a:cxnSpLocks noChangeShapeType="1"/>
            <a:stCxn id="10" idx="0"/>
            <a:endCxn id="8" idx="4"/>
          </p:cNvCxnSpPr>
          <p:nvPr/>
        </p:nvCxnSpPr>
        <p:spPr bwMode="auto">
          <a:xfrm flipV="1">
            <a:off x="6101445" y="1893887"/>
            <a:ext cx="29994" cy="685800"/>
          </a:xfrm>
          <a:prstGeom prst="straightConnector1">
            <a:avLst/>
          </a:prstGeom>
          <a:noFill/>
          <a:ln w="9525">
            <a:solidFill>
              <a:schemeClr val="tx1"/>
            </a:solidFill>
            <a:round/>
            <a:headEnd/>
            <a:tailEnd type="none" w="med" len="med"/>
          </a:ln>
        </p:spPr>
      </p:cxnSp>
      <p:sp>
        <p:nvSpPr>
          <p:cNvPr id="25" name="Text Box 53"/>
          <p:cNvSpPr txBox="1">
            <a:spLocks noChangeArrowheads="1"/>
          </p:cNvSpPr>
          <p:nvPr/>
        </p:nvSpPr>
        <p:spPr bwMode="auto">
          <a:xfrm>
            <a:off x="5200072" y="1311162"/>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6" name="Text Box 63"/>
          <p:cNvSpPr txBox="1">
            <a:spLocks noChangeArrowheads="1"/>
          </p:cNvSpPr>
          <p:nvPr/>
        </p:nvSpPr>
        <p:spPr bwMode="auto">
          <a:xfrm>
            <a:off x="5377545" y="1981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27" name="Text Box 66"/>
          <p:cNvSpPr txBox="1">
            <a:spLocks noChangeArrowheads="1"/>
          </p:cNvSpPr>
          <p:nvPr/>
        </p:nvSpPr>
        <p:spPr bwMode="auto">
          <a:xfrm>
            <a:off x="4204565" y="219868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9" name="Text Box 63"/>
          <p:cNvSpPr txBox="1">
            <a:spLocks noChangeArrowheads="1"/>
          </p:cNvSpPr>
          <p:nvPr/>
        </p:nvSpPr>
        <p:spPr bwMode="auto">
          <a:xfrm>
            <a:off x="6169525" y="21144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30" name="AutoShape 26"/>
          <p:cNvCxnSpPr>
            <a:cxnSpLocks noChangeShapeType="1"/>
            <a:stCxn id="7" idx="5"/>
            <a:endCxn id="10" idx="1"/>
          </p:cNvCxnSpPr>
          <p:nvPr/>
        </p:nvCxnSpPr>
        <p:spPr bwMode="auto">
          <a:xfrm rot="16200000" flipH="1">
            <a:off x="5016949" y="1685691"/>
            <a:ext cx="721192" cy="1178392"/>
          </a:xfrm>
          <a:prstGeom prst="straightConnector1">
            <a:avLst/>
          </a:prstGeom>
          <a:noFill/>
          <a:ln w="9525">
            <a:solidFill>
              <a:schemeClr val="tx1"/>
            </a:solidFill>
            <a:round/>
            <a:headEnd/>
            <a:tailEnd type="none" w="med" len="med"/>
          </a:ln>
        </p:spPr>
      </p:cxnSp>
      <p:cxnSp>
        <p:nvCxnSpPr>
          <p:cNvPr id="31" name="AutoShape 26"/>
          <p:cNvCxnSpPr>
            <a:cxnSpLocks noChangeShapeType="1"/>
            <a:stCxn id="9" idx="6"/>
            <a:endCxn id="10" idx="2"/>
          </p:cNvCxnSpPr>
          <p:nvPr/>
        </p:nvCxnSpPr>
        <p:spPr bwMode="auto">
          <a:xfrm flipV="1">
            <a:off x="4691745" y="2770187"/>
            <a:ext cx="1219200" cy="228600"/>
          </a:xfrm>
          <a:prstGeom prst="straightConnector1">
            <a:avLst/>
          </a:prstGeom>
          <a:noFill/>
          <a:ln w="9525">
            <a:solidFill>
              <a:schemeClr val="tx1"/>
            </a:solidFill>
            <a:round/>
            <a:headEnd/>
            <a:tailEnd type="none" w="med" len="med"/>
          </a:ln>
        </p:spPr>
      </p:cxnSp>
      <p:sp>
        <p:nvSpPr>
          <p:cNvPr id="32" name="Text Box 63"/>
          <p:cNvSpPr txBox="1">
            <a:spLocks noChangeArrowheads="1"/>
          </p:cNvSpPr>
          <p:nvPr/>
        </p:nvSpPr>
        <p:spPr bwMode="auto">
          <a:xfrm>
            <a:off x="4988439" y="253500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3" name="AutoShape 26"/>
          <p:cNvCxnSpPr>
            <a:cxnSpLocks noChangeShapeType="1"/>
            <a:stCxn id="10" idx="6"/>
            <a:endCxn id="12" idx="3"/>
          </p:cNvCxnSpPr>
          <p:nvPr/>
        </p:nvCxnSpPr>
        <p:spPr bwMode="auto">
          <a:xfrm flipV="1">
            <a:off x="6291945" y="2535005"/>
            <a:ext cx="970196" cy="235183"/>
          </a:xfrm>
          <a:prstGeom prst="straightConnector1">
            <a:avLst/>
          </a:prstGeom>
          <a:noFill/>
          <a:ln w="9525">
            <a:solidFill>
              <a:schemeClr val="tx1"/>
            </a:solidFill>
            <a:round/>
            <a:headEnd/>
            <a:tailEnd type="none" w="med" len="med"/>
          </a:ln>
        </p:spPr>
      </p:cxnSp>
      <p:sp>
        <p:nvSpPr>
          <p:cNvPr id="34" name="Text Box 63"/>
          <p:cNvSpPr txBox="1">
            <a:spLocks noChangeArrowheads="1"/>
          </p:cNvSpPr>
          <p:nvPr/>
        </p:nvSpPr>
        <p:spPr bwMode="auto">
          <a:xfrm>
            <a:off x="6588639" y="22831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5" name="AutoShape 32"/>
          <p:cNvCxnSpPr>
            <a:cxnSpLocks noChangeShapeType="1"/>
            <a:stCxn id="12" idx="1"/>
            <a:endCxn id="8" idx="6"/>
          </p:cNvCxnSpPr>
          <p:nvPr/>
        </p:nvCxnSpPr>
        <p:spPr bwMode="auto">
          <a:xfrm flipH="1" flipV="1">
            <a:off x="6321939" y="1703388"/>
            <a:ext cx="940202" cy="562209"/>
          </a:xfrm>
          <a:prstGeom prst="straightConnector1">
            <a:avLst/>
          </a:prstGeom>
          <a:noFill/>
          <a:ln w="9525">
            <a:solidFill>
              <a:schemeClr val="tx1"/>
            </a:solidFill>
            <a:round/>
            <a:headEnd/>
            <a:tailEnd type="none" w="med" len="med"/>
          </a:ln>
        </p:spPr>
      </p:cxnSp>
      <p:sp>
        <p:nvSpPr>
          <p:cNvPr id="36" name="Text Box 63"/>
          <p:cNvSpPr txBox="1">
            <a:spLocks noChangeArrowheads="1"/>
          </p:cNvSpPr>
          <p:nvPr/>
        </p:nvSpPr>
        <p:spPr bwMode="auto">
          <a:xfrm>
            <a:off x="6817239" y="1600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7" name="AutoShape 26"/>
          <p:cNvCxnSpPr>
            <a:cxnSpLocks noChangeShapeType="1"/>
            <a:stCxn id="9" idx="5"/>
            <a:endCxn id="11" idx="1"/>
          </p:cNvCxnSpPr>
          <p:nvPr/>
        </p:nvCxnSpPr>
        <p:spPr bwMode="auto">
          <a:xfrm>
            <a:off x="4635950" y="3133491"/>
            <a:ext cx="845485" cy="569578"/>
          </a:xfrm>
          <a:prstGeom prst="straightConnector1">
            <a:avLst/>
          </a:prstGeom>
          <a:noFill/>
          <a:ln w="9525">
            <a:solidFill>
              <a:schemeClr val="tx1"/>
            </a:solidFill>
            <a:round/>
            <a:headEnd/>
            <a:tailEnd type="none" w="med" len="med"/>
          </a:ln>
        </p:spPr>
      </p:cxnSp>
      <p:sp>
        <p:nvSpPr>
          <p:cNvPr id="38" name="Text Box 66"/>
          <p:cNvSpPr txBox="1">
            <a:spLocks noChangeArrowheads="1"/>
          </p:cNvSpPr>
          <p:nvPr/>
        </p:nvSpPr>
        <p:spPr bwMode="auto">
          <a:xfrm>
            <a:off x="4788987" y="34376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39" name="AutoShape 32"/>
          <p:cNvCxnSpPr>
            <a:cxnSpLocks noChangeShapeType="1"/>
            <a:stCxn id="10" idx="4"/>
            <a:endCxn id="11" idx="7"/>
          </p:cNvCxnSpPr>
          <p:nvPr/>
        </p:nvCxnSpPr>
        <p:spPr bwMode="auto">
          <a:xfrm flipH="1">
            <a:off x="5750843" y="2960687"/>
            <a:ext cx="350603" cy="742382"/>
          </a:xfrm>
          <a:prstGeom prst="straightConnector1">
            <a:avLst/>
          </a:prstGeom>
          <a:noFill/>
          <a:ln w="9525">
            <a:solidFill>
              <a:schemeClr val="tx1"/>
            </a:solidFill>
            <a:round/>
            <a:headEnd/>
            <a:tailEnd type="none" w="med" len="med"/>
          </a:ln>
        </p:spPr>
      </p:cxnSp>
      <p:sp>
        <p:nvSpPr>
          <p:cNvPr id="40" name="Text Box 63"/>
          <p:cNvSpPr txBox="1">
            <a:spLocks noChangeArrowheads="1"/>
          </p:cNvSpPr>
          <p:nvPr/>
        </p:nvSpPr>
        <p:spPr bwMode="auto">
          <a:xfrm>
            <a:off x="5606145" y="308054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41" name="Text Box 63"/>
          <p:cNvSpPr txBox="1">
            <a:spLocks noChangeArrowheads="1"/>
          </p:cNvSpPr>
          <p:nvPr/>
        </p:nvSpPr>
        <p:spPr bwMode="auto">
          <a:xfrm>
            <a:off x="6618619" y="277318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42" name="AutoShape 26"/>
          <p:cNvCxnSpPr>
            <a:cxnSpLocks noChangeShapeType="1"/>
            <a:stCxn id="10" idx="5"/>
            <a:endCxn id="13" idx="1"/>
          </p:cNvCxnSpPr>
          <p:nvPr/>
        </p:nvCxnSpPr>
        <p:spPr bwMode="auto">
          <a:xfrm rot="16200000" flipH="1">
            <a:off x="6497294" y="2643747"/>
            <a:ext cx="351305" cy="873592"/>
          </a:xfrm>
          <a:prstGeom prst="straightConnector1">
            <a:avLst/>
          </a:prstGeom>
          <a:noFill/>
          <a:ln w="9525">
            <a:solidFill>
              <a:schemeClr val="tx1"/>
            </a:solidFill>
            <a:round/>
            <a:headEnd/>
            <a:tailEnd type="none" w="med" len="med"/>
          </a:ln>
        </p:spPr>
      </p:cxnSp>
      <p:cxnSp>
        <p:nvCxnSpPr>
          <p:cNvPr id="43" name="AutoShape 26"/>
          <p:cNvCxnSpPr>
            <a:cxnSpLocks noChangeShapeType="1"/>
            <a:stCxn id="13" idx="0"/>
            <a:endCxn id="12" idx="4"/>
          </p:cNvCxnSpPr>
          <p:nvPr/>
        </p:nvCxnSpPr>
        <p:spPr bwMode="auto">
          <a:xfrm rot="5400000" flipH="1" flipV="1">
            <a:off x="7015845" y="2819400"/>
            <a:ext cx="609600" cy="152400"/>
          </a:xfrm>
          <a:prstGeom prst="straightConnector1">
            <a:avLst/>
          </a:prstGeom>
          <a:noFill/>
          <a:ln w="9525">
            <a:solidFill>
              <a:schemeClr val="tx1"/>
            </a:solidFill>
            <a:round/>
            <a:headEnd/>
            <a:tailEnd type="none" w="med" len="med"/>
          </a:ln>
        </p:spPr>
      </p:cxnSp>
      <p:sp>
        <p:nvSpPr>
          <p:cNvPr id="44" name="Text Box 63"/>
          <p:cNvSpPr txBox="1">
            <a:spLocks noChangeArrowheads="1"/>
          </p:cNvSpPr>
          <p:nvPr/>
        </p:nvSpPr>
        <p:spPr bwMode="auto">
          <a:xfrm>
            <a:off x="7327515" y="271197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45" name="AutoShape 26"/>
          <p:cNvCxnSpPr>
            <a:cxnSpLocks noChangeShapeType="1"/>
            <a:stCxn id="11" idx="6"/>
            <a:endCxn id="13" idx="3"/>
          </p:cNvCxnSpPr>
          <p:nvPr/>
        </p:nvCxnSpPr>
        <p:spPr bwMode="auto">
          <a:xfrm flipV="1">
            <a:off x="5806639" y="3525605"/>
            <a:ext cx="1303103" cy="312169"/>
          </a:xfrm>
          <a:prstGeom prst="straightConnector1">
            <a:avLst/>
          </a:prstGeom>
          <a:noFill/>
          <a:ln w="9525">
            <a:solidFill>
              <a:schemeClr val="tx1"/>
            </a:solidFill>
            <a:round/>
            <a:headEnd/>
            <a:tailEnd type="none" w="med" len="med"/>
          </a:ln>
        </p:spPr>
      </p:cxnSp>
      <p:sp>
        <p:nvSpPr>
          <p:cNvPr id="46" name="Text Box 63"/>
          <p:cNvSpPr txBox="1">
            <a:spLocks noChangeArrowheads="1"/>
          </p:cNvSpPr>
          <p:nvPr/>
        </p:nvSpPr>
        <p:spPr bwMode="auto">
          <a:xfrm>
            <a:off x="6131440" y="329284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
        <p:nvSpPr>
          <p:cNvPr id="47" name="Content Placeholder 2"/>
          <p:cNvSpPr txBox="1">
            <a:spLocks/>
          </p:cNvSpPr>
          <p:nvPr/>
        </p:nvSpPr>
        <p:spPr bwMode="auto">
          <a:xfrm>
            <a:off x="3045339" y="440269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t>
            </a:r>
            <a:r>
              <a:rPr lang="en-US" sz="2400" kern="0" dirty="0" smtClean="0"/>
              <a:t>A) (B) (C) (D) (E) (F) (G) </a:t>
            </a:r>
            <a:endParaRPr lang="en-US" sz="2400" kern="0" dirty="0"/>
          </a:p>
          <a:p>
            <a:pPr marL="342900" indent="-342900" fontAlgn="base">
              <a:spcBef>
                <a:spcPct val="20000"/>
              </a:spcBef>
              <a:spcAft>
                <a:spcPct val="0"/>
              </a:spcAft>
              <a:tabLst>
                <a:tab pos="1319213" algn="l"/>
              </a:tabLst>
              <a:defRPr/>
            </a:pPr>
            <a:r>
              <a:rPr lang="en-US" sz="2400" kern="0" dirty="0"/>
              <a:t>Output:	</a:t>
            </a:r>
          </a:p>
        </p:txBody>
      </p:sp>
    </p:spTree>
    <p:extLst>
      <p:ext uri="{BB962C8B-B14F-4D97-AF65-F5344CB8AC3E}">
        <p14:creationId xmlns:p14="http://schemas.microsoft.com/office/powerpoint/2010/main" val="4127948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00"/>
                </a:solidFill>
              </a:rPr>
              <a:t>Example: Prim's Algorithm</a:t>
            </a:r>
          </a:p>
        </p:txBody>
      </p:sp>
      <p:cxnSp>
        <p:nvCxnSpPr>
          <p:cNvPr id="14" name="AutoShape 24"/>
          <p:cNvCxnSpPr>
            <a:cxnSpLocks noChangeShapeType="1"/>
            <a:stCxn id="7" idx="4"/>
            <a:endCxn id="9" idx="0"/>
          </p:cNvCxnSpPr>
          <p:nvPr/>
        </p:nvCxnSpPr>
        <p:spPr bwMode="auto">
          <a:xfrm flipH="1">
            <a:off x="4448998" y="1970087"/>
            <a:ext cx="152400" cy="838200"/>
          </a:xfrm>
          <a:prstGeom prst="straightConnector1">
            <a:avLst/>
          </a:prstGeom>
          <a:noFill/>
          <a:ln w="9525">
            <a:solidFill>
              <a:schemeClr val="tx1"/>
            </a:solidFill>
            <a:round/>
            <a:headEnd/>
            <a:tailEnd type="none" w="med" len="med"/>
          </a:ln>
        </p:spPr>
      </p:cxnSp>
      <p:cxnSp>
        <p:nvCxnSpPr>
          <p:cNvPr id="15" name="AutoShape 26"/>
          <p:cNvCxnSpPr>
            <a:cxnSpLocks noChangeShapeType="1"/>
            <a:stCxn id="8" idx="2"/>
            <a:endCxn id="7" idx="6"/>
          </p:cNvCxnSpPr>
          <p:nvPr/>
        </p:nvCxnSpPr>
        <p:spPr bwMode="auto">
          <a:xfrm flipH="1">
            <a:off x="4791898" y="1703387"/>
            <a:ext cx="1096794" cy="76200"/>
          </a:xfrm>
          <a:prstGeom prst="straightConnector1">
            <a:avLst/>
          </a:prstGeom>
          <a:noFill/>
          <a:ln w="9525">
            <a:solidFill>
              <a:schemeClr val="tx1"/>
            </a:solidFill>
            <a:round/>
            <a:headEnd/>
            <a:tailEnd type="none" w="med" len="med"/>
          </a:ln>
        </p:spPr>
      </p:cxnSp>
      <p:cxnSp>
        <p:nvCxnSpPr>
          <p:cNvPr id="16" name="AutoShape 32"/>
          <p:cNvCxnSpPr>
            <a:cxnSpLocks noChangeShapeType="1"/>
            <a:stCxn id="10" idx="0"/>
            <a:endCxn id="8" idx="4"/>
          </p:cNvCxnSpPr>
          <p:nvPr/>
        </p:nvCxnSpPr>
        <p:spPr bwMode="auto">
          <a:xfrm flipV="1">
            <a:off x="6049198" y="1893887"/>
            <a:ext cx="29994" cy="685800"/>
          </a:xfrm>
          <a:prstGeom prst="straightConnector1">
            <a:avLst/>
          </a:prstGeom>
          <a:noFill/>
          <a:ln w="9525">
            <a:solidFill>
              <a:schemeClr val="tx1"/>
            </a:solidFill>
            <a:round/>
            <a:headEnd/>
            <a:tailEnd type="none" w="med" len="med"/>
          </a:ln>
        </p:spPr>
      </p:cxnSp>
      <p:sp>
        <p:nvSpPr>
          <p:cNvPr id="25" name="Text Box 53"/>
          <p:cNvSpPr txBox="1">
            <a:spLocks noChangeArrowheads="1"/>
          </p:cNvSpPr>
          <p:nvPr/>
        </p:nvSpPr>
        <p:spPr bwMode="auto">
          <a:xfrm>
            <a:off x="5137906" y="13739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6" name="Text Box 63"/>
          <p:cNvSpPr txBox="1">
            <a:spLocks noChangeArrowheads="1"/>
          </p:cNvSpPr>
          <p:nvPr/>
        </p:nvSpPr>
        <p:spPr bwMode="auto">
          <a:xfrm>
            <a:off x="5325298" y="1981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27" name="Text Box 66"/>
          <p:cNvSpPr txBox="1">
            <a:spLocks noChangeArrowheads="1"/>
          </p:cNvSpPr>
          <p:nvPr/>
        </p:nvSpPr>
        <p:spPr bwMode="auto">
          <a:xfrm>
            <a:off x="4152318" y="219868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9" name="Text Box 63"/>
          <p:cNvSpPr txBox="1">
            <a:spLocks noChangeArrowheads="1"/>
          </p:cNvSpPr>
          <p:nvPr/>
        </p:nvSpPr>
        <p:spPr bwMode="auto">
          <a:xfrm>
            <a:off x="6117278" y="21144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30" name="AutoShape 26"/>
          <p:cNvCxnSpPr>
            <a:cxnSpLocks noChangeShapeType="1"/>
            <a:stCxn id="7" idx="5"/>
            <a:endCxn id="10" idx="1"/>
          </p:cNvCxnSpPr>
          <p:nvPr/>
        </p:nvCxnSpPr>
        <p:spPr bwMode="auto">
          <a:xfrm rot="16200000" flipH="1">
            <a:off x="4964702" y="1685691"/>
            <a:ext cx="721192" cy="1178392"/>
          </a:xfrm>
          <a:prstGeom prst="straightConnector1">
            <a:avLst/>
          </a:prstGeom>
          <a:noFill/>
          <a:ln w="38100">
            <a:solidFill>
              <a:schemeClr val="accent2"/>
            </a:solidFill>
            <a:round/>
            <a:headEnd/>
            <a:tailEnd type="none" w="med" len="med"/>
          </a:ln>
        </p:spPr>
      </p:cxnSp>
      <p:cxnSp>
        <p:nvCxnSpPr>
          <p:cNvPr id="31" name="AutoShape 26"/>
          <p:cNvCxnSpPr>
            <a:cxnSpLocks noChangeShapeType="1"/>
            <a:stCxn id="9" idx="6"/>
            <a:endCxn id="10" idx="2"/>
          </p:cNvCxnSpPr>
          <p:nvPr/>
        </p:nvCxnSpPr>
        <p:spPr bwMode="auto">
          <a:xfrm flipV="1">
            <a:off x="4639498" y="2770187"/>
            <a:ext cx="1219200" cy="228600"/>
          </a:xfrm>
          <a:prstGeom prst="straightConnector1">
            <a:avLst/>
          </a:prstGeom>
          <a:noFill/>
          <a:ln w="9525">
            <a:solidFill>
              <a:schemeClr val="tx1"/>
            </a:solidFill>
            <a:round/>
            <a:headEnd/>
            <a:tailEnd type="none" w="med" len="med"/>
          </a:ln>
        </p:spPr>
      </p:cxnSp>
      <p:sp>
        <p:nvSpPr>
          <p:cNvPr id="32" name="Text Box 63"/>
          <p:cNvSpPr txBox="1">
            <a:spLocks noChangeArrowheads="1"/>
          </p:cNvSpPr>
          <p:nvPr/>
        </p:nvSpPr>
        <p:spPr bwMode="auto">
          <a:xfrm>
            <a:off x="4936192" y="253500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3" name="AutoShape 26"/>
          <p:cNvCxnSpPr>
            <a:cxnSpLocks noChangeShapeType="1"/>
            <a:stCxn id="10" idx="6"/>
            <a:endCxn id="12" idx="3"/>
          </p:cNvCxnSpPr>
          <p:nvPr/>
        </p:nvCxnSpPr>
        <p:spPr bwMode="auto">
          <a:xfrm flipV="1">
            <a:off x="6239698" y="2535005"/>
            <a:ext cx="970196" cy="235183"/>
          </a:xfrm>
          <a:prstGeom prst="straightConnector1">
            <a:avLst/>
          </a:prstGeom>
          <a:noFill/>
          <a:ln w="9525">
            <a:solidFill>
              <a:schemeClr val="tx1"/>
            </a:solidFill>
            <a:round/>
            <a:headEnd/>
            <a:tailEnd type="none" w="med" len="med"/>
          </a:ln>
        </p:spPr>
      </p:cxnSp>
      <p:sp>
        <p:nvSpPr>
          <p:cNvPr id="34" name="Text Box 63"/>
          <p:cNvSpPr txBox="1">
            <a:spLocks noChangeArrowheads="1"/>
          </p:cNvSpPr>
          <p:nvPr/>
        </p:nvSpPr>
        <p:spPr bwMode="auto">
          <a:xfrm>
            <a:off x="6536392" y="22831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5" name="AutoShape 32"/>
          <p:cNvCxnSpPr>
            <a:cxnSpLocks noChangeShapeType="1"/>
            <a:stCxn id="12" idx="1"/>
            <a:endCxn id="8" idx="6"/>
          </p:cNvCxnSpPr>
          <p:nvPr/>
        </p:nvCxnSpPr>
        <p:spPr bwMode="auto">
          <a:xfrm flipH="1" flipV="1">
            <a:off x="6269692" y="1703388"/>
            <a:ext cx="940202" cy="562209"/>
          </a:xfrm>
          <a:prstGeom prst="straightConnector1">
            <a:avLst/>
          </a:prstGeom>
          <a:noFill/>
          <a:ln w="9525">
            <a:solidFill>
              <a:schemeClr val="tx1"/>
            </a:solidFill>
            <a:round/>
            <a:headEnd/>
            <a:tailEnd type="none" w="med" len="med"/>
          </a:ln>
        </p:spPr>
      </p:cxnSp>
      <p:sp>
        <p:nvSpPr>
          <p:cNvPr id="36" name="Text Box 63"/>
          <p:cNvSpPr txBox="1">
            <a:spLocks noChangeArrowheads="1"/>
          </p:cNvSpPr>
          <p:nvPr/>
        </p:nvSpPr>
        <p:spPr bwMode="auto">
          <a:xfrm>
            <a:off x="6764992" y="1600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7" name="AutoShape 26"/>
          <p:cNvCxnSpPr>
            <a:cxnSpLocks noChangeShapeType="1"/>
            <a:stCxn id="9" idx="5"/>
            <a:endCxn id="11" idx="1"/>
          </p:cNvCxnSpPr>
          <p:nvPr/>
        </p:nvCxnSpPr>
        <p:spPr bwMode="auto">
          <a:xfrm>
            <a:off x="4583703" y="3133491"/>
            <a:ext cx="845485" cy="569578"/>
          </a:xfrm>
          <a:prstGeom prst="straightConnector1">
            <a:avLst/>
          </a:prstGeom>
          <a:noFill/>
          <a:ln w="9525">
            <a:solidFill>
              <a:schemeClr val="tx1"/>
            </a:solidFill>
            <a:round/>
            <a:headEnd/>
            <a:tailEnd type="none" w="med" len="med"/>
          </a:ln>
        </p:spPr>
      </p:cxnSp>
      <p:sp>
        <p:nvSpPr>
          <p:cNvPr id="38" name="Text Box 66"/>
          <p:cNvSpPr txBox="1">
            <a:spLocks noChangeArrowheads="1"/>
          </p:cNvSpPr>
          <p:nvPr/>
        </p:nvSpPr>
        <p:spPr bwMode="auto">
          <a:xfrm>
            <a:off x="4736740" y="34376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39" name="AutoShape 32"/>
          <p:cNvCxnSpPr>
            <a:cxnSpLocks noChangeShapeType="1"/>
            <a:stCxn id="10" idx="4"/>
            <a:endCxn id="11" idx="7"/>
          </p:cNvCxnSpPr>
          <p:nvPr/>
        </p:nvCxnSpPr>
        <p:spPr bwMode="auto">
          <a:xfrm flipH="1">
            <a:off x="5698596" y="2960687"/>
            <a:ext cx="350603" cy="742382"/>
          </a:xfrm>
          <a:prstGeom prst="straightConnector1">
            <a:avLst/>
          </a:prstGeom>
          <a:noFill/>
          <a:ln w="9525">
            <a:solidFill>
              <a:schemeClr val="tx1"/>
            </a:solidFill>
            <a:round/>
            <a:headEnd/>
            <a:tailEnd type="none" w="med" len="med"/>
          </a:ln>
        </p:spPr>
      </p:cxnSp>
      <p:sp>
        <p:nvSpPr>
          <p:cNvPr id="40" name="Text Box 63"/>
          <p:cNvSpPr txBox="1">
            <a:spLocks noChangeArrowheads="1"/>
          </p:cNvSpPr>
          <p:nvPr/>
        </p:nvSpPr>
        <p:spPr bwMode="auto">
          <a:xfrm>
            <a:off x="5553898" y="308054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41" name="Text Box 63"/>
          <p:cNvSpPr txBox="1">
            <a:spLocks noChangeArrowheads="1"/>
          </p:cNvSpPr>
          <p:nvPr/>
        </p:nvSpPr>
        <p:spPr bwMode="auto">
          <a:xfrm>
            <a:off x="6566372" y="277318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42" name="AutoShape 26"/>
          <p:cNvCxnSpPr>
            <a:cxnSpLocks noChangeShapeType="1"/>
            <a:stCxn id="10" idx="5"/>
            <a:endCxn id="13" idx="1"/>
          </p:cNvCxnSpPr>
          <p:nvPr/>
        </p:nvCxnSpPr>
        <p:spPr bwMode="auto">
          <a:xfrm rot="16200000" flipH="1">
            <a:off x="6445047" y="2643747"/>
            <a:ext cx="351305" cy="873592"/>
          </a:xfrm>
          <a:prstGeom prst="straightConnector1">
            <a:avLst/>
          </a:prstGeom>
          <a:noFill/>
          <a:ln w="9525">
            <a:solidFill>
              <a:schemeClr val="tx1"/>
            </a:solidFill>
            <a:round/>
            <a:headEnd/>
            <a:tailEnd type="none" w="med" len="med"/>
          </a:ln>
        </p:spPr>
      </p:cxnSp>
      <p:cxnSp>
        <p:nvCxnSpPr>
          <p:cNvPr id="43" name="AutoShape 26"/>
          <p:cNvCxnSpPr>
            <a:cxnSpLocks noChangeShapeType="1"/>
            <a:stCxn id="13" idx="0"/>
            <a:endCxn id="12" idx="4"/>
          </p:cNvCxnSpPr>
          <p:nvPr/>
        </p:nvCxnSpPr>
        <p:spPr bwMode="auto">
          <a:xfrm rot="5400000" flipH="1" flipV="1">
            <a:off x="6963598" y="2819400"/>
            <a:ext cx="609600" cy="152400"/>
          </a:xfrm>
          <a:prstGeom prst="straightConnector1">
            <a:avLst/>
          </a:prstGeom>
          <a:noFill/>
          <a:ln w="9525">
            <a:solidFill>
              <a:schemeClr val="tx1"/>
            </a:solidFill>
            <a:round/>
            <a:headEnd/>
            <a:tailEnd type="none" w="med" len="med"/>
          </a:ln>
        </p:spPr>
      </p:cxnSp>
      <p:sp>
        <p:nvSpPr>
          <p:cNvPr id="44" name="Text Box 63"/>
          <p:cNvSpPr txBox="1">
            <a:spLocks noChangeArrowheads="1"/>
          </p:cNvSpPr>
          <p:nvPr/>
        </p:nvSpPr>
        <p:spPr bwMode="auto">
          <a:xfrm>
            <a:off x="7275268" y="271197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45" name="AutoShape 26"/>
          <p:cNvCxnSpPr>
            <a:cxnSpLocks noChangeShapeType="1"/>
            <a:stCxn id="11" idx="6"/>
            <a:endCxn id="13" idx="3"/>
          </p:cNvCxnSpPr>
          <p:nvPr/>
        </p:nvCxnSpPr>
        <p:spPr bwMode="auto">
          <a:xfrm flipV="1">
            <a:off x="5754392" y="3525605"/>
            <a:ext cx="1303103" cy="312169"/>
          </a:xfrm>
          <a:prstGeom prst="straightConnector1">
            <a:avLst/>
          </a:prstGeom>
          <a:noFill/>
          <a:ln w="9525">
            <a:solidFill>
              <a:schemeClr val="tx1"/>
            </a:solidFill>
            <a:round/>
            <a:headEnd/>
            <a:tailEnd type="none" w="med" len="med"/>
          </a:ln>
        </p:spPr>
      </p:cxnSp>
      <p:sp>
        <p:nvSpPr>
          <p:cNvPr id="46" name="Text Box 63"/>
          <p:cNvSpPr txBox="1">
            <a:spLocks noChangeArrowheads="1"/>
          </p:cNvSpPr>
          <p:nvPr/>
        </p:nvSpPr>
        <p:spPr bwMode="auto">
          <a:xfrm>
            <a:off x="6079193" y="329284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
        <p:nvSpPr>
          <p:cNvPr id="7" name="Oval 5"/>
          <p:cNvSpPr>
            <a:spLocks noChangeArrowheads="1"/>
          </p:cNvSpPr>
          <p:nvPr/>
        </p:nvSpPr>
        <p:spPr bwMode="auto">
          <a:xfrm>
            <a:off x="4410898" y="15890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A</a:t>
            </a:r>
          </a:p>
        </p:txBody>
      </p:sp>
      <p:sp>
        <p:nvSpPr>
          <p:cNvPr id="8" name="Oval 7"/>
          <p:cNvSpPr>
            <a:spLocks noChangeArrowheads="1"/>
          </p:cNvSpPr>
          <p:nvPr/>
        </p:nvSpPr>
        <p:spPr bwMode="auto">
          <a:xfrm>
            <a:off x="5888692" y="1512887"/>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B</a:t>
            </a:r>
          </a:p>
        </p:txBody>
      </p:sp>
      <p:sp>
        <p:nvSpPr>
          <p:cNvPr id="9" name="Oval 8"/>
          <p:cNvSpPr>
            <a:spLocks noChangeArrowheads="1"/>
          </p:cNvSpPr>
          <p:nvPr/>
        </p:nvSpPr>
        <p:spPr bwMode="auto">
          <a:xfrm>
            <a:off x="4258498" y="2808287"/>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dirty="0"/>
              <a:t>C</a:t>
            </a:r>
          </a:p>
        </p:txBody>
      </p:sp>
      <p:sp>
        <p:nvSpPr>
          <p:cNvPr id="10" name="Oval 9"/>
          <p:cNvSpPr>
            <a:spLocks noChangeArrowheads="1"/>
          </p:cNvSpPr>
          <p:nvPr/>
        </p:nvSpPr>
        <p:spPr bwMode="auto">
          <a:xfrm>
            <a:off x="5858698" y="25796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D</a:t>
            </a:r>
          </a:p>
        </p:txBody>
      </p:sp>
      <p:sp>
        <p:nvSpPr>
          <p:cNvPr id="11" name="Oval 10"/>
          <p:cNvSpPr>
            <a:spLocks noChangeArrowheads="1"/>
          </p:cNvSpPr>
          <p:nvPr/>
        </p:nvSpPr>
        <p:spPr bwMode="auto">
          <a:xfrm>
            <a:off x="5373391" y="3647273"/>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F</a:t>
            </a:r>
          </a:p>
        </p:txBody>
      </p:sp>
      <p:sp>
        <p:nvSpPr>
          <p:cNvPr id="12" name="Oval 11"/>
          <p:cNvSpPr>
            <a:spLocks noChangeArrowheads="1"/>
          </p:cNvSpPr>
          <p:nvPr/>
        </p:nvSpPr>
        <p:spPr bwMode="auto">
          <a:xfrm>
            <a:off x="7154098" y="2209800"/>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E</a:t>
            </a:r>
          </a:p>
        </p:txBody>
      </p:sp>
      <p:sp>
        <p:nvSpPr>
          <p:cNvPr id="13" name="Oval 12"/>
          <p:cNvSpPr>
            <a:spLocks noChangeArrowheads="1"/>
          </p:cNvSpPr>
          <p:nvPr/>
        </p:nvSpPr>
        <p:spPr bwMode="auto">
          <a:xfrm>
            <a:off x="7001698" y="3200400"/>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dirty="0"/>
              <a:t>G</a:t>
            </a:r>
          </a:p>
        </p:txBody>
      </p:sp>
      <p:sp>
        <p:nvSpPr>
          <p:cNvPr id="47" name="Content Placeholder 2"/>
          <p:cNvSpPr txBox="1">
            <a:spLocks/>
          </p:cNvSpPr>
          <p:nvPr/>
        </p:nvSpPr>
        <p:spPr bwMode="auto">
          <a:xfrm>
            <a:off x="2993092" y="4204252"/>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(A,D) (B) (C) (E) (F) (G)</a:t>
            </a:r>
          </a:p>
          <a:p>
            <a:pPr marL="342900" indent="-342900" fontAlgn="base">
              <a:spcBef>
                <a:spcPct val="20000"/>
              </a:spcBef>
              <a:spcAft>
                <a:spcPct val="0"/>
              </a:spcAft>
              <a:tabLst>
                <a:tab pos="1319213" algn="l"/>
              </a:tabLst>
              <a:defRPr/>
            </a:pPr>
            <a:r>
              <a:rPr lang="en-US" sz="2400" kern="0" dirty="0"/>
              <a:t>Output:	(A,D) </a:t>
            </a:r>
          </a:p>
        </p:txBody>
      </p:sp>
    </p:spTree>
    <p:extLst>
      <p:ext uri="{BB962C8B-B14F-4D97-AF65-F5344CB8AC3E}">
        <p14:creationId xmlns:p14="http://schemas.microsoft.com/office/powerpoint/2010/main" val="330337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00"/>
                </a:solidFill>
              </a:rPr>
              <a:t>Example: Prim's Algorithm</a:t>
            </a:r>
          </a:p>
        </p:txBody>
      </p:sp>
      <p:cxnSp>
        <p:nvCxnSpPr>
          <p:cNvPr id="14" name="AutoShape 24"/>
          <p:cNvCxnSpPr>
            <a:cxnSpLocks noChangeShapeType="1"/>
            <a:stCxn id="7" idx="4"/>
            <a:endCxn id="9" idx="0"/>
          </p:cNvCxnSpPr>
          <p:nvPr/>
        </p:nvCxnSpPr>
        <p:spPr bwMode="auto">
          <a:xfrm flipH="1">
            <a:off x="2476500" y="1970087"/>
            <a:ext cx="152400" cy="838200"/>
          </a:xfrm>
          <a:prstGeom prst="straightConnector1">
            <a:avLst/>
          </a:prstGeom>
          <a:noFill/>
          <a:ln w="9525">
            <a:solidFill>
              <a:schemeClr val="tx1"/>
            </a:solidFill>
            <a:round/>
            <a:headEnd/>
            <a:tailEnd type="none" w="med" len="med"/>
          </a:ln>
        </p:spPr>
      </p:cxnSp>
      <p:cxnSp>
        <p:nvCxnSpPr>
          <p:cNvPr id="15" name="AutoShape 26"/>
          <p:cNvCxnSpPr>
            <a:cxnSpLocks noChangeShapeType="1"/>
            <a:stCxn id="8" idx="2"/>
            <a:endCxn id="7" idx="6"/>
          </p:cNvCxnSpPr>
          <p:nvPr/>
        </p:nvCxnSpPr>
        <p:spPr bwMode="auto">
          <a:xfrm flipH="1">
            <a:off x="2819400" y="1703387"/>
            <a:ext cx="1096794" cy="76200"/>
          </a:xfrm>
          <a:prstGeom prst="straightConnector1">
            <a:avLst/>
          </a:prstGeom>
          <a:noFill/>
          <a:ln w="9525">
            <a:solidFill>
              <a:schemeClr val="tx1"/>
            </a:solidFill>
            <a:round/>
            <a:headEnd/>
            <a:tailEnd type="none" w="med" len="med"/>
          </a:ln>
        </p:spPr>
      </p:cxnSp>
      <p:cxnSp>
        <p:nvCxnSpPr>
          <p:cNvPr id="16" name="AutoShape 32"/>
          <p:cNvCxnSpPr>
            <a:cxnSpLocks noChangeShapeType="1"/>
            <a:stCxn id="10" idx="0"/>
            <a:endCxn id="8" idx="4"/>
          </p:cNvCxnSpPr>
          <p:nvPr/>
        </p:nvCxnSpPr>
        <p:spPr bwMode="auto">
          <a:xfrm flipV="1">
            <a:off x="4076700" y="1893887"/>
            <a:ext cx="29994" cy="685800"/>
          </a:xfrm>
          <a:prstGeom prst="straightConnector1">
            <a:avLst/>
          </a:prstGeom>
          <a:noFill/>
          <a:ln w="9525">
            <a:solidFill>
              <a:schemeClr val="tx1"/>
            </a:solidFill>
            <a:round/>
            <a:headEnd/>
            <a:tailEnd type="none" w="med" len="med"/>
          </a:ln>
        </p:spPr>
      </p:cxnSp>
      <p:sp>
        <p:nvSpPr>
          <p:cNvPr id="25" name="Text Box 53"/>
          <p:cNvSpPr txBox="1">
            <a:spLocks noChangeArrowheads="1"/>
          </p:cNvSpPr>
          <p:nvPr/>
        </p:nvSpPr>
        <p:spPr bwMode="auto">
          <a:xfrm>
            <a:off x="3276600" y="1362075"/>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6" name="Text Box 63"/>
          <p:cNvSpPr txBox="1">
            <a:spLocks noChangeArrowheads="1"/>
          </p:cNvSpPr>
          <p:nvPr/>
        </p:nvSpPr>
        <p:spPr bwMode="auto">
          <a:xfrm>
            <a:off x="3352800" y="1981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27" name="Text Box 66"/>
          <p:cNvSpPr txBox="1">
            <a:spLocks noChangeArrowheads="1"/>
          </p:cNvSpPr>
          <p:nvPr/>
        </p:nvSpPr>
        <p:spPr bwMode="auto">
          <a:xfrm>
            <a:off x="2179820" y="219868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9" name="Text Box 63"/>
          <p:cNvSpPr txBox="1">
            <a:spLocks noChangeArrowheads="1"/>
          </p:cNvSpPr>
          <p:nvPr/>
        </p:nvSpPr>
        <p:spPr bwMode="auto">
          <a:xfrm>
            <a:off x="4144780" y="21144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30" name="AutoShape 26"/>
          <p:cNvCxnSpPr>
            <a:cxnSpLocks noChangeShapeType="1"/>
            <a:stCxn id="7" idx="5"/>
            <a:endCxn id="10" idx="1"/>
          </p:cNvCxnSpPr>
          <p:nvPr/>
        </p:nvCxnSpPr>
        <p:spPr bwMode="auto">
          <a:xfrm rot="16200000" flipH="1">
            <a:off x="2992204" y="1685691"/>
            <a:ext cx="721192" cy="1178392"/>
          </a:xfrm>
          <a:prstGeom prst="straightConnector1">
            <a:avLst/>
          </a:prstGeom>
          <a:noFill/>
          <a:ln w="38100">
            <a:solidFill>
              <a:schemeClr val="accent2"/>
            </a:solidFill>
            <a:round/>
            <a:headEnd/>
            <a:tailEnd type="none" w="med" len="med"/>
          </a:ln>
        </p:spPr>
      </p:cxnSp>
      <p:cxnSp>
        <p:nvCxnSpPr>
          <p:cNvPr id="31" name="AutoShape 26"/>
          <p:cNvCxnSpPr>
            <a:cxnSpLocks noChangeShapeType="1"/>
            <a:stCxn id="9" idx="6"/>
            <a:endCxn id="10" idx="2"/>
          </p:cNvCxnSpPr>
          <p:nvPr/>
        </p:nvCxnSpPr>
        <p:spPr bwMode="auto">
          <a:xfrm flipV="1">
            <a:off x="2667000" y="2770187"/>
            <a:ext cx="1219200" cy="228600"/>
          </a:xfrm>
          <a:prstGeom prst="straightConnector1">
            <a:avLst/>
          </a:prstGeom>
          <a:noFill/>
          <a:ln w="38100">
            <a:solidFill>
              <a:schemeClr val="accent2"/>
            </a:solidFill>
            <a:round/>
            <a:headEnd/>
            <a:tailEnd type="none" w="med" len="med"/>
          </a:ln>
        </p:spPr>
      </p:cxnSp>
      <p:sp>
        <p:nvSpPr>
          <p:cNvPr id="32" name="Text Box 63"/>
          <p:cNvSpPr txBox="1">
            <a:spLocks noChangeArrowheads="1"/>
          </p:cNvSpPr>
          <p:nvPr/>
        </p:nvSpPr>
        <p:spPr bwMode="auto">
          <a:xfrm>
            <a:off x="2963694" y="253500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3" name="AutoShape 26"/>
          <p:cNvCxnSpPr>
            <a:cxnSpLocks noChangeShapeType="1"/>
            <a:stCxn id="10" idx="6"/>
            <a:endCxn id="12" idx="3"/>
          </p:cNvCxnSpPr>
          <p:nvPr/>
        </p:nvCxnSpPr>
        <p:spPr bwMode="auto">
          <a:xfrm flipV="1">
            <a:off x="4267200" y="2535005"/>
            <a:ext cx="970196" cy="235183"/>
          </a:xfrm>
          <a:prstGeom prst="straightConnector1">
            <a:avLst/>
          </a:prstGeom>
          <a:noFill/>
          <a:ln w="9525">
            <a:solidFill>
              <a:schemeClr val="tx1"/>
            </a:solidFill>
            <a:round/>
            <a:headEnd/>
            <a:tailEnd type="none" w="med" len="med"/>
          </a:ln>
        </p:spPr>
      </p:cxnSp>
      <p:sp>
        <p:nvSpPr>
          <p:cNvPr id="34" name="Text Box 63"/>
          <p:cNvSpPr txBox="1">
            <a:spLocks noChangeArrowheads="1"/>
          </p:cNvSpPr>
          <p:nvPr/>
        </p:nvSpPr>
        <p:spPr bwMode="auto">
          <a:xfrm>
            <a:off x="4563894" y="22831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5" name="AutoShape 32"/>
          <p:cNvCxnSpPr>
            <a:cxnSpLocks noChangeShapeType="1"/>
            <a:stCxn id="12" idx="1"/>
            <a:endCxn id="8" idx="6"/>
          </p:cNvCxnSpPr>
          <p:nvPr/>
        </p:nvCxnSpPr>
        <p:spPr bwMode="auto">
          <a:xfrm flipH="1" flipV="1">
            <a:off x="4297194" y="1703388"/>
            <a:ext cx="940202" cy="562209"/>
          </a:xfrm>
          <a:prstGeom prst="straightConnector1">
            <a:avLst/>
          </a:prstGeom>
          <a:noFill/>
          <a:ln w="9525">
            <a:solidFill>
              <a:schemeClr val="tx1"/>
            </a:solidFill>
            <a:round/>
            <a:headEnd/>
            <a:tailEnd type="none" w="med" len="med"/>
          </a:ln>
        </p:spPr>
      </p:cxnSp>
      <p:sp>
        <p:nvSpPr>
          <p:cNvPr id="36" name="Text Box 63"/>
          <p:cNvSpPr txBox="1">
            <a:spLocks noChangeArrowheads="1"/>
          </p:cNvSpPr>
          <p:nvPr/>
        </p:nvSpPr>
        <p:spPr bwMode="auto">
          <a:xfrm>
            <a:off x="4792494" y="1600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7" name="AutoShape 26"/>
          <p:cNvCxnSpPr>
            <a:cxnSpLocks noChangeShapeType="1"/>
            <a:stCxn id="9" idx="5"/>
            <a:endCxn id="11" idx="1"/>
          </p:cNvCxnSpPr>
          <p:nvPr/>
        </p:nvCxnSpPr>
        <p:spPr bwMode="auto">
          <a:xfrm>
            <a:off x="2611205" y="3133491"/>
            <a:ext cx="845485" cy="569578"/>
          </a:xfrm>
          <a:prstGeom prst="straightConnector1">
            <a:avLst/>
          </a:prstGeom>
          <a:noFill/>
          <a:ln w="9525">
            <a:solidFill>
              <a:schemeClr val="tx1"/>
            </a:solidFill>
            <a:round/>
            <a:headEnd/>
            <a:tailEnd type="none" w="med" len="med"/>
          </a:ln>
        </p:spPr>
      </p:cxnSp>
      <p:sp>
        <p:nvSpPr>
          <p:cNvPr id="38" name="Text Box 66"/>
          <p:cNvSpPr txBox="1">
            <a:spLocks noChangeArrowheads="1"/>
          </p:cNvSpPr>
          <p:nvPr/>
        </p:nvSpPr>
        <p:spPr bwMode="auto">
          <a:xfrm>
            <a:off x="2764242" y="34376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39" name="AutoShape 32"/>
          <p:cNvCxnSpPr>
            <a:cxnSpLocks noChangeShapeType="1"/>
            <a:stCxn id="10" idx="4"/>
            <a:endCxn id="11" idx="7"/>
          </p:cNvCxnSpPr>
          <p:nvPr/>
        </p:nvCxnSpPr>
        <p:spPr bwMode="auto">
          <a:xfrm flipH="1">
            <a:off x="3726098" y="2960687"/>
            <a:ext cx="350603" cy="742382"/>
          </a:xfrm>
          <a:prstGeom prst="straightConnector1">
            <a:avLst/>
          </a:prstGeom>
          <a:noFill/>
          <a:ln w="9525">
            <a:solidFill>
              <a:schemeClr val="tx1"/>
            </a:solidFill>
            <a:round/>
            <a:headEnd/>
            <a:tailEnd type="none" w="med" len="med"/>
          </a:ln>
        </p:spPr>
      </p:cxnSp>
      <p:sp>
        <p:nvSpPr>
          <p:cNvPr id="40" name="Text Box 63"/>
          <p:cNvSpPr txBox="1">
            <a:spLocks noChangeArrowheads="1"/>
          </p:cNvSpPr>
          <p:nvPr/>
        </p:nvSpPr>
        <p:spPr bwMode="auto">
          <a:xfrm>
            <a:off x="3581400" y="308054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41" name="Text Box 63"/>
          <p:cNvSpPr txBox="1">
            <a:spLocks noChangeArrowheads="1"/>
          </p:cNvSpPr>
          <p:nvPr/>
        </p:nvSpPr>
        <p:spPr bwMode="auto">
          <a:xfrm>
            <a:off x="4593874" y="277318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42" name="AutoShape 26"/>
          <p:cNvCxnSpPr>
            <a:cxnSpLocks noChangeShapeType="1"/>
            <a:stCxn id="10" idx="5"/>
            <a:endCxn id="13" idx="1"/>
          </p:cNvCxnSpPr>
          <p:nvPr/>
        </p:nvCxnSpPr>
        <p:spPr bwMode="auto">
          <a:xfrm rot="16200000" flipH="1">
            <a:off x="4472549" y="2643747"/>
            <a:ext cx="351305" cy="873592"/>
          </a:xfrm>
          <a:prstGeom prst="straightConnector1">
            <a:avLst/>
          </a:prstGeom>
          <a:noFill/>
          <a:ln w="9525">
            <a:solidFill>
              <a:schemeClr val="tx1"/>
            </a:solidFill>
            <a:round/>
            <a:headEnd/>
            <a:tailEnd type="none" w="med" len="med"/>
          </a:ln>
        </p:spPr>
      </p:cxnSp>
      <p:cxnSp>
        <p:nvCxnSpPr>
          <p:cNvPr id="43" name="AutoShape 26"/>
          <p:cNvCxnSpPr>
            <a:cxnSpLocks noChangeShapeType="1"/>
            <a:stCxn id="13" idx="0"/>
            <a:endCxn id="12" idx="4"/>
          </p:cNvCxnSpPr>
          <p:nvPr/>
        </p:nvCxnSpPr>
        <p:spPr bwMode="auto">
          <a:xfrm rot="5400000" flipH="1" flipV="1">
            <a:off x="4991100" y="2819400"/>
            <a:ext cx="609600" cy="152400"/>
          </a:xfrm>
          <a:prstGeom prst="straightConnector1">
            <a:avLst/>
          </a:prstGeom>
          <a:noFill/>
          <a:ln w="9525">
            <a:solidFill>
              <a:schemeClr val="tx1"/>
            </a:solidFill>
            <a:round/>
            <a:headEnd/>
            <a:tailEnd type="none" w="med" len="med"/>
          </a:ln>
        </p:spPr>
      </p:cxnSp>
      <p:sp>
        <p:nvSpPr>
          <p:cNvPr id="44" name="Text Box 63"/>
          <p:cNvSpPr txBox="1">
            <a:spLocks noChangeArrowheads="1"/>
          </p:cNvSpPr>
          <p:nvPr/>
        </p:nvSpPr>
        <p:spPr bwMode="auto">
          <a:xfrm>
            <a:off x="5302770" y="271197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45" name="AutoShape 26"/>
          <p:cNvCxnSpPr>
            <a:cxnSpLocks noChangeShapeType="1"/>
            <a:stCxn id="11" idx="6"/>
            <a:endCxn id="13" idx="3"/>
          </p:cNvCxnSpPr>
          <p:nvPr/>
        </p:nvCxnSpPr>
        <p:spPr bwMode="auto">
          <a:xfrm flipV="1">
            <a:off x="3781894" y="3525605"/>
            <a:ext cx="1303103" cy="312169"/>
          </a:xfrm>
          <a:prstGeom prst="straightConnector1">
            <a:avLst/>
          </a:prstGeom>
          <a:noFill/>
          <a:ln w="9525">
            <a:solidFill>
              <a:schemeClr val="tx1"/>
            </a:solidFill>
            <a:round/>
            <a:headEnd/>
            <a:tailEnd type="none" w="med" len="med"/>
          </a:ln>
        </p:spPr>
      </p:cxnSp>
      <p:sp>
        <p:nvSpPr>
          <p:cNvPr id="46" name="Text Box 63"/>
          <p:cNvSpPr txBox="1">
            <a:spLocks noChangeArrowheads="1"/>
          </p:cNvSpPr>
          <p:nvPr/>
        </p:nvSpPr>
        <p:spPr bwMode="auto">
          <a:xfrm>
            <a:off x="4106695" y="329284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
        <p:nvSpPr>
          <p:cNvPr id="7" name="Oval 5"/>
          <p:cNvSpPr>
            <a:spLocks noChangeArrowheads="1"/>
          </p:cNvSpPr>
          <p:nvPr/>
        </p:nvSpPr>
        <p:spPr bwMode="auto">
          <a:xfrm>
            <a:off x="2438400" y="15890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A</a:t>
            </a:r>
          </a:p>
        </p:txBody>
      </p:sp>
      <p:sp>
        <p:nvSpPr>
          <p:cNvPr id="8" name="Oval 7"/>
          <p:cNvSpPr>
            <a:spLocks noChangeArrowheads="1"/>
          </p:cNvSpPr>
          <p:nvPr/>
        </p:nvSpPr>
        <p:spPr bwMode="auto">
          <a:xfrm>
            <a:off x="3916194" y="1512887"/>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B</a:t>
            </a:r>
          </a:p>
        </p:txBody>
      </p:sp>
      <p:sp>
        <p:nvSpPr>
          <p:cNvPr id="9" name="Oval 8"/>
          <p:cNvSpPr>
            <a:spLocks noChangeArrowheads="1"/>
          </p:cNvSpPr>
          <p:nvPr/>
        </p:nvSpPr>
        <p:spPr bwMode="auto">
          <a:xfrm>
            <a:off x="2286000" y="28082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C</a:t>
            </a:r>
          </a:p>
        </p:txBody>
      </p:sp>
      <p:sp>
        <p:nvSpPr>
          <p:cNvPr id="10" name="Oval 9"/>
          <p:cNvSpPr>
            <a:spLocks noChangeArrowheads="1"/>
          </p:cNvSpPr>
          <p:nvPr/>
        </p:nvSpPr>
        <p:spPr bwMode="auto">
          <a:xfrm>
            <a:off x="3886200" y="25796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D</a:t>
            </a:r>
          </a:p>
        </p:txBody>
      </p:sp>
      <p:sp>
        <p:nvSpPr>
          <p:cNvPr id="11" name="Oval 10"/>
          <p:cNvSpPr>
            <a:spLocks noChangeArrowheads="1"/>
          </p:cNvSpPr>
          <p:nvPr/>
        </p:nvSpPr>
        <p:spPr bwMode="auto">
          <a:xfrm>
            <a:off x="3400893" y="3647273"/>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F</a:t>
            </a:r>
          </a:p>
        </p:txBody>
      </p:sp>
      <p:sp>
        <p:nvSpPr>
          <p:cNvPr id="12" name="Oval 11"/>
          <p:cNvSpPr>
            <a:spLocks noChangeArrowheads="1"/>
          </p:cNvSpPr>
          <p:nvPr/>
        </p:nvSpPr>
        <p:spPr bwMode="auto">
          <a:xfrm>
            <a:off x="5181600" y="2209800"/>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E</a:t>
            </a:r>
          </a:p>
        </p:txBody>
      </p:sp>
      <p:sp>
        <p:nvSpPr>
          <p:cNvPr id="13" name="Oval 12"/>
          <p:cNvSpPr>
            <a:spLocks noChangeArrowheads="1"/>
          </p:cNvSpPr>
          <p:nvPr/>
        </p:nvSpPr>
        <p:spPr bwMode="auto">
          <a:xfrm>
            <a:off x="5029200" y="3200400"/>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dirty="0"/>
              <a:t>G</a:t>
            </a:r>
          </a:p>
        </p:txBody>
      </p:sp>
      <p:sp>
        <p:nvSpPr>
          <p:cNvPr id="47" name="Content Placeholder 2"/>
          <p:cNvSpPr txBox="1">
            <a:spLocks/>
          </p:cNvSpPr>
          <p:nvPr/>
        </p:nvSpPr>
        <p:spPr bwMode="auto">
          <a:xfrm>
            <a:off x="1981200" y="419100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(A,C,D) (B) (E) (F) (G)</a:t>
            </a:r>
          </a:p>
          <a:p>
            <a:pPr marL="342900" indent="-342900" fontAlgn="base">
              <a:spcBef>
                <a:spcPct val="20000"/>
              </a:spcBef>
              <a:spcAft>
                <a:spcPct val="0"/>
              </a:spcAft>
              <a:tabLst>
                <a:tab pos="1319213" algn="l"/>
              </a:tabLst>
              <a:defRPr/>
            </a:pPr>
            <a:r>
              <a:rPr lang="en-US" sz="2400" kern="0" dirty="0"/>
              <a:t>Output:	(A,D) (C,D) </a:t>
            </a:r>
          </a:p>
        </p:txBody>
      </p:sp>
      <p:sp>
        <p:nvSpPr>
          <p:cNvPr id="48" name="TextBox 47"/>
          <p:cNvSpPr txBox="1"/>
          <p:nvPr/>
        </p:nvSpPr>
        <p:spPr>
          <a:xfrm>
            <a:off x="6324600" y="1981200"/>
            <a:ext cx="5163904" cy="1692771"/>
          </a:xfrm>
          <a:prstGeom prst="rect">
            <a:avLst/>
          </a:prstGeom>
          <a:noFill/>
        </p:spPr>
        <p:txBody>
          <a:bodyPr wrap="square" rtlCol="0">
            <a:spAutoFit/>
          </a:bodyPr>
          <a:lstStyle/>
          <a:p>
            <a:r>
              <a:rPr lang="en-US" sz="2400" b="1" dirty="0" smtClean="0">
                <a:solidFill>
                  <a:srgbClr val="FF0000"/>
                </a:solidFill>
              </a:rPr>
              <a:t>NOTE</a:t>
            </a:r>
            <a:r>
              <a:rPr lang="en-US" dirty="0" smtClean="0"/>
              <a:t>: </a:t>
            </a:r>
          </a:p>
          <a:p>
            <a:pPr marL="285750" indent="-285750">
              <a:buFontTx/>
              <a:buChar char="-"/>
            </a:pPr>
            <a:r>
              <a:rPr lang="en-US" sz="2000" b="1" dirty="0"/>
              <a:t>A</a:t>
            </a:r>
            <a:r>
              <a:rPr lang="en-US" sz="2000" b="1" dirty="0" smtClean="0"/>
              <a:t>lgorithm </a:t>
            </a:r>
            <a:r>
              <a:rPr lang="en-US" sz="2000" b="1" dirty="0">
                <a:solidFill>
                  <a:srgbClr val="0000CC"/>
                </a:solidFill>
              </a:rPr>
              <a:t>does not show a continuous path </a:t>
            </a:r>
            <a:r>
              <a:rPr lang="en-US" sz="2000" b="1" dirty="0"/>
              <a:t>through the </a:t>
            </a:r>
            <a:r>
              <a:rPr lang="en-US" sz="2000" b="1" dirty="0" smtClean="0"/>
              <a:t>steps</a:t>
            </a:r>
          </a:p>
          <a:p>
            <a:pPr marL="285750" indent="-285750">
              <a:buFontTx/>
              <a:buChar char="-"/>
            </a:pPr>
            <a:r>
              <a:rPr lang="en-US" sz="2000" b="1" dirty="0"/>
              <a:t>S</a:t>
            </a:r>
            <a:r>
              <a:rPr lang="en-US" sz="2000" b="1" dirty="0" smtClean="0"/>
              <a:t>tep-by-step results just contribute to </a:t>
            </a:r>
            <a:r>
              <a:rPr lang="en-US" sz="2000" b="1" dirty="0"/>
              <a:t>spanning tree in the final result</a:t>
            </a:r>
            <a:endParaRPr lang="en-GB" sz="2000" b="1" dirty="0"/>
          </a:p>
        </p:txBody>
      </p:sp>
    </p:spTree>
    <p:extLst>
      <p:ext uri="{BB962C8B-B14F-4D97-AF65-F5344CB8AC3E}">
        <p14:creationId xmlns:p14="http://schemas.microsoft.com/office/powerpoint/2010/main" val="56396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00"/>
                </a:solidFill>
              </a:rPr>
              <a:t>Example: Prim's Algorithm</a:t>
            </a:r>
          </a:p>
        </p:txBody>
      </p:sp>
      <p:cxnSp>
        <p:nvCxnSpPr>
          <p:cNvPr id="14" name="AutoShape 24"/>
          <p:cNvCxnSpPr>
            <a:cxnSpLocks noChangeShapeType="1"/>
            <a:stCxn id="7" idx="4"/>
            <a:endCxn id="9" idx="0"/>
          </p:cNvCxnSpPr>
          <p:nvPr/>
        </p:nvCxnSpPr>
        <p:spPr bwMode="auto">
          <a:xfrm flipH="1">
            <a:off x="4331432" y="1970087"/>
            <a:ext cx="152400" cy="838200"/>
          </a:xfrm>
          <a:prstGeom prst="straightConnector1">
            <a:avLst/>
          </a:prstGeom>
          <a:noFill/>
          <a:ln w="9525">
            <a:solidFill>
              <a:schemeClr val="tx1"/>
            </a:solidFill>
            <a:round/>
            <a:headEnd/>
            <a:tailEnd type="none" w="med" len="med"/>
          </a:ln>
        </p:spPr>
      </p:cxnSp>
      <p:cxnSp>
        <p:nvCxnSpPr>
          <p:cNvPr id="15" name="AutoShape 26"/>
          <p:cNvCxnSpPr>
            <a:cxnSpLocks noChangeShapeType="1"/>
            <a:stCxn id="8" idx="2"/>
            <a:endCxn id="7" idx="6"/>
          </p:cNvCxnSpPr>
          <p:nvPr/>
        </p:nvCxnSpPr>
        <p:spPr bwMode="auto">
          <a:xfrm flipH="1">
            <a:off x="4674332" y="1703387"/>
            <a:ext cx="1096794" cy="76200"/>
          </a:xfrm>
          <a:prstGeom prst="straightConnector1">
            <a:avLst/>
          </a:prstGeom>
          <a:noFill/>
          <a:ln w="9525">
            <a:solidFill>
              <a:schemeClr val="tx1"/>
            </a:solidFill>
            <a:round/>
            <a:headEnd/>
            <a:tailEnd type="none" w="med" len="med"/>
          </a:ln>
        </p:spPr>
      </p:cxnSp>
      <p:cxnSp>
        <p:nvCxnSpPr>
          <p:cNvPr id="16" name="AutoShape 32"/>
          <p:cNvCxnSpPr>
            <a:cxnSpLocks noChangeShapeType="1"/>
            <a:stCxn id="10" idx="0"/>
            <a:endCxn id="8" idx="4"/>
          </p:cNvCxnSpPr>
          <p:nvPr/>
        </p:nvCxnSpPr>
        <p:spPr bwMode="auto">
          <a:xfrm flipV="1">
            <a:off x="5931632" y="1893887"/>
            <a:ext cx="29994" cy="685800"/>
          </a:xfrm>
          <a:prstGeom prst="straightConnector1">
            <a:avLst/>
          </a:prstGeom>
          <a:noFill/>
          <a:ln w="9525">
            <a:solidFill>
              <a:schemeClr val="tx1"/>
            </a:solidFill>
            <a:round/>
            <a:headEnd/>
            <a:tailEnd type="none" w="med" len="med"/>
          </a:ln>
        </p:spPr>
      </p:cxnSp>
      <p:sp>
        <p:nvSpPr>
          <p:cNvPr id="25" name="Text Box 53"/>
          <p:cNvSpPr txBox="1">
            <a:spLocks noChangeArrowheads="1"/>
          </p:cNvSpPr>
          <p:nvPr/>
        </p:nvSpPr>
        <p:spPr bwMode="auto">
          <a:xfrm>
            <a:off x="5058368" y="1364208"/>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6" name="Text Box 63"/>
          <p:cNvSpPr txBox="1">
            <a:spLocks noChangeArrowheads="1"/>
          </p:cNvSpPr>
          <p:nvPr/>
        </p:nvSpPr>
        <p:spPr bwMode="auto">
          <a:xfrm>
            <a:off x="5207732" y="1981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27" name="Text Box 66"/>
          <p:cNvSpPr txBox="1">
            <a:spLocks noChangeArrowheads="1"/>
          </p:cNvSpPr>
          <p:nvPr/>
        </p:nvSpPr>
        <p:spPr bwMode="auto">
          <a:xfrm>
            <a:off x="4034752" y="219868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9" name="Text Box 63"/>
          <p:cNvSpPr txBox="1">
            <a:spLocks noChangeArrowheads="1"/>
          </p:cNvSpPr>
          <p:nvPr/>
        </p:nvSpPr>
        <p:spPr bwMode="auto">
          <a:xfrm>
            <a:off x="5999712" y="21144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30" name="AutoShape 26"/>
          <p:cNvCxnSpPr>
            <a:cxnSpLocks noChangeShapeType="1"/>
            <a:stCxn id="7" idx="5"/>
            <a:endCxn id="10" idx="1"/>
          </p:cNvCxnSpPr>
          <p:nvPr/>
        </p:nvCxnSpPr>
        <p:spPr bwMode="auto">
          <a:xfrm rot="16200000" flipH="1">
            <a:off x="4847136" y="1685691"/>
            <a:ext cx="721192" cy="1178392"/>
          </a:xfrm>
          <a:prstGeom prst="straightConnector1">
            <a:avLst/>
          </a:prstGeom>
          <a:noFill/>
          <a:ln w="38100">
            <a:solidFill>
              <a:schemeClr val="accent2"/>
            </a:solidFill>
            <a:round/>
            <a:headEnd/>
            <a:tailEnd type="none" w="med" len="med"/>
          </a:ln>
        </p:spPr>
      </p:cxnSp>
      <p:cxnSp>
        <p:nvCxnSpPr>
          <p:cNvPr id="31" name="AutoShape 26"/>
          <p:cNvCxnSpPr>
            <a:cxnSpLocks noChangeShapeType="1"/>
            <a:stCxn id="9" idx="6"/>
            <a:endCxn id="10" idx="2"/>
          </p:cNvCxnSpPr>
          <p:nvPr/>
        </p:nvCxnSpPr>
        <p:spPr bwMode="auto">
          <a:xfrm flipV="1">
            <a:off x="4521932" y="2770187"/>
            <a:ext cx="1219200" cy="228600"/>
          </a:xfrm>
          <a:prstGeom prst="straightConnector1">
            <a:avLst/>
          </a:prstGeom>
          <a:noFill/>
          <a:ln w="38100">
            <a:solidFill>
              <a:schemeClr val="accent2"/>
            </a:solidFill>
            <a:round/>
            <a:headEnd/>
            <a:tailEnd type="none" w="med" len="med"/>
          </a:ln>
        </p:spPr>
      </p:cxnSp>
      <p:sp>
        <p:nvSpPr>
          <p:cNvPr id="32" name="Text Box 63"/>
          <p:cNvSpPr txBox="1">
            <a:spLocks noChangeArrowheads="1"/>
          </p:cNvSpPr>
          <p:nvPr/>
        </p:nvSpPr>
        <p:spPr bwMode="auto">
          <a:xfrm>
            <a:off x="4818626" y="253500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3" name="AutoShape 26"/>
          <p:cNvCxnSpPr>
            <a:cxnSpLocks noChangeShapeType="1"/>
            <a:stCxn id="10" idx="6"/>
            <a:endCxn id="12" idx="3"/>
          </p:cNvCxnSpPr>
          <p:nvPr/>
        </p:nvCxnSpPr>
        <p:spPr bwMode="auto">
          <a:xfrm flipV="1">
            <a:off x="6122132" y="2535005"/>
            <a:ext cx="970196" cy="235183"/>
          </a:xfrm>
          <a:prstGeom prst="straightConnector1">
            <a:avLst/>
          </a:prstGeom>
          <a:noFill/>
          <a:ln w="38100">
            <a:solidFill>
              <a:schemeClr val="accent2"/>
            </a:solidFill>
            <a:round/>
            <a:headEnd/>
            <a:tailEnd type="none" w="med" len="med"/>
          </a:ln>
        </p:spPr>
      </p:cxnSp>
      <p:sp>
        <p:nvSpPr>
          <p:cNvPr id="34" name="Text Box 63"/>
          <p:cNvSpPr txBox="1">
            <a:spLocks noChangeArrowheads="1"/>
          </p:cNvSpPr>
          <p:nvPr/>
        </p:nvSpPr>
        <p:spPr bwMode="auto">
          <a:xfrm>
            <a:off x="6418826" y="22831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5" name="AutoShape 32"/>
          <p:cNvCxnSpPr>
            <a:cxnSpLocks noChangeShapeType="1"/>
            <a:stCxn id="12" idx="1"/>
            <a:endCxn id="8" idx="6"/>
          </p:cNvCxnSpPr>
          <p:nvPr/>
        </p:nvCxnSpPr>
        <p:spPr bwMode="auto">
          <a:xfrm flipH="1" flipV="1">
            <a:off x="6152126" y="1703388"/>
            <a:ext cx="940202" cy="562209"/>
          </a:xfrm>
          <a:prstGeom prst="straightConnector1">
            <a:avLst/>
          </a:prstGeom>
          <a:noFill/>
          <a:ln w="9525">
            <a:solidFill>
              <a:schemeClr val="tx1"/>
            </a:solidFill>
            <a:round/>
            <a:headEnd/>
            <a:tailEnd type="none" w="med" len="med"/>
          </a:ln>
        </p:spPr>
      </p:cxnSp>
      <p:sp>
        <p:nvSpPr>
          <p:cNvPr id="36" name="Text Box 63"/>
          <p:cNvSpPr txBox="1">
            <a:spLocks noChangeArrowheads="1"/>
          </p:cNvSpPr>
          <p:nvPr/>
        </p:nvSpPr>
        <p:spPr bwMode="auto">
          <a:xfrm>
            <a:off x="6647426" y="1600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7" name="AutoShape 26"/>
          <p:cNvCxnSpPr>
            <a:cxnSpLocks noChangeShapeType="1"/>
            <a:stCxn id="9" idx="5"/>
            <a:endCxn id="11" idx="1"/>
          </p:cNvCxnSpPr>
          <p:nvPr/>
        </p:nvCxnSpPr>
        <p:spPr bwMode="auto">
          <a:xfrm>
            <a:off x="4466137" y="3133491"/>
            <a:ext cx="845485" cy="569578"/>
          </a:xfrm>
          <a:prstGeom prst="straightConnector1">
            <a:avLst/>
          </a:prstGeom>
          <a:noFill/>
          <a:ln w="9525">
            <a:solidFill>
              <a:schemeClr val="tx1"/>
            </a:solidFill>
            <a:round/>
            <a:headEnd/>
            <a:tailEnd type="none" w="med" len="med"/>
          </a:ln>
        </p:spPr>
      </p:cxnSp>
      <p:sp>
        <p:nvSpPr>
          <p:cNvPr id="38" name="Text Box 66"/>
          <p:cNvSpPr txBox="1">
            <a:spLocks noChangeArrowheads="1"/>
          </p:cNvSpPr>
          <p:nvPr/>
        </p:nvSpPr>
        <p:spPr bwMode="auto">
          <a:xfrm>
            <a:off x="4619174" y="34376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39" name="AutoShape 32"/>
          <p:cNvCxnSpPr>
            <a:cxnSpLocks noChangeShapeType="1"/>
            <a:stCxn id="10" idx="4"/>
            <a:endCxn id="11" idx="7"/>
          </p:cNvCxnSpPr>
          <p:nvPr/>
        </p:nvCxnSpPr>
        <p:spPr bwMode="auto">
          <a:xfrm flipH="1">
            <a:off x="5581030" y="2960687"/>
            <a:ext cx="350603" cy="742382"/>
          </a:xfrm>
          <a:prstGeom prst="straightConnector1">
            <a:avLst/>
          </a:prstGeom>
          <a:noFill/>
          <a:ln w="9525">
            <a:solidFill>
              <a:schemeClr val="tx1"/>
            </a:solidFill>
            <a:round/>
            <a:headEnd/>
            <a:tailEnd type="none" w="med" len="med"/>
          </a:ln>
        </p:spPr>
      </p:cxnSp>
      <p:sp>
        <p:nvSpPr>
          <p:cNvPr id="40" name="Text Box 63"/>
          <p:cNvSpPr txBox="1">
            <a:spLocks noChangeArrowheads="1"/>
          </p:cNvSpPr>
          <p:nvPr/>
        </p:nvSpPr>
        <p:spPr bwMode="auto">
          <a:xfrm>
            <a:off x="5436332" y="308054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41" name="Text Box 63"/>
          <p:cNvSpPr txBox="1">
            <a:spLocks noChangeArrowheads="1"/>
          </p:cNvSpPr>
          <p:nvPr/>
        </p:nvSpPr>
        <p:spPr bwMode="auto">
          <a:xfrm>
            <a:off x="6448806" y="277318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42" name="AutoShape 26"/>
          <p:cNvCxnSpPr>
            <a:cxnSpLocks noChangeShapeType="1"/>
            <a:stCxn id="10" idx="5"/>
            <a:endCxn id="13" idx="1"/>
          </p:cNvCxnSpPr>
          <p:nvPr/>
        </p:nvCxnSpPr>
        <p:spPr bwMode="auto">
          <a:xfrm rot="16200000" flipH="1">
            <a:off x="6327481" y="2643747"/>
            <a:ext cx="351305" cy="873592"/>
          </a:xfrm>
          <a:prstGeom prst="straightConnector1">
            <a:avLst/>
          </a:prstGeom>
          <a:noFill/>
          <a:ln w="9525">
            <a:solidFill>
              <a:schemeClr val="tx1"/>
            </a:solidFill>
            <a:round/>
            <a:headEnd/>
            <a:tailEnd type="none" w="med" len="med"/>
          </a:ln>
        </p:spPr>
      </p:cxnSp>
      <p:cxnSp>
        <p:nvCxnSpPr>
          <p:cNvPr id="43" name="AutoShape 26"/>
          <p:cNvCxnSpPr>
            <a:cxnSpLocks noChangeShapeType="1"/>
            <a:stCxn id="13" idx="0"/>
            <a:endCxn id="12" idx="4"/>
          </p:cNvCxnSpPr>
          <p:nvPr/>
        </p:nvCxnSpPr>
        <p:spPr bwMode="auto">
          <a:xfrm rot="5400000" flipH="1" flipV="1">
            <a:off x="6846032" y="2819400"/>
            <a:ext cx="609600" cy="152400"/>
          </a:xfrm>
          <a:prstGeom prst="straightConnector1">
            <a:avLst/>
          </a:prstGeom>
          <a:noFill/>
          <a:ln w="9525">
            <a:solidFill>
              <a:schemeClr val="tx1"/>
            </a:solidFill>
            <a:round/>
            <a:headEnd/>
            <a:tailEnd type="none" w="med" len="med"/>
          </a:ln>
        </p:spPr>
      </p:cxnSp>
      <p:sp>
        <p:nvSpPr>
          <p:cNvPr id="44" name="Text Box 63"/>
          <p:cNvSpPr txBox="1">
            <a:spLocks noChangeArrowheads="1"/>
          </p:cNvSpPr>
          <p:nvPr/>
        </p:nvSpPr>
        <p:spPr bwMode="auto">
          <a:xfrm>
            <a:off x="7157702" y="271197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45" name="AutoShape 26"/>
          <p:cNvCxnSpPr>
            <a:cxnSpLocks noChangeShapeType="1"/>
            <a:stCxn id="11" idx="6"/>
            <a:endCxn id="13" idx="3"/>
          </p:cNvCxnSpPr>
          <p:nvPr/>
        </p:nvCxnSpPr>
        <p:spPr bwMode="auto">
          <a:xfrm flipV="1">
            <a:off x="5636826" y="3525605"/>
            <a:ext cx="1303103" cy="312169"/>
          </a:xfrm>
          <a:prstGeom prst="straightConnector1">
            <a:avLst/>
          </a:prstGeom>
          <a:noFill/>
          <a:ln w="9525">
            <a:solidFill>
              <a:schemeClr val="tx1"/>
            </a:solidFill>
            <a:round/>
            <a:headEnd/>
            <a:tailEnd type="none" w="med" len="med"/>
          </a:ln>
        </p:spPr>
      </p:cxnSp>
      <p:sp>
        <p:nvSpPr>
          <p:cNvPr id="46" name="Text Box 63"/>
          <p:cNvSpPr txBox="1">
            <a:spLocks noChangeArrowheads="1"/>
          </p:cNvSpPr>
          <p:nvPr/>
        </p:nvSpPr>
        <p:spPr bwMode="auto">
          <a:xfrm>
            <a:off x="5961627" y="329284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
        <p:nvSpPr>
          <p:cNvPr id="7" name="Oval 5"/>
          <p:cNvSpPr>
            <a:spLocks noChangeArrowheads="1"/>
          </p:cNvSpPr>
          <p:nvPr/>
        </p:nvSpPr>
        <p:spPr bwMode="auto">
          <a:xfrm>
            <a:off x="4293332" y="15890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A</a:t>
            </a:r>
          </a:p>
        </p:txBody>
      </p:sp>
      <p:sp>
        <p:nvSpPr>
          <p:cNvPr id="8" name="Oval 7"/>
          <p:cNvSpPr>
            <a:spLocks noChangeArrowheads="1"/>
          </p:cNvSpPr>
          <p:nvPr/>
        </p:nvSpPr>
        <p:spPr bwMode="auto">
          <a:xfrm>
            <a:off x="5771126" y="1512887"/>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B</a:t>
            </a:r>
          </a:p>
        </p:txBody>
      </p:sp>
      <p:sp>
        <p:nvSpPr>
          <p:cNvPr id="9" name="Oval 8"/>
          <p:cNvSpPr>
            <a:spLocks noChangeArrowheads="1"/>
          </p:cNvSpPr>
          <p:nvPr/>
        </p:nvSpPr>
        <p:spPr bwMode="auto">
          <a:xfrm>
            <a:off x="4140932" y="28082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C</a:t>
            </a:r>
          </a:p>
        </p:txBody>
      </p:sp>
      <p:sp>
        <p:nvSpPr>
          <p:cNvPr id="10" name="Oval 9"/>
          <p:cNvSpPr>
            <a:spLocks noChangeArrowheads="1"/>
          </p:cNvSpPr>
          <p:nvPr/>
        </p:nvSpPr>
        <p:spPr bwMode="auto">
          <a:xfrm>
            <a:off x="5741132" y="25796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D</a:t>
            </a:r>
          </a:p>
        </p:txBody>
      </p:sp>
      <p:sp>
        <p:nvSpPr>
          <p:cNvPr id="11" name="Oval 10"/>
          <p:cNvSpPr>
            <a:spLocks noChangeArrowheads="1"/>
          </p:cNvSpPr>
          <p:nvPr/>
        </p:nvSpPr>
        <p:spPr bwMode="auto">
          <a:xfrm>
            <a:off x="5255825" y="3647273"/>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F</a:t>
            </a:r>
          </a:p>
        </p:txBody>
      </p:sp>
      <p:sp>
        <p:nvSpPr>
          <p:cNvPr id="12" name="Oval 11"/>
          <p:cNvSpPr>
            <a:spLocks noChangeArrowheads="1"/>
          </p:cNvSpPr>
          <p:nvPr/>
        </p:nvSpPr>
        <p:spPr bwMode="auto">
          <a:xfrm>
            <a:off x="7036532" y="2209800"/>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a:t>E</a:t>
            </a:r>
          </a:p>
        </p:txBody>
      </p:sp>
      <p:sp>
        <p:nvSpPr>
          <p:cNvPr id="13" name="Oval 12"/>
          <p:cNvSpPr>
            <a:spLocks noChangeArrowheads="1"/>
          </p:cNvSpPr>
          <p:nvPr/>
        </p:nvSpPr>
        <p:spPr bwMode="auto">
          <a:xfrm>
            <a:off x="6884132" y="3200400"/>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dirty="0"/>
              <a:t>G</a:t>
            </a:r>
          </a:p>
        </p:txBody>
      </p:sp>
      <p:sp>
        <p:nvSpPr>
          <p:cNvPr id="47" name="Content Placeholder 2"/>
          <p:cNvSpPr txBox="1">
            <a:spLocks/>
          </p:cNvSpPr>
          <p:nvPr/>
        </p:nvSpPr>
        <p:spPr bwMode="auto">
          <a:xfrm>
            <a:off x="3223698" y="4257868"/>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t>
            </a:r>
            <a:r>
              <a:rPr lang="en-US" sz="2400" kern="0" dirty="0" smtClean="0"/>
              <a:t>A,C,D,E) </a:t>
            </a:r>
            <a:r>
              <a:rPr lang="en-US" sz="2400" kern="0" dirty="0"/>
              <a:t>(B</a:t>
            </a:r>
            <a:r>
              <a:rPr lang="en-US" sz="2400" kern="0" dirty="0" smtClean="0"/>
              <a:t>) </a:t>
            </a:r>
            <a:r>
              <a:rPr lang="en-US" sz="2400" kern="0" dirty="0"/>
              <a:t>(F) (G)</a:t>
            </a:r>
          </a:p>
          <a:p>
            <a:pPr marL="342900" indent="-342900" fontAlgn="base">
              <a:spcBef>
                <a:spcPct val="20000"/>
              </a:spcBef>
              <a:spcAft>
                <a:spcPct val="0"/>
              </a:spcAft>
              <a:tabLst>
                <a:tab pos="1319213" algn="l"/>
              </a:tabLst>
              <a:defRPr/>
            </a:pPr>
            <a:r>
              <a:rPr lang="en-US" sz="2400" kern="0" dirty="0"/>
              <a:t>Output:	(A,D) (C,D) </a:t>
            </a:r>
            <a:r>
              <a:rPr lang="en-US" sz="2400" kern="0" dirty="0" smtClean="0"/>
              <a:t>(D,E)</a:t>
            </a:r>
            <a:endParaRPr lang="en-US" sz="2400" kern="0" dirty="0"/>
          </a:p>
        </p:txBody>
      </p:sp>
    </p:spTree>
    <p:extLst>
      <p:ext uri="{BB962C8B-B14F-4D97-AF65-F5344CB8AC3E}">
        <p14:creationId xmlns:p14="http://schemas.microsoft.com/office/powerpoint/2010/main" val="3852885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00"/>
                </a:solidFill>
              </a:rPr>
              <a:t>Example: Prim's Algorithm</a:t>
            </a:r>
          </a:p>
        </p:txBody>
      </p:sp>
      <p:cxnSp>
        <p:nvCxnSpPr>
          <p:cNvPr id="14" name="AutoShape 24"/>
          <p:cNvCxnSpPr>
            <a:cxnSpLocks noChangeShapeType="1"/>
            <a:stCxn id="7" idx="4"/>
            <a:endCxn id="9" idx="0"/>
          </p:cNvCxnSpPr>
          <p:nvPr/>
        </p:nvCxnSpPr>
        <p:spPr bwMode="auto">
          <a:xfrm flipH="1">
            <a:off x="4618812" y="1970087"/>
            <a:ext cx="152400" cy="838200"/>
          </a:xfrm>
          <a:prstGeom prst="straightConnector1">
            <a:avLst/>
          </a:prstGeom>
          <a:noFill/>
          <a:ln w="9525">
            <a:solidFill>
              <a:schemeClr val="tx1"/>
            </a:solidFill>
            <a:round/>
            <a:headEnd/>
            <a:tailEnd type="none" w="med" len="med"/>
          </a:ln>
        </p:spPr>
      </p:cxnSp>
      <p:cxnSp>
        <p:nvCxnSpPr>
          <p:cNvPr id="15" name="AutoShape 26"/>
          <p:cNvCxnSpPr>
            <a:cxnSpLocks noChangeShapeType="1"/>
            <a:stCxn id="8" idx="2"/>
            <a:endCxn id="7" idx="6"/>
          </p:cNvCxnSpPr>
          <p:nvPr/>
        </p:nvCxnSpPr>
        <p:spPr bwMode="auto">
          <a:xfrm flipH="1">
            <a:off x="4961712" y="1703387"/>
            <a:ext cx="1096794" cy="76200"/>
          </a:xfrm>
          <a:prstGeom prst="straightConnector1">
            <a:avLst/>
          </a:prstGeom>
          <a:noFill/>
          <a:ln w="9525">
            <a:solidFill>
              <a:schemeClr val="tx1"/>
            </a:solidFill>
            <a:round/>
            <a:headEnd/>
            <a:tailEnd type="none" w="med" len="med"/>
          </a:ln>
        </p:spPr>
      </p:cxnSp>
      <p:cxnSp>
        <p:nvCxnSpPr>
          <p:cNvPr id="16" name="AutoShape 32"/>
          <p:cNvCxnSpPr>
            <a:cxnSpLocks noChangeShapeType="1"/>
            <a:stCxn id="10" idx="0"/>
            <a:endCxn id="8" idx="4"/>
          </p:cNvCxnSpPr>
          <p:nvPr/>
        </p:nvCxnSpPr>
        <p:spPr bwMode="auto">
          <a:xfrm flipV="1">
            <a:off x="6219012" y="1893887"/>
            <a:ext cx="29994" cy="685800"/>
          </a:xfrm>
          <a:prstGeom prst="straightConnector1">
            <a:avLst/>
          </a:prstGeom>
          <a:noFill/>
          <a:ln w="9525">
            <a:solidFill>
              <a:schemeClr val="tx1"/>
            </a:solidFill>
            <a:round/>
            <a:headEnd/>
            <a:tailEnd type="none" w="med" len="med"/>
          </a:ln>
        </p:spPr>
      </p:cxnSp>
      <p:sp>
        <p:nvSpPr>
          <p:cNvPr id="25" name="Text Box 53"/>
          <p:cNvSpPr txBox="1">
            <a:spLocks noChangeArrowheads="1"/>
          </p:cNvSpPr>
          <p:nvPr/>
        </p:nvSpPr>
        <p:spPr bwMode="auto">
          <a:xfrm>
            <a:off x="5318849" y="134995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6" name="Text Box 63"/>
          <p:cNvSpPr txBox="1">
            <a:spLocks noChangeArrowheads="1"/>
          </p:cNvSpPr>
          <p:nvPr/>
        </p:nvSpPr>
        <p:spPr bwMode="auto">
          <a:xfrm>
            <a:off x="5495112" y="1981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27" name="Text Box 66"/>
          <p:cNvSpPr txBox="1">
            <a:spLocks noChangeArrowheads="1"/>
          </p:cNvSpPr>
          <p:nvPr/>
        </p:nvSpPr>
        <p:spPr bwMode="auto">
          <a:xfrm>
            <a:off x="4322132" y="219868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9" name="Text Box 63"/>
          <p:cNvSpPr txBox="1">
            <a:spLocks noChangeArrowheads="1"/>
          </p:cNvSpPr>
          <p:nvPr/>
        </p:nvSpPr>
        <p:spPr bwMode="auto">
          <a:xfrm>
            <a:off x="6287092" y="21144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30" name="AutoShape 26"/>
          <p:cNvCxnSpPr>
            <a:cxnSpLocks noChangeShapeType="1"/>
            <a:stCxn id="7" idx="5"/>
            <a:endCxn id="10" idx="1"/>
          </p:cNvCxnSpPr>
          <p:nvPr/>
        </p:nvCxnSpPr>
        <p:spPr bwMode="auto">
          <a:xfrm rot="16200000" flipH="1">
            <a:off x="5134516" y="1685691"/>
            <a:ext cx="721192" cy="1178392"/>
          </a:xfrm>
          <a:prstGeom prst="straightConnector1">
            <a:avLst/>
          </a:prstGeom>
          <a:noFill/>
          <a:ln w="38100">
            <a:solidFill>
              <a:schemeClr val="accent2"/>
            </a:solidFill>
            <a:round/>
            <a:headEnd/>
            <a:tailEnd type="none" w="med" len="med"/>
          </a:ln>
        </p:spPr>
      </p:cxnSp>
      <p:cxnSp>
        <p:nvCxnSpPr>
          <p:cNvPr id="31" name="AutoShape 26"/>
          <p:cNvCxnSpPr>
            <a:cxnSpLocks noChangeShapeType="1"/>
            <a:stCxn id="9" idx="6"/>
            <a:endCxn id="10" idx="2"/>
          </p:cNvCxnSpPr>
          <p:nvPr/>
        </p:nvCxnSpPr>
        <p:spPr bwMode="auto">
          <a:xfrm flipV="1">
            <a:off x="4809312" y="2770187"/>
            <a:ext cx="1219200" cy="228600"/>
          </a:xfrm>
          <a:prstGeom prst="straightConnector1">
            <a:avLst/>
          </a:prstGeom>
          <a:noFill/>
          <a:ln w="38100">
            <a:solidFill>
              <a:schemeClr val="accent2"/>
            </a:solidFill>
            <a:round/>
            <a:headEnd/>
            <a:tailEnd type="none" w="med" len="med"/>
          </a:ln>
        </p:spPr>
      </p:cxnSp>
      <p:sp>
        <p:nvSpPr>
          <p:cNvPr id="32" name="Text Box 63"/>
          <p:cNvSpPr txBox="1">
            <a:spLocks noChangeArrowheads="1"/>
          </p:cNvSpPr>
          <p:nvPr/>
        </p:nvSpPr>
        <p:spPr bwMode="auto">
          <a:xfrm>
            <a:off x="5106006" y="253500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3" name="AutoShape 26"/>
          <p:cNvCxnSpPr>
            <a:cxnSpLocks noChangeShapeType="1"/>
            <a:stCxn id="10" idx="6"/>
            <a:endCxn id="12" idx="3"/>
          </p:cNvCxnSpPr>
          <p:nvPr/>
        </p:nvCxnSpPr>
        <p:spPr bwMode="auto">
          <a:xfrm flipV="1">
            <a:off x="6409512" y="2535005"/>
            <a:ext cx="970196" cy="235183"/>
          </a:xfrm>
          <a:prstGeom prst="straightConnector1">
            <a:avLst/>
          </a:prstGeom>
          <a:noFill/>
          <a:ln w="38100">
            <a:solidFill>
              <a:schemeClr val="accent2"/>
            </a:solidFill>
            <a:round/>
            <a:headEnd/>
            <a:tailEnd type="none" w="med" len="med"/>
          </a:ln>
        </p:spPr>
      </p:cxnSp>
      <p:sp>
        <p:nvSpPr>
          <p:cNvPr id="34" name="Text Box 63"/>
          <p:cNvSpPr txBox="1">
            <a:spLocks noChangeArrowheads="1"/>
          </p:cNvSpPr>
          <p:nvPr/>
        </p:nvSpPr>
        <p:spPr bwMode="auto">
          <a:xfrm>
            <a:off x="6706206" y="22831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5" name="AutoShape 32"/>
          <p:cNvCxnSpPr>
            <a:cxnSpLocks noChangeShapeType="1"/>
            <a:stCxn id="12" idx="1"/>
            <a:endCxn id="8" idx="6"/>
          </p:cNvCxnSpPr>
          <p:nvPr/>
        </p:nvCxnSpPr>
        <p:spPr bwMode="auto">
          <a:xfrm flipH="1" flipV="1">
            <a:off x="6439506" y="1703388"/>
            <a:ext cx="940202" cy="562209"/>
          </a:xfrm>
          <a:prstGeom prst="straightConnector1">
            <a:avLst/>
          </a:prstGeom>
          <a:noFill/>
          <a:ln w="38100">
            <a:solidFill>
              <a:schemeClr val="accent2"/>
            </a:solidFill>
            <a:round/>
            <a:headEnd/>
            <a:tailEnd type="none" w="med" len="med"/>
          </a:ln>
        </p:spPr>
      </p:cxnSp>
      <p:sp>
        <p:nvSpPr>
          <p:cNvPr id="36" name="Text Box 63"/>
          <p:cNvSpPr txBox="1">
            <a:spLocks noChangeArrowheads="1"/>
          </p:cNvSpPr>
          <p:nvPr/>
        </p:nvSpPr>
        <p:spPr bwMode="auto">
          <a:xfrm>
            <a:off x="6934806" y="1600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7" name="AutoShape 26"/>
          <p:cNvCxnSpPr>
            <a:cxnSpLocks noChangeShapeType="1"/>
            <a:stCxn id="9" idx="5"/>
            <a:endCxn id="11" idx="1"/>
          </p:cNvCxnSpPr>
          <p:nvPr/>
        </p:nvCxnSpPr>
        <p:spPr bwMode="auto">
          <a:xfrm>
            <a:off x="4753517" y="3133491"/>
            <a:ext cx="845485" cy="569578"/>
          </a:xfrm>
          <a:prstGeom prst="straightConnector1">
            <a:avLst/>
          </a:prstGeom>
          <a:noFill/>
          <a:ln w="9525">
            <a:solidFill>
              <a:schemeClr val="tx1"/>
            </a:solidFill>
            <a:round/>
            <a:headEnd/>
            <a:tailEnd type="none" w="med" len="med"/>
          </a:ln>
        </p:spPr>
      </p:cxnSp>
      <p:sp>
        <p:nvSpPr>
          <p:cNvPr id="38" name="Text Box 66"/>
          <p:cNvSpPr txBox="1">
            <a:spLocks noChangeArrowheads="1"/>
          </p:cNvSpPr>
          <p:nvPr/>
        </p:nvSpPr>
        <p:spPr bwMode="auto">
          <a:xfrm>
            <a:off x="4906554" y="34376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39" name="AutoShape 32"/>
          <p:cNvCxnSpPr>
            <a:cxnSpLocks noChangeShapeType="1"/>
            <a:stCxn id="10" idx="4"/>
            <a:endCxn id="11" idx="7"/>
          </p:cNvCxnSpPr>
          <p:nvPr/>
        </p:nvCxnSpPr>
        <p:spPr bwMode="auto">
          <a:xfrm flipH="1">
            <a:off x="5868410" y="2960687"/>
            <a:ext cx="350603" cy="742382"/>
          </a:xfrm>
          <a:prstGeom prst="straightConnector1">
            <a:avLst/>
          </a:prstGeom>
          <a:noFill/>
          <a:ln w="9525">
            <a:solidFill>
              <a:schemeClr val="tx1"/>
            </a:solidFill>
            <a:round/>
            <a:headEnd/>
            <a:tailEnd type="none" w="med" len="med"/>
          </a:ln>
        </p:spPr>
      </p:cxnSp>
      <p:sp>
        <p:nvSpPr>
          <p:cNvPr id="40" name="Text Box 63"/>
          <p:cNvSpPr txBox="1">
            <a:spLocks noChangeArrowheads="1"/>
          </p:cNvSpPr>
          <p:nvPr/>
        </p:nvSpPr>
        <p:spPr bwMode="auto">
          <a:xfrm>
            <a:off x="5723712" y="308054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41" name="Text Box 63"/>
          <p:cNvSpPr txBox="1">
            <a:spLocks noChangeArrowheads="1"/>
          </p:cNvSpPr>
          <p:nvPr/>
        </p:nvSpPr>
        <p:spPr bwMode="auto">
          <a:xfrm>
            <a:off x="6736186" y="277318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42" name="AutoShape 26"/>
          <p:cNvCxnSpPr>
            <a:cxnSpLocks noChangeShapeType="1"/>
            <a:stCxn id="10" idx="5"/>
            <a:endCxn id="13" idx="1"/>
          </p:cNvCxnSpPr>
          <p:nvPr/>
        </p:nvCxnSpPr>
        <p:spPr bwMode="auto">
          <a:xfrm rot="16200000" flipH="1">
            <a:off x="6614861" y="2643747"/>
            <a:ext cx="351305" cy="873592"/>
          </a:xfrm>
          <a:prstGeom prst="straightConnector1">
            <a:avLst/>
          </a:prstGeom>
          <a:noFill/>
          <a:ln w="9525">
            <a:solidFill>
              <a:schemeClr val="tx1"/>
            </a:solidFill>
            <a:round/>
            <a:headEnd/>
            <a:tailEnd type="none" w="med" len="med"/>
          </a:ln>
        </p:spPr>
      </p:cxnSp>
      <p:cxnSp>
        <p:nvCxnSpPr>
          <p:cNvPr id="43" name="AutoShape 26"/>
          <p:cNvCxnSpPr>
            <a:cxnSpLocks noChangeShapeType="1"/>
            <a:stCxn id="13" idx="0"/>
            <a:endCxn id="12" idx="4"/>
          </p:cNvCxnSpPr>
          <p:nvPr/>
        </p:nvCxnSpPr>
        <p:spPr bwMode="auto">
          <a:xfrm rot="5400000" flipH="1" flipV="1">
            <a:off x="7133412" y="2819400"/>
            <a:ext cx="609600" cy="152400"/>
          </a:xfrm>
          <a:prstGeom prst="straightConnector1">
            <a:avLst/>
          </a:prstGeom>
          <a:noFill/>
          <a:ln w="9525">
            <a:solidFill>
              <a:schemeClr val="tx1"/>
            </a:solidFill>
            <a:round/>
            <a:headEnd/>
            <a:tailEnd type="none" w="med" len="med"/>
          </a:ln>
        </p:spPr>
      </p:cxnSp>
      <p:sp>
        <p:nvSpPr>
          <p:cNvPr id="44" name="Text Box 63"/>
          <p:cNvSpPr txBox="1">
            <a:spLocks noChangeArrowheads="1"/>
          </p:cNvSpPr>
          <p:nvPr/>
        </p:nvSpPr>
        <p:spPr bwMode="auto">
          <a:xfrm>
            <a:off x="7445082" y="271197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45" name="AutoShape 26"/>
          <p:cNvCxnSpPr>
            <a:cxnSpLocks noChangeShapeType="1"/>
            <a:stCxn id="11" idx="6"/>
            <a:endCxn id="13" idx="3"/>
          </p:cNvCxnSpPr>
          <p:nvPr/>
        </p:nvCxnSpPr>
        <p:spPr bwMode="auto">
          <a:xfrm flipV="1">
            <a:off x="5924206" y="3525605"/>
            <a:ext cx="1303103" cy="312169"/>
          </a:xfrm>
          <a:prstGeom prst="straightConnector1">
            <a:avLst/>
          </a:prstGeom>
          <a:noFill/>
          <a:ln w="9525">
            <a:solidFill>
              <a:schemeClr val="tx1"/>
            </a:solidFill>
            <a:round/>
            <a:headEnd/>
            <a:tailEnd type="none" w="med" len="med"/>
          </a:ln>
        </p:spPr>
      </p:cxnSp>
      <p:sp>
        <p:nvSpPr>
          <p:cNvPr id="46" name="Text Box 63"/>
          <p:cNvSpPr txBox="1">
            <a:spLocks noChangeArrowheads="1"/>
          </p:cNvSpPr>
          <p:nvPr/>
        </p:nvSpPr>
        <p:spPr bwMode="auto">
          <a:xfrm>
            <a:off x="6249007" y="329284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
        <p:nvSpPr>
          <p:cNvPr id="7" name="Oval 5"/>
          <p:cNvSpPr>
            <a:spLocks noChangeArrowheads="1"/>
          </p:cNvSpPr>
          <p:nvPr/>
        </p:nvSpPr>
        <p:spPr bwMode="auto">
          <a:xfrm>
            <a:off x="4580712" y="15890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A</a:t>
            </a:r>
          </a:p>
        </p:txBody>
      </p:sp>
      <p:sp>
        <p:nvSpPr>
          <p:cNvPr id="8" name="Oval 7"/>
          <p:cNvSpPr>
            <a:spLocks noChangeArrowheads="1"/>
          </p:cNvSpPr>
          <p:nvPr/>
        </p:nvSpPr>
        <p:spPr bwMode="auto">
          <a:xfrm>
            <a:off x="6058506" y="15128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a:t>B</a:t>
            </a:r>
          </a:p>
        </p:txBody>
      </p:sp>
      <p:sp>
        <p:nvSpPr>
          <p:cNvPr id="9" name="Oval 8"/>
          <p:cNvSpPr>
            <a:spLocks noChangeArrowheads="1"/>
          </p:cNvSpPr>
          <p:nvPr/>
        </p:nvSpPr>
        <p:spPr bwMode="auto">
          <a:xfrm>
            <a:off x="4428312" y="28082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C</a:t>
            </a:r>
          </a:p>
        </p:txBody>
      </p:sp>
      <p:sp>
        <p:nvSpPr>
          <p:cNvPr id="10" name="Oval 9"/>
          <p:cNvSpPr>
            <a:spLocks noChangeArrowheads="1"/>
          </p:cNvSpPr>
          <p:nvPr/>
        </p:nvSpPr>
        <p:spPr bwMode="auto">
          <a:xfrm>
            <a:off x="6028512" y="25796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D</a:t>
            </a:r>
          </a:p>
        </p:txBody>
      </p:sp>
      <p:sp>
        <p:nvSpPr>
          <p:cNvPr id="11" name="Oval 10"/>
          <p:cNvSpPr>
            <a:spLocks noChangeArrowheads="1"/>
          </p:cNvSpPr>
          <p:nvPr/>
        </p:nvSpPr>
        <p:spPr bwMode="auto">
          <a:xfrm>
            <a:off x="5543205" y="3647273"/>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a:t>F</a:t>
            </a:r>
          </a:p>
        </p:txBody>
      </p:sp>
      <p:sp>
        <p:nvSpPr>
          <p:cNvPr id="12" name="Oval 11"/>
          <p:cNvSpPr>
            <a:spLocks noChangeArrowheads="1"/>
          </p:cNvSpPr>
          <p:nvPr/>
        </p:nvSpPr>
        <p:spPr bwMode="auto">
          <a:xfrm>
            <a:off x="7323912" y="2209800"/>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a:t>E</a:t>
            </a:r>
          </a:p>
        </p:txBody>
      </p:sp>
      <p:sp>
        <p:nvSpPr>
          <p:cNvPr id="13" name="Oval 12"/>
          <p:cNvSpPr>
            <a:spLocks noChangeArrowheads="1"/>
          </p:cNvSpPr>
          <p:nvPr/>
        </p:nvSpPr>
        <p:spPr bwMode="auto">
          <a:xfrm>
            <a:off x="7171512" y="3200400"/>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dirty="0"/>
              <a:t>G</a:t>
            </a:r>
          </a:p>
        </p:txBody>
      </p:sp>
      <p:sp>
        <p:nvSpPr>
          <p:cNvPr id="48" name="Content Placeholder 2"/>
          <p:cNvSpPr txBox="1">
            <a:spLocks/>
          </p:cNvSpPr>
          <p:nvPr/>
        </p:nvSpPr>
        <p:spPr bwMode="auto">
          <a:xfrm>
            <a:off x="3217386" y="4229886"/>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t>
            </a:r>
            <a:r>
              <a:rPr lang="en-US" sz="2400" kern="0" dirty="0" smtClean="0"/>
              <a:t>A,C,D,E,B) </a:t>
            </a:r>
            <a:r>
              <a:rPr lang="en-US" sz="2400" kern="0" dirty="0"/>
              <a:t>(F) (G)</a:t>
            </a:r>
          </a:p>
          <a:p>
            <a:pPr marL="342900" indent="-342900" fontAlgn="base">
              <a:spcBef>
                <a:spcPct val="20000"/>
              </a:spcBef>
              <a:spcAft>
                <a:spcPct val="0"/>
              </a:spcAft>
              <a:tabLst>
                <a:tab pos="1319213" algn="l"/>
              </a:tabLst>
              <a:defRPr/>
            </a:pPr>
            <a:r>
              <a:rPr lang="en-US" sz="2400" kern="0" dirty="0"/>
              <a:t>Output:	(A,D) (C,D) </a:t>
            </a:r>
            <a:r>
              <a:rPr lang="en-US" sz="2400" kern="0" dirty="0" smtClean="0"/>
              <a:t>(D,E) (B,E)</a:t>
            </a:r>
            <a:endParaRPr lang="en-US" sz="2400" kern="0" dirty="0"/>
          </a:p>
        </p:txBody>
      </p:sp>
    </p:spTree>
    <p:extLst>
      <p:ext uri="{BB962C8B-B14F-4D97-AF65-F5344CB8AC3E}">
        <p14:creationId xmlns:p14="http://schemas.microsoft.com/office/powerpoint/2010/main" val="228013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00"/>
                </a:solidFill>
              </a:rPr>
              <a:t>Example: Prim's Algorithm</a:t>
            </a:r>
          </a:p>
        </p:txBody>
      </p:sp>
      <p:cxnSp>
        <p:nvCxnSpPr>
          <p:cNvPr id="14" name="AutoShape 24"/>
          <p:cNvCxnSpPr>
            <a:cxnSpLocks noChangeShapeType="1"/>
            <a:stCxn id="7" idx="4"/>
            <a:endCxn id="9" idx="0"/>
          </p:cNvCxnSpPr>
          <p:nvPr/>
        </p:nvCxnSpPr>
        <p:spPr bwMode="auto">
          <a:xfrm flipH="1">
            <a:off x="4540438" y="1970087"/>
            <a:ext cx="152400" cy="838200"/>
          </a:xfrm>
          <a:prstGeom prst="straightConnector1">
            <a:avLst/>
          </a:prstGeom>
          <a:noFill/>
          <a:ln w="9525">
            <a:solidFill>
              <a:schemeClr val="tx1"/>
            </a:solidFill>
            <a:round/>
            <a:headEnd/>
            <a:tailEnd type="none" w="med" len="med"/>
          </a:ln>
        </p:spPr>
      </p:cxnSp>
      <p:cxnSp>
        <p:nvCxnSpPr>
          <p:cNvPr id="15" name="AutoShape 26"/>
          <p:cNvCxnSpPr>
            <a:cxnSpLocks noChangeShapeType="1"/>
            <a:stCxn id="8" idx="2"/>
            <a:endCxn id="7" idx="6"/>
          </p:cNvCxnSpPr>
          <p:nvPr/>
        </p:nvCxnSpPr>
        <p:spPr bwMode="auto">
          <a:xfrm flipH="1">
            <a:off x="4883338" y="1703387"/>
            <a:ext cx="1096794" cy="76200"/>
          </a:xfrm>
          <a:prstGeom prst="straightConnector1">
            <a:avLst/>
          </a:prstGeom>
          <a:noFill/>
          <a:ln w="9525">
            <a:solidFill>
              <a:schemeClr val="tx1"/>
            </a:solidFill>
            <a:round/>
            <a:headEnd/>
            <a:tailEnd type="none" w="med" len="med"/>
          </a:ln>
        </p:spPr>
      </p:cxnSp>
      <p:cxnSp>
        <p:nvCxnSpPr>
          <p:cNvPr id="16" name="AutoShape 32"/>
          <p:cNvCxnSpPr>
            <a:cxnSpLocks noChangeShapeType="1"/>
            <a:stCxn id="10" idx="0"/>
            <a:endCxn id="8" idx="4"/>
          </p:cNvCxnSpPr>
          <p:nvPr/>
        </p:nvCxnSpPr>
        <p:spPr bwMode="auto">
          <a:xfrm flipV="1">
            <a:off x="6140638" y="1893887"/>
            <a:ext cx="29994" cy="685800"/>
          </a:xfrm>
          <a:prstGeom prst="straightConnector1">
            <a:avLst/>
          </a:prstGeom>
          <a:noFill/>
          <a:ln w="9525">
            <a:solidFill>
              <a:schemeClr val="tx1"/>
            </a:solidFill>
            <a:round/>
            <a:headEnd/>
            <a:tailEnd type="none" w="med" len="med"/>
          </a:ln>
        </p:spPr>
      </p:cxnSp>
      <p:sp>
        <p:nvSpPr>
          <p:cNvPr id="25" name="Text Box 53"/>
          <p:cNvSpPr txBox="1">
            <a:spLocks noChangeArrowheads="1"/>
          </p:cNvSpPr>
          <p:nvPr/>
        </p:nvSpPr>
        <p:spPr bwMode="auto">
          <a:xfrm>
            <a:off x="5242652" y="13579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6" name="Text Box 63"/>
          <p:cNvSpPr txBox="1">
            <a:spLocks noChangeArrowheads="1"/>
          </p:cNvSpPr>
          <p:nvPr/>
        </p:nvSpPr>
        <p:spPr bwMode="auto">
          <a:xfrm>
            <a:off x="5416738" y="1981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27" name="Text Box 66"/>
          <p:cNvSpPr txBox="1">
            <a:spLocks noChangeArrowheads="1"/>
          </p:cNvSpPr>
          <p:nvPr/>
        </p:nvSpPr>
        <p:spPr bwMode="auto">
          <a:xfrm>
            <a:off x="4243758" y="219868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9" name="Text Box 63"/>
          <p:cNvSpPr txBox="1">
            <a:spLocks noChangeArrowheads="1"/>
          </p:cNvSpPr>
          <p:nvPr/>
        </p:nvSpPr>
        <p:spPr bwMode="auto">
          <a:xfrm>
            <a:off x="6208718" y="21144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30" name="AutoShape 26"/>
          <p:cNvCxnSpPr>
            <a:cxnSpLocks noChangeShapeType="1"/>
            <a:stCxn id="7" idx="5"/>
            <a:endCxn id="10" idx="1"/>
          </p:cNvCxnSpPr>
          <p:nvPr/>
        </p:nvCxnSpPr>
        <p:spPr bwMode="auto">
          <a:xfrm rot="16200000" flipH="1">
            <a:off x="5056142" y="1685691"/>
            <a:ext cx="721192" cy="1178392"/>
          </a:xfrm>
          <a:prstGeom prst="straightConnector1">
            <a:avLst/>
          </a:prstGeom>
          <a:noFill/>
          <a:ln w="38100">
            <a:solidFill>
              <a:schemeClr val="accent2"/>
            </a:solidFill>
            <a:round/>
            <a:headEnd/>
            <a:tailEnd type="none" w="med" len="med"/>
          </a:ln>
        </p:spPr>
      </p:cxnSp>
      <p:cxnSp>
        <p:nvCxnSpPr>
          <p:cNvPr id="31" name="AutoShape 26"/>
          <p:cNvCxnSpPr>
            <a:cxnSpLocks noChangeShapeType="1"/>
            <a:stCxn id="9" idx="6"/>
            <a:endCxn id="10" idx="2"/>
          </p:cNvCxnSpPr>
          <p:nvPr/>
        </p:nvCxnSpPr>
        <p:spPr bwMode="auto">
          <a:xfrm flipV="1">
            <a:off x="4730938" y="2770187"/>
            <a:ext cx="1219200" cy="228600"/>
          </a:xfrm>
          <a:prstGeom prst="straightConnector1">
            <a:avLst/>
          </a:prstGeom>
          <a:noFill/>
          <a:ln w="38100">
            <a:solidFill>
              <a:schemeClr val="accent2"/>
            </a:solidFill>
            <a:round/>
            <a:headEnd/>
            <a:tailEnd type="none" w="med" len="med"/>
          </a:ln>
        </p:spPr>
      </p:cxnSp>
      <p:sp>
        <p:nvSpPr>
          <p:cNvPr id="32" name="Text Box 63"/>
          <p:cNvSpPr txBox="1">
            <a:spLocks noChangeArrowheads="1"/>
          </p:cNvSpPr>
          <p:nvPr/>
        </p:nvSpPr>
        <p:spPr bwMode="auto">
          <a:xfrm>
            <a:off x="5027632" y="253500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3" name="AutoShape 26"/>
          <p:cNvCxnSpPr>
            <a:cxnSpLocks noChangeShapeType="1"/>
            <a:stCxn id="10" idx="6"/>
            <a:endCxn id="12" idx="3"/>
          </p:cNvCxnSpPr>
          <p:nvPr/>
        </p:nvCxnSpPr>
        <p:spPr bwMode="auto">
          <a:xfrm flipV="1">
            <a:off x="6331138" y="2535005"/>
            <a:ext cx="970196" cy="235183"/>
          </a:xfrm>
          <a:prstGeom prst="straightConnector1">
            <a:avLst/>
          </a:prstGeom>
          <a:noFill/>
          <a:ln w="38100">
            <a:solidFill>
              <a:schemeClr val="accent2"/>
            </a:solidFill>
            <a:round/>
            <a:headEnd/>
            <a:tailEnd type="none" w="med" len="med"/>
          </a:ln>
        </p:spPr>
      </p:cxnSp>
      <p:sp>
        <p:nvSpPr>
          <p:cNvPr id="34" name="Text Box 63"/>
          <p:cNvSpPr txBox="1">
            <a:spLocks noChangeArrowheads="1"/>
          </p:cNvSpPr>
          <p:nvPr/>
        </p:nvSpPr>
        <p:spPr bwMode="auto">
          <a:xfrm>
            <a:off x="6627832" y="22831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5" name="AutoShape 32"/>
          <p:cNvCxnSpPr>
            <a:cxnSpLocks noChangeShapeType="1"/>
            <a:stCxn id="12" idx="1"/>
            <a:endCxn id="8" idx="6"/>
          </p:cNvCxnSpPr>
          <p:nvPr/>
        </p:nvCxnSpPr>
        <p:spPr bwMode="auto">
          <a:xfrm flipH="1" flipV="1">
            <a:off x="6361132" y="1703388"/>
            <a:ext cx="940202" cy="562209"/>
          </a:xfrm>
          <a:prstGeom prst="straightConnector1">
            <a:avLst/>
          </a:prstGeom>
          <a:noFill/>
          <a:ln w="38100">
            <a:solidFill>
              <a:schemeClr val="accent2"/>
            </a:solidFill>
            <a:round/>
            <a:headEnd/>
            <a:tailEnd type="none" w="med" len="med"/>
          </a:ln>
        </p:spPr>
      </p:cxnSp>
      <p:sp>
        <p:nvSpPr>
          <p:cNvPr id="36" name="Text Box 63"/>
          <p:cNvSpPr txBox="1">
            <a:spLocks noChangeArrowheads="1"/>
          </p:cNvSpPr>
          <p:nvPr/>
        </p:nvSpPr>
        <p:spPr bwMode="auto">
          <a:xfrm>
            <a:off x="6856432" y="1600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7" name="AutoShape 26"/>
          <p:cNvCxnSpPr>
            <a:cxnSpLocks noChangeShapeType="1"/>
            <a:stCxn id="9" idx="5"/>
            <a:endCxn id="11" idx="1"/>
          </p:cNvCxnSpPr>
          <p:nvPr/>
        </p:nvCxnSpPr>
        <p:spPr bwMode="auto">
          <a:xfrm>
            <a:off x="4675143" y="3133491"/>
            <a:ext cx="845485" cy="569578"/>
          </a:xfrm>
          <a:prstGeom prst="straightConnector1">
            <a:avLst/>
          </a:prstGeom>
          <a:noFill/>
          <a:ln w="38100">
            <a:solidFill>
              <a:schemeClr val="accent2"/>
            </a:solidFill>
            <a:round/>
            <a:headEnd/>
            <a:tailEnd type="none" w="med" len="med"/>
          </a:ln>
        </p:spPr>
      </p:cxnSp>
      <p:sp>
        <p:nvSpPr>
          <p:cNvPr id="38" name="Text Box 66"/>
          <p:cNvSpPr txBox="1">
            <a:spLocks noChangeArrowheads="1"/>
          </p:cNvSpPr>
          <p:nvPr/>
        </p:nvSpPr>
        <p:spPr bwMode="auto">
          <a:xfrm>
            <a:off x="4828180" y="34376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39" name="AutoShape 32"/>
          <p:cNvCxnSpPr>
            <a:cxnSpLocks noChangeShapeType="1"/>
            <a:stCxn id="10" idx="4"/>
            <a:endCxn id="11" idx="7"/>
          </p:cNvCxnSpPr>
          <p:nvPr/>
        </p:nvCxnSpPr>
        <p:spPr bwMode="auto">
          <a:xfrm flipH="1">
            <a:off x="5790036" y="2960687"/>
            <a:ext cx="350603" cy="742382"/>
          </a:xfrm>
          <a:prstGeom prst="straightConnector1">
            <a:avLst/>
          </a:prstGeom>
          <a:noFill/>
          <a:ln w="9525">
            <a:solidFill>
              <a:schemeClr val="tx1"/>
            </a:solidFill>
            <a:round/>
            <a:headEnd/>
            <a:tailEnd type="none" w="med" len="med"/>
          </a:ln>
        </p:spPr>
      </p:cxnSp>
      <p:sp>
        <p:nvSpPr>
          <p:cNvPr id="40" name="Text Box 63"/>
          <p:cNvSpPr txBox="1">
            <a:spLocks noChangeArrowheads="1"/>
          </p:cNvSpPr>
          <p:nvPr/>
        </p:nvSpPr>
        <p:spPr bwMode="auto">
          <a:xfrm>
            <a:off x="5645338" y="308054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41" name="Text Box 63"/>
          <p:cNvSpPr txBox="1">
            <a:spLocks noChangeArrowheads="1"/>
          </p:cNvSpPr>
          <p:nvPr/>
        </p:nvSpPr>
        <p:spPr bwMode="auto">
          <a:xfrm>
            <a:off x="6657812" y="277318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42" name="AutoShape 26"/>
          <p:cNvCxnSpPr>
            <a:cxnSpLocks noChangeShapeType="1"/>
            <a:stCxn id="10" idx="5"/>
            <a:endCxn id="13" idx="1"/>
          </p:cNvCxnSpPr>
          <p:nvPr/>
        </p:nvCxnSpPr>
        <p:spPr bwMode="auto">
          <a:xfrm rot="16200000" flipH="1">
            <a:off x="6536487" y="2643747"/>
            <a:ext cx="351305" cy="873592"/>
          </a:xfrm>
          <a:prstGeom prst="straightConnector1">
            <a:avLst/>
          </a:prstGeom>
          <a:noFill/>
          <a:ln w="9525">
            <a:solidFill>
              <a:schemeClr val="tx1"/>
            </a:solidFill>
            <a:round/>
            <a:headEnd/>
            <a:tailEnd type="none" w="med" len="med"/>
          </a:ln>
        </p:spPr>
      </p:cxnSp>
      <p:cxnSp>
        <p:nvCxnSpPr>
          <p:cNvPr id="43" name="AutoShape 26"/>
          <p:cNvCxnSpPr>
            <a:cxnSpLocks noChangeShapeType="1"/>
            <a:stCxn id="13" idx="0"/>
            <a:endCxn id="12" idx="4"/>
          </p:cNvCxnSpPr>
          <p:nvPr/>
        </p:nvCxnSpPr>
        <p:spPr bwMode="auto">
          <a:xfrm rot="5400000" flipH="1" flipV="1">
            <a:off x="7055038" y="2819400"/>
            <a:ext cx="609600" cy="152400"/>
          </a:xfrm>
          <a:prstGeom prst="straightConnector1">
            <a:avLst/>
          </a:prstGeom>
          <a:noFill/>
          <a:ln w="9525">
            <a:solidFill>
              <a:schemeClr val="tx1"/>
            </a:solidFill>
            <a:round/>
            <a:headEnd/>
            <a:tailEnd type="none" w="med" len="med"/>
          </a:ln>
        </p:spPr>
      </p:cxnSp>
      <p:sp>
        <p:nvSpPr>
          <p:cNvPr id="44" name="Text Box 63"/>
          <p:cNvSpPr txBox="1">
            <a:spLocks noChangeArrowheads="1"/>
          </p:cNvSpPr>
          <p:nvPr/>
        </p:nvSpPr>
        <p:spPr bwMode="auto">
          <a:xfrm>
            <a:off x="7366708" y="271197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45" name="AutoShape 26"/>
          <p:cNvCxnSpPr>
            <a:cxnSpLocks noChangeShapeType="1"/>
            <a:stCxn id="11" idx="6"/>
            <a:endCxn id="13" idx="3"/>
          </p:cNvCxnSpPr>
          <p:nvPr/>
        </p:nvCxnSpPr>
        <p:spPr bwMode="auto">
          <a:xfrm flipV="1">
            <a:off x="5845832" y="3525605"/>
            <a:ext cx="1303103" cy="312169"/>
          </a:xfrm>
          <a:prstGeom prst="straightConnector1">
            <a:avLst/>
          </a:prstGeom>
          <a:noFill/>
          <a:ln w="9525">
            <a:solidFill>
              <a:schemeClr val="tx1"/>
            </a:solidFill>
            <a:round/>
            <a:headEnd/>
            <a:tailEnd type="none" w="med" len="med"/>
          </a:ln>
        </p:spPr>
      </p:cxnSp>
      <p:sp>
        <p:nvSpPr>
          <p:cNvPr id="46" name="Text Box 63"/>
          <p:cNvSpPr txBox="1">
            <a:spLocks noChangeArrowheads="1"/>
          </p:cNvSpPr>
          <p:nvPr/>
        </p:nvSpPr>
        <p:spPr bwMode="auto">
          <a:xfrm>
            <a:off x="6170633" y="329284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
        <p:nvSpPr>
          <p:cNvPr id="7" name="Oval 5"/>
          <p:cNvSpPr>
            <a:spLocks noChangeArrowheads="1"/>
          </p:cNvSpPr>
          <p:nvPr/>
        </p:nvSpPr>
        <p:spPr bwMode="auto">
          <a:xfrm>
            <a:off x="4502338" y="15890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A</a:t>
            </a:r>
          </a:p>
        </p:txBody>
      </p:sp>
      <p:sp>
        <p:nvSpPr>
          <p:cNvPr id="8" name="Oval 7"/>
          <p:cNvSpPr>
            <a:spLocks noChangeArrowheads="1"/>
          </p:cNvSpPr>
          <p:nvPr/>
        </p:nvSpPr>
        <p:spPr bwMode="auto">
          <a:xfrm>
            <a:off x="5980132" y="15128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a:t>B</a:t>
            </a:r>
          </a:p>
        </p:txBody>
      </p:sp>
      <p:sp>
        <p:nvSpPr>
          <p:cNvPr id="9" name="Oval 8"/>
          <p:cNvSpPr>
            <a:spLocks noChangeArrowheads="1"/>
          </p:cNvSpPr>
          <p:nvPr/>
        </p:nvSpPr>
        <p:spPr bwMode="auto">
          <a:xfrm>
            <a:off x="4349938" y="28082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C</a:t>
            </a:r>
          </a:p>
        </p:txBody>
      </p:sp>
      <p:sp>
        <p:nvSpPr>
          <p:cNvPr id="10" name="Oval 9"/>
          <p:cNvSpPr>
            <a:spLocks noChangeArrowheads="1"/>
          </p:cNvSpPr>
          <p:nvPr/>
        </p:nvSpPr>
        <p:spPr bwMode="auto">
          <a:xfrm>
            <a:off x="5950138" y="25796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D</a:t>
            </a:r>
          </a:p>
        </p:txBody>
      </p:sp>
      <p:sp>
        <p:nvSpPr>
          <p:cNvPr id="11" name="Oval 10"/>
          <p:cNvSpPr>
            <a:spLocks noChangeArrowheads="1"/>
          </p:cNvSpPr>
          <p:nvPr/>
        </p:nvSpPr>
        <p:spPr bwMode="auto">
          <a:xfrm>
            <a:off x="5464831" y="3647273"/>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a:t>F</a:t>
            </a:r>
          </a:p>
        </p:txBody>
      </p:sp>
      <p:sp>
        <p:nvSpPr>
          <p:cNvPr id="12" name="Oval 11"/>
          <p:cNvSpPr>
            <a:spLocks noChangeArrowheads="1"/>
          </p:cNvSpPr>
          <p:nvPr/>
        </p:nvSpPr>
        <p:spPr bwMode="auto">
          <a:xfrm>
            <a:off x="7245538" y="2209800"/>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a:t>E</a:t>
            </a:r>
          </a:p>
        </p:txBody>
      </p:sp>
      <p:sp>
        <p:nvSpPr>
          <p:cNvPr id="13" name="Oval 12"/>
          <p:cNvSpPr>
            <a:spLocks noChangeArrowheads="1"/>
          </p:cNvSpPr>
          <p:nvPr/>
        </p:nvSpPr>
        <p:spPr bwMode="auto">
          <a:xfrm>
            <a:off x="7093138" y="3200400"/>
            <a:ext cx="381000" cy="381000"/>
          </a:xfrm>
          <a:prstGeom prst="ellipse">
            <a:avLst/>
          </a:prstGeom>
          <a:solidFill>
            <a:schemeClr val="accent2">
              <a:lumMod val="20000"/>
              <a:lumOff val="80000"/>
            </a:schemeClr>
          </a:solidFill>
          <a:ln w="19050">
            <a:solidFill>
              <a:schemeClr val="tx1"/>
            </a:solidFill>
            <a:round/>
            <a:headEnd/>
            <a:tailEnd/>
          </a:ln>
        </p:spPr>
        <p:txBody>
          <a:bodyPr wrap="none" anchor="ctr"/>
          <a:lstStyle/>
          <a:p>
            <a:pPr algn="ctr"/>
            <a:r>
              <a:rPr lang="en-US" sz="2000" dirty="0"/>
              <a:t>G</a:t>
            </a:r>
          </a:p>
        </p:txBody>
      </p:sp>
      <p:sp>
        <p:nvSpPr>
          <p:cNvPr id="47" name="Content Placeholder 2"/>
          <p:cNvSpPr txBox="1">
            <a:spLocks/>
          </p:cNvSpPr>
          <p:nvPr/>
        </p:nvSpPr>
        <p:spPr bwMode="auto">
          <a:xfrm>
            <a:off x="3139012" y="421685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t>
            </a:r>
            <a:r>
              <a:rPr lang="en-US" sz="2400" kern="0" dirty="0" smtClean="0"/>
              <a:t>A,C,D,E,B,F) </a:t>
            </a:r>
            <a:r>
              <a:rPr lang="en-US" sz="2400" kern="0" dirty="0"/>
              <a:t>(G)</a:t>
            </a:r>
          </a:p>
          <a:p>
            <a:pPr marL="342900" indent="-342900" fontAlgn="base">
              <a:spcBef>
                <a:spcPct val="20000"/>
              </a:spcBef>
              <a:spcAft>
                <a:spcPct val="0"/>
              </a:spcAft>
              <a:tabLst>
                <a:tab pos="1319213" algn="l"/>
              </a:tabLst>
              <a:defRPr/>
            </a:pPr>
            <a:r>
              <a:rPr lang="en-US" sz="2400" kern="0" dirty="0"/>
              <a:t>Output:	(A,D) (C,D) </a:t>
            </a:r>
            <a:r>
              <a:rPr lang="en-US" sz="2400" kern="0" dirty="0" smtClean="0"/>
              <a:t>(D,E) (B,E) (C,F)</a:t>
            </a:r>
            <a:endParaRPr lang="en-US" sz="2400" kern="0" dirty="0"/>
          </a:p>
        </p:txBody>
      </p:sp>
    </p:spTree>
    <p:extLst>
      <p:ext uri="{BB962C8B-B14F-4D97-AF65-F5344CB8AC3E}">
        <p14:creationId xmlns:p14="http://schemas.microsoft.com/office/powerpoint/2010/main" val="335956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3300"/>
                </a:solidFill>
              </a:rPr>
              <a:t>Example: Prim's Algorithm</a:t>
            </a:r>
            <a:endParaRPr lang="en-US" dirty="0">
              <a:solidFill>
                <a:srgbClr val="FF3300"/>
              </a:solidFill>
            </a:endParaRPr>
          </a:p>
        </p:txBody>
      </p:sp>
      <p:cxnSp>
        <p:nvCxnSpPr>
          <p:cNvPr id="14" name="AutoShape 24"/>
          <p:cNvCxnSpPr>
            <a:cxnSpLocks noChangeShapeType="1"/>
            <a:stCxn id="7" idx="4"/>
            <a:endCxn id="9" idx="0"/>
          </p:cNvCxnSpPr>
          <p:nvPr/>
        </p:nvCxnSpPr>
        <p:spPr bwMode="auto">
          <a:xfrm flipH="1">
            <a:off x="4292240" y="1970087"/>
            <a:ext cx="152400" cy="838200"/>
          </a:xfrm>
          <a:prstGeom prst="straightConnector1">
            <a:avLst/>
          </a:prstGeom>
          <a:noFill/>
          <a:ln w="9525">
            <a:solidFill>
              <a:schemeClr val="tx1"/>
            </a:solidFill>
            <a:round/>
            <a:headEnd/>
            <a:tailEnd type="none" w="med" len="med"/>
          </a:ln>
        </p:spPr>
      </p:cxnSp>
      <p:cxnSp>
        <p:nvCxnSpPr>
          <p:cNvPr id="15" name="AutoShape 26"/>
          <p:cNvCxnSpPr>
            <a:cxnSpLocks noChangeShapeType="1"/>
            <a:stCxn id="8" idx="2"/>
            <a:endCxn id="7" idx="6"/>
          </p:cNvCxnSpPr>
          <p:nvPr/>
        </p:nvCxnSpPr>
        <p:spPr bwMode="auto">
          <a:xfrm flipH="1">
            <a:off x="4635140" y="1703387"/>
            <a:ext cx="1096794" cy="76200"/>
          </a:xfrm>
          <a:prstGeom prst="straightConnector1">
            <a:avLst/>
          </a:prstGeom>
          <a:noFill/>
          <a:ln w="9525">
            <a:solidFill>
              <a:schemeClr val="tx1"/>
            </a:solidFill>
            <a:round/>
            <a:headEnd/>
            <a:tailEnd type="none" w="med" len="med"/>
          </a:ln>
        </p:spPr>
      </p:cxnSp>
      <p:cxnSp>
        <p:nvCxnSpPr>
          <p:cNvPr id="16" name="AutoShape 32"/>
          <p:cNvCxnSpPr>
            <a:cxnSpLocks noChangeShapeType="1"/>
            <a:stCxn id="10" idx="0"/>
            <a:endCxn id="8" idx="4"/>
          </p:cNvCxnSpPr>
          <p:nvPr/>
        </p:nvCxnSpPr>
        <p:spPr bwMode="auto">
          <a:xfrm flipV="1">
            <a:off x="5892440" y="1893887"/>
            <a:ext cx="29994" cy="685800"/>
          </a:xfrm>
          <a:prstGeom prst="straightConnector1">
            <a:avLst/>
          </a:prstGeom>
          <a:noFill/>
          <a:ln w="9525">
            <a:solidFill>
              <a:schemeClr val="tx1"/>
            </a:solidFill>
            <a:round/>
            <a:headEnd/>
            <a:tailEnd type="none" w="med" len="med"/>
          </a:ln>
        </p:spPr>
      </p:cxnSp>
      <p:sp>
        <p:nvSpPr>
          <p:cNvPr id="25" name="Text Box 53"/>
          <p:cNvSpPr txBox="1">
            <a:spLocks noChangeArrowheads="1"/>
          </p:cNvSpPr>
          <p:nvPr/>
        </p:nvSpPr>
        <p:spPr bwMode="auto">
          <a:xfrm>
            <a:off x="5016140" y="13739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6" name="Text Box 63"/>
          <p:cNvSpPr txBox="1">
            <a:spLocks noChangeArrowheads="1"/>
          </p:cNvSpPr>
          <p:nvPr/>
        </p:nvSpPr>
        <p:spPr bwMode="auto">
          <a:xfrm>
            <a:off x="5168540" y="1981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27" name="Text Box 66"/>
          <p:cNvSpPr txBox="1">
            <a:spLocks noChangeArrowheads="1"/>
          </p:cNvSpPr>
          <p:nvPr/>
        </p:nvSpPr>
        <p:spPr bwMode="auto">
          <a:xfrm>
            <a:off x="3995560" y="219868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9" name="Text Box 63"/>
          <p:cNvSpPr txBox="1">
            <a:spLocks noChangeArrowheads="1"/>
          </p:cNvSpPr>
          <p:nvPr/>
        </p:nvSpPr>
        <p:spPr bwMode="auto">
          <a:xfrm>
            <a:off x="5960520" y="21144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30" name="AutoShape 26"/>
          <p:cNvCxnSpPr>
            <a:cxnSpLocks noChangeShapeType="1"/>
            <a:stCxn id="7" idx="5"/>
            <a:endCxn id="10" idx="1"/>
          </p:cNvCxnSpPr>
          <p:nvPr/>
        </p:nvCxnSpPr>
        <p:spPr bwMode="auto">
          <a:xfrm rot="16200000" flipH="1">
            <a:off x="4807944" y="1685691"/>
            <a:ext cx="721192" cy="1178392"/>
          </a:xfrm>
          <a:prstGeom prst="straightConnector1">
            <a:avLst/>
          </a:prstGeom>
          <a:noFill/>
          <a:ln w="38100">
            <a:solidFill>
              <a:schemeClr val="accent2"/>
            </a:solidFill>
            <a:round/>
            <a:headEnd/>
            <a:tailEnd type="none" w="med" len="med"/>
          </a:ln>
        </p:spPr>
      </p:cxnSp>
      <p:cxnSp>
        <p:nvCxnSpPr>
          <p:cNvPr id="31" name="AutoShape 26"/>
          <p:cNvCxnSpPr>
            <a:cxnSpLocks noChangeShapeType="1"/>
            <a:stCxn id="9" idx="6"/>
            <a:endCxn id="10" idx="2"/>
          </p:cNvCxnSpPr>
          <p:nvPr/>
        </p:nvCxnSpPr>
        <p:spPr bwMode="auto">
          <a:xfrm flipV="1">
            <a:off x="4482740" y="2770187"/>
            <a:ext cx="1219200" cy="228600"/>
          </a:xfrm>
          <a:prstGeom prst="straightConnector1">
            <a:avLst/>
          </a:prstGeom>
          <a:noFill/>
          <a:ln w="38100">
            <a:solidFill>
              <a:schemeClr val="accent2"/>
            </a:solidFill>
            <a:round/>
            <a:headEnd/>
            <a:tailEnd type="none" w="med" len="med"/>
          </a:ln>
        </p:spPr>
      </p:cxnSp>
      <p:sp>
        <p:nvSpPr>
          <p:cNvPr id="32" name="Text Box 63"/>
          <p:cNvSpPr txBox="1">
            <a:spLocks noChangeArrowheads="1"/>
          </p:cNvSpPr>
          <p:nvPr/>
        </p:nvSpPr>
        <p:spPr bwMode="auto">
          <a:xfrm>
            <a:off x="4779434" y="253500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3" name="AutoShape 26"/>
          <p:cNvCxnSpPr>
            <a:cxnSpLocks noChangeShapeType="1"/>
            <a:stCxn id="10" idx="6"/>
            <a:endCxn id="12" idx="3"/>
          </p:cNvCxnSpPr>
          <p:nvPr/>
        </p:nvCxnSpPr>
        <p:spPr bwMode="auto">
          <a:xfrm flipV="1">
            <a:off x="6082940" y="2535005"/>
            <a:ext cx="970196" cy="235183"/>
          </a:xfrm>
          <a:prstGeom prst="straightConnector1">
            <a:avLst/>
          </a:prstGeom>
          <a:noFill/>
          <a:ln w="38100">
            <a:solidFill>
              <a:schemeClr val="accent2"/>
            </a:solidFill>
            <a:round/>
            <a:headEnd/>
            <a:tailEnd type="none" w="med" len="med"/>
          </a:ln>
        </p:spPr>
      </p:cxnSp>
      <p:sp>
        <p:nvSpPr>
          <p:cNvPr id="34" name="Text Box 63"/>
          <p:cNvSpPr txBox="1">
            <a:spLocks noChangeArrowheads="1"/>
          </p:cNvSpPr>
          <p:nvPr/>
        </p:nvSpPr>
        <p:spPr bwMode="auto">
          <a:xfrm>
            <a:off x="6379634" y="22831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5" name="AutoShape 32"/>
          <p:cNvCxnSpPr>
            <a:cxnSpLocks noChangeShapeType="1"/>
            <a:stCxn id="12" idx="1"/>
            <a:endCxn id="8" idx="6"/>
          </p:cNvCxnSpPr>
          <p:nvPr/>
        </p:nvCxnSpPr>
        <p:spPr bwMode="auto">
          <a:xfrm flipH="1" flipV="1">
            <a:off x="6112934" y="1703388"/>
            <a:ext cx="940202" cy="562209"/>
          </a:xfrm>
          <a:prstGeom prst="straightConnector1">
            <a:avLst/>
          </a:prstGeom>
          <a:noFill/>
          <a:ln w="38100">
            <a:solidFill>
              <a:schemeClr val="accent2"/>
            </a:solidFill>
            <a:round/>
            <a:headEnd/>
            <a:tailEnd type="none" w="med" len="med"/>
          </a:ln>
        </p:spPr>
      </p:cxnSp>
      <p:sp>
        <p:nvSpPr>
          <p:cNvPr id="36" name="Text Box 63"/>
          <p:cNvSpPr txBox="1">
            <a:spLocks noChangeArrowheads="1"/>
          </p:cNvSpPr>
          <p:nvPr/>
        </p:nvSpPr>
        <p:spPr bwMode="auto">
          <a:xfrm>
            <a:off x="6608234" y="1600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7" name="AutoShape 26"/>
          <p:cNvCxnSpPr>
            <a:cxnSpLocks noChangeShapeType="1"/>
            <a:stCxn id="9" idx="5"/>
            <a:endCxn id="11" idx="1"/>
          </p:cNvCxnSpPr>
          <p:nvPr/>
        </p:nvCxnSpPr>
        <p:spPr bwMode="auto">
          <a:xfrm>
            <a:off x="4426945" y="3133491"/>
            <a:ext cx="845485" cy="569578"/>
          </a:xfrm>
          <a:prstGeom prst="straightConnector1">
            <a:avLst/>
          </a:prstGeom>
          <a:noFill/>
          <a:ln w="38100">
            <a:solidFill>
              <a:schemeClr val="accent2"/>
            </a:solidFill>
            <a:round/>
            <a:headEnd/>
            <a:tailEnd type="none" w="med" len="med"/>
          </a:ln>
        </p:spPr>
      </p:cxnSp>
      <p:sp>
        <p:nvSpPr>
          <p:cNvPr id="38" name="Text Box 66"/>
          <p:cNvSpPr txBox="1">
            <a:spLocks noChangeArrowheads="1"/>
          </p:cNvSpPr>
          <p:nvPr/>
        </p:nvSpPr>
        <p:spPr bwMode="auto">
          <a:xfrm>
            <a:off x="4579982" y="34376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39" name="AutoShape 32"/>
          <p:cNvCxnSpPr>
            <a:cxnSpLocks noChangeShapeType="1"/>
            <a:stCxn id="10" idx="4"/>
            <a:endCxn id="11" idx="7"/>
          </p:cNvCxnSpPr>
          <p:nvPr/>
        </p:nvCxnSpPr>
        <p:spPr bwMode="auto">
          <a:xfrm flipH="1">
            <a:off x="5541838" y="2960687"/>
            <a:ext cx="350603" cy="742382"/>
          </a:xfrm>
          <a:prstGeom prst="straightConnector1">
            <a:avLst/>
          </a:prstGeom>
          <a:noFill/>
          <a:ln w="9525">
            <a:solidFill>
              <a:schemeClr val="tx1"/>
            </a:solidFill>
            <a:round/>
            <a:headEnd/>
            <a:tailEnd type="none" w="med" len="med"/>
          </a:ln>
        </p:spPr>
      </p:cxnSp>
      <p:sp>
        <p:nvSpPr>
          <p:cNvPr id="40" name="Text Box 63"/>
          <p:cNvSpPr txBox="1">
            <a:spLocks noChangeArrowheads="1"/>
          </p:cNvSpPr>
          <p:nvPr/>
        </p:nvSpPr>
        <p:spPr bwMode="auto">
          <a:xfrm>
            <a:off x="5397140" y="308054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41" name="Text Box 63"/>
          <p:cNvSpPr txBox="1">
            <a:spLocks noChangeArrowheads="1"/>
          </p:cNvSpPr>
          <p:nvPr/>
        </p:nvSpPr>
        <p:spPr bwMode="auto">
          <a:xfrm>
            <a:off x="6409614" y="277318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42" name="AutoShape 26"/>
          <p:cNvCxnSpPr>
            <a:cxnSpLocks noChangeShapeType="1"/>
            <a:stCxn id="10" idx="5"/>
            <a:endCxn id="13" idx="1"/>
          </p:cNvCxnSpPr>
          <p:nvPr/>
        </p:nvCxnSpPr>
        <p:spPr bwMode="auto">
          <a:xfrm rot="16200000" flipH="1">
            <a:off x="6288289" y="2643747"/>
            <a:ext cx="351305" cy="873592"/>
          </a:xfrm>
          <a:prstGeom prst="straightConnector1">
            <a:avLst/>
          </a:prstGeom>
          <a:noFill/>
          <a:ln w="9525">
            <a:solidFill>
              <a:schemeClr val="tx1"/>
            </a:solidFill>
            <a:round/>
            <a:headEnd/>
            <a:tailEnd type="none" w="med" len="med"/>
          </a:ln>
        </p:spPr>
      </p:cxnSp>
      <p:cxnSp>
        <p:nvCxnSpPr>
          <p:cNvPr id="43" name="AutoShape 26"/>
          <p:cNvCxnSpPr>
            <a:cxnSpLocks noChangeShapeType="1"/>
            <a:stCxn id="13" idx="0"/>
            <a:endCxn id="12" idx="4"/>
          </p:cNvCxnSpPr>
          <p:nvPr/>
        </p:nvCxnSpPr>
        <p:spPr bwMode="auto">
          <a:xfrm rot="5400000" flipH="1" flipV="1">
            <a:off x="6806840" y="2819400"/>
            <a:ext cx="609600" cy="152400"/>
          </a:xfrm>
          <a:prstGeom prst="straightConnector1">
            <a:avLst/>
          </a:prstGeom>
          <a:noFill/>
          <a:ln w="38100">
            <a:solidFill>
              <a:schemeClr val="accent2"/>
            </a:solidFill>
            <a:round/>
            <a:headEnd/>
            <a:tailEnd type="none" w="med" len="med"/>
          </a:ln>
        </p:spPr>
      </p:cxnSp>
      <p:sp>
        <p:nvSpPr>
          <p:cNvPr id="44" name="Text Box 63"/>
          <p:cNvSpPr txBox="1">
            <a:spLocks noChangeArrowheads="1"/>
          </p:cNvSpPr>
          <p:nvPr/>
        </p:nvSpPr>
        <p:spPr bwMode="auto">
          <a:xfrm>
            <a:off x="7118510" y="271197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45" name="AutoShape 26"/>
          <p:cNvCxnSpPr>
            <a:cxnSpLocks noChangeShapeType="1"/>
            <a:stCxn id="11" idx="6"/>
            <a:endCxn id="13" idx="3"/>
          </p:cNvCxnSpPr>
          <p:nvPr/>
        </p:nvCxnSpPr>
        <p:spPr bwMode="auto">
          <a:xfrm flipV="1">
            <a:off x="5597634" y="3525605"/>
            <a:ext cx="1303103" cy="312169"/>
          </a:xfrm>
          <a:prstGeom prst="straightConnector1">
            <a:avLst/>
          </a:prstGeom>
          <a:noFill/>
          <a:ln w="9525">
            <a:solidFill>
              <a:schemeClr val="tx1"/>
            </a:solidFill>
            <a:round/>
            <a:headEnd/>
            <a:tailEnd type="none" w="med" len="med"/>
          </a:ln>
        </p:spPr>
      </p:cxnSp>
      <p:sp>
        <p:nvSpPr>
          <p:cNvPr id="46" name="Text Box 63"/>
          <p:cNvSpPr txBox="1">
            <a:spLocks noChangeArrowheads="1"/>
          </p:cNvSpPr>
          <p:nvPr/>
        </p:nvSpPr>
        <p:spPr bwMode="auto">
          <a:xfrm>
            <a:off x="5922435" y="329284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
        <p:nvSpPr>
          <p:cNvPr id="7" name="Oval 5"/>
          <p:cNvSpPr>
            <a:spLocks noChangeArrowheads="1"/>
          </p:cNvSpPr>
          <p:nvPr/>
        </p:nvSpPr>
        <p:spPr bwMode="auto">
          <a:xfrm>
            <a:off x="4254140" y="15890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A</a:t>
            </a:r>
          </a:p>
        </p:txBody>
      </p:sp>
      <p:sp>
        <p:nvSpPr>
          <p:cNvPr id="8" name="Oval 7"/>
          <p:cNvSpPr>
            <a:spLocks noChangeArrowheads="1"/>
          </p:cNvSpPr>
          <p:nvPr/>
        </p:nvSpPr>
        <p:spPr bwMode="auto">
          <a:xfrm>
            <a:off x="5731934" y="15128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a:t>B</a:t>
            </a:r>
          </a:p>
        </p:txBody>
      </p:sp>
      <p:sp>
        <p:nvSpPr>
          <p:cNvPr id="9" name="Oval 8"/>
          <p:cNvSpPr>
            <a:spLocks noChangeArrowheads="1"/>
          </p:cNvSpPr>
          <p:nvPr/>
        </p:nvSpPr>
        <p:spPr bwMode="auto">
          <a:xfrm>
            <a:off x="4101740" y="28082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C</a:t>
            </a:r>
          </a:p>
        </p:txBody>
      </p:sp>
      <p:sp>
        <p:nvSpPr>
          <p:cNvPr id="10" name="Oval 9"/>
          <p:cNvSpPr>
            <a:spLocks noChangeArrowheads="1"/>
          </p:cNvSpPr>
          <p:nvPr/>
        </p:nvSpPr>
        <p:spPr bwMode="auto">
          <a:xfrm>
            <a:off x="5701940" y="2579687"/>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D</a:t>
            </a:r>
          </a:p>
        </p:txBody>
      </p:sp>
      <p:sp>
        <p:nvSpPr>
          <p:cNvPr id="11" name="Oval 10"/>
          <p:cNvSpPr>
            <a:spLocks noChangeArrowheads="1"/>
          </p:cNvSpPr>
          <p:nvPr/>
        </p:nvSpPr>
        <p:spPr bwMode="auto">
          <a:xfrm>
            <a:off x="5216633" y="3647273"/>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a:t>F</a:t>
            </a:r>
          </a:p>
        </p:txBody>
      </p:sp>
      <p:sp>
        <p:nvSpPr>
          <p:cNvPr id="12" name="Oval 11"/>
          <p:cNvSpPr>
            <a:spLocks noChangeArrowheads="1"/>
          </p:cNvSpPr>
          <p:nvPr/>
        </p:nvSpPr>
        <p:spPr bwMode="auto">
          <a:xfrm>
            <a:off x="6997340" y="2209800"/>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a:t>E</a:t>
            </a:r>
          </a:p>
        </p:txBody>
      </p:sp>
      <p:sp>
        <p:nvSpPr>
          <p:cNvPr id="13" name="Oval 12"/>
          <p:cNvSpPr>
            <a:spLocks noChangeArrowheads="1"/>
          </p:cNvSpPr>
          <p:nvPr/>
        </p:nvSpPr>
        <p:spPr bwMode="auto">
          <a:xfrm>
            <a:off x="6844940" y="3200400"/>
            <a:ext cx="381000" cy="381000"/>
          </a:xfrm>
          <a:prstGeom prst="ellipse">
            <a:avLst/>
          </a:prstGeom>
          <a:solidFill>
            <a:schemeClr val="accent6">
              <a:lumMod val="20000"/>
              <a:lumOff val="80000"/>
            </a:schemeClr>
          </a:solidFill>
          <a:ln w="19050">
            <a:solidFill>
              <a:schemeClr val="tx1"/>
            </a:solidFill>
            <a:round/>
            <a:headEnd/>
            <a:tailEnd/>
          </a:ln>
        </p:spPr>
        <p:txBody>
          <a:bodyPr wrap="none" anchor="ctr"/>
          <a:lstStyle/>
          <a:p>
            <a:pPr algn="ctr"/>
            <a:r>
              <a:rPr lang="en-US" sz="2000" dirty="0"/>
              <a:t>G</a:t>
            </a:r>
          </a:p>
        </p:txBody>
      </p:sp>
      <p:sp>
        <p:nvSpPr>
          <p:cNvPr id="47" name="Content Placeholder 2"/>
          <p:cNvSpPr txBox="1">
            <a:spLocks/>
          </p:cNvSpPr>
          <p:nvPr/>
        </p:nvSpPr>
        <p:spPr bwMode="auto">
          <a:xfrm>
            <a:off x="3039735" y="4216851"/>
            <a:ext cx="7086600" cy="13480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t>
            </a:r>
            <a:r>
              <a:rPr lang="en-US" sz="2400" kern="0" dirty="0" smtClean="0"/>
              <a:t>A,C,D,E,B,F,G)</a:t>
            </a:r>
            <a:endParaRPr lang="en-US" sz="2400" kern="0" dirty="0"/>
          </a:p>
          <a:p>
            <a:pPr marL="342900" indent="-342900" fontAlgn="base">
              <a:spcBef>
                <a:spcPct val="20000"/>
              </a:spcBef>
              <a:spcAft>
                <a:spcPct val="0"/>
              </a:spcAft>
              <a:tabLst>
                <a:tab pos="1319213" algn="l"/>
              </a:tabLst>
              <a:defRPr/>
            </a:pPr>
            <a:r>
              <a:rPr lang="en-US" sz="2400" kern="0" dirty="0"/>
              <a:t>Output:	(A,D) (C,D) </a:t>
            </a:r>
            <a:r>
              <a:rPr lang="en-US" sz="2400" kern="0" dirty="0" smtClean="0"/>
              <a:t>(D,E) (B,E) (C,F) (E,G)</a:t>
            </a:r>
          </a:p>
          <a:p>
            <a:pPr marL="342900" indent="-342900" fontAlgn="base">
              <a:spcBef>
                <a:spcPct val="20000"/>
              </a:spcBef>
              <a:spcAft>
                <a:spcPct val="0"/>
              </a:spcAft>
              <a:tabLst>
                <a:tab pos="1319213" algn="l"/>
              </a:tabLst>
              <a:defRPr/>
            </a:pPr>
            <a:r>
              <a:rPr lang="en-US" sz="2400" kern="0" dirty="0" smtClean="0"/>
              <a:t>Total cost: 9</a:t>
            </a:r>
            <a:endParaRPr lang="en-US" sz="2400" kern="0" dirty="0"/>
          </a:p>
        </p:txBody>
      </p:sp>
    </p:spTree>
    <p:extLst>
      <p:ext uri="{BB962C8B-B14F-4D97-AF65-F5344CB8AC3E}">
        <p14:creationId xmlns:p14="http://schemas.microsoft.com/office/powerpoint/2010/main" val="3457507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826B11-AF18-44AE-94BF-5F693FC919F4}" type="slidenum">
              <a:rPr lang="en-US" altLang="en-US" sz="1200">
                <a:solidFill>
                  <a:srgbClr val="898989"/>
                </a:solidFill>
                <a:latin typeface="Arial" panose="020B0604020202020204" pitchFamily="34" charset="0"/>
              </a:rPr>
              <a:pPr>
                <a:spcBef>
                  <a:spcPct val="0"/>
                </a:spcBef>
                <a:buFontTx/>
                <a:buNone/>
              </a:pPr>
              <a:t>17</a:t>
            </a:fld>
            <a:r>
              <a:rPr lang="en-US" altLang="en-US" sz="1200">
                <a:solidFill>
                  <a:srgbClr val="898989"/>
                </a:solidFill>
                <a:latin typeface="Arial" panose="020B0604020202020204" pitchFamily="34" charset="0"/>
              </a:rPr>
              <a:t>/30</a:t>
            </a:r>
          </a:p>
        </p:txBody>
      </p:sp>
      <p:sp>
        <p:nvSpPr>
          <p:cNvPr id="22532" name="Rectangle 2"/>
          <p:cNvSpPr>
            <a:spLocks noGrp="1"/>
          </p:cNvSpPr>
          <p:nvPr>
            <p:ph type="title" idx="4294967295"/>
          </p:nvPr>
        </p:nvSpPr>
        <p:spPr>
          <a:xfrm>
            <a:off x="2362200" y="621398"/>
            <a:ext cx="7391400" cy="646331"/>
          </a:xfrm>
        </p:spPr>
        <p:txBody>
          <a:bodyPr>
            <a:spAutoFit/>
          </a:bodyPr>
          <a:lstStyle/>
          <a:p>
            <a:pPr eaLnBrk="1" hangingPunct="1"/>
            <a:r>
              <a:rPr lang="en-US" altLang="en-US" sz="4000" b="1" dirty="0" err="1">
                <a:solidFill>
                  <a:srgbClr val="FF3300"/>
                </a:solidFill>
              </a:rPr>
              <a:t>Kruskal</a:t>
            </a:r>
            <a:r>
              <a:rPr lang="en-US" altLang="en-US" sz="4000" b="1" dirty="0">
                <a:solidFill>
                  <a:srgbClr val="FF3300"/>
                </a:solidFill>
              </a:rPr>
              <a:t> Algorithm</a:t>
            </a:r>
          </a:p>
        </p:txBody>
      </p:sp>
      <p:sp>
        <p:nvSpPr>
          <p:cNvPr id="22533" name="Slide Number Placeholder 3"/>
          <p:cNvSpPr txBox="1">
            <a:spLocks noGrp="1"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0"/>
              </a:spcBef>
              <a:buFontTx/>
              <a:buNone/>
            </a:pPr>
            <a:r>
              <a:rPr lang="en-US" altLang="en-US" sz="1200">
                <a:solidFill>
                  <a:srgbClr val="FFFFFF"/>
                </a:solidFill>
                <a:latin typeface="Arial" panose="020B0604020202020204" pitchFamily="34" charset="0"/>
              </a:rPr>
              <a:t> </a:t>
            </a:r>
            <a:fld id="{6B2EB28C-72A1-4FBC-BC4B-49A75EB0D0BD}" type="slidenum">
              <a:rPr lang="en-US" altLang="en-US" sz="1200">
                <a:solidFill>
                  <a:srgbClr val="FFFFFF"/>
                </a:solidFill>
                <a:latin typeface="Arial" panose="020B0604020202020204" pitchFamily="34" charset="0"/>
              </a:rPr>
              <a:pPr algn="ctr" eaLnBrk="1" hangingPunct="1">
                <a:lnSpc>
                  <a:spcPct val="80000"/>
                </a:lnSpc>
                <a:spcBef>
                  <a:spcPct val="0"/>
                </a:spcBef>
                <a:buFontTx/>
                <a:buNone/>
              </a:pPr>
              <a:t>17</a:t>
            </a:fld>
            <a:endParaRPr lang="en-US" altLang="en-US" sz="1200">
              <a:solidFill>
                <a:srgbClr val="FFFFFF"/>
              </a:solidFill>
              <a:latin typeface="Arial" panose="020B0604020202020204" pitchFamily="34" charset="0"/>
            </a:endParaRPr>
          </a:p>
        </p:txBody>
      </p:sp>
      <p:sp>
        <p:nvSpPr>
          <p:cNvPr id="28676" name="Text Box 3"/>
          <p:cNvSpPr txBox="1">
            <a:spLocks noChangeArrowheads="1"/>
          </p:cNvSpPr>
          <p:nvPr/>
        </p:nvSpPr>
        <p:spPr bwMode="auto">
          <a:xfrm>
            <a:off x="2022475" y="1828801"/>
            <a:ext cx="8388622" cy="233294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spcBef>
                <a:spcPct val="20000"/>
              </a:spcBef>
              <a:buFont typeface="Wingdings" panose="05000000000000000000" pitchFamily="2" charset="2"/>
              <a:buChar char="§"/>
              <a:defRPr/>
            </a:pPr>
            <a:r>
              <a:rPr lang="en-US" altLang="en-US" sz="2000" dirty="0">
                <a:solidFill>
                  <a:srgbClr val="0000CC"/>
                </a:solidFill>
                <a:cs typeface="Times New Roman" panose="02020603050405020304" pitchFamily="18" charset="0"/>
              </a:rPr>
              <a:t> </a:t>
            </a:r>
            <a:r>
              <a:rPr lang="en-US" altLang="en-US" sz="2400" b="1" dirty="0" smtClean="0">
                <a:solidFill>
                  <a:srgbClr val="0000CC"/>
                </a:solidFill>
                <a:cs typeface="Times New Roman" panose="02020603050405020304" pitchFamily="18" charset="0"/>
              </a:rPr>
              <a:t>Step 1</a:t>
            </a:r>
            <a:r>
              <a:rPr lang="en-US" altLang="en-US" sz="2000" dirty="0" smtClean="0">
                <a:cs typeface="Times New Roman" panose="02020603050405020304" pitchFamily="18" charset="0"/>
              </a:rPr>
              <a:t>: </a:t>
            </a:r>
            <a:r>
              <a:rPr lang="en-US" altLang="en-US" sz="2400" dirty="0" smtClean="0">
                <a:solidFill>
                  <a:srgbClr val="0000CC"/>
                </a:solidFill>
              </a:rPr>
              <a:t>Sort</a:t>
            </a:r>
            <a:r>
              <a:rPr lang="en-US" altLang="en-US" sz="2400" dirty="0" smtClean="0"/>
              <a:t> </a:t>
            </a:r>
            <a:r>
              <a:rPr lang="en-US" altLang="en-US" sz="2400" dirty="0"/>
              <a:t>all the edges from </a:t>
            </a:r>
            <a:r>
              <a:rPr lang="en-US" altLang="en-US" sz="2400" dirty="0">
                <a:solidFill>
                  <a:srgbClr val="0000CC"/>
                </a:solidFill>
              </a:rPr>
              <a:t>low weight to high</a:t>
            </a:r>
            <a:endParaRPr lang="en-US" altLang="en-US" sz="2400" dirty="0">
              <a:solidFill>
                <a:srgbClr val="0000CC"/>
              </a:solidFill>
              <a:cs typeface="Times New Roman" panose="02020603050405020304" pitchFamily="18" charset="0"/>
            </a:endParaRPr>
          </a:p>
          <a:p>
            <a:pPr eaLnBrk="1" hangingPunct="1">
              <a:spcBef>
                <a:spcPct val="20000"/>
              </a:spcBef>
              <a:buFont typeface="Wingdings" panose="05000000000000000000" pitchFamily="2" charset="2"/>
              <a:buChar char="§"/>
              <a:defRPr/>
            </a:pPr>
            <a:r>
              <a:rPr lang="en-US" altLang="en-US" sz="2400" dirty="0">
                <a:solidFill>
                  <a:srgbClr val="0000CC"/>
                </a:solidFill>
                <a:cs typeface="Times New Roman" panose="02020603050405020304" pitchFamily="18" charset="0"/>
              </a:rPr>
              <a:t> </a:t>
            </a:r>
            <a:r>
              <a:rPr lang="en-US" altLang="en-US" sz="2400" b="1" dirty="0" smtClean="0">
                <a:solidFill>
                  <a:srgbClr val="0000CC"/>
                </a:solidFill>
                <a:cs typeface="Times New Roman" panose="02020603050405020304" pitchFamily="18" charset="0"/>
              </a:rPr>
              <a:t>Step 2</a:t>
            </a:r>
            <a:r>
              <a:rPr lang="en-US" altLang="en-US" sz="2400" dirty="0" smtClean="0">
                <a:cs typeface="Times New Roman" panose="02020603050405020304" pitchFamily="18" charset="0"/>
              </a:rPr>
              <a:t>: Take</a:t>
            </a:r>
            <a:r>
              <a:rPr lang="en-US" altLang="en-US" sz="2400" dirty="0" smtClean="0"/>
              <a:t> </a:t>
            </a:r>
            <a:r>
              <a:rPr lang="en-US" sz="2400" dirty="0"/>
              <a:t>the edge with the </a:t>
            </a:r>
            <a:r>
              <a:rPr lang="en-US" sz="2400" dirty="0">
                <a:solidFill>
                  <a:srgbClr val="0000CC"/>
                </a:solidFill>
              </a:rPr>
              <a:t>lowest weight</a:t>
            </a:r>
            <a:r>
              <a:rPr lang="en-US" sz="2400" dirty="0"/>
              <a:t> and </a:t>
            </a:r>
            <a:r>
              <a:rPr lang="en-US" sz="2400" dirty="0">
                <a:solidFill>
                  <a:srgbClr val="0000CC"/>
                </a:solidFill>
              </a:rPr>
              <a:t>add it to the spanning tree</a:t>
            </a:r>
            <a:r>
              <a:rPr lang="en-US" sz="2400" dirty="0"/>
              <a:t>. If </a:t>
            </a:r>
            <a:r>
              <a:rPr lang="en-US" sz="2400" dirty="0" smtClean="0"/>
              <a:t>adding </a:t>
            </a:r>
            <a:r>
              <a:rPr lang="en-US" sz="2400" dirty="0"/>
              <a:t>the edge created a cycle, then reject this edge</a:t>
            </a:r>
            <a:endParaRPr lang="en-US" altLang="en-US" sz="2400" dirty="0">
              <a:cs typeface="Times New Roman" panose="02020603050405020304" pitchFamily="18" charset="0"/>
            </a:endParaRPr>
          </a:p>
          <a:p>
            <a:pPr eaLnBrk="1" hangingPunct="1">
              <a:spcBef>
                <a:spcPct val="20000"/>
              </a:spcBef>
              <a:buFont typeface="Wingdings" panose="05000000000000000000" pitchFamily="2" charset="2"/>
              <a:buChar char="§"/>
              <a:defRPr/>
            </a:pPr>
            <a:r>
              <a:rPr lang="en-US" altLang="en-US" sz="2400" dirty="0">
                <a:solidFill>
                  <a:srgbClr val="0000CC"/>
                </a:solidFill>
                <a:cs typeface="Times New Roman" panose="02020603050405020304" pitchFamily="18" charset="0"/>
              </a:rPr>
              <a:t> </a:t>
            </a:r>
            <a:r>
              <a:rPr lang="en-US" altLang="en-US" sz="2400" b="1" dirty="0" smtClean="0">
                <a:solidFill>
                  <a:srgbClr val="0000CC"/>
                </a:solidFill>
                <a:cs typeface="Times New Roman" panose="02020603050405020304" pitchFamily="18" charset="0"/>
              </a:rPr>
              <a:t>Step 3</a:t>
            </a:r>
            <a:r>
              <a:rPr lang="en-US" altLang="en-US" sz="2400" dirty="0" smtClean="0">
                <a:cs typeface="Times New Roman" panose="02020603050405020304" pitchFamily="18" charset="0"/>
              </a:rPr>
              <a:t>: </a:t>
            </a:r>
            <a:r>
              <a:rPr lang="en-US" altLang="en-US" sz="2400" dirty="0" smtClean="0"/>
              <a:t>Keep </a:t>
            </a:r>
            <a:r>
              <a:rPr lang="en-US" altLang="en-US" sz="2400" dirty="0"/>
              <a:t>adding edges until </a:t>
            </a:r>
            <a:r>
              <a:rPr lang="en-US" altLang="en-US" sz="2400" dirty="0" smtClean="0"/>
              <a:t>we reach all vertices</a:t>
            </a:r>
            <a:endParaRPr lang="en-US" altLang="en-US" sz="2400" dirty="0"/>
          </a:p>
          <a:p>
            <a:pPr eaLnBrk="1" hangingPunct="1">
              <a:defRPr/>
            </a:pPr>
            <a:endParaRPr lang="en-US" sz="1600" i="1" dirty="0"/>
          </a:p>
        </p:txBody>
      </p:sp>
    </p:spTree>
    <p:extLst>
      <p:ext uri="{BB962C8B-B14F-4D97-AF65-F5344CB8AC3E}">
        <p14:creationId xmlns:p14="http://schemas.microsoft.com/office/powerpoint/2010/main" val="1689439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487362"/>
          </a:xfrm>
        </p:spPr>
        <p:txBody>
          <a:bodyPr>
            <a:normAutofit fontScale="90000"/>
          </a:bodyPr>
          <a:lstStyle/>
          <a:p>
            <a:r>
              <a:rPr lang="en-US" dirty="0" smtClean="0">
                <a:solidFill>
                  <a:srgbClr val="FF3300"/>
                </a:solidFill>
              </a:rPr>
              <a:t>Example: </a:t>
            </a:r>
            <a:r>
              <a:rPr lang="en-US" dirty="0" err="1" smtClean="0">
                <a:solidFill>
                  <a:srgbClr val="FF3300"/>
                </a:solidFill>
              </a:rPr>
              <a:t>Kruskal's</a:t>
            </a:r>
            <a:r>
              <a:rPr lang="en-US" dirty="0" smtClean="0">
                <a:solidFill>
                  <a:srgbClr val="FF3300"/>
                </a:solidFill>
              </a:rPr>
              <a:t> Algorithm</a:t>
            </a:r>
            <a:endParaRPr lang="en-US" dirty="0">
              <a:solidFill>
                <a:srgbClr val="FF3300"/>
              </a:solidFill>
            </a:endParaRPr>
          </a:p>
        </p:txBody>
      </p:sp>
      <p:sp>
        <p:nvSpPr>
          <p:cNvPr id="17" name="Text Box 45"/>
          <p:cNvSpPr txBox="1">
            <a:spLocks noChangeArrowheads="1"/>
          </p:cNvSpPr>
          <p:nvPr/>
        </p:nvSpPr>
        <p:spPr bwMode="auto">
          <a:xfrm>
            <a:off x="4175125" y="1143001"/>
            <a:ext cx="184150" cy="396875"/>
          </a:xfrm>
          <a:prstGeom prst="rect">
            <a:avLst/>
          </a:prstGeom>
          <a:noFill/>
          <a:ln w="9525">
            <a:noFill/>
            <a:miter lim="800000"/>
            <a:headEnd/>
            <a:tailEnd/>
          </a:ln>
        </p:spPr>
        <p:txBody>
          <a:bodyPr wrap="none">
            <a:spAutoFit/>
          </a:bodyPr>
          <a:lstStyle/>
          <a:p>
            <a:endParaRPr lang="en-US" sz="2000"/>
          </a:p>
        </p:txBody>
      </p:sp>
      <p:sp>
        <p:nvSpPr>
          <p:cNvPr id="46" name="Content Placeholder 2"/>
          <p:cNvSpPr>
            <a:spLocks noGrp="1"/>
          </p:cNvSpPr>
          <p:nvPr>
            <p:ph idx="1"/>
          </p:nvPr>
        </p:nvSpPr>
        <p:spPr>
          <a:xfrm>
            <a:off x="5878325" y="839450"/>
            <a:ext cx="4684745" cy="3351551"/>
          </a:xfrm>
        </p:spPr>
        <p:txBody>
          <a:bodyPr>
            <a:noAutofit/>
          </a:bodyPr>
          <a:lstStyle/>
          <a:p>
            <a:pPr>
              <a:buNone/>
            </a:pPr>
            <a:r>
              <a:rPr lang="en-US" dirty="0"/>
              <a:t>Edges in sorted order:</a:t>
            </a:r>
          </a:p>
          <a:p>
            <a:pPr marL="465138" indent="-465138">
              <a:buNone/>
              <a:tabLst>
                <a:tab pos="630238" algn="l"/>
              </a:tabLst>
            </a:pPr>
            <a:r>
              <a:rPr lang="en-US" sz="2400" dirty="0"/>
              <a:t>1:  	(A,D) (C,D) (B,E) (D,E)</a:t>
            </a:r>
          </a:p>
          <a:p>
            <a:pPr marL="465138" indent="-465138">
              <a:buNone/>
              <a:tabLst>
                <a:tab pos="630238" algn="l"/>
              </a:tabLst>
            </a:pPr>
            <a:r>
              <a:rPr lang="en-US" sz="2400" dirty="0"/>
              <a:t>2:  	(A,B) (C,F) (A,C)</a:t>
            </a:r>
          </a:p>
          <a:p>
            <a:pPr marL="465138" indent="-465138">
              <a:buNone/>
              <a:tabLst>
                <a:tab pos="630238" algn="l"/>
              </a:tabLst>
            </a:pPr>
            <a:r>
              <a:rPr lang="en-US" sz="2400" dirty="0"/>
              <a:t>3:  	(E,G)</a:t>
            </a:r>
          </a:p>
          <a:p>
            <a:pPr marL="465138" indent="-465138">
              <a:buNone/>
              <a:tabLst>
                <a:tab pos="630238" algn="l"/>
              </a:tabLst>
            </a:pPr>
            <a:r>
              <a:rPr lang="en-US" sz="2400" dirty="0"/>
              <a:t>5:  	(D,G) (B,D)</a:t>
            </a:r>
          </a:p>
          <a:p>
            <a:pPr marL="465138" indent="-465138">
              <a:buNone/>
              <a:tabLst>
                <a:tab pos="630238" algn="l"/>
              </a:tabLst>
            </a:pPr>
            <a:r>
              <a:rPr lang="en-US" sz="2400" dirty="0"/>
              <a:t>6:  	(D,F)</a:t>
            </a:r>
          </a:p>
          <a:p>
            <a:pPr marL="465138" indent="-465138">
              <a:buNone/>
              <a:tabLst>
                <a:tab pos="630238" algn="l"/>
              </a:tabLst>
            </a:pPr>
            <a:r>
              <a:rPr lang="en-US" sz="2400" dirty="0"/>
              <a:t>10:	(F,G)</a:t>
            </a:r>
          </a:p>
        </p:txBody>
      </p:sp>
      <p:sp>
        <p:nvSpPr>
          <p:cNvPr id="49" name="TextBox 48"/>
          <p:cNvSpPr txBox="1"/>
          <p:nvPr/>
        </p:nvSpPr>
        <p:spPr>
          <a:xfrm>
            <a:off x="1981200" y="5416686"/>
            <a:ext cx="6290568" cy="400110"/>
          </a:xfrm>
          <a:prstGeom prst="rect">
            <a:avLst/>
          </a:prstGeom>
          <a:noFill/>
        </p:spPr>
        <p:txBody>
          <a:bodyPr wrap="none" rtlCol="0">
            <a:spAutoFit/>
          </a:bodyPr>
          <a:lstStyle/>
          <a:p>
            <a:r>
              <a:rPr lang="en-US" sz="2000" dirty="0"/>
              <a:t>At each step, the union/find sets are the trees in the forest</a:t>
            </a:r>
          </a:p>
        </p:txBody>
      </p:sp>
      <p:sp>
        <p:nvSpPr>
          <p:cNvPr id="45" name="Content Placeholder 2"/>
          <p:cNvSpPr txBox="1">
            <a:spLocks/>
          </p:cNvSpPr>
          <p:nvPr/>
        </p:nvSpPr>
        <p:spPr bwMode="auto">
          <a:xfrm>
            <a:off x="1981200" y="419100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 (B) (C) (D) (E) (F) (G)</a:t>
            </a:r>
          </a:p>
          <a:p>
            <a:pPr marL="342900" indent="-342900" fontAlgn="base">
              <a:spcBef>
                <a:spcPct val="20000"/>
              </a:spcBef>
              <a:spcAft>
                <a:spcPct val="0"/>
              </a:spcAft>
              <a:tabLst>
                <a:tab pos="1319213" algn="l"/>
              </a:tabLst>
              <a:defRPr/>
            </a:pPr>
            <a:r>
              <a:rPr lang="en-US" sz="2400" kern="0" dirty="0"/>
              <a:t>Output:	</a:t>
            </a:r>
          </a:p>
        </p:txBody>
      </p:sp>
      <p:sp>
        <p:nvSpPr>
          <p:cNvPr id="48" name="Oval 5"/>
          <p:cNvSpPr>
            <a:spLocks noChangeArrowheads="1"/>
          </p:cNvSpPr>
          <p:nvPr/>
        </p:nvSpPr>
        <p:spPr bwMode="auto">
          <a:xfrm>
            <a:off x="2333470" y="125930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50" name="Oval 49"/>
          <p:cNvSpPr>
            <a:spLocks noChangeArrowheads="1"/>
          </p:cNvSpPr>
          <p:nvPr/>
        </p:nvSpPr>
        <p:spPr bwMode="auto">
          <a:xfrm>
            <a:off x="3811264" y="118310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51" name="Oval 50"/>
          <p:cNvSpPr>
            <a:spLocks noChangeArrowheads="1"/>
          </p:cNvSpPr>
          <p:nvPr/>
        </p:nvSpPr>
        <p:spPr bwMode="auto">
          <a:xfrm>
            <a:off x="2181070" y="247850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52" name="Oval 51"/>
          <p:cNvSpPr>
            <a:spLocks noChangeArrowheads="1"/>
          </p:cNvSpPr>
          <p:nvPr/>
        </p:nvSpPr>
        <p:spPr bwMode="auto">
          <a:xfrm>
            <a:off x="3781270" y="224990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53" name="Oval 52"/>
          <p:cNvSpPr>
            <a:spLocks noChangeArrowheads="1"/>
          </p:cNvSpPr>
          <p:nvPr/>
        </p:nvSpPr>
        <p:spPr bwMode="auto">
          <a:xfrm>
            <a:off x="3295963" y="331749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54" name="Oval 53"/>
          <p:cNvSpPr>
            <a:spLocks noChangeArrowheads="1"/>
          </p:cNvSpPr>
          <p:nvPr/>
        </p:nvSpPr>
        <p:spPr bwMode="auto">
          <a:xfrm>
            <a:off x="5076670" y="188002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55" name="Oval 54"/>
          <p:cNvSpPr>
            <a:spLocks noChangeArrowheads="1"/>
          </p:cNvSpPr>
          <p:nvPr/>
        </p:nvSpPr>
        <p:spPr bwMode="auto">
          <a:xfrm>
            <a:off x="4924270" y="287062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56" name="AutoShape 24"/>
          <p:cNvCxnSpPr>
            <a:cxnSpLocks noChangeShapeType="1"/>
            <a:stCxn id="48" idx="4"/>
            <a:endCxn id="51" idx="0"/>
          </p:cNvCxnSpPr>
          <p:nvPr/>
        </p:nvCxnSpPr>
        <p:spPr bwMode="auto">
          <a:xfrm flipH="1">
            <a:off x="2371570" y="1640307"/>
            <a:ext cx="152400" cy="838200"/>
          </a:xfrm>
          <a:prstGeom prst="straightConnector1">
            <a:avLst/>
          </a:prstGeom>
          <a:noFill/>
          <a:ln w="9525">
            <a:solidFill>
              <a:schemeClr val="tx1"/>
            </a:solidFill>
            <a:round/>
            <a:headEnd/>
            <a:tailEnd type="none" w="med" len="med"/>
          </a:ln>
        </p:spPr>
      </p:cxnSp>
      <p:cxnSp>
        <p:nvCxnSpPr>
          <p:cNvPr id="57" name="AutoShape 26"/>
          <p:cNvCxnSpPr>
            <a:cxnSpLocks noChangeShapeType="1"/>
            <a:stCxn id="50" idx="2"/>
            <a:endCxn id="48" idx="6"/>
          </p:cNvCxnSpPr>
          <p:nvPr/>
        </p:nvCxnSpPr>
        <p:spPr bwMode="auto">
          <a:xfrm flipH="1">
            <a:off x="2714470" y="1373607"/>
            <a:ext cx="1096794" cy="76200"/>
          </a:xfrm>
          <a:prstGeom prst="straightConnector1">
            <a:avLst/>
          </a:prstGeom>
          <a:noFill/>
          <a:ln w="9525">
            <a:solidFill>
              <a:schemeClr val="tx1"/>
            </a:solidFill>
            <a:round/>
            <a:headEnd/>
            <a:tailEnd type="none" w="med" len="med"/>
          </a:ln>
        </p:spPr>
      </p:cxnSp>
      <p:cxnSp>
        <p:nvCxnSpPr>
          <p:cNvPr id="58" name="AutoShape 32"/>
          <p:cNvCxnSpPr>
            <a:cxnSpLocks noChangeShapeType="1"/>
            <a:stCxn id="52" idx="0"/>
            <a:endCxn id="50" idx="4"/>
          </p:cNvCxnSpPr>
          <p:nvPr/>
        </p:nvCxnSpPr>
        <p:spPr bwMode="auto">
          <a:xfrm flipV="1">
            <a:off x="3971770" y="1564107"/>
            <a:ext cx="29994" cy="685800"/>
          </a:xfrm>
          <a:prstGeom prst="straightConnector1">
            <a:avLst/>
          </a:prstGeom>
          <a:noFill/>
          <a:ln w="9525">
            <a:solidFill>
              <a:schemeClr val="tx1"/>
            </a:solidFill>
            <a:round/>
            <a:headEnd/>
            <a:tailEnd type="none" w="med" len="med"/>
          </a:ln>
        </p:spPr>
      </p:cxnSp>
      <p:sp>
        <p:nvSpPr>
          <p:cNvPr id="59" name="Text Box 53"/>
          <p:cNvSpPr txBox="1">
            <a:spLocks noChangeArrowheads="1"/>
          </p:cNvSpPr>
          <p:nvPr/>
        </p:nvSpPr>
        <p:spPr bwMode="auto">
          <a:xfrm>
            <a:off x="3171670" y="1032295"/>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0" name="Text Box 63"/>
          <p:cNvSpPr txBox="1">
            <a:spLocks noChangeArrowheads="1"/>
          </p:cNvSpPr>
          <p:nvPr/>
        </p:nvSpPr>
        <p:spPr bwMode="auto">
          <a:xfrm>
            <a:off x="3247870" y="1651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61" name="Text Box 66"/>
          <p:cNvSpPr txBox="1">
            <a:spLocks noChangeArrowheads="1"/>
          </p:cNvSpPr>
          <p:nvPr/>
        </p:nvSpPr>
        <p:spPr bwMode="auto">
          <a:xfrm>
            <a:off x="2074890" y="186890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2" name="Text Box 63"/>
          <p:cNvSpPr txBox="1">
            <a:spLocks noChangeArrowheads="1"/>
          </p:cNvSpPr>
          <p:nvPr/>
        </p:nvSpPr>
        <p:spPr bwMode="auto">
          <a:xfrm>
            <a:off x="4039850" y="178471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63" name="AutoShape 26"/>
          <p:cNvCxnSpPr>
            <a:cxnSpLocks noChangeShapeType="1"/>
            <a:stCxn id="48" idx="5"/>
            <a:endCxn id="52" idx="1"/>
          </p:cNvCxnSpPr>
          <p:nvPr/>
        </p:nvCxnSpPr>
        <p:spPr bwMode="auto">
          <a:xfrm rot="16200000" flipH="1">
            <a:off x="2887274" y="1355911"/>
            <a:ext cx="721192" cy="1178392"/>
          </a:xfrm>
          <a:prstGeom prst="straightConnector1">
            <a:avLst/>
          </a:prstGeom>
          <a:noFill/>
          <a:ln w="9525">
            <a:solidFill>
              <a:schemeClr val="tx1"/>
            </a:solidFill>
            <a:round/>
            <a:headEnd/>
            <a:tailEnd type="none" w="med" len="med"/>
          </a:ln>
        </p:spPr>
      </p:cxnSp>
      <p:cxnSp>
        <p:nvCxnSpPr>
          <p:cNvPr id="64" name="AutoShape 26"/>
          <p:cNvCxnSpPr>
            <a:cxnSpLocks noChangeShapeType="1"/>
            <a:stCxn id="51" idx="6"/>
            <a:endCxn id="52" idx="2"/>
          </p:cNvCxnSpPr>
          <p:nvPr/>
        </p:nvCxnSpPr>
        <p:spPr bwMode="auto">
          <a:xfrm flipV="1">
            <a:off x="2562070" y="2440407"/>
            <a:ext cx="1219200" cy="228600"/>
          </a:xfrm>
          <a:prstGeom prst="straightConnector1">
            <a:avLst/>
          </a:prstGeom>
          <a:noFill/>
          <a:ln w="9525">
            <a:solidFill>
              <a:schemeClr val="tx1"/>
            </a:solidFill>
            <a:round/>
            <a:headEnd/>
            <a:tailEnd type="none" w="med" len="med"/>
          </a:ln>
        </p:spPr>
      </p:cxnSp>
      <p:sp>
        <p:nvSpPr>
          <p:cNvPr id="65" name="Text Box 63"/>
          <p:cNvSpPr txBox="1">
            <a:spLocks noChangeArrowheads="1"/>
          </p:cNvSpPr>
          <p:nvPr/>
        </p:nvSpPr>
        <p:spPr bwMode="auto">
          <a:xfrm>
            <a:off x="2858764" y="220522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6" name="AutoShape 26"/>
          <p:cNvCxnSpPr>
            <a:cxnSpLocks noChangeShapeType="1"/>
            <a:stCxn id="52" idx="6"/>
            <a:endCxn id="54" idx="3"/>
          </p:cNvCxnSpPr>
          <p:nvPr/>
        </p:nvCxnSpPr>
        <p:spPr bwMode="auto">
          <a:xfrm flipV="1">
            <a:off x="4162270" y="2205225"/>
            <a:ext cx="970196" cy="235183"/>
          </a:xfrm>
          <a:prstGeom prst="straightConnector1">
            <a:avLst/>
          </a:prstGeom>
          <a:noFill/>
          <a:ln w="9525">
            <a:solidFill>
              <a:schemeClr val="tx1"/>
            </a:solidFill>
            <a:round/>
            <a:headEnd/>
            <a:tailEnd type="none" w="med" len="med"/>
          </a:ln>
        </p:spPr>
      </p:cxnSp>
      <p:sp>
        <p:nvSpPr>
          <p:cNvPr id="67" name="Text Box 63"/>
          <p:cNvSpPr txBox="1">
            <a:spLocks noChangeArrowheads="1"/>
          </p:cNvSpPr>
          <p:nvPr/>
        </p:nvSpPr>
        <p:spPr bwMode="auto">
          <a:xfrm>
            <a:off x="4458964" y="195335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8" name="AutoShape 32"/>
          <p:cNvCxnSpPr>
            <a:cxnSpLocks noChangeShapeType="1"/>
            <a:stCxn id="54" idx="1"/>
            <a:endCxn id="50" idx="6"/>
          </p:cNvCxnSpPr>
          <p:nvPr/>
        </p:nvCxnSpPr>
        <p:spPr bwMode="auto">
          <a:xfrm flipH="1" flipV="1">
            <a:off x="4192264" y="1373608"/>
            <a:ext cx="940202" cy="562209"/>
          </a:xfrm>
          <a:prstGeom prst="straightConnector1">
            <a:avLst/>
          </a:prstGeom>
          <a:noFill/>
          <a:ln w="9525">
            <a:solidFill>
              <a:schemeClr val="tx1"/>
            </a:solidFill>
            <a:round/>
            <a:headEnd/>
            <a:tailEnd type="none" w="med" len="med"/>
          </a:ln>
        </p:spPr>
      </p:cxnSp>
      <p:sp>
        <p:nvSpPr>
          <p:cNvPr id="69" name="Text Box 63"/>
          <p:cNvSpPr txBox="1">
            <a:spLocks noChangeArrowheads="1"/>
          </p:cNvSpPr>
          <p:nvPr/>
        </p:nvSpPr>
        <p:spPr bwMode="auto">
          <a:xfrm>
            <a:off x="4687564" y="1270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70" name="AutoShape 26"/>
          <p:cNvCxnSpPr>
            <a:cxnSpLocks noChangeShapeType="1"/>
            <a:stCxn id="51" idx="5"/>
            <a:endCxn id="53" idx="1"/>
          </p:cNvCxnSpPr>
          <p:nvPr/>
        </p:nvCxnSpPr>
        <p:spPr bwMode="auto">
          <a:xfrm>
            <a:off x="2506275" y="2803711"/>
            <a:ext cx="845485" cy="569578"/>
          </a:xfrm>
          <a:prstGeom prst="straightConnector1">
            <a:avLst/>
          </a:prstGeom>
          <a:noFill/>
          <a:ln w="9525">
            <a:solidFill>
              <a:schemeClr val="tx1"/>
            </a:solidFill>
            <a:round/>
            <a:headEnd/>
            <a:tailEnd type="none" w="med" len="med"/>
          </a:ln>
        </p:spPr>
      </p:cxnSp>
      <p:sp>
        <p:nvSpPr>
          <p:cNvPr id="71" name="Text Box 66"/>
          <p:cNvSpPr txBox="1">
            <a:spLocks noChangeArrowheads="1"/>
          </p:cNvSpPr>
          <p:nvPr/>
        </p:nvSpPr>
        <p:spPr bwMode="auto">
          <a:xfrm>
            <a:off x="2659312" y="310788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72" name="AutoShape 32"/>
          <p:cNvCxnSpPr>
            <a:cxnSpLocks noChangeShapeType="1"/>
            <a:stCxn id="52" idx="4"/>
            <a:endCxn id="53" idx="7"/>
          </p:cNvCxnSpPr>
          <p:nvPr/>
        </p:nvCxnSpPr>
        <p:spPr bwMode="auto">
          <a:xfrm flipH="1">
            <a:off x="3621168" y="2630907"/>
            <a:ext cx="350603" cy="742382"/>
          </a:xfrm>
          <a:prstGeom prst="straightConnector1">
            <a:avLst/>
          </a:prstGeom>
          <a:noFill/>
          <a:ln w="9525">
            <a:solidFill>
              <a:schemeClr val="tx1"/>
            </a:solidFill>
            <a:round/>
            <a:headEnd/>
            <a:tailEnd type="none" w="med" len="med"/>
          </a:ln>
        </p:spPr>
      </p:cxnSp>
      <p:sp>
        <p:nvSpPr>
          <p:cNvPr id="73" name="Text Box 63"/>
          <p:cNvSpPr txBox="1">
            <a:spLocks noChangeArrowheads="1"/>
          </p:cNvSpPr>
          <p:nvPr/>
        </p:nvSpPr>
        <p:spPr bwMode="auto">
          <a:xfrm>
            <a:off x="3476470" y="27507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74" name="Text Box 63"/>
          <p:cNvSpPr txBox="1">
            <a:spLocks noChangeArrowheads="1"/>
          </p:cNvSpPr>
          <p:nvPr/>
        </p:nvSpPr>
        <p:spPr bwMode="auto">
          <a:xfrm>
            <a:off x="4488944" y="24434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75" name="AutoShape 26"/>
          <p:cNvCxnSpPr>
            <a:cxnSpLocks noChangeShapeType="1"/>
            <a:stCxn id="52" idx="5"/>
            <a:endCxn id="55" idx="1"/>
          </p:cNvCxnSpPr>
          <p:nvPr/>
        </p:nvCxnSpPr>
        <p:spPr bwMode="auto">
          <a:xfrm rot="16200000" flipH="1">
            <a:off x="4367619" y="2313967"/>
            <a:ext cx="351305" cy="873592"/>
          </a:xfrm>
          <a:prstGeom prst="straightConnector1">
            <a:avLst/>
          </a:prstGeom>
          <a:noFill/>
          <a:ln w="9525">
            <a:solidFill>
              <a:schemeClr val="tx1"/>
            </a:solidFill>
            <a:round/>
            <a:headEnd/>
            <a:tailEnd type="none" w="med" len="med"/>
          </a:ln>
        </p:spPr>
      </p:cxnSp>
      <p:cxnSp>
        <p:nvCxnSpPr>
          <p:cNvPr id="76" name="AutoShape 26"/>
          <p:cNvCxnSpPr>
            <a:cxnSpLocks noChangeShapeType="1"/>
            <a:stCxn id="55" idx="0"/>
            <a:endCxn id="54" idx="4"/>
          </p:cNvCxnSpPr>
          <p:nvPr/>
        </p:nvCxnSpPr>
        <p:spPr bwMode="auto">
          <a:xfrm rot="5400000" flipH="1" flipV="1">
            <a:off x="4886170" y="2489620"/>
            <a:ext cx="609600" cy="152400"/>
          </a:xfrm>
          <a:prstGeom prst="straightConnector1">
            <a:avLst/>
          </a:prstGeom>
          <a:noFill/>
          <a:ln w="9525">
            <a:solidFill>
              <a:schemeClr val="tx1"/>
            </a:solidFill>
            <a:round/>
            <a:headEnd/>
            <a:tailEnd type="none" w="med" len="med"/>
          </a:ln>
        </p:spPr>
      </p:cxnSp>
      <p:sp>
        <p:nvSpPr>
          <p:cNvPr id="77" name="Text Box 63"/>
          <p:cNvSpPr txBox="1">
            <a:spLocks noChangeArrowheads="1"/>
          </p:cNvSpPr>
          <p:nvPr/>
        </p:nvSpPr>
        <p:spPr bwMode="auto">
          <a:xfrm>
            <a:off x="5197840" y="23821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78" name="AutoShape 26"/>
          <p:cNvCxnSpPr>
            <a:cxnSpLocks noChangeShapeType="1"/>
            <a:stCxn id="53" idx="6"/>
            <a:endCxn id="55" idx="3"/>
          </p:cNvCxnSpPr>
          <p:nvPr/>
        </p:nvCxnSpPr>
        <p:spPr bwMode="auto">
          <a:xfrm flipV="1">
            <a:off x="3676964" y="3195825"/>
            <a:ext cx="1303103" cy="312169"/>
          </a:xfrm>
          <a:prstGeom prst="straightConnector1">
            <a:avLst/>
          </a:prstGeom>
          <a:noFill/>
          <a:ln w="9525">
            <a:solidFill>
              <a:schemeClr val="tx1"/>
            </a:solidFill>
            <a:round/>
            <a:headEnd/>
            <a:tailEnd type="none" w="med" len="med"/>
          </a:ln>
        </p:spPr>
      </p:cxnSp>
      <p:sp>
        <p:nvSpPr>
          <p:cNvPr id="79" name="Text Box 63"/>
          <p:cNvSpPr txBox="1">
            <a:spLocks noChangeArrowheads="1"/>
          </p:cNvSpPr>
          <p:nvPr/>
        </p:nvSpPr>
        <p:spPr bwMode="auto">
          <a:xfrm>
            <a:off x="4001765" y="296306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Tree>
    <p:extLst>
      <p:ext uri="{BB962C8B-B14F-4D97-AF65-F5344CB8AC3E}">
        <p14:creationId xmlns:p14="http://schemas.microsoft.com/office/powerpoint/2010/main" val="4212993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487362"/>
          </a:xfrm>
        </p:spPr>
        <p:txBody>
          <a:bodyPr>
            <a:normAutofit fontScale="90000"/>
          </a:bodyPr>
          <a:lstStyle/>
          <a:p>
            <a:r>
              <a:rPr lang="en-US" dirty="0" smtClean="0">
                <a:solidFill>
                  <a:srgbClr val="FF3300"/>
                </a:solidFill>
              </a:rPr>
              <a:t>Example: </a:t>
            </a:r>
            <a:r>
              <a:rPr lang="en-US" dirty="0" err="1" smtClean="0">
                <a:solidFill>
                  <a:srgbClr val="FF3300"/>
                </a:solidFill>
              </a:rPr>
              <a:t>Kruskal's</a:t>
            </a:r>
            <a:r>
              <a:rPr lang="en-US" dirty="0" smtClean="0">
                <a:solidFill>
                  <a:srgbClr val="FF3300"/>
                </a:solidFill>
              </a:rPr>
              <a:t> Algorithm</a:t>
            </a:r>
            <a:endParaRPr lang="en-US" dirty="0">
              <a:solidFill>
                <a:srgbClr val="FF3300"/>
              </a:solidFill>
            </a:endParaRPr>
          </a:p>
        </p:txBody>
      </p:sp>
      <p:sp>
        <p:nvSpPr>
          <p:cNvPr id="17" name="Text Box 45"/>
          <p:cNvSpPr txBox="1">
            <a:spLocks noChangeArrowheads="1"/>
          </p:cNvSpPr>
          <p:nvPr/>
        </p:nvSpPr>
        <p:spPr bwMode="auto">
          <a:xfrm>
            <a:off x="4175125" y="1143001"/>
            <a:ext cx="184150" cy="396875"/>
          </a:xfrm>
          <a:prstGeom prst="rect">
            <a:avLst/>
          </a:prstGeom>
          <a:noFill/>
          <a:ln w="9525">
            <a:noFill/>
            <a:miter lim="800000"/>
            <a:headEnd/>
            <a:tailEnd/>
          </a:ln>
        </p:spPr>
        <p:txBody>
          <a:bodyPr wrap="none">
            <a:spAutoFit/>
          </a:bodyPr>
          <a:lstStyle/>
          <a:p>
            <a:endParaRPr lang="en-US" sz="2000"/>
          </a:p>
        </p:txBody>
      </p:sp>
      <p:sp>
        <p:nvSpPr>
          <p:cNvPr id="46" name="Content Placeholder 2"/>
          <p:cNvSpPr>
            <a:spLocks noGrp="1"/>
          </p:cNvSpPr>
          <p:nvPr>
            <p:ph idx="1"/>
          </p:nvPr>
        </p:nvSpPr>
        <p:spPr>
          <a:xfrm>
            <a:off x="5878325" y="839450"/>
            <a:ext cx="4684745" cy="3351551"/>
          </a:xfrm>
        </p:spPr>
        <p:txBody>
          <a:bodyPr>
            <a:noAutofit/>
          </a:bodyPr>
          <a:lstStyle/>
          <a:p>
            <a:pPr>
              <a:buNone/>
            </a:pPr>
            <a:r>
              <a:rPr lang="en-US" dirty="0"/>
              <a:t>Edges in sorted order:</a:t>
            </a:r>
          </a:p>
          <a:p>
            <a:pPr marL="465138" indent="-465138">
              <a:buNone/>
              <a:tabLst>
                <a:tab pos="630238" algn="l"/>
              </a:tabLst>
            </a:pPr>
            <a:r>
              <a:rPr lang="en-US" sz="2400" dirty="0"/>
              <a:t>1:  	</a:t>
            </a:r>
            <a:r>
              <a:rPr lang="en-US" sz="2400" strike="sngStrike" dirty="0">
                <a:solidFill>
                  <a:schemeClr val="bg1">
                    <a:lumMod val="75000"/>
                  </a:schemeClr>
                </a:solidFill>
              </a:rPr>
              <a:t>(A,D)</a:t>
            </a:r>
            <a:r>
              <a:rPr lang="en-US" sz="2400" dirty="0">
                <a:solidFill>
                  <a:schemeClr val="bg1">
                    <a:lumMod val="75000"/>
                  </a:schemeClr>
                </a:solidFill>
              </a:rPr>
              <a:t> </a:t>
            </a:r>
            <a:r>
              <a:rPr lang="en-US" sz="2400" dirty="0"/>
              <a:t>(C,D) (B,E) (D,E)</a:t>
            </a:r>
          </a:p>
          <a:p>
            <a:pPr marL="465138" indent="-465138">
              <a:buNone/>
              <a:tabLst>
                <a:tab pos="630238" algn="l"/>
              </a:tabLst>
            </a:pPr>
            <a:r>
              <a:rPr lang="en-US" sz="2400" dirty="0"/>
              <a:t>2:  	(A,B) (C,F) (A,C)</a:t>
            </a:r>
          </a:p>
          <a:p>
            <a:pPr marL="465138" indent="-465138">
              <a:buNone/>
              <a:tabLst>
                <a:tab pos="630238" algn="l"/>
              </a:tabLst>
            </a:pPr>
            <a:r>
              <a:rPr lang="en-US" sz="2400" dirty="0"/>
              <a:t>3:  	(E,G)</a:t>
            </a:r>
          </a:p>
          <a:p>
            <a:pPr marL="465138" indent="-465138">
              <a:buNone/>
              <a:tabLst>
                <a:tab pos="630238" algn="l"/>
              </a:tabLst>
            </a:pPr>
            <a:r>
              <a:rPr lang="en-US" sz="2400" dirty="0"/>
              <a:t>5:  	(D,G) (B,D)</a:t>
            </a:r>
          </a:p>
          <a:p>
            <a:pPr marL="465138" indent="-465138">
              <a:buNone/>
              <a:tabLst>
                <a:tab pos="630238" algn="l"/>
              </a:tabLst>
            </a:pPr>
            <a:r>
              <a:rPr lang="en-US" sz="2400" dirty="0"/>
              <a:t>6:  	(D,F)</a:t>
            </a:r>
          </a:p>
          <a:p>
            <a:pPr marL="465138" indent="-465138">
              <a:buNone/>
              <a:tabLst>
                <a:tab pos="630238" algn="l"/>
              </a:tabLst>
            </a:pPr>
            <a:r>
              <a:rPr lang="en-US" sz="2400" dirty="0"/>
              <a:t>10:	(F,G)</a:t>
            </a:r>
          </a:p>
        </p:txBody>
      </p:sp>
      <p:sp>
        <p:nvSpPr>
          <p:cNvPr id="49" name="TextBox 48"/>
          <p:cNvSpPr txBox="1"/>
          <p:nvPr/>
        </p:nvSpPr>
        <p:spPr>
          <a:xfrm>
            <a:off x="1981200" y="5416686"/>
            <a:ext cx="6290568" cy="400110"/>
          </a:xfrm>
          <a:prstGeom prst="rect">
            <a:avLst/>
          </a:prstGeom>
          <a:noFill/>
        </p:spPr>
        <p:txBody>
          <a:bodyPr wrap="none" rtlCol="0">
            <a:spAutoFit/>
          </a:bodyPr>
          <a:lstStyle/>
          <a:p>
            <a:r>
              <a:rPr lang="en-US" sz="2000" dirty="0"/>
              <a:t>At each step, the union/find sets are the trees in the forest</a:t>
            </a:r>
          </a:p>
        </p:txBody>
      </p:sp>
      <p:sp>
        <p:nvSpPr>
          <p:cNvPr id="45" name="Content Placeholder 2"/>
          <p:cNvSpPr txBox="1">
            <a:spLocks/>
          </p:cNvSpPr>
          <p:nvPr/>
        </p:nvSpPr>
        <p:spPr bwMode="auto">
          <a:xfrm>
            <a:off x="1981200" y="419100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(A,D) (B) (C) (E) (F) (G)</a:t>
            </a:r>
          </a:p>
          <a:p>
            <a:pPr marL="342900" indent="-342900" fontAlgn="base">
              <a:spcBef>
                <a:spcPct val="20000"/>
              </a:spcBef>
              <a:spcAft>
                <a:spcPct val="0"/>
              </a:spcAft>
              <a:tabLst>
                <a:tab pos="1319213" algn="l"/>
              </a:tabLst>
              <a:defRPr/>
            </a:pPr>
            <a:r>
              <a:rPr lang="en-US" sz="2400" kern="0" dirty="0"/>
              <a:t>Output:	(A,D) </a:t>
            </a:r>
          </a:p>
        </p:txBody>
      </p:sp>
      <p:sp>
        <p:nvSpPr>
          <p:cNvPr id="48" name="Oval 5"/>
          <p:cNvSpPr>
            <a:spLocks noChangeArrowheads="1"/>
          </p:cNvSpPr>
          <p:nvPr/>
        </p:nvSpPr>
        <p:spPr bwMode="auto">
          <a:xfrm>
            <a:off x="2333470" y="125930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50" name="Oval 49"/>
          <p:cNvSpPr>
            <a:spLocks noChangeArrowheads="1"/>
          </p:cNvSpPr>
          <p:nvPr/>
        </p:nvSpPr>
        <p:spPr bwMode="auto">
          <a:xfrm>
            <a:off x="3811264" y="118310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51" name="Oval 50"/>
          <p:cNvSpPr>
            <a:spLocks noChangeArrowheads="1"/>
          </p:cNvSpPr>
          <p:nvPr/>
        </p:nvSpPr>
        <p:spPr bwMode="auto">
          <a:xfrm>
            <a:off x="2181070" y="247850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52" name="Oval 51"/>
          <p:cNvSpPr>
            <a:spLocks noChangeArrowheads="1"/>
          </p:cNvSpPr>
          <p:nvPr/>
        </p:nvSpPr>
        <p:spPr bwMode="auto">
          <a:xfrm>
            <a:off x="3781270" y="224990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53" name="Oval 52"/>
          <p:cNvSpPr>
            <a:spLocks noChangeArrowheads="1"/>
          </p:cNvSpPr>
          <p:nvPr/>
        </p:nvSpPr>
        <p:spPr bwMode="auto">
          <a:xfrm>
            <a:off x="3295963" y="331749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54" name="Oval 53"/>
          <p:cNvSpPr>
            <a:spLocks noChangeArrowheads="1"/>
          </p:cNvSpPr>
          <p:nvPr/>
        </p:nvSpPr>
        <p:spPr bwMode="auto">
          <a:xfrm>
            <a:off x="5076670" y="188002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55" name="Oval 54"/>
          <p:cNvSpPr>
            <a:spLocks noChangeArrowheads="1"/>
          </p:cNvSpPr>
          <p:nvPr/>
        </p:nvSpPr>
        <p:spPr bwMode="auto">
          <a:xfrm>
            <a:off x="4924270" y="287062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56" name="AutoShape 24"/>
          <p:cNvCxnSpPr>
            <a:cxnSpLocks noChangeShapeType="1"/>
            <a:stCxn id="48" idx="4"/>
            <a:endCxn id="51" idx="0"/>
          </p:cNvCxnSpPr>
          <p:nvPr/>
        </p:nvCxnSpPr>
        <p:spPr bwMode="auto">
          <a:xfrm flipH="1">
            <a:off x="2371570" y="1640307"/>
            <a:ext cx="152400" cy="838200"/>
          </a:xfrm>
          <a:prstGeom prst="straightConnector1">
            <a:avLst/>
          </a:prstGeom>
          <a:noFill/>
          <a:ln w="9525">
            <a:solidFill>
              <a:schemeClr val="tx1"/>
            </a:solidFill>
            <a:round/>
            <a:headEnd/>
            <a:tailEnd type="none" w="med" len="med"/>
          </a:ln>
        </p:spPr>
      </p:cxnSp>
      <p:cxnSp>
        <p:nvCxnSpPr>
          <p:cNvPr id="57" name="AutoShape 26"/>
          <p:cNvCxnSpPr>
            <a:cxnSpLocks noChangeShapeType="1"/>
            <a:stCxn id="50" idx="2"/>
            <a:endCxn id="48" idx="6"/>
          </p:cNvCxnSpPr>
          <p:nvPr/>
        </p:nvCxnSpPr>
        <p:spPr bwMode="auto">
          <a:xfrm flipH="1">
            <a:off x="2714470" y="1373607"/>
            <a:ext cx="1096794" cy="76200"/>
          </a:xfrm>
          <a:prstGeom prst="straightConnector1">
            <a:avLst/>
          </a:prstGeom>
          <a:noFill/>
          <a:ln w="9525">
            <a:solidFill>
              <a:schemeClr val="tx1"/>
            </a:solidFill>
            <a:round/>
            <a:headEnd/>
            <a:tailEnd type="none" w="med" len="med"/>
          </a:ln>
        </p:spPr>
      </p:cxnSp>
      <p:cxnSp>
        <p:nvCxnSpPr>
          <p:cNvPr id="58" name="AutoShape 32"/>
          <p:cNvCxnSpPr>
            <a:cxnSpLocks noChangeShapeType="1"/>
            <a:stCxn id="52" idx="0"/>
            <a:endCxn id="50" idx="4"/>
          </p:cNvCxnSpPr>
          <p:nvPr/>
        </p:nvCxnSpPr>
        <p:spPr bwMode="auto">
          <a:xfrm flipV="1">
            <a:off x="3971770" y="1564107"/>
            <a:ext cx="29994" cy="685800"/>
          </a:xfrm>
          <a:prstGeom prst="straightConnector1">
            <a:avLst/>
          </a:prstGeom>
          <a:noFill/>
          <a:ln w="9525">
            <a:solidFill>
              <a:schemeClr val="tx1"/>
            </a:solidFill>
            <a:round/>
            <a:headEnd/>
            <a:tailEnd type="none" w="med" len="med"/>
          </a:ln>
        </p:spPr>
      </p:cxnSp>
      <p:sp>
        <p:nvSpPr>
          <p:cNvPr id="59" name="Text Box 53"/>
          <p:cNvSpPr txBox="1">
            <a:spLocks noChangeArrowheads="1"/>
          </p:cNvSpPr>
          <p:nvPr/>
        </p:nvSpPr>
        <p:spPr bwMode="auto">
          <a:xfrm>
            <a:off x="3171670" y="1032295"/>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0" name="Text Box 63"/>
          <p:cNvSpPr txBox="1">
            <a:spLocks noChangeArrowheads="1"/>
          </p:cNvSpPr>
          <p:nvPr/>
        </p:nvSpPr>
        <p:spPr bwMode="auto">
          <a:xfrm>
            <a:off x="3247870" y="1651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61" name="Text Box 66"/>
          <p:cNvSpPr txBox="1">
            <a:spLocks noChangeArrowheads="1"/>
          </p:cNvSpPr>
          <p:nvPr/>
        </p:nvSpPr>
        <p:spPr bwMode="auto">
          <a:xfrm>
            <a:off x="2074890" y="186890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2" name="Text Box 63"/>
          <p:cNvSpPr txBox="1">
            <a:spLocks noChangeArrowheads="1"/>
          </p:cNvSpPr>
          <p:nvPr/>
        </p:nvSpPr>
        <p:spPr bwMode="auto">
          <a:xfrm>
            <a:off x="4039850" y="178471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63" name="AutoShape 26"/>
          <p:cNvCxnSpPr>
            <a:cxnSpLocks noChangeShapeType="1"/>
            <a:stCxn id="48" idx="5"/>
            <a:endCxn id="52" idx="1"/>
          </p:cNvCxnSpPr>
          <p:nvPr/>
        </p:nvCxnSpPr>
        <p:spPr bwMode="auto">
          <a:xfrm rot="16200000" flipH="1">
            <a:off x="2887274" y="1355911"/>
            <a:ext cx="721192" cy="1178392"/>
          </a:xfrm>
          <a:prstGeom prst="straightConnector1">
            <a:avLst/>
          </a:prstGeom>
          <a:noFill/>
          <a:ln w="38100">
            <a:solidFill>
              <a:schemeClr val="accent2"/>
            </a:solidFill>
            <a:round/>
            <a:headEnd/>
            <a:tailEnd type="none" w="med" len="med"/>
          </a:ln>
        </p:spPr>
      </p:cxnSp>
      <p:cxnSp>
        <p:nvCxnSpPr>
          <p:cNvPr id="64" name="AutoShape 26"/>
          <p:cNvCxnSpPr>
            <a:cxnSpLocks noChangeShapeType="1"/>
            <a:stCxn id="51" idx="6"/>
            <a:endCxn id="52" idx="2"/>
          </p:cNvCxnSpPr>
          <p:nvPr/>
        </p:nvCxnSpPr>
        <p:spPr bwMode="auto">
          <a:xfrm flipV="1">
            <a:off x="2562070" y="2440407"/>
            <a:ext cx="1219200" cy="228600"/>
          </a:xfrm>
          <a:prstGeom prst="straightConnector1">
            <a:avLst/>
          </a:prstGeom>
          <a:noFill/>
          <a:ln w="9525">
            <a:solidFill>
              <a:schemeClr val="tx1"/>
            </a:solidFill>
            <a:round/>
            <a:headEnd/>
            <a:tailEnd type="none" w="med" len="med"/>
          </a:ln>
        </p:spPr>
      </p:cxnSp>
      <p:sp>
        <p:nvSpPr>
          <p:cNvPr id="65" name="Text Box 63"/>
          <p:cNvSpPr txBox="1">
            <a:spLocks noChangeArrowheads="1"/>
          </p:cNvSpPr>
          <p:nvPr/>
        </p:nvSpPr>
        <p:spPr bwMode="auto">
          <a:xfrm>
            <a:off x="2858764" y="220522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6" name="AutoShape 26"/>
          <p:cNvCxnSpPr>
            <a:cxnSpLocks noChangeShapeType="1"/>
            <a:stCxn id="52" idx="6"/>
            <a:endCxn id="54" idx="3"/>
          </p:cNvCxnSpPr>
          <p:nvPr/>
        </p:nvCxnSpPr>
        <p:spPr bwMode="auto">
          <a:xfrm flipV="1">
            <a:off x="4162270" y="2205225"/>
            <a:ext cx="970196" cy="235183"/>
          </a:xfrm>
          <a:prstGeom prst="straightConnector1">
            <a:avLst/>
          </a:prstGeom>
          <a:noFill/>
          <a:ln w="9525">
            <a:solidFill>
              <a:schemeClr val="tx1"/>
            </a:solidFill>
            <a:round/>
            <a:headEnd/>
            <a:tailEnd type="none" w="med" len="med"/>
          </a:ln>
        </p:spPr>
      </p:cxnSp>
      <p:sp>
        <p:nvSpPr>
          <p:cNvPr id="67" name="Text Box 63"/>
          <p:cNvSpPr txBox="1">
            <a:spLocks noChangeArrowheads="1"/>
          </p:cNvSpPr>
          <p:nvPr/>
        </p:nvSpPr>
        <p:spPr bwMode="auto">
          <a:xfrm>
            <a:off x="4458964" y="195335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8" name="AutoShape 32"/>
          <p:cNvCxnSpPr>
            <a:cxnSpLocks noChangeShapeType="1"/>
            <a:stCxn id="54" idx="1"/>
            <a:endCxn id="50" idx="6"/>
          </p:cNvCxnSpPr>
          <p:nvPr/>
        </p:nvCxnSpPr>
        <p:spPr bwMode="auto">
          <a:xfrm flipH="1" flipV="1">
            <a:off x="4192264" y="1373608"/>
            <a:ext cx="940202" cy="562209"/>
          </a:xfrm>
          <a:prstGeom prst="straightConnector1">
            <a:avLst/>
          </a:prstGeom>
          <a:noFill/>
          <a:ln w="9525">
            <a:solidFill>
              <a:schemeClr val="tx1"/>
            </a:solidFill>
            <a:round/>
            <a:headEnd/>
            <a:tailEnd type="none" w="med" len="med"/>
          </a:ln>
        </p:spPr>
      </p:cxnSp>
      <p:sp>
        <p:nvSpPr>
          <p:cNvPr id="69" name="Text Box 63"/>
          <p:cNvSpPr txBox="1">
            <a:spLocks noChangeArrowheads="1"/>
          </p:cNvSpPr>
          <p:nvPr/>
        </p:nvSpPr>
        <p:spPr bwMode="auto">
          <a:xfrm>
            <a:off x="4687564" y="1270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70" name="AutoShape 26"/>
          <p:cNvCxnSpPr>
            <a:cxnSpLocks noChangeShapeType="1"/>
            <a:stCxn id="51" idx="5"/>
            <a:endCxn id="53" idx="1"/>
          </p:cNvCxnSpPr>
          <p:nvPr/>
        </p:nvCxnSpPr>
        <p:spPr bwMode="auto">
          <a:xfrm>
            <a:off x="2506275" y="2803711"/>
            <a:ext cx="845485" cy="569578"/>
          </a:xfrm>
          <a:prstGeom prst="straightConnector1">
            <a:avLst/>
          </a:prstGeom>
          <a:noFill/>
          <a:ln w="9525">
            <a:solidFill>
              <a:schemeClr val="tx1"/>
            </a:solidFill>
            <a:round/>
            <a:headEnd/>
            <a:tailEnd type="none" w="med" len="med"/>
          </a:ln>
        </p:spPr>
      </p:cxnSp>
      <p:sp>
        <p:nvSpPr>
          <p:cNvPr id="71" name="Text Box 66"/>
          <p:cNvSpPr txBox="1">
            <a:spLocks noChangeArrowheads="1"/>
          </p:cNvSpPr>
          <p:nvPr/>
        </p:nvSpPr>
        <p:spPr bwMode="auto">
          <a:xfrm>
            <a:off x="2659312" y="310788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72" name="AutoShape 32"/>
          <p:cNvCxnSpPr>
            <a:cxnSpLocks noChangeShapeType="1"/>
            <a:stCxn id="52" idx="4"/>
            <a:endCxn id="53" idx="7"/>
          </p:cNvCxnSpPr>
          <p:nvPr/>
        </p:nvCxnSpPr>
        <p:spPr bwMode="auto">
          <a:xfrm flipH="1">
            <a:off x="3621168" y="2630907"/>
            <a:ext cx="350603" cy="742382"/>
          </a:xfrm>
          <a:prstGeom prst="straightConnector1">
            <a:avLst/>
          </a:prstGeom>
          <a:noFill/>
          <a:ln w="9525">
            <a:solidFill>
              <a:schemeClr val="tx1"/>
            </a:solidFill>
            <a:round/>
            <a:headEnd/>
            <a:tailEnd type="none" w="med" len="med"/>
          </a:ln>
        </p:spPr>
      </p:cxnSp>
      <p:sp>
        <p:nvSpPr>
          <p:cNvPr id="73" name="Text Box 63"/>
          <p:cNvSpPr txBox="1">
            <a:spLocks noChangeArrowheads="1"/>
          </p:cNvSpPr>
          <p:nvPr/>
        </p:nvSpPr>
        <p:spPr bwMode="auto">
          <a:xfrm>
            <a:off x="3476470" y="27507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74" name="Text Box 63"/>
          <p:cNvSpPr txBox="1">
            <a:spLocks noChangeArrowheads="1"/>
          </p:cNvSpPr>
          <p:nvPr/>
        </p:nvSpPr>
        <p:spPr bwMode="auto">
          <a:xfrm>
            <a:off x="4488944" y="24434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75" name="AutoShape 26"/>
          <p:cNvCxnSpPr>
            <a:cxnSpLocks noChangeShapeType="1"/>
            <a:stCxn id="52" idx="5"/>
            <a:endCxn id="55" idx="1"/>
          </p:cNvCxnSpPr>
          <p:nvPr/>
        </p:nvCxnSpPr>
        <p:spPr bwMode="auto">
          <a:xfrm rot="16200000" flipH="1">
            <a:off x="4367619" y="2313967"/>
            <a:ext cx="351305" cy="873592"/>
          </a:xfrm>
          <a:prstGeom prst="straightConnector1">
            <a:avLst/>
          </a:prstGeom>
          <a:noFill/>
          <a:ln w="9525">
            <a:solidFill>
              <a:schemeClr val="tx1"/>
            </a:solidFill>
            <a:round/>
            <a:headEnd/>
            <a:tailEnd type="none" w="med" len="med"/>
          </a:ln>
        </p:spPr>
      </p:cxnSp>
      <p:cxnSp>
        <p:nvCxnSpPr>
          <p:cNvPr id="76" name="AutoShape 26"/>
          <p:cNvCxnSpPr>
            <a:cxnSpLocks noChangeShapeType="1"/>
            <a:stCxn id="55" idx="0"/>
            <a:endCxn id="54" idx="4"/>
          </p:cNvCxnSpPr>
          <p:nvPr/>
        </p:nvCxnSpPr>
        <p:spPr bwMode="auto">
          <a:xfrm rot="5400000" flipH="1" flipV="1">
            <a:off x="4886170" y="2489620"/>
            <a:ext cx="609600" cy="152400"/>
          </a:xfrm>
          <a:prstGeom prst="straightConnector1">
            <a:avLst/>
          </a:prstGeom>
          <a:noFill/>
          <a:ln w="9525">
            <a:solidFill>
              <a:schemeClr val="tx1"/>
            </a:solidFill>
            <a:round/>
            <a:headEnd/>
            <a:tailEnd type="none" w="med" len="med"/>
          </a:ln>
        </p:spPr>
      </p:cxnSp>
      <p:sp>
        <p:nvSpPr>
          <p:cNvPr id="77" name="Text Box 63"/>
          <p:cNvSpPr txBox="1">
            <a:spLocks noChangeArrowheads="1"/>
          </p:cNvSpPr>
          <p:nvPr/>
        </p:nvSpPr>
        <p:spPr bwMode="auto">
          <a:xfrm>
            <a:off x="5197840" y="23821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78" name="AutoShape 26"/>
          <p:cNvCxnSpPr>
            <a:cxnSpLocks noChangeShapeType="1"/>
            <a:stCxn id="53" idx="6"/>
            <a:endCxn id="55" idx="3"/>
          </p:cNvCxnSpPr>
          <p:nvPr/>
        </p:nvCxnSpPr>
        <p:spPr bwMode="auto">
          <a:xfrm flipV="1">
            <a:off x="3676964" y="3195825"/>
            <a:ext cx="1303103" cy="312169"/>
          </a:xfrm>
          <a:prstGeom prst="straightConnector1">
            <a:avLst/>
          </a:prstGeom>
          <a:noFill/>
          <a:ln w="9525">
            <a:solidFill>
              <a:schemeClr val="tx1"/>
            </a:solidFill>
            <a:round/>
            <a:headEnd/>
            <a:tailEnd type="none" w="med" len="med"/>
          </a:ln>
        </p:spPr>
      </p:cxnSp>
      <p:sp>
        <p:nvSpPr>
          <p:cNvPr id="79" name="Text Box 63"/>
          <p:cNvSpPr txBox="1">
            <a:spLocks noChangeArrowheads="1"/>
          </p:cNvSpPr>
          <p:nvPr/>
        </p:nvSpPr>
        <p:spPr bwMode="auto">
          <a:xfrm>
            <a:off x="4001765" y="296306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Tree>
    <p:extLst>
      <p:ext uri="{BB962C8B-B14F-4D97-AF65-F5344CB8AC3E}">
        <p14:creationId xmlns:p14="http://schemas.microsoft.com/office/powerpoint/2010/main" val="2511849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0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4C61F33-A100-4057-A195-7646B66D76EC}" type="slidenum">
              <a:rPr lang="en-US" altLang="en-US" sz="1200" b="0">
                <a:solidFill>
                  <a:srgbClr val="898989"/>
                </a:solidFill>
              </a:rPr>
              <a:pPr eaLnBrk="1" hangingPunct="1"/>
              <a:t>2</a:t>
            </a:fld>
            <a:r>
              <a:rPr lang="en-US" altLang="en-US" sz="1200" b="0">
                <a:solidFill>
                  <a:srgbClr val="898989"/>
                </a:solidFill>
              </a:rPr>
              <a:t>/30</a:t>
            </a:r>
          </a:p>
        </p:txBody>
      </p:sp>
      <p:sp>
        <p:nvSpPr>
          <p:cNvPr id="3076" name="Rectangle 2"/>
          <p:cNvSpPr>
            <a:spLocks noGrp="1" noChangeArrowheads="1"/>
          </p:cNvSpPr>
          <p:nvPr>
            <p:ph type="title" idx="4294967295"/>
          </p:nvPr>
        </p:nvSpPr>
        <p:spPr>
          <a:xfrm>
            <a:off x="2209801" y="849998"/>
            <a:ext cx="6931025" cy="646331"/>
          </a:xfrm>
        </p:spPr>
        <p:txBody>
          <a:bodyPr>
            <a:spAutoFit/>
          </a:bodyPr>
          <a:lstStyle/>
          <a:p>
            <a:pPr eaLnBrk="1" hangingPunct="1"/>
            <a:r>
              <a:rPr lang="en-US" altLang="en-US" sz="4000" b="1" dirty="0">
                <a:solidFill>
                  <a:srgbClr val="FF3300"/>
                </a:solidFill>
              </a:rPr>
              <a:t>Objectives</a:t>
            </a:r>
            <a:endParaRPr lang="fr-FR" altLang="en-US" sz="4000" b="1" dirty="0">
              <a:solidFill>
                <a:srgbClr val="FF3300"/>
              </a:solidFill>
            </a:endParaRPr>
          </a:p>
        </p:txBody>
      </p:sp>
      <p:sp>
        <p:nvSpPr>
          <p:cNvPr id="4" name="Slide Number Placeholder 3"/>
          <p:cNvSpPr txBox="1">
            <a:spLocks noGrp="1"/>
          </p:cNvSpPr>
          <p:nvPr/>
        </p:nvSpPr>
        <p:spPr>
          <a:xfrm>
            <a:off x="1524000" y="1271589"/>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9F842CC3-8290-477D-9550-567AA4312957}" type="slidenum">
              <a:rPr lang="en-US" altLang="en-US" sz="1200">
                <a:solidFill>
                  <a:srgbClr val="FFFFFF"/>
                </a:solidFill>
              </a:rPr>
              <a:pPr algn="ctr" eaLnBrk="1" hangingPunct="1">
                <a:lnSpc>
                  <a:spcPct val="80000"/>
                </a:lnSpc>
              </a:pPr>
              <a:t>2</a:t>
            </a:fld>
            <a:endParaRPr lang="en-US" altLang="en-US" sz="1200">
              <a:solidFill>
                <a:srgbClr val="FFFFFF"/>
              </a:solidFill>
            </a:endParaRPr>
          </a:p>
        </p:txBody>
      </p:sp>
      <p:sp>
        <p:nvSpPr>
          <p:cNvPr id="3078" name="Rectangle 3"/>
          <p:cNvSpPr>
            <a:spLocks noChangeArrowheads="1"/>
          </p:cNvSpPr>
          <p:nvPr/>
        </p:nvSpPr>
        <p:spPr bwMode="auto">
          <a:xfrm>
            <a:off x="3605348" y="1965961"/>
            <a:ext cx="5199017" cy="296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800" b="0" dirty="0" smtClean="0">
                <a:solidFill>
                  <a:srgbClr val="0000CC"/>
                </a:solidFill>
                <a:latin typeface="Calibri" panose="020F0502020204030204" pitchFamily="34" charset="0"/>
              </a:rPr>
              <a:t>Spanning Trees</a:t>
            </a:r>
          </a:p>
          <a:p>
            <a:pPr lvl="1" eaLnBrk="1" hangingPunct="1">
              <a:spcBef>
                <a:spcPct val="20000"/>
              </a:spcBef>
              <a:buFont typeface="Arial" panose="020B0604020202020204" pitchFamily="34" charset="0"/>
              <a:buChar char="–"/>
            </a:pPr>
            <a:r>
              <a:rPr lang="en-US" altLang="en-US" sz="2400" b="0" dirty="0" smtClean="0">
                <a:latin typeface="Calibri" panose="020F0502020204030204" pitchFamily="34" charset="0"/>
              </a:rPr>
              <a:t>Prim algorithm</a:t>
            </a:r>
          </a:p>
          <a:p>
            <a:pPr lvl="1" eaLnBrk="1" hangingPunct="1">
              <a:spcBef>
                <a:spcPct val="20000"/>
              </a:spcBef>
              <a:buFont typeface="Arial" panose="020B0604020202020204" pitchFamily="34" charset="0"/>
              <a:buChar char="–"/>
            </a:pPr>
            <a:r>
              <a:rPr lang="en-US" altLang="en-US" sz="2400" b="0" dirty="0" err="1" smtClean="0">
                <a:latin typeface="Calibri" panose="020F0502020204030204" pitchFamily="34" charset="0"/>
              </a:rPr>
              <a:t>Kruskal</a:t>
            </a:r>
            <a:r>
              <a:rPr lang="en-US" altLang="en-US" sz="2400" b="0" dirty="0" smtClean="0">
                <a:latin typeface="Calibri" panose="020F0502020204030204" pitchFamily="34" charset="0"/>
              </a:rPr>
              <a:t> algorithm</a:t>
            </a:r>
          </a:p>
          <a:p>
            <a:pPr eaLnBrk="1" hangingPunct="1">
              <a:spcBef>
                <a:spcPct val="20000"/>
              </a:spcBef>
              <a:buFont typeface="Arial" panose="020B0604020202020204" pitchFamily="34" charset="0"/>
              <a:buChar char="•"/>
            </a:pPr>
            <a:r>
              <a:rPr lang="en-US" altLang="en-US" sz="2800" b="0" dirty="0" smtClean="0">
                <a:solidFill>
                  <a:srgbClr val="0000CC"/>
                </a:solidFill>
                <a:latin typeface="Calibri" panose="020F0502020204030204" pitchFamily="34" charset="0"/>
              </a:rPr>
              <a:t>Eulerian and Hamilton Graphs</a:t>
            </a:r>
          </a:p>
          <a:p>
            <a:pPr eaLnBrk="1" hangingPunct="1">
              <a:spcBef>
                <a:spcPct val="20000"/>
              </a:spcBef>
              <a:buFont typeface="Arial" panose="020B0604020202020204" pitchFamily="34" charset="0"/>
              <a:buChar char="•"/>
            </a:pPr>
            <a:r>
              <a:rPr lang="en-US" altLang="en-US" sz="2800" b="0" dirty="0" smtClean="0">
                <a:solidFill>
                  <a:srgbClr val="0000CC"/>
                </a:solidFill>
                <a:latin typeface="Calibri" panose="020F0502020204030204" pitchFamily="34" charset="0"/>
              </a:rPr>
              <a:t>Graph coloring</a:t>
            </a:r>
          </a:p>
          <a:p>
            <a:pPr eaLnBrk="1" hangingPunct="1">
              <a:spcBef>
                <a:spcPct val="20000"/>
              </a:spcBef>
              <a:buFont typeface="Arial" panose="020B0604020202020204" pitchFamily="34" charset="0"/>
              <a:buChar char="•"/>
            </a:pPr>
            <a:endParaRPr lang="en-US" altLang="en-US" sz="2800" b="0" dirty="0">
              <a:latin typeface="Calibri" panose="020F0502020204030204" pitchFamily="34" charset="0"/>
            </a:endParaRPr>
          </a:p>
        </p:txBody>
      </p:sp>
    </p:spTree>
    <p:extLst>
      <p:ext uri="{BB962C8B-B14F-4D97-AF65-F5344CB8AC3E}">
        <p14:creationId xmlns:p14="http://schemas.microsoft.com/office/powerpoint/2010/main" val="1375508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487362"/>
          </a:xfrm>
        </p:spPr>
        <p:txBody>
          <a:bodyPr>
            <a:normAutofit fontScale="90000"/>
          </a:bodyPr>
          <a:lstStyle/>
          <a:p>
            <a:r>
              <a:rPr lang="en-US" dirty="0" smtClean="0">
                <a:solidFill>
                  <a:srgbClr val="FF3300"/>
                </a:solidFill>
              </a:rPr>
              <a:t>Example: </a:t>
            </a:r>
            <a:r>
              <a:rPr lang="en-US" dirty="0" err="1" smtClean="0">
                <a:solidFill>
                  <a:srgbClr val="FF3300"/>
                </a:solidFill>
              </a:rPr>
              <a:t>Kruskal's</a:t>
            </a:r>
            <a:r>
              <a:rPr lang="en-US" dirty="0" smtClean="0">
                <a:solidFill>
                  <a:srgbClr val="FF3300"/>
                </a:solidFill>
              </a:rPr>
              <a:t> Algorithm</a:t>
            </a:r>
            <a:endParaRPr lang="en-US" dirty="0">
              <a:solidFill>
                <a:srgbClr val="FF3300"/>
              </a:solidFill>
            </a:endParaRPr>
          </a:p>
        </p:txBody>
      </p:sp>
      <p:sp>
        <p:nvSpPr>
          <p:cNvPr id="17" name="Text Box 45"/>
          <p:cNvSpPr txBox="1">
            <a:spLocks noChangeArrowheads="1"/>
          </p:cNvSpPr>
          <p:nvPr/>
        </p:nvSpPr>
        <p:spPr bwMode="auto">
          <a:xfrm>
            <a:off x="4175125" y="1143001"/>
            <a:ext cx="184150" cy="396875"/>
          </a:xfrm>
          <a:prstGeom prst="rect">
            <a:avLst/>
          </a:prstGeom>
          <a:noFill/>
          <a:ln w="9525">
            <a:noFill/>
            <a:miter lim="800000"/>
            <a:headEnd/>
            <a:tailEnd/>
          </a:ln>
        </p:spPr>
        <p:txBody>
          <a:bodyPr wrap="none">
            <a:spAutoFit/>
          </a:bodyPr>
          <a:lstStyle/>
          <a:p>
            <a:endParaRPr lang="en-US" sz="2000"/>
          </a:p>
        </p:txBody>
      </p:sp>
      <p:sp>
        <p:nvSpPr>
          <p:cNvPr id="46" name="Content Placeholder 2"/>
          <p:cNvSpPr>
            <a:spLocks noGrp="1"/>
          </p:cNvSpPr>
          <p:nvPr>
            <p:ph idx="1"/>
          </p:nvPr>
        </p:nvSpPr>
        <p:spPr>
          <a:xfrm>
            <a:off x="5878325" y="839450"/>
            <a:ext cx="4684745" cy="3351551"/>
          </a:xfrm>
        </p:spPr>
        <p:txBody>
          <a:bodyPr>
            <a:noAutofit/>
          </a:bodyPr>
          <a:lstStyle/>
          <a:p>
            <a:pPr>
              <a:buNone/>
            </a:pPr>
            <a:r>
              <a:rPr lang="en-US" dirty="0"/>
              <a:t>Edges in sorted order:</a:t>
            </a:r>
          </a:p>
          <a:p>
            <a:pPr marL="465138" indent="-465138">
              <a:buNone/>
              <a:tabLst>
                <a:tab pos="630238" algn="l"/>
              </a:tabLst>
            </a:pPr>
            <a:r>
              <a:rPr lang="en-US" sz="2400" dirty="0"/>
              <a:t>1:  	</a:t>
            </a:r>
            <a:r>
              <a:rPr lang="en-US" sz="2400" strike="sngStrike" dirty="0">
                <a:solidFill>
                  <a:schemeClr val="bg1">
                    <a:lumMod val="75000"/>
                  </a:schemeClr>
                </a:solidFill>
              </a:rPr>
              <a:t>(A,D)</a:t>
            </a:r>
            <a:r>
              <a:rPr lang="en-US" sz="2400" dirty="0">
                <a:solidFill>
                  <a:schemeClr val="bg1">
                    <a:lumMod val="75000"/>
                  </a:schemeClr>
                </a:solidFill>
              </a:rPr>
              <a:t> </a:t>
            </a:r>
            <a:r>
              <a:rPr lang="en-US" sz="2400" strike="sngStrike" dirty="0">
                <a:solidFill>
                  <a:schemeClr val="bg1">
                    <a:lumMod val="75000"/>
                  </a:schemeClr>
                </a:solidFill>
              </a:rPr>
              <a:t>(C,D)</a:t>
            </a:r>
            <a:r>
              <a:rPr lang="en-US" sz="2400" dirty="0">
                <a:solidFill>
                  <a:schemeClr val="bg1">
                    <a:lumMod val="75000"/>
                  </a:schemeClr>
                </a:solidFill>
              </a:rPr>
              <a:t> </a:t>
            </a:r>
            <a:r>
              <a:rPr lang="en-US" sz="2400" dirty="0"/>
              <a:t>(B,E) (D,E)</a:t>
            </a:r>
          </a:p>
          <a:p>
            <a:pPr marL="465138" indent="-465138">
              <a:buNone/>
              <a:tabLst>
                <a:tab pos="630238" algn="l"/>
              </a:tabLst>
            </a:pPr>
            <a:r>
              <a:rPr lang="en-US" sz="2400" dirty="0"/>
              <a:t>2:  	(A,B) (C,F) (A,C)</a:t>
            </a:r>
          </a:p>
          <a:p>
            <a:pPr marL="465138" indent="-465138">
              <a:buNone/>
              <a:tabLst>
                <a:tab pos="630238" algn="l"/>
              </a:tabLst>
            </a:pPr>
            <a:r>
              <a:rPr lang="en-US" sz="2400" dirty="0"/>
              <a:t>3:  	(E,G)</a:t>
            </a:r>
          </a:p>
          <a:p>
            <a:pPr marL="465138" indent="-465138">
              <a:buNone/>
              <a:tabLst>
                <a:tab pos="630238" algn="l"/>
              </a:tabLst>
            </a:pPr>
            <a:r>
              <a:rPr lang="en-US" sz="2400" dirty="0"/>
              <a:t>5:  	(D,G) (B,D)</a:t>
            </a:r>
          </a:p>
          <a:p>
            <a:pPr marL="465138" indent="-465138">
              <a:buNone/>
              <a:tabLst>
                <a:tab pos="630238" algn="l"/>
              </a:tabLst>
            </a:pPr>
            <a:r>
              <a:rPr lang="en-US" sz="2400" dirty="0"/>
              <a:t>6:  	(D,F)</a:t>
            </a:r>
          </a:p>
          <a:p>
            <a:pPr marL="465138" indent="-465138">
              <a:buNone/>
              <a:tabLst>
                <a:tab pos="630238" algn="l"/>
              </a:tabLst>
            </a:pPr>
            <a:r>
              <a:rPr lang="en-US" sz="2400" dirty="0"/>
              <a:t>10:	(F,G)</a:t>
            </a:r>
          </a:p>
        </p:txBody>
      </p:sp>
      <p:sp>
        <p:nvSpPr>
          <p:cNvPr id="49" name="TextBox 48"/>
          <p:cNvSpPr txBox="1"/>
          <p:nvPr/>
        </p:nvSpPr>
        <p:spPr>
          <a:xfrm>
            <a:off x="1981200" y="5416686"/>
            <a:ext cx="6290568" cy="400110"/>
          </a:xfrm>
          <a:prstGeom prst="rect">
            <a:avLst/>
          </a:prstGeom>
          <a:noFill/>
        </p:spPr>
        <p:txBody>
          <a:bodyPr wrap="none" rtlCol="0">
            <a:spAutoFit/>
          </a:bodyPr>
          <a:lstStyle/>
          <a:p>
            <a:r>
              <a:rPr lang="en-US" sz="2000" dirty="0"/>
              <a:t>At each step, the union/find sets are the trees in the forest</a:t>
            </a:r>
          </a:p>
        </p:txBody>
      </p:sp>
      <p:sp>
        <p:nvSpPr>
          <p:cNvPr id="45" name="Content Placeholder 2"/>
          <p:cNvSpPr txBox="1">
            <a:spLocks/>
          </p:cNvSpPr>
          <p:nvPr/>
        </p:nvSpPr>
        <p:spPr bwMode="auto">
          <a:xfrm>
            <a:off x="1981200" y="419100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(A,C,D) (B) (E) (F) (G)</a:t>
            </a:r>
          </a:p>
          <a:p>
            <a:pPr marL="342900" indent="-342900" fontAlgn="base">
              <a:spcBef>
                <a:spcPct val="20000"/>
              </a:spcBef>
              <a:spcAft>
                <a:spcPct val="0"/>
              </a:spcAft>
              <a:tabLst>
                <a:tab pos="1319213" algn="l"/>
              </a:tabLst>
              <a:defRPr/>
            </a:pPr>
            <a:r>
              <a:rPr lang="en-US" sz="2400" kern="0" dirty="0"/>
              <a:t>Output:	(A,D) (C,D) </a:t>
            </a:r>
          </a:p>
        </p:txBody>
      </p:sp>
      <p:sp>
        <p:nvSpPr>
          <p:cNvPr id="48" name="Oval 5"/>
          <p:cNvSpPr>
            <a:spLocks noChangeArrowheads="1"/>
          </p:cNvSpPr>
          <p:nvPr/>
        </p:nvSpPr>
        <p:spPr bwMode="auto">
          <a:xfrm>
            <a:off x="2333470" y="125930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50" name="Oval 49"/>
          <p:cNvSpPr>
            <a:spLocks noChangeArrowheads="1"/>
          </p:cNvSpPr>
          <p:nvPr/>
        </p:nvSpPr>
        <p:spPr bwMode="auto">
          <a:xfrm>
            <a:off x="3811264" y="118310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51" name="Oval 50"/>
          <p:cNvSpPr>
            <a:spLocks noChangeArrowheads="1"/>
          </p:cNvSpPr>
          <p:nvPr/>
        </p:nvSpPr>
        <p:spPr bwMode="auto">
          <a:xfrm>
            <a:off x="2181070" y="247850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52" name="Oval 51"/>
          <p:cNvSpPr>
            <a:spLocks noChangeArrowheads="1"/>
          </p:cNvSpPr>
          <p:nvPr/>
        </p:nvSpPr>
        <p:spPr bwMode="auto">
          <a:xfrm>
            <a:off x="3781270" y="224990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53" name="Oval 52"/>
          <p:cNvSpPr>
            <a:spLocks noChangeArrowheads="1"/>
          </p:cNvSpPr>
          <p:nvPr/>
        </p:nvSpPr>
        <p:spPr bwMode="auto">
          <a:xfrm>
            <a:off x="3295963" y="331749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54" name="Oval 53"/>
          <p:cNvSpPr>
            <a:spLocks noChangeArrowheads="1"/>
          </p:cNvSpPr>
          <p:nvPr/>
        </p:nvSpPr>
        <p:spPr bwMode="auto">
          <a:xfrm>
            <a:off x="5076670" y="188002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55" name="Oval 54"/>
          <p:cNvSpPr>
            <a:spLocks noChangeArrowheads="1"/>
          </p:cNvSpPr>
          <p:nvPr/>
        </p:nvSpPr>
        <p:spPr bwMode="auto">
          <a:xfrm>
            <a:off x="4924270" y="287062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56" name="AutoShape 24"/>
          <p:cNvCxnSpPr>
            <a:cxnSpLocks noChangeShapeType="1"/>
            <a:stCxn id="48" idx="4"/>
            <a:endCxn id="51" idx="0"/>
          </p:cNvCxnSpPr>
          <p:nvPr/>
        </p:nvCxnSpPr>
        <p:spPr bwMode="auto">
          <a:xfrm flipH="1">
            <a:off x="2371570" y="1640307"/>
            <a:ext cx="152400" cy="838200"/>
          </a:xfrm>
          <a:prstGeom prst="straightConnector1">
            <a:avLst/>
          </a:prstGeom>
          <a:noFill/>
          <a:ln w="9525">
            <a:solidFill>
              <a:schemeClr val="tx1"/>
            </a:solidFill>
            <a:round/>
            <a:headEnd/>
            <a:tailEnd type="none" w="med" len="med"/>
          </a:ln>
        </p:spPr>
      </p:cxnSp>
      <p:cxnSp>
        <p:nvCxnSpPr>
          <p:cNvPr id="57" name="AutoShape 26"/>
          <p:cNvCxnSpPr>
            <a:cxnSpLocks noChangeShapeType="1"/>
            <a:stCxn id="50" idx="2"/>
            <a:endCxn id="48" idx="6"/>
          </p:cNvCxnSpPr>
          <p:nvPr/>
        </p:nvCxnSpPr>
        <p:spPr bwMode="auto">
          <a:xfrm flipH="1">
            <a:off x="2714470" y="1373607"/>
            <a:ext cx="1096794" cy="76200"/>
          </a:xfrm>
          <a:prstGeom prst="straightConnector1">
            <a:avLst/>
          </a:prstGeom>
          <a:noFill/>
          <a:ln w="9525">
            <a:solidFill>
              <a:schemeClr val="tx1"/>
            </a:solidFill>
            <a:round/>
            <a:headEnd/>
            <a:tailEnd type="none" w="med" len="med"/>
          </a:ln>
        </p:spPr>
      </p:cxnSp>
      <p:cxnSp>
        <p:nvCxnSpPr>
          <p:cNvPr id="58" name="AutoShape 32"/>
          <p:cNvCxnSpPr>
            <a:cxnSpLocks noChangeShapeType="1"/>
            <a:stCxn id="52" idx="0"/>
            <a:endCxn id="50" idx="4"/>
          </p:cNvCxnSpPr>
          <p:nvPr/>
        </p:nvCxnSpPr>
        <p:spPr bwMode="auto">
          <a:xfrm flipV="1">
            <a:off x="3971770" y="1564107"/>
            <a:ext cx="29994" cy="685800"/>
          </a:xfrm>
          <a:prstGeom prst="straightConnector1">
            <a:avLst/>
          </a:prstGeom>
          <a:noFill/>
          <a:ln w="9525">
            <a:solidFill>
              <a:schemeClr val="tx1"/>
            </a:solidFill>
            <a:round/>
            <a:headEnd/>
            <a:tailEnd type="none" w="med" len="med"/>
          </a:ln>
        </p:spPr>
      </p:cxnSp>
      <p:sp>
        <p:nvSpPr>
          <p:cNvPr id="59" name="Text Box 53"/>
          <p:cNvSpPr txBox="1">
            <a:spLocks noChangeArrowheads="1"/>
          </p:cNvSpPr>
          <p:nvPr/>
        </p:nvSpPr>
        <p:spPr bwMode="auto">
          <a:xfrm>
            <a:off x="3171670" y="1032295"/>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0" name="Text Box 63"/>
          <p:cNvSpPr txBox="1">
            <a:spLocks noChangeArrowheads="1"/>
          </p:cNvSpPr>
          <p:nvPr/>
        </p:nvSpPr>
        <p:spPr bwMode="auto">
          <a:xfrm>
            <a:off x="3247870" y="1651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61" name="Text Box 66"/>
          <p:cNvSpPr txBox="1">
            <a:spLocks noChangeArrowheads="1"/>
          </p:cNvSpPr>
          <p:nvPr/>
        </p:nvSpPr>
        <p:spPr bwMode="auto">
          <a:xfrm>
            <a:off x="2074890" y="186890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2" name="Text Box 63"/>
          <p:cNvSpPr txBox="1">
            <a:spLocks noChangeArrowheads="1"/>
          </p:cNvSpPr>
          <p:nvPr/>
        </p:nvSpPr>
        <p:spPr bwMode="auto">
          <a:xfrm>
            <a:off x="4039850" y="178471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63" name="AutoShape 26"/>
          <p:cNvCxnSpPr>
            <a:cxnSpLocks noChangeShapeType="1"/>
            <a:stCxn id="48" idx="5"/>
            <a:endCxn id="52" idx="1"/>
          </p:cNvCxnSpPr>
          <p:nvPr/>
        </p:nvCxnSpPr>
        <p:spPr bwMode="auto">
          <a:xfrm rot="16200000" flipH="1">
            <a:off x="2887274" y="1355911"/>
            <a:ext cx="721192" cy="1178392"/>
          </a:xfrm>
          <a:prstGeom prst="straightConnector1">
            <a:avLst/>
          </a:prstGeom>
          <a:noFill/>
          <a:ln w="38100">
            <a:solidFill>
              <a:schemeClr val="accent2"/>
            </a:solidFill>
            <a:round/>
            <a:headEnd/>
            <a:tailEnd type="none" w="med" len="med"/>
          </a:ln>
        </p:spPr>
      </p:cxnSp>
      <p:cxnSp>
        <p:nvCxnSpPr>
          <p:cNvPr id="64" name="AutoShape 26"/>
          <p:cNvCxnSpPr>
            <a:cxnSpLocks noChangeShapeType="1"/>
            <a:stCxn id="51" idx="6"/>
            <a:endCxn id="52" idx="2"/>
          </p:cNvCxnSpPr>
          <p:nvPr/>
        </p:nvCxnSpPr>
        <p:spPr bwMode="auto">
          <a:xfrm flipV="1">
            <a:off x="2562070" y="2440407"/>
            <a:ext cx="1219200" cy="228600"/>
          </a:xfrm>
          <a:prstGeom prst="straightConnector1">
            <a:avLst/>
          </a:prstGeom>
          <a:noFill/>
          <a:ln w="38100">
            <a:solidFill>
              <a:schemeClr val="accent2"/>
            </a:solidFill>
            <a:round/>
            <a:headEnd/>
            <a:tailEnd type="none" w="med" len="med"/>
          </a:ln>
        </p:spPr>
      </p:cxnSp>
      <p:sp>
        <p:nvSpPr>
          <p:cNvPr id="65" name="Text Box 63"/>
          <p:cNvSpPr txBox="1">
            <a:spLocks noChangeArrowheads="1"/>
          </p:cNvSpPr>
          <p:nvPr/>
        </p:nvSpPr>
        <p:spPr bwMode="auto">
          <a:xfrm>
            <a:off x="2858764" y="220522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6" name="AutoShape 26"/>
          <p:cNvCxnSpPr>
            <a:cxnSpLocks noChangeShapeType="1"/>
            <a:stCxn id="52" idx="6"/>
            <a:endCxn id="54" idx="3"/>
          </p:cNvCxnSpPr>
          <p:nvPr/>
        </p:nvCxnSpPr>
        <p:spPr bwMode="auto">
          <a:xfrm flipV="1">
            <a:off x="4162270" y="2205225"/>
            <a:ext cx="970196" cy="235183"/>
          </a:xfrm>
          <a:prstGeom prst="straightConnector1">
            <a:avLst/>
          </a:prstGeom>
          <a:noFill/>
          <a:ln w="9525">
            <a:solidFill>
              <a:schemeClr val="tx1"/>
            </a:solidFill>
            <a:round/>
            <a:headEnd/>
            <a:tailEnd type="none" w="med" len="med"/>
          </a:ln>
        </p:spPr>
      </p:cxnSp>
      <p:sp>
        <p:nvSpPr>
          <p:cNvPr id="67" name="Text Box 63"/>
          <p:cNvSpPr txBox="1">
            <a:spLocks noChangeArrowheads="1"/>
          </p:cNvSpPr>
          <p:nvPr/>
        </p:nvSpPr>
        <p:spPr bwMode="auto">
          <a:xfrm>
            <a:off x="4458964" y="195335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8" name="AutoShape 32"/>
          <p:cNvCxnSpPr>
            <a:cxnSpLocks noChangeShapeType="1"/>
            <a:stCxn id="54" idx="1"/>
            <a:endCxn id="50" idx="6"/>
          </p:cNvCxnSpPr>
          <p:nvPr/>
        </p:nvCxnSpPr>
        <p:spPr bwMode="auto">
          <a:xfrm flipH="1" flipV="1">
            <a:off x="4192264" y="1373608"/>
            <a:ext cx="940202" cy="562209"/>
          </a:xfrm>
          <a:prstGeom prst="straightConnector1">
            <a:avLst/>
          </a:prstGeom>
          <a:noFill/>
          <a:ln w="9525">
            <a:solidFill>
              <a:schemeClr val="tx1"/>
            </a:solidFill>
            <a:round/>
            <a:headEnd/>
            <a:tailEnd type="none" w="med" len="med"/>
          </a:ln>
        </p:spPr>
      </p:cxnSp>
      <p:sp>
        <p:nvSpPr>
          <p:cNvPr id="69" name="Text Box 63"/>
          <p:cNvSpPr txBox="1">
            <a:spLocks noChangeArrowheads="1"/>
          </p:cNvSpPr>
          <p:nvPr/>
        </p:nvSpPr>
        <p:spPr bwMode="auto">
          <a:xfrm>
            <a:off x="4687564" y="1270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70" name="AutoShape 26"/>
          <p:cNvCxnSpPr>
            <a:cxnSpLocks noChangeShapeType="1"/>
            <a:stCxn id="51" idx="5"/>
            <a:endCxn id="53" idx="1"/>
          </p:cNvCxnSpPr>
          <p:nvPr/>
        </p:nvCxnSpPr>
        <p:spPr bwMode="auto">
          <a:xfrm>
            <a:off x="2506275" y="2803711"/>
            <a:ext cx="845485" cy="569578"/>
          </a:xfrm>
          <a:prstGeom prst="straightConnector1">
            <a:avLst/>
          </a:prstGeom>
          <a:noFill/>
          <a:ln w="9525">
            <a:solidFill>
              <a:schemeClr val="tx1"/>
            </a:solidFill>
            <a:round/>
            <a:headEnd/>
            <a:tailEnd type="none" w="med" len="med"/>
          </a:ln>
        </p:spPr>
      </p:cxnSp>
      <p:sp>
        <p:nvSpPr>
          <p:cNvPr id="71" name="Text Box 66"/>
          <p:cNvSpPr txBox="1">
            <a:spLocks noChangeArrowheads="1"/>
          </p:cNvSpPr>
          <p:nvPr/>
        </p:nvSpPr>
        <p:spPr bwMode="auto">
          <a:xfrm>
            <a:off x="2659312" y="310788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72" name="AutoShape 32"/>
          <p:cNvCxnSpPr>
            <a:cxnSpLocks noChangeShapeType="1"/>
            <a:stCxn id="52" idx="4"/>
            <a:endCxn id="53" idx="7"/>
          </p:cNvCxnSpPr>
          <p:nvPr/>
        </p:nvCxnSpPr>
        <p:spPr bwMode="auto">
          <a:xfrm flipH="1">
            <a:off x="3621168" y="2630907"/>
            <a:ext cx="350603" cy="742382"/>
          </a:xfrm>
          <a:prstGeom prst="straightConnector1">
            <a:avLst/>
          </a:prstGeom>
          <a:noFill/>
          <a:ln w="9525">
            <a:solidFill>
              <a:schemeClr val="tx1"/>
            </a:solidFill>
            <a:round/>
            <a:headEnd/>
            <a:tailEnd type="none" w="med" len="med"/>
          </a:ln>
        </p:spPr>
      </p:cxnSp>
      <p:sp>
        <p:nvSpPr>
          <p:cNvPr id="73" name="Text Box 63"/>
          <p:cNvSpPr txBox="1">
            <a:spLocks noChangeArrowheads="1"/>
          </p:cNvSpPr>
          <p:nvPr/>
        </p:nvSpPr>
        <p:spPr bwMode="auto">
          <a:xfrm>
            <a:off x="3476470" y="27507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74" name="Text Box 63"/>
          <p:cNvSpPr txBox="1">
            <a:spLocks noChangeArrowheads="1"/>
          </p:cNvSpPr>
          <p:nvPr/>
        </p:nvSpPr>
        <p:spPr bwMode="auto">
          <a:xfrm>
            <a:off x="4488944" y="24434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75" name="AutoShape 26"/>
          <p:cNvCxnSpPr>
            <a:cxnSpLocks noChangeShapeType="1"/>
            <a:stCxn id="52" idx="5"/>
            <a:endCxn id="55" idx="1"/>
          </p:cNvCxnSpPr>
          <p:nvPr/>
        </p:nvCxnSpPr>
        <p:spPr bwMode="auto">
          <a:xfrm rot="16200000" flipH="1">
            <a:off x="4367619" y="2313967"/>
            <a:ext cx="351305" cy="873592"/>
          </a:xfrm>
          <a:prstGeom prst="straightConnector1">
            <a:avLst/>
          </a:prstGeom>
          <a:noFill/>
          <a:ln w="9525">
            <a:solidFill>
              <a:schemeClr val="tx1"/>
            </a:solidFill>
            <a:round/>
            <a:headEnd/>
            <a:tailEnd type="none" w="med" len="med"/>
          </a:ln>
        </p:spPr>
      </p:cxnSp>
      <p:cxnSp>
        <p:nvCxnSpPr>
          <p:cNvPr id="76" name="AutoShape 26"/>
          <p:cNvCxnSpPr>
            <a:cxnSpLocks noChangeShapeType="1"/>
            <a:stCxn id="55" idx="0"/>
            <a:endCxn id="54" idx="4"/>
          </p:cNvCxnSpPr>
          <p:nvPr/>
        </p:nvCxnSpPr>
        <p:spPr bwMode="auto">
          <a:xfrm rot="5400000" flipH="1" flipV="1">
            <a:off x="4886170" y="2489620"/>
            <a:ext cx="609600" cy="152400"/>
          </a:xfrm>
          <a:prstGeom prst="straightConnector1">
            <a:avLst/>
          </a:prstGeom>
          <a:noFill/>
          <a:ln w="9525">
            <a:solidFill>
              <a:schemeClr val="tx1"/>
            </a:solidFill>
            <a:round/>
            <a:headEnd/>
            <a:tailEnd type="none" w="med" len="med"/>
          </a:ln>
        </p:spPr>
      </p:cxnSp>
      <p:sp>
        <p:nvSpPr>
          <p:cNvPr id="77" name="Text Box 63"/>
          <p:cNvSpPr txBox="1">
            <a:spLocks noChangeArrowheads="1"/>
          </p:cNvSpPr>
          <p:nvPr/>
        </p:nvSpPr>
        <p:spPr bwMode="auto">
          <a:xfrm>
            <a:off x="5197840" y="23821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78" name="AutoShape 26"/>
          <p:cNvCxnSpPr>
            <a:cxnSpLocks noChangeShapeType="1"/>
            <a:stCxn id="53" idx="6"/>
            <a:endCxn id="55" idx="3"/>
          </p:cNvCxnSpPr>
          <p:nvPr/>
        </p:nvCxnSpPr>
        <p:spPr bwMode="auto">
          <a:xfrm flipV="1">
            <a:off x="3676964" y="3195825"/>
            <a:ext cx="1303103" cy="312169"/>
          </a:xfrm>
          <a:prstGeom prst="straightConnector1">
            <a:avLst/>
          </a:prstGeom>
          <a:noFill/>
          <a:ln w="9525">
            <a:solidFill>
              <a:schemeClr val="tx1"/>
            </a:solidFill>
            <a:round/>
            <a:headEnd/>
            <a:tailEnd type="none" w="med" len="med"/>
          </a:ln>
        </p:spPr>
      </p:cxnSp>
      <p:sp>
        <p:nvSpPr>
          <p:cNvPr id="79" name="Text Box 63"/>
          <p:cNvSpPr txBox="1">
            <a:spLocks noChangeArrowheads="1"/>
          </p:cNvSpPr>
          <p:nvPr/>
        </p:nvSpPr>
        <p:spPr bwMode="auto">
          <a:xfrm>
            <a:off x="4001765" y="296306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
        <p:nvSpPr>
          <p:cNvPr id="38" name="TextBox 37"/>
          <p:cNvSpPr txBox="1"/>
          <p:nvPr/>
        </p:nvSpPr>
        <p:spPr>
          <a:xfrm>
            <a:off x="7283705" y="3419251"/>
            <a:ext cx="4232816" cy="1692771"/>
          </a:xfrm>
          <a:prstGeom prst="rect">
            <a:avLst/>
          </a:prstGeom>
          <a:noFill/>
        </p:spPr>
        <p:txBody>
          <a:bodyPr wrap="square" rtlCol="0">
            <a:spAutoFit/>
          </a:bodyPr>
          <a:lstStyle/>
          <a:p>
            <a:r>
              <a:rPr lang="en-US" sz="2400" b="1" dirty="0" smtClean="0">
                <a:solidFill>
                  <a:srgbClr val="FF0000"/>
                </a:solidFill>
              </a:rPr>
              <a:t>NOTE</a:t>
            </a:r>
            <a:r>
              <a:rPr lang="en-US" dirty="0" smtClean="0"/>
              <a:t>: </a:t>
            </a:r>
          </a:p>
          <a:p>
            <a:pPr marL="285750" indent="-285750">
              <a:buFontTx/>
              <a:buChar char="-"/>
            </a:pPr>
            <a:r>
              <a:rPr lang="en-US" sz="2000" b="1" dirty="0"/>
              <a:t>A</a:t>
            </a:r>
            <a:r>
              <a:rPr lang="en-US" sz="2000" b="1" dirty="0" smtClean="0"/>
              <a:t>lgorithm </a:t>
            </a:r>
            <a:r>
              <a:rPr lang="en-US" sz="2000" b="1" dirty="0">
                <a:solidFill>
                  <a:srgbClr val="0000CC"/>
                </a:solidFill>
              </a:rPr>
              <a:t>does not show a continuous path</a:t>
            </a:r>
            <a:r>
              <a:rPr lang="en-US" sz="2000" b="1" dirty="0"/>
              <a:t> through the </a:t>
            </a:r>
            <a:r>
              <a:rPr lang="en-US" sz="2000" b="1" dirty="0" smtClean="0"/>
              <a:t>steps</a:t>
            </a:r>
          </a:p>
          <a:p>
            <a:pPr marL="285750" indent="-285750">
              <a:buFontTx/>
              <a:buChar char="-"/>
            </a:pPr>
            <a:r>
              <a:rPr lang="en-US" sz="2000" b="1" dirty="0"/>
              <a:t>S</a:t>
            </a:r>
            <a:r>
              <a:rPr lang="en-US" sz="2000" b="1" dirty="0" smtClean="0"/>
              <a:t>tep-by-step results just contribute to </a:t>
            </a:r>
            <a:r>
              <a:rPr lang="en-US" sz="2000" b="1" dirty="0"/>
              <a:t>spanning tree in the final result</a:t>
            </a:r>
            <a:endParaRPr lang="en-GB" sz="2000" b="1" dirty="0"/>
          </a:p>
        </p:txBody>
      </p:sp>
    </p:spTree>
    <p:extLst>
      <p:ext uri="{BB962C8B-B14F-4D97-AF65-F5344CB8AC3E}">
        <p14:creationId xmlns:p14="http://schemas.microsoft.com/office/powerpoint/2010/main" val="331804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487362"/>
          </a:xfrm>
        </p:spPr>
        <p:txBody>
          <a:bodyPr>
            <a:normAutofit fontScale="90000"/>
          </a:bodyPr>
          <a:lstStyle/>
          <a:p>
            <a:r>
              <a:rPr lang="en-US" dirty="0" smtClean="0">
                <a:solidFill>
                  <a:srgbClr val="FF3300"/>
                </a:solidFill>
              </a:rPr>
              <a:t>Example: </a:t>
            </a:r>
            <a:r>
              <a:rPr lang="en-US" dirty="0" err="1" smtClean="0">
                <a:solidFill>
                  <a:srgbClr val="FF3300"/>
                </a:solidFill>
              </a:rPr>
              <a:t>Kruskal's</a:t>
            </a:r>
            <a:r>
              <a:rPr lang="en-US" dirty="0" smtClean="0">
                <a:solidFill>
                  <a:srgbClr val="FF3300"/>
                </a:solidFill>
              </a:rPr>
              <a:t> Algorithm</a:t>
            </a:r>
            <a:endParaRPr lang="en-US" dirty="0">
              <a:solidFill>
                <a:srgbClr val="FF3300"/>
              </a:solidFill>
            </a:endParaRPr>
          </a:p>
        </p:txBody>
      </p:sp>
      <p:sp>
        <p:nvSpPr>
          <p:cNvPr id="17" name="Text Box 45"/>
          <p:cNvSpPr txBox="1">
            <a:spLocks noChangeArrowheads="1"/>
          </p:cNvSpPr>
          <p:nvPr/>
        </p:nvSpPr>
        <p:spPr bwMode="auto">
          <a:xfrm>
            <a:off x="4175125" y="1143001"/>
            <a:ext cx="184150" cy="396875"/>
          </a:xfrm>
          <a:prstGeom prst="rect">
            <a:avLst/>
          </a:prstGeom>
          <a:noFill/>
          <a:ln w="9525">
            <a:noFill/>
            <a:miter lim="800000"/>
            <a:headEnd/>
            <a:tailEnd/>
          </a:ln>
        </p:spPr>
        <p:txBody>
          <a:bodyPr wrap="none">
            <a:spAutoFit/>
          </a:bodyPr>
          <a:lstStyle/>
          <a:p>
            <a:endParaRPr lang="en-US" sz="2000"/>
          </a:p>
        </p:txBody>
      </p:sp>
      <p:sp>
        <p:nvSpPr>
          <p:cNvPr id="46" name="Content Placeholder 2"/>
          <p:cNvSpPr>
            <a:spLocks noGrp="1"/>
          </p:cNvSpPr>
          <p:nvPr>
            <p:ph idx="1"/>
          </p:nvPr>
        </p:nvSpPr>
        <p:spPr>
          <a:xfrm>
            <a:off x="5878325" y="839450"/>
            <a:ext cx="4684745" cy="3351551"/>
          </a:xfrm>
        </p:spPr>
        <p:txBody>
          <a:bodyPr>
            <a:noAutofit/>
          </a:bodyPr>
          <a:lstStyle/>
          <a:p>
            <a:pPr>
              <a:buNone/>
            </a:pPr>
            <a:r>
              <a:rPr lang="en-US" dirty="0"/>
              <a:t>Edges in sorted order:</a:t>
            </a:r>
          </a:p>
          <a:p>
            <a:pPr marL="465138" indent="-465138">
              <a:buNone/>
              <a:tabLst>
                <a:tab pos="630238" algn="l"/>
              </a:tabLst>
            </a:pPr>
            <a:r>
              <a:rPr lang="en-US" sz="2400" dirty="0"/>
              <a:t>1:  	</a:t>
            </a:r>
            <a:r>
              <a:rPr lang="en-US" sz="2400" strike="sngStrike" dirty="0">
                <a:solidFill>
                  <a:schemeClr val="bg1">
                    <a:lumMod val="75000"/>
                  </a:schemeClr>
                </a:solidFill>
              </a:rPr>
              <a:t>(A,D)</a:t>
            </a:r>
            <a:r>
              <a:rPr lang="en-US" sz="2400" dirty="0">
                <a:solidFill>
                  <a:schemeClr val="bg1">
                    <a:lumMod val="75000"/>
                  </a:schemeClr>
                </a:solidFill>
              </a:rPr>
              <a:t> </a:t>
            </a:r>
            <a:r>
              <a:rPr lang="en-US" sz="2400" strike="sngStrike" dirty="0">
                <a:solidFill>
                  <a:schemeClr val="bg1">
                    <a:lumMod val="75000"/>
                  </a:schemeClr>
                </a:solidFill>
              </a:rPr>
              <a:t>(C,D)</a:t>
            </a:r>
            <a:r>
              <a:rPr lang="en-US" sz="2400" dirty="0">
                <a:solidFill>
                  <a:schemeClr val="bg1">
                    <a:lumMod val="75000"/>
                  </a:schemeClr>
                </a:solidFill>
              </a:rPr>
              <a:t> </a:t>
            </a:r>
            <a:r>
              <a:rPr lang="en-US" sz="2400" strike="sngStrike" dirty="0">
                <a:solidFill>
                  <a:schemeClr val="bg1">
                    <a:lumMod val="75000"/>
                  </a:schemeClr>
                </a:solidFill>
              </a:rPr>
              <a:t>(B,E)</a:t>
            </a:r>
            <a:r>
              <a:rPr lang="en-US" sz="2400" dirty="0">
                <a:solidFill>
                  <a:schemeClr val="bg1">
                    <a:lumMod val="75000"/>
                  </a:schemeClr>
                </a:solidFill>
              </a:rPr>
              <a:t> </a:t>
            </a:r>
            <a:r>
              <a:rPr lang="en-US" sz="2400" dirty="0"/>
              <a:t>(D,E)</a:t>
            </a:r>
          </a:p>
          <a:p>
            <a:pPr marL="465138" indent="-465138">
              <a:buNone/>
              <a:tabLst>
                <a:tab pos="630238" algn="l"/>
              </a:tabLst>
            </a:pPr>
            <a:r>
              <a:rPr lang="en-US" sz="2400" dirty="0"/>
              <a:t>2:  	(A,B) (C,F) (A,C)</a:t>
            </a:r>
          </a:p>
          <a:p>
            <a:pPr marL="465138" indent="-465138">
              <a:buNone/>
              <a:tabLst>
                <a:tab pos="630238" algn="l"/>
              </a:tabLst>
            </a:pPr>
            <a:r>
              <a:rPr lang="en-US" sz="2400" dirty="0"/>
              <a:t>3:  	(E,G)</a:t>
            </a:r>
          </a:p>
          <a:p>
            <a:pPr marL="465138" indent="-465138">
              <a:buNone/>
              <a:tabLst>
                <a:tab pos="630238" algn="l"/>
              </a:tabLst>
            </a:pPr>
            <a:r>
              <a:rPr lang="en-US" sz="2400" dirty="0"/>
              <a:t>5:  	(D,G) (B,D)</a:t>
            </a:r>
          </a:p>
          <a:p>
            <a:pPr marL="465138" indent="-465138">
              <a:buNone/>
              <a:tabLst>
                <a:tab pos="630238" algn="l"/>
              </a:tabLst>
            </a:pPr>
            <a:r>
              <a:rPr lang="en-US" sz="2400" dirty="0"/>
              <a:t>6:  	(D,F)</a:t>
            </a:r>
          </a:p>
          <a:p>
            <a:pPr marL="465138" indent="-465138">
              <a:buNone/>
              <a:tabLst>
                <a:tab pos="630238" algn="l"/>
              </a:tabLst>
            </a:pPr>
            <a:r>
              <a:rPr lang="en-US" sz="2400" dirty="0"/>
              <a:t>10:	(F,G)</a:t>
            </a:r>
          </a:p>
        </p:txBody>
      </p:sp>
      <p:sp>
        <p:nvSpPr>
          <p:cNvPr id="49" name="TextBox 48"/>
          <p:cNvSpPr txBox="1"/>
          <p:nvPr/>
        </p:nvSpPr>
        <p:spPr>
          <a:xfrm>
            <a:off x="1981200" y="5416686"/>
            <a:ext cx="6290568" cy="400110"/>
          </a:xfrm>
          <a:prstGeom prst="rect">
            <a:avLst/>
          </a:prstGeom>
          <a:noFill/>
        </p:spPr>
        <p:txBody>
          <a:bodyPr wrap="none" rtlCol="0">
            <a:spAutoFit/>
          </a:bodyPr>
          <a:lstStyle/>
          <a:p>
            <a:r>
              <a:rPr lang="en-US" sz="2000" dirty="0"/>
              <a:t>At each step, the union/find sets are the trees in the forest</a:t>
            </a:r>
          </a:p>
        </p:txBody>
      </p:sp>
      <p:sp>
        <p:nvSpPr>
          <p:cNvPr id="45" name="Content Placeholder 2"/>
          <p:cNvSpPr txBox="1">
            <a:spLocks/>
          </p:cNvSpPr>
          <p:nvPr/>
        </p:nvSpPr>
        <p:spPr bwMode="auto">
          <a:xfrm>
            <a:off x="1981200" y="419100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(A,C,D) (B,E) (F) (G)</a:t>
            </a:r>
          </a:p>
          <a:p>
            <a:pPr marL="342900" indent="-342900" fontAlgn="base">
              <a:spcBef>
                <a:spcPct val="20000"/>
              </a:spcBef>
              <a:spcAft>
                <a:spcPct val="0"/>
              </a:spcAft>
              <a:tabLst>
                <a:tab pos="1319213" algn="l"/>
              </a:tabLst>
              <a:defRPr/>
            </a:pPr>
            <a:r>
              <a:rPr lang="en-US" sz="2400" kern="0" dirty="0"/>
              <a:t>Output:	(A,D) (C,D) (B,E)</a:t>
            </a:r>
          </a:p>
        </p:txBody>
      </p:sp>
      <p:sp>
        <p:nvSpPr>
          <p:cNvPr id="48" name="Oval 5"/>
          <p:cNvSpPr>
            <a:spLocks noChangeArrowheads="1"/>
          </p:cNvSpPr>
          <p:nvPr/>
        </p:nvSpPr>
        <p:spPr bwMode="auto">
          <a:xfrm>
            <a:off x="2333470" y="125930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50" name="Oval 49"/>
          <p:cNvSpPr>
            <a:spLocks noChangeArrowheads="1"/>
          </p:cNvSpPr>
          <p:nvPr/>
        </p:nvSpPr>
        <p:spPr bwMode="auto">
          <a:xfrm>
            <a:off x="3811264" y="118310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51" name="Oval 50"/>
          <p:cNvSpPr>
            <a:spLocks noChangeArrowheads="1"/>
          </p:cNvSpPr>
          <p:nvPr/>
        </p:nvSpPr>
        <p:spPr bwMode="auto">
          <a:xfrm>
            <a:off x="2181070" y="247850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52" name="Oval 51"/>
          <p:cNvSpPr>
            <a:spLocks noChangeArrowheads="1"/>
          </p:cNvSpPr>
          <p:nvPr/>
        </p:nvSpPr>
        <p:spPr bwMode="auto">
          <a:xfrm>
            <a:off x="3781270" y="224990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53" name="Oval 52"/>
          <p:cNvSpPr>
            <a:spLocks noChangeArrowheads="1"/>
          </p:cNvSpPr>
          <p:nvPr/>
        </p:nvSpPr>
        <p:spPr bwMode="auto">
          <a:xfrm>
            <a:off x="3295963" y="331749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54" name="Oval 53"/>
          <p:cNvSpPr>
            <a:spLocks noChangeArrowheads="1"/>
          </p:cNvSpPr>
          <p:nvPr/>
        </p:nvSpPr>
        <p:spPr bwMode="auto">
          <a:xfrm>
            <a:off x="5076670" y="188002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55" name="Oval 54"/>
          <p:cNvSpPr>
            <a:spLocks noChangeArrowheads="1"/>
          </p:cNvSpPr>
          <p:nvPr/>
        </p:nvSpPr>
        <p:spPr bwMode="auto">
          <a:xfrm>
            <a:off x="4924270" y="287062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56" name="AutoShape 24"/>
          <p:cNvCxnSpPr>
            <a:cxnSpLocks noChangeShapeType="1"/>
            <a:stCxn id="48" idx="4"/>
            <a:endCxn id="51" idx="0"/>
          </p:cNvCxnSpPr>
          <p:nvPr/>
        </p:nvCxnSpPr>
        <p:spPr bwMode="auto">
          <a:xfrm flipH="1">
            <a:off x="2371570" y="1640307"/>
            <a:ext cx="152400" cy="838200"/>
          </a:xfrm>
          <a:prstGeom prst="straightConnector1">
            <a:avLst/>
          </a:prstGeom>
          <a:noFill/>
          <a:ln w="9525">
            <a:solidFill>
              <a:schemeClr val="tx1"/>
            </a:solidFill>
            <a:round/>
            <a:headEnd/>
            <a:tailEnd type="none" w="med" len="med"/>
          </a:ln>
        </p:spPr>
      </p:cxnSp>
      <p:cxnSp>
        <p:nvCxnSpPr>
          <p:cNvPr id="57" name="AutoShape 26"/>
          <p:cNvCxnSpPr>
            <a:cxnSpLocks noChangeShapeType="1"/>
            <a:stCxn id="50" idx="2"/>
            <a:endCxn id="48" idx="6"/>
          </p:cNvCxnSpPr>
          <p:nvPr/>
        </p:nvCxnSpPr>
        <p:spPr bwMode="auto">
          <a:xfrm flipH="1">
            <a:off x="2714470" y="1373607"/>
            <a:ext cx="1096794" cy="76200"/>
          </a:xfrm>
          <a:prstGeom prst="straightConnector1">
            <a:avLst/>
          </a:prstGeom>
          <a:noFill/>
          <a:ln w="9525">
            <a:solidFill>
              <a:schemeClr val="tx1"/>
            </a:solidFill>
            <a:round/>
            <a:headEnd/>
            <a:tailEnd type="none" w="med" len="med"/>
          </a:ln>
        </p:spPr>
      </p:cxnSp>
      <p:cxnSp>
        <p:nvCxnSpPr>
          <p:cNvPr id="58" name="AutoShape 32"/>
          <p:cNvCxnSpPr>
            <a:cxnSpLocks noChangeShapeType="1"/>
            <a:stCxn id="52" idx="0"/>
            <a:endCxn id="50" idx="4"/>
          </p:cNvCxnSpPr>
          <p:nvPr/>
        </p:nvCxnSpPr>
        <p:spPr bwMode="auto">
          <a:xfrm flipV="1">
            <a:off x="3971770" y="1564107"/>
            <a:ext cx="29994" cy="685800"/>
          </a:xfrm>
          <a:prstGeom prst="straightConnector1">
            <a:avLst/>
          </a:prstGeom>
          <a:noFill/>
          <a:ln w="9525">
            <a:solidFill>
              <a:schemeClr val="tx1"/>
            </a:solidFill>
            <a:round/>
            <a:headEnd/>
            <a:tailEnd type="none" w="med" len="med"/>
          </a:ln>
        </p:spPr>
      </p:cxnSp>
      <p:sp>
        <p:nvSpPr>
          <p:cNvPr id="59" name="Text Box 53"/>
          <p:cNvSpPr txBox="1">
            <a:spLocks noChangeArrowheads="1"/>
          </p:cNvSpPr>
          <p:nvPr/>
        </p:nvSpPr>
        <p:spPr bwMode="auto">
          <a:xfrm>
            <a:off x="3171670" y="1032295"/>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0" name="Text Box 63"/>
          <p:cNvSpPr txBox="1">
            <a:spLocks noChangeArrowheads="1"/>
          </p:cNvSpPr>
          <p:nvPr/>
        </p:nvSpPr>
        <p:spPr bwMode="auto">
          <a:xfrm>
            <a:off x="3247870" y="1651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61" name="Text Box 66"/>
          <p:cNvSpPr txBox="1">
            <a:spLocks noChangeArrowheads="1"/>
          </p:cNvSpPr>
          <p:nvPr/>
        </p:nvSpPr>
        <p:spPr bwMode="auto">
          <a:xfrm>
            <a:off x="2074890" y="186890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2" name="Text Box 63"/>
          <p:cNvSpPr txBox="1">
            <a:spLocks noChangeArrowheads="1"/>
          </p:cNvSpPr>
          <p:nvPr/>
        </p:nvSpPr>
        <p:spPr bwMode="auto">
          <a:xfrm>
            <a:off x="4039850" y="178471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63" name="AutoShape 26"/>
          <p:cNvCxnSpPr>
            <a:cxnSpLocks noChangeShapeType="1"/>
            <a:stCxn id="48" idx="5"/>
            <a:endCxn id="52" idx="1"/>
          </p:cNvCxnSpPr>
          <p:nvPr/>
        </p:nvCxnSpPr>
        <p:spPr bwMode="auto">
          <a:xfrm rot="16200000" flipH="1">
            <a:off x="2887274" y="1355911"/>
            <a:ext cx="721192" cy="1178392"/>
          </a:xfrm>
          <a:prstGeom prst="straightConnector1">
            <a:avLst/>
          </a:prstGeom>
          <a:noFill/>
          <a:ln w="38100">
            <a:solidFill>
              <a:schemeClr val="accent2"/>
            </a:solidFill>
            <a:round/>
            <a:headEnd/>
            <a:tailEnd type="none" w="med" len="med"/>
          </a:ln>
        </p:spPr>
      </p:cxnSp>
      <p:cxnSp>
        <p:nvCxnSpPr>
          <p:cNvPr id="64" name="AutoShape 26"/>
          <p:cNvCxnSpPr>
            <a:cxnSpLocks noChangeShapeType="1"/>
            <a:stCxn id="51" idx="6"/>
            <a:endCxn id="52" idx="2"/>
          </p:cNvCxnSpPr>
          <p:nvPr/>
        </p:nvCxnSpPr>
        <p:spPr bwMode="auto">
          <a:xfrm flipV="1">
            <a:off x="2562070" y="2440407"/>
            <a:ext cx="1219200" cy="228600"/>
          </a:xfrm>
          <a:prstGeom prst="straightConnector1">
            <a:avLst/>
          </a:prstGeom>
          <a:noFill/>
          <a:ln w="38100">
            <a:solidFill>
              <a:schemeClr val="accent2"/>
            </a:solidFill>
            <a:round/>
            <a:headEnd/>
            <a:tailEnd type="none" w="med" len="med"/>
          </a:ln>
        </p:spPr>
      </p:cxnSp>
      <p:sp>
        <p:nvSpPr>
          <p:cNvPr id="65" name="Text Box 63"/>
          <p:cNvSpPr txBox="1">
            <a:spLocks noChangeArrowheads="1"/>
          </p:cNvSpPr>
          <p:nvPr/>
        </p:nvSpPr>
        <p:spPr bwMode="auto">
          <a:xfrm>
            <a:off x="2858764" y="220522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6" name="AutoShape 26"/>
          <p:cNvCxnSpPr>
            <a:cxnSpLocks noChangeShapeType="1"/>
            <a:stCxn id="52" idx="6"/>
            <a:endCxn id="54" idx="3"/>
          </p:cNvCxnSpPr>
          <p:nvPr/>
        </p:nvCxnSpPr>
        <p:spPr bwMode="auto">
          <a:xfrm flipV="1">
            <a:off x="4162270" y="2205225"/>
            <a:ext cx="970196" cy="235183"/>
          </a:xfrm>
          <a:prstGeom prst="straightConnector1">
            <a:avLst/>
          </a:prstGeom>
          <a:noFill/>
          <a:ln w="9525">
            <a:solidFill>
              <a:schemeClr val="tx1"/>
            </a:solidFill>
            <a:round/>
            <a:headEnd/>
            <a:tailEnd type="none" w="med" len="med"/>
          </a:ln>
        </p:spPr>
      </p:cxnSp>
      <p:sp>
        <p:nvSpPr>
          <p:cNvPr id="67" name="Text Box 63"/>
          <p:cNvSpPr txBox="1">
            <a:spLocks noChangeArrowheads="1"/>
          </p:cNvSpPr>
          <p:nvPr/>
        </p:nvSpPr>
        <p:spPr bwMode="auto">
          <a:xfrm>
            <a:off x="4458964" y="195335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8" name="AutoShape 32"/>
          <p:cNvCxnSpPr>
            <a:cxnSpLocks noChangeShapeType="1"/>
            <a:stCxn id="54" idx="1"/>
            <a:endCxn id="50" idx="6"/>
          </p:cNvCxnSpPr>
          <p:nvPr/>
        </p:nvCxnSpPr>
        <p:spPr bwMode="auto">
          <a:xfrm flipH="1" flipV="1">
            <a:off x="4192264" y="1373608"/>
            <a:ext cx="940202" cy="562209"/>
          </a:xfrm>
          <a:prstGeom prst="straightConnector1">
            <a:avLst/>
          </a:prstGeom>
          <a:noFill/>
          <a:ln w="38100">
            <a:solidFill>
              <a:schemeClr val="accent2"/>
            </a:solidFill>
            <a:round/>
            <a:headEnd/>
            <a:tailEnd type="none" w="med" len="med"/>
          </a:ln>
        </p:spPr>
      </p:cxnSp>
      <p:sp>
        <p:nvSpPr>
          <p:cNvPr id="69" name="Text Box 63"/>
          <p:cNvSpPr txBox="1">
            <a:spLocks noChangeArrowheads="1"/>
          </p:cNvSpPr>
          <p:nvPr/>
        </p:nvSpPr>
        <p:spPr bwMode="auto">
          <a:xfrm>
            <a:off x="4687564" y="1270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70" name="AutoShape 26"/>
          <p:cNvCxnSpPr>
            <a:cxnSpLocks noChangeShapeType="1"/>
            <a:stCxn id="51" idx="5"/>
            <a:endCxn id="53" idx="1"/>
          </p:cNvCxnSpPr>
          <p:nvPr/>
        </p:nvCxnSpPr>
        <p:spPr bwMode="auto">
          <a:xfrm>
            <a:off x="2506275" y="2803711"/>
            <a:ext cx="845485" cy="569578"/>
          </a:xfrm>
          <a:prstGeom prst="straightConnector1">
            <a:avLst/>
          </a:prstGeom>
          <a:noFill/>
          <a:ln w="9525">
            <a:solidFill>
              <a:schemeClr val="tx1"/>
            </a:solidFill>
            <a:round/>
            <a:headEnd/>
            <a:tailEnd type="none" w="med" len="med"/>
          </a:ln>
        </p:spPr>
      </p:cxnSp>
      <p:sp>
        <p:nvSpPr>
          <p:cNvPr id="71" name="Text Box 66"/>
          <p:cNvSpPr txBox="1">
            <a:spLocks noChangeArrowheads="1"/>
          </p:cNvSpPr>
          <p:nvPr/>
        </p:nvSpPr>
        <p:spPr bwMode="auto">
          <a:xfrm>
            <a:off x="2659312" y="310788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72" name="AutoShape 32"/>
          <p:cNvCxnSpPr>
            <a:cxnSpLocks noChangeShapeType="1"/>
            <a:stCxn id="52" idx="4"/>
            <a:endCxn id="53" idx="7"/>
          </p:cNvCxnSpPr>
          <p:nvPr/>
        </p:nvCxnSpPr>
        <p:spPr bwMode="auto">
          <a:xfrm flipH="1">
            <a:off x="3621168" y="2630907"/>
            <a:ext cx="350603" cy="742382"/>
          </a:xfrm>
          <a:prstGeom prst="straightConnector1">
            <a:avLst/>
          </a:prstGeom>
          <a:noFill/>
          <a:ln w="9525">
            <a:solidFill>
              <a:schemeClr val="tx1"/>
            </a:solidFill>
            <a:round/>
            <a:headEnd/>
            <a:tailEnd type="none" w="med" len="med"/>
          </a:ln>
        </p:spPr>
      </p:cxnSp>
      <p:sp>
        <p:nvSpPr>
          <p:cNvPr id="73" name="Text Box 63"/>
          <p:cNvSpPr txBox="1">
            <a:spLocks noChangeArrowheads="1"/>
          </p:cNvSpPr>
          <p:nvPr/>
        </p:nvSpPr>
        <p:spPr bwMode="auto">
          <a:xfrm>
            <a:off x="3476470" y="27507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74" name="Text Box 63"/>
          <p:cNvSpPr txBox="1">
            <a:spLocks noChangeArrowheads="1"/>
          </p:cNvSpPr>
          <p:nvPr/>
        </p:nvSpPr>
        <p:spPr bwMode="auto">
          <a:xfrm>
            <a:off x="4488944" y="24434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75" name="AutoShape 26"/>
          <p:cNvCxnSpPr>
            <a:cxnSpLocks noChangeShapeType="1"/>
            <a:stCxn id="52" idx="5"/>
            <a:endCxn id="55" idx="1"/>
          </p:cNvCxnSpPr>
          <p:nvPr/>
        </p:nvCxnSpPr>
        <p:spPr bwMode="auto">
          <a:xfrm rot="16200000" flipH="1">
            <a:off x="4367619" y="2313967"/>
            <a:ext cx="351305" cy="873592"/>
          </a:xfrm>
          <a:prstGeom prst="straightConnector1">
            <a:avLst/>
          </a:prstGeom>
          <a:noFill/>
          <a:ln w="9525">
            <a:solidFill>
              <a:schemeClr val="tx1"/>
            </a:solidFill>
            <a:round/>
            <a:headEnd/>
            <a:tailEnd type="none" w="med" len="med"/>
          </a:ln>
        </p:spPr>
      </p:cxnSp>
      <p:cxnSp>
        <p:nvCxnSpPr>
          <p:cNvPr id="76" name="AutoShape 26"/>
          <p:cNvCxnSpPr>
            <a:cxnSpLocks noChangeShapeType="1"/>
            <a:stCxn id="55" idx="0"/>
            <a:endCxn id="54" idx="4"/>
          </p:cNvCxnSpPr>
          <p:nvPr/>
        </p:nvCxnSpPr>
        <p:spPr bwMode="auto">
          <a:xfrm rot="5400000" flipH="1" flipV="1">
            <a:off x="4886170" y="2489620"/>
            <a:ext cx="609600" cy="152400"/>
          </a:xfrm>
          <a:prstGeom prst="straightConnector1">
            <a:avLst/>
          </a:prstGeom>
          <a:noFill/>
          <a:ln w="9525">
            <a:solidFill>
              <a:schemeClr val="tx1"/>
            </a:solidFill>
            <a:round/>
            <a:headEnd/>
            <a:tailEnd type="none" w="med" len="med"/>
          </a:ln>
        </p:spPr>
      </p:cxnSp>
      <p:sp>
        <p:nvSpPr>
          <p:cNvPr id="77" name="Text Box 63"/>
          <p:cNvSpPr txBox="1">
            <a:spLocks noChangeArrowheads="1"/>
          </p:cNvSpPr>
          <p:nvPr/>
        </p:nvSpPr>
        <p:spPr bwMode="auto">
          <a:xfrm>
            <a:off x="5197840" y="23821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78" name="AutoShape 26"/>
          <p:cNvCxnSpPr>
            <a:cxnSpLocks noChangeShapeType="1"/>
            <a:stCxn id="53" idx="6"/>
            <a:endCxn id="55" idx="3"/>
          </p:cNvCxnSpPr>
          <p:nvPr/>
        </p:nvCxnSpPr>
        <p:spPr bwMode="auto">
          <a:xfrm flipV="1">
            <a:off x="3676964" y="3195825"/>
            <a:ext cx="1303103" cy="312169"/>
          </a:xfrm>
          <a:prstGeom prst="straightConnector1">
            <a:avLst/>
          </a:prstGeom>
          <a:noFill/>
          <a:ln w="9525">
            <a:solidFill>
              <a:schemeClr val="tx1"/>
            </a:solidFill>
            <a:round/>
            <a:headEnd/>
            <a:tailEnd type="none" w="med" len="med"/>
          </a:ln>
        </p:spPr>
      </p:cxnSp>
      <p:sp>
        <p:nvSpPr>
          <p:cNvPr id="79" name="Text Box 63"/>
          <p:cNvSpPr txBox="1">
            <a:spLocks noChangeArrowheads="1"/>
          </p:cNvSpPr>
          <p:nvPr/>
        </p:nvSpPr>
        <p:spPr bwMode="auto">
          <a:xfrm>
            <a:off x="4001765" y="296306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Tree>
    <p:extLst>
      <p:ext uri="{BB962C8B-B14F-4D97-AF65-F5344CB8AC3E}">
        <p14:creationId xmlns:p14="http://schemas.microsoft.com/office/powerpoint/2010/main" val="1528181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487362"/>
          </a:xfrm>
        </p:spPr>
        <p:txBody>
          <a:bodyPr>
            <a:normAutofit fontScale="90000"/>
          </a:bodyPr>
          <a:lstStyle/>
          <a:p>
            <a:r>
              <a:rPr lang="en-US" dirty="0" smtClean="0">
                <a:solidFill>
                  <a:srgbClr val="FF3300"/>
                </a:solidFill>
              </a:rPr>
              <a:t>Example: </a:t>
            </a:r>
            <a:r>
              <a:rPr lang="en-US" dirty="0" err="1" smtClean="0">
                <a:solidFill>
                  <a:srgbClr val="FF3300"/>
                </a:solidFill>
              </a:rPr>
              <a:t>Kruskal's</a:t>
            </a:r>
            <a:r>
              <a:rPr lang="en-US" dirty="0" smtClean="0">
                <a:solidFill>
                  <a:srgbClr val="FF3300"/>
                </a:solidFill>
              </a:rPr>
              <a:t> Algorithm</a:t>
            </a:r>
            <a:endParaRPr lang="en-US" dirty="0">
              <a:solidFill>
                <a:srgbClr val="FF3300"/>
              </a:solidFill>
            </a:endParaRPr>
          </a:p>
        </p:txBody>
      </p:sp>
      <p:sp>
        <p:nvSpPr>
          <p:cNvPr id="17" name="Text Box 45"/>
          <p:cNvSpPr txBox="1">
            <a:spLocks noChangeArrowheads="1"/>
          </p:cNvSpPr>
          <p:nvPr/>
        </p:nvSpPr>
        <p:spPr bwMode="auto">
          <a:xfrm>
            <a:off x="4175125" y="1143001"/>
            <a:ext cx="184150" cy="396875"/>
          </a:xfrm>
          <a:prstGeom prst="rect">
            <a:avLst/>
          </a:prstGeom>
          <a:noFill/>
          <a:ln w="9525">
            <a:noFill/>
            <a:miter lim="800000"/>
            <a:headEnd/>
            <a:tailEnd/>
          </a:ln>
        </p:spPr>
        <p:txBody>
          <a:bodyPr wrap="none">
            <a:spAutoFit/>
          </a:bodyPr>
          <a:lstStyle/>
          <a:p>
            <a:endParaRPr lang="en-US" sz="2000"/>
          </a:p>
        </p:txBody>
      </p:sp>
      <p:sp>
        <p:nvSpPr>
          <p:cNvPr id="46" name="Content Placeholder 2"/>
          <p:cNvSpPr>
            <a:spLocks noGrp="1"/>
          </p:cNvSpPr>
          <p:nvPr>
            <p:ph idx="1"/>
          </p:nvPr>
        </p:nvSpPr>
        <p:spPr>
          <a:xfrm>
            <a:off x="5878325" y="839450"/>
            <a:ext cx="4684745" cy="3351551"/>
          </a:xfrm>
        </p:spPr>
        <p:txBody>
          <a:bodyPr>
            <a:noAutofit/>
          </a:bodyPr>
          <a:lstStyle/>
          <a:p>
            <a:pPr>
              <a:buNone/>
            </a:pPr>
            <a:r>
              <a:rPr lang="en-US" dirty="0"/>
              <a:t>Edges in sorted order:</a:t>
            </a:r>
          </a:p>
          <a:p>
            <a:pPr marL="465138" indent="-465138">
              <a:buNone/>
              <a:tabLst>
                <a:tab pos="630238" algn="l"/>
              </a:tabLst>
            </a:pPr>
            <a:r>
              <a:rPr lang="en-US" sz="2400" dirty="0"/>
              <a:t>1:  	</a:t>
            </a:r>
            <a:r>
              <a:rPr lang="en-US" sz="2400" strike="sngStrike" dirty="0">
                <a:solidFill>
                  <a:schemeClr val="bg1">
                    <a:lumMod val="75000"/>
                  </a:schemeClr>
                </a:solidFill>
              </a:rPr>
              <a:t>(A,D)</a:t>
            </a:r>
            <a:r>
              <a:rPr lang="en-US" sz="2400" dirty="0">
                <a:solidFill>
                  <a:schemeClr val="bg1">
                    <a:lumMod val="75000"/>
                  </a:schemeClr>
                </a:solidFill>
              </a:rPr>
              <a:t> </a:t>
            </a:r>
            <a:r>
              <a:rPr lang="en-US" sz="2400" strike="sngStrike" dirty="0">
                <a:solidFill>
                  <a:schemeClr val="bg1">
                    <a:lumMod val="75000"/>
                  </a:schemeClr>
                </a:solidFill>
              </a:rPr>
              <a:t>(C,D)</a:t>
            </a:r>
            <a:r>
              <a:rPr lang="en-US" sz="2400" dirty="0">
                <a:solidFill>
                  <a:schemeClr val="bg1">
                    <a:lumMod val="75000"/>
                  </a:schemeClr>
                </a:solidFill>
              </a:rPr>
              <a:t> </a:t>
            </a:r>
            <a:r>
              <a:rPr lang="en-US" sz="2400" strike="sngStrike" dirty="0">
                <a:solidFill>
                  <a:schemeClr val="bg1">
                    <a:lumMod val="75000"/>
                  </a:schemeClr>
                </a:solidFill>
              </a:rPr>
              <a:t>(B,E)</a:t>
            </a:r>
            <a:r>
              <a:rPr lang="en-US" sz="2400" dirty="0">
                <a:solidFill>
                  <a:schemeClr val="bg1">
                    <a:lumMod val="75000"/>
                  </a:schemeClr>
                </a:solidFill>
              </a:rPr>
              <a:t> </a:t>
            </a:r>
            <a:r>
              <a:rPr lang="en-US" sz="2400" strike="sngStrike" dirty="0">
                <a:solidFill>
                  <a:schemeClr val="bg1">
                    <a:lumMod val="75000"/>
                  </a:schemeClr>
                </a:solidFill>
              </a:rPr>
              <a:t>(D,E)</a:t>
            </a:r>
          </a:p>
          <a:p>
            <a:pPr marL="465138" indent="-465138">
              <a:buNone/>
              <a:tabLst>
                <a:tab pos="630238" algn="l"/>
              </a:tabLst>
            </a:pPr>
            <a:r>
              <a:rPr lang="en-US" sz="2400" dirty="0"/>
              <a:t>2:  	(A,B) (C,F) (A,C)</a:t>
            </a:r>
          </a:p>
          <a:p>
            <a:pPr marL="465138" indent="-465138">
              <a:buNone/>
              <a:tabLst>
                <a:tab pos="630238" algn="l"/>
              </a:tabLst>
            </a:pPr>
            <a:r>
              <a:rPr lang="en-US" sz="2400" dirty="0"/>
              <a:t>3:  	(E,G)</a:t>
            </a:r>
          </a:p>
          <a:p>
            <a:pPr marL="465138" indent="-465138">
              <a:buNone/>
              <a:tabLst>
                <a:tab pos="630238" algn="l"/>
              </a:tabLst>
            </a:pPr>
            <a:r>
              <a:rPr lang="en-US" sz="2400" dirty="0"/>
              <a:t>5:  	(D,G) (B,D)</a:t>
            </a:r>
          </a:p>
          <a:p>
            <a:pPr marL="465138" indent="-465138">
              <a:buNone/>
              <a:tabLst>
                <a:tab pos="630238" algn="l"/>
              </a:tabLst>
            </a:pPr>
            <a:r>
              <a:rPr lang="en-US" sz="2400" dirty="0"/>
              <a:t>6:  	(D,F)</a:t>
            </a:r>
          </a:p>
          <a:p>
            <a:pPr marL="465138" indent="-465138">
              <a:buNone/>
              <a:tabLst>
                <a:tab pos="630238" algn="l"/>
              </a:tabLst>
            </a:pPr>
            <a:r>
              <a:rPr lang="en-US" sz="2400" dirty="0"/>
              <a:t>10:	(F,G)</a:t>
            </a:r>
          </a:p>
        </p:txBody>
      </p:sp>
      <p:sp>
        <p:nvSpPr>
          <p:cNvPr id="49" name="TextBox 48"/>
          <p:cNvSpPr txBox="1"/>
          <p:nvPr/>
        </p:nvSpPr>
        <p:spPr>
          <a:xfrm>
            <a:off x="1981200" y="5416686"/>
            <a:ext cx="6290568" cy="400110"/>
          </a:xfrm>
          <a:prstGeom prst="rect">
            <a:avLst/>
          </a:prstGeom>
          <a:noFill/>
        </p:spPr>
        <p:txBody>
          <a:bodyPr wrap="none" rtlCol="0">
            <a:spAutoFit/>
          </a:bodyPr>
          <a:lstStyle/>
          <a:p>
            <a:r>
              <a:rPr lang="en-US" sz="2000" dirty="0"/>
              <a:t>At each step, the union/find sets are the trees in the forest</a:t>
            </a:r>
          </a:p>
        </p:txBody>
      </p:sp>
      <p:sp>
        <p:nvSpPr>
          <p:cNvPr id="45" name="Content Placeholder 2"/>
          <p:cNvSpPr txBox="1">
            <a:spLocks/>
          </p:cNvSpPr>
          <p:nvPr/>
        </p:nvSpPr>
        <p:spPr bwMode="auto">
          <a:xfrm>
            <a:off x="1981200" y="419100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(A,B,C,D,E) (F) (G)</a:t>
            </a:r>
          </a:p>
          <a:p>
            <a:pPr marL="342900" indent="-342900" fontAlgn="base">
              <a:spcBef>
                <a:spcPct val="20000"/>
              </a:spcBef>
              <a:spcAft>
                <a:spcPct val="0"/>
              </a:spcAft>
              <a:tabLst>
                <a:tab pos="1319213" algn="l"/>
              </a:tabLst>
              <a:defRPr/>
            </a:pPr>
            <a:r>
              <a:rPr lang="en-US" sz="2400" kern="0" dirty="0"/>
              <a:t>Output:	(A,D) (C,D) (B,E) (D,E)</a:t>
            </a:r>
          </a:p>
        </p:txBody>
      </p:sp>
      <p:sp>
        <p:nvSpPr>
          <p:cNvPr id="48" name="Oval 5"/>
          <p:cNvSpPr>
            <a:spLocks noChangeArrowheads="1"/>
          </p:cNvSpPr>
          <p:nvPr/>
        </p:nvSpPr>
        <p:spPr bwMode="auto">
          <a:xfrm>
            <a:off x="2333470" y="125930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50" name="Oval 49"/>
          <p:cNvSpPr>
            <a:spLocks noChangeArrowheads="1"/>
          </p:cNvSpPr>
          <p:nvPr/>
        </p:nvSpPr>
        <p:spPr bwMode="auto">
          <a:xfrm>
            <a:off x="3811264" y="118310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51" name="Oval 50"/>
          <p:cNvSpPr>
            <a:spLocks noChangeArrowheads="1"/>
          </p:cNvSpPr>
          <p:nvPr/>
        </p:nvSpPr>
        <p:spPr bwMode="auto">
          <a:xfrm>
            <a:off x="2181070" y="247850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52" name="Oval 51"/>
          <p:cNvSpPr>
            <a:spLocks noChangeArrowheads="1"/>
          </p:cNvSpPr>
          <p:nvPr/>
        </p:nvSpPr>
        <p:spPr bwMode="auto">
          <a:xfrm>
            <a:off x="3781270" y="224990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53" name="Oval 52"/>
          <p:cNvSpPr>
            <a:spLocks noChangeArrowheads="1"/>
          </p:cNvSpPr>
          <p:nvPr/>
        </p:nvSpPr>
        <p:spPr bwMode="auto">
          <a:xfrm>
            <a:off x="3295963" y="331749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54" name="Oval 53"/>
          <p:cNvSpPr>
            <a:spLocks noChangeArrowheads="1"/>
          </p:cNvSpPr>
          <p:nvPr/>
        </p:nvSpPr>
        <p:spPr bwMode="auto">
          <a:xfrm>
            <a:off x="5076670" y="188002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55" name="Oval 54"/>
          <p:cNvSpPr>
            <a:spLocks noChangeArrowheads="1"/>
          </p:cNvSpPr>
          <p:nvPr/>
        </p:nvSpPr>
        <p:spPr bwMode="auto">
          <a:xfrm>
            <a:off x="4924270" y="287062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56" name="AutoShape 24"/>
          <p:cNvCxnSpPr>
            <a:cxnSpLocks noChangeShapeType="1"/>
            <a:stCxn id="48" idx="4"/>
            <a:endCxn id="51" idx="0"/>
          </p:cNvCxnSpPr>
          <p:nvPr/>
        </p:nvCxnSpPr>
        <p:spPr bwMode="auto">
          <a:xfrm flipH="1">
            <a:off x="2371570" y="1640307"/>
            <a:ext cx="152400" cy="838200"/>
          </a:xfrm>
          <a:prstGeom prst="straightConnector1">
            <a:avLst/>
          </a:prstGeom>
          <a:noFill/>
          <a:ln w="9525">
            <a:solidFill>
              <a:schemeClr val="tx1"/>
            </a:solidFill>
            <a:round/>
            <a:headEnd/>
            <a:tailEnd type="none" w="med" len="med"/>
          </a:ln>
        </p:spPr>
      </p:cxnSp>
      <p:cxnSp>
        <p:nvCxnSpPr>
          <p:cNvPr id="57" name="AutoShape 26"/>
          <p:cNvCxnSpPr>
            <a:cxnSpLocks noChangeShapeType="1"/>
            <a:stCxn id="50" idx="2"/>
            <a:endCxn id="48" idx="6"/>
          </p:cNvCxnSpPr>
          <p:nvPr/>
        </p:nvCxnSpPr>
        <p:spPr bwMode="auto">
          <a:xfrm flipH="1">
            <a:off x="2714470" y="1373607"/>
            <a:ext cx="1096794" cy="76200"/>
          </a:xfrm>
          <a:prstGeom prst="straightConnector1">
            <a:avLst/>
          </a:prstGeom>
          <a:noFill/>
          <a:ln w="9525">
            <a:solidFill>
              <a:schemeClr val="tx1"/>
            </a:solidFill>
            <a:round/>
            <a:headEnd/>
            <a:tailEnd type="none" w="med" len="med"/>
          </a:ln>
        </p:spPr>
      </p:cxnSp>
      <p:cxnSp>
        <p:nvCxnSpPr>
          <p:cNvPr id="58" name="AutoShape 32"/>
          <p:cNvCxnSpPr>
            <a:cxnSpLocks noChangeShapeType="1"/>
            <a:stCxn id="52" idx="0"/>
            <a:endCxn id="50" idx="4"/>
          </p:cNvCxnSpPr>
          <p:nvPr/>
        </p:nvCxnSpPr>
        <p:spPr bwMode="auto">
          <a:xfrm flipV="1">
            <a:off x="3971770" y="1564107"/>
            <a:ext cx="29994" cy="685800"/>
          </a:xfrm>
          <a:prstGeom prst="straightConnector1">
            <a:avLst/>
          </a:prstGeom>
          <a:noFill/>
          <a:ln w="9525">
            <a:solidFill>
              <a:schemeClr val="tx1"/>
            </a:solidFill>
            <a:round/>
            <a:headEnd/>
            <a:tailEnd type="none" w="med" len="med"/>
          </a:ln>
        </p:spPr>
      </p:cxnSp>
      <p:sp>
        <p:nvSpPr>
          <p:cNvPr id="59" name="Text Box 53"/>
          <p:cNvSpPr txBox="1">
            <a:spLocks noChangeArrowheads="1"/>
          </p:cNvSpPr>
          <p:nvPr/>
        </p:nvSpPr>
        <p:spPr bwMode="auto">
          <a:xfrm>
            <a:off x="3171670" y="1032295"/>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0" name="Text Box 63"/>
          <p:cNvSpPr txBox="1">
            <a:spLocks noChangeArrowheads="1"/>
          </p:cNvSpPr>
          <p:nvPr/>
        </p:nvSpPr>
        <p:spPr bwMode="auto">
          <a:xfrm>
            <a:off x="3247870" y="1651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61" name="Text Box 66"/>
          <p:cNvSpPr txBox="1">
            <a:spLocks noChangeArrowheads="1"/>
          </p:cNvSpPr>
          <p:nvPr/>
        </p:nvSpPr>
        <p:spPr bwMode="auto">
          <a:xfrm>
            <a:off x="2074890" y="186890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2" name="Text Box 63"/>
          <p:cNvSpPr txBox="1">
            <a:spLocks noChangeArrowheads="1"/>
          </p:cNvSpPr>
          <p:nvPr/>
        </p:nvSpPr>
        <p:spPr bwMode="auto">
          <a:xfrm>
            <a:off x="4039850" y="178471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63" name="AutoShape 26"/>
          <p:cNvCxnSpPr>
            <a:cxnSpLocks noChangeShapeType="1"/>
            <a:stCxn id="48" idx="5"/>
            <a:endCxn id="52" idx="1"/>
          </p:cNvCxnSpPr>
          <p:nvPr/>
        </p:nvCxnSpPr>
        <p:spPr bwMode="auto">
          <a:xfrm rot="16200000" flipH="1">
            <a:off x="2887274" y="1355911"/>
            <a:ext cx="721192" cy="1178392"/>
          </a:xfrm>
          <a:prstGeom prst="straightConnector1">
            <a:avLst/>
          </a:prstGeom>
          <a:noFill/>
          <a:ln w="38100">
            <a:solidFill>
              <a:schemeClr val="accent2"/>
            </a:solidFill>
            <a:round/>
            <a:headEnd/>
            <a:tailEnd type="none" w="med" len="med"/>
          </a:ln>
        </p:spPr>
      </p:cxnSp>
      <p:cxnSp>
        <p:nvCxnSpPr>
          <p:cNvPr id="64" name="AutoShape 26"/>
          <p:cNvCxnSpPr>
            <a:cxnSpLocks noChangeShapeType="1"/>
            <a:stCxn id="51" idx="6"/>
            <a:endCxn id="52" idx="2"/>
          </p:cNvCxnSpPr>
          <p:nvPr/>
        </p:nvCxnSpPr>
        <p:spPr bwMode="auto">
          <a:xfrm flipV="1">
            <a:off x="2562070" y="2440407"/>
            <a:ext cx="1219200" cy="228600"/>
          </a:xfrm>
          <a:prstGeom prst="straightConnector1">
            <a:avLst/>
          </a:prstGeom>
          <a:noFill/>
          <a:ln w="38100">
            <a:solidFill>
              <a:schemeClr val="accent2"/>
            </a:solidFill>
            <a:round/>
            <a:headEnd/>
            <a:tailEnd type="none" w="med" len="med"/>
          </a:ln>
        </p:spPr>
      </p:cxnSp>
      <p:sp>
        <p:nvSpPr>
          <p:cNvPr id="65" name="Text Box 63"/>
          <p:cNvSpPr txBox="1">
            <a:spLocks noChangeArrowheads="1"/>
          </p:cNvSpPr>
          <p:nvPr/>
        </p:nvSpPr>
        <p:spPr bwMode="auto">
          <a:xfrm>
            <a:off x="2858764" y="220522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6" name="AutoShape 26"/>
          <p:cNvCxnSpPr>
            <a:cxnSpLocks noChangeShapeType="1"/>
            <a:stCxn id="52" idx="6"/>
            <a:endCxn id="54" idx="3"/>
          </p:cNvCxnSpPr>
          <p:nvPr/>
        </p:nvCxnSpPr>
        <p:spPr bwMode="auto">
          <a:xfrm flipV="1">
            <a:off x="4162270" y="2205225"/>
            <a:ext cx="970196" cy="235183"/>
          </a:xfrm>
          <a:prstGeom prst="straightConnector1">
            <a:avLst/>
          </a:prstGeom>
          <a:noFill/>
          <a:ln w="38100">
            <a:solidFill>
              <a:schemeClr val="accent2"/>
            </a:solidFill>
            <a:round/>
            <a:headEnd/>
            <a:tailEnd type="none" w="med" len="med"/>
          </a:ln>
        </p:spPr>
      </p:cxnSp>
      <p:sp>
        <p:nvSpPr>
          <p:cNvPr id="67" name="Text Box 63"/>
          <p:cNvSpPr txBox="1">
            <a:spLocks noChangeArrowheads="1"/>
          </p:cNvSpPr>
          <p:nvPr/>
        </p:nvSpPr>
        <p:spPr bwMode="auto">
          <a:xfrm>
            <a:off x="4458964" y="195335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8" name="AutoShape 32"/>
          <p:cNvCxnSpPr>
            <a:cxnSpLocks noChangeShapeType="1"/>
            <a:stCxn id="54" idx="1"/>
            <a:endCxn id="50" idx="6"/>
          </p:cNvCxnSpPr>
          <p:nvPr/>
        </p:nvCxnSpPr>
        <p:spPr bwMode="auto">
          <a:xfrm flipH="1" flipV="1">
            <a:off x="4192264" y="1373608"/>
            <a:ext cx="940202" cy="562209"/>
          </a:xfrm>
          <a:prstGeom prst="straightConnector1">
            <a:avLst/>
          </a:prstGeom>
          <a:noFill/>
          <a:ln w="38100">
            <a:solidFill>
              <a:schemeClr val="accent2"/>
            </a:solidFill>
            <a:round/>
            <a:headEnd/>
            <a:tailEnd type="none" w="med" len="med"/>
          </a:ln>
        </p:spPr>
      </p:cxnSp>
      <p:sp>
        <p:nvSpPr>
          <p:cNvPr id="69" name="Text Box 63"/>
          <p:cNvSpPr txBox="1">
            <a:spLocks noChangeArrowheads="1"/>
          </p:cNvSpPr>
          <p:nvPr/>
        </p:nvSpPr>
        <p:spPr bwMode="auto">
          <a:xfrm>
            <a:off x="4687564" y="1270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70" name="AutoShape 26"/>
          <p:cNvCxnSpPr>
            <a:cxnSpLocks noChangeShapeType="1"/>
            <a:stCxn id="51" idx="5"/>
            <a:endCxn id="53" idx="1"/>
          </p:cNvCxnSpPr>
          <p:nvPr/>
        </p:nvCxnSpPr>
        <p:spPr bwMode="auto">
          <a:xfrm>
            <a:off x="2506275" y="2803711"/>
            <a:ext cx="845485" cy="569578"/>
          </a:xfrm>
          <a:prstGeom prst="straightConnector1">
            <a:avLst/>
          </a:prstGeom>
          <a:noFill/>
          <a:ln w="9525">
            <a:solidFill>
              <a:schemeClr val="tx1"/>
            </a:solidFill>
            <a:round/>
            <a:headEnd/>
            <a:tailEnd type="none" w="med" len="med"/>
          </a:ln>
        </p:spPr>
      </p:cxnSp>
      <p:sp>
        <p:nvSpPr>
          <p:cNvPr id="71" name="Text Box 66"/>
          <p:cNvSpPr txBox="1">
            <a:spLocks noChangeArrowheads="1"/>
          </p:cNvSpPr>
          <p:nvPr/>
        </p:nvSpPr>
        <p:spPr bwMode="auto">
          <a:xfrm>
            <a:off x="2659312" y="310788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72" name="AutoShape 32"/>
          <p:cNvCxnSpPr>
            <a:cxnSpLocks noChangeShapeType="1"/>
            <a:stCxn id="52" idx="4"/>
            <a:endCxn id="53" idx="7"/>
          </p:cNvCxnSpPr>
          <p:nvPr/>
        </p:nvCxnSpPr>
        <p:spPr bwMode="auto">
          <a:xfrm flipH="1">
            <a:off x="3621168" y="2630907"/>
            <a:ext cx="350603" cy="742382"/>
          </a:xfrm>
          <a:prstGeom prst="straightConnector1">
            <a:avLst/>
          </a:prstGeom>
          <a:noFill/>
          <a:ln w="9525">
            <a:solidFill>
              <a:schemeClr val="tx1"/>
            </a:solidFill>
            <a:round/>
            <a:headEnd/>
            <a:tailEnd type="none" w="med" len="med"/>
          </a:ln>
        </p:spPr>
      </p:cxnSp>
      <p:sp>
        <p:nvSpPr>
          <p:cNvPr id="73" name="Text Box 63"/>
          <p:cNvSpPr txBox="1">
            <a:spLocks noChangeArrowheads="1"/>
          </p:cNvSpPr>
          <p:nvPr/>
        </p:nvSpPr>
        <p:spPr bwMode="auto">
          <a:xfrm>
            <a:off x="3476470" y="27507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74" name="Text Box 63"/>
          <p:cNvSpPr txBox="1">
            <a:spLocks noChangeArrowheads="1"/>
          </p:cNvSpPr>
          <p:nvPr/>
        </p:nvSpPr>
        <p:spPr bwMode="auto">
          <a:xfrm>
            <a:off x="4488944" y="24434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75" name="AutoShape 26"/>
          <p:cNvCxnSpPr>
            <a:cxnSpLocks noChangeShapeType="1"/>
            <a:stCxn id="52" idx="5"/>
            <a:endCxn id="55" idx="1"/>
          </p:cNvCxnSpPr>
          <p:nvPr/>
        </p:nvCxnSpPr>
        <p:spPr bwMode="auto">
          <a:xfrm rot="16200000" flipH="1">
            <a:off x="4367619" y="2313967"/>
            <a:ext cx="351305" cy="873592"/>
          </a:xfrm>
          <a:prstGeom prst="straightConnector1">
            <a:avLst/>
          </a:prstGeom>
          <a:noFill/>
          <a:ln w="9525">
            <a:solidFill>
              <a:schemeClr val="tx1"/>
            </a:solidFill>
            <a:round/>
            <a:headEnd/>
            <a:tailEnd type="none" w="med" len="med"/>
          </a:ln>
        </p:spPr>
      </p:cxnSp>
      <p:cxnSp>
        <p:nvCxnSpPr>
          <p:cNvPr id="76" name="AutoShape 26"/>
          <p:cNvCxnSpPr>
            <a:cxnSpLocks noChangeShapeType="1"/>
            <a:stCxn id="55" idx="0"/>
            <a:endCxn id="54" idx="4"/>
          </p:cNvCxnSpPr>
          <p:nvPr/>
        </p:nvCxnSpPr>
        <p:spPr bwMode="auto">
          <a:xfrm rot="5400000" flipH="1" flipV="1">
            <a:off x="4886170" y="2489620"/>
            <a:ext cx="609600" cy="152400"/>
          </a:xfrm>
          <a:prstGeom prst="straightConnector1">
            <a:avLst/>
          </a:prstGeom>
          <a:noFill/>
          <a:ln w="9525">
            <a:solidFill>
              <a:schemeClr val="tx1"/>
            </a:solidFill>
            <a:round/>
            <a:headEnd/>
            <a:tailEnd type="none" w="med" len="med"/>
          </a:ln>
        </p:spPr>
      </p:cxnSp>
      <p:sp>
        <p:nvSpPr>
          <p:cNvPr id="77" name="Text Box 63"/>
          <p:cNvSpPr txBox="1">
            <a:spLocks noChangeArrowheads="1"/>
          </p:cNvSpPr>
          <p:nvPr/>
        </p:nvSpPr>
        <p:spPr bwMode="auto">
          <a:xfrm>
            <a:off x="5197840" y="23821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78" name="AutoShape 26"/>
          <p:cNvCxnSpPr>
            <a:cxnSpLocks noChangeShapeType="1"/>
            <a:stCxn id="53" idx="6"/>
            <a:endCxn id="55" idx="3"/>
          </p:cNvCxnSpPr>
          <p:nvPr/>
        </p:nvCxnSpPr>
        <p:spPr bwMode="auto">
          <a:xfrm flipV="1">
            <a:off x="3676964" y="3195825"/>
            <a:ext cx="1303103" cy="312169"/>
          </a:xfrm>
          <a:prstGeom prst="straightConnector1">
            <a:avLst/>
          </a:prstGeom>
          <a:noFill/>
          <a:ln w="9525">
            <a:solidFill>
              <a:schemeClr val="tx1"/>
            </a:solidFill>
            <a:round/>
            <a:headEnd/>
            <a:tailEnd type="none" w="med" len="med"/>
          </a:ln>
        </p:spPr>
      </p:cxnSp>
      <p:sp>
        <p:nvSpPr>
          <p:cNvPr id="79" name="Text Box 63"/>
          <p:cNvSpPr txBox="1">
            <a:spLocks noChangeArrowheads="1"/>
          </p:cNvSpPr>
          <p:nvPr/>
        </p:nvSpPr>
        <p:spPr bwMode="auto">
          <a:xfrm>
            <a:off x="4001765" y="296306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Tree>
    <p:extLst>
      <p:ext uri="{BB962C8B-B14F-4D97-AF65-F5344CB8AC3E}">
        <p14:creationId xmlns:p14="http://schemas.microsoft.com/office/powerpoint/2010/main" val="2442188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487362"/>
          </a:xfrm>
        </p:spPr>
        <p:txBody>
          <a:bodyPr>
            <a:normAutofit fontScale="90000"/>
          </a:bodyPr>
          <a:lstStyle/>
          <a:p>
            <a:r>
              <a:rPr lang="en-US" dirty="0" smtClean="0">
                <a:solidFill>
                  <a:srgbClr val="FF3300"/>
                </a:solidFill>
              </a:rPr>
              <a:t>Example: </a:t>
            </a:r>
            <a:r>
              <a:rPr lang="en-US" dirty="0" err="1" smtClean="0">
                <a:solidFill>
                  <a:srgbClr val="FF3300"/>
                </a:solidFill>
              </a:rPr>
              <a:t>Kruskal's</a:t>
            </a:r>
            <a:r>
              <a:rPr lang="en-US" dirty="0" smtClean="0">
                <a:solidFill>
                  <a:srgbClr val="FF3300"/>
                </a:solidFill>
              </a:rPr>
              <a:t> Algorithm</a:t>
            </a:r>
            <a:endParaRPr lang="en-US" dirty="0">
              <a:solidFill>
                <a:srgbClr val="FF3300"/>
              </a:solidFill>
            </a:endParaRPr>
          </a:p>
        </p:txBody>
      </p:sp>
      <p:sp>
        <p:nvSpPr>
          <p:cNvPr id="17" name="Text Box 45"/>
          <p:cNvSpPr txBox="1">
            <a:spLocks noChangeArrowheads="1"/>
          </p:cNvSpPr>
          <p:nvPr/>
        </p:nvSpPr>
        <p:spPr bwMode="auto">
          <a:xfrm>
            <a:off x="4175125" y="1143001"/>
            <a:ext cx="184150" cy="396875"/>
          </a:xfrm>
          <a:prstGeom prst="rect">
            <a:avLst/>
          </a:prstGeom>
          <a:noFill/>
          <a:ln w="9525">
            <a:noFill/>
            <a:miter lim="800000"/>
            <a:headEnd/>
            <a:tailEnd/>
          </a:ln>
        </p:spPr>
        <p:txBody>
          <a:bodyPr wrap="none">
            <a:spAutoFit/>
          </a:bodyPr>
          <a:lstStyle/>
          <a:p>
            <a:endParaRPr lang="en-US" sz="2000"/>
          </a:p>
        </p:txBody>
      </p:sp>
      <p:sp>
        <p:nvSpPr>
          <p:cNvPr id="46" name="Content Placeholder 2"/>
          <p:cNvSpPr>
            <a:spLocks noGrp="1"/>
          </p:cNvSpPr>
          <p:nvPr>
            <p:ph idx="1"/>
          </p:nvPr>
        </p:nvSpPr>
        <p:spPr>
          <a:xfrm>
            <a:off x="5878325" y="839450"/>
            <a:ext cx="4684745" cy="3351551"/>
          </a:xfrm>
        </p:spPr>
        <p:txBody>
          <a:bodyPr>
            <a:noAutofit/>
          </a:bodyPr>
          <a:lstStyle/>
          <a:p>
            <a:pPr>
              <a:buNone/>
            </a:pPr>
            <a:r>
              <a:rPr lang="en-US" dirty="0"/>
              <a:t>Edges in sorted order:</a:t>
            </a:r>
          </a:p>
          <a:p>
            <a:pPr marL="465138" indent="-465138">
              <a:buNone/>
              <a:tabLst>
                <a:tab pos="630238" algn="l"/>
              </a:tabLst>
            </a:pPr>
            <a:r>
              <a:rPr lang="en-US" sz="2400" dirty="0"/>
              <a:t>1:  	</a:t>
            </a:r>
            <a:r>
              <a:rPr lang="en-US" sz="2400" strike="sngStrike" dirty="0">
                <a:solidFill>
                  <a:schemeClr val="bg1">
                    <a:lumMod val="75000"/>
                  </a:schemeClr>
                </a:solidFill>
              </a:rPr>
              <a:t>(A,D)</a:t>
            </a:r>
            <a:r>
              <a:rPr lang="en-US" sz="2400" dirty="0">
                <a:solidFill>
                  <a:schemeClr val="bg1">
                    <a:lumMod val="75000"/>
                  </a:schemeClr>
                </a:solidFill>
              </a:rPr>
              <a:t> </a:t>
            </a:r>
            <a:r>
              <a:rPr lang="en-US" sz="2400" strike="sngStrike" dirty="0">
                <a:solidFill>
                  <a:schemeClr val="bg1">
                    <a:lumMod val="75000"/>
                  </a:schemeClr>
                </a:solidFill>
              </a:rPr>
              <a:t>(C,D)</a:t>
            </a:r>
            <a:r>
              <a:rPr lang="en-US" sz="2400" dirty="0">
                <a:solidFill>
                  <a:schemeClr val="bg1">
                    <a:lumMod val="75000"/>
                  </a:schemeClr>
                </a:solidFill>
              </a:rPr>
              <a:t> </a:t>
            </a:r>
            <a:r>
              <a:rPr lang="en-US" sz="2400" strike="sngStrike" dirty="0">
                <a:solidFill>
                  <a:schemeClr val="bg1">
                    <a:lumMod val="75000"/>
                  </a:schemeClr>
                </a:solidFill>
              </a:rPr>
              <a:t>(B,E)</a:t>
            </a:r>
            <a:r>
              <a:rPr lang="en-US" sz="2400" dirty="0">
                <a:solidFill>
                  <a:schemeClr val="bg1">
                    <a:lumMod val="75000"/>
                  </a:schemeClr>
                </a:solidFill>
              </a:rPr>
              <a:t> </a:t>
            </a:r>
            <a:r>
              <a:rPr lang="en-US" sz="2400" strike="sngStrike" dirty="0">
                <a:solidFill>
                  <a:schemeClr val="bg1">
                    <a:lumMod val="75000"/>
                  </a:schemeClr>
                </a:solidFill>
              </a:rPr>
              <a:t>(D,E)</a:t>
            </a:r>
          </a:p>
          <a:p>
            <a:pPr marL="465138" indent="-465138">
              <a:buNone/>
              <a:tabLst>
                <a:tab pos="630238" algn="l"/>
              </a:tabLst>
            </a:pPr>
            <a:r>
              <a:rPr lang="en-US" sz="2400" dirty="0"/>
              <a:t>2:  	</a:t>
            </a:r>
            <a:r>
              <a:rPr lang="en-US" sz="2400" strike="sngStrike" dirty="0">
                <a:solidFill>
                  <a:schemeClr val="bg1">
                    <a:lumMod val="75000"/>
                  </a:schemeClr>
                </a:solidFill>
              </a:rPr>
              <a:t>(A,B)</a:t>
            </a:r>
            <a:r>
              <a:rPr lang="en-US" sz="2400" dirty="0">
                <a:solidFill>
                  <a:schemeClr val="bg1">
                    <a:lumMod val="75000"/>
                  </a:schemeClr>
                </a:solidFill>
              </a:rPr>
              <a:t> </a:t>
            </a:r>
            <a:r>
              <a:rPr lang="en-US" sz="2400" dirty="0"/>
              <a:t>(C,F) (A,C)</a:t>
            </a:r>
          </a:p>
          <a:p>
            <a:pPr marL="465138" indent="-465138">
              <a:buNone/>
              <a:tabLst>
                <a:tab pos="630238" algn="l"/>
              </a:tabLst>
            </a:pPr>
            <a:r>
              <a:rPr lang="en-US" sz="2400" dirty="0"/>
              <a:t>3:  	(E,G)</a:t>
            </a:r>
          </a:p>
          <a:p>
            <a:pPr marL="465138" indent="-465138">
              <a:buNone/>
              <a:tabLst>
                <a:tab pos="630238" algn="l"/>
              </a:tabLst>
            </a:pPr>
            <a:r>
              <a:rPr lang="en-US" sz="2400" dirty="0"/>
              <a:t>5:  	(D,G) (B,D)</a:t>
            </a:r>
          </a:p>
          <a:p>
            <a:pPr marL="465138" indent="-465138">
              <a:buNone/>
              <a:tabLst>
                <a:tab pos="630238" algn="l"/>
              </a:tabLst>
            </a:pPr>
            <a:r>
              <a:rPr lang="en-US" sz="2400" dirty="0"/>
              <a:t>6:  	(D,F)</a:t>
            </a:r>
          </a:p>
          <a:p>
            <a:pPr marL="465138" indent="-465138">
              <a:buNone/>
              <a:tabLst>
                <a:tab pos="630238" algn="l"/>
              </a:tabLst>
            </a:pPr>
            <a:r>
              <a:rPr lang="en-US" sz="2400" dirty="0"/>
              <a:t>10:	(F,G)</a:t>
            </a:r>
          </a:p>
        </p:txBody>
      </p:sp>
      <p:sp>
        <p:nvSpPr>
          <p:cNvPr id="49" name="TextBox 48"/>
          <p:cNvSpPr txBox="1"/>
          <p:nvPr/>
        </p:nvSpPr>
        <p:spPr>
          <a:xfrm>
            <a:off x="1981200" y="5416686"/>
            <a:ext cx="6290568" cy="400110"/>
          </a:xfrm>
          <a:prstGeom prst="rect">
            <a:avLst/>
          </a:prstGeom>
          <a:noFill/>
        </p:spPr>
        <p:txBody>
          <a:bodyPr wrap="none" rtlCol="0">
            <a:spAutoFit/>
          </a:bodyPr>
          <a:lstStyle/>
          <a:p>
            <a:r>
              <a:rPr lang="en-US" sz="2000" dirty="0"/>
              <a:t>At each step, the union/find sets are the trees in the forest</a:t>
            </a:r>
          </a:p>
        </p:txBody>
      </p:sp>
      <p:sp>
        <p:nvSpPr>
          <p:cNvPr id="45" name="Content Placeholder 2"/>
          <p:cNvSpPr txBox="1">
            <a:spLocks/>
          </p:cNvSpPr>
          <p:nvPr/>
        </p:nvSpPr>
        <p:spPr bwMode="auto">
          <a:xfrm>
            <a:off x="1981200" y="419100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(A,B,C,D,E) (F) (G)</a:t>
            </a:r>
          </a:p>
          <a:p>
            <a:pPr marL="342900" indent="-342900" fontAlgn="base">
              <a:spcBef>
                <a:spcPct val="20000"/>
              </a:spcBef>
              <a:spcAft>
                <a:spcPct val="0"/>
              </a:spcAft>
              <a:tabLst>
                <a:tab pos="1319213" algn="l"/>
              </a:tabLst>
              <a:defRPr/>
            </a:pPr>
            <a:r>
              <a:rPr lang="en-US" sz="2400" kern="0" dirty="0"/>
              <a:t>Output:	(A,D) (C,D) (B,E) (D,E)</a:t>
            </a:r>
          </a:p>
        </p:txBody>
      </p:sp>
      <p:sp>
        <p:nvSpPr>
          <p:cNvPr id="48" name="Oval 5"/>
          <p:cNvSpPr>
            <a:spLocks noChangeArrowheads="1"/>
          </p:cNvSpPr>
          <p:nvPr/>
        </p:nvSpPr>
        <p:spPr bwMode="auto">
          <a:xfrm>
            <a:off x="2333470" y="125930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50" name="Oval 49"/>
          <p:cNvSpPr>
            <a:spLocks noChangeArrowheads="1"/>
          </p:cNvSpPr>
          <p:nvPr/>
        </p:nvSpPr>
        <p:spPr bwMode="auto">
          <a:xfrm>
            <a:off x="3811264" y="118310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51" name="Oval 50"/>
          <p:cNvSpPr>
            <a:spLocks noChangeArrowheads="1"/>
          </p:cNvSpPr>
          <p:nvPr/>
        </p:nvSpPr>
        <p:spPr bwMode="auto">
          <a:xfrm>
            <a:off x="2181070" y="247850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52" name="Oval 51"/>
          <p:cNvSpPr>
            <a:spLocks noChangeArrowheads="1"/>
          </p:cNvSpPr>
          <p:nvPr/>
        </p:nvSpPr>
        <p:spPr bwMode="auto">
          <a:xfrm>
            <a:off x="3781270" y="224990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53" name="Oval 52"/>
          <p:cNvSpPr>
            <a:spLocks noChangeArrowheads="1"/>
          </p:cNvSpPr>
          <p:nvPr/>
        </p:nvSpPr>
        <p:spPr bwMode="auto">
          <a:xfrm>
            <a:off x="3295963" y="331749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54" name="Oval 53"/>
          <p:cNvSpPr>
            <a:spLocks noChangeArrowheads="1"/>
          </p:cNvSpPr>
          <p:nvPr/>
        </p:nvSpPr>
        <p:spPr bwMode="auto">
          <a:xfrm>
            <a:off x="5076670" y="188002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55" name="Oval 54"/>
          <p:cNvSpPr>
            <a:spLocks noChangeArrowheads="1"/>
          </p:cNvSpPr>
          <p:nvPr/>
        </p:nvSpPr>
        <p:spPr bwMode="auto">
          <a:xfrm>
            <a:off x="4924270" y="287062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56" name="AutoShape 24"/>
          <p:cNvCxnSpPr>
            <a:cxnSpLocks noChangeShapeType="1"/>
            <a:stCxn id="48" idx="4"/>
            <a:endCxn id="51" idx="0"/>
          </p:cNvCxnSpPr>
          <p:nvPr/>
        </p:nvCxnSpPr>
        <p:spPr bwMode="auto">
          <a:xfrm flipH="1">
            <a:off x="2371570" y="1640307"/>
            <a:ext cx="152400" cy="838200"/>
          </a:xfrm>
          <a:prstGeom prst="straightConnector1">
            <a:avLst/>
          </a:prstGeom>
          <a:noFill/>
          <a:ln w="9525">
            <a:solidFill>
              <a:schemeClr val="tx1"/>
            </a:solidFill>
            <a:round/>
            <a:headEnd/>
            <a:tailEnd type="none" w="med" len="med"/>
          </a:ln>
        </p:spPr>
      </p:cxnSp>
      <p:cxnSp>
        <p:nvCxnSpPr>
          <p:cNvPr id="58" name="AutoShape 32"/>
          <p:cNvCxnSpPr>
            <a:cxnSpLocks noChangeShapeType="1"/>
            <a:stCxn id="52" idx="0"/>
            <a:endCxn id="50" idx="4"/>
          </p:cNvCxnSpPr>
          <p:nvPr/>
        </p:nvCxnSpPr>
        <p:spPr bwMode="auto">
          <a:xfrm flipV="1">
            <a:off x="3971770" y="1564107"/>
            <a:ext cx="29994" cy="685800"/>
          </a:xfrm>
          <a:prstGeom prst="straightConnector1">
            <a:avLst/>
          </a:prstGeom>
          <a:noFill/>
          <a:ln w="9525">
            <a:solidFill>
              <a:schemeClr val="tx1"/>
            </a:solidFill>
            <a:round/>
            <a:headEnd/>
            <a:tailEnd type="none" w="med" len="med"/>
          </a:ln>
        </p:spPr>
      </p:cxnSp>
      <p:sp>
        <p:nvSpPr>
          <p:cNvPr id="60" name="Text Box 63"/>
          <p:cNvSpPr txBox="1">
            <a:spLocks noChangeArrowheads="1"/>
          </p:cNvSpPr>
          <p:nvPr/>
        </p:nvSpPr>
        <p:spPr bwMode="auto">
          <a:xfrm>
            <a:off x="3247870" y="1651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61" name="Text Box 66"/>
          <p:cNvSpPr txBox="1">
            <a:spLocks noChangeArrowheads="1"/>
          </p:cNvSpPr>
          <p:nvPr/>
        </p:nvSpPr>
        <p:spPr bwMode="auto">
          <a:xfrm>
            <a:off x="2074890" y="186890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2" name="Text Box 63"/>
          <p:cNvSpPr txBox="1">
            <a:spLocks noChangeArrowheads="1"/>
          </p:cNvSpPr>
          <p:nvPr/>
        </p:nvSpPr>
        <p:spPr bwMode="auto">
          <a:xfrm>
            <a:off x="4039850" y="178471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63" name="AutoShape 26"/>
          <p:cNvCxnSpPr>
            <a:cxnSpLocks noChangeShapeType="1"/>
            <a:stCxn id="48" idx="5"/>
            <a:endCxn id="52" idx="1"/>
          </p:cNvCxnSpPr>
          <p:nvPr/>
        </p:nvCxnSpPr>
        <p:spPr bwMode="auto">
          <a:xfrm rot="16200000" flipH="1">
            <a:off x="2887274" y="1355911"/>
            <a:ext cx="721192" cy="1178392"/>
          </a:xfrm>
          <a:prstGeom prst="straightConnector1">
            <a:avLst/>
          </a:prstGeom>
          <a:noFill/>
          <a:ln w="38100">
            <a:solidFill>
              <a:schemeClr val="accent2"/>
            </a:solidFill>
            <a:round/>
            <a:headEnd/>
            <a:tailEnd type="none" w="med" len="med"/>
          </a:ln>
        </p:spPr>
      </p:cxnSp>
      <p:cxnSp>
        <p:nvCxnSpPr>
          <p:cNvPr id="64" name="AutoShape 26"/>
          <p:cNvCxnSpPr>
            <a:cxnSpLocks noChangeShapeType="1"/>
            <a:stCxn id="51" idx="6"/>
            <a:endCxn id="52" idx="2"/>
          </p:cNvCxnSpPr>
          <p:nvPr/>
        </p:nvCxnSpPr>
        <p:spPr bwMode="auto">
          <a:xfrm flipV="1">
            <a:off x="2562070" y="2440407"/>
            <a:ext cx="1219200" cy="228600"/>
          </a:xfrm>
          <a:prstGeom prst="straightConnector1">
            <a:avLst/>
          </a:prstGeom>
          <a:noFill/>
          <a:ln w="38100">
            <a:solidFill>
              <a:schemeClr val="accent2"/>
            </a:solidFill>
            <a:round/>
            <a:headEnd/>
            <a:tailEnd type="none" w="med" len="med"/>
          </a:ln>
        </p:spPr>
      </p:cxnSp>
      <p:sp>
        <p:nvSpPr>
          <p:cNvPr id="65" name="Text Box 63"/>
          <p:cNvSpPr txBox="1">
            <a:spLocks noChangeArrowheads="1"/>
          </p:cNvSpPr>
          <p:nvPr/>
        </p:nvSpPr>
        <p:spPr bwMode="auto">
          <a:xfrm>
            <a:off x="2858764" y="220522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6" name="AutoShape 26"/>
          <p:cNvCxnSpPr>
            <a:cxnSpLocks noChangeShapeType="1"/>
            <a:stCxn id="52" idx="6"/>
            <a:endCxn id="54" idx="3"/>
          </p:cNvCxnSpPr>
          <p:nvPr/>
        </p:nvCxnSpPr>
        <p:spPr bwMode="auto">
          <a:xfrm flipV="1">
            <a:off x="4162270" y="2205225"/>
            <a:ext cx="970196" cy="235183"/>
          </a:xfrm>
          <a:prstGeom prst="straightConnector1">
            <a:avLst/>
          </a:prstGeom>
          <a:noFill/>
          <a:ln w="38100">
            <a:solidFill>
              <a:schemeClr val="accent2"/>
            </a:solidFill>
            <a:round/>
            <a:headEnd/>
            <a:tailEnd type="none" w="med" len="med"/>
          </a:ln>
        </p:spPr>
      </p:cxnSp>
      <p:sp>
        <p:nvSpPr>
          <p:cNvPr id="67" name="Text Box 63"/>
          <p:cNvSpPr txBox="1">
            <a:spLocks noChangeArrowheads="1"/>
          </p:cNvSpPr>
          <p:nvPr/>
        </p:nvSpPr>
        <p:spPr bwMode="auto">
          <a:xfrm>
            <a:off x="4458964" y="195335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8" name="AutoShape 32"/>
          <p:cNvCxnSpPr>
            <a:cxnSpLocks noChangeShapeType="1"/>
            <a:stCxn id="54" idx="1"/>
            <a:endCxn id="50" idx="6"/>
          </p:cNvCxnSpPr>
          <p:nvPr/>
        </p:nvCxnSpPr>
        <p:spPr bwMode="auto">
          <a:xfrm flipH="1" flipV="1">
            <a:off x="4192264" y="1373608"/>
            <a:ext cx="940202" cy="562209"/>
          </a:xfrm>
          <a:prstGeom prst="straightConnector1">
            <a:avLst/>
          </a:prstGeom>
          <a:noFill/>
          <a:ln w="38100">
            <a:solidFill>
              <a:schemeClr val="accent2"/>
            </a:solidFill>
            <a:round/>
            <a:headEnd/>
            <a:tailEnd type="none" w="med" len="med"/>
          </a:ln>
        </p:spPr>
      </p:cxnSp>
      <p:sp>
        <p:nvSpPr>
          <p:cNvPr id="69" name="Text Box 63"/>
          <p:cNvSpPr txBox="1">
            <a:spLocks noChangeArrowheads="1"/>
          </p:cNvSpPr>
          <p:nvPr/>
        </p:nvSpPr>
        <p:spPr bwMode="auto">
          <a:xfrm>
            <a:off x="4687564" y="1270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70" name="AutoShape 26"/>
          <p:cNvCxnSpPr>
            <a:cxnSpLocks noChangeShapeType="1"/>
            <a:stCxn id="51" idx="5"/>
            <a:endCxn id="53" idx="1"/>
          </p:cNvCxnSpPr>
          <p:nvPr/>
        </p:nvCxnSpPr>
        <p:spPr bwMode="auto">
          <a:xfrm>
            <a:off x="2506275" y="2803711"/>
            <a:ext cx="845485" cy="569578"/>
          </a:xfrm>
          <a:prstGeom prst="straightConnector1">
            <a:avLst/>
          </a:prstGeom>
          <a:noFill/>
          <a:ln w="9525">
            <a:solidFill>
              <a:schemeClr val="tx1"/>
            </a:solidFill>
            <a:round/>
            <a:headEnd/>
            <a:tailEnd type="none" w="med" len="med"/>
          </a:ln>
        </p:spPr>
      </p:cxnSp>
      <p:sp>
        <p:nvSpPr>
          <p:cNvPr id="71" name="Text Box 66"/>
          <p:cNvSpPr txBox="1">
            <a:spLocks noChangeArrowheads="1"/>
          </p:cNvSpPr>
          <p:nvPr/>
        </p:nvSpPr>
        <p:spPr bwMode="auto">
          <a:xfrm>
            <a:off x="2659312" y="310788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72" name="AutoShape 32"/>
          <p:cNvCxnSpPr>
            <a:cxnSpLocks noChangeShapeType="1"/>
            <a:stCxn id="52" idx="4"/>
            <a:endCxn id="53" idx="7"/>
          </p:cNvCxnSpPr>
          <p:nvPr/>
        </p:nvCxnSpPr>
        <p:spPr bwMode="auto">
          <a:xfrm flipH="1">
            <a:off x="3621168" y="2630907"/>
            <a:ext cx="350603" cy="742382"/>
          </a:xfrm>
          <a:prstGeom prst="straightConnector1">
            <a:avLst/>
          </a:prstGeom>
          <a:noFill/>
          <a:ln w="9525">
            <a:solidFill>
              <a:schemeClr val="tx1"/>
            </a:solidFill>
            <a:round/>
            <a:headEnd/>
            <a:tailEnd type="none" w="med" len="med"/>
          </a:ln>
        </p:spPr>
      </p:cxnSp>
      <p:sp>
        <p:nvSpPr>
          <p:cNvPr id="73" name="Text Box 63"/>
          <p:cNvSpPr txBox="1">
            <a:spLocks noChangeArrowheads="1"/>
          </p:cNvSpPr>
          <p:nvPr/>
        </p:nvSpPr>
        <p:spPr bwMode="auto">
          <a:xfrm>
            <a:off x="3476470" y="27507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74" name="Text Box 63"/>
          <p:cNvSpPr txBox="1">
            <a:spLocks noChangeArrowheads="1"/>
          </p:cNvSpPr>
          <p:nvPr/>
        </p:nvSpPr>
        <p:spPr bwMode="auto">
          <a:xfrm>
            <a:off x="4488944" y="24434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75" name="AutoShape 26"/>
          <p:cNvCxnSpPr>
            <a:cxnSpLocks noChangeShapeType="1"/>
            <a:stCxn id="52" idx="5"/>
            <a:endCxn id="55" idx="1"/>
          </p:cNvCxnSpPr>
          <p:nvPr/>
        </p:nvCxnSpPr>
        <p:spPr bwMode="auto">
          <a:xfrm rot="16200000" flipH="1">
            <a:off x="4367619" y="2313967"/>
            <a:ext cx="351305" cy="873592"/>
          </a:xfrm>
          <a:prstGeom prst="straightConnector1">
            <a:avLst/>
          </a:prstGeom>
          <a:noFill/>
          <a:ln w="9525">
            <a:solidFill>
              <a:schemeClr val="tx1"/>
            </a:solidFill>
            <a:round/>
            <a:headEnd/>
            <a:tailEnd type="none" w="med" len="med"/>
          </a:ln>
        </p:spPr>
      </p:cxnSp>
      <p:cxnSp>
        <p:nvCxnSpPr>
          <p:cNvPr id="76" name="AutoShape 26"/>
          <p:cNvCxnSpPr>
            <a:cxnSpLocks noChangeShapeType="1"/>
            <a:stCxn id="55" idx="0"/>
            <a:endCxn id="54" idx="4"/>
          </p:cNvCxnSpPr>
          <p:nvPr/>
        </p:nvCxnSpPr>
        <p:spPr bwMode="auto">
          <a:xfrm rot="5400000" flipH="1" flipV="1">
            <a:off x="4886170" y="2489620"/>
            <a:ext cx="609600" cy="152400"/>
          </a:xfrm>
          <a:prstGeom prst="straightConnector1">
            <a:avLst/>
          </a:prstGeom>
          <a:noFill/>
          <a:ln w="9525">
            <a:solidFill>
              <a:schemeClr val="tx1"/>
            </a:solidFill>
            <a:round/>
            <a:headEnd/>
            <a:tailEnd type="none" w="med" len="med"/>
          </a:ln>
        </p:spPr>
      </p:cxnSp>
      <p:sp>
        <p:nvSpPr>
          <p:cNvPr id="77" name="Text Box 63"/>
          <p:cNvSpPr txBox="1">
            <a:spLocks noChangeArrowheads="1"/>
          </p:cNvSpPr>
          <p:nvPr/>
        </p:nvSpPr>
        <p:spPr bwMode="auto">
          <a:xfrm>
            <a:off x="5197840" y="23821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78" name="AutoShape 26"/>
          <p:cNvCxnSpPr>
            <a:cxnSpLocks noChangeShapeType="1"/>
            <a:stCxn id="53" idx="6"/>
            <a:endCxn id="55" idx="3"/>
          </p:cNvCxnSpPr>
          <p:nvPr/>
        </p:nvCxnSpPr>
        <p:spPr bwMode="auto">
          <a:xfrm flipV="1">
            <a:off x="3676964" y="3195825"/>
            <a:ext cx="1303103" cy="312169"/>
          </a:xfrm>
          <a:prstGeom prst="straightConnector1">
            <a:avLst/>
          </a:prstGeom>
          <a:noFill/>
          <a:ln w="9525">
            <a:solidFill>
              <a:schemeClr val="tx1"/>
            </a:solidFill>
            <a:round/>
            <a:headEnd/>
            <a:tailEnd type="none" w="med" len="med"/>
          </a:ln>
        </p:spPr>
      </p:cxnSp>
      <p:sp>
        <p:nvSpPr>
          <p:cNvPr id="79" name="Text Box 63"/>
          <p:cNvSpPr txBox="1">
            <a:spLocks noChangeArrowheads="1"/>
          </p:cNvSpPr>
          <p:nvPr/>
        </p:nvSpPr>
        <p:spPr bwMode="auto">
          <a:xfrm>
            <a:off x="4001765" y="296306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Tree>
    <p:extLst>
      <p:ext uri="{BB962C8B-B14F-4D97-AF65-F5344CB8AC3E}">
        <p14:creationId xmlns:p14="http://schemas.microsoft.com/office/powerpoint/2010/main" val="370610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487362"/>
          </a:xfrm>
        </p:spPr>
        <p:txBody>
          <a:bodyPr>
            <a:normAutofit fontScale="90000"/>
          </a:bodyPr>
          <a:lstStyle/>
          <a:p>
            <a:r>
              <a:rPr lang="en-US" dirty="0" smtClean="0">
                <a:solidFill>
                  <a:srgbClr val="FF3300"/>
                </a:solidFill>
              </a:rPr>
              <a:t>Example: </a:t>
            </a:r>
            <a:r>
              <a:rPr lang="en-US" dirty="0" err="1" smtClean="0">
                <a:solidFill>
                  <a:srgbClr val="FF3300"/>
                </a:solidFill>
              </a:rPr>
              <a:t>Kruskal's</a:t>
            </a:r>
            <a:r>
              <a:rPr lang="en-US" dirty="0" smtClean="0">
                <a:solidFill>
                  <a:srgbClr val="FF3300"/>
                </a:solidFill>
              </a:rPr>
              <a:t> Algorithm</a:t>
            </a:r>
            <a:endParaRPr lang="en-US" dirty="0">
              <a:solidFill>
                <a:srgbClr val="FF3300"/>
              </a:solidFill>
            </a:endParaRPr>
          </a:p>
        </p:txBody>
      </p:sp>
      <p:sp>
        <p:nvSpPr>
          <p:cNvPr id="17" name="Text Box 45"/>
          <p:cNvSpPr txBox="1">
            <a:spLocks noChangeArrowheads="1"/>
          </p:cNvSpPr>
          <p:nvPr/>
        </p:nvSpPr>
        <p:spPr bwMode="auto">
          <a:xfrm>
            <a:off x="4175125" y="1143001"/>
            <a:ext cx="184150" cy="396875"/>
          </a:xfrm>
          <a:prstGeom prst="rect">
            <a:avLst/>
          </a:prstGeom>
          <a:noFill/>
          <a:ln w="9525">
            <a:noFill/>
            <a:miter lim="800000"/>
            <a:headEnd/>
            <a:tailEnd/>
          </a:ln>
        </p:spPr>
        <p:txBody>
          <a:bodyPr wrap="none">
            <a:spAutoFit/>
          </a:bodyPr>
          <a:lstStyle/>
          <a:p>
            <a:endParaRPr lang="en-US" sz="2000"/>
          </a:p>
        </p:txBody>
      </p:sp>
      <p:sp>
        <p:nvSpPr>
          <p:cNvPr id="46" name="Content Placeholder 2"/>
          <p:cNvSpPr>
            <a:spLocks noGrp="1"/>
          </p:cNvSpPr>
          <p:nvPr>
            <p:ph idx="1"/>
          </p:nvPr>
        </p:nvSpPr>
        <p:spPr>
          <a:xfrm>
            <a:off x="5878325" y="839450"/>
            <a:ext cx="4684745" cy="3351551"/>
          </a:xfrm>
        </p:spPr>
        <p:txBody>
          <a:bodyPr>
            <a:noAutofit/>
          </a:bodyPr>
          <a:lstStyle/>
          <a:p>
            <a:pPr>
              <a:buNone/>
            </a:pPr>
            <a:r>
              <a:rPr lang="en-US" dirty="0"/>
              <a:t>Edges in sorted order:</a:t>
            </a:r>
          </a:p>
          <a:p>
            <a:pPr marL="465138" indent="-465138">
              <a:buNone/>
              <a:tabLst>
                <a:tab pos="630238" algn="l"/>
              </a:tabLst>
            </a:pPr>
            <a:r>
              <a:rPr lang="en-US" sz="2400" dirty="0"/>
              <a:t>1:  	</a:t>
            </a:r>
            <a:r>
              <a:rPr lang="en-US" sz="2400" strike="sngStrike" dirty="0">
                <a:solidFill>
                  <a:schemeClr val="bg1">
                    <a:lumMod val="75000"/>
                  </a:schemeClr>
                </a:solidFill>
              </a:rPr>
              <a:t>(A,D)</a:t>
            </a:r>
            <a:r>
              <a:rPr lang="en-US" sz="2400" dirty="0">
                <a:solidFill>
                  <a:schemeClr val="bg1">
                    <a:lumMod val="75000"/>
                  </a:schemeClr>
                </a:solidFill>
              </a:rPr>
              <a:t> </a:t>
            </a:r>
            <a:r>
              <a:rPr lang="en-US" sz="2400" strike="sngStrike" dirty="0">
                <a:solidFill>
                  <a:schemeClr val="bg1">
                    <a:lumMod val="75000"/>
                  </a:schemeClr>
                </a:solidFill>
              </a:rPr>
              <a:t>(C,D)</a:t>
            </a:r>
            <a:r>
              <a:rPr lang="en-US" sz="2400" dirty="0">
                <a:solidFill>
                  <a:schemeClr val="bg1">
                    <a:lumMod val="75000"/>
                  </a:schemeClr>
                </a:solidFill>
              </a:rPr>
              <a:t> </a:t>
            </a:r>
            <a:r>
              <a:rPr lang="en-US" sz="2400" strike="sngStrike" dirty="0">
                <a:solidFill>
                  <a:schemeClr val="bg1">
                    <a:lumMod val="75000"/>
                  </a:schemeClr>
                </a:solidFill>
              </a:rPr>
              <a:t>(B,E)</a:t>
            </a:r>
            <a:r>
              <a:rPr lang="en-US" sz="2400" dirty="0">
                <a:solidFill>
                  <a:schemeClr val="bg1">
                    <a:lumMod val="75000"/>
                  </a:schemeClr>
                </a:solidFill>
              </a:rPr>
              <a:t> </a:t>
            </a:r>
            <a:r>
              <a:rPr lang="en-US" sz="2400" strike="sngStrike" dirty="0">
                <a:solidFill>
                  <a:schemeClr val="bg1">
                    <a:lumMod val="75000"/>
                  </a:schemeClr>
                </a:solidFill>
              </a:rPr>
              <a:t>(D,E)</a:t>
            </a:r>
          </a:p>
          <a:p>
            <a:pPr marL="465138" indent="-465138">
              <a:buNone/>
              <a:tabLst>
                <a:tab pos="630238" algn="l"/>
              </a:tabLst>
            </a:pPr>
            <a:r>
              <a:rPr lang="en-US" sz="2400" dirty="0"/>
              <a:t>2:  	</a:t>
            </a:r>
            <a:r>
              <a:rPr lang="en-US" sz="2400" strike="sngStrike" dirty="0">
                <a:solidFill>
                  <a:schemeClr val="bg1">
                    <a:lumMod val="75000"/>
                  </a:schemeClr>
                </a:solidFill>
              </a:rPr>
              <a:t>(A,B)</a:t>
            </a:r>
            <a:r>
              <a:rPr lang="en-US" sz="2400" dirty="0">
                <a:solidFill>
                  <a:schemeClr val="bg1">
                    <a:lumMod val="75000"/>
                  </a:schemeClr>
                </a:solidFill>
              </a:rPr>
              <a:t> </a:t>
            </a:r>
            <a:r>
              <a:rPr lang="en-US" sz="2400" strike="sngStrike" dirty="0">
                <a:solidFill>
                  <a:schemeClr val="bg1">
                    <a:lumMod val="75000"/>
                  </a:schemeClr>
                </a:solidFill>
              </a:rPr>
              <a:t>(C,F)</a:t>
            </a:r>
            <a:r>
              <a:rPr lang="en-US" sz="2400" dirty="0">
                <a:solidFill>
                  <a:schemeClr val="bg1">
                    <a:lumMod val="75000"/>
                  </a:schemeClr>
                </a:solidFill>
              </a:rPr>
              <a:t> </a:t>
            </a:r>
            <a:r>
              <a:rPr lang="en-US" sz="2400" dirty="0"/>
              <a:t>(A,C)</a:t>
            </a:r>
          </a:p>
          <a:p>
            <a:pPr marL="465138" indent="-465138">
              <a:buNone/>
              <a:tabLst>
                <a:tab pos="630238" algn="l"/>
              </a:tabLst>
            </a:pPr>
            <a:r>
              <a:rPr lang="en-US" sz="2400" dirty="0"/>
              <a:t>3:  	(E,G)</a:t>
            </a:r>
          </a:p>
          <a:p>
            <a:pPr marL="465138" indent="-465138">
              <a:buNone/>
              <a:tabLst>
                <a:tab pos="630238" algn="l"/>
              </a:tabLst>
            </a:pPr>
            <a:r>
              <a:rPr lang="en-US" sz="2400" dirty="0"/>
              <a:t>5:  	(D,G) (B,D)</a:t>
            </a:r>
          </a:p>
          <a:p>
            <a:pPr marL="465138" indent="-465138">
              <a:buNone/>
              <a:tabLst>
                <a:tab pos="630238" algn="l"/>
              </a:tabLst>
            </a:pPr>
            <a:r>
              <a:rPr lang="en-US" sz="2400" dirty="0"/>
              <a:t>6:  	(D,F)</a:t>
            </a:r>
          </a:p>
          <a:p>
            <a:pPr marL="465138" indent="-465138">
              <a:buNone/>
              <a:tabLst>
                <a:tab pos="630238" algn="l"/>
              </a:tabLst>
            </a:pPr>
            <a:r>
              <a:rPr lang="en-US" sz="2400" dirty="0"/>
              <a:t>10:	(F,G)</a:t>
            </a:r>
          </a:p>
        </p:txBody>
      </p:sp>
      <p:sp>
        <p:nvSpPr>
          <p:cNvPr id="49" name="TextBox 48"/>
          <p:cNvSpPr txBox="1"/>
          <p:nvPr/>
        </p:nvSpPr>
        <p:spPr>
          <a:xfrm>
            <a:off x="1981200" y="5416686"/>
            <a:ext cx="6290568" cy="400110"/>
          </a:xfrm>
          <a:prstGeom prst="rect">
            <a:avLst/>
          </a:prstGeom>
          <a:noFill/>
        </p:spPr>
        <p:txBody>
          <a:bodyPr wrap="none" rtlCol="0">
            <a:spAutoFit/>
          </a:bodyPr>
          <a:lstStyle/>
          <a:p>
            <a:r>
              <a:rPr lang="en-US" sz="2000" dirty="0"/>
              <a:t>At each step, the union/find sets are the trees in the forest</a:t>
            </a:r>
          </a:p>
        </p:txBody>
      </p:sp>
      <p:sp>
        <p:nvSpPr>
          <p:cNvPr id="45" name="Content Placeholder 2"/>
          <p:cNvSpPr txBox="1">
            <a:spLocks/>
          </p:cNvSpPr>
          <p:nvPr/>
        </p:nvSpPr>
        <p:spPr bwMode="auto">
          <a:xfrm>
            <a:off x="1981200" y="419100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(A,B,C,D,E,F) (G)</a:t>
            </a:r>
          </a:p>
          <a:p>
            <a:pPr marL="342900" indent="-342900" fontAlgn="base">
              <a:spcBef>
                <a:spcPct val="20000"/>
              </a:spcBef>
              <a:spcAft>
                <a:spcPct val="0"/>
              </a:spcAft>
              <a:tabLst>
                <a:tab pos="1319213" algn="l"/>
              </a:tabLst>
              <a:defRPr/>
            </a:pPr>
            <a:r>
              <a:rPr lang="en-US" sz="2400" kern="0" dirty="0"/>
              <a:t>Output:	(A,D) (C,D) (B,E) (D,E) (C,F)</a:t>
            </a:r>
          </a:p>
        </p:txBody>
      </p:sp>
      <p:sp>
        <p:nvSpPr>
          <p:cNvPr id="48" name="Oval 5"/>
          <p:cNvSpPr>
            <a:spLocks noChangeArrowheads="1"/>
          </p:cNvSpPr>
          <p:nvPr/>
        </p:nvSpPr>
        <p:spPr bwMode="auto">
          <a:xfrm>
            <a:off x="2333470" y="125930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50" name="Oval 49"/>
          <p:cNvSpPr>
            <a:spLocks noChangeArrowheads="1"/>
          </p:cNvSpPr>
          <p:nvPr/>
        </p:nvSpPr>
        <p:spPr bwMode="auto">
          <a:xfrm>
            <a:off x="3811264" y="118310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51" name="Oval 50"/>
          <p:cNvSpPr>
            <a:spLocks noChangeArrowheads="1"/>
          </p:cNvSpPr>
          <p:nvPr/>
        </p:nvSpPr>
        <p:spPr bwMode="auto">
          <a:xfrm>
            <a:off x="2181070" y="247850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52" name="Oval 51"/>
          <p:cNvSpPr>
            <a:spLocks noChangeArrowheads="1"/>
          </p:cNvSpPr>
          <p:nvPr/>
        </p:nvSpPr>
        <p:spPr bwMode="auto">
          <a:xfrm>
            <a:off x="3781270" y="224990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53" name="Oval 52"/>
          <p:cNvSpPr>
            <a:spLocks noChangeArrowheads="1"/>
          </p:cNvSpPr>
          <p:nvPr/>
        </p:nvSpPr>
        <p:spPr bwMode="auto">
          <a:xfrm>
            <a:off x="3295963" y="331749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54" name="Oval 53"/>
          <p:cNvSpPr>
            <a:spLocks noChangeArrowheads="1"/>
          </p:cNvSpPr>
          <p:nvPr/>
        </p:nvSpPr>
        <p:spPr bwMode="auto">
          <a:xfrm>
            <a:off x="5076670" y="188002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55" name="Oval 54"/>
          <p:cNvSpPr>
            <a:spLocks noChangeArrowheads="1"/>
          </p:cNvSpPr>
          <p:nvPr/>
        </p:nvSpPr>
        <p:spPr bwMode="auto">
          <a:xfrm>
            <a:off x="4924270" y="287062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56" name="AutoShape 24"/>
          <p:cNvCxnSpPr>
            <a:cxnSpLocks noChangeShapeType="1"/>
            <a:stCxn id="48" idx="4"/>
            <a:endCxn id="51" idx="0"/>
          </p:cNvCxnSpPr>
          <p:nvPr/>
        </p:nvCxnSpPr>
        <p:spPr bwMode="auto">
          <a:xfrm flipH="1">
            <a:off x="2371570" y="1640307"/>
            <a:ext cx="152400" cy="838200"/>
          </a:xfrm>
          <a:prstGeom prst="straightConnector1">
            <a:avLst/>
          </a:prstGeom>
          <a:noFill/>
          <a:ln w="9525">
            <a:solidFill>
              <a:schemeClr val="tx1"/>
            </a:solidFill>
            <a:round/>
            <a:headEnd/>
            <a:tailEnd type="none" w="med" len="med"/>
          </a:ln>
        </p:spPr>
      </p:cxnSp>
      <p:cxnSp>
        <p:nvCxnSpPr>
          <p:cNvPr id="58" name="AutoShape 32"/>
          <p:cNvCxnSpPr>
            <a:cxnSpLocks noChangeShapeType="1"/>
            <a:stCxn id="52" idx="0"/>
            <a:endCxn id="50" idx="4"/>
          </p:cNvCxnSpPr>
          <p:nvPr/>
        </p:nvCxnSpPr>
        <p:spPr bwMode="auto">
          <a:xfrm flipV="1">
            <a:off x="3971770" y="1564107"/>
            <a:ext cx="29994" cy="685800"/>
          </a:xfrm>
          <a:prstGeom prst="straightConnector1">
            <a:avLst/>
          </a:prstGeom>
          <a:noFill/>
          <a:ln w="9525">
            <a:solidFill>
              <a:schemeClr val="tx1"/>
            </a:solidFill>
            <a:round/>
            <a:headEnd/>
            <a:tailEnd type="none" w="med" len="med"/>
          </a:ln>
        </p:spPr>
      </p:cxnSp>
      <p:sp>
        <p:nvSpPr>
          <p:cNvPr id="60" name="Text Box 63"/>
          <p:cNvSpPr txBox="1">
            <a:spLocks noChangeArrowheads="1"/>
          </p:cNvSpPr>
          <p:nvPr/>
        </p:nvSpPr>
        <p:spPr bwMode="auto">
          <a:xfrm>
            <a:off x="3247870" y="1651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61" name="Text Box 66"/>
          <p:cNvSpPr txBox="1">
            <a:spLocks noChangeArrowheads="1"/>
          </p:cNvSpPr>
          <p:nvPr/>
        </p:nvSpPr>
        <p:spPr bwMode="auto">
          <a:xfrm>
            <a:off x="2074890" y="186890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62" name="Text Box 63"/>
          <p:cNvSpPr txBox="1">
            <a:spLocks noChangeArrowheads="1"/>
          </p:cNvSpPr>
          <p:nvPr/>
        </p:nvSpPr>
        <p:spPr bwMode="auto">
          <a:xfrm>
            <a:off x="4039850" y="178471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63" name="AutoShape 26"/>
          <p:cNvCxnSpPr>
            <a:cxnSpLocks noChangeShapeType="1"/>
            <a:stCxn id="48" idx="5"/>
            <a:endCxn id="52" idx="1"/>
          </p:cNvCxnSpPr>
          <p:nvPr/>
        </p:nvCxnSpPr>
        <p:spPr bwMode="auto">
          <a:xfrm rot="16200000" flipH="1">
            <a:off x="2887274" y="1355911"/>
            <a:ext cx="721192" cy="1178392"/>
          </a:xfrm>
          <a:prstGeom prst="straightConnector1">
            <a:avLst/>
          </a:prstGeom>
          <a:noFill/>
          <a:ln w="38100">
            <a:solidFill>
              <a:schemeClr val="accent2"/>
            </a:solidFill>
            <a:round/>
            <a:headEnd/>
            <a:tailEnd type="none" w="med" len="med"/>
          </a:ln>
        </p:spPr>
      </p:cxnSp>
      <p:cxnSp>
        <p:nvCxnSpPr>
          <p:cNvPr id="64" name="AutoShape 26"/>
          <p:cNvCxnSpPr>
            <a:cxnSpLocks noChangeShapeType="1"/>
            <a:stCxn id="51" idx="6"/>
            <a:endCxn id="52" idx="2"/>
          </p:cNvCxnSpPr>
          <p:nvPr/>
        </p:nvCxnSpPr>
        <p:spPr bwMode="auto">
          <a:xfrm flipV="1">
            <a:off x="2562070" y="2440407"/>
            <a:ext cx="1219200" cy="228600"/>
          </a:xfrm>
          <a:prstGeom prst="straightConnector1">
            <a:avLst/>
          </a:prstGeom>
          <a:noFill/>
          <a:ln w="38100">
            <a:solidFill>
              <a:schemeClr val="accent2"/>
            </a:solidFill>
            <a:round/>
            <a:headEnd/>
            <a:tailEnd type="none" w="med" len="med"/>
          </a:ln>
        </p:spPr>
      </p:cxnSp>
      <p:sp>
        <p:nvSpPr>
          <p:cNvPr id="65" name="Text Box 63"/>
          <p:cNvSpPr txBox="1">
            <a:spLocks noChangeArrowheads="1"/>
          </p:cNvSpPr>
          <p:nvPr/>
        </p:nvSpPr>
        <p:spPr bwMode="auto">
          <a:xfrm>
            <a:off x="2858764" y="220522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6" name="AutoShape 26"/>
          <p:cNvCxnSpPr>
            <a:cxnSpLocks noChangeShapeType="1"/>
            <a:stCxn id="52" idx="6"/>
            <a:endCxn id="54" idx="3"/>
          </p:cNvCxnSpPr>
          <p:nvPr/>
        </p:nvCxnSpPr>
        <p:spPr bwMode="auto">
          <a:xfrm flipV="1">
            <a:off x="4162270" y="2205225"/>
            <a:ext cx="970196" cy="235183"/>
          </a:xfrm>
          <a:prstGeom prst="straightConnector1">
            <a:avLst/>
          </a:prstGeom>
          <a:noFill/>
          <a:ln w="38100">
            <a:solidFill>
              <a:schemeClr val="accent2"/>
            </a:solidFill>
            <a:round/>
            <a:headEnd/>
            <a:tailEnd type="none" w="med" len="med"/>
          </a:ln>
        </p:spPr>
      </p:cxnSp>
      <p:sp>
        <p:nvSpPr>
          <p:cNvPr id="67" name="Text Box 63"/>
          <p:cNvSpPr txBox="1">
            <a:spLocks noChangeArrowheads="1"/>
          </p:cNvSpPr>
          <p:nvPr/>
        </p:nvSpPr>
        <p:spPr bwMode="auto">
          <a:xfrm>
            <a:off x="4458964" y="195335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8" name="AutoShape 32"/>
          <p:cNvCxnSpPr>
            <a:cxnSpLocks noChangeShapeType="1"/>
            <a:stCxn id="54" idx="1"/>
            <a:endCxn id="50" idx="6"/>
          </p:cNvCxnSpPr>
          <p:nvPr/>
        </p:nvCxnSpPr>
        <p:spPr bwMode="auto">
          <a:xfrm flipH="1" flipV="1">
            <a:off x="4192264" y="1373608"/>
            <a:ext cx="940202" cy="562209"/>
          </a:xfrm>
          <a:prstGeom prst="straightConnector1">
            <a:avLst/>
          </a:prstGeom>
          <a:noFill/>
          <a:ln w="38100">
            <a:solidFill>
              <a:schemeClr val="accent2"/>
            </a:solidFill>
            <a:round/>
            <a:headEnd/>
            <a:tailEnd type="none" w="med" len="med"/>
          </a:ln>
        </p:spPr>
      </p:cxnSp>
      <p:sp>
        <p:nvSpPr>
          <p:cNvPr id="69" name="Text Box 63"/>
          <p:cNvSpPr txBox="1">
            <a:spLocks noChangeArrowheads="1"/>
          </p:cNvSpPr>
          <p:nvPr/>
        </p:nvSpPr>
        <p:spPr bwMode="auto">
          <a:xfrm>
            <a:off x="4687564" y="1270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70" name="AutoShape 26"/>
          <p:cNvCxnSpPr>
            <a:cxnSpLocks noChangeShapeType="1"/>
            <a:stCxn id="51" idx="5"/>
            <a:endCxn id="53" idx="1"/>
          </p:cNvCxnSpPr>
          <p:nvPr/>
        </p:nvCxnSpPr>
        <p:spPr bwMode="auto">
          <a:xfrm>
            <a:off x="2506275" y="2803711"/>
            <a:ext cx="845485" cy="569578"/>
          </a:xfrm>
          <a:prstGeom prst="straightConnector1">
            <a:avLst/>
          </a:prstGeom>
          <a:noFill/>
          <a:ln w="38100">
            <a:solidFill>
              <a:schemeClr val="accent2"/>
            </a:solidFill>
            <a:round/>
            <a:headEnd/>
            <a:tailEnd type="none" w="med" len="med"/>
          </a:ln>
        </p:spPr>
      </p:cxnSp>
      <p:sp>
        <p:nvSpPr>
          <p:cNvPr id="71" name="Text Box 66"/>
          <p:cNvSpPr txBox="1">
            <a:spLocks noChangeArrowheads="1"/>
          </p:cNvSpPr>
          <p:nvPr/>
        </p:nvSpPr>
        <p:spPr bwMode="auto">
          <a:xfrm>
            <a:off x="2659312" y="310788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72" name="AutoShape 32"/>
          <p:cNvCxnSpPr>
            <a:cxnSpLocks noChangeShapeType="1"/>
            <a:stCxn id="52" idx="4"/>
            <a:endCxn id="53" idx="7"/>
          </p:cNvCxnSpPr>
          <p:nvPr/>
        </p:nvCxnSpPr>
        <p:spPr bwMode="auto">
          <a:xfrm flipH="1">
            <a:off x="3621168" y="2630907"/>
            <a:ext cx="350603" cy="742382"/>
          </a:xfrm>
          <a:prstGeom prst="straightConnector1">
            <a:avLst/>
          </a:prstGeom>
          <a:noFill/>
          <a:ln w="9525">
            <a:solidFill>
              <a:schemeClr val="tx1"/>
            </a:solidFill>
            <a:round/>
            <a:headEnd/>
            <a:tailEnd type="none" w="med" len="med"/>
          </a:ln>
        </p:spPr>
      </p:cxnSp>
      <p:sp>
        <p:nvSpPr>
          <p:cNvPr id="73" name="Text Box 63"/>
          <p:cNvSpPr txBox="1">
            <a:spLocks noChangeArrowheads="1"/>
          </p:cNvSpPr>
          <p:nvPr/>
        </p:nvSpPr>
        <p:spPr bwMode="auto">
          <a:xfrm>
            <a:off x="3476470" y="27507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74" name="Text Box 63"/>
          <p:cNvSpPr txBox="1">
            <a:spLocks noChangeArrowheads="1"/>
          </p:cNvSpPr>
          <p:nvPr/>
        </p:nvSpPr>
        <p:spPr bwMode="auto">
          <a:xfrm>
            <a:off x="4488944" y="24434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75" name="AutoShape 26"/>
          <p:cNvCxnSpPr>
            <a:cxnSpLocks noChangeShapeType="1"/>
            <a:stCxn id="52" idx="5"/>
            <a:endCxn id="55" idx="1"/>
          </p:cNvCxnSpPr>
          <p:nvPr/>
        </p:nvCxnSpPr>
        <p:spPr bwMode="auto">
          <a:xfrm rot="16200000" flipH="1">
            <a:off x="4367619" y="2313967"/>
            <a:ext cx="351305" cy="873592"/>
          </a:xfrm>
          <a:prstGeom prst="straightConnector1">
            <a:avLst/>
          </a:prstGeom>
          <a:noFill/>
          <a:ln w="9525">
            <a:solidFill>
              <a:schemeClr val="tx1"/>
            </a:solidFill>
            <a:round/>
            <a:headEnd/>
            <a:tailEnd type="none" w="med" len="med"/>
          </a:ln>
        </p:spPr>
      </p:cxnSp>
      <p:cxnSp>
        <p:nvCxnSpPr>
          <p:cNvPr id="76" name="AutoShape 26"/>
          <p:cNvCxnSpPr>
            <a:cxnSpLocks noChangeShapeType="1"/>
            <a:stCxn id="55" idx="0"/>
            <a:endCxn id="54" idx="4"/>
          </p:cNvCxnSpPr>
          <p:nvPr/>
        </p:nvCxnSpPr>
        <p:spPr bwMode="auto">
          <a:xfrm rot="5400000" flipH="1" flipV="1">
            <a:off x="4886170" y="2489620"/>
            <a:ext cx="609600" cy="152400"/>
          </a:xfrm>
          <a:prstGeom prst="straightConnector1">
            <a:avLst/>
          </a:prstGeom>
          <a:noFill/>
          <a:ln w="9525">
            <a:solidFill>
              <a:schemeClr val="tx1"/>
            </a:solidFill>
            <a:round/>
            <a:headEnd/>
            <a:tailEnd type="none" w="med" len="med"/>
          </a:ln>
        </p:spPr>
      </p:cxnSp>
      <p:sp>
        <p:nvSpPr>
          <p:cNvPr id="77" name="Text Box 63"/>
          <p:cNvSpPr txBox="1">
            <a:spLocks noChangeArrowheads="1"/>
          </p:cNvSpPr>
          <p:nvPr/>
        </p:nvSpPr>
        <p:spPr bwMode="auto">
          <a:xfrm>
            <a:off x="5197840" y="23821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78" name="AutoShape 26"/>
          <p:cNvCxnSpPr>
            <a:cxnSpLocks noChangeShapeType="1"/>
            <a:stCxn id="53" idx="6"/>
            <a:endCxn id="55" idx="3"/>
          </p:cNvCxnSpPr>
          <p:nvPr/>
        </p:nvCxnSpPr>
        <p:spPr bwMode="auto">
          <a:xfrm flipV="1">
            <a:off x="3676964" y="3195825"/>
            <a:ext cx="1303103" cy="312169"/>
          </a:xfrm>
          <a:prstGeom prst="straightConnector1">
            <a:avLst/>
          </a:prstGeom>
          <a:noFill/>
          <a:ln w="9525">
            <a:solidFill>
              <a:schemeClr val="tx1"/>
            </a:solidFill>
            <a:round/>
            <a:headEnd/>
            <a:tailEnd type="none" w="med" len="med"/>
          </a:ln>
        </p:spPr>
      </p:cxnSp>
      <p:sp>
        <p:nvSpPr>
          <p:cNvPr id="79" name="Text Box 63"/>
          <p:cNvSpPr txBox="1">
            <a:spLocks noChangeArrowheads="1"/>
          </p:cNvSpPr>
          <p:nvPr/>
        </p:nvSpPr>
        <p:spPr bwMode="auto">
          <a:xfrm>
            <a:off x="4001765" y="296306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Tree>
    <p:extLst>
      <p:ext uri="{BB962C8B-B14F-4D97-AF65-F5344CB8AC3E}">
        <p14:creationId xmlns:p14="http://schemas.microsoft.com/office/powerpoint/2010/main" val="2330304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487362"/>
          </a:xfrm>
        </p:spPr>
        <p:txBody>
          <a:bodyPr>
            <a:normAutofit fontScale="90000"/>
          </a:bodyPr>
          <a:lstStyle/>
          <a:p>
            <a:r>
              <a:rPr lang="en-US" dirty="0" smtClean="0">
                <a:solidFill>
                  <a:srgbClr val="FF3300"/>
                </a:solidFill>
              </a:rPr>
              <a:t>Example: </a:t>
            </a:r>
            <a:r>
              <a:rPr lang="en-US" dirty="0" err="1" smtClean="0">
                <a:solidFill>
                  <a:srgbClr val="FF3300"/>
                </a:solidFill>
              </a:rPr>
              <a:t>Kruskal's</a:t>
            </a:r>
            <a:r>
              <a:rPr lang="en-US" dirty="0" smtClean="0">
                <a:solidFill>
                  <a:srgbClr val="FF3300"/>
                </a:solidFill>
              </a:rPr>
              <a:t> Algorithm</a:t>
            </a:r>
            <a:endParaRPr lang="en-US" dirty="0">
              <a:solidFill>
                <a:srgbClr val="FF3300"/>
              </a:solidFill>
            </a:endParaRPr>
          </a:p>
        </p:txBody>
      </p:sp>
      <p:sp>
        <p:nvSpPr>
          <p:cNvPr id="17" name="Text Box 45"/>
          <p:cNvSpPr txBox="1">
            <a:spLocks noChangeArrowheads="1"/>
          </p:cNvSpPr>
          <p:nvPr/>
        </p:nvSpPr>
        <p:spPr bwMode="auto">
          <a:xfrm>
            <a:off x="4175125" y="1143001"/>
            <a:ext cx="184150" cy="396875"/>
          </a:xfrm>
          <a:prstGeom prst="rect">
            <a:avLst/>
          </a:prstGeom>
          <a:noFill/>
          <a:ln w="9525">
            <a:noFill/>
            <a:miter lim="800000"/>
            <a:headEnd/>
            <a:tailEnd/>
          </a:ln>
        </p:spPr>
        <p:txBody>
          <a:bodyPr wrap="none">
            <a:spAutoFit/>
          </a:bodyPr>
          <a:lstStyle/>
          <a:p>
            <a:endParaRPr lang="en-US" sz="2000"/>
          </a:p>
        </p:txBody>
      </p:sp>
      <p:sp>
        <p:nvSpPr>
          <p:cNvPr id="46" name="Content Placeholder 2"/>
          <p:cNvSpPr>
            <a:spLocks noGrp="1"/>
          </p:cNvSpPr>
          <p:nvPr>
            <p:ph idx="1"/>
          </p:nvPr>
        </p:nvSpPr>
        <p:spPr>
          <a:xfrm>
            <a:off x="5878325" y="839450"/>
            <a:ext cx="4684745" cy="3351551"/>
          </a:xfrm>
        </p:spPr>
        <p:txBody>
          <a:bodyPr>
            <a:noAutofit/>
          </a:bodyPr>
          <a:lstStyle/>
          <a:p>
            <a:pPr>
              <a:buNone/>
            </a:pPr>
            <a:r>
              <a:rPr lang="en-US" dirty="0"/>
              <a:t>Edges in sorted order:</a:t>
            </a:r>
          </a:p>
          <a:p>
            <a:pPr marL="465138" indent="-465138">
              <a:buNone/>
              <a:tabLst>
                <a:tab pos="630238" algn="l"/>
              </a:tabLst>
            </a:pPr>
            <a:r>
              <a:rPr lang="en-US" sz="2400" dirty="0"/>
              <a:t>1:  	</a:t>
            </a:r>
            <a:r>
              <a:rPr lang="en-US" sz="2400" strike="sngStrike" dirty="0">
                <a:solidFill>
                  <a:schemeClr val="bg1">
                    <a:lumMod val="75000"/>
                  </a:schemeClr>
                </a:solidFill>
              </a:rPr>
              <a:t>(A,D)</a:t>
            </a:r>
            <a:r>
              <a:rPr lang="en-US" sz="2400" dirty="0">
                <a:solidFill>
                  <a:schemeClr val="bg1">
                    <a:lumMod val="75000"/>
                  </a:schemeClr>
                </a:solidFill>
              </a:rPr>
              <a:t> </a:t>
            </a:r>
            <a:r>
              <a:rPr lang="en-US" sz="2400" strike="sngStrike" dirty="0">
                <a:solidFill>
                  <a:schemeClr val="bg1">
                    <a:lumMod val="75000"/>
                  </a:schemeClr>
                </a:solidFill>
              </a:rPr>
              <a:t>(C,D)</a:t>
            </a:r>
            <a:r>
              <a:rPr lang="en-US" sz="2400" dirty="0">
                <a:solidFill>
                  <a:schemeClr val="bg1">
                    <a:lumMod val="75000"/>
                  </a:schemeClr>
                </a:solidFill>
              </a:rPr>
              <a:t> </a:t>
            </a:r>
            <a:r>
              <a:rPr lang="en-US" sz="2400" strike="sngStrike" dirty="0">
                <a:solidFill>
                  <a:schemeClr val="bg1">
                    <a:lumMod val="75000"/>
                  </a:schemeClr>
                </a:solidFill>
              </a:rPr>
              <a:t>(B,E)</a:t>
            </a:r>
            <a:r>
              <a:rPr lang="en-US" sz="2400" dirty="0">
                <a:solidFill>
                  <a:schemeClr val="bg1">
                    <a:lumMod val="75000"/>
                  </a:schemeClr>
                </a:solidFill>
              </a:rPr>
              <a:t> </a:t>
            </a:r>
            <a:r>
              <a:rPr lang="en-US" sz="2400" strike="sngStrike" dirty="0">
                <a:solidFill>
                  <a:schemeClr val="bg1">
                    <a:lumMod val="75000"/>
                  </a:schemeClr>
                </a:solidFill>
              </a:rPr>
              <a:t>(D,E)</a:t>
            </a:r>
          </a:p>
          <a:p>
            <a:pPr marL="465138" indent="-465138">
              <a:buNone/>
              <a:tabLst>
                <a:tab pos="630238" algn="l"/>
              </a:tabLst>
            </a:pPr>
            <a:r>
              <a:rPr lang="en-US" sz="2400" dirty="0"/>
              <a:t>2:  	</a:t>
            </a:r>
            <a:r>
              <a:rPr lang="en-US" sz="2400" strike="sngStrike" dirty="0">
                <a:solidFill>
                  <a:schemeClr val="bg1">
                    <a:lumMod val="75000"/>
                  </a:schemeClr>
                </a:solidFill>
              </a:rPr>
              <a:t>(A,B)</a:t>
            </a:r>
            <a:r>
              <a:rPr lang="en-US" sz="2400" dirty="0">
                <a:solidFill>
                  <a:schemeClr val="bg1">
                    <a:lumMod val="75000"/>
                  </a:schemeClr>
                </a:solidFill>
              </a:rPr>
              <a:t> </a:t>
            </a:r>
            <a:r>
              <a:rPr lang="en-US" sz="2400" strike="sngStrike" dirty="0">
                <a:solidFill>
                  <a:schemeClr val="bg1">
                    <a:lumMod val="75000"/>
                  </a:schemeClr>
                </a:solidFill>
              </a:rPr>
              <a:t>(C,F)</a:t>
            </a:r>
            <a:r>
              <a:rPr lang="en-US" sz="2400" dirty="0">
                <a:solidFill>
                  <a:schemeClr val="bg1">
                    <a:lumMod val="75000"/>
                  </a:schemeClr>
                </a:solidFill>
              </a:rPr>
              <a:t> </a:t>
            </a:r>
            <a:r>
              <a:rPr lang="en-US" sz="2400" strike="sngStrike" dirty="0">
                <a:solidFill>
                  <a:schemeClr val="bg1">
                    <a:lumMod val="75000"/>
                  </a:schemeClr>
                </a:solidFill>
              </a:rPr>
              <a:t>(A,C)</a:t>
            </a:r>
          </a:p>
          <a:p>
            <a:pPr marL="465138" indent="-465138">
              <a:buNone/>
              <a:tabLst>
                <a:tab pos="630238" algn="l"/>
              </a:tabLst>
            </a:pPr>
            <a:r>
              <a:rPr lang="en-US" sz="2400" dirty="0"/>
              <a:t>3:  	(E,G)</a:t>
            </a:r>
          </a:p>
          <a:p>
            <a:pPr marL="465138" indent="-465138">
              <a:buNone/>
              <a:tabLst>
                <a:tab pos="630238" algn="l"/>
              </a:tabLst>
            </a:pPr>
            <a:r>
              <a:rPr lang="en-US" sz="2400" dirty="0"/>
              <a:t>5:  	(D,G) (B,D)</a:t>
            </a:r>
          </a:p>
          <a:p>
            <a:pPr marL="465138" indent="-465138">
              <a:buNone/>
              <a:tabLst>
                <a:tab pos="630238" algn="l"/>
              </a:tabLst>
            </a:pPr>
            <a:r>
              <a:rPr lang="en-US" sz="2400" dirty="0"/>
              <a:t>6:  	(D,F)</a:t>
            </a:r>
          </a:p>
          <a:p>
            <a:pPr marL="465138" indent="-465138">
              <a:buNone/>
              <a:tabLst>
                <a:tab pos="630238" algn="l"/>
              </a:tabLst>
            </a:pPr>
            <a:r>
              <a:rPr lang="en-US" sz="2400" dirty="0"/>
              <a:t>10:	(F,G)</a:t>
            </a:r>
          </a:p>
        </p:txBody>
      </p:sp>
      <p:sp>
        <p:nvSpPr>
          <p:cNvPr id="49" name="TextBox 48"/>
          <p:cNvSpPr txBox="1"/>
          <p:nvPr/>
        </p:nvSpPr>
        <p:spPr>
          <a:xfrm>
            <a:off x="1981200" y="5416686"/>
            <a:ext cx="6290568" cy="400110"/>
          </a:xfrm>
          <a:prstGeom prst="rect">
            <a:avLst/>
          </a:prstGeom>
          <a:noFill/>
        </p:spPr>
        <p:txBody>
          <a:bodyPr wrap="none" rtlCol="0">
            <a:spAutoFit/>
          </a:bodyPr>
          <a:lstStyle/>
          <a:p>
            <a:r>
              <a:rPr lang="en-US" sz="2000" dirty="0"/>
              <a:t>At each step, the union/find sets are the trees in the forest</a:t>
            </a:r>
          </a:p>
        </p:txBody>
      </p:sp>
      <p:sp>
        <p:nvSpPr>
          <p:cNvPr id="45" name="Content Placeholder 2"/>
          <p:cNvSpPr txBox="1">
            <a:spLocks/>
          </p:cNvSpPr>
          <p:nvPr/>
        </p:nvSpPr>
        <p:spPr bwMode="auto">
          <a:xfrm>
            <a:off x="1981200" y="4191001"/>
            <a:ext cx="7086600" cy="90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(A,B,C,D,E,F) (G)</a:t>
            </a:r>
          </a:p>
          <a:p>
            <a:pPr marL="342900" indent="-342900" fontAlgn="base">
              <a:spcBef>
                <a:spcPct val="20000"/>
              </a:spcBef>
              <a:spcAft>
                <a:spcPct val="0"/>
              </a:spcAft>
              <a:tabLst>
                <a:tab pos="1319213" algn="l"/>
              </a:tabLst>
              <a:defRPr/>
            </a:pPr>
            <a:r>
              <a:rPr lang="en-US" sz="2400" kern="0" dirty="0"/>
              <a:t>Output:	(A,D) (C,D) (B,E) (D,E) (C,F)</a:t>
            </a:r>
          </a:p>
        </p:txBody>
      </p:sp>
      <p:sp>
        <p:nvSpPr>
          <p:cNvPr id="48" name="Oval 5"/>
          <p:cNvSpPr>
            <a:spLocks noChangeArrowheads="1"/>
          </p:cNvSpPr>
          <p:nvPr/>
        </p:nvSpPr>
        <p:spPr bwMode="auto">
          <a:xfrm>
            <a:off x="2333470" y="125930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50" name="Oval 49"/>
          <p:cNvSpPr>
            <a:spLocks noChangeArrowheads="1"/>
          </p:cNvSpPr>
          <p:nvPr/>
        </p:nvSpPr>
        <p:spPr bwMode="auto">
          <a:xfrm>
            <a:off x="3811264" y="118310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51" name="Oval 50"/>
          <p:cNvSpPr>
            <a:spLocks noChangeArrowheads="1"/>
          </p:cNvSpPr>
          <p:nvPr/>
        </p:nvSpPr>
        <p:spPr bwMode="auto">
          <a:xfrm>
            <a:off x="2181070" y="247850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52" name="Oval 51"/>
          <p:cNvSpPr>
            <a:spLocks noChangeArrowheads="1"/>
          </p:cNvSpPr>
          <p:nvPr/>
        </p:nvSpPr>
        <p:spPr bwMode="auto">
          <a:xfrm>
            <a:off x="3781270" y="224990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53" name="Oval 52"/>
          <p:cNvSpPr>
            <a:spLocks noChangeArrowheads="1"/>
          </p:cNvSpPr>
          <p:nvPr/>
        </p:nvSpPr>
        <p:spPr bwMode="auto">
          <a:xfrm>
            <a:off x="3295963" y="331749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54" name="Oval 53"/>
          <p:cNvSpPr>
            <a:spLocks noChangeArrowheads="1"/>
          </p:cNvSpPr>
          <p:nvPr/>
        </p:nvSpPr>
        <p:spPr bwMode="auto">
          <a:xfrm>
            <a:off x="5076670" y="188002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55" name="Oval 54"/>
          <p:cNvSpPr>
            <a:spLocks noChangeArrowheads="1"/>
          </p:cNvSpPr>
          <p:nvPr/>
        </p:nvSpPr>
        <p:spPr bwMode="auto">
          <a:xfrm>
            <a:off x="4924270" y="287062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58" name="AutoShape 32"/>
          <p:cNvCxnSpPr>
            <a:cxnSpLocks noChangeShapeType="1"/>
            <a:stCxn id="52" idx="0"/>
            <a:endCxn id="50" idx="4"/>
          </p:cNvCxnSpPr>
          <p:nvPr/>
        </p:nvCxnSpPr>
        <p:spPr bwMode="auto">
          <a:xfrm flipV="1">
            <a:off x="3971770" y="1564107"/>
            <a:ext cx="29994" cy="685800"/>
          </a:xfrm>
          <a:prstGeom prst="straightConnector1">
            <a:avLst/>
          </a:prstGeom>
          <a:noFill/>
          <a:ln w="9525">
            <a:solidFill>
              <a:schemeClr val="tx1"/>
            </a:solidFill>
            <a:round/>
            <a:headEnd/>
            <a:tailEnd type="none" w="med" len="med"/>
          </a:ln>
        </p:spPr>
      </p:cxnSp>
      <p:sp>
        <p:nvSpPr>
          <p:cNvPr id="60" name="Text Box 63"/>
          <p:cNvSpPr txBox="1">
            <a:spLocks noChangeArrowheads="1"/>
          </p:cNvSpPr>
          <p:nvPr/>
        </p:nvSpPr>
        <p:spPr bwMode="auto">
          <a:xfrm>
            <a:off x="3247870" y="1651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62" name="Text Box 63"/>
          <p:cNvSpPr txBox="1">
            <a:spLocks noChangeArrowheads="1"/>
          </p:cNvSpPr>
          <p:nvPr/>
        </p:nvSpPr>
        <p:spPr bwMode="auto">
          <a:xfrm>
            <a:off x="4039850" y="178471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63" name="AutoShape 26"/>
          <p:cNvCxnSpPr>
            <a:cxnSpLocks noChangeShapeType="1"/>
            <a:stCxn id="48" idx="5"/>
            <a:endCxn id="52" idx="1"/>
          </p:cNvCxnSpPr>
          <p:nvPr/>
        </p:nvCxnSpPr>
        <p:spPr bwMode="auto">
          <a:xfrm rot="16200000" flipH="1">
            <a:off x="2887274" y="1355911"/>
            <a:ext cx="721192" cy="1178392"/>
          </a:xfrm>
          <a:prstGeom prst="straightConnector1">
            <a:avLst/>
          </a:prstGeom>
          <a:noFill/>
          <a:ln w="38100">
            <a:solidFill>
              <a:schemeClr val="accent2"/>
            </a:solidFill>
            <a:round/>
            <a:headEnd/>
            <a:tailEnd type="none" w="med" len="med"/>
          </a:ln>
        </p:spPr>
      </p:cxnSp>
      <p:cxnSp>
        <p:nvCxnSpPr>
          <p:cNvPr id="64" name="AutoShape 26"/>
          <p:cNvCxnSpPr>
            <a:cxnSpLocks noChangeShapeType="1"/>
            <a:stCxn id="51" idx="6"/>
            <a:endCxn id="52" idx="2"/>
          </p:cNvCxnSpPr>
          <p:nvPr/>
        </p:nvCxnSpPr>
        <p:spPr bwMode="auto">
          <a:xfrm flipV="1">
            <a:off x="2562070" y="2440407"/>
            <a:ext cx="1219200" cy="228600"/>
          </a:xfrm>
          <a:prstGeom prst="straightConnector1">
            <a:avLst/>
          </a:prstGeom>
          <a:noFill/>
          <a:ln w="38100">
            <a:solidFill>
              <a:schemeClr val="accent2"/>
            </a:solidFill>
            <a:round/>
            <a:headEnd/>
            <a:tailEnd type="none" w="med" len="med"/>
          </a:ln>
        </p:spPr>
      </p:cxnSp>
      <p:sp>
        <p:nvSpPr>
          <p:cNvPr id="65" name="Text Box 63"/>
          <p:cNvSpPr txBox="1">
            <a:spLocks noChangeArrowheads="1"/>
          </p:cNvSpPr>
          <p:nvPr/>
        </p:nvSpPr>
        <p:spPr bwMode="auto">
          <a:xfrm>
            <a:off x="2858764" y="220522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6" name="AutoShape 26"/>
          <p:cNvCxnSpPr>
            <a:cxnSpLocks noChangeShapeType="1"/>
            <a:stCxn id="52" idx="6"/>
            <a:endCxn id="54" idx="3"/>
          </p:cNvCxnSpPr>
          <p:nvPr/>
        </p:nvCxnSpPr>
        <p:spPr bwMode="auto">
          <a:xfrm flipV="1">
            <a:off x="4162270" y="2205225"/>
            <a:ext cx="970196" cy="235183"/>
          </a:xfrm>
          <a:prstGeom prst="straightConnector1">
            <a:avLst/>
          </a:prstGeom>
          <a:noFill/>
          <a:ln w="38100">
            <a:solidFill>
              <a:schemeClr val="accent2"/>
            </a:solidFill>
            <a:round/>
            <a:headEnd/>
            <a:tailEnd type="none" w="med" len="med"/>
          </a:ln>
        </p:spPr>
      </p:cxnSp>
      <p:sp>
        <p:nvSpPr>
          <p:cNvPr id="67" name="Text Box 63"/>
          <p:cNvSpPr txBox="1">
            <a:spLocks noChangeArrowheads="1"/>
          </p:cNvSpPr>
          <p:nvPr/>
        </p:nvSpPr>
        <p:spPr bwMode="auto">
          <a:xfrm>
            <a:off x="4458964" y="195335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8" name="AutoShape 32"/>
          <p:cNvCxnSpPr>
            <a:cxnSpLocks noChangeShapeType="1"/>
            <a:stCxn id="54" idx="1"/>
            <a:endCxn id="50" idx="6"/>
          </p:cNvCxnSpPr>
          <p:nvPr/>
        </p:nvCxnSpPr>
        <p:spPr bwMode="auto">
          <a:xfrm flipH="1" flipV="1">
            <a:off x="4192264" y="1373608"/>
            <a:ext cx="940202" cy="562209"/>
          </a:xfrm>
          <a:prstGeom prst="straightConnector1">
            <a:avLst/>
          </a:prstGeom>
          <a:noFill/>
          <a:ln w="38100">
            <a:solidFill>
              <a:schemeClr val="accent2"/>
            </a:solidFill>
            <a:round/>
            <a:headEnd/>
            <a:tailEnd type="none" w="med" len="med"/>
          </a:ln>
        </p:spPr>
      </p:cxnSp>
      <p:sp>
        <p:nvSpPr>
          <p:cNvPr id="69" name="Text Box 63"/>
          <p:cNvSpPr txBox="1">
            <a:spLocks noChangeArrowheads="1"/>
          </p:cNvSpPr>
          <p:nvPr/>
        </p:nvSpPr>
        <p:spPr bwMode="auto">
          <a:xfrm>
            <a:off x="4687564" y="1270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70" name="AutoShape 26"/>
          <p:cNvCxnSpPr>
            <a:cxnSpLocks noChangeShapeType="1"/>
            <a:stCxn id="51" idx="5"/>
            <a:endCxn id="53" idx="1"/>
          </p:cNvCxnSpPr>
          <p:nvPr/>
        </p:nvCxnSpPr>
        <p:spPr bwMode="auto">
          <a:xfrm>
            <a:off x="2506275" y="2803711"/>
            <a:ext cx="845485" cy="569578"/>
          </a:xfrm>
          <a:prstGeom prst="straightConnector1">
            <a:avLst/>
          </a:prstGeom>
          <a:noFill/>
          <a:ln w="38100">
            <a:solidFill>
              <a:schemeClr val="accent2"/>
            </a:solidFill>
            <a:round/>
            <a:headEnd/>
            <a:tailEnd type="none" w="med" len="med"/>
          </a:ln>
        </p:spPr>
      </p:cxnSp>
      <p:sp>
        <p:nvSpPr>
          <p:cNvPr id="71" name="Text Box 66"/>
          <p:cNvSpPr txBox="1">
            <a:spLocks noChangeArrowheads="1"/>
          </p:cNvSpPr>
          <p:nvPr/>
        </p:nvSpPr>
        <p:spPr bwMode="auto">
          <a:xfrm>
            <a:off x="2659312" y="310788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72" name="AutoShape 32"/>
          <p:cNvCxnSpPr>
            <a:cxnSpLocks noChangeShapeType="1"/>
            <a:stCxn id="52" idx="4"/>
            <a:endCxn id="53" idx="7"/>
          </p:cNvCxnSpPr>
          <p:nvPr/>
        </p:nvCxnSpPr>
        <p:spPr bwMode="auto">
          <a:xfrm flipH="1">
            <a:off x="3621168" y="2630907"/>
            <a:ext cx="350603" cy="742382"/>
          </a:xfrm>
          <a:prstGeom prst="straightConnector1">
            <a:avLst/>
          </a:prstGeom>
          <a:noFill/>
          <a:ln w="9525">
            <a:solidFill>
              <a:schemeClr val="tx1"/>
            </a:solidFill>
            <a:round/>
            <a:headEnd/>
            <a:tailEnd type="none" w="med" len="med"/>
          </a:ln>
        </p:spPr>
      </p:cxnSp>
      <p:sp>
        <p:nvSpPr>
          <p:cNvPr id="73" name="Text Box 63"/>
          <p:cNvSpPr txBox="1">
            <a:spLocks noChangeArrowheads="1"/>
          </p:cNvSpPr>
          <p:nvPr/>
        </p:nvSpPr>
        <p:spPr bwMode="auto">
          <a:xfrm>
            <a:off x="3476470" y="27507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74" name="Text Box 63"/>
          <p:cNvSpPr txBox="1">
            <a:spLocks noChangeArrowheads="1"/>
          </p:cNvSpPr>
          <p:nvPr/>
        </p:nvSpPr>
        <p:spPr bwMode="auto">
          <a:xfrm>
            <a:off x="4488944" y="24434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75" name="AutoShape 26"/>
          <p:cNvCxnSpPr>
            <a:cxnSpLocks noChangeShapeType="1"/>
            <a:stCxn id="52" idx="5"/>
            <a:endCxn id="55" idx="1"/>
          </p:cNvCxnSpPr>
          <p:nvPr/>
        </p:nvCxnSpPr>
        <p:spPr bwMode="auto">
          <a:xfrm rot="16200000" flipH="1">
            <a:off x="4367619" y="2313967"/>
            <a:ext cx="351305" cy="873592"/>
          </a:xfrm>
          <a:prstGeom prst="straightConnector1">
            <a:avLst/>
          </a:prstGeom>
          <a:noFill/>
          <a:ln w="9525">
            <a:solidFill>
              <a:schemeClr val="tx1"/>
            </a:solidFill>
            <a:round/>
            <a:headEnd/>
            <a:tailEnd type="none" w="med" len="med"/>
          </a:ln>
        </p:spPr>
      </p:cxnSp>
      <p:cxnSp>
        <p:nvCxnSpPr>
          <p:cNvPr id="76" name="AutoShape 26"/>
          <p:cNvCxnSpPr>
            <a:cxnSpLocks noChangeShapeType="1"/>
            <a:stCxn id="55" idx="0"/>
            <a:endCxn id="54" idx="4"/>
          </p:cNvCxnSpPr>
          <p:nvPr/>
        </p:nvCxnSpPr>
        <p:spPr bwMode="auto">
          <a:xfrm rot="5400000" flipH="1" flipV="1">
            <a:off x="4886170" y="2489620"/>
            <a:ext cx="609600" cy="152400"/>
          </a:xfrm>
          <a:prstGeom prst="straightConnector1">
            <a:avLst/>
          </a:prstGeom>
          <a:noFill/>
          <a:ln w="9525">
            <a:solidFill>
              <a:schemeClr val="tx1"/>
            </a:solidFill>
            <a:round/>
            <a:headEnd/>
            <a:tailEnd type="none" w="med" len="med"/>
          </a:ln>
        </p:spPr>
      </p:cxnSp>
      <p:sp>
        <p:nvSpPr>
          <p:cNvPr id="77" name="Text Box 63"/>
          <p:cNvSpPr txBox="1">
            <a:spLocks noChangeArrowheads="1"/>
          </p:cNvSpPr>
          <p:nvPr/>
        </p:nvSpPr>
        <p:spPr bwMode="auto">
          <a:xfrm>
            <a:off x="5197840" y="23821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78" name="AutoShape 26"/>
          <p:cNvCxnSpPr>
            <a:cxnSpLocks noChangeShapeType="1"/>
            <a:stCxn id="53" idx="6"/>
            <a:endCxn id="55" idx="3"/>
          </p:cNvCxnSpPr>
          <p:nvPr/>
        </p:nvCxnSpPr>
        <p:spPr bwMode="auto">
          <a:xfrm flipV="1">
            <a:off x="3676964" y="3195825"/>
            <a:ext cx="1303103" cy="312169"/>
          </a:xfrm>
          <a:prstGeom prst="straightConnector1">
            <a:avLst/>
          </a:prstGeom>
          <a:noFill/>
          <a:ln w="9525">
            <a:solidFill>
              <a:schemeClr val="tx1"/>
            </a:solidFill>
            <a:round/>
            <a:headEnd/>
            <a:tailEnd type="none" w="med" len="med"/>
          </a:ln>
        </p:spPr>
      </p:cxnSp>
      <p:sp>
        <p:nvSpPr>
          <p:cNvPr id="79" name="Text Box 63"/>
          <p:cNvSpPr txBox="1">
            <a:spLocks noChangeArrowheads="1"/>
          </p:cNvSpPr>
          <p:nvPr/>
        </p:nvSpPr>
        <p:spPr bwMode="auto">
          <a:xfrm>
            <a:off x="4001765" y="296306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Tree>
    <p:extLst>
      <p:ext uri="{BB962C8B-B14F-4D97-AF65-F5344CB8AC3E}">
        <p14:creationId xmlns:p14="http://schemas.microsoft.com/office/powerpoint/2010/main" val="3276155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487362"/>
          </a:xfrm>
        </p:spPr>
        <p:txBody>
          <a:bodyPr>
            <a:normAutofit fontScale="90000"/>
          </a:bodyPr>
          <a:lstStyle/>
          <a:p>
            <a:r>
              <a:rPr lang="en-US" dirty="0" smtClean="0">
                <a:solidFill>
                  <a:srgbClr val="FF3300"/>
                </a:solidFill>
              </a:rPr>
              <a:t>Example: </a:t>
            </a:r>
            <a:r>
              <a:rPr lang="en-US" dirty="0" err="1" smtClean="0">
                <a:solidFill>
                  <a:srgbClr val="FF3300"/>
                </a:solidFill>
              </a:rPr>
              <a:t>Kruskal's</a:t>
            </a:r>
            <a:r>
              <a:rPr lang="en-US" dirty="0" smtClean="0">
                <a:solidFill>
                  <a:srgbClr val="FF3300"/>
                </a:solidFill>
              </a:rPr>
              <a:t> Algorithm</a:t>
            </a:r>
            <a:endParaRPr lang="en-US" dirty="0">
              <a:solidFill>
                <a:srgbClr val="FF3300"/>
              </a:solidFill>
            </a:endParaRPr>
          </a:p>
        </p:txBody>
      </p:sp>
      <p:sp>
        <p:nvSpPr>
          <p:cNvPr id="17" name="Text Box 45"/>
          <p:cNvSpPr txBox="1">
            <a:spLocks noChangeArrowheads="1"/>
          </p:cNvSpPr>
          <p:nvPr/>
        </p:nvSpPr>
        <p:spPr bwMode="auto">
          <a:xfrm>
            <a:off x="4175125" y="1143001"/>
            <a:ext cx="184150" cy="396875"/>
          </a:xfrm>
          <a:prstGeom prst="rect">
            <a:avLst/>
          </a:prstGeom>
          <a:noFill/>
          <a:ln w="9525">
            <a:noFill/>
            <a:miter lim="800000"/>
            <a:headEnd/>
            <a:tailEnd/>
          </a:ln>
        </p:spPr>
        <p:txBody>
          <a:bodyPr wrap="none">
            <a:spAutoFit/>
          </a:bodyPr>
          <a:lstStyle/>
          <a:p>
            <a:endParaRPr lang="en-US" sz="2000"/>
          </a:p>
        </p:txBody>
      </p:sp>
      <p:sp>
        <p:nvSpPr>
          <p:cNvPr id="46" name="Content Placeholder 2"/>
          <p:cNvSpPr>
            <a:spLocks noGrp="1"/>
          </p:cNvSpPr>
          <p:nvPr>
            <p:ph idx="1"/>
          </p:nvPr>
        </p:nvSpPr>
        <p:spPr>
          <a:xfrm>
            <a:off x="5878325" y="839450"/>
            <a:ext cx="4684745" cy="3351551"/>
          </a:xfrm>
        </p:spPr>
        <p:txBody>
          <a:bodyPr>
            <a:noAutofit/>
          </a:bodyPr>
          <a:lstStyle/>
          <a:p>
            <a:pPr>
              <a:buNone/>
            </a:pPr>
            <a:r>
              <a:rPr lang="en-US" dirty="0"/>
              <a:t>Edges in sorted order:</a:t>
            </a:r>
          </a:p>
          <a:p>
            <a:pPr marL="465138" indent="-465138">
              <a:buNone/>
              <a:tabLst>
                <a:tab pos="630238" algn="l"/>
              </a:tabLst>
            </a:pPr>
            <a:r>
              <a:rPr lang="en-US" sz="2400" dirty="0"/>
              <a:t>1:  	</a:t>
            </a:r>
            <a:r>
              <a:rPr lang="en-US" sz="2400" strike="sngStrike" dirty="0">
                <a:solidFill>
                  <a:schemeClr val="bg1">
                    <a:lumMod val="75000"/>
                  </a:schemeClr>
                </a:solidFill>
              </a:rPr>
              <a:t>(A,D)</a:t>
            </a:r>
            <a:r>
              <a:rPr lang="en-US" sz="2400" dirty="0">
                <a:solidFill>
                  <a:schemeClr val="bg1">
                    <a:lumMod val="75000"/>
                  </a:schemeClr>
                </a:solidFill>
              </a:rPr>
              <a:t> </a:t>
            </a:r>
            <a:r>
              <a:rPr lang="en-US" sz="2400" strike="sngStrike" dirty="0">
                <a:solidFill>
                  <a:schemeClr val="bg1">
                    <a:lumMod val="75000"/>
                  </a:schemeClr>
                </a:solidFill>
              </a:rPr>
              <a:t>(C,D)</a:t>
            </a:r>
            <a:r>
              <a:rPr lang="en-US" sz="2400" dirty="0">
                <a:solidFill>
                  <a:schemeClr val="bg1">
                    <a:lumMod val="75000"/>
                  </a:schemeClr>
                </a:solidFill>
              </a:rPr>
              <a:t> </a:t>
            </a:r>
            <a:r>
              <a:rPr lang="en-US" sz="2400" strike="sngStrike" dirty="0">
                <a:solidFill>
                  <a:schemeClr val="bg1">
                    <a:lumMod val="75000"/>
                  </a:schemeClr>
                </a:solidFill>
              </a:rPr>
              <a:t>(B,E)</a:t>
            </a:r>
            <a:r>
              <a:rPr lang="en-US" sz="2400" dirty="0">
                <a:solidFill>
                  <a:schemeClr val="bg1">
                    <a:lumMod val="75000"/>
                  </a:schemeClr>
                </a:solidFill>
              </a:rPr>
              <a:t> </a:t>
            </a:r>
            <a:r>
              <a:rPr lang="en-US" sz="2400" strike="sngStrike" dirty="0">
                <a:solidFill>
                  <a:schemeClr val="bg1">
                    <a:lumMod val="75000"/>
                  </a:schemeClr>
                </a:solidFill>
              </a:rPr>
              <a:t>(D,E)</a:t>
            </a:r>
          </a:p>
          <a:p>
            <a:pPr marL="465138" indent="-465138">
              <a:buNone/>
              <a:tabLst>
                <a:tab pos="630238" algn="l"/>
              </a:tabLst>
            </a:pPr>
            <a:r>
              <a:rPr lang="en-US" sz="2400" dirty="0"/>
              <a:t>2:  	</a:t>
            </a:r>
            <a:r>
              <a:rPr lang="en-US" sz="2400" strike="sngStrike" dirty="0">
                <a:solidFill>
                  <a:schemeClr val="bg1">
                    <a:lumMod val="75000"/>
                  </a:schemeClr>
                </a:solidFill>
              </a:rPr>
              <a:t>(A,B)</a:t>
            </a:r>
            <a:r>
              <a:rPr lang="en-US" sz="2400" dirty="0">
                <a:solidFill>
                  <a:schemeClr val="bg1">
                    <a:lumMod val="75000"/>
                  </a:schemeClr>
                </a:solidFill>
              </a:rPr>
              <a:t> </a:t>
            </a:r>
            <a:r>
              <a:rPr lang="en-US" sz="2400" strike="sngStrike" dirty="0">
                <a:solidFill>
                  <a:schemeClr val="bg1">
                    <a:lumMod val="75000"/>
                  </a:schemeClr>
                </a:solidFill>
              </a:rPr>
              <a:t>(C,F)</a:t>
            </a:r>
            <a:r>
              <a:rPr lang="en-US" sz="2400" dirty="0">
                <a:solidFill>
                  <a:schemeClr val="bg1">
                    <a:lumMod val="75000"/>
                  </a:schemeClr>
                </a:solidFill>
              </a:rPr>
              <a:t> </a:t>
            </a:r>
            <a:r>
              <a:rPr lang="en-US" sz="2400" strike="sngStrike" dirty="0">
                <a:solidFill>
                  <a:schemeClr val="bg1">
                    <a:lumMod val="75000"/>
                  </a:schemeClr>
                </a:solidFill>
              </a:rPr>
              <a:t>(A,C)</a:t>
            </a:r>
          </a:p>
          <a:p>
            <a:pPr marL="465138" indent="-465138">
              <a:buNone/>
              <a:tabLst>
                <a:tab pos="630238" algn="l"/>
              </a:tabLst>
            </a:pPr>
            <a:r>
              <a:rPr lang="en-US" sz="2400" dirty="0"/>
              <a:t>3:  	</a:t>
            </a:r>
            <a:r>
              <a:rPr lang="en-US" sz="2400" strike="sngStrike" dirty="0">
                <a:solidFill>
                  <a:schemeClr val="bg1">
                    <a:lumMod val="75000"/>
                  </a:schemeClr>
                </a:solidFill>
              </a:rPr>
              <a:t>(E,G)</a:t>
            </a:r>
          </a:p>
          <a:p>
            <a:pPr marL="465138" indent="-465138">
              <a:buNone/>
              <a:tabLst>
                <a:tab pos="630238" algn="l"/>
              </a:tabLst>
            </a:pPr>
            <a:r>
              <a:rPr lang="en-US" sz="2400" dirty="0"/>
              <a:t>5:  	(D,G) (B,D)</a:t>
            </a:r>
          </a:p>
          <a:p>
            <a:pPr marL="465138" indent="-465138">
              <a:buNone/>
              <a:tabLst>
                <a:tab pos="630238" algn="l"/>
              </a:tabLst>
            </a:pPr>
            <a:r>
              <a:rPr lang="en-US" sz="2400" dirty="0"/>
              <a:t>6:  	(D,F)</a:t>
            </a:r>
          </a:p>
          <a:p>
            <a:pPr marL="465138" indent="-465138">
              <a:buNone/>
              <a:tabLst>
                <a:tab pos="630238" algn="l"/>
              </a:tabLst>
            </a:pPr>
            <a:r>
              <a:rPr lang="en-US" sz="2400" dirty="0"/>
              <a:t>10:	(F,G)</a:t>
            </a:r>
          </a:p>
        </p:txBody>
      </p:sp>
      <p:sp>
        <p:nvSpPr>
          <p:cNvPr id="49" name="TextBox 48"/>
          <p:cNvSpPr txBox="1"/>
          <p:nvPr/>
        </p:nvSpPr>
        <p:spPr>
          <a:xfrm>
            <a:off x="1981200" y="5603835"/>
            <a:ext cx="6290568" cy="400110"/>
          </a:xfrm>
          <a:prstGeom prst="rect">
            <a:avLst/>
          </a:prstGeom>
          <a:noFill/>
        </p:spPr>
        <p:txBody>
          <a:bodyPr wrap="none" rtlCol="0">
            <a:spAutoFit/>
          </a:bodyPr>
          <a:lstStyle/>
          <a:p>
            <a:r>
              <a:rPr lang="en-US" sz="2000" dirty="0"/>
              <a:t>At each step, the union/find sets are the trees in the forest</a:t>
            </a:r>
          </a:p>
        </p:txBody>
      </p:sp>
      <p:sp>
        <p:nvSpPr>
          <p:cNvPr id="45" name="Content Placeholder 2"/>
          <p:cNvSpPr txBox="1">
            <a:spLocks/>
          </p:cNvSpPr>
          <p:nvPr/>
        </p:nvSpPr>
        <p:spPr bwMode="auto">
          <a:xfrm>
            <a:off x="2002712" y="4038373"/>
            <a:ext cx="7086600" cy="13480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(A,B,C,D,E,F,G)</a:t>
            </a:r>
          </a:p>
          <a:p>
            <a:pPr marL="342900" indent="-342900" fontAlgn="base">
              <a:spcBef>
                <a:spcPct val="20000"/>
              </a:spcBef>
              <a:spcAft>
                <a:spcPct val="0"/>
              </a:spcAft>
              <a:tabLst>
                <a:tab pos="1319213" algn="l"/>
              </a:tabLst>
              <a:defRPr/>
            </a:pPr>
            <a:r>
              <a:rPr lang="en-US" sz="2400" kern="0" dirty="0"/>
              <a:t>Output:	(A,D) (C,D) (B,E) (D,E) (C,F) (E,G</a:t>
            </a:r>
            <a:r>
              <a:rPr lang="en-US" sz="2400" kern="0" dirty="0" smtClean="0"/>
              <a:t>)</a:t>
            </a:r>
          </a:p>
          <a:p>
            <a:pPr marL="342900" indent="-342900" fontAlgn="base">
              <a:spcBef>
                <a:spcPct val="20000"/>
              </a:spcBef>
              <a:spcAft>
                <a:spcPct val="0"/>
              </a:spcAft>
              <a:tabLst>
                <a:tab pos="1319213" algn="l"/>
              </a:tabLst>
              <a:defRPr/>
            </a:pPr>
            <a:r>
              <a:rPr lang="en-US" sz="2400" kern="0" dirty="0" smtClean="0"/>
              <a:t>Total cost: 9</a:t>
            </a:r>
            <a:endParaRPr lang="en-US" sz="2400" kern="0" dirty="0"/>
          </a:p>
        </p:txBody>
      </p:sp>
      <p:sp>
        <p:nvSpPr>
          <p:cNvPr id="48" name="Oval 5"/>
          <p:cNvSpPr>
            <a:spLocks noChangeArrowheads="1"/>
          </p:cNvSpPr>
          <p:nvPr/>
        </p:nvSpPr>
        <p:spPr bwMode="auto">
          <a:xfrm>
            <a:off x="2333470" y="125930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50" name="Oval 49"/>
          <p:cNvSpPr>
            <a:spLocks noChangeArrowheads="1"/>
          </p:cNvSpPr>
          <p:nvPr/>
        </p:nvSpPr>
        <p:spPr bwMode="auto">
          <a:xfrm>
            <a:off x="3811264" y="118310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51" name="Oval 50"/>
          <p:cNvSpPr>
            <a:spLocks noChangeArrowheads="1"/>
          </p:cNvSpPr>
          <p:nvPr/>
        </p:nvSpPr>
        <p:spPr bwMode="auto">
          <a:xfrm>
            <a:off x="2181070" y="247850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52" name="Oval 51"/>
          <p:cNvSpPr>
            <a:spLocks noChangeArrowheads="1"/>
          </p:cNvSpPr>
          <p:nvPr/>
        </p:nvSpPr>
        <p:spPr bwMode="auto">
          <a:xfrm>
            <a:off x="3781270" y="224990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53" name="Oval 52"/>
          <p:cNvSpPr>
            <a:spLocks noChangeArrowheads="1"/>
          </p:cNvSpPr>
          <p:nvPr/>
        </p:nvSpPr>
        <p:spPr bwMode="auto">
          <a:xfrm>
            <a:off x="3295963" y="331749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54" name="Oval 53"/>
          <p:cNvSpPr>
            <a:spLocks noChangeArrowheads="1"/>
          </p:cNvSpPr>
          <p:nvPr/>
        </p:nvSpPr>
        <p:spPr bwMode="auto">
          <a:xfrm>
            <a:off x="5076670" y="188002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55" name="Oval 54"/>
          <p:cNvSpPr>
            <a:spLocks noChangeArrowheads="1"/>
          </p:cNvSpPr>
          <p:nvPr/>
        </p:nvSpPr>
        <p:spPr bwMode="auto">
          <a:xfrm>
            <a:off x="4924270" y="287062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58" name="AutoShape 32"/>
          <p:cNvCxnSpPr>
            <a:cxnSpLocks noChangeShapeType="1"/>
            <a:stCxn id="52" idx="0"/>
            <a:endCxn id="50" idx="4"/>
          </p:cNvCxnSpPr>
          <p:nvPr/>
        </p:nvCxnSpPr>
        <p:spPr bwMode="auto">
          <a:xfrm flipV="1">
            <a:off x="3971770" y="1564107"/>
            <a:ext cx="29994" cy="685800"/>
          </a:xfrm>
          <a:prstGeom prst="straightConnector1">
            <a:avLst/>
          </a:prstGeom>
          <a:noFill/>
          <a:ln w="9525">
            <a:solidFill>
              <a:schemeClr val="tx1"/>
            </a:solidFill>
            <a:round/>
            <a:headEnd/>
            <a:tailEnd type="none" w="med" len="med"/>
          </a:ln>
        </p:spPr>
      </p:cxnSp>
      <p:sp>
        <p:nvSpPr>
          <p:cNvPr id="60" name="Text Box 63"/>
          <p:cNvSpPr txBox="1">
            <a:spLocks noChangeArrowheads="1"/>
          </p:cNvSpPr>
          <p:nvPr/>
        </p:nvSpPr>
        <p:spPr bwMode="auto">
          <a:xfrm>
            <a:off x="3247870" y="1651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62" name="Text Box 63"/>
          <p:cNvSpPr txBox="1">
            <a:spLocks noChangeArrowheads="1"/>
          </p:cNvSpPr>
          <p:nvPr/>
        </p:nvSpPr>
        <p:spPr bwMode="auto">
          <a:xfrm>
            <a:off x="4039850" y="178471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63" name="AutoShape 26"/>
          <p:cNvCxnSpPr>
            <a:cxnSpLocks noChangeShapeType="1"/>
            <a:stCxn id="48" idx="5"/>
            <a:endCxn id="52" idx="1"/>
          </p:cNvCxnSpPr>
          <p:nvPr/>
        </p:nvCxnSpPr>
        <p:spPr bwMode="auto">
          <a:xfrm rot="16200000" flipH="1">
            <a:off x="2887274" y="1355911"/>
            <a:ext cx="721192" cy="1178392"/>
          </a:xfrm>
          <a:prstGeom prst="straightConnector1">
            <a:avLst/>
          </a:prstGeom>
          <a:noFill/>
          <a:ln w="38100">
            <a:solidFill>
              <a:schemeClr val="accent2"/>
            </a:solidFill>
            <a:round/>
            <a:headEnd/>
            <a:tailEnd type="none" w="med" len="med"/>
          </a:ln>
        </p:spPr>
      </p:cxnSp>
      <p:cxnSp>
        <p:nvCxnSpPr>
          <p:cNvPr id="64" name="AutoShape 26"/>
          <p:cNvCxnSpPr>
            <a:cxnSpLocks noChangeShapeType="1"/>
            <a:stCxn id="51" idx="6"/>
            <a:endCxn id="52" idx="2"/>
          </p:cNvCxnSpPr>
          <p:nvPr/>
        </p:nvCxnSpPr>
        <p:spPr bwMode="auto">
          <a:xfrm flipV="1">
            <a:off x="2562070" y="2440407"/>
            <a:ext cx="1219200" cy="228600"/>
          </a:xfrm>
          <a:prstGeom prst="straightConnector1">
            <a:avLst/>
          </a:prstGeom>
          <a:noFill/>
          <a:ln w="38100">
            <a:solidFill>
              <a:schemeClr val="accent2"/>
            </a:solidFill>
            <a:round/>
            <a:headEnd/>
            <a:tailEnd type="none" w="med" len="med"/>
          </a:ln>
        </p:spPr>
      </p:cxnSp>
      <p:sp>
        <p:nvSpPr>
          <p:cNvPr id="65" name="Text Box 63"/>
          <p:cNvSpPr txBox="1">
            <a:spLocks noChangeArrowheads="1"/>
          </p:cNvSpPr>
          <p:nvPr/>
        </p:nvSpPr>
        <p:spPr bwMode="auto">
          <a:xfrm>
            <a:off x="2858764" y="220522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6" name="AutoShape 26"/>
          <p:cNvCxnSpPr>
            <a:cxnSpLocks noChangeShapeType="1"/>
            <a:stCxn id="52" idx="6"/>
            <a:endCxn id="54" idx="3"/>
          </p:cNvCxnSpPr>
          <p:nvPr/>
        </p:nvCxnSpPr>
        <p:spPr bwMode="auto">
          <a:xfrm flipV="1">
            <a:off x="4162270" y="2205225"/>
            <a:ext cx="970196" cy="235183"/>
          </a:xfrm>
          <a:prstGeom prst="straightConnector1">
            <a:avLst/>
          </a:prstGeom>
          <a:noFill/>
          <a:ln w="38100">
            <a:solidFill>
              <a:schemeClr val="accent2"/>
            </a:solidFill>
            <a:round/>
            <a:headEnd/>
            <a:tailEnd type="none" w="med" len="med"/>
          </a:ln>
        </p:spPr>
      </p:cxnSp>
      <p:sp>
        <p:nvSpPr>
          <p:cNvPr id="67" name="Text Box 63"/>
          <p:cNvSpPr txBox="1">
            <a:spLocks noChangeArrowheads="1"/>
          </p:cNvSpPr>
          <p:nvPr/>
        </p:nvSpPr>
        <p:spPr bwMode="auto">
          <a:xfrm>
            <a:off x="4458964" y="195335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68" name="AutoShape 32"/>
          <p:cNvCxnSpPr>
            <a:cxnSpLocks noChangeShapeType="1"/>
            <a:stCxn id="54" idx="1"/>
            <a:endCxn id="50" idx="6"/>
          </p:cNvCxnSpPr>
          <p:nvPr/>
        </p:nvCxnSpPr>
        <p:spPr bwMode="auto">
          <a:xfrm flipH="1" flipV="1">
            <a:off x="4192264" y="1373608"/>
            <a:ext cx="940202" cy="562209"/>
          </a:xfrm>
          <a:prstGeom prst="straightConnector1">
            <a:avLst/>
          </a:prstGeom>
          <a:noFill/>
          <a:ln w="38100">
            <a:solidFill>
              <a:schemeClr val="accent2"/>
            </a:solidFill>
            <a:round/>
            <a:headEnd/>
            <a:tailEnd type="none" w="med" len="med"/>
          </a:ln>
        </p:spPr>
      </p:cxnSp>
      <p:sp>
        <p:nvSpPr>
          <p:cNvPr id="69" name="Text Box 63"/>
          <p:cNvSpPr txBox="1">
            <a:spLocks noChangeArrowheads="1"/>
          </p:cNvSpPr>
          <p:nvPr/>
        </p:nvSpPr>
        <p:spPr bwMode="auto">
          <a:xfrm>
            <a:off x="4687564" y="127042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70" name="AutoShape 26"/>
          <p:cNvCxnSpPr>
            <a:cxnSpLocks noChangeShapeType="1"/>
            <a:stCxn id="51" idx="5"/>
            <a:endCxn id="53" idx="1"/>
          </p:cNvCxnSpPr>
          <p:nvPr/>
        </p:nvCxnSpPr>
        <p:spPr bwMode="auto">
          <a:xfrm>
            <a:off x="2506275" y="2803711"/>
            <a:ext cx="845485" cy="569578"/>
          </a:xfrm>
          <a:prstGeom prst="straightConnector1">
            <a:avLst/>
          </a:prstGeom>
          <a:noFill/>
          <a:ln w="38100">
            <a:solidFill>
              <a:schemeClr val="accent2"/>
            </a:solidFill>
            <a:round/>
            <a:headEnd/>
            <a:tailEnd type="none" w="med" len="med"/>
          </a:ln>
        </p:spPr>
      </p:cxnSp>
      <p:sp>
        <p:nvSpPr>
          <p:cNvPr id="71" name="Text Box 66"/>
          <p:cNvSpPr txBox="1">
            <a:spLocks noChangeArrowheads="1"/>
          </p:cNvSpPr>
          <p:nvPr/>
        </p:nvSpPr>
        <p:spPr bwMode="auto">
          <a:xfrm>
            <a:off x="2659312" y="310788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72" name="AutoShape 32"/>
          <p:cNvCxnSpPr>
            <a:cxnSpLocks noChangeShapeType="1"/>
            <a:stCxn id="52" idx="4"/>
            <a:endCxn id="53" idx="7"/>
          </p:cNvCxnSpPr>
          <p:nvPr/>
        </p:nvCxnSpPr>
        <p:spPr bwMode="auto">
          <a:xfrm flipH="1">
            <a:off x="3621168" y="2630907"/>
            <a:ext cx="350603" cy="742382"/>
          </a:xfrm>
          <a:prstGeom prst="straightConnector1">
            <a:avLst/>
          </a:prstGeom>
          <a:noFill/>
          <a:ln w="9525">
            <a:solidFill>
              <a:schemeClr val="tx1"/>
            </a:solidFill>
            <a:round/>
            <a:headEnd/>
            <a:tailEnd type="none" w="med" len="med"/>
          </a:ln>
        </p:spPr>
      </p:cxnSp>
      <p:sp>
        <p:nvSpPr>
          <p:cNvPr id="73" name="Text Box 63"/>
          <p:cNvSpPr txBox="1">
            <a:spLocks noChangeArrowheads="1"/>
          </p:cNvSpPr>
          <p:nvPr/>
        </p:nvSpPr>
        <p:spPr bwMode="auto">
          <a:xfrm>
            <a:off x="3476470" y="27507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74" name="Text Box 63"/>
          <p:cNvSpPr txBox="1">
            <a:spLocks noChangeArrowheads="1"/>
          </p:cNvSpPr>
          <p:nvPr/>
        </p:nvSpPr>
        <p:spPr bwMode="auto">
          <a:xfrm>
            <a:off x="4488944" y="24434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75" name="AutoShape 26"/>
          <p:cNvCxnSpPr>
            <a:cxnSpLocks noChangeShapeType="1"/>
            <a:stCxn id="52" idx="5"/>
            <a:endCxn id="55" idx="1"/>
          </p:cNvCxnSpPr>
          <p:nvPr/>
        </p:nvCxnSpPr>
        <p:spPr bwMode="auto">
          <a:xfrm rot="16200000" flipH="1">
            <a:off x="4367619" y="2313967"/>
            <a:ext cx="351305" cy="873592"/>
          </a:xfrm>
          <a:prstGeom prst="straightConnector1">
            <a:avLst/>
          </a:prstGeom>
          <a:noFill/>
          <a:ln w="9525">
            <a:solidFill>
              <a:schemeClr val="tx1"/>
            </a:solidFill>
            <a:round/>
            <a:headEnd/>
            <a:tailEnd type="none" w="med" len="med"/>
          </a:ln>
        </p:spPr>
      </p:cxnSp>
      <p:cxnSp>
        <p:nvCxnSpPr>
          <p:cNvPr id="76" name="AutoShape 26"/>
          <p:cNvCxnSpPr>
            <a:cxnSpLocks noChangeShapeType="1"/>
            <a:stCxn id="55" idx="0"/>
            <a:endCxn id="54" idx="4"/>
          </p:cNvCxnSpPr>
          <p:nvPr/>
        </p:nvCxnSpPr>
        <p:spPr bwMode="auto">
          <a:xfrm rot="5400000" flipH="1" flipV="1">
            <a:off x="4886170" y="2489620"/>
            <a:ext cx="609600" cy="152400"/>
          </a:xfrm>
          <a:prstGeom prst="straightConnector1">
            <a:avLst/>
          </a:prstGeom>
          <a:noFill/>
          <a:ln w="38100">
            <a:solidFill>
              <a:schemeClr val="accent2"/>
            </a:solidFill>
            <a:round/>
            <a:headEnd/>
            <a:tailEnd type="none" w="med" len="med"/>
          </a:ln>
        </p:spPr>
      </p:cxnSp>
      <p:sp>
        <p:nvSpPr>
          <p:cNvPr id="77" name="Text Box 63"/>
          <p:cNvSpPr txBox="1">
            <a:spLocks noChangeArrowheads="1"/>
          </p:cNvSpPr>
          <p:nvPr/>
        </p:nvSpPr>
        <p:spPr bwMode="auto">
          <a:xfrm>
            <a:off x="5197840" y="23821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78" name="AutoShape 26"/>
          <p:cNvCxnSpPr>
            <a:cxnSpLocks noChangeShapeType="1"/>
            <a:stCxn id="53" idx="6"/>
            <a:endCxn id="55" idx="3"/>
          </p:cNvCxnSpPr>
          <p:nvPr/>
        </p:nvCxnSpPr>
        <p:spPr bwMode="auto">
          <a:xfrm flipV="1">
            <a:off x="3676964" y="3195825"/>
            <a:ext cx="1303103" cy="312169"/>
          </a:xfrm>
          <a:prstGeom prst="straightConnector1">
            <a:avLst/>
          </a:prstGeom>
          <a:noFill/>
          <a:ln w="9525">
            <a:solidFill>
              <a:schemeClr val="tx1"/>
            </a:solidFill>
            <a:round/>
            <a:headEnd/>
            <a:tailEnd type="none" w="med" len="med"/>
          </a:ln>
        </p:spPr>
      </p:cxnSp>
      <p:sp>
        <p:nvSpPr>
          <p:cNvPr id="79" name="Text Box 63"/>
          <p:cNvSpPr txBox="1">
            <a:spLocks noChangeArrowheads="1"/>
          </p:cNvSpPr>
          <p:nvPr/>
        </p:nvSpPr>
        <p:spPr bwMode="auto">
          <a:xfrm>
            <a:off x="4001765" y="296306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Tree>
    <p:extLst>
      <p:ext uri="{BB962C8B-B14F-4D97-AF65-F5344CB8AC3E}">
        <p14:creationId xmlns:p14="http://schemas.microsoft.com/office/powerpoint/2010/main" val="1234844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30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742FCE-B905-41E0-BE4E-54DBD6AB34C4}" type="slidenum">
              <a:rPr lang="en-US" altLang="en-US" sz="1200">
                <a:solidFill>
                  <a:srgbClr val="898989"/>
                </a:solidFill>
                <a:latin typeface="Arial" panose="020B0604020202020204" pitchFamily="34" charset="0"/>
              </a:rPr>
              <a:pPr>
                <a:spcBef>
                  <a:spcPct val="0"/>
                </a:spcBef>
                <a:buFontTx/>
                <a:buNone/>
              </a:pPr>
              <a:t>27</a:t>
            </a:fld>
            <a:r>
              <a:rPr lang="en-US" altLang="en-US" sz="1200">
                <a:solidFill>
                  <a:srgbClr val="898989"/>
                </a:solidFill>
                <a:latin typeface="Arial" panose="020B0604020202020204" pitchFamily="34" charset="0"/>
              </a:rPr>
              <a:t>/30</a:t>
            </a:r>
          </a:p>
        </p:txBody>
      </p:sp>
      <p:sp>
        <p:nvSpPr>
          <p:cNvPr id="3076" name="Rectangle 2"/>
          <p:cNvSpPr>
            <a:spLocks noGrp="1"/>
          </p:cNvSpPr>
          <p:nvPr>
            <p:ph type="title"/>
          </p:nvPr>
        </p:nvSpPr>
        <p:spPr>
          <a:xfrm>
            <a:off x="2362200" y="789673"/>
            <a:ext cx="7772400" cy="646331"/>
          </a:xfrm>
          <a:noFill/>
        </p:spPr>
        <p:txBody>
          <a:bodyPr>
            <a:spAutoFit/>
          </a:bodyPr>
          <a:lstStyle/>
          <a:p>
            <a:r>
              <a:rPr lang="en-US" altLang="en-US" sz="4000" b="1" dirty="0">
                <a:solidFill>
                  <a:srgbClr val="0000CC"/>
                </a:solidFill>
              </a:rPr>
              <a:t>The Bridges of </a:t>
            </a:r>
            <a:r>
              <a:rPr lang="en-US" altLang="en-US" sz="4000" b="1" dirty="0" err="1">
                <a:solidFill>
                  <a:srgbClr val="0000CC"/>
                </a:solidFill>
              </a:rPr>
              <a:t>Königsberg</a:t>
            </a:r>
            <a:r>
              <a:rPr lang="en-US" altLang="en-US" sz="4000" b="1" dirty="0">
                <a:solidFill>
                  <a:srgbClr val="0000CC"/>
                </a:solidFill>
              </a:rPr>
              <a:t> (Russia)</a:t>
            </a:r>
          </a:p>
        </p:txBody>
      </p:sp>
      <p:sp>
        <p:nvSpPr>
          <p:cNvPr id="3077" name="Freeform 4"/>
          <p:cNvSpPr>
            <a:spLocks/>
          </p:cNvSpPr>
          <p:nvPr/>
        </p:nvSpPr>
        <p:spPr bwMode="auto">
          <a:xfrm>
            <a:off x="3143251" y="2347914"/>
            <a:ext cx="1273175" cy="744537"/>
          </a:xfrm>
          <a:custGeom>
            <a:avLst/>
            <a:gdLst>
              <a:gd name="T0" fmla="*/ 2147483646 w 802"/>
              <a:gd name="T1" fmla="*/ 2147483646 h 469"/>
              <a:gd name="T2" fmla="*/ 2147483646 w 802"/>
              <a:gd name="T3" fmla="*/ 2147483646 h 469"/>
              <a:gd name="T4" fmla="*/ 2147483646 w 802"/>
              <a:gd name="T5" fmla="*/ 2147483646 h 469"/>
              <a:gd name="T6" fmla="*/ 2147483646 w 802"/>
              <a:gd name="T7" fmla="*/ 2147483646 h 469"/>
              <a:gd name="T8" fmla="*/ 2147483646 w 802"/>
              <a:gd name="T9" fmla="*/ 2147483646 h 469"/>
              <a:gd name="T10" fmla="*/ 2147483646 w 802"/>
              <a:gd name="T11" fmla="*/ 2147483646 h 469"/>
              <a:gd name="T12" fmla="*/ 2147483646 w 802"/>
              <a:gd name="T13" fmla="*/ 2147483646 h 469"/>
              <a:gd name="T14" fmla="*/ 2147483646 w 802"/>
              <a:gd name="T15" fmla="*/ 2147483646 h 469"/>
              <a:gd name="T16" fmla="*/ 2147483646 w 802"/>
              <a:gd name="T17" fmla="*/ 2147483646 h 469"/>
              <a:gd name="T18" fmla="*/ 2147483646 w 802"/>
              <a:gd name="T19" fmla="*/ 2147483646 h 469"/>
              <a:gd name="T20" fmla="*/ 0 w 802"/>
              <a:gd name="T21" fmla="*/ 2147483646 h 469"/>
              <a:gd name="T22" fmla="*/ 2147483646 w 802"/>
              <a:gd name="T23" fmla="*/ 2147483646 h 469"/>
              <a:gd name="T24" fmla="*/ 2147483646 w 802"/>
              <a:gd name="T25" fmla="*/ 2147483646 h 469"/>
              <a:gd name="T26" fmla="*/ 2147483646 w 802"/>
              <a:gd name="T27" fmla="*/ 2147483646 h 4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02"/>
              <a:gd name="T43" fmla="*/ 0 h 469"/>
              <a:gd name="T44" fmla="*/ 802 w 802"/>
              <a:gd name="T45" fmla="*/ 469 h 4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02" h="469">
                <a:moveTo>
                  <a:pt x="106" y="160"/>
                </a:moveTo>
                <a:cubicBezTo>
                  <a:pt x="126" y="153"/>
                  <a:pt x="148" y="151"/>
                  <a:pt x="167" y="143"/>
                </a:cubicBezTo>
                <a:cubicBezTo>
                  <a:pt x="214" y="123"/>
                  <a:pt x="251" y="88"/>
                  <a:pt x="300" y="72"/>
                </a:cubicBezTo>
                <a:cubicBezTo>
                  <a:pt x="362" y="31"/>
                  <a:pt x="380" y="33"/>
                  <a:pt x="450" y="10"/>
                </a:cubicBezTo>
                <a:cubicBezTo>
                  <a:pt x="534" y="15"/>
                  <a:pt x="604" y="0"/>
                  <a:pt x="670" y="46"/>
                </a:cubicBezTo>
                <a:cubicBezTo>
                  <a:pt x="689" y="100"/>
                  <a:pt x="728" y="163"/>
                  <a:pt x="776" y="196"/>
                </a:cubicBezTo>
                <a:cubicBezTo>
                  <a:pt x="802" y="271"/>
                  <a:pt x="800" y="256"/>
                  <a:pt x="776" y="398"/>
                </a:cubicBezTo>
                <a:cubicBezTo>
                  <a:pt x="770" y="433"/>
                  <a:pt x="692" y="453"/>
                  <a:pt x="670" y="460"/>
                </a:cubicBezTo>
                <a:cubicBezTo>
                  <a:pt x="661" y="463"/>
                  <a:pt x="644" y="469"/>
                  <a:pt x="644" y="469"/>
                </a:cubicBezTo>
                <a:cubicBezTo>
                  <a:pt x="439" y="464"/>
                  <a:pt x="363" y="467"/>
                  <a:pt x="203" y="443"/>
                </a:cubicBezTo>
                <a:cubicBezTo>
                  <a:pt x="112" y="412"/>
                  <a:pt x="32" y="352"/>
                  <a:pt x="0" y="257"/>
                </a:cubicBezTo>
                <a:cubicBezTo>
                  <a:pt x="3" y="241"/>
                  <a:pt x="6" y="199"/>
                  <a:pt x="26" y="187"/>
                </a:cubicBezTo>
                <a:cubicBezTo>
                  <a:pt x="42" y="177"/>
                  <a:pt x="61" y="175"/>
                  <a:pt x="79" y="169"/>
                </a:cubicBezTo>
                <a:cubicBezTo>
                  <a:pt x="88" y="166"/>
                  <a:pt x="106" y="160"/>
                  <a:pt x="106" y="16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078" name="Freeform 5"/>
          <p:cNvSpPr>
            <a:spLocks/>
          </p:cNvSpPr>
          <p:nvPr/>
        </p:nvSpPr>
        <p:spPr bwMode="auto">
          <a:xfrm>
            <a:off x="4608514" y="2419350"/>
            <a:ext cx="2173287" cy="1371600"/>
          </a:xfrm>
          <a:custGeom>
            <a:avLst/>
            <a:gdLst>
              <a:gd name="T0" fmla="*/ 2147483646 w 1369"/>
              <a:gd name="T1" fmla="*/ 0 h 864"/>
              <a:gd name="T2" fmla="*/ 2147483646 w 1369"/>
              <a:gd name="T3" fmla="*/ 2147483646 h 864"/>
              <a:gd name="T4" fmla="*/ 2147483646 w 1369"/>
              <a:gd name="T5" fmla="*/ 2147483646 h 864"/>
              <a:gd name="T6" fmla="*/ 2147483646 w 1369"/>
              <a:gd name="T7" fmla="*/ 2147483646 h 864"/>
              <a:gd name="T8" fmla="*/ 2147483646 w 1369"/>
              <a:gd name="T9" fmla="*/ 2147483646 h 864"/>
              <a:gd name="T10" fmla="*/ 2147483646 w 1369"/>
              <a:gd name="T11" fmla="*/ 2147483646 h 864"/>
              <a:gd name="T12" fmla="*/ 2147483646 w 1369"/>
              <a:gd name="T13" fmla="*/ 2147483646 h 864"/>
              <a:gd name="T14" fmla="*/ 2147483646 w 1369"/>
              <a:gd name="T15" fmla="*/ 2147483646 h 864"/>
              <a:gd name="T16" fmla="*/ 2147483646 w 1369"/>
              <a:gd name="T17" fmla="*/ 2147483646 h 864"/>
              <a:gd name="T18" fmla="*/ 2147483646 w 1369"/>
              <a:gd name="T19" fmla="*/ 2147483646 h 864"/>
              <a:gd name="T20" fmla="*/ 2147483646 w 1369"/>
              <a:gd name="T21" fmla="*/ 2147483646 h 864"/>
              <a:gd name="T22" fmla="*/ 2147483646 w 1369"/>
              <a:gd name="T23" fmla="*/ 2147483646 h 864"/>
              <a:gd name="T24" fmla="*/ 2147483646 w 1369"/>
              <a:gd name="T25" fmla="*/ 2147483646 h 864"/>
              <a:gd name="T26" fmla="*/ 2147483646 w 1369"/>
              <a:gd name="T27" fmla="*/ 2147483646 h 864"/>
              <a:gd name="T28" fmla="*/ 2147483646 w 1369"/>
              <a:gd name="T29" fmla="*/ 2147483646 h 864"/>
              <a:gd name="T30" fmla="*/ 2147483646 w 1369"/>
              <a:gd name="T31" fmla="*/ 2147483646 h 8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9"/>
              <a:gd name="T49" fmla="*/ 0 h 864"/>
              <a:gd name="T50" fmla="*/ 1369 w 1369"/>
              <a:gd name="T51" fmla="*/ 864 h 8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9" h="864">
                <a:moveTo>
                  <a:pt x="1114" y="0"/>
                </a:moveTo>
                <a:cubicBezTo>
                  <a:pt x="1098" y="47"/>
                  <a:pt x="1117" y="10"/>
                  <a:pt x="1069" y="44"/>
                </a:cubicBezTo>
                <a:cubicBezTo>
                  <a:pt x="1059" y="51"/>
                  <a:pt x="1054" y="64"/>
                  <a:pt x="1043" y="70"/>
                </a:cubicBezTo>
                <a:cubicBezTo>
                  <a:pt x="948" y="123"/>
                  <a:pt x="788" y="111"/>
                  <a:pt x="699" y="115"/>
                </a:cubicBezTo>
                <a:cubicBezTo>
                  <a:pt x="571" y="132"/>
                  <a:pt x="440" y="142"/>
                  <a:pt x="311" y="150"/>
                </a:cubicBezTo>
                <a:cubicBezTo>
                  <a:pt x="250" y="160"/>
                  <a:pt x="192" y="175"/>
                  <a:pt x="134" y="194"/>
                </a:cubicBezTo>
                <a:cubicBezTo>
                  <a:pt x="63" y="241"/>
                  <a:pt x="93" y="211"/>
                  <a:pt x="46" y="282"/>
                </a:cubicBezTo>
                <a:cubicBezTo>
                  <a:pt x="40" y="291"/>
                  <a:pt x="28" y="309"/>
                  <a:pt x="28" y="309"/>
                </a:cubicBezTo>
                <a:cubicBezTo>
                  <a:pt x="15" y="373"/>
                  <a:pt x="0" y="439"/>
                  <a:pt x="28" y="503"/>
                </a:cubicBezTo>
                <a:cubicBezTo>
                  <a:pt x="61" y="578"/>
                  <a:pt x="227" y="609"/>
                  <a:pt x="302" y="617"/>
                </a:cubicBezTo>
                <a:cubicBezTo>
                  <a:pt x="374" y="635"/>
                  <a:pt x="440" y="645"/>
                  <a:pt x="514" y="653"/>
                </a:cubicBezTo>
                <a:cubicBezTo>
                  <a:pt x="628" y="682"/>
                  <a:pt x="693" y="690"/>
                  <a:pt x="822" y="697"/>
                </a:cubicBezTo>
                <a:cubicBezTo>
                  <a:pt x="920" y="717"/>
                  <a:pt x="1016" y="740"/>
                  <a:pt x="1114" y="759"/>
                </a:cubicBezTo>
                <a:cubicBezTo>
                  <a:pt x="1153" y="767"/>
                  <a:pt x="1183" y="780"/>
                  <a:pt x="1219" y="794"/>
                </a:cubicBezTo>
                <a:cubicBezTo>
                  <a:pt x="1236" y="801"/>
                  <a:pt x="1272" y="811"/>
                  <a:pt x="1272" y="811"/>
                </a:cubicBezTo>
                <a:cubicBezTo>
                  <a:pt x="1302" y="831"/>
                  <a:pt x="1344" y="839"/>
                  <a:pt x="1369" y="8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079" name="Freeform 6"/>
          <p:cNvSpPr>
            <a:spLocks/>
          </p:cNvSpPr>
          <p:nvPr/>
        </p:nvSpPr>
        <p:spPr bwMode="auto">
          <a:xfrm>
            <a:off x="2513014" y="2182814"/>
            <a:ext cx="3836987" cy="536575"/>
          </a:xfrm>
          <a:custGeom>
            <a:avLst/>
            <a:gdLst>
              <a:gd name="T0" fmla="*/ 0 w 2417"/>
              <a:gd name="T1" fmla="*/ 2147483646 h 338"/>
              <a:gd name="T2" fmla="*/ 2147483646 w 2417"/>
              <a:gd name="T3" fmla="*/ 2147483646 h 338"/>
              <a:gd name="T4" fmla="*/ 2147483646 w 2417"/>
              <a:gd name="T5" fmla="*/ 2147483646 h 338"/>
              <a:gd name="T6" fmla="*/ 2147483646 w 2417"/>
              <a:gd name="T7" fmla="*/ 2147483646 h 338"/>
              <a:gd name="T8" fmla="*/ 2147483646 w 2417"/>
              <a:gd name="T9" fmla="*/ 2147483646 h 338"/>
              <a:gd name="T10" fmla="*/ 2147483646 w 2417"/>
              <a:gd name="T11" fmla="*/ 2147483646 h 338"/>
              <a:gd name="T12" fmla="*/ 2147483646 w 2417"/>
              <a:gd name="T13" fmla="*/ 2147483646 h 338"/>
              <a:gd name="T14" fmla="*/ 2147483646 w 2417"/>
              <a:gd name="T15" fmla="*/ 2147483646 h 338"/>
              <a:gd name="T16" fmla="*/ 2147483646 w 2417"/>
              <a:gd name="T17" fmla="*/ 2147483646 h 338"/>
              <a:gd name="T18" fmla="*/ 2147483646 w 2417"/>
              <a:gd name="T19" fmla="*/ 2147483646 h 338"/>
              <a:gd name="T20" fmla="*/ 2147483646 w 2417"/>
              <a:gd name="T21" fmla="*/ 2147483646 h 338"/>
              <a:gd name="T22" fmla="*/ 2147483646 w 2417"/>
              <a:gd name="T23" fmla="*/ 2147483646 h 338"/>
              <a:gd name="T24" fmla="*/ 2147483646 w 2417"/>
              <a:gd name="T25" fmla="*/ 2147483646 h 338"/>
              <a:gd name="T26" fmla="*/ 2147483646 w 2417"/>
              <a:gd name="T27" fmla="*/ 0 h 3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17"/>
              <a:gd name="T43" fmla="*/ 0 h 338"/>
              <a:gd name="T44" fmla="*/ 2417 w 2417"/>
              <a:gd name="T45" fmla="*/ 338 h 3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17" h="338">
                <a:moveTo>
                  <a:pt x="0" y="308"/>
                </a:moveTo>
                <a:cubicBezTo>
                  <a:pt x="18" y="311"/>
                  <a:pt x="36" y="313"/>
                  <a:pt x="53" y="317"/>
                </a:cubicBezTo>
                <a:cubicBezTo>
                  <a:pt x="71" y="322"/>
                  <a:pt x="106" y="335"/>
                  <a:pt x="106" y="335"/>
                </a:cubicBezTo>
                <a:cubicBezTo>
                  <a:pt x="157" y="331"/>
                  <a:pt x="221" y="338"/>
                  <a:pt x="264" y="300"/>
                </a:cubicBezTo>
                <a:cubicBezTo>
                  <a:pt x="283" y="283"/>
                  <a:pt x="299" y="265"/>
                  <a:pt x="317" y="247"/>
                </a:cubicBezTo>
                <a:cubicBezTo>
                  <a:pt x="326" y="238"/>
                  <a:pt x="332" y="224"/>
                  <a:pt x="344" y="220"/>
                </a:cubicBezTo>
                <a:cubicBezTo>
                  <a:pt x="437" y="188"/>
                  <a:pt x="519" y="128"/>
                  <a:pt x="608" y="88"/>
                </a:cubicBezTo>
                <a:cubicBezTo>
                  <a:pt x="678" y="57"/>
                  <a:pt x="755" y="50"/>
                  <a:pt x="829" y="35"/>
                </a:cubicBezTo>
                <a:cubicBezTo>
                  <a:pt x="923" y="38"/>
                  <a:pt x="1017" y="37"/>
                  <a:pt x="1111" y="44"/>
                </a:cubicBezTo>
                <a:cubicBezTo>
                  <a:pt x="1129" y="45"/>
                  <a:pt x="1164" y="61"/>
                  <a:pt x="1164" y="61"/>
                </a:cubicBezTo>
                <a:cubicBezTo>
                  <a:pt x="1227" y="156"/>
                  <a:pt x="1381" y="157"/>
                  <a:pt x="1482" y="167"/>
                </a:cubicBezTo>
                <a:cubicBezTo>
                  <a:pt x="1647" y="159"/>
                  <a:pt x="1812" y="144"/>
                  <a:pt x="1976" y="123"/>
                </a:cubicBezTo>
                <a:cubicBezTo>
                  <a:pt x="2082" y="96"/>
                  <a:pt x="2186" y="67"/>
                  <a:pt x="2294" y="53"/>
                </a:cubicBezTo>
                <a:cubicBezTo>
                  <a:pt x="2331" y="27"/>
                  <a:pt x="2384" y="29"/>
                  <a:pt x="2417"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080" name="Freeform 7"/>
          <p:cNvSpPr>
            <a:spLocks/>
          </p:cNvSpPr>
          <p:nvPr/>
        </p:nvSpPr>
        <p:spPr bwMode="auto">
          <a:xfrm>
            <a:off x="2484439" y="2938463"/>
            <a:ext cx="4230687" cy="1135062"/>
          </a:xfrm>
          <a:custGeom>
            <a:avLst/>
            <a:gdLst>
              <a:gd name="T0" fmla="*/ 0 w 2665"/>
              <a:gd name="T1" fmla="*/ 0 h 715"/>
              <a:gd name="T2" fmla="*/ 2147483646 w 2665"/>
              <a:gd name="T3" fmla="*/ 2147483646 h 715"/>
              <a:gd name="T4" fmla="*/ 2147483646 w 2665"/>
              <a:gd name="T5" fmla="*/ 2147483646 h 715"/>
              <a:gd name="T6" fmla="*/ 2147483646 w 2665"/>
              <a:gd name="T7" fmla="*/ 2147483646 h 715"/>
              <a:gd name="T8" fmla="*/ 2147483646 w 2665"/>
              <a:gd name="T9" fmla="*/ 2147483646 h 715"/>
              <a:gd name="T10" fmla="*/ 2147483646 w 2665"/>
              <a:gd name="T11" fmla="*/ 2147483646 h 715"/>
              <a:gd name="T12" fmla="*/ 2147483646 w 2665"/>
              <a:gd name="T13" fmla="*/ 2147483646 h 715"/>
              <a:gd name="T14" fmla="*/ 2147483646 w 2665"/>
              <a:gd name="T15" fmla="*/ 2147483646 h 715"/>
              <a:gd name="T16" fmla="*/ 2147483646 w 2665"/>
              <a:gd name="T17" fmla="*/ 2147483646 h 715"/>
              <a:gd name="T18" fmla="*/ 2147483646 w 2665"/>
              <a:gd name="T19" fmla="*/ 2147483646 h 715"/>
              <a:gd name="T20" fmla="*/ 2147483646 w 2665"/>
              <a:gd name="T21" fmla="*/ 2147483646 h 715"/>
              <a:gd name="T22" fmla="*/ 2147483646 w 2665"/>
              <a:gd name="T23" fmla="*/ 2147483646 h 715"/>
              <a:gd name="T24" fmla="*/ 2147483646 w 2665"/>
              <a:gd name="T25" fmla="*/ 2147483646 h 715"/>
              <a:gd name="T26" fmla="*/ 2147483646 w 2665"/>
              <a:gd name="T27" fmla="*/ 2147483646 h 715"/>
              <a:gd name="T28" fmla="*/ 2147483646 w 2665"/>
              <a:gd name="T29" fmla="*/ 2147483646 h 715"/>
              <a:gd name="T30" fmla="*/ 2147483646 w 2665"/>
              <a:gd name="T31" fmla="*/ 2147483646 h 7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65"/>
              <a:gd name="T49" fmla="*/ 0 h 715"/>
              <a:gd name="T50" fmla="*/ 2665 w 2665"/>
              <a:gd name="T51" fmla="*/ 715 h 7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65" h="715">
                <a:moveTo>
                  <a:pt x="0" y="0"/>
                </a:moveTo>
                <a:cubicBezTo>
                  <a:pt x="56" y="8"/>
                  <a:pt x="182" y="22"/>
                  <a:pt x="229" y="53"/>
                </a:cubicBezTo>
                <a:cubicBezTo>
                  <a:pt x="271" y="81"/>
                  <a:pt x="246" y="68"/>
                  <a:pt x="309" y="88"/>
                </a:cubicBezTo>
                <a:cubicBezTo>
                  <a:pt x="351" y="102"/>
                  <a:pt x="382" y="136"/>
                  <a:pt x="424" y="150"/>
                </a:cubicBezTo>
                <a:cubicBezTo>
                  <a:pt x="482" y="193"/>
                  <a:pt x="556" y="210"/>
                  <a:pt x="626" y="229"/>
                </a:cubicBezTo>
                <a:cubicBezTo>
                  <a:pt x="803" y="277"/>
                  <a:pt x="991" y="276"/>
                  <a:pt x="1173" y="282"/>
                </a:cubicBezTo>
                <a:cubicBezTo>
                  <a:pt x="1213" y="296"/>
                  <a:pt x="1242" y="311"/>
                  <a:pt x="1279" y="326"/>
                </a:cubicBezTo>
                <a:cubicBezTo>
                  <a:pt x="1301" y="335"/>
                  <a:pt x="1320" y="332"/>
                  <a:pt x="1341" y="344"/>
                </a:cubicBezTo>
                <a:cubicBezTo>
                  <a:pt x="1359" y="354"/>
                  <a:pt x="1379" y="364"/>
                  <a:pt x="1394" y="379"/>
                </a:cubicBezTo>
                <a:cubicBezTo>
                  <a:pt x="1403" y="388"/>
                  <a:pt x="1410" y="399"/>
                  <a:pt x="1421" y="406"/>
                </a:cubicBezTo>
                <a:cubicBezTo>
                  <a:pt x="1425" y="408"/>
                  <a:pt x="1469" y="422"/>
                  <a:pt x="1473" y="423"/>
                </a:cubicBezTo>
                <a:cubicBezTo>
                  <a:pt x="1562" y="483"/>
                  <a:pt x="1660" y="479"/>
                  <a:pt x="1765" y="485"/>
                </a:cubicBezTo>
                <a:cubicBezTo>
                  <a:pt x="1830" y="508"/>
                  <a:pt x="1899" y="520"/>
                  <a:pt x="1968" y="529"/>
                </a:cubicBezTo>
                <a:cubicBezTo>
                  <a:pt x="2062" y="562"/>
                  <a:pt x="2161" y="592"/>
                  <a:pt x="2259" y="609"/>
                </a:cubicBezTo>
                <a:cubicBezTo>
                  <a:pt x="2358" y="643"/>
                  <a:pt x="2457" y="669"/>
                  <a:pt x="2559" y="688"/>
                </a:cubicBezTo>
                <a:cubicBezTo>
                  <a:pt x="2596" y="695"/>
                  <a:pt x="2628" y="715"/>
                  <a:pt x="2665" y="715"/>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081" name="Rectangle 8"/>
          <p:cNvSpPr>
            <a:spLocks noChangeArrowheads="1"/>
          </p:cNvSpPr>
          <p:nvPr/>
        </p:nvSpPr>
        <p:spPr bwMode="auto">
          <a:xfrm>
            <a:off x="3313113" y="2190750"/>
            <a:ext cx="152400" cy="533400"/>
          </a:xfrm>
          <a:prstGeom prst="rect">
            <a:avLst/>
          </a:prstGeom>
          <a:solidFill>
            <a:srgbClr val="FF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3082" name="Rectangle 9"/>
          <p:cNvSpPr>
            <a:spLocks noChangeArrowheads="1"/>
          </p:cNvSpPr>
          <p:nvPr/>
        </p:nvSpPr>
        <p:spPr bwMode="auto">
          <a:xfrm>
            <a:off x="3922713" y="2038350"/>
            <a:ext cx="152400" cy="533400"/>
          </a:xfrm>
          <a:prstGeom prst="rect">
            <a:avLst/>
          </a:prstGeom>
          <a:solidFill>
            <a:srgbClr val="FF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3083" name="Rectangle 10"/>
          <p:cNvSpPr>
            <a:spLocks noChangeArrowheads="1"/>
          </p:cNvSpPr>
          <p:nvPr/>
        </p:nvSpPr>
        <p:spPr bwMode="auto">
          <a:xfrm>
            <a:off x="3389313" y="2952750"/>
            <a:ext cx="152400" cy="533400"/>
          </a:xfrm>
          <a:prstGeom prst="rect">
            <a:avLst/>
          </a:prstGeom>
          <a:solidFill>
            <a:srgbClr val="FF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3084" name="Rectangle 11"/>
          <p:cNvSpPr>
            <a:spLocks noChangeArrowheads="1"/>
          </p:cNvSpPr>
          <p:nvPr/>
        </p:nvSpPr>
        <p:spPr bwMode="auto">
          <a:xfrm>
            <a:off x="3922713" y="2952750"/>
            <a:ext cx="152400" cy="533400"/>
          </a:xfrm>
          <a:prstGeom prst="rect">
            <a:avLst/>
          </a:prstGeom>
          <a:solidFill>
            <a:srgbClr val="FF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3085" name="Rectangle 12"/>
          <p:cNvSpPr>
            <a:spLocks noChangeArrowheads="1"/>
          </p:cNvSpPr>
          <p:nvPr/>
        </p:nvSpPr>
        <p:spPr bwMode="auto">
          <a:xfrm>
            <a:off x="5294313" y="2266950"/>
            <a:ext cx="152400" cy="533400"/>
          </a:xfrm>
          <a:prstGeom prst="rect">
            <a:avLst/>
          </a:prstGeom>
          <a:solidFill>
            <a:srgbClr val="FF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3086" name="Rectangle 13"/>
          <p:cNvSpPr>
            <a:spLocks noChangeArrowheads="1"/>
          </p:cNvSpPr>
          <p:nvPr/>
        </p:nvSpPr>
        <p:spPr bwMode="auto">
          <a:xfrm>
            <a:off x="5294313" y="3333750"/>
            <a:ext cx="152400" cy="533400"/>
          </a:xfrm>
          <a:prstGeom prst="rect">
            <a:avLst/>
          </a:prstGeom>
          <a:solidFill>
            <a:srgbClr val="FF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3087" name="Rectangle 14"/>
          <p:cNvSpPr>
            <a:spLocks noChangeArrowheads="1"/>
          </p:cNvSpPr>
          <p:nvPr/>
        </p:nvSpPr>
        <p:spPr bwMode="auto">
          <a:xfrm>
            <a:off x="4303713" y="2800350"/>
            <a:ext cx="533400" cy="152400"/>
          </a:xfrm>
          <a:prstGeom prst="rect">
            <a:avLst/>
          </a:prstGeom>
          <a:solidFill>
            <a:srgbClr val="FF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07919" name="Text Box 15"/>
          <p:cNvSpPr txBox="1">
            <a:spLocks noChangeArrowheads="1"/>
          </p:cNvSpPr>
          <p:nvPr/>
        </p:nvSpPr>
        <p:spPr bwMode="auto">
          <a:xfrm>
            <a:off x="3617913" y="2571750"/>
            <a:ext cx="404812" cy="457200"/>
          </a:xfrm>
          <a:prstGeom prst="rect">
            <a:avLst/>
          </a:prstGeom>
          <a:noFill/>
          <a:ln w="9525">
            <a:noFill/>
            <a:miter lim="800000"/>
            <a:headEnd/>
            <a:tailEnd/>
          </a:ln>
          <a:effectLst/>
        </p:spPr>
        <p:txBody>
          <a:bodyPr wrap="none">
            <a:spAutoFit/>
          </a:bodyPr>
          <a:lstStyle/>
          <a:p>
            <a:pPr>
              <a:defRPr/>
            </a:pPr>
            <a:r>
              <a:rPr lang="en-US" sz="2400">
                <a:solidFill>
                  <a:schemeClr val="folHlink"/>
                </a:solidFill>
                <a:effectLst>
                  <a:outerShdw blurRad="38100" dist="38100" dir="2700000" algn="tl">
                    <a:srgbClr val="C0C0C0"/>
                  </a:outerShdw>
                </a:effectLst>
                <a:latin typeface="Times New Roman" pitchFamily="18" charset="0"/>
              </a:rPr>
              <a:t>A</a:t>
            </a:r>
          </a:p>
        </p:txBody>
      </p:sp>
      <p:sp>
        <p:nvSpPr>
          <p:cNvPr id="507920" name="Text Box 16"/>
          <p:cNvSpPr txBox="1">
            <a:spLocks noChangeArrowheads="1"/>
          </p:cNvSpPr>
          <p:nvPr/>
        </p:nvSpPr>
        <p:spPr bwMode="auto">
          <a:xfrm>
            <a:off x="4303713" y="1733550"/>
            <a:ext cx="404812" cy="457200"/>
          </a:xfrm>
          <a:prstGeom prst="rect">
            <a:avLst/>
          </a:prstGeom>
          <a:noFill/>
          <a:ln w="9525">
            <a:noFill/>
            <a:miter lim="800000"/>
            <a:headEnd/>
            <a:tailEnd/>
          </a:ln>
          <a:effectLst/>
        </p:spPr>
        <p:txBody>
          <a:bodyPr wrap="none">
            <a:spAutoFit/>
          </a:bodyPr>
          <a:lstStyle/>
          <a:p>
            <a:pPr>
              <a:defRPr/>
            </a:pPr>
            <a:r>
              <a:rPr lang="en-US" sz="2400" dirty="0">
                <a:solidFill>
                  <a:schemeClr val="folHlink"/>
                </a:solidFill>
                <a:effectLst>
                  <a:outerShdw blurRad="38100" dist="38100" dir="2700000" algn="tl">
                    <a:srgbClr val="C0C0C0"/>
                  </a:outerShdw>
                </a:effectLst>
                <a:latin typeface="Times New Roman" pitchFamily="18" charset="0"/>
              </a:rPr>
              <a:t>C</a:t>
            </a:r>
          </a:p>
        </p:txBody>
      </p:sp>
      <p:sp>
        <p:nvSpPr>
          <p:cNvPr id="507921" name="Text Box 17"/>
          <p:cNvSpPr txBox="1">
            <a:spLocks noChangeArrowheads="1"/>
          </p:cNvSpPr>
          <p:nvPr/>
        </p:nvSpPr>
        <p:spPr bwMode="auto">
          <a:xfrm>
            <a:off x="4075113" y="3638550"/>
            <a:ext cx="387350" cy="457200"/>
          </a:xfrm>
          <a:prstGeom prst="rect">
            <a:avLst/>
          </a:prstGeom>
          <a:noFill/>
          <a:ln w="9525">
            <a:noFill/>
            <a:miter lim="800000"/>
            <a:headEnd/>
            <a:tailEnd/>
          </a:ln>
          <a:effectLst/>
        </p:spPr>
        <p:txBody>
          <a:bodyPr wrap="none">
            <a:spAutoFit/>
          </a:bodyPr>
          <a:lstStyle/>
          <a:p>
            <a:pPr>
              <a:defRPr/>
            </a:pPr>
            <a:r>
              <a:rPr lang="en-US" sz="2400">
                <a:solidFill>
                  <a:schemeClr val="folHlink"/>
                </a:solidFill>
                <a:effectLst>
                  <a:outerShdw blurRad="38100" dist="38100" dir="2700000" algn="tl">
                    <a:srgbClr val="C0C0C0"/>
                  </a:outerShdw>
                </a:effectLst>
                <a:latin typeface="Times New Roman" pitchFamily="18" charset="0"/>
              </a:rPr>
              <a:t>B</a:t>
            </a:r>
          </a:p>
        </p:txBody>
      </p:sp>
      <p:sp>
        <p:nvSpPr>
          <p:cNvPr id="507922" name="Text Box 18"/>
          <p:cNvSpPr txBox="1">
            <a:spLocks noChangeArrowheads="1"/>
          </p:cNvSpPr>
          <p:nvPr/>
        </p:nvSpPr>
        <p:spPr bwMode="auto">
          <a:xfrm>
            <a:off x="5446713" y="2800350"/>
            <a:ext cx="404812" cy="457200"/>
          </a:xfrm>
          <a:prstGeom prst="rect">
            <a:avLst/>
          </a:prstGeom>
          <a:noFill/>
          <a:ln w="9525">
            <a:noFill/>
            <a:miter lim="800000"/>
            <a:headEnd/>
            <a:tailEnd/>
          </a:ln>
          <a:effectLst/>
        </p:spPr>
        <p:txBody>
          <a:bodyPr wrap="none">
            <a:spAutoFit/>
          </a:bodyPr>
          <a:lstStyle/>
          <a:p>
            <a:pPr>
              <a:defRPr/>
            </a:pPr>
            <a:r>
              <a:rPr lang="en-US" sz="2400" dirty="0">
                <a:solidFill>
                  <a:schemeClr val="folHlink"/>
                </a:solidFill>
                <a:effectLst>
                  <a:outerShdw blurRad="38100" dist="38100" dir="2700000" algn="tl">
                    <a:srgbClr val="C0C0C0"/>
                  </a:outerShdw>
                </a:effectLst>
                <a:latin typeface="Times New Roman" pitchFamily="18" charset="0"/>
              </a:rPr>
              <a:t>D</a:t>
            </a:r>
          </a:p>
        </p:txBody>
      </p:sp>
      <p:sp>
        <p:nvSpPr>
          <p:cNvPr id="3092" name="Text Box 19"/>
          <p:cNvSpPr txBox="1">
            <a:spLocks noChangeArrowheads="1"/>
          </p:cNvSpPr>
          <p:nvPr/>
        </p:nvSpPr>
        <p:spPr bwMode="auto">
          <a:xfrm>
            <a:off x="2362200" y="4572001"/>
            <a:ext cx="7620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pPr>
            <a:r>
              <a:rPr lang="en-US" altLang="en-US" sz="1800" dirty="0">
                <a:latin typeface="Times New Roman" panose="02020603050405020304" pitchFamily="18" charset="0"/>
              </a:rPr>
              <a:t>Consider each region A, B, C, D as a vertex and each bridge is an edge connecting two vertices, then we have Konigsberg's diagram as a polygraph G as shown above</a:t>
            </a:r>
          </a:p>
          <a:p>
            <a:pPr algn="just">
              <a:spcBef>
                <a:spcPct val="0"/>
              </a:spcBef>
            </a:pPr>
            <a:r>
              <a:rPr lang="en-US" altLang="en-US" sz="1800" u="sng" dirty="0">
                <a:solidFill>
                  <a:srgbClr val="0000CC"/>
                </a:solidFill>
                <a:latin typeface="Times New Roman" panose="02020603050405020304" pitchFamily="18" charset="0"/>
              </a:rPr>
              <a:t>Problem becomes</a:t>
            </a:r>
            <a:r>
              <a:rPr lang="en-US" altLang="en-US" sz="1800" u="sng" dirty="0">
                <a:solidFill>
                  <a:srgbClr val="0070C0"/>
                </a:solidFill>
                <a:latin typeface="Times New Roman" panose="02020603050405020304" pitchFamily="18" charset="0"/>
              </a:rPr>
              <a:t>:</a:t>
            </a:r>
            <a:r>
              <a:rPr lang="en-US" altLang="en-US" sz="1800" dirty="0">
                <a:latin typeface="Times New Roman" panose="02020603050405020304" pitchFamily="18" charset="0"/>
              </a:rPr>
              <a:t> Find an simple cycle that goes through all the edge of the graph </a:t>
            </a:r>
            <a:r>
              <a:rPr lang="en-US" altLang="en-US" sz="1800" dirty="0">
                <a:solidFill>
                  <a:srgbClr val="FF0000"/>
                </a:solidFill>
                <a:latin typeface="Times New Roman" panose="02020603050405020304" pitchFamily="18" charset="0"/>
                <a:sym typeface="Wingdings" panose="05000000000000000000" pitchFamily="2" charset="2"/>
              </a:rPr>
              <a:t> Euler cycle?</a:t>
            </a:r>
            <a:r>
              <a:rPr lang="en-US" altLang="en-US" sz="1800" dirty="0">
                <a:solidFill>
                  <a:srgbClr val="FF0000"/>
                </a:solidFill>
                <a:latin typeface="Times New Roman" panose="02020603050405020304" pitchFamily="18" charset="0"/>
              </a:rPr>
              <a:t> </a:t>
            </a:r>
          </a:p>
        </p:txBody>
      </p:sp>
      <p:sp>
        <p:nvSpPr>
          <p:cNvPr id="3093" name="Rectangle 2"/>
          <p:cNvSpPr txBox="1">
            <a:spLocks/>
          </p:cNvSpPr>
          <p:nvPr/>
        </p:nvSpPr>
        <p:spPr bwMode="auto">
          <a:xfrm>
            <a:off x="2362200" y="152401"/>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4000">
                <a:solidFill>
                  <a:srgbClr val="FF0000"/>
                </a:solidFill>
              </a:rPr>
              <a:t>Euler cycle and paths</a:t>
            </a:r>
          </a:p>
        </p:txBody>
      </p:sp>
      <p:grpSp>
        <p:nvGrpSpPr>
          <p:cNvPr id="3094" name="Group 4"/>
          <p:cNvGrpSpPr>
            <a:grpSpLocks/>
          </p:cNvGrpSpPr>
          <p:nvPr/>
        </p:nvGrpSpPr>
        <p:grpSpPr bwMode="auto">
          <a:xfrm>
            <a:off x="7315201" y="1600202"/>
            <a:ext cx="2460625" cy="2678113"/>
            <a:chOff x="2928" y="2496"/>
            <a:chExt cx="1550" cy="1687"/>
          </a:xfrm>
        </p:grpSpPr>
        <p:sp>
          <p:nvSpPr>
            <p:cNvPr id="27" name="Text Box 5"/>
            <p:cNvSpPr txBox="1">
              <a:spLocks noChangeArrowheads="1"/>
            </p:cNvSpPr>
            <p:nvPr/>
          </p:nvSpPr>
          <p:spPr bwMode="auto">
            <a:xfrm>
              <a:off x="2928" y="2496"/>
              <a:ext cx="1550" cy="1687"/>
            </a:xfrm>
            <a:prstGeom prst="rect">
              <a:avLst/>
            </a:prstGeom>
            <a:noFill/>
            <a:ln w="3175">
              <a:noFill/>
              <a:miter lim="800000"/>
              <a:headEnd/>
              <a:tailEnd/>
            </a:ln>
            <a:effectLst/>
          </p:spPr>
          <p:txBody>
            <a:bodyPr wrap="none">
              <a:spAutoFit/>
            </a:bodyPr>
            <a:lstStyle/>
            <a:p>
              <a:pPr>
                <a:defRPr/>
              </a:pPr>
              <a:r>
                <a:rPr lang="en-US" sz="2400" dirty="0">
                  <a:latin typeface="Times New Roman" pitchFamily="18" charset="0"/>
                </a:rPr>
                <a:t>          </a:t>
              </a:r>
              <a:r>
                <a:rPr lang="en-US" sz="2400" dirty="0">
                  <a:solidFill>
                    <a:schemeClr val="folHlink"/>
                  </a:solidFill>
                  <a:effectLst>
                    <a:outerShdw blurRad="38100" dist="38100" dir="2700000" algn="tl">
                      <a:srgbClr val="C0C0C0"/>
                    </a:outerShdw>
                  </a:effectLst>
                  <a:latin typeface="Times New Roman" pitchFamily="18" charset="0"/>
                </a:rPr>
                <a:t>C</a:t>
              </a:r>
            </a:p>
            <a:p>
              <a:pPr>
                <a:defRPr/>
              </a:pPr>
              <a:endParaRPr lang="en-US" sz="2400" dirty="0">
                <a:solidFill>
                  <a:schemeClr val="folHlink"/>
                </a:solidFill>
                <a:effectLst>
                  <a:outerShdw blurRad="38100" dist="38100" dir="2700000" algn="tl">
                    <a:srgbClr val="C0C0C0"/>
                  </a:outerShdw>
                </a:effectLst>
                <a:latin typeface="Times New Roman" pitchFamily="18" charset="0"/>
              </a:endParaRPr>
            </a:p>
            <a:p>
              <a:pPr>
                <a:defRPr/>
              </a:pPr>
              <a:endParaRPr lang="en-US" sz="2400" dirty="0">
                <a:solidFill>
                  <a:schemeClr val="folHlink"/>
                </a:solidFill>
                <a:effectLst>
                  <a:outerShdw blurRad="38100" dist="38100" dir="2700000" algn="tl">
                    <a:srgbClr val="C0C0C0"/>
                  </a:outerShdw>
                </a:effectLst>
                <a:latin typeface="Times New Roman" pitchFamily="18" charset="0"/>
              </a:endParaRPr>
            </a:p>
            <a:p>
              <a:pPr>
                <a:defRPr/>
              </a:pPr>
              <a:r>
                <a:rPr lang="en-US" sz="2400" dirty="0">
                  <a:solidFill>
                    <a:schemeClr val="folHlink"/>
                  </a:solidFill>
                  <a:effectLst>
                    <a:outerShdw blurRad="38100" dist="38100" dir="2700000" algn="tl">
                      <a:srgbClr val="C0C0C0"/>
                    </a:outerShdw>
                  </a:effectLst>
                  <a:latin typeface="Times New Roman" pitchFamily="18" charset="0"/>
                </a:rPr>
                <a:t>A                        D</a:t>
              </a:r>
            </a:p>
            <a:p>
              <a:pPr>
                <a:defRPr/>
              </a:pPr>
              <a:endParaRPr lang="en-US" sz="2400" dirty="0">
                <a:solidFill>
                  <a:schemeClr val="folHlink"/>
                </a:solidFill>
                <a:effectLst>
                  <a:outerShdw blurRad="38100" dist="38100" dir="2700000" algn="tl">
                    <a:srgbClr val="C0C0C0"/>
                  </a:outerShdw>
                </a:effectLst>
                <a:latin typeface="Times New Roman" pitchFamily="18" charset="0"/>
              </a:endParaRPr>
            </a:p>
            <a:p>
              <a:pPr>
                <a:defRPr/>
              </a:pPr>
              <a:endParaRPr lang="en-US" sz="2400" dirty="0">
                <a:solidFill>
                  <a:schemeClr val="folHlink"/>
                </a:solidFill>
                <a:effectLst>
                  <a:outerShdw blurRad="38100" dist="38100" dir="2700000" algn="tl">
                    <a:srgbClr val="C0C0C0"/>
                  </a:outerShdw>
                </a:effectLst>
                <a:latin typeface="Times New Roman" pitchFamily="18" charset="0"/>
              </a:endParaRPr>
            </a:p>
            <a:p>
              <a:pPr>
                <a:defRPr/>
              </a:pPr>
              <a:r>
                <a:rPr lang="en-US" sz="2400" dirty="0">
                  <a:solidFill>
                    <a:schemeClr val="folHlink"/>
                  </a:solidFill>
                  <a:effectLst>
                    <a:outerShdw blurRad="38100" dist="38100" dir="2700000" algn="tl">
                      <a:srgbClr val="C0C0C0"/>
                    </a:outerShdw>
                  </a:effectLst>
                  <a:latin typeface="Times New Roman" pitchFamily="18" charset="0"/>
                </a:rPr>
                <a:t>          B</a:t>
              </a:r>
            </a:p>
          </p:txBody>
        </p:sp>
        <p:sp>
          <p:nvSpPr>
            <p:cNvPr id="3096" name="Line 6"/>
            <p:cNvSpPr>
              <a:spLocks noChangeShapeType="1"/>
            </p:cNvSpPr>
            <p:nvPr/>
          </p:nvSpPr>
          <p:spPr bwMode="auto">
            <a:xfrm>
              <a:off x="3600" y="2640"/>
              <a:ext cx="672" cy="67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7" name="Line 7"/>
            <p:cNvSpPr>
              <a:spLocks noChangeShapeType="1"/>
            </p:cNvSpPr>
            <p:nvPr/>
          </p:nvSpPr>
          <p:spPr bwMode="auto">
            <a:xfrm>
              <a:off x="3120" y="3312"/>
              <a:ext cx="115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8" name="Line 8"/>
            <p:cNvSpPr>
              <a:spLocks noChangeShapeType="1"/>
            </p:cNvSpPr>
            <p:nvPr/>
          </p:nvSpPr>
          <p:spPr bwMode="auto">
            <a:xfrm flipH="1">
              <a:off x="3600" y="3312"/>
              <a:ext cx="672" cy="67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9" name="Freeform 9"/>
            <p:cNvSpPr>
              <a:spLocks/>
            </p:cNvSpPr>
            <p:nvPr/>
          </p:nvSpPr>
          <p:spPr bwMode="auto">
            <a:xfrm>
              <a:off x="3072" y="2688"/>
              <a:ext cx="384" cy="528"/>
            </a:xfrm>
            <a:custGeom>
              <a:avLst/>
              <a:gdLst>
                <a:gd name="T0" fmla="*/ 0 w 384"/>
                <a:gd name="T1" fmla="*/ 528 h 528"/>
                <a:gd name="T2" fmla="*/ 96 w 384"/>
                <a:gd name="T3" fmla="*/ 192 h 528"/>
                <a:gd name="T4" fmla="*/ 384 w 384"/>
                <a:gd name="T5" fmla="*/ 0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528"/>
                  </a:moveTo>
                  <a:cubicBezTo>
                    <a:pt x="16" y="404"/>
                    <a:pt x="32" y="280"/>
                    <a:pt x="96" y="192"/>
                  </a:cubicBezTo>
                  <a:cubicBezTo>
                    <a:pt x="160" y="104"/>
                    <a:pt x="272" y="52"/>
                    <a:pt x="384"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100" name="Freeform 10"/>
            <p:cNvSpPr>
              <a:spLocks/>
            </p:cNvSpPr>
            <p:nvPr/>
          </p:nvSpPr>
          <p:spPr bwMode="auto">
            <a:xfrm>
              <a:off x="3072" y="2736"/>
              <a:ext cx="400" cy="528"/>
            </a:xfrm>
            <a:custGeom>
              <a:avLst/>
              <a:gdLst>
                <a:gd name="T0" fmla="*/ 384 w 400"/>
                <a:gd name="T1" fmla="*/ 0 h 528"/>
                <a:gd name="T2" fmla="*/ 336 w 400"/>
                <a:gd name="T3" fmla="*/ 240 h 528"/>
                <a:gd name="T4" fmla="*/ 0 w 400"/>
                <a:gd name="T5" fmla="*/ 528 h 528"/>
                <a:gd name="T6" fmla="*/ 0 60000 65536"/>
                <a:gd name="T7" fmla="*/ 0 60000 65536"/>
                <a:gd name="T8" fmla="*/ 0 60000 65536"/>
                <a:gd name="T9" fmla="*/ 0 w 400"/>
                <a:gd name="T10" fmla="*/ 0 h 528"/>
                <a:gd name="T11" fmla="*/ 400 w 400"/>
                <a:gd name="T12" fmla="*/ 528 h 528"/>
              </a:gdLst>
              <a:ahLst/>
              <a:cxnLst>
                <a:cxn ang="T6">
                  <a:pos x="T0" y="T1"/>
                </a:cxn>
                <a:cxn ang="T7">
                  <a:pos x="T2" y="T3"/>
                </a:cxn>
                <a:cxn ang="T8">
                  <a:pos x="T4" y="T5"/>
                </a:cxn>
              </a:cxnLst>
              <a:rect l="T9" t="T10" r="T11" b="T12"/>
              <a:pathLst>
                <a:path w="400" h="528">
                  <a:moveTo>
                    <a:pt x="384" y="0"/>
                  </a:moveTo>
                  <a:cubicBezTo>
                    <a:pt x="392" y="76"/>
                    <a:pt x="400" y="152"/>
                    <a:pt x="336" y="240"/>
                  </a:cubicBezTo>
                  <a:cubicBezTo>
                    <a:pt x="272" y="328"/>
                    <a:pt x="136" y="428"/>
                    <a:pt x="0"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101" name="Freeform 11"/>
            <p:cNvSpPr>
              <a:spLocks/>
            </p:cNvSpPr>
            <p:nvPr/>
          </p:nvSpPr>
          <p:spPr bwMode="auto">
            <a:xfrm>
              <a:off x="3072" y="3408"/>
              <a:ext cx="384" cy="528"/>
            </a:xfrm>
            <a:custGeom>
              <a:avLst/>
              <a:gdLst>
                <a:gd name="T0" fmla="*/ 0 w 384"/>
                <a:gd name="T1" fmla="*/ 0 h 528"/>
                <a:gd name="T2" fmla="*/ 96 w 384"/>
                <a:gd name="T3" fmla="*/ 336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cubicBezTo>
                    <a:pt x="16" y="124"/>
                    <a:pt x="32" y="248"/>
                    <a:pt x="96" y="336"/>
                  </a:cubicBezTo>
                  <a:cubicBezTo>
                    <a:pt x="160" y="424"/>
                    <a:pt x="272" y="476"/>
                    <a:pt x="384"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3102" name="Freeform 12"/>
            <p:cNvSpPr>
              <a:spLocks/>
            </p:cNvSpPr>
            <p:nvPr/>
          </p:nvSpPr>
          <p:spPr bwMode="auto">
            <a:xfrm>
              <a:off x="3120" y="3408"/>
              <a:ext cx="384" cy="528"/>
            </a:xfrm>
            <a:custGeom>
              <a:avLst/>
              <a:gdLst>
                <a:gd name="T0" fmla="*/ 0 w 384"/>
                <a:gd name="T1" fmla="*/ 0 h 528"/>
                <a:gd name="T2" fmla="*/ 240 w 384"/>
                <a:gd name="T3" fmla="*/ 144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cubicBezTo>
                    <a:pt x="88" y="28"/>
                    <a:pt x="176" y="56"/>
                    <a:pt x="240" y="144"/>
                  </a:cubicBezTo>
                  <a:cubicBezTo>
                    <a:pt x="304" y="232"/>
                    <a:pt x="344" y="380"/>
                    <a:pt x="384"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spTree>
    <p:extLst>
      <p:ext uri="{BB962C8B-B14F-4D97-AF65-F5344CB8AC3E}">
        <p14:creationId xmlns:p14="http://schemas.microsoft.com/office/powerpoint/2010/main" val="20922367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51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332A66-FFD8-4262-992B-A9205FC8FADF}" type="slidenum">
              <a:rPr lang="en-US" altLang="en-US" sz="1200">
                <a:solidFill>
                  <a:srgbClr val="898989"/>
                </a:solidFill>
                <a:latin typeface="Arial" panose="020B0604020202020204" pitchFamily="34" charset="0"/>
              </a:rPr>
              <a:pPr>
                <a:spcBef>
                  <a:spcPct val="0"/>
                </a:spcBef>
                <a:buFontTx/>
                <a:buNone/>
              </a:pPr>
              <a:t>28</a:t>
            </a:fld>
            <a:r>
              <a:rPr lang="en-US" altLang="en-US" sz="1200">
                <a:solidFill>
                  <a:srgbClr val="898989"/>
                </a:solidFill>
                <a:latin typeface="Arial" panose="020B0604020202020204" pitchFamily="34" charset="0"/>
              </a:rPr>
              <a:t>/30</a:t>
            </a:r>
          </a:p>
        </p:txBody>
      </p:sp>
      <p:sp>
        <p:nvSpPr>
          <p:cNvPr id="5124" name="Rectangle 2"/>
          <p:cNvSpPr>
            <a:spLocks noGrp="1"/>
          </p:cNvSpPr>
          <p:nvPr>
            <p:ph type="title"/>
          </p:nvPr>
        </p:nvSpPr>
        <p:spPr>
          <a:xfrm>
            <a:off x="2362200" y="438836"/>
            <a:ext cx="7772400" cy="646331"/>
          </a:xfrm>
          <a:noFill/>
        </p:spPr>
        <p:txBody>
          <a:bodyPr>
            <a:spAutoFit/>
          </a:bodyPr>
          <a:lstStyle/>
          <a:p>
            <a:r>
              <a:rPr lang="en-US" altLang="en-US" sz="4000" b="1">
                <a:solidFill>
                  <a:srgbClr val="FF0000"/>
                </a:solidFill>
              </a:rPr>
              <a:t>Euler cycle and paths</a:t>
            </a:r>
          </a:p>
        </p:txBody>
      </p:sp>
      <p:sp>
        <p:nvSpPr>
          <p:cNvPr id="5125" name="Text Box 3"/>
          <p:cNvSpPr txBox="1">
            <a:spLocks noChangeArrowheads="1"/>
          </p:cNvSpPr>
          <p:nvPr/>
        </p:nvSpPr>
        <p:spPr bwMode="auto">
          <a:xfrm>
            <a:off x="1981200" y="3276601"/>
            <a:ext cx="487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i="1" dirty="0">
                <a:solidFill>
                  <a:srgbClr val="0000CC"/>
                </a:solidFill>
                <a:latin typeface="Times New Roman" panose="02020603050405020304" pitchFamily="18" charset="0"/>
              </a:rPr>
              <a:t>2. Euler path</a:t>
            </a:r>
            <a:r>
              <a:rPr lang="en-US" altLang="en-US" sz="2000" dirty="0">
                <a:latin typeface="Times New Roman" panose="02020603050405020304" pitchFamily="18" charset="0"/>
              </a:rPr>
              <a:t>:  a path traversing all the edges of the graph </a:t>
            </a:r>
            <a:r>
              <a:rPr lang="en-US" altLang="en-US" sz="2000" dirty="0">
                <a:solidFill>
                  <a:srgbClr val="FF0000"/>
                </a:solidFill>
                <a:latin typeface="Times New Roman" panose="02020603050405020304" pitchFamily="18" charset="0"/>
              </a:rPr>
              <a:t>exactly</a:t>
            </a:r>
            <a:r>
              <a:rPr lang="en-US" altLang="en-US" sz="2000" dirty="0">
                <a:latin typeface="Times New Roman" panose="02020603050405020304" pitchFamily="18" charset="0"/>
              </a:rPr>
              <a:t> once</a:t>
            </a:r>
          </a:p>
        </p:txBody>
      </p:sp>
      <p:sp>
        <p:nvSpPr>
          <p:cNvPr id="5126" name="Footer Placeholder 4"/>
          <p:cNvSpPr txBox="1">
            <a:spLocks/>
          </p:cNvSpPr>
          <p:nvPr/>
        </p:nvSpPr>
        <p:spPr bwMode="auto">
          <a:xfrm>
            <a:off x="4419600" y="6356351"/>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5127" name="Slide Number Placeholder 5"/>
          <p:cNvSpPr txBox="1">
            <a:spLocks/>
          </p:cNvSpPr>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1E9DEA6B-56FB-4717-9167-74780220A62B}" type="slidenum">
              <a:rPr lang="en-US" altLang="en-US" sz="1200">
                <a:solidFill>
                  <a:srgbClr val="898989"/>
                </a:solidFill>
                <a:latin typeface="Arial" panose="020B0604020202020204" pitchFamily="34" charset="0"/>
              </a:rPr>
              <a:pPr algn="r" eaLnBrk="1" hangingPunct="1">
                <a:spcBef>
                  <a:spcPct val="0"/>
                </a:spcBef>
                <a:buFontTx/>
                <a:buNone/>
              </a:pPr>
              <a:t>28</a:t>
            </a:fld>
            <a:r>
              <a:rPr lang="en-US" altLang="en-US" sz="1200">
                <a:solidFill>
                  <a:srgbClr val="898989"/>
                </a:solidFill>
                <a:latin typeface="Arial" panose="020B0604020202020204" pitchFamily="34" charset="0"/>
              </a:rPr>
              <a:t>/30</a:t>
            </a:r>
          </a:p>
        </p:txBody>
      </p:sp>
      <p:grpSp>
        <p:nvGrpSpPr>
          <p:cNvPr id="5128" name="Group 13"/>
          <p:cNvGrpSpPr>
            <a:grpSpLocks/>
          </p:cNvGrpSpPr>
          <p:nvPr/>
        </p:nvGrpSpPr>
        <p:grpSpPr bwMode="auto">
          <a:xfrm>
            <a:off x="6935788" y="1463675"/>
            <a:ext cx="3656012" cy="2590800"/>
            <a:chOff x="192" y="1968"/>
            <a:chExt cx="2303" cy="1632"/>
          </a:xfrm>
        </p:grpSpPr>
        <p:sp>
          <p:nvSpPr>
            <p:cNvPr id="5130" name="Oval 14"/>
            <p:cNvSpPr>
              <a:spLocks noChangeArrowheads="1"/>
            </p:cNvSpPr>
            <p:nvPr/>
          </p:nvSpPr>
          <p:spPr bwMode="auto">
            <a:xfrm>
              <a:off x="384" y="196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31" name="Oval 15"/>
            <p:cNvSpPr>
              <a:spLocks noChangeArrowheads="1"/>
            </p:cNvSpPr>
            <p:nvPr/>
          </p:nvSpPr>
          <p:spPr bwMode="auto">
            <a:xfrm>
              <a:off x="384" y="24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32" name="Oval 16"/>
            <p:cNvSpPr>
              <a:spLocks noChangeArrowheads="1"/>
            </p:cNvSpPr>
            <p:nvPr/>
          </p:nvSpPr>
          <p:spPr bwMode="auto">
            <a:xfrm>
              <a:off x="672" y="22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33" name="Oval 17"/>
            <p:cNvSpPr>
              <a:spLocks noChangeArrowheads="1"/>
            </p:cNvSpPr>
            <p:nvPr/>
          </p:nvSpPr>
          <p:spPr bwMode="auto">
            <a:xfrm>
              <a:off x="912" y="196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34" name="Oval 18"/>
            <p:cNvSpPr>
              <a:spLocks noChangeArrowheads="1"/>
            </p:cNvSpPr>
            <p:nvPr/>
          </p:nvSpPr>
          <p:spPr bwMode="auto">
            <a:xfrm>
              <a:off x="912" y="24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35" name="Line 19"/>
            <p:cNvSpPr>
              <a:spLocks noChangeShapeType="1"/>
            </p:cNvSpPr>
            <p:nvPr/>
          </p:nvSpPr>
          <p:spPr bwMode="auto">
            <a:xfrm>
              <a:off x="432" y="20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36" name="Line 33"/>
            <p:cNvSpPr>
              <a:spLocks noChangeShapeType="1"/>
            </p:cNvSpPr>
            <p:nvPr/>
          </p:nvSpPr>
          <p:spPr bwMode="auto">
            <a:xfrm>
              <a:off x="432" y="2016"/>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37" name="Line 34"/>
            <p:cNvSpPr>
              <a:spLocks noChangeShapeType="1"/>
            </p:cNvSpPr>
            <p:nvPr/>
          </p:nvSpPr>
          <p:spPr bwMode="auto">
            <a:xfrm flipH="1">
              <a:off x="720" y="201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38" name="Line 35"/>
            <p:cNvSpPr>
              <a:spLocks noChangeShapeType="1"/>
            </p:cNvSpPr>
            <p:nvPr/>
          </p:nvSpPr>
          <p:spPr bwMode="auto">
            <a:xfrm>
              <a:off x="720" y="225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39" name="Line 36"/>
            <p:cNvSpPr>
              <a:spLocks noChangeShapeType="1"/>
            </p:cNvSpPr>
            <p:nvPr/>
          </p:nvSpPr>
          <p:spPr bwMode="auto">
            <a:xfrm flipH="1">
              <a:off x="432" y="225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40" name="Line 37"/>
            <p:cNvSpPr>
              <a:spLocks noChangeShapeType="1"/>
            </p:cNvSpPr>
            <p:nvPr/>
          </p:nvSpPr>
          <p:spPr bwMode="auto">
            <a:xfrm>
              <a:off x="432" y="20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41" name="Line 38"/>
            <p:cNvSpPr>
              <a:spLocks noChangeShapeType="1"/>
            </p:cNvSpPr>
            <p:nvPr/>
          </p:nvSpPr>
          <p:spPr bwMode="auto">
            <a:xfrm>
              <a:off x="432" y="24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42" name="Line 39"/>
            <p:cNvSpPr>
              <a:spLocks noChangeShapeType="1"/>
            </p:cNvSpPr>
            <p:nvPr/>
          </p:nvSpPr>
          <p:spPr bwMode="auto">
            <a:xfrm flipH="1">
              <a:off x="720" y="2016"/>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43" name="Line 40"/>
            <p:cNvSpPr>
              <a:spLocks noChangeShapeType="1"/>
            </p:cNvSpPr>
            <p:nvPr/>
          </p:nvSpPr>
          <p:spPr bwMode="auto">
            <a:xfrm flipH="1">
              <a:off x="432" y="2256"/>
              <a:ext cx="240"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44" name="Line 41"/>
            <p:cNvSpPr>
              <a:spLocks noChangeShapeType="1"/>
            </p:cNvSpPr>
            <p:nvPr/>
          </p:nvSpPr>
          <p:spPr bwMode="auto">
            <a:xfrm>
              <a:off x="432" y="2448"/>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45" name="Line 42"/>
            <p:cNvSpPr>
              <a:spLocks noChangeShapeType="1"/>
            </p:cNvSpPr>
            <p:nvPr/>
          </p:nvSpPr>
          <p:spPr bwMode="auto">
            <a:xfrm>
              <a:off x="720" y="2256"/>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46" name="Line 43"/>
            <p:cNvSpPr>
              <a:spLocks noChangeShapeType="1"/>
            </p:cNvSpPr>
            <p:nvPr/>
          </p:nvSpPr>
          <p:spPr bwMode="auto">
            <a:xfrm>
              <a:off x="432" y="2016"/>
              <a:ext cx="240"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47" name="Text Box 44"/>
            <p:cNvSpPr txBox="1">
              <a:spLocks noChangeArrowheads="1"/>
            </p:cNvSpPr>
            <p:nvPr/>
          </p:nvSpPr>
          <p:spPr bwMode="auto">
            <a:xfrm>
              <a:off x="1056" y="2064"/>
              <a:ext cx="11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 Has Euler cycle</a:t>
              </a:r>
            </a:p>
          </p:txBody>
        </p:sp>
        <p:grpSp>
          <p:nvGrpSpPr>
            <p:cNvPr id="5148" name="Group 45"/>
            <p:cNvGrpSpPr>
              <a:grpSpLocks/>
            </p:cNvGrpSpPr>
            <p:nvPr/>
          </p:nvGrpSpPr>
          <p:grpSpPr bwMode="auto">
            <a:xfrm>
              <a:off x="192" y="3072"/>
              <a:ext cx="2303" cy="528"/>
              <a:chOff x="240" y="3408"/>
              <a:chExt cx="2303" cy="528"/>
            </a:xfrm>
          </p:grpSpPr>
          <p:sp>
            <p:nvSpPr>
              <p:cNvPr id="5149" name="Oval 46"/>
              <p:cNvSpPr>
                <a:spLocks noChangeArrowheads="1"/>
              </p:cNvSpPr>
              <p:nvPr/>
            </p:nvSpPr>
            <p:spPr bwMode="auto">
              <a:xfrm>
                <a:off x="528" y="3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50" name="Oval 47"/>
              <p:cNvSpPr>
                <a:spLocks noChangeArrowheads="1"/>
              </p:cNvSpPr>
              <p:nvPr/>
            </p:nvSpPr>
            <p:spPr bwMode="auto">
              <a:xfrm>
                <a:off x="528" y="388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51" name="Oval 48"/>
              <p:cNvSpPr>
                <a:spLocks noChangeArrowheads="1"/>
              </p:cNvSpPr>
              <p:nvPr/>
            </p:nvSpPr>
            <p:spPr bwMode="auto">
              <a:xfrm>
                <a:off x="1056" y="3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52" name="Oval 49"/>
              <p:cNvSpPr>
                <a:spLocks noChangeArrowheads="1"/>
              </p:cNvSpPr>
              <p:nvPr/>
            </p:nvSpPr>
            <p:spPr bwMode="auto">
              <a:xfrm>
                <a:off x="1056" y="388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53" name="Line 50"/>
              <p:cNvSpPr>
                <a:spLocks noChangeShapeType="1"/>
              </p:cNvSpPr>
              <p:nvPr/>
            </p:nvSpPr>
            <p:spPr bwMode="auto">
              <a:xfrm>
                <a:off x="576" y="345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54" name="Line 51"/>
              <p:cNvSpPr>
                <a:spLocks noChangeShapeType="1"/>
              </p:cNvSpPr>
              <p:nvPr/>
            </p:nvSpPr>
            <p:spPr bwMode="auto">
              <a:xfrm>
                <a:off x="576" y="38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55" name="Oval 52"/>
              <p:cNvSpPr>
                <a:spLocks noChangeArrowheads="1"/>
              </p:cNvSpPr>
              <p:nvPr/>
            </p:nvSpPr>
            <p:spPr bwMode="auto">
              <a:xfrm>
                <a:off x="240" y="36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5156" name="Line 53"/>
              <p:cNvSpPr>
                <a:spLocks noChangeShapeType="1"/>
              </p:cNvSpPr>
              <p:nvPr/>
            </p:nvSpPr>
            <p:spPr bwMode="auto">
              <a:xfrm flipH="1">
                <a:off x="288" y="3456"/>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57" name="Line 54"/>
              <p:cNvSpPr>
                <a:spLocks noChangeShapeType="1"/>
              </p:cNvSpPr>
              <p:nvPr/>
            </p:nvSpPr>
            <p:spPr bwMode="auto">
              <a:xfrm>
                <a:off x="288" y="3696"/>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58" name="Line 55"/>
              <p:cNvSpPr>
                <a:spLocks noChangeShapeType="1"/>
              </p:cNvSpPr>
              <p:nvPr/>
            </p:nvSpPr>
            <p:spPr bwMode="auto">
              <a:xfrm>
                <a:off x="1056" y="34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59" name="Line 56"/>
              <p:cNvSpPr>
                <a:spLocks noChangeShapeType="1"/>
              </p:cNvSpPr>
              <p:nvPr/>
            </p:nvSpPr>
            <p:spPr bwMode="auto">
              <a:xfrm>
                <a:off x="576" y="34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60" name="Line 57"/>
              <p:cNvSpPr>
                <a:spLocks noChangeShapeType="1"/>
              </p:cNvSpPr>
              <p:nvPr/>
            </p:nvSpPr>
            <p:spPr bwMode="auto">
              <a:xfrm flipH="1">
                <a:off x="576" y="3456"/>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61" name="Line 58"/>
              <p:cNvSpPr>
                <a:spLocks noChangeShapeType="1"/>
              </p:cNvSpPr>
              <p:nvPr/>
            </p:nvSpPr>
            <p:spPr bwMode="auto">
              <a:xfrm>
                <a:off x="1056" y="345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62" name="Line 59"/>
              <p:cNvSpPr>
                <a:spLocks noChangeShapeType="1"/>
              </p:cNvSpPr>
              <p:nvPr/>
            </p:nvSpPr>
            <p:spPr bwMode="auto">
              <a:xfrm>
                <a:off x="576" y="3888"/>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63" name="Line 60"/>
              <p:cNvSpPr>
                <a:spLocks noChangeShapeType="1"/>
              </p:cNvSpPr>
              <p:nvPr/>
            </p:nvSpPr>
            <p:spPr bwMode="auto">
              <a:xfrm>
                <a:off x="576" y="345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64" name="Line 61"/>
              <p:cNvSpPr>
                <a:spLocks noChangeShapeType="1"/>
              </p:cNvSpPr>
              <p:nvPr/>
            </p:nvSpPr>
            <p:spPr bwMode="auto">
              <a:xfrm>
                <a:off x="576" y="3456"/>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65" name="Line 62"/>
              <p:cNvSpPr>
                <a:spLocks noChangeShapeType="1"/>
              </p:cNvSpPr>
              <p:nvPr/>
            </p:nvSpPr>
            <p:spPr bwMode="auto">
              <a:xfrm flipH="1">
                <a:off x="576" y="3456"/>
                <a:ext cx="48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66" name="Line 63"/>
              <p:cNvSpPr>
                <a:spLocks noChangeShapeType="1"/>
              </p:cNvSpPr>
              <p:nvPr/>
            </p:nvSpPr>
            <p:spPr bwMode="auto">
              <a:xfrm>
                <a:off x="288" y="3696"/>
                <a:ext cx="28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67" name="Line 64"/>
              <p:cNvSpPr>
                <a:spLocks noChangeShapeType="1"/>
              </p:cNvSpPr>
              <p:nvPr/>
            </p:nvSpPr>
            <p:spPr bwMode="auto">
              <a:xfrm flipH="1">
                <a:off x="288" y="3456"/>
                <a:ext cx="288"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168" name="Text Box 65"/>
              <p:cNvSpPr txBox="1">
                <a:spLocks noChangeArrowheads="1"/>
              </p:cNvSpPr>
              <p:nvPr/>
            </p:nvSpPr>
            <p:spPr bwMode="auto">
              <a:xfrm>
                <a:off x="1248" y="3456"/>
                <a:ext cx="129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Has Euler path,</a:t>
                </a:r>
              </a:p>
              <a:p>
                <a:pPr>
                  <a:spcBef>
                    <a:spcPct val="0"/>
                  </a:spcBef>
                  <a:buFontTx/>
                  <a:buNone/>
                </a:pPr>
                <a:r>
                  <a:rPr lang="en-US" altLang="en-US" sz="2000">
                    <a:latin typeface="Times New Roman" panose="02020603050405020304" pitchFamily="18" charset="0"/>
                  </a:rPr>
                  <a:t>but no Euler cycle</a:t>
                </a:r>
              </a:p>
            </p:txBody>
          </p:sp>
        </p:grpSp>
      </p:grpSp>
      <p:sp>
        <p:nvSpPr>
          <p:cNvPr id="5129" name="Text Box 3"/>
          <p:cNvSpPr txBox="1">
            <a:spLocks noChangeArrowheads="1"/>
          </p:cNvSpPr>
          <p:nvPr/>
        </p:nvSpPr>
        <p:spPr bwMode="auto">
          <a:xfrm>
            <a:off x="1979614" y="1409701"/>
            <a:ext cx="4725987"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b="1" i="1" dirty="0">
                <a:solidFill>
                  <a:srgbClr val="0000CC"/>
                </a:solidFill>
                <a:latin typeface="Times New Roman" panose="02020603050405020304" pitchFamily="18" charset="0"/>
              </a:rPr>
              <a:t>1. Euler cycle</a:t>
            </a:r>
            <a:r>
              <a:rPr lang="en-US" altLang="en-US" sz="2000" dirty="0">
                <a:latin typeface="Times New Roman" panose="02020603050405020304" pitchFamily="18" charset="0"/>
              </a:rPr>
              <a:t>: a cycle traversing all the edges of the graph </a:t>
            </a:r>
            <a:r>
              <a:rPr lang="en-US" altLang="en-US" sz="2000" dirty="0">
                <a:solidFill>
                  <a:srgbClr val="FF0000"/>
                </a:solidFill>
                <a:latin typeface="Times New Roman" panose="02020603050405020304" pitchFamily="18" charset="0"/>
              </a:rPr>
              <a:t>exactly</a:t>
            </a:r>
            <a:r>
              <a:rPr lang="en-US" altLang="en-US" sz="2000" dirty="0">
                <a:latin typeface="Times New Roman" panose="02020603050405020304" pitchFamily="18" charset="0"/>
              </a:rPr>
              <a:t> once and return to the </a:t>
            </a:r>
            <a:r>
              <a:rPr lang="en-US" altLang="en-US" sz="2000" dirty="0">
                <a:solidFill>
                  <a:srgbClr val="FF0000"/>
                </a:solidFill>
                <a:latin typeface="Times New Roman" panose="02020603050405020304" pitchFamily="18" charset="0"/>
              </a:rPr>
              <a:t>same</a:t>
            </a:r>
            <a:r>
              <a:rPr lang="en-US" altLang="en-US" sz="2000" dirty="0">
                <a:latin typeface="Times New Roman" panose="02020603050405020304" pitchFamily="18" charset="0"/>
              </a:rPr>
              <a:t> starting point.</a:t>
            </a:r>
          </a:p>
          <a:p>
            <a:pPr>
              <a:spcBef>
                <a:spcPct val="0"/>
              </a:spcBef>
              <a:buFontTx/>
              <a:buNone/>
            </a:pPr>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1849369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71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E6E816-8587-45B9-8E92-C2B1B8CBB5D8}" type="slidenum">
              <a:rPr lang="en-US" altLang="en-US" sz="1200">
                <a:solidFill>
                  <a:srgbClr val="898989"/>
                </a:solidFill>
                <a:latin typeface="Arial" panose="020B0604020202020204" pitchFamily="34" charset="0"/>
              </a:rPr>
              <a:pPr>
                <a:spcBef>
                  <a:spcPct val="0"/>
                </a:spcBef>
                <a:buFontTx/>
                <a:buNone/>
              </a:pPr>
              <a:t>29</a:t>
            </a:fld>
            <a:r>
              <a:rPr lang="en-US" altLang="en-US" sz="1200">
                <a:solidFill>
                  <a:srgbClr val="898989"/>
                </a:solidFill>
                <a:latin typeface="Arial" panose="020B0604020202020204" pitchFamily="34" charset="0"/>
              </a:rPr>
              <a:t>/30</a:t>
            </a:r>
          </a:p>
        </p:txBody>
      </p:sp>
      <p:sp>
        <p:nvSpPr>
          <p:cNvPr id="7172" name="Rectangle 2"/>
          <p:cNvSpPr>
            <a:spLocks noGrp="1"/>
          </p:cNvSpPr>
          <p:nvPr>
            <p:ph type="title"/>
          </p:nvPr>
        </p:nvSpPr>
        <p:spPr>
          <a:xfrm>
            <a:off x="1752600" y="381000"/>
            <a:ext cx="8610600" cy="1143000"/>
          </a:xfrm>
        </p:spPr>
        <p:txBody>
          <a:bodyPr>
            <a:normAutofit fontScale="90000"/>
          </a:bodyPr>
          <a:lstStyle/>
          <a:p>
            <a:r>
              <a:rPr lang="en-US" altLang="en-US" sz="4000" b="1">
                <a:solidFill>
                  <a:srgbClr val="FF0000"/>
                </a:solidFill>
              </a:rPr>
              <a:t>Necessary and sufficient conditions </a:t>
            </a:r>
            <a:br>
              <a:rPr lang="en-US" altLang="en-US" sz="4000" b="1">
                <a:solidFill>
                  <a:srgbClr val="FF0000"/>
                </a:solidFill>
              </a:rPr>
            </a:br>
            <a:r>
              <a:rPr lang="en-US" altLang="en-US" sz="4000" b="1">
                <a:solidFill>
                  <a:srgbClr val="FF0000"/>
                </a:solidFill>
              </a:rPr>
              <a:t>for Euler cycles</a:t>
            </a:r>
          </a:p>
        </p:txBody>
      </p:sp>
      <p:sp>
        <p:nvSpPr>
          <p:cNvPr id="509955" name="Text Box 3"/>
          <p:cNvSpPr txBox="1">
            <a:spLocks noChangeArrowheads="1"/>
          </p:cNvSpPr>
          <p:nvPr/>
        </p:nvSpPr>
        <p:spPr bwMode="auto">
          <a:xfrm>
            <a:off x="1752601" y="1625601"/>
            <a:ext cx="8678863" cy="708025"/>
          </a:xfrm>
          <a:prstGeom prst="rect">
            <a:avLst/>
          </a:prstGeom>
          <a:noFill/>
          <a:ln w="9525">
            <a:noFill/>
            <a:miter lim="800000"/>
            <a:headEnd/>
            <a:tailEnd/>
          </a:ln>
          <a:effectLst/>
        </p:spPr>
        <p:txBody>
          <a:bodyPr>
            <a:spAutoFit/>
          </a:bodyPr>
          <a:lstStyle/>
          <a:p>
            <a:pPr>
              <a:defRPr/>
            </a:pPr>
            <a:r>
              <a:rPr lang="en-US" sz="2000" u="sng" dirty="0">
                <a:solidFill>
                  <a:schemeClr val="folHlink"/>
                </a:solidFill>
                <a:effectLst>
                  <a:outerShdw blurRad="38100" dist="38100" dir="2700000" algn="tl">
                    <a:srgbClr val="C0C0C0"/>
                  </a:outerShdw>
                </a:effectLst>
                <a:latin typeface="Times New Roman" pitchFamily="18" charset="0"/>
              </a:rPr>
              <a:t>Theorem 1:</a:t>
            </a:r>
            <a:r>
              <a:rPr lang="en-US" sz="2000" dirty="0">
                <a:latin typeface="Times New Roman" pitchFamily="18" charset="0"/>
              </a:rPr>
              <a:t> A </a:t>
            </a:r>
            <a:r>
              <a:rPr lang="en-US" sz="2000" dirty="0">
                <a:solidFill>
                  <a:srgbClr val="0000CC"/>
                </a:solidFill>
                <a:latin typeface="Times New Roman" pitchFamily="18" charset="0"/>
              </a:rPr>
              <a:t>connected multigraph </a:t>
            </a:r>
            <a:r>
              <a:rPr lang="en-US" sz="2000" dirty="0">
                <a:latin typeface="Times New Roman" pitchFamily="18" charset="0"/>
              </a:rPr>
              <a:t>has an </a:t>
            </a:r>
            <a:r>
              <a:rPr lang="en-US" sz="2000" dirty="0">
                <a:solidFill>
                  <a:srgbClr val="0000CC"/>
                </a:solidFill>
                <a:latin typeface="Times New Roman" pitchFamily="18" charset="0"/>
              </a:rPr>
              <a:t>Euler cycle </a:t>
            </a:r>
            <a:r>
              <a:rPr lang="en-US" sz="2000" dirty="0">
                <a:latin typeface="Times New Roman" pitchFamily="18" charset="0"/>
              </a:rPr>
              <a:t>if and only if each of its vertices has </a:t>
            </a:r>
            <a:r>
              <a:rPr lang="en-US" sz="2000" dirty="0">
                <a:solidFill>
                  <a:srgbClr val="FF0000"/>
                </a:solidFill>
                <a:latin typeface="Times New Roman" pitchFamily="18" charset="0"/>
              </a:rPr>
              <a:t>even degree</a:t>
            </a:r>
            <a:r>
              <a:rPr lang="en-US" sz="2000" dirty="0">
                <a:latin typeface="Times New Roman" pitchFamily="18" charset="0"/>
              </a:rPr>
              <a:t>.</a:t>
            </a:r>
          </a:p>
        </p:txBody>
      </p:sp>
      <p:grpSp>
        <p:nvGrpSpPr>
          <p:cNvPr id="7174" name="Group 4"/>
          <p:cNvGrpSpPr>
            <a:grpSpLocks/>
          </p:cNvGrpSpPr>
          <p:nvPr/>
        </p:nvGrpSpPr>
        <p:grpSpPr bwMode="auto">
          <a:xfrm>
            <a:off x="6232526" y="3810002"/>
            <a:ext cx="2460625" cy="2678113"/>
            <a:chOff x="2928" y="2496"/>
            <a:chExt cx="1550" cy="1687"/>
          </a:xfrm>
        </p:grpSpPr>
        <p:sp>
          <p:nvSpPr>
            <p:cNvPr id="509957" name="Text Box 5"/>
            <p:cNvSpPr txBox="1">
              <a:spLocks noChangeArrowheads="1"/>
            </p:cNvSpPr>
            <p:nvPr/>
          </p:nvSpPr>
          <p:spPr bwMode="auto">
            <a:xfrm>
              <a:off x="2928" y="2496"/>
              <a:ext cx="1550" cy="1687"/>
            </a:xfrm>
            <a:prstGeom prst="rect">
              <a:avLst/>
            </a:prstGeom>
            <a:noFill/>
            <a:ln w="3175">
              <a:noFill/>
              <a:miter lim="800000"/>
              <a:headEnd/>
              <a:tailEnd/>
            </a:ln>
            <a:effectLst/>
          </p:spPr>
          <p:txBody>
            <a:bodyPr wrap="none">
              <a:spAutoFit/>
            </a:bodyPr>
            <a:lstStyle/>
            <a:p>
              <a:pPr>
                <a:defRPr/>
              </a:pPr>
              <a:r>
                <a:rPr lang="en-US" sz="2400" dirty="0">
                  <a:latin typeface="Times New Roman" pitchFamily="18" charset="0"/>
                </a:rPr>
                <a:t>          </a:t>
              </a:r>
              <a:r>
                <a:rPr lang="en-US" sz="2400" dirty="0">
                  <a:solidFill>
                    <a:schemeClr val="folHlink"/>
                  </a:solidFill>
                  <a:effectLst>
                    <a:outerShdw blurRad="38100" dist="38100" dir="2700000" algn="tl">
                      <a:srgbClr val="C0C0C0"/>
                    </a:outerShdw>
                  </a:effectLst>
                  <a:latin typeface="Times New Roman" pitchFamily="18" charset="0"/>
                </a:rPr>
                <a:t>C</a:t>
              </a:r>
            </a:p>
            <a:p>
              <a:pPr>
                <a:defRPr/>
              </a:pPr>
              <a:endParaRPr lang="en-US" sz="2400" dirty="0">
                <a:solidFill>
                  <a:schemeClr val="folHlink"/>
                </a:solidFill>
                <a:effectLst>
                  <a:outerShdw blurRad="38100" dist="38100" dir="2700000" algn="tl">
                    <a:srgbClr val="C0C0C0"/>
                  </a:outerShdw>
                </a:effectLst>
                <a:latin typeface="Times New Roman" pitchFamily="18" charset="0"/>
              </a:endParaRPr>
            </a:p>
            <a:p>
              <a:pPr>
                <a:defRPr/>
              </a:pPr>
              <a:endParaRPr lang="en-US" sz="2400" dirty="0">
                <a:solidFill>
                  <a:schemeClr val="folHlink"/>
                </a:solidFill>
                <a:effectLst>
                  <a:outerShdw blurRad="38100" dist="38100" dir="2700000" algn="tl">
                    <a:srgbClr val="C0C0C0"/>
                  </a:outerShdw>
                </a:effectLst>
                <a:latin typeface="Times New Roman" pitchFamily="18" charset="0"/>
              </a:endParaRPr>
            </a:p>
            <a:p>
              <a:pPr>
                <a:defRPr/>
              </a:pPr>
              <a:r>
                <a:rPr lang="en-US" sz="2400" dirty="0">
                  <a:solidFill>
                    <a:schemeClr val="folHlink"/>
                  </a:solidFill>
                  <a:effectLst>
                    <a:outerShdw blurRad="38100" dist="38100" dir="2700000" algn="tl">
                      <a:srgbClr val="C0C0C0"/>
                    </a:outerShdw>
                  </a:effectLst>
                  <a:latin typeface="Times New Roman" pitchFamily="18" charset="0"/>
                </a:rPr>
                <a:t>A                        D</a:t>
              </a:r>
            </a:p>
            <a:p>
              <a:pPr>
                <a:defRPr/>
              </a:pPr>
              <a:endParaRPr lang="en-US" sz="2400" dirty="0">
                <a:solidFill>
                  <a:schemeClr val="folHlink"/>
                </a:solidFill>
                <a:effectLst>
                  <a:outerShdw blurRad="38100" dist="38100" dir="2700000" algn="tl">
                    <a:srgbClr val="C0C0C0"/>
                  </a:outerShdw>
                </a:effectLst>
                <a:latin typeface="Times New Roman" pitchFamily="18" charset="0"/>
              </a:endParaRPr>
            </a:p>
            <a:p>
              <a:pPr>
                <a:defRPr/>
              </a:pPr>
              <a:endParaRPr lang="en-US" sz="2400" dirty="0">
                <a:solidFill>
                  <a:schemeClr val="folHlink"/>
                </a:solidFill>
                <a:effectLst>
                  <a:outerShdw blurRad="38100" dist="38100" dir="2700000" algn="tl">
                    <a:srgbClr val="C0C0C0"/>
                  </a:outerShdw>
                </a:effectLst>
                <a:latin typeface="Times New Roman" pitchFamily="18" charset="0"/>
              </a:endParaRPr>
            </a:p>
            <a:p>
              <a:pPr>
                <a:defRPr/>
              </a:pPr>
              <a:r>
                <a:rPr lang="en-US" sz="2400" dirty="0">
                  <a:solidFill>
                    <a:schemeClr val="folHlink"/>
                  </a:solidFill>
                  <a:effectLst>
                    <a:outerShdw blurRad="38100" dist="38100" dir="2700000" algn="tl">
                      <a:srgbClr val="C0C0C0"/>
                    </a:outerShdw>
                  </a:effectLst>
                  <a:latin typeface="Times New Roman" pitchFamily="18" charset="0"/>
                </a:rPr>
                <a:t>          B</a:t>
              </a:r>
            </a:p>
          </p:txBody>
        </p:sp>
        <p:sp>
          <p:nvSpPr>
            <p:cNvPr id="7231" name="Line 6"/>
            <p:cNvSpPr>
              <a:spLocks noChangeShapeType="1"/>
            </p:cNvSpPr>
            <p:nvPr/>
          </p:nvSpPr>
          <p:spPr bwMode="auto">
            <a:xfrm>
              <a:off x="3600" y="2640"/>
              <a:ext cx="672" cy="67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32" name="Line 7"/>
            <p:cNvSpPr>
              <a:spLocks noChangeShapeType="1"/>
            </p:cNvSpPr>
            <p:nvPr/>
          </p:nvSpPr>
          <p:spPr bwMode="auto">
            <a:xfrm>
              <a:off x="3120" y="3312"/>
              <a:ext cx="115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33" name="Line 8"/>
            <p:cNvSpPr>
              <a:spLocks noChangeShapeType="1"/>
            </p:cNvSpPr>
            <p:nvPr/>
          </p:nvSpPr>
          <p:spPr bwMode="auto">
            <a:xfrm flipH="1">
              <a:off x="3600" y="3312"/>
              <a:ext cx="672" cy="67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34" name="Freeform 9"/>
            <p:cNvSpPr>
              <a:spLocks/>
            </p:cNvSpPr>
            <p:nvPr/>
          </p:nvSpPr>
          <p:spPr bwMode="auto">
            <a:xfrm>
              <a:off x="3072" y="2688"/>
              <a:ext cx="384" cy="528"/>
            </a:xfrm>
            <a:custGeom>
              <a:avLst/>
              <a:gdLst>
                <a:gd name="T0" fmla="*/ 0 w 384"/>
                <a:gd name="T1" fmla="*/ 528 h 528"/>
                <a:gd name="T2" fmla="*/ 96 w 384"/>
                <a:gd name="T3" fmla="*/ 192 h 528"/>
                <a:gd name="T4" fmla="*/ 384 w 384"/>
                <a:gd name="T5" fmla="*/ 0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528"/>
                  </a:moveTo>
                  <a:cubicBezTo>
                    <a:pt x="16" y="404"/>
                    <a:pt x="32" y="280"/>
                    <a:pt x="96" y="192"/>
                  </a:cubicBezTo>
                  <a:cubicBezTo>
                    <a:pt x="160" y="104"/>
                    <a:pt x="272" y="52"/>
                    <a:pt x="384" y="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235" name="Freeform 10"/>
            <p:cNvSpPr>
              <a:spLocks/>
            </p:cNvSpPr>
            <p:nvPr/>
          </p:nvSpPr>
          <p:spPr bwMode="auto">
            <a:xfrm>
              <a:off x="3072" y="2736"/>
              <a:ext cx="400" cy="528"/>
            </a:xfrm>
            <a:custGeom>
              <a:avLst/>
              <a:gdLst>
                <a:gd name="T0" fmla="*/ 384 w 400"/>
                <a:gd name="T1" fmla="*/ 0 h 528"/>
                <a:gd name="T2" fmla="*/ 336 w 400"/>
                <a:gd name="T3" fmla="*/ 240 h 528"/>
                <a:gd name="T4" fmla="*/ 0 w 400"/>
                <a:gd name="T5" fmla="*/ 528 h 528"/>
                <a:gd name="T6" fmla="*/ 0 60000 65536"/>
                <a:gd name="T7" fmla="*/ 0 60000 65536"/>
                <a:gd name="T8" fmla="*/ 0 60000 65536"/>
                <a:gd name="T9" fmla="*/ 0 w 400"/>
                <a:gd name="T10" fmla="*/ 0 h 528"/>
                <a:gd name="T11" fmla="*/ 400 w 400"/>
                <a:gd name="T12" fmla="*/ 528 h 528"/>
              </a:gdLst>
              <a:ahLst/>
              <a:cxnLst>
                <a:cxn ang="T6">
                  <a:pos x="T0" y="T1"/>
                </a:cxn>
                <a:cxn ang="T7">
                  <a:pos x="T2" y="T3"/>
                </a:cxn>
                <a:cxn ang="T8">
                  <a:pos x="T4" y="T5"/>
                </a:cxn>
              </a:cxnLst>
              <a:rect l="T9" t="T10" r="T11" b="T12"/>
              <a:pathLst>
                <a:path w="400" h="528">
                  <a:moveTo>
                    <a:pt x="384" y="0"/>
                  </a:moveTo>
                  <a:cubicBezTo>
                    <a:pt x="392" y="76"/>
                    <a:pt x="400" y="152"/>
                    <a:pt x="336" y="240"/>
                  </a:cubicBezTo>
                  <a:cubicBezTo>
                    <a:pt x="272" y="328"/>
                    <a:pt x="136" y="428"/>
                    <a:pt x="0"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236" name="Freeform 11"/>
            <p:cNvSpPr>
              <a:spLocks/>
            </p:cNvSpPr>
            <p:nvPr/>
          </p:nvSpPr>
          <p:spPr bwMode="auto">
            <a:xfrm>
              <a:off x="3072" y="3408"/>
              <a:ext cx="384" cy="528"/>
            </a:xfrm>
            <a:custGeom>
              <a:avLst/>
              <a:gdLst>
                <a:gd name="T0" fmla="*/ 0 w 384"/>
                <a:gd name="T1" fmla="*/ 0 h 528"/>
                <a:gd name="T2" fmla="*/ 96 w 384"/>
                <a:gd name="T3" fmla="*/ 336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cubicBezTo>
                    <a:pt x="16" y="124"/>
                    <a:pt x="32" y="248"/>
                    <a:pt x="96" y="336"/>
                  </a:cubicBezTo>
                  <a:cubicBezTo>
                    <a:pt x="160" y="424"/>
                    <a:pt x="272" y="476"/>
                    <a:pt x="384"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237" name="Freeform 12"/>
            <p:cNvSpPr>
              <a:spLocks/>
            </p:cNvSpPr>
            <p:nvPr/>
          </p:nvSpPr>
          <p:spPr bwMode="auto">
            <a:xfrm>
              <a:off x="3120" y="3408"/>
              <a:ext cx="384" cy="528"/>
            </a:xfrm>
            <a:custGeom>
              <a:avLst/>
              <a:gdLst>
                <a:gd name="T0" fmla="*/ 0 w 384"/>
                <a:gd name="T1" fmla="*/ 0 h 528"/>
                <a:gd name="T2" fmla="*/ 240 w 384"/>
                <a:gd name="T3" fmla="*/ 144 h 528"/>
                <a:gd name="T4" fmla="*/ 384 w 384"/>
                <a:gd name="T5" fmla="*/ 528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cubicBezTo>
                    <a:pt x="88" y="28"/>
                    <a:pt x="176" y="56"/>
                    <a:pt x="240" y="144"/>
                  </a:cubicBezTo>
                  <a:cubicBezTo>
                    <a:pt x="304" y="232"/>
                    <a:pt x="344" y="380"/>
                    <a:pt x="384" y="528"/>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grpSp>
        <p:nvGrpSpPr>
          <p:cNvPr id="7175" name="Group 13"/>
          <p:cNvGrpSpPr>
            <a:grpSpLocks/>
          </p:cNvGrpSpPr>
          <p:nvPr/>
        </p:nvGrpSpPr>
        <p:grpSpPr bwMode="auto">
          <a:xfrm>
            <a:off x="1905001" y="2825750"/>
            <a:ext cx="7529513" cy="2590800"/>
            <a:chOff x="192" y="1968"/>
            <a:chExt cx="4743" cy="1632"/>
          </a:xfrm>
        </p:grpSpPr>
        <p:sp>
          <p:nvSpPr>
            <p:cNvPr id="7177" name="Oval 14"/>
            <p:cNvSpPr>
              <a:spLocks noChangeArrowheads="1"/>
            </p:cNvSpPr>
            <p:nvPr/>
          </p:nvSpPr>
          <p:spPr bwMode="auto">
            <a:xfrm>
              <a:off x="384" y="196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78" name="Oval 15"/>
            <p:cNvSpPr>
              <a:spLocks noChangeArrowheads="1"/>
            </p:cNvSpPr>
            <p:nvPr/>
          </p:nvSpPr>
          <p:spPr bwMode="auto">
            <a:xfrm>
              <a:off x="384" y="24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79" name="Oval 16"/>
            <p:cNvSpPr>
              <a:spLocks noChangeArrowheads="1"/>
            </p:cNvSpPr>
            <p:nvPr/>
          </p:nvSpPr>
          <p:spPr bwMode="auto">
            <a:xfrm>
              <a:off x="672" y="22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80" name="Oval 17"/>
            <p:cNvSpPr>
              <a:spLocks noChangeArrowheads="1"/>
            </p:cNvSpPr>
            <p:nvPr/>
          </p:nvSpPr>
          <p:spPr bwMode="auto">
            <a:xfrm>
              <a:off x="912" y="196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81" name="Oval 18"/>
            <p:cNvSpPr>
              <a:spLocks noChangeArrowheads="1"/>
            </p:cNvSpPr>
            <p:nvPr/>
          </p:nvSpPr>
          <p:spPr bwMode="auto">
            <a:xfrm>
              <a:off x="912" y="24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82" name="Line 19"/>
            <p:cNvSpPr>
              <a:spLocks noChangeShapeType="1"/>
            </p:cNvSpPr>
            <p:nvPr/>
          </p:nvSpPr>
          <p:spPr bwMode="auto">
            <a:xfrm>
              <a:off x="432" y="20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83" name="Oval 20"/>
            <p:cNvSpPr>
              <a:spLocks noChangeArrowheads="1"/>
            </p:cNvSpPr>
            <p:nvPr/>
          </p:nvSpPr>
          <p:spPr bwMode="auto">
            <a:xfrm>
              <a:off x="3072" y="196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84" name="Oval 21"/>
            <p:cNvSpPr>
              <a:spLocks noChangeArrowheads="1"/>
            </p:cNvSpPr>
            <p:nvPr/>
          </p:nvSpPr>
          <p:spPr bwMode="auto">
            <a:xfrm>
              <a:off x="3072" y="24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85" name="Oval 22"/>
            <p:cNvSpPr>
              <a:spLocks noChangeArrowheads="1"/>
            </p:cNvSpPr>
            <p:nvPr/>
          </p:nvSpPr>
          <p:spPr bwMode="auto">
            <a:xfrm>
              <a:off x="3360" y="22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86" name="Oval 23"/>
            <p:cNvSpPr>
              <a:spLocks noChangeArrowheads="1"/>
            </p:cNvSpPr>
            <p:nvPr/>
          </p:nvSpPr>
          <p:spPr bwMode="auto">
            <a:xfrm>
              <a:off x="3600" y="196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87" name="Oval 24"/>
            <p:cNvSpPr>
              <a:spLocks noChangeArrowheads="1"/>
            </p:cNvSpPr>
            <p:nvPr/>
          </p:nvSpPr>
          <p:spPr bwMode="auto">
            <a:xfrm>
              <a:off x="3600" y="24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188" name="Line 25"/>
            <p:cNvSpPr>
              <a:spLocks noChangeShapeType="1"/>
            </p:cNvSpPr>
            <p:nvPr/>
          </p:nvSpPr>
          <p:spPr bwMode="auto">
            <a:xfrm>
              <a:off x="3120" y="20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89" name="Line 26"/>
            <p:cNvSpPr>
              <a:spLocks noChangeShapeType="1"/>
            </p:cNvSpPr>
            <p:nvPr/>
          </p:nvSpPr>
          <p:spPr bwMode="auto">
            <a:xfrm flipH="1">
              <a:off x="3408" y="201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0" name="Line 27"/>
            <p:cNvSpPr>
              <a:spLocks noChangeShapeType="1"/>
            </p:cNvSpPr>
            <p:nvPr/>
          </p:nvSpPr>
          <p:spPr bwMode="auto">
            <a:xfrm flipV="1">
              <a:off x="3120" y="225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1" name="Line 28"/>
            <p:cNvSpPr>
              <a:spLocks noChangeShapeType="1"/>
            </p:cNvSpPr>
            <p:nvPr/>
          </p:nvSpPr>
          <p:spPr bwMode="auto">
            <a:xfrm>
              <a:off x="3408" y="225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2" name="Line 29"/>
            <p:cNvSpPr>
              <a:spLocks noChangeShapeType="1"/>
            </p:cNvSpPr>
            <p:nvPr/>
          </p:nvSpPr>
          <p:spPr bwMode="auto">
            <a:xfrm>
              <a:off x="3120" y="20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3" name="Line 30"/>
            <p:cNvSpPr>
              <a:spLocks noChangeShapeType="1"/>
            </p:cNvSpPr>
            <p:nvPr/>
          </p:nvSpPr>
          <p:spPr bwMode="auto">
            <a:xfrm>
              <a:off x="3120" y="24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4" name="Line 31"/>
            <p:cNvSpPr>
              <a:spLocks noChangeShapeType="1"/>
            </p:cNvSpPr>
            <p:nvPr/>
          </p:nvSpPr>
          <p:spPr bwMode="auto">
            <a:xfrm>
              <a:off x="3120" y="201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5" name="Line 32"/>
            <p:cNvSpPr>
              <a:spLocks noChangeShapeType="1"/>
            </p:cNvSpPr>
            <p:nvPr/>
          </p:nvSpPr>
          <p:spPr bwMode="auto">
            <a:xfrm>
              <a:off x="3600" y="201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6" name="Line 33"/>
            <p:cNvSpPr>
              <a:spLocks noChangeShapeType="1"/>
            </p:cNvSpPr>
            <p:nvPr/>
          </p:nvSpPr>
          <p:spPr bwMode="auto">
            <a:xfrm>
              <a:off x="432" y="2016"/>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7" name="Line 34"/>
            <p:cNvSpPr>
              <a:spLocks noChangeShapeType="1"/>
            </p:cNvSpPr>
            <p:nvPr/>
          </p:nvSpPr>
          <p:spPr bwMode="auto">
            <a:xfrm flipH="1">
              <a:off x="720" y="201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8" name="Line 35"/>
            <p:cNvSpPr>
              <a:spLocks noChangeShapeType="1"/>
            </p:cNvSpPr>
            <p:nvPr/>
          </p:nvSpPr>
          <p:spPr bwMode="auto">
            <a:xfrm>
              <a:off x="720" y="225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99" name="Line 36"/>
            <p:cNvSpPr>
              <a:spLocks noChangeShapeType="1"/>
            </p:cNvSpPr>
            <p:nvPr/>
          </p:nvSpPr>
          <p:spPr bwMode="auto">
            <a:xfrm flipH="1">
              <a:off x="432" y="225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00" name="Line 37"/>
            <p:cNvSpPr>
              <a:spLocks noChangeShapeType="1"/>
            </p:cNvSpPr>
            <p:nvPr/>
          </p:nvSpPr>
          <p:spPr bwMode="auto">
            <a:xfrm>
              <a:off x="432" y="20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01" name="Line 38"/>
            <p:cNvSpPr>
              <a:spLocks noChangeShapeType="1"/>
            </p:cNvSpPr>
            <p:nvPr/>
          </p:nvSpPr>
          <p:spPr bwMode="auto">
            <a:xfrm>
              <a:off x="432" y="24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02" name="Line 39"/>
            <p:cNvSpPr>
              <a:spLocks noChangeShapeType="1"/>
            </p:cNvSpPr>
            <p:nvPr/>
          </p:nvSpPr>
          <p:spPr bwMode="auto">
            <a:xfrm flipH="1">
              <a:off x="720" y="2016"/>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03" name="Line 40"/>
            <p:cNvSpPr>
              <a:spLocks noChangeShapeType="1"/>
            </p:cNvSpPr>
            <p:nvPr/>
          </p:nvSpPr>
          <p:spPr bwMode="auto">
            <a:xfrm flipH="1">
              <a:off x="432" y="2256"/>
              <a:ext cx="240"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04" name="Line 41"/>
            <p:cNvSpPr>
              <a:spLocks noChangeShapeType="1"/>
            </p:cNvSpPr>
            <p:nvPr/>
          </p:nvSpPr>
          <p:spPr bwMode="auto">
            <a:xfrm>
              <a:off x="432" y="2448"/>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05" name="Line 42"/>
            <p:cNvSpPr>
              <a:spLocks noChangeShapeType="1"/>
            </p:cNvSpPr>
            <p:nvPr/>
          </p:nvSpPr>
          <p:spPr bwMode="auto">
            <a:xfrm>
              <a:off x="720" y="2256"/>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06" name="Line 43"/>
            <p:cNvSpPr>
              <a:spLocks noChangeShapeType="1"/>
            </p:cNvSpPr>
            <p:nvPr/>
          </p:nvSpPr>
          <p:spPr bwMode="auto">
            <a:xfrm>
              <a:off x="432" y="2016"/>
              <a:ext cx="240"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07" name="Text Box 44"/>
            <p:cNvSpPr txBox="1">
              <a:spLocks noChangeArrowheads="1"/>
            </p:cNvSpPr>
            <p:nvPr/>
          </p:nvSpPr>
          <p:spPr bwMode="auto">
            <a:xfrm>
              <a:off x="1056" y="2064"/>
              <a:ext cx="11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 Has Euler cycle</a:t>
              </a:r>
            </a:p>
          </p:txBody>
        </p:sp>
        <p:grpSp>
          <p:nvGrpSpPr>
            <p:cNvPr id="7208" name="Group 45"/>
            <p:cNvGrpSpPr>
              <a:grpSpLocks/>
            </p:cNvGrpSpPr>
            <p:nvPr/>
          </p:nvGrpSpPr>
          <p:grpSpPr bwMode="auto">
            <a:xfrm>
              <a:off x="192" y="3072"/>
              <a:ext cx="2303" cy="528"/>
              <a:chOff x="240" y="3408"/>
              <a:chExt cx="2303" cy="528"/>
            </a:xfrm>
          </p:grpSpPr>
          <p:sp>
            <p:nvSpPr>
              <p:cNvPr id="7210" name="Oval 46"/>
              <p:cNvSpPr>
                <a:spLocks noChangeArrowheads="1"/>
              </p:cNvSpPr>
              <p:nvPr/>
            </p:nvSpPr>
            <p:spPr bwMode="auto">
              <a:xfrm>
                <a:off x="528" y="3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211" name="Oval 47"/>
              <p:cNvSpPr>
                <a:spLocks noChangeArrowheads="1"/>
              </p:cNvSpPr>
              <p:nvPr/>
            </p:nvSpPr>
            <p:spPr bwMode="auto">
              <a:xfrm>
                <a:off x="528" y="388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212" name="Oval 48"/>
              <p:cNvSpPr>
                <a:spLocks noChangeArrowheads="1"/>
              </p:cNvSpPr>
              <p:nvPr/>
            </p:nvSpPr>
            <p:spPr bwMode="auto">
              <a:xfrm>
                <a:off x="1056" y="3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213" name="Oval 49"/>
              <p:cNvSpPr>
                <a:spLocks noChangeArrowheads="1"/>
              </p:cNvSpPr>
              <p:nvPr/>
            </p:nvSpPr>
            <p:spPr bwMode="auto">
              <a:xfrm>
                <a:off x="1056" y="388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214" name="Line 50"/>
              <p:cNvSpPr>
                <a:spLocks noChangeShapeType="1"/>
              </p:cNvSpPr>
              <p:nvPr/>
            </p:nvSpPr>
            <p:spPr bwMode="auto">
              <a:xfrm>
                <a:off x="576" y="345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15" name="Line 51"/>
              <p:cNvSpPr>
                <a:spLocks noChangeShapeType="1"/>
              </p:cNvSpPr>
              <p:nvPr/>
            </p:nvSpPr>
            <p:spPr bwMode="auto">
              <a:xfrm>
                <a:off x="576" y="38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16" name="Oval 52"/>
              <p:cNvSpPr>
                <a:spLocks noChangeArrowheads="1"/>
              </p:cNvSpPr>
              <p:nvPr/>
            </p:nvSpPr>
            <p:spPr bwMode="auto">
              <a:xfrm>
                <a:off x="240" y="36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7217" name="Line 53"/>
              <p:cNvSpPr>
                <a:spLocks noChangeShapeType="1"/>
              </p:cNvSpPr>
              <p:nvPr/>
            </p:nvSpPr>
            <p:spPr bwMode="auto">
              <a:xfrm flipH="1">
                <a:off x="288" y="3456"/>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18" name="Line 54"/>
              <p:cNvSpPr>
                <a:spLocks noChangeShapeType="1"/>
              </p:cNvSpPr>
              <p:nvPr/>
            </p:nvSpPr>
            <p:spPr bwMode="auto">
              <a:xfrm>
                <a:off x="288" y="3696"/>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19" name="Line 55"/>
              <p:cNvSpPr>
                <a:spLocks noChangeShapeType="1"/>
              </p:cNvSpPr>
              <p:nvPr/>
            </p:nvSpPr>
            <p:spPr bwMode="auto">
              <a:xfrm>
                <a:off x="1056" y="34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0" name="Line 56"/>
              <p:cNvSpPr>
                <a:spLocks noChangeShapeType="1"/>
              </p:cNvSpPr>
              <p:nvPr/>
            </p:nvSpPr>
            <p:spPr bwMode="auto">
              <a:xfrm>
                <a:off x="576" y="34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1" name="Line 57"/>
              <p:cNvSpPr>
                <a:spLocks noChangeShapeType="1"/>
              </p:cNvSpPr>
              <p:nvPr/>
            </p:nvSpPr>
            <p:spPr bwMode="auto">
              <a:xfrm flipH="1">
                <a:off x="576" y="3456"/>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2" name="Line 58"/>
              <p:cNvSpPr>
                <a:spLocks noChangeShapeType="1"/>
              </p:cNvSpPr>
              <p:nvPr/>
            </p:nvSpPr>
            <p:spPr bwMode="auto">
              <a:xfrm>
                <a:off x="1056" y="345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3" name="Line 59"/>
              <p:cNvSpPr>
                <a:spLocks noChangeShapeType="1"/>
              </p:cNvSpPr>
              <p:nvPr/>
            </p:nvSpPr>
            <p:spPr bwMode="auto">
              <a:xfrm>
                <a:off x="576" y="3888"/>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4" name="Line 60"/>
              <p:cNvSpPr>
                <a:spLocks noChangeShapeType="1"/>
              </p:cNvSpPr>
              <p:nvPr/>
            </p:nvSpPr>
            <p:spPr bwMode="auto">
              <a:xfrm>
                <a:off x="576" y="345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5" name="Line 61"/>
              <p:cNvSpPr>
                <a:spLocks noChangeShapeType="1"/>
              </p:cNvSpPr>
              <p:nvPr/>
            </p:nvSpPr>
            <p:spPr bwMode="auto">
              <a:xfrm>
                <a:off x="576" y="3456"/>
                <a:ext cx="48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6" name="Line 62"/>
              <p:cNvSpPr>
                <a:spLocks noChangeShapeType="1"/>
              </p:cNvSpPr>
              <p:nvPr/>
            </p:nvSpPr>
            <p:spPr bwMode="auto">
              <a:xfrm flipH="1">
                <a:off x="576" y="3456"/>
                <a:ext cx="48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7" name="Line 63"/>
              <p:cNvSpPr>
                <a:spLocks noChangeShapeType="1"/>
              </p:cNvSpPr>
              <p:nvPr/>
            </p:nvSpPr>
            <p:spPr bwMode="auto">
              <a:xfrm>
                <a:off x="288" y="3696"/>
                <a:ext cx="28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8" name="Line 64"/>
              <p:cNvSpPr>
                <a:spLocks noChangeShapeType="1"/>
              </p:cNvSpPr>
              <p:nvPr/>
            </p:nvSpPr>
            <p:spPr bwMode="auto">
              <a:xfrm flipH="1">
                <a:off x="288" y="3456"/>
                <a:ext cx="288"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29" name="Text Box 65"/>
              <p:cNvSpPr txBox="1">
                <a:spLocks noChangeArrowheads="1"/>
              </p:cNvSpPr>
              <p:nvPr/>
            </p:nvSpPr>
            <p:spPr bwMode="auto">
              <a:xfrm>
                <a:off x="1248" y="3456"/>
                <a:ext cx="129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Has Euler path,</a:t>
                </a:r>
              </a:p>
              <a:p>
                <a:pPr>
                  <a:spcBef>
                    <a:spcPct val="0"/>
                  </a:spcBef>
                  <a:buFontTx/>
                  <a:buNone/>
                </a:pPr>
                <a:r>
                  <a:rPr lang="en-US" altLang="en-US" sz="2000">
                    <a:latin typeface="Times New Roman" panose="02020603050405020304" pitchFamily="18" charset="0"/>
                  </a:rPr>
                  <a:t>but no Euler cycle</a:t>
                </a:r>
              </a:p>
            </p:txBody>
          </p:sp>
        </p:grpSp>
        <p:sp>
          <p:nvSpPr>
            <p:cNvPr id="7209" name="Text Box 66"/>
            <p:cNvSpPr txBox="1">
              <a:spLocks noChangeArrowheads="1"/>
            </p:cNvSpPr>
            <p:nvPr/>
          </p:nvSpPr>
          <p:spPr bwMode="auto">
            <a:xfrm>
              <a:off x="3850" y="1968"/>
              <a:ext cx="108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No Euler cycle</a:t>
              </a:r>
            </a:p>
            <a:p>
              <a:pPr>
                <a:spcBef>
                  <a:spcPct val="0"/>
                </a:spcBef>
                <a:buFontTx/>
                <a:buNone/>
              </a:pPr>
              <a:r>
                <a:rPr lang="en-US" altLang="en-US" sz="2000">
                  <a:latin typeface="Times New Roman" panose="02020603050405020304" pitchFamily="18" charset="0"/>
                </a:rPr>
                <a:t>no Euler path</a:t>
              </a:r>
            </a:p>
          </p:txBody>
        </p:sp>
      </p:grpSp>
      <p:sp>
        <p:nvSpPr>
          <p:cNvPr id="7176" name="Text Box 67"/>
          <p:cNvSpPr txBox="1">
            <a:spLocks noChangeArrowheads="1"/>
          </p:cNvSpPr>
          <p:nvPr/>
        </p:nvSpPr>
        <p:spPr bwMode="auto">
          <a:xfrm>
            <a:off x="8678864" y="4191001"/>
            <a:ext cx="1684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Euler cycle???</a:t>
            </a:r>
          </a:p>
          <a:p>
            <a:pPr>
              <a:spcBef>
                <a:spcPct val="0"/>
              </a:spcBef>
              <a:buFontTx/>
              <a:buNone/>
            </a:pPr>
            <a:r>
              <a:rPr lang="en-US" altLang="en-US" sz="2000">
                <a:latin typeface="Times New Roman" panose="02020603050405020304" pitchFamily="18" charset="0"/>
              </a:rPr>
              <a:t>path???</a:t>
            </a:r>
          </a:p>
        </p:txBody>
      </p:sp>
    </p:spTree>
    <p:extLst>
      <p:ext uri="{BB962C8B-B14F-4D97-AF65-F5344CB8AC3E}">
        <p14:creationId xmlns:p14="http://schemas.microsoft.com/office/powerpoint/2010/main" val="3691488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10818223" y="2391596"/>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397" y="804807"/>
            <a:ext cx="2273403" cy="2673415"/>
          </a:xfrm>
          <a:prstGeom prst="rect">
            <a:avLst/>
          </a:prstGeom>
        </p:spPr>
      </p:pic>
      <p:sp>
        <p:nvSpPr>
          <p:cNvPr id="6146"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7142FB-DCA2-4245-9E33-D7AA46FBED92}" type="datetime1">
              <a:rPr lang="en-US" altLang="en-US" sz="1200">
                <a:solidFill>
                  <a:srgbClr val="898989"/>
                </a:solidFill>
                <a:latin typeface="Arial" panose="020B0604020202020204" pitchFamily="34" charset="0"/>
              </a:rPr>
              <a:pPr>
                <a:spcBef>
                  <a:spcPct val="0"/>
                </a:spcBef>
                <a:buFontTx/>
                <a:buNone/>
              </a:pPr>
              <a:t>3/16/2021</a:t>
            </a:fld>
            <a:endParaRPr lang="en-US" altLang="en-US" sz="1200">
              <a:solidFill>
                <a:srgbClr val="898989"/>
              </a:solidFill>
              <a:latin typeface="Arial" panose="020B0604020202020204" pitchFamily="34" charset="0"/>
            </a:endParaRPr>
          </a:p>
        </p:txBody>
      </p:sp>
      <p:sp>
        <p:nvSpPr>
          <p:cNvPr id="6147" name="Footer Placeholder 2"/>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6148"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D234FA-A7D0-408C-BF0B-CE26505A1882}" type="slidenum">
              <a:rPr lang="en-US" altLang="en-US" sz="1200">
                <a:solidFill>
                  <a:srgbClr val="898989"/>
                </a:solidFill>
                <a:latin typeface="Arial" panose="020B0604020202020204" pitchFamily="34" charset="0"/>
              </a:rPr>
              <a:pPr>
                <a:spcBef>
                  <a:spcPct val="0"/>
                </a:spcBef>
                <a:buFontTx/>
                <a:buNone/>
              </a:pPr>
              <a:t>3</a:t>
            </a:fld>
            <a:r>
              <a:rPr lang="en-US" altLang="en-US" sz="1200">
                <a:solidFill>
                  <a:srgbClr val="898989"/>
                </a:solidFill>
                <a:latin typeface="Arial" panose="020B0604020202020204" pitchFamily="34" charset="0"/>
              </a:rPr>
              <a:t>/30</a:t>
            </a:r>
          </a:p>
        </p:txBody>
      </p:sp>
      <p:sp>
        <p:nvSpPr>
          <p:cNvPr id="6150" name="TextBox 6"/>
          <p:cNvSpPr txBox="1">
            <a:spLocks noChangeArrowheads="1"/>
          </p:cNvSpPr>
          <p:nvPr/>
        </p:nvSpPr>
        <p:spPr bwMode="auto">
          <a:xfrm>
            <a:off x="2816247" y="0"/>
            <a:ext cx="66563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400" dirty="0">
                <a:solidFill>
                  <a:srgbClr val="FF3300"/>
                </a:solidFill>
                <a:latin typeface="Arial" panose="020B0604020202020204" pitchFamily="34" charset="0"/>
              </a:rPr>
              <a:t>What is Spanning Tree</a:t>
            </a:r>
          </a:p>
        </p:txBody>
      </p:sp>
      <p:sp>
        <p:nvSpPr>
          <p:cNvPr id="2" name="TextBox 1"/>
          <p:cNvSpPr txBox="1"/>
          <p:nvPr/>
        </p:nvSpPr>
        <p:spPr>
          <a:xfrm>
            <a:off x="1270363" y="1764413"/>
            <a:ext cx="4256314" cy="1384995"/>
          </a:xfrm>
          <a:prstGeom prst="rect">
            <a:avLst/>
          </a:prstGeom>
          <a:noFill/>
        </p:spPr>
        <p:txBody>
          <a:bodyPr wrap="square" rtlCol="0">
            <a:spAutoFit/>
          </a:bodyPr>
          <a:lstStyle/>
          <a:p>
            <a:pPr>
              <a:spcBef>
                <a:spcPct val="20000"/>
              </a:spcBef>
            </a:pPr>
            <a:r>
              <a:rPr lang="en-US" altLang="en-US" sz="2800" b="1" dirty="0" smtClean="0">
                <a:solidFill>
                  <a:srgbClr val="0000CC"/>
                </a:solidFill>
              </a:rPr>
              <a:t>Tree</a:t>
            </a:r>
            <a:r>
              <a:rPr lang="en-US" altLang="en-US" sz="2800" dirty="0" smtClean="0">
                <a:solidFill>
                  <a:srgbClr val="0000CC"/>
                </a:solidFill>
              </a:rPr>
              <a:t>:  </a:t>
            </a:r>
            <a:r>
              <a:rPr lang="en-US" altLang="en-US" sz="2800" dirty="0"/>
              <a:t>undirected, connected graph without simple cycles. </a:t>
            </a:r>
            <a:r>
              <a:rPr lang="en-US" altLang="en-US" sz="2800" dirty="0" smtClean="0"/>
              <a:t>      </a:t>
            </a:r>
            <a:endParaRPr lang="en-US" altLang="en-US" sz="2800" dirty="0"/>
          </a:p>
        </p:txBody>
      </p:sp>
      <p:sp>
        <p:nvSpPr>
          <p:cNvPr id="3" name="TextBox 2"/>
          <p:cNvSpPr txBox="1"/>
          <p:nvPr/>
        </p:nvSpPr>
        <p:spPr>
          <a:xfrm>
            <a:off x="1971960" y="4557628"/>
            <a:ext cx="4935123" cy="1384995"/>
          </a:xfrm>
          <a:prstGeom prst="rect">
            <a:avLst/>
          </a:prstGeom>
          <a:noFill/>
        </p:spPr>
        <p:txBody>
          <a:bodyPr wrap="square" rtlCol="0">
            <a:spAutoFit/>
          </a:bodyPr>
          <a:lstStyle/>
          <a:p>
            <a:pPr>
              <a:spcBef>
                <a:spcPct val="20000"/>
              </a:spcBef>
            </a:pPr>
            <a:r>
              <a:rPr lang="en-US" altLang="en-US" sz="2800" b="1" dirty="0">
                <a:solidFill>
                  <a:srgbClr val="0000CC"/>
                </a:solidFill>
              </a:rPr>
              <a:t>Spanning</a:t>
            </a:r>
            <a:r>
              <a:rPr lang="en-US" altLang="en-US" sz="2800" dirty="0">
                <a:solidFill>
                  <a:srgbClr val="0000CC"/>
                </a:solidFill>
              </a:rPr>
              <a:t> </a:t>
            </a:r>
            <a:r>
              <a:rPr lang="en-US" altLang="en-US" sz="2800" b="1" dirty="0" smtClean="0">
                <a:solidFill>
                  <a:srgbClr val="0000CC"/>
                </a:solidFill>
              </a:rPr>
              <a:t>tree</a:t>
            </a:r>
            <a:r>
              <a:rPr lang="en-US" altLang="en-US" sz="2800" dirty="0" smtClean="0"/>
              <a:t>: </a:t>
            </a:r>
            <a:r>
              <a:rPr lang="en-US" altLang="en-US" sz="2800" dirty="0"/>
              <a:t>a </a:t>
            </a:r>
            <a:r>
              <a:rPr lang="en-US" altLang="en-US" sz="2800" b="1" dirty="0">
                <a:solidFill>
                  <a:srgbClr val="0000CC"/>
                </a:solidFill>
              </a:rPr>
              <a:t>tree</a:t>
            </a:r>
            <a:r>
              <a:rPr lang="en-US" altLang="en-US" sz="2800" dirty="0"/>
              <a:t> that includes all vertices of the original graph</a:t>
            </a:r>
          </a:p>
        </p:txBody>
      </p:sp>
      <p:sp>
        <p:nvSpPr>
          <p:cNvPr id="4" name="AutoShape 2" descr="stoimen's web 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stoimen's web lo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TextBox 8"/>
          <p:cNvSpPr txBox="1"/>
          <p:nvPr/>
        </p:nvSpPr>
        <p:spPr>
          <a:xfrm>
            <a:off x="6596753" y="3619073"/>
            <a:ext cx="1332411" cy="369332"/>
          </a:xfrm>
          <a:prstGeom prst="rect">
            <a:avLst/>
          </a:prstGeom>
          <a:noFill/>
        </p:spPr>
        <p:txBody>
          <a:bodyPr wrap="square" rtlCol="0">
            <a:spAutoFit/>
          </a:bodyPr>
          <a:lstStyle/>
          <a:p>
            <a:r>
              <a:rPr lang="en-US" b="1" dirty="0" smtClean="0"/>
              <a:t>H1. GRAPH</a:t>
            </a:r>
            <a:endParaRPr lang="en-GB" b="1" dirty="0"/>
          </a:p>
        </p:txBody>
      </p:sp>
      <p:sp>
        <p:nvSpPr>
          <p:cNvPr id="10" name="TextBox 9"/>
          <p:cNvSpPr txBox="1"/>
          <p:nvPr/>
        </p:nvSpPr>
        <p:spPr>
          <a:xfrm>
            <a:off x="10093000" y="3632797"/>
            <a:ext cx="1260800" cy="369332"/>
          </a:xfrm>
          <a:prstGeom prst="rect">
            <a:avLst/>
          </a:prstGeom>
          <a:noFill/>
        </p:spPr>
        <p:txBody>
          <a:bodyPr wrap="square" rtlCol="0">
            <a:spAutoFit/>
          </a:bodyPr>
          <a:lstStyle/>
          <a:p>
            <a:r>
              <a:rPr lang="en-US" b="1" dirty="0" smtClean="0"/>
              <a:t>H2. TREE</a:t>
            </a:r>
            <a:endParaRPr lang="en-GB" b="1"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385" y="889728"/>
            <a:ext cx="2273397" cy="267340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6364" y="3590740"/>
            <a:ext cx="1955836" cy="2299971"/>
          </a:xfrm>
          <a:prstGeom prst="rect">
            <a:avLst/>
          </a:prstGeom>
        </p:spPr>
      </p:pic>
      <p:sp>
        <p:nvSpPr>
          <p:cNvPr id="13" name="TextBox 12"/>
          <p:cNvSpPr txBox="1"/>
          <p:nvPr/>
        </p:nvSpPr>
        <p:spPr>
          <a:xfrm>
            <a:off x="8043782" y="6115746"/>
            <a:ext cx="2103846" cy="369332"/>
          </a:xfrm>
          <a:prstGeom prst="rect">
            <a:avLst/>
          </a:prstGeom>
          <a:noFill/>
        </p:spPr>
        <p:txBody>
          <a:bodyPr wrap="none" rtlCol="0">
            <a:spAutoFit/>
          </a:bodyPr>
          <a:lstStyle/>
          <a:p>
            <a:r>
              <a:rPr lang="en-US" b="1" dirty="0" smtClean="0"/>
              <a:t>H3. SPANNING TREE</a:t>
            </a:r>
            <a:endParaRPr lang="en-GB" b="1" dirty="0"/>
          </a:p>
        </p:txBody>
      </p:sp>
      <p:sp>
        <p:nvSpPr>
          <p:cNvPr id="7" name="Oval 6"/>
          <p:cNvSpPr/>
          <p:nvPr/>
        </p:nvSpPr>
        <p:spPr>
          <a:xfrm>
            <a:off x="10818223" y="2456910"/>
            <a:ext cx="1071154" cy="8490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c 17"/>
          <p:cNvSpPr/>
          <p:nvPr/>
        </p:nvSpPr>
        <p:spPr>
          <a:xfrm>
            <a:off x="9472635" y="555172"/>
            <a:ext cx="220005"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64382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descr="What is the difference between Euler cycle and Hamilton cycle?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378076"/>
            <a:ext cx="2071688"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8A18C5E-D5D6-4251-8135-A6E9A316BB07}" type="slidenum">
              <a:rPr lang="en-US" altLang="en-US" sz="1200">
                <a:solidFill>
                  <a:srgbClr val="898989"/>
                </a:solidFill>
                <a:latin typeface="Arial" panose="020B0604020202020204" pitchFamily="34" charset="0"/>
              </a:rPr>
              <a:pPr>
                <a:spcBef>
                  <a:spcPct val="0"/>
                </a:spcBef>
                <a:buFontTx/>
                <a:buNone/>
              </a:pPr>
              <a:t>30</a:t>
            </a:fld>
            <a:r>
              <a:rPr lang="en-US" altLang="en-US" sz="1200">
                <a:solidFill>
                  <a:srgbClr val="898989"/>
                </a:solidFill>
                <a:latin typeface="Arial" panose="020B0604020202020204" pitchFamily="34" charset="0"/>
              </a:rPr>
              <a:t>/30</a:t>
            </a:r>
          </a:p>
        </p:txBody>
      </p:sp>
      <p:sp>
        <p:nvSpPr>
          <p:cNvPr id="9221" name="Rectangle 2"/>
          <p:cNvSpPr>
            <a:spLocks noGrp="1"/>
          </p:cNvSpPr>
          <p:nvPr>
            <p:ph type="title"/>
          </p:nvPr>
        </p:nvSpPr>
        <p:spPr>
          <a:xfrm>
            <a:off x="1981200" y="522973"/>
            <a:ext cx="8229600" cy="646331"/>
          </a:xfrm>
          <a:noFill/>
        </p:spPr>
        <p:txBody>
          <a:bodyPr>
            <a:spAutoFit/>
          </a:bodyPr>
          <a:lstStyle/>
          <a:p>
            <a:r>
              <a:rPr lang="en-US" altLang="en-US" sz="4000" b="1">
                <a:solidFill>
                  <a:srgbClr val="FF0000"/>
                </a:solidFill>
                <a:latin typeface="Calibri" panose="020F0502020204030204" pitchFamily="34" charset="0"/>
              </a:rPr>
              <a:t>Necessary condition for Euler cycle</a:t>
            </a:r>
          </a:p>
        </p:txBody>
      </p:sp>
      <p:sp>
        <p:nvSpPr>
          <p:cNvPr id="16389" name="Rectangle 3"/>
          <p:cNvSpPr>
            <a:spLocks noGrp="1"/>
          </p:cNvSpPr>
          <p:nvPr>
            <p:ph type="body" idx="1"/>
          </p:nvPr>
        </p:nvSpPr>
        <p:spPr>
          <a:xfrm>
            <a:off x="1981200" y="1524001"/>
            <a:ext cx="5181600" cy="3330575"/>
          </a:xfrm>
        </p:spPr>
        <p:txBody>
          <a:bodyPr>
            <a:spAutoFit/>
          </a:bodyPr>
          <a:lstStyle/>
          <a:p>
            <a:pPr>
              <a:buClrTx/>
              <a:buSzTx/>
              <a:buFont typeface="Arial" panose="020B0604020202020204" pitchFamily="34" charset="0"/>
              <a:buNone/>
              <a:defRPr/>
            </a:pPr>
            <a:r>
              <a:rPr lang="en-US" dirty="0">
                <a:solidFill>
                  <a:srgbClr val="FF0000"/>
                </a:solidFill>
              </a:rPr>
              <a:t>	</a:t>
            </a:r>
            <a:r>
              <a:rPr lang="en-US" sz="2400" dirty="0">
                <a:solidFill>
                  <a:srgbClr val="FF0000"/>
                </a:solidFill>
                <a:latin typeface="Times New Roman" pitchFamily="18" charset="0"/>
              </a:rPr>
              <a:t> </a:t>
            </a:r>
          </a:p>
          <a:p>
            <a:pPr algn="just">
              <a:buClrTx/>
              <a:buSzTx/>
              <a:buFont typeface="Arial" panose="020B0604020202020204" pitchFamily="34" charset="0"/>
              <a:buNone/>
              <a:defRPr/>
            </a:pPr>
            <a:endParaRPr lang="en-US" sz="2400" dirty="0">
              <a:solidFill>
                <a:srgbClr val="FF0000"/>
              </a:solidFill>
              <a:latin typeface="Times New Roman" pitchFamily="18" charset="0"/>
            </a:endParaRPr>
          </a:p>
          <a:p>
            <a:pPr algn="just">
              <a:buClrTx/>
              <a:buSzTx/>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Assume the graph has an Euler cycle. </a:t>
            </a:r>
          </a:p>
          <a:p>
            <a:pPr algn="just">
              <a:buClrTx/>
              <a:buSzTx/>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Every time the cycle passes through a vertex, it increase</a:t>
            </a:r>
            <a:r>
              <a:rPr lang="en-US" altLang="en-US" sz="2000" dirty="0">
                <a:solidFill>
                  <a:srgbClr val="FF0000"/>
                </a:solidFill>
                <a:latin typeface="Times New Roman" panose="02020603050405020304" pitchFamily="18" charset="0"/>
                <a:cs typeface="Times New Roman" panose="02020603050405020304" pitchFamily="18" charset="0"/>
              </a:rPr>
              <a:t> 2 </a:t>
            </a:r>
            <a:r>
              <a:rPr lang="en-US" altLang="en-US" sz="2000" dirty="0">
                <a:latin typeface="Times New Roman" panose="02020603050405020304" pitchFamily="18" charset="0"/>
                <a:cs typeface="Times New Roman" panose="02020603050405020304" pitchFamily="18" charset="0"/>
              </a:rPr>
              <a:t>to the vertex’s degree.</a:t>
            </a:r>
          </a:p>
          <a:p>
            <a:pPr algn="just">
              <a:buClrTx/>
              <a:buSzTx/>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All the </a:t>
            </a:r>
            <a:r>
              <a:rPr lang="en-US" altLang="en-US" sz="2000" dirty="0" err="1">
                <a:latin typeface="Times New Roman" panose="02020603050405020304" pitchFamily="18" charset="0"/>
                <a:cs typeface="Times New Roman" panose="02020603050405020304" pitchFamily="18" charset="0"/>
              </a:rPr>
              <a:t>egdes</a:t>
            </a:r>
            <a:r>
              <a:rPr lang="en-US" altLang="en-US" sz="2000" dirty="0">
                <a:latin typeface="Times New Roman" panose="02020603050405020304" pitchFamily="18" charset="0"/>
                <a:cs typeface="Times New Roman" panose="02020603050405020304" pitchFamily="18" charset="0"/>
              </a:rPr>
              <a:t> of graph appear exactly </a:t>
            </a:r>
            <a:r>
              <a:rPr lang="en-US" altLang="en-US" sz="2000" dirty="0">
                <a:solidFill>
                  <a:srgbClr val="FF0000"/>
                </a:solidFill>
                <a:latin typeface="Times New Roman" panose="02020603050405020304" pitchFamily="18" charset="0"/>
                <a:cs typeface="Times New Roman" panose="02020603050405020304" pitchFamily="18" charset="0"/>
              </a:rPr>
              <a:t>once</a:t>
            </a:r>
            <a:r>
              <a:rPr lang="en-US" altLang="en-US" sz="2000" dirty="0">
                <a:latin typeface="Times New Roman" panose="02020603050405020304" pitchFamily="18" charset="0"/>
                <a:cs typeface="Times New Roman" panose="02020603050405020304" pitchFamily="18" charset="0"/>
              </a:rPr>
              <a:t>.</a:t>
            </a:r>
          </a:p>
          <a:p>
            <a:pPr marL="0" indent="0">
              <a:buNone/>
              <a:defRPr/>
            </a:pPr>
            <a:r>
              <a:rPr lang="en-US" altLang="en-US" sz="2000" dirty="0">
                <a:solidFill>
                  <a:srgbClr val="FF33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a:solidFill>
                  <a:srgbClr val="FF3300"/>
                </a:solidFill>
                <a:latin typeface="Times New Roman" pitchFamily="18" charset="0"/>
                <a:sym typeface="Wingdings" panose="05000000000000000000" pitchFamily="2" charset="2"/>
              </a:rPr>
              <a:t>E</a:t>
            </a:r>
            <a:r>
              <a:rPr lang="en-US" sz="2000" dirty="0">
                <a:solidFill>
                  <a:srgbClr val="FF3300"/>
                </a:solidFill>
                <a:latin typeface="Times New Roman" pitchFamily="18" charset="0"/>
              </a:rPr>
              <a:t>ach vertices has even degree.</a:t>
            </a:r>
            <a:endParaRPr lang="en-US" altLang="en-US" sz="2000" dirty="0">
              <a:solidFill>
                <a:srgbClr val="FF3300"/>
              </a:solidFill>
              <a:latin typeface="Times New Roman" panose="02020603050405020304" pitchFamily="18" charset="0"/>
              <a:cs typeface="Times New Roman" panose="02020603050405020304" pitchFamily="18" charset="0"/>
            </a:endParaRPr>
          </a:p>
          <a:p>
            <a:pPr marL="0" indent="0">
              <a:buNone/>
              <a:defRPr/>
            </a:pPr>
            <a:endParaRPr lang="en-US" altLang="en-US" dirty="0">
              <a:latin typeface="Calibri" panose="020F0502020204030204" pitchFamily="34" charset="0"/>
            </a:endParaRPr>
          </a:p>
        </p:txBody>
      </p:sp>
      <p:sp>
        <p:nvSpPr>
          <p:cNvPr id="9223" name="TextBox 20"/>
          <p:cNvSpPr txBox="1">
            <a:spLocks noChangeArrowheads="1"/>
          </p:cNvSpPr>
          <p:nvPr/>
        </p:nvSpPr>
        <p:spPr bwMode="auto">
          <a:xfrm>
            <a:off x="2286000" y="116205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en-US" sz="2400" dirty="0">
                <a:solidFill>
                  <a:srgbClr val="0000CC"/>
                </a:solidFill>
                <a:latin typeface="Times New Roman" panose="02020603050405020304" pitchFamily="18" charset="0"/>
              </a:rPr>
              <a:t>A connected multigraph has an Euler cycle </a:t>
            </a:r>
            <a:r>
              <a:rPr lang="en-US" altLang="en-US" sz="2400" dirty="0">
                <a:solidFill>
                  <a:srgbClr val="0000CC"/>
                </a:solidFill>
                <a:sym typeface="Wingdings" panose="05000000000000000000" pitchFamily="2" charset="2"/>
              </a:rPr>
              <a:t></a:t>
            </a:r>
            <a:r>
              <a:rPr lang="vi-VN" altLang="en-US" sz="2400" dirty="0">
                <a:solidFill>
                  <a:srgbClr val="0000CC"/>
                </a:solidFill>
              </a:rPr>
              <a:t> </a:t>
            </a:r>
            <a:r>
              <a:rPr lang="en-US" altLang="en-US" sz="2400" dirty="0">
                <a:solidFill>
                  <a:srgbClr val="0000CC"/>
                </a:solidFill>
                <a:latin typeface="Times New Roman" panose="02020603050405020304" pitchFamily="18" charset="0"/>
              </a:rPr>
              <a:t>each of its vertices has even degree </a:t>
            </a:r>
          </a:p>
          <a:p>
            <a:pPr>
              <a:spcBef>
                <a:spcPct val="0"/>
              </a:spcBef>
              <a:buFontTx/>
              <a:buNone/>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1752800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02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3C67BA-21F6-42BF-8953-1F1338C166F4}" type="slidenum">
              <a:rPr lang="en-US" altLang="en-US" sz="1200">
                <a:solidFill>
                  <a:srgbClr val="898989"/>
                </a:solidFill>
                <a:latin typeface="Arial" panose="020B0604020202020204" pitchFamily="34" charset="0"/>
              </a:rPr>
              <a:pPr>
                <a:spcBef>
                  <a:spcPct val="0"/>
                </a:spcBef>
                <a:buFontTx/>
                <a:buNone/>
              </a:pPr>
              <a:t>31</a:t>
            </a:fld>
            <a:r>
              <a:rPr lang="en-US" altLang="en-US" sz="1200">
                <a:solidFill>
                  <a:srgbClr val="898989"/>
                </a:solidFill>
                <a:latin typeface="Arial" panose="020B0604020202020204" pitchFamily="34" charset="0"/>
              </a:rPr>
              <a:t>/30</a:t>
            </a:r>
          </a:p>
        </p:txBody>
      </p:sp>
      <p:sp>
        <p:nvSpPr>
          <p:cNvPr id="10244" name="Rectangle 2"/>
          <p:cNvSpPr>
            <a:spLocks noGrp="1"/>
          </p:cNvSpPr>
          <p:nvPr>
            <p:ph type="title"/>
          </p:nvPr>
        </p:nvSpPr>
        <p:spPr>
          <a:xfrm>
            <a:off x="1981200" y="522973"/>
            <a:ext cx="8229600" cy="646331"/>
          </a:xfrm>
          <a:noFill/>
        </p:spPr>
        <p:txBody>
          <a:bodyPr>
            <a:spAutoFit/>
          </a:bodyPr>
          <a:lstStyle/>
          <a:p>
            <a:r>
              <a:rPr lang="en-US" altLang="en-US" sz="4000" b="1" dirty="0">
                <a:solidFill>
                  <a:srgbClr val="FF0000"/>
                </a:solidFill>
                <a:latin typeface="Calibri" panose="020F0502020204030204" pitchFamily="34" charset="0"/>
              </a:rPr>
              <a:t>Sufficient condition for Euler cycle</a:t>
            </a:r>
          </a:p>
        </p:txBody>
      </p:sp>
      <p:sp>
        <p:nvSpPr>
          <p:cNvPr id="16389" name="Rectangle 3"/>
          <p:cNvSpPr>
            <a:spLocks noGrp="1"/>
          </p:cNvSpPr>
          <p:nvPr>
            <p:ph type="body" idx="1"/>
          </p:nvPr>
        </p:nvSpPr>
        <p:spPr>
          <a:xfrm>
            <a:off x="1754189" y="2193925"/>
            <a:ext cx="5381625" cy="4006850"/>
          </a:xfrm>
        </p:spPr>
        <p:txBody>
          <a:bodyPr>
            <a:spAutoFit/>
          </a:bodyPr>
          <a:lstStyle/>
          <a:p>
            <a:pPr algn="just">
              <a:buClrTx/>
              <a:buSzTx/>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Start at an arbitrary vertex v</a:t>
            </a:r>
            <a:r>
              <a:rPr lang="en-US" altLang="en-US" sz="1800" baseline="-25000" dirty="0">
                <a:latin typeface="Times New Roman" panose="02020603050405020304" pitchFamily="18" charset="0"/>
                <a:cs typeface="Times New Roman" panose="02020603050405020304" pitchFamily="18" charset="0"/>
              </a:rPr>
              <a:t>0</a:t>
            </a:r>
            <a:r>
              <a:rPr lang="en-US" altLang="en-US" sz="1800" dirty="0">
                <a:latin typeface="Times New Roman" panose="02020603050405020304" pitchFamily="18" charset="0"/>
                <a:cs typeface="Times New Roman" panose="02020603050405020304" pitchFamily="18" charset="0"/>
              </a:rPr>
              <a:t>, choose an arbitrary edge (e</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Then from v</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choose edge (e</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FF0000"/>
                </a:solidFill>
                <a:latin typeface="Times New Roman" panose="02020603050405020304" pitchFamily="18" charset="0"/>
                <a:cs typeface="Times New Roman" panose="02020603050405020304" pitchFamily="18" charset="0"/>
              </a:rPr>
              <a:t>(e</a:t>
            </a:r>
            <a:r>
              <a:rPr lang="en-US" altLang="en-US" sz="1800" baseline="-25000" dirty="0">
                <a:solidFill>
                  <a:srgbClr val="FF0000"/>
                </a:solidFill>
                <a:latin typeface="Times New Roman" panose="02020603050405020304" pitchFamily="18" charset="0"/>
                <a:cs typeface="Times New Roman" panose="02020603050405020304" pitchFamily="18" charset="0"/>
              </a:rPr>
              <a:t>2</a:t>
            </a:r>
            <a:r>
              <a:rPr lang="en-US" altLang="en-US" sz="1800" dirty="0">
                <a:solidFill>
                  <a:srgbClr val="FF0000"/>
                </a:solidFill>
                <a:latin typeface="Times New Roman" panose="02020603050405020304" pitchFamily="18" charset="0"/>
                <a:cs typeface="Times New Roman" panose="02020603050405020304" pitchFamily="18" charset="0"/>
              </a:rPr>
              <a:t> ≠ e</a:t>
            </a:r>
            <a:r>
              <a:rPr lang="en-US" altLang="en-US" sz="1800" baseline="-25000" dirty="0">
                <a:solidFill>
                  <a:srgbClr val="FF0000"/>
                </a:solidFill>
                <a:latin typeface="Times New Roman" panose="02020603050405020304" pitchFamily="18" charset="0"/>
                <a:cs typeface="Times New Roman" panose="02020603050405020304" pitchFamily="18" charset="0"/>
              </a:rPr>
              <a:t>1</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and so on. </a:t>
            </a:r>
          </a:p>
          <a:p>
            <a:pPr algn="just">
              <a:buClrTx/>
              <a:buSzTx/>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Process will arrive at the starting vertex v</a:t>
            </a:r>
            <a:r>
              <a:rPr lang="en-US" altLang="en-US" sz="1800" baseline="-25000" dirty="0">
                <a:latin typeface="Times New Roman" panose="02020603050405020304" pitchFamily="18" charset="0"/>
                <a:cs typeface="Times New Roman" panose="02020603050405020304" pitchFamily="18" charset="0"/>
              </a:rPr>
              <a:t>0</a:t>
            </a:r>
            <a:r>
              <a:rPr lang="en-US" altLang="en-US" sz="1800" dirty="0">
                <a:latin typeface="Times New Roman" panose="02020603050405020304" pitchFamily="18" charset="0"/>
                <a:cs typeface="Times New Roman" panose="02020603050405020304" pitchFamily="18" charset="0"/>
              </a:rPr>
              <a:t>, create a </a:t>
            </a:r>
            <a:r>
              <a:rPr lang="en-US" altLang="en-US" sz="1800" i="1" dirty="0">
                <a:latin typeface="Times New Roman" panose="02020603050405020304" pitchFamily="18" charset="0"/>
                <a:cs typeface="Times New Roman" panose="02020603050405020304" pitchFamily="18" charset="0"/>
              </a:rPr>
              <a:t>cycle</a:t>
            </a:r>
            <a:r>
              <a:rPr lang="en-US" altLang="en-US" sz="1800" dirty="0">
                <a:latin typeface="Times New Roman" panose="02020603050405020304" pitchFamily="18" charset="0"/>
                <a:cs typeface="Times New Roman" panose="02020603050405020304" pitchFamily="18" charset="0"/>
              </a:rPr>
              <a:t> with </a:t>
            </a:r>
            <a:r>
              <a:rPr lang="en-US" altLang="en-US" sz="1800" dirty="0">
                <a:solidFill>
                  <a:srgbClr val="0000CC"/>
                </a:solidFill>
                <a:latin typeface="Times New Roman" panose="02020603050405020304" pitchFamily="18" charset="0"/>
                <a:cs typeface="Times New Roman" panose="02020603050405020304" pitchFamily="18" charset="0"/>
              </a:rPr>
              <a:t>distinct</a:t>
            </a:r>
            <a:r>
              <a:rPr lang="en-US" altLang="en-US" sz="1800" dirty="0">
                <a:latin typeface="Times New Roman" panose="02020603050405020304" pitchFamily="18" charset="0"/>
                <a:cs typeface="Times New Roman" panose="02020603050405020304" pitchFamily="18" charset="0"/>
              </a:rPr>
              <a:t> edges.</a:t>
            </a:r>
          </a:p>
          <a:p>
            <a:pPr algn="just">
              <a:buClrTx/>
              <a:buSzTx/>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If the </a:t>
            </a:r>
            <a:r>
              <a:rPr lang="en-US" altLang="en-US" sz="1800" i="1" dirty="0">
                <a:latin typeface="Times New Roman" panose="02020603050405020304" pitchFamily="18" charset="0"/>
                <a:cs typeface="Times New Roman" panose="02020603050405020304" pitchFamily="18" charset="0"/>
              </a:rPr>
              <a:t>cycle</a:t>
            </a:r>
            <a:r>
              <a:rPr lang="en-US" altLang="en-US" sz="1800" dirty="0">
                <a:latin typeface="Times New Roman" panose="02020603050405020304" pitchFamily="18" charset="0"/>
                <a:cs typeface="Times New Roman" panose="02020603050405020304" pitchFamily="18" charset="0"/>
              </a:rPr>
              <a:t> includes all edges of G, this will be an Euler cycle; if not, begin the procedure again from a vertex </a:t>
            </a:r>
            <a:r>
              <a:rPr lang="en-US" altLang="en-US" sz="1800" dirty="0">
                <a:solidFill>
                  <a:srgbClr val="0000CC"/>
                </a:solidFill>
                <a:latin typeface="Times New Roman" panose="02020603050405020304" pitchFamily="18" charset="0"/>
                <a:cs typeface="Times New Roman" panose="02020603050405020304" pitchFamily="18" charset="0"/>
              </a:rPr>
              <a:t>contained in this </a:t>
            </a:r>
            <a:r>
              <a:rPr lang="en-US" altLang="en-US" sz="1800" i="1" dirty="0">
                <a:solidFill>
                  <a:srgbClr val="0000CC"/>
                </a:solidFill>
                <a:latin typeface="Times New Roman" panose="02020603050405020304" pitchFamily="18" charset="0"/>
                <a:cs typeface="Times New Roman" panose="02020603050405020304" pitchFamily="18" charset="0"/>
              </a:rPr>
              <a:t>cycle</a:t>
            </a:r>
            <a:r>
              <a:rPr lang="en-US" altLang="en-US" sz="1800" dirty="0">
                <a:solidFill>
                  <a:srgbClr val="0000CC"/>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and splice the two cycles together; continue until all edges are used.</a:t>
            </a:r>
          </a:p>
          <a:p>
            <a:pPr marL="0" indent="0">
              <a:buNone/>
              <a:defRPr/>
            </a:pPr>
            <a:r>
              <a:rPr lang="en-US" altLang="en-US" sz="2000" dirty="0">
                <a:solidFill>
                  <a:srgbClr val="FF3300"/>
                </a:solidFill>
                <a:sym typeface="Wingdings" panose="05000000000000000000" pitchFamily="2" charset="2"/>
              </a:rPr>
              <a:t></a:t>
            </a:r>
            <a:r>
              <a:rPr lang="en-US" altLang="en-US" sz="2000" dirty="0">
                <a:solidFill>
                  <a:srgbClr val="FF3300"/>
                </a:solidFill>
              </a:rPr>
              <a:t> </a:t>
            </a:r>
            <a:r>
              <a:rPr lang="en-US" altLang="en-US" sz="2000" dirty="0">
                <a:solidFill>
                  <a:srgbClr val="FF3300"/>
                </a:solidFill>
                <a:latin typeface="Times New Roman" panose="02020603050405020304" pitchFamily="18" charset="0"/>
                <a:cs typeface="Times New Roman" panose="02020603050405020304" pitchFamily="18" charset="0"/>
              </a:rPr>
              <a:t>G</a:t>
            </a:r>
            <a:r>
              <a:rPr lang="en-US" altLang="en-US" sz="2000" dirty="0">
                <a:solidFill>
                  <a:srgbClr val="FF3300"/>
                </a:solidFill>
              </a:rPr>
              <a:t> </a:t>
            </a:r>
            <a:r>
              <a:rPr lang="en-US" altLang="en-US" sz="2000" dirty="0">
                <a:solidFill>
                  <a:srgbClr val="FF3300"/>
                </a:solidFill>
                <a:latin typeface="Times New Roman" panose="02020603050405020304" pitchFamily="18" charset="0"/>
              </a:rPr>
              <a:t>has an Euler cycle </a:t>
            </a:r>
          </a:p>
          <a:p>
            <a:pPr marL="0" indent="0">
              <a:buNone/>
              <a:defRPr/>
            </a:pPr>
            <a:endParaRPr lang="en-US" altLang="en-US" sz="2400" dirty="0">
              <a:latin typeface="Times New Roman" panose="02020603050405020304" pitchFamily="18" charset="0"/>
              <a:cs typeface="Times New Roman" panose="02020603050405020304" pitchFamily="18" charset="0"/>
            </a:endParaRPr>
          </a:p>
          <a:p>
            <a:pPr marL="0" indent="0">
              <a:buNone/>
              <a:defRPr/>
            </a:pPr>
            <a:endParaRPr lang="en-US" altLang="en-US" sz="2400" dirty="0">
              <a:latin typeface="Calibri" panose="020F0502020204030204" pitchFamily="34" charset="0"/>
            </a:endParaRPr>
          </a:p>
        </p:txBody>
      </p:sp>
      <p:sp>
        <p:nvSpPr>
          <p:cNvPr id="3" name="Oval 2"/>
          <p:cNvSpPr/>
          <p:nvPr/>
        </p:nvSpPr>
        <p:spPr>
          <a:xfrm>
            <a:off x="7315200" y="3160714"/>
            <a:ext cx="585788" cy="4778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en-US" sz="1400" dirty="0">
                <a:latin typeface="Times New Roman" panose="02020603050405020304" pitchFamily="18" charset="0"/>
                <a:cs typeface="Times New Roman" panose="02020603050405020304" pitchFamily="18" charset="0"/>
              </a:rPr>
              <a:t>v</a:t>
            </a:r>
            <a:r>
              <a:rPr lang="en-US" altLang="en-US" sz="1400" baseline="-25000" dirty="0">
                <a:latin typeface="Times New Roman" panose="02020603050405020304" pitchFamily="18" charset="0"/>
                <a:cs typeface="Times New Roman" panose="02020603050405020304" pitchFamily="18" charset="0"/>
              </a:rPr>
              <a:t>0</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8" name="Oval 7"/>
          <p:cNvSpPr/>
          <p:nvPr/>
        </p:nvSpPr>
        <p:spPr>
          <a:xfrm>
            <a:off x="8405814" y="2419350"/>
            <a:ext cx="585787" cy="47783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en-US" sz="1400" dirty="0">
                <a:latin typeface="Times New Roman" panose="02020603050405020304" pitchFamily="18" charset="0"/>
                <a:cs typeface="Times New Roman" panose="02020603050405020304" pitchFamily="18" charset="0"/>
              </a:rPr>
              <a:t>v</a:t>
            </a:r>
            <a:r>
              <a:rPr lang="en-US" altLang="en-US" sz="1400" baseline="-25000" dirty="0">
                <a:latin typeface="Times New Roman" panose="02020603050405020304" pitchFamily="18" charset="0"/>
                <a:cs typeface="Times New Roman" panose="02020603050405020304" pitchFamily="18" charset="0"/>
              </a:rPr>
              <a:t>1</a:t>
            </a:r>
            <a:endParaRPr lang="en-US" sz="1400" dirty="0"/>
          </a:p>
        </p:txBody>
      </p:sp>
      <p:sp>
        <p:nvSpPr>
          <p:cNvPr id="9" name="Oval 8"/>
          <p:cNvSpPr/>
          <p:nvPr/>
        </p:nvSpPr>
        <p:spPr>
          <a:xfrm>
            <a:off x="9515475" y="3160714"/>
            <a:ext cx="585788" cy="4778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en-US" sz="1400" dirty="0">
                <a:latin typeface="Times New Roman" panose="02020603050405020304" pitchFamily="18" charset="0"/>
                <a:cs typeface="Times New Roman" panose="02020603050405020304" pitchFamily="18" charset="0"/>
              </a:rPr>
              <a:t>v</a:t>
            </a:r>
            <a:r>
              <a:rPr lang="en-US" altLang="en-US" sz="1400" baseline="-25000" dirty="0">
                <a:latin typeface="Times New Roman" panose="02020603050405020304" pitchFamily="18" charset="0"/>
                <a:cs typeface="Times New Roman" panose="02020603050405020304" pitchFamily="18" charset="0"/>
              </a:rPr>
              <a:t>2</a:t>
            </a:r>
            <a:endParaRPr lang="en-US" sz="1400" dirty="0"/>
          </a:p>
        </p:txBody>
      </p:sp>
      <p:cxnSp>
        <p:nvCxnSpPr>
          <p:cNvPr id="5" name="Straight Arrow Connector 4"/>
          <p:cNvCxnSpPr>
            <a:stCxn id="3" idx="7"/>
            <a:endCxn id="8" idx="2"/>
          </p:cNvCxnSpPr>
          <p:nvPr/>
        </p:nvCxnSpPr>
        <p:spPr>
          <a:xfrm flipV="1">
            <a:off x="7815263" y="2659063"/>
            <a:ext cx="5905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6"/>
            <a:endCxn id="9" idx="1"/>
          </p:cNvCxnSpPr>
          <p:nvPr/>
        </p:nvCxnSpPr>
        <p:spPr>
          <a:xfrm>
            <a:off x="8991600" y="2659063"/>
            <a:ext cx="60960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79" name="Rectangle 11"/>
          <p:cNvSpPr>
            <a:spLocks noChangeArrowheads="1"/>
          </p:cNvSpPr>
          <p:nvPr/>
        </p:nvSpPr>
        <p:spPr bwMode="auto">
          <a:xfrm>
            <a:off x="9170989" y="2646364"/>
            <a:ext cx="344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cs typeface="Times New Roman" panose="02020603050405020304" pitchFamily="18" charset="0"/>
              </a:rPr>
              <a:t>e</a:t>
            </a:r>
            <a:r>
              <a:rPr lang="en-US" altLang="en-US" sz="1400" baseline="-25000">
                <a:latin typeface="Times New Roman" panose="02020603050405020304" pitchFamily="18" charset="0"/>
                <a:cs typeface="Times New Roman" panose="02020603050405020304" pitchFamily="18" charset="0"/>
              </a:rPr>
              <a:t>2</a:t>
            </a:r>
            <a:endParaRPr lang="en-US" altLang="en-US" sz="1400">
              <a:latin typeface="Arial" panose="020B0604020202020204" pitchFamily="34" charset="0"/>
            </a:endParaRPr>
          </a:p>
        </p:txBody>
      </p:sp>
      <p:sp>
        <p:nvSpPr>
          <p:cNvPr id="32780" name="Rectangle 16"/>
          <p:cNvSpPr>
            <a:spLocks noChangeArrowheads="1"/>
          </p:cNvSpPr>
          <p:nvPr/>
        </p:nvSpPr>
        <p:spPr bwMode="auto">
          <a:xfrm>
            <a:off x="7848600" y="2724151"/>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cs typeface="Times New Roman" panose="02020603050405020304" pitchFamily="18" charset="0"/>
              </a:rPr>
              <a:t>e</a:t>
            </a:r>
            <a:r>
              <a:rPr lang="en-US" altLang="en-US" sz="1400" baseline="-25000">
                <a:latin typeface="Times New Roman" panose="02020603050405020304" pitchFamily="18" charset="0"/>
                <a:cs typeface="Times New Roman" panose="02020603050405020304" pitchFamily="18" charset="0"/>
              </a:rPr>
              <a:t>1</a:t>
            </a:r>
            <a:endParaRPr lang="en-US" altLang="en-US" sz="1400">
              <a:latin typeface="Arial" panose="020B0604020202020204" pitchFamily="34" charset="0"/>
            </a:endParaRPr>
          </a:p>
        </p:txBody>
      </p:sp>
      <p:cxnSp>
        <p:nvCxnSpPr>
          <p:cNvPr id="14" name="Straight Arrow Connector 13"/>
          <p:cNvCxnSpPr>
            <a:stCxn id="9" idx="3"/>
            <a:endCxn id="20" idx="6"/>
          </p:cNvCxnSpPr>
          <p:nvPr/>
        </p:nvCxnSpPr>
        <p:spPr>
          <a:xfrm flipH="1">
            <a:off x="8991600" y="3568700"/>
            <a:ext cx="609600" cy="534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54" name="TextBox 20"/>
          <p:cNvSpPr txBox="1">
            <a:spLocks noChangeArrowheads="1"/>
          </p:cNvSpPr>
          <p:nvPr/>
        </p:nvSpPr>
        <p:spPr bwMode="auto">
          <a:xfrm>
            <a:off x="2286000" y="116205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dirty="0">
                <a:solidFill>
                  <a:srgbClr val="0000CC"/>
                </a:solidFill>
                <a:latin typeface="Times New Roman" panose="02020603050405020304" pitchFamily="18" charset="0"/>
              </a:rPr>
              <a:t>A connected multigraph G, each of its vertices has even degree </a:t>
            </a:r>
            <a:r>
              <a:rPr lang="en-US" altLang="en-US" sz="2400" dirty="0">
                <a:solidFill>
                  <a:srgbClr val="0000CC"/>
                </a:solidFill>
                <a:latin typeface="Arial" panose="020B0604020202020204" pitchFamily="34" charset="0"/>
                <a:sym typeface="Wingdings" panose="05000000000000000000" pitchFamily="2" charset="2"/>
              </a:rPr>
              <a:t></a:t>
            </a:r>
            <a:r>
              <a:rPr lang="en-US" altLang="en-US" sz="2400" dirty="0">
                <a:solidFill>
                  <a:srgbClr val="0000CC"/>
                </a:solidFill>
                <a:latin typeface="Arial" panose="020B0604020202020204" pitchFamily="34" charset="0"/>
              </a:rPr>
              <a:t> </a:t>
            </a:r>
            <a:r>
              <a:rPr lang="en-US" altLang="en-US" sz="2400" dirty="0">
                <a:solidFill>
                  <a:srgbClr val="0000CC"/>
                </a:solidFill>
                <a:latin typeface="Times New Roman" panose="02020603050405020304" pitchFamily="18" charset="0"/>
                <a:cs typeface="Times New Roman" panose="02020603050405020304" pitchFamily="18" charset="0"/>
              </a:rPr>
              <a:t>G</a:t>
            </a:r>
            <a:r>
              <a:rPr lang="en-US" altLang="en-US" sz="2400" dirty="0">
                <a:solidFill>
                  <a:srgbClr val="0000CC"/>
                </a:solidFill>
                <a:latin typeface="Arial" panose="020B0604020202020204" pitchFamily="34" charset="0"/>
              </a:rPr>
              <a:t> </a:t>
            </a:r>
            <a:r>
              <a:rPr lang="en-US" altLang="en-US" sz="2400" dirty="0">
                <a:solidFill>
                  <a:srgbClr val="0000CC"/>
                </a:solidFill>
                <a:latin typeface="Times New Roman" panose="02020603050405020304" pitchFamily="18" charset="0"/>
              </a:rPr>
              <a:t>has an Euler cycle </a:t>
            </a:r>
          </a:p>
          <a:p>
            <a:pPr>
              <a:spcBef>
                <a:spcPct val="0"/>
              </a:spcBef>
              <a:buFontTx/>
              <a:buNone/>
            </a:pPr>
            <a:endParaRPr lang="en-US" altLang="en-US" sz="2400" dirty="0">
              <a:latin typeface="Arial" panose="020B0604020202020204" pitchFamily="34" charset="0"/>
            </a:endParaRPr>
          </a:p>
        </p:txBody>
      </p:sp>
      <p:sp>
        <p:nvSpPr>
          <p:cNvPr id="20" name="Oval 19"/>
          <p:cNvSpPr/>
          <p:nvPr/>
        </p:nvSpPr>
        <p:spPr>
          <a:xfrm>
            <a:off x="8405814" y="3865564"/>
            <a:ext cx="585787" cy="4778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400" dirty="0">
                <a:latin typeface="Times New Roman" panose="02020603050405020304" pitchFamily="18" charset="0"/>
                <a:cs typeface="Times New Roman" panose="02020603050405020304" pitchFamily="18" charset="0"/>
              </a:rPr>
              <a:t>…</a:t>
            </a:r>
            <a:endParaRPr lang="en-US" sz="1400" dirty="0"/>
          </a:p>
        </p:txBody>
      </p:sp>
      <p:cxnSp>
        <p:nvCxnSpPr>
          <p:cNvPr id="21" name="Straight Arrow Connector 20"/>
          <p:cNvCxnSpPr>
            <a:stCxn id="20" idx="2"/>
            <a:endCxn id="3" idx="5"/>
          </p:cNvCxnSpPr>
          <p:nvPr/>
        </p:nvCxnSpPr>
        <p:spPr>
          <a:xfrm flipH="1" flipV="1">
            <a:off x="7815263" y="3568700"/>
            <a:ext cx="590550" cy="534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11"/>
          <p:cNvSpPr>
            <a:spLocks noChangeArrowheads="1"/>
          </p:cNvSpPr>
          <p:nvPr/>
        </p:nvSpPr>
        <p:spPr bwMode="auto">
          <a:xfrm>
            <a:off x="9232900" y="3779839"/>
            <a:ext cx="3444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cs typeface="Times New Roman" panose="02020603050405020304" pitchFamily="18" charset="0"/>
              </a:rPr>
              <a:t>e</a:t>
            </a:r>
            <a:r>
              <a:rPr lang="en-US" altLang="en-US" sz="1400" baseline="-25000">
                <a:latin typeface="Times New Roman" panose="02020603050405020304" pitchFamily="18" charset="0"/>
                <a:cs typeface="Times New Roman" panose="02020603050405020304" pitchFamily="18" charset="0"/>
              </a:rPr>
              <a:t>3</a:t>
            </a:r>
            <a:endParaRPr lang="en-US" altLang="en-US" sz="1400">
              <a:latin typeface="Arial" panose="020B0604020202020204" pitchFamily="34" charset="0"/>
            </a:endParaRPr>
          </a:p>
        </p:txBody>
      </p:sp>
      <p:sp>
        <p:nvSpPr>
          <p:cNvPr id="30" name="Rectangle 11"/>
          <p:cNvSpPr>
            <a:spLocks noChangeArrowheads="1"/>
          </p:cNvSpPr>
          <p:nvPr/>
        </p:nvSpPr>
        <p:spPr bwMode="auto">
          <a:xfrm>
            <a:off x="7832725" y="3790951"/>
            <a:ext cx="3444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cs typeface="Times New Roman" panose="02020603050405020304" pitchFamily="18" charset="0"/>
              </a:rPr>
              <a:t>…</a:t>
            </a:r>
            <a:endParaRPr lang="en-US" altLang="en-US" sz="1400">
              <a:latin typeface="Arial" panose="020B0604020202020204" pitchFamily="34" charset="0"/>
            </a:endParaRPr>
          </a:p>
        </p:txBody>
      </p:sp>
      <p:sp>
        <p:nvSpPr>
          <p:cNvPr id="10259" name="Text Box 21"/>
          <p:cNvSpPr txBox="1">
            <a:spLocks noChangeArrowheads="1"/>
          </p:cNvSpPr>
          <p:nvPr/>
        </p:nvSpPr>
        <p:spPr bwMode="auto">
          <a:xfrm>
            <a:off x="8199439" y="4686300"/>
            <a:ext cx="1208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     G</a:t>
            </a:r>
            <a:endParaRPr lang="en-US" altLang="en-US" sz="1800" i="1">
              <a:latin typeface="Times New Roman" panose="02020603050405020304" pitchFamily="18" charset="0"/>
            </a:endParaRPr>
          </a:p>
        </p:txBody>
      </p:sp>
    </p:spTree>
    <p:extLst>
      <p:ext uri="{BB962C8B-B14F-4D97-AF65-F5344CB8AC3E}">
        <p14:creationId xmlns:p14="http://schemas.microsoft.com/office/powerpoint/2010/main" val="577880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32779" grpId="0"/>
      <p:bldP spid="32780" grpId="0"/>
      <p:bldP spid="20" grpId="0" animBg="1"/>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12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1CF0DC-6C48-4693-995C-34007D564F86}" type="slidenum">
              <a:rPr lang="en-US" altLang="en-US" sz="1200">
                <a:solidFill>
                  <a:srgbClr val="898989"/>
                </a:solidFill>
                <a:latin typeface="Arial" panose="020B0604020202020204" pitchFamily="34" charset="0"/>
              </a:rPr>
              <a:pPr>
                <a:spcBef>
                  <a:spcPct val="0"/>
                </a:spcBef>
                <a:buFontTx/>
                <a:buNone/>
              </a:pPr>
              <a:t>32</a:t>
            </a:fld>
            <a:r>
              <a:rPr lang="en-US" altLang="en-US" sz="1200">
                <a:solidFill>
                  <a:srgbClr val="898989"/>
                </a:solidFill>
                <a:latin typeface="Arial" panose="020B0604020202020204" pitchFamily="34" charset="0"/>
              </a:rPr>
              <a:t>/30</a:t>
            </a:r>
          </a:p>
        </p:txBody>
      </p:sp>
      <p:sp>
        <p:nvSpPr>
          <p:cNvPr id="11268" name="Rectangle 2"/>
          <p:cNvSpPr>
            <a:spLocks noGrp="1"/>
          </p:cNvSpPr>
          <p:nvPr>
            <p:ph type="title"/>
          </p:nvPr>
        </p:nvSpPr>
        <p:spPr>
          <a:xfrm>
            <a:off x="1676400" y="509317"/>
            <a:ext cx="8610600" cy="535531"/>
          </a:xfrm>
          <a:noFill/>
        </p:spPr>
        <p:txBody>
          <a:bodyPr>
            <a:spAutoFit/>
          </a:bodyPr>
          <a:lstStyle/>
          <a:p>
            <a:r>
              <a:rPr lang="en-US" altLang="en-US" sz="3200" b="1" dirty="0">
                <a:solidFill>
                  <a:srgbClr val="FF0000"/>
                </a:solidFill>
              </a:rPr>
              <a:t>A procedure for constructing an Euler cycle</a:t>
            </a:r>
            <a:r>
              <a:rPr lang="en-US" altLang="en-US" sz="3200" dirty="0">
                <a:solidFill>
                  <a:srgbClr val="FF0000"/>
                </a:solidFill>
              </a:rPr>
              <a:t> </a:t>
            </a:r>
          </a:p>
        </p:txBody>
      </p:sp>
      <p:sp>
        <p:nvSpPr>
          <p:cNvPr id="33797" name="Text Box 3"/>
          <p:cNvSpPr txBox="1">
            <a:spLocks noChangeArrowheads="1"/>
          </p:cNvSpPr>
          <p:nvPr/>
        </p:nvSpPr>
        <p:spPr bwMode="auto">
          <a:xfrm>
            <a:off x="1676400" y="1257301"/>
            <a:ext cx="5181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r>
              <a:rPr lang="en-US" altLang="en-US" sz="1800" dirty="0">
                <a:solidFill>
                  <a:srgbClr val="0070C0"/>
                </a:solidFill>
                <a:latin typeface="Times New Roman" panose="02020603050405020304" pitchFamily="18" charset="0"/>
              </a:rPr>
              <a:t>Algorithm </a:t>
            </a:r>
          </a:p>
          <a:p>
            <a:pPr marL="285750" indent="-285750">
              <a:spcBef>
                <a:spcPct val="0"/>
              </a:spcBef>
              <a:defRPr/>
            </a:pPr>
            <a:r>
              <a:rPr lang="en-US" altLang="en-US" sz="1800" dirty="0">
                <a:latin typeface="Times New Roman" panose="02020603050405020304" pitchFamily="18" charset="0"/>
              </a:rPr>
              <a:t>Input: Connected graph </a:t>
            </a:r>
            <a:r>
              <a:rPr lang="en-US" altLang="en-US" sz="1800" i="1" dirty="0">
                <a:latin typeface="Times New Roman" panose="02020603050405020304" pitchFamily="18" charset="0"/>
              </a:rPr>
              <a:t>G </a:t>
            </a:r>
            <a:r>
              <a:rPr lang="en-US" altLang="en-US" sz="1800" dirty="0">
                <a:latin typeface="Times New Roman" panose="02020603050405020304" pitchFamily="18" charset="0"/>
              </a:rPr>
              <a:t>with all vertices having even degrees</a:t>
            </a:r>
          </a:p>
          <a:p>
            <a:pPr marL="285750" indent="-285750">
              <a:spcBef>
                <a:spcPct val="0"/>
              </a:spcBef>
              <a:defRPr/>
            </a:pPr>
            <a:r>
              <a:rPr lang="en-US" altLang="en-US" sz="1800" dirty="0">
                <a:latin typeface="Times New Roman" panose="02020603050405020304" pitchFamily="18" charset="0"/>
              </a:rPr>
              <a:t>Output: Euler cycle</a:t>
            </a:r>
            <a:br>
              <a:rPr lang="en-US" altLang="en-US" sz="1800" dirty="0">
                <a:latin typeface="Times New Roman" panose="02020603050405020304" pitchFamily="18" charset="0"/>
              </a:rPr>
            </a:b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1. Construct a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in </a:t>
            </a:r>
            <a:r>
              <a:rPr lang="en-US" altLang="en-US" sz="1800" i="1" dirty="0">
                <a:latin typeface="Times New Roman" panose="02020603050405020304" pitchFamily="18" charset="0"/>
              </a:rPr>
              <a:t>G</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2. Remove all the edges of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from </a:t>
            </a:r>
            <a:r>
              <a:rPr lang="en-US" altLang="en-US" sz="1800" i="1" dirty="0">
                <a:latin typeface="Times New Roman" panose="02020603050405020304" pitchFamily="18" charset="0"/>
              </a:rPr>
              <a:t>G</a:t>
            </a:r>
            <a:r>
              <a:rPr lang="en-US" altLang="en-US" sz="1800" dirty="0">
                <a:latin typeface="Times New Roman" panose="02020603050405020304" pitchFamily="18" charset="0"/>
              </a:rPr>
              <a:t> to get subgraph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3. while </a:t>
            </a:r>
            <a:r>
              <a:rPr lang="en-US" altLang="en-US" sz="1800" i="1" dirty="0">
                <a:solidFill>
                  <a:schemeClr val="accent1"/>
                </a:solidFill>
                <a:latin typeface="Times New Roman" panose="02020603050405020304" pitchFamily="18" charset="0"/>
              </a:rPr>
              <a:t>H</a:t>
            </a:r>
            <a:r>
              <a:rPr lang="en-US" altLang="en-US" sz="1800" dirty="0">
                <a:solidFill>
                  <a:schemeClr val="accent1"/>
                </a:solidFill>
                <a:latin typeface="Times New Roman" panose="02020603050405020304" pitchFamily="18" charset="0"/>
              </a:rPr>
              <a:t> has edges</a:t>
            </a:r>
          </a:p>
          <a:p>
            <a:pPr marL="342900" indent="-342900">
              <a:spcBef>
                <a:spcPct val="0"/>
              </a:spcBef>
              <a:defRPr/>
            </a:pPr>
            <a:r>
              <a:rPr lang="en-US" altLang="en-US" sz="1800" dirty="0">
                <a:latin typeface="Times New Roman" panose="02020603050405020304" pitchFamily="18" charset="0"/>
              </a:rPr>
              <a:t>Find a non-isolated vertex </a:t>
            </a:r>
            <a:r>
              <a:rPr lang="en-US" altLang="en-US" sz="1800" i="1" dirty="0">
                <a:solidFill>
                  <a:srgbClr val="FF0000"/>
                </a:solidFill>
                <a:latin typeface="Times New Roman" panose="02020603050405020304" pitchFamily="18" charset="0"/>
              </a:rPr>
              <a:t>v</a:t>
            </a:r>
            <a:r>
              <a:rPr lang="en-US" altLang="en-US" sz="1800" dirty="0">
                <a:solidFill>
                  <a:srgbClr val="0070C0"/>
                </a:solidFill>
                <a:latin typeface="Times New Roman" panose="02020603050405020304" pitchFamily="18" charset="0"/>
              </a:rPr>
              <a:t> </a:t>
            </a:r>
            <a:r>
              <a:rPr lang="en-US" altLang="en-US" sz="1800" dirty="0">
                <a:latin typeface="Times New Roman" panose="02020603050405020304" pitchFamily="18" charset="0"/>
              </a:rPr>
              <a:t>that is </a:t>
            </a:r>
            <a:r>
              <a:rPr lang="en-US" altLang="en-US" sz="1800" dirty="0">
                <a:solidFill>
                  <a:srgbClr val="0070C0"/>
                </a:solidFill>
                <a:latin typeface="Times New Roman" panose="02020603050405020304" pitchFamily="18" charset="0"/>
              </a:rPr>
              <a:t>both in</a:t>
            </a:r>
            <a:r>
              <a:rPr lang="en-US" altLang="en-US" sz="1800" dirty="0">
                <a:latin typeface="Times New Roman" panose="02020603050405020304" pitchFamily="18" charset="0"/>
              </a:rPr>
              <a:t>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and in </a:t>
            </a:r>
            <a:r>
              <a:rPr lang="en-US" altLang="en-US" sz="1800" i="1" dirty="0">
                <a:latin typeface="Times New Roman" panose="02020603050405020304" pitchFamily="18" charset="0"/>
              </a:rPr>
              <a:t>H. </a:t>
            </a:r>
          </a:p>
          <a:p>
            <a:pPr marL="342900" indent="-342900">
              <a:spcBef>
                <a:spcPct val="0"/>
              </a:spcBef>
              <a:defRPr/>
            </a:pPr>
            <a:r>
              <a:rPr lang="en-US" altLang="en-US" sz="1800" dirty="0">
                <a:latin typeface="Times New Roman" panose="02020603050405020304" pitchFamily="18" charset="0"/>
              </a:rPr>
              <a:t>Construct </a:t>
            </a:r>
            <a:r>
              <a:rPr lang="en-US" altLang="en-US" sz="1800" i="1" dirty="0" err="1">
                <a:latin typeface="Times New Roman" panose="02020603050405020304" pitchFamily="18" charset="0"/>
              </a:rPr>
              <a:t>subcycle</a:t>
            </a:r>
            <a:r>
              <a:rPr lang="en-US" altLang="en-US" sz="1800" i="1" dirty="0">
                <a:latin typeface="Times New Roman" panose="02020603050405020304" pitchFamily="18" charset="0"/>
              </a:rPr>
              <a:t> </a:t>
            </a:r>
            <a:r>
              <a:rPr lang="en-US" altLang="en-US" sz="1800" dirty="0">
                <a:latin typeface="Times New Roman" panose="02020603050405020304" pitchFamily="18" charset="0"/>
              </a:rPr>
              <a:t>in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marL="342900" indent="-342900">
              <a:spcBef>
                <a:spcPct val="0"/>
              </a:spcBef>
              <a:defRPr/>
            </a:pPr>
            <a:r>
              <a:rPr lang="en-US" altLang="en-US" sz="1800" dirty="0">
                <a:latin typeface="Times New Roman" panose="02020603050405020304" pitchFamily="18" charset="0"/>
              </a:rPr>
              <a:t>Splice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into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at </a:t>
            </a:r>
            <a:r>
              <a:rPr lang="en-US" altLang="en-US" sz="1800" i="1" dirty="0">
                <a:solidFill>
                  <a:srgbClr val="FF0000"/>
                </a:solidFill>
                <a:latin typeface="Times New Roman" panose="02020603050405020304" pitchFamily="18" charset="0"/>
              </a:rPr>
              <a:t>v </a:t>
            </a:r>
            <a:r>
              <a:rPr lang="en-US" altLang="en-US" sz="1800" dirty="0">
                <a:latin typeface="Times New Roman" panose="02020603050405020304" pitchFamily="18" charset="0"/>
              </a:rPr>
              <a:t>such that </a:t>
            </a:r>
            <a:r>
              <a:rPr lang="en-US" altLang="en-US" sz="1800" i="1" dirty="0">
                <a:solidFill>
                  <a:srgbClr val="FF0000"/>
                </a:solidFill>
                <a:latin typeface="Times New Roman" panose="02020603050405020304" pitchFamily="18" charset="0"/>
              </a:rPr>
              <a:t>not construct the already cycle.</a:t>
            </a:r>
          </a:p>
          <a:p>
            <a:pPr marL="342900" indent="-342900">
              <a:spcBef>
                <a:spcPct val="0"/>
              </a:spcBef>
              <a:defRPr/>
            </a:pPr>
            <a:r>
              <a:rPr lang="en-US" altLang="en-US" sz="1800" dirty="0">
                <a:latin typeface="Times New Roman" panose="02020603050405020304" pitchFamily="18" charset="0"/>
              </a:rPr>
              <a:t>Remove all the edges of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from</a:t>
            </a:r>
            <a:r>
              <a:rPr lang="en-US" altLang="en-US" sz="1800" i="1" dirty="0">
                <a:latin typeface="Times New Roman" panose="02020603050405020304" pitchFamily="18" charset="0"/>
              </a:rPr>
              <a:t> H.</a:t>
            </a:r>
          </a:p>
          <a:p>
            <a:pPr>
              <a:spcBef>
                <a:spcPct val="0"/>
              </a:spcBef>
              <a:buFontTx/>
              <a:buNone/>
              <a:defRPr/>
            </a:pPr>
            <a:r>
              <a:rPr lang="en-US" altLang="en-US" sz="1800" dirty="0">
                <a:latin typeface="Times New Roman" panose="02020603050405020304" pitchFamily="18" charset="0"/>
              </a:rPr>
              <a:t>4. return </a:t>
            </a:r>
            <a:r>
              <a:rPr lang="en-US" altLang="en-US" sz="1800" i="1" dirty="0">
                <a:latin typeface="Times New Roman" panose="02020603050405020304" pitchFamily="18" charset="0"/>
              </a:rPr>
              <a:t>cycle</a:t>
            </a:r>
          </a:p>
        </p:txBody>
      </p:sp>
      <p:sp>
        <p:nvSpPr>
          <p:cNvPr id="11270" name="Oval 3"/>
          <p:cNvSpPr>
            <a:spLocks noChangeArrowheads="1"/>
          </p:cNvSpPr>
          <p:nvPr/>
        </p:nvSpPr>
        <p:spPr bwMode="auto">
          <a:xfrm>
            <a:off x="7924800" y="2286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71" name="Oval 4"/>
          <p:cNvSpPr>
            <a:spLocks noChangeArrowheads="1"/>
          </p:cNvSpPr>
          <p:nvPr/>
        </p:nvSpPr>
        <p:spPr bwMode="auto">
          <a:xfrm>
            <a:off x="8763000" y="2286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72" name="Oval 5"/>
          <p:cNvSpPr>
            <a:spLocks noChangeArrowheads="1"/>
          </p:cNvSpPr>
          <p:nvPr/>
        </p:nvSpPr>
        <p:spPr bwMode="auto">
          <a:xfrm>
            <a:off x="9601200" y="2286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73" name="Oval 6"/>
          <p:cNvSpPr>
            <a:spLocks noChangeArrowheads="1"/>
          </p:cNvSpPr>
          <p:nvPr/>
        </p:nvSpPr>
        <p:spPr bwMode="auto">
          <a:xfrm>
            <a:off x="7924800" y="3048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74" name="Oval 7"/>
          <p:cNvSpPr>
            <a:spLocks noChangeArrowheads="1"/>
          </p:cNvSpPr>
          <p:nvPr/>
        </p:nvSpPr>
        <p:spPr bwMode="auto">
          <a:xfrm>
            <a:off x="9601200" y="3048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75" name="Oval 8"/>
          <p:cNvSpPr>
            <a:spLocks noChangeArrowheads="1"/>
          </p:cNvSpPr>
          <p:nvPr/>
        </p:nvSpPr>
        <p:spPr bwMode="auto">
          <a:xfrm>
            <a:off x="8763000" y="3048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76" name="Oval 9"/>
          <p:cNvSpPr>
            <a:spLocks noChangeArrowheads="1"/>
          </p:cNvSpPr>
          <p:nvPr/>
        </p:nvSpPr>
        <p:spPr bwMode="auto">
          <a:xfrm>
            <a:off x="10439400" y="3048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77" name="Oval 10"/>
          <p:cNvSpPr>
            <a:spLocks noChangeArrowheads="1"/>
          </p:cNvSpPr>
          <p:nvPr/>
        </p:nvSpPr>
        <p:spPr bwMode="auto">
          <a:xfrm>
            <a:off x="10439400" y="2286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78" name="Line 11"/>
          <p:cNvSpPr>
            <a:spLocks noChangeShapeType="1"/>
          </p:cNvSpPr>
          <p:nvPr/>
        </p:nvSpPr>
        <p:spPr bwMode="auto">
          <a:xfrm>
            <a:off x="8001000" y="2362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9" name="Line 12"/>
          <p:cNvSpPr>
            <a:spLocks noChangeShapeType="1"/>
          </p:cNvSpPr>
          <p:nvPr/>
        </p:nvSpPr>
        <p:spPr bwMode="auto">
          <a:xfrm>
            <a:off x="8839200" y="2362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80" name="Line 13"/>
          <p:cNvSpPr>
            <a:spLocks noChangeShapeType="1"/>
          </p:cNvSpPr>
          <p:nvPr/>
        </p:nvSpPr>
        <p:spPr bwMode="auto">
          <a:xfrm>
            <a:off x="8839200" y="3048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81" name="Line 14"/>
          <p:cNvSpPr>
            <a:spLocks noChangeShapeType="1"/>
          </p:cNvSpPr>
          <p:nvPr/>
        </p:nvSpPr>
        <p:spPr bwMode="auto">
          <a:xfrm>
            <a:off x="9677400" y="3048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82" name="Line 15"/>
          <p:cNvSpPr>
            <a:spLocks noChangeShapeType="1"/>
          </p:cNvSpPr>
          <p:nvPr/>
        </p:nvSpPr>
        <p:spPr bwMode="auto">
          <a:xfrm>
            <a:off x="8001000" y="2362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83" name="Line 16"/>
          <p:cNvSpPr>
            <a:spLocks noChangeShapeType="1"/>
          </p:cNvSpPr>
          <p:nvPr/>
        </p:nvSpPr>
        <p:spPr bwMode="auto">
          <a:xfrm>
            <a:off x="10439400" y="2362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84" name="Line 17"/>
          <p:cNvSpPr>
            <a:spLocks noChangeShapeType="1"/>
          </p:cNvSpPr>
          <p:nvPr/>
        </p:nvSpPr>
        <p:spPr bwMode="auto">
          <a:xfrm>
            <a:off x="8839200" y="2362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85" name="Line 18"/>
          <p:cNvSpPr>
            <a:spLocks noChangeShapeType="1"/>
          </p:cNvSpPr>
          <p:nvPr/>
        </p:nvSpPr>
        <p:spPr bwMode="auto">
          <a:xfrm>
            <a:off x="9601200" y="2362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86" name="Line 19"/>
          <p:cNvSpPr>
            <a:spLocks noChangeShapeType="1"/>
          </p:cNvSpPr>
          <p:nvPr/>
        </p:nvSpPr>
        <p:spPr bwMode="auto">
          <a:xfrm flipH="1">
            <a:off x="8001000" y="23622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87" name="Line 20"/>
          <p:cNvSpPr>
            <a:spLocks noChangeShapeType="1"/>
          </p:cNvSpPr>
          <p:nvPr/>
        </p:nvSpPr>
        <p:spPr bwMode="auto">
          <a:xfrm flipH="1">
            <a:off x="9677400" y="23622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88" name="Text Box 21"/>
          <p:cNvSpPr txBox="1">
            <a:spLocks noChangeArrowheads="1"/>
          </p:cNvSpPr>
          <p:nvPr/>
        </p:nvSpPr>
        <p:spPr bwMode="auto">
          <a:xfrm>
            <a:off x="6716714" y="2452689"/>
            <a:ext cx="1208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     G</a:t>
            </a:r>
            <a:endParaRPr lang="en-US" altLang="en-US" sz="1800" i="1">
              <a:latin typeface="Times New Roman" panose="02020603050405020304" pitchFamily="18" charset="0"/>
            </a:endParaRPr>
          </a:p>
        </p:txBody>
      </p:sp>
      <p:sp>
        <p:nvSpPr>
          <p:cNvPr id="11289" name="Text Box 22"/>
          <p:cNvSpPr txBox="1">
            <a:spLocks noChangeArrowheads="1"/>
          </p:cNvSpPr>
          <p:nvPr/>
        </p:nvSpPr>
        <p:spPr bwMode="auto">
          <a:xfrm>
            <a:off x="6908800" y="4397376"/>
            <a:ext cx="71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Cycle</a:t>
            </a:r>
          </a:p>
          <a:p>
            <a:pPr>
              <a:spcBef>
                <a:spcPct val="0"/>
              </a:spcBef>
              <a:buFontTx/>
              <a:buNone/>
            </a:pPr>
            <a:r>
              <a:rPr lang="en-US" altLang="en-US" sz="1800">
                <a:latin typeface="Times New Roman" panose="02020603050405020304" pitchFamily="18" charset="0"/>
              </a:rPr>
              <a:t>1231</a:t>
            </a:r>
            <a:endParaRPr lang="en-US" altLang="en-US" sz="1800" i="1">
              <a:solidFill>
                <a:srgbClr val="3333FF"/>
              </a:solidFill>
              <a:latin typeface="Times New Roman" panose="02020603050405020304" pitchFamily="18" charset="0"/>
            </a:endParaRPr>
          </a:p>
        </p:txBody>
      </p:sp>
      <p:sp>
        <p:nvSpPr>
          <p:cNvPr id="11290" name="Oval 23"/>
          <p:cNvSpPr>
            <a:spLocks noChangeArrowheads="1"/>
          </p:cNvSpPr>
          <p:nvPr/>
        </p:nvSpPr>
        <p:spPr bwMode="auto">
          <a:xfrm>
            <a:off x="7924800" y="427672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91" name="Oval 24"/>
          <p:cNvSpPr>
            <a:spLocks noChangeArrowheads="1"/>
          </p:cNvSpPr>
          <p:nvPr/>
        </p:nvSpPr>
        <p:spPr bwMode="auto">
          <a:xfrm>
            <a:off x="8763000" y="427672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92" name="Oval 25"/>
          <p:cNvSpPr>
            <a:spLocks noChangeArrowheads="1"/>
          </p:cNvSpPr>
          <p:nvPr/>
        </p:nvSpPr>
        <p:spPr bwMode="auto">
          <a:xfrm>
            <a:off x="9601200" y="427672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93" name="Oval 26"/>
          <p:cNvSpPr>
            <a:spLocks noChangeArrowheads="1"/>
          </p:cNvSpPr>
          <p:nvPr/>
        </p:nvSpPr>
        <p:spPr bwMode="auto">
          <a:xfrm>
            <a:off x="7924800" y="503872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94" name="Oval 27"/>
          <p:cNvSpPr>
            <a:spLocks noChangeArrowheads="1"/>
          </p:cNvSpPr>
          <p:nvPr/>
        </p:nvSpPr>
        <p:spPr bwMode="auto">
          <a:xfrm>
            <a:off x="9601200" y="503872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95" name="Oval 28"/>
          <p:cNvSpPr>
            <a:spLocks noChangeArrowheads="1"/>
          </p:cNvSpPr>
          <p:nvPr/>
        </p:nvSpPr>
        <p:spPr bwMode="auto">
          <a:xfrm>
            <a:off x="8763000" y="503872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96" name="Oval 29"/>
          <p:cNvSpPr>
            <a:spLocks noChangeArrowheads="1"/>
          </p:cNvSpPr>
          <p:nvPr/>
        </p:nvSpPr>
        <p:spPr bwMode="auto">
          <a:xfrm>
            <a:off x="10439400" y="503872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97" name="Oval 30"/>
          <p:cNvSpPr>
            <a:spLocks noChangeArrowheads="1"/>
          </p:cNvSpPr>
          <p:nvPr/>
        </p:nvSpPr>
        <p:spPr bwMode="auto">
          <a:xfrm>
            <a:off x="10439400" y="427672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1298" name="Line 31"/>
          <p:cNvSpPr>
            <a:spLocks noChangeShapeType="1"/>
          </p:cNvSpPr>
          <p:nvPr/>
        </p:nvSpPr>
        <p:spPr bwMode="auto">
          <a:xfrm>
            <a:off x="8001000" y="4352925"/>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99" name="Line 32"/>
          <p:cNvSpPr>
            <a:spLocks noChangeShapeType="1"/>
          </p:cNvSpPr>
          <p:nvPr/>
        </p:nvSpPr>
        <p:spPr bwMode="auto">
          <a:xfrm>
            <a:off x="8839200" y="4352925"/>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0" name="Line 33"/>
          <p:cNvSpPr>
            <a:spLocks noChangeShapeType="1"/>
          </p:cNvSpPr>
          <p:nvPr/>
        </p:nvSpPr>
        <p:spPr bwMode="auto">
          <a:xfrm>
            <a:off x="8839200" y="5038725"/>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1" name="Line 34"/>
          <p:cNvSpPr>
            <a:spLocks noChangeShapeType="1"/>
          </p:cNvSpPr>
          <p:nvPr/>
        </p:nvSpPr>
        <p:spPr bwMode="auto">
          <a:xfrm>
            <a:off x="9677400" y="5038725"/>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2" name="Line 35"/>
          <p:cNvSpPr>
            <a:spLocks noChangeShapeType="1"/>
          </p:cNvSpPr>
          <p:nvPr/>
        </p:nvSpPr>
        <p:spPr bwMode="auto">
          <a:xfrm>
            <a:off x="8001000" y="435292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3" name="Line 36"/>
          <p:cNvSpPr>
            <a:spLocks noChangeShapeType="1"/>
          </p:cNvSpPr>
          <p:nvPr/>
        </p:nvSpPr>
        <p:spPr bwMode="auto">
          <a:xfrm>
            <a:off x="10439400" y="435292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4" name="Line 37"/>
          <p:cNvSpPr>
            <a:spLocks noChangeShapeType="1"/>
          </p:cNvSpPr>
          <p:nvPr/>
        </p:nvSpPr>
        <p:spPr bwMode="auto">
          <a:xfrm>
            <a:off x="8839200" y="435292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5" name="Line 38"/>
          <p:cNvSpPr>
            <a:spLocks noChangeShapeType="1"/>
          </p:cNvSpPr>
          <p:nvPr/>
        </p:nvSpPr>
        <p:spPr bwMode="auto">
          <a:xfrm>
            <a:off x="9601200" y="435292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6" name="Line 39"/>
          <p:cNvSpPr>
            <a:spLocks noChangeShapeType="1"/>
          </p:cNvSpPr>
          <p:nvPr/>
        </p:nvSpPr>
        <p:spPr bwMode="auto">
          <a:xfrm flipH="1">
            <a:off x="8001000" y="4352925"/>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7" name="Line 40"/>
          <p:cNvSpPr>
            <a:spLocks noChangeShapeType="1"/>
          </p:cNvSpPr>
          <p:nvPr/>
        </p:nvSpPr>
        <p:spPr bwMode="auto">
          <a:xfrm flipH="1">
            <a:off x="9677400" y="4352925"/>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8" name="Line 41"/>
          <p:cNvSpPr>
            <a:spLocks noChangeShapeType="1"/>
          </p:cNvSpPr>
          <p:nvPr/>
        </p:nvSpPr>
        <p:spPr bwMode="auto">
          <a:xfrm>
            <a:off x="8001000" y="4352925"/>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09" name="Line 42"/>
          <p:cNvSpPr>
            <a:spLocks noChangeShapeType="1"/>
          </p:cNvSpPr>
          <p:nvPr/>
        </p:nvSpPr>
        <p:spPr bwMode="auto">
          <a:xfrm flipH="1">
            <a:off x="8001000" y="4352925"/>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10" name="Line 43"/>
          <p:cNvSpPr>
            <a:spLocks noChangeShapeType="1"/>
          </p:cNvSpPr>
          <p:nvPr/>
        </p:nvSpPr>
        <p:spPr bwMode="auto">
          <a:xfrm>
            <a:off x="8001000" y="4352925"/>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311" name="Text Box 60"/>
          <p:cNvSpPr txBox="1">
            <a:spLocks noChangeArrowheads="1"/>
          </p:cNvSpPr>
          <p:nvPr/>
        </p:nvSpPr>
        <p:spPr bwMode="auto">
          <a:xfrm>
            <a:off x="7848600" y="1981200"/>
            <a:ext cx="287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1            3            5            7   </a:t>
            </a:r>
          </a:p>
          <a:p>
            <a:pPr>
              <a:spcBef>
                <a:spcPct val="0"/>
              </a:spcBef>
              <a:buFontTx/>
              <a:buNone/>
            </a:pPr>
            <a:endParaRPr lang="en-US" altLang="en-US" sz="1800">
              <a:latin typeface="Times New Roman" panose="02020603050405020304" pitchFamily="18" charset="0"/>
            </a:endParaRPr>
          </a:p>
          <a:p>
            <a:pPr>
              <a:spcBef>
                <a:spcPct val="0"/>
              </a:spcBef>
              <a:buFontTx/>
              <a:buNone/>
            </a:pPr>
            <a:endParaRPr lang="en-US" altLang="en-US" sz="1800">
              <a:latin typeface="Times New Roman" panose="02020603050405020304" pitchFamily="18" charset="0"/>
            </a:endParaRPr>
          </a:p>
          <a:p>
            <a:pPr>
              <a:spcBef>
                <a:spcPct val="0"/>
              </a:spcBef>
              <a:buFontTx/>
              <a:buNone/>
            </a:pPr>
            <a:endParaRPr lang="en-US" altLang="en-US" sz="1800">
              <a:latin typeface="Times New Roman" panose="02020603050405020304" pitchFamily="18" charset="0"/>
            </a:endParaRPr>
          </a:p>
          <a:p>
            <a:pPr>
              <a:spcBef>
                <a:spcPct val="0"/>
              </a:spcBef>
              <a:buFontTx/>
              <a:buNone/>
            </a:pPr>
            <a:r>
              <a:rPr lang="en-US" altLang="en-US" sz="1800">
                <a:latin typeface="Times New Roman" panose="02020603050405020304" pitchFamily="18" charset="0"/>
              </a:rPr>
              <a:t>2            4            6             8</a:t>
            </a:r>
          </a:p>
        </p:txBody>
      </p:sp>
      <p:sp>
        <p:nvSpPr>
          <p:cNvPr id="11312" name="Text Box 61"/>
          <p:cNvSpPr txBox="1">
            <a:spLocks noChangeArrowheads="1"/>
          </p:cNvSpPr>
          <p:nvPr/>
        </p:nvSpPr>
        <p:spPr bwMode="auto">
          <a:xfrm>
            <a:off x="7848600" y="3971925"/>
            <a:ext cx="28956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1            3            5            7   </a:t>
            </a:r>
          </a:p>
          <a:p>
            <a:pPr>
              <a:spcBef>
                <a:spcPct val="0"/>
              </a:spcBef>
              <a:buFontTx/>
              <a:buNone/>
            </a:pPr>
            <a:r>
              <a:rPr lang="en-US" altLang="en-US" sz="1800">
                <a:latin typeface="Times New Roman" panose="02020603050405020304" pitchFamily="18" charset="0"/>
              </a:rPr>
              <a:t>	</a:t>
            </a:r>
          </a:p>
          <a:p>
            <a:pPr>
              <a:spcBef>
                <a:spcPct val="0"/>
              </a:spcBef>
              <a:buFontTx/>
              <a:buNone/>
            </a:pPr>
            <a:r>
              <a:rPr lang="en-US" altLang="en-US" sz="1800">
                <a:latin typeface="Times New Roman" panose="02020603050405020304" pitchFamily="18" charset="0"/>
              </a:rPr>
              <a:t>		</a:t>
            </a:r>
          </a:p>
          <a:p>
            <a:pPr>
              <a:spcBef>
                <a:spcPct val="0"/>
              </a:spcBef>
              <a:buFontTx/>
              <a:buNone/>
            </a:pPr>
            <a:endParaRPr lang="en-US" altLang="en-US" sz="1800">
              <a:latin typeface="Times New Roman" panose="02020603050405020304" pitchFamily="18" charset="0"/>
            </a:endParaRPr>
          </a:p>
          <a:p>
            <a:pPr>
              <a:spcBef>
                <a:spcPct val="0"/>
              </a:spcBef>
              <a:buFontTx/>
              <a:buNone/>
            </a:pPr>
            <a:r>
              <a:rPr lang="en-US" altLang="en-US" sz="1800">
                <a:latin typeface="Times New Roman" panose="02020603050405020304" pitchFamily="18" charset="0"/>
              </a:rPr>
              <a:t>2            4            6             8</a:t>
            </a:r>
          </a:p>
        </p:txBody>
      </p:sp>
      <p:sp>
        <p:nvSpPr>
          <p:cNvPr id="49" name="Oval 48"/>
          <p:cNvSpPr/>
          <p:nvPr/>
        </p:nvSpPr>
        <p:spPr>
          <a:xfrm>
            <a:off x="9042400" y="5402264"/>
            <a:ext cx="254000" cy="236537"/>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1400" dirty="0"/>
              <a:t>1</a:t>
            </a:r>
          </a:p>
        </p:txBody>
      </p:sp>
      <p:sp>
        <p:nvSpPr>
          <p:cNvPr id="11314" name="TextBox 1"/>
          <p:cNvSpPr txBox="1">
            <a:spLocks noChangeArrowheads="1"/>
          </p:cNvSpPr>
          <p:nvPr/>
        </p:nvSpPr>
        <p:spPr bwMode="auto">
          <a:xfrm>
            <a:off x="6781800" y="1219200"/>
            <a:ext cx="360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chemeClr val="accent1"/>
                </a:solidFill>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24003931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33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D765155-7032-47FB-8734-D85793A79EF9}" type="slidenum">
              <a:rPr lang="en-US" altLang="en-US" sz="1200">
                <a:solidFill>
                  <a:srgbClr val="898989"/>
                </a:solidFill>
                <a:latin typeface="Arial" panose="020B0604020202020204" pitchFamily="34" charset="0"/>
              </a:rPr>
              <a:pPr>
                <a:spcBef>
                  <a:spcPct val="0"/>
                </a:spcBef>
                <a:buFontTx/>
                <a:buNone/>
              </a:pPr>
              <a:t>33</a:t>
            </a:fld>
            <a:r>
              <a:rPr lang="en-US" altLang="en-US" sz="1200">
                <a:solidFill>
                  <a:srgbClr val="898989"/>
                </a:solidFill>
                <a:latin typeface="Arial" panose="020B0604020202020204" pitchFamily="34" charset="0"/>
              </a:rPr>
              <a:t>/30</a:t>
            </a:r>
          </a:p>
        </p:txBody>
      </p:sp>
      <p:sp>
        <p:nvSpPr>
          <p:cNvPr id="13316" name="Rectangle 2"/>
          <p:cNvSpPr>
            <a:spLocks noGrp="1"/>
          </p:cNvSpPr>
          <p:nvPr>
            <p:ph type="title"/>
          </p:nvPr>
        </p:nvSpPr>
        <p:spPr>
          <a:xfrm>
            <a:off x="1676400" y="509317"/>
            <a:ext cx="8610600" cy="535531"/>
          </a:xfrm>
          <a:noFill/>
        </p:spPr>
        <p:txBody>
          <a:bodyPr>
            <a:spAutoFit/>
          </a:bodyPr>
          <a:lstStyle/>
          <a:p>
            <a:r>
              <a:rPr lang="en-US" altLang="en-US" sz="3200" b="1">
                <a:solidFill>
                  <a:srgbClr val="FF0000"/>
                </a:solidFill>
              </a:rPr>
              <a:t>A procedure for constructing an Euler cycle</a:t>
            </a:r>
            <a:r>
              <a:rPr lang="en-US" altLang="en-US" sz="3200">
                <a:solidFill>
                  <a:srgbClr val="FF0000"/>
                </a:solidFill>
              </a:rPr>
              <a:t> </a:t>
            </a:r>
          </a:p>
        </p:txBody>
      </p:sp>
      <p:sp>
        <p:nvSpPr>
          <p:cNvPr id="33797" name="Text Box 3"/>
          <p:cNvSpPr txBox="1">
            <a:spLocks noChangeArrowheads="1"/>
          </p:cNvSpPr>
          <p:nvPr/>
        </p:nvSpPr>
        <p:spPr bwMode="auto">
          <a:xfrm>
            <a:off x="1676400" y="1257301"/>
            <a:ext cx="5181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r>
              <a:rPr lang="en-US" altLang="en-US" sz="1800" dirty="0">
                <a:solidFill>
                  <a:srgbClr val="0070C0"/>
                </a:solidFill>
                <a:latin typeface="Times New Roman" panose="02020603050405020304" pitchFamily="18" charset="0"/>
              </a:rPr>
              <a:t>Algorithm </a:t>
            </a:r>
          </a:p>
          <a:p>
            <a:pPr marL="285750" indent="-285750">
              <a:spcBef>
                <a:spcPct val="0"/>
              </a:spcBef>
              <a:defRPr/>
            </a:pPr>
            <a:r>
              <a:rPr lang="en-US" altLang="en-US" sz="1800" dirty="0">
                <a:latin typeface="Times New Roman" panose="02020603050405020304" pitchFamily="18" charset="0"/>
              </a:rPr>
              <a:t>Input: Connected graph </a:t>
            </a:r>
            <a:r>
              <a:rPr lang="en-US" altLang="en-US" sz="1800" i="1" dirty="0">
                <a:latin typeface="Times New Roman" panose="02020603050405020304" pitchFamily="18" charset="0"/>
              </a:rPr>
              <a:t>G </a:t>
            </a:r>
            <a:r>
              <a:rPr lang="en-US" altLang="en-US" sz="1800" dirty="0">
                <a:latin typeface="Times New Roman" panose="02020603050405020304" pitchFamily="18" charset="0"/>
              </a:rPr>
              <a:t>with all vertices having even degrees</a:t>
            </a:r>
          </a:p>
          <a:p>
            <a:pPr marL="285750" indent="-285750">
              <a:spcBef>
                <a:spcPct val="0"/>
              </a:spcBef>
              <a:defRPr/>
            </a:pPr>
            <a:r>
              <a:rPr lang="en-US" altLang="en-US" sz="1800" dirty="0">
                <a:latin typeface="Times New Roman" panose="02020603050405020304" pitchFamily="18" charset="0"/>
              </a:rPr>
              <a:t>Output: Euler cycle</a:t>
            </a:r>
            <a:br>
              <a:rPr lang="en-US" altLang="en-US" sz="1800" dirty="0">
                <a:latin typeface="Times New Roman" panose="02020603050405020304" pitchFamily="18" charset="0"/>
              </a:rPr>
            </a:b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1. Construct a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in </a:t>
            </a:r>
            <a:r>
              <a:rPr lang="en-US" altLang="en-US" sz="1800" i="1" dirty="0">
                <a:latin typeface="Times New Roman" panose="02020603050405020304" pitchFamily="18" charset="0"/>
              </a:rPr>
              <a:t>G</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2. Remove all the edges of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from </a:t>
            </a:r>
            <a:r>
              <a:rPr lang="en-US" altLang="en-US" sz="1800" i="1" dirty="0">
                <a:latin typeface="Times New Roman" panose="02020603050405020304" pitchFamily="18" charset="0"/>
              </a:rPr>
              <a:t>G</a:t>
            </a:r>
            <a:r>
              <a:rPr lang="en-US" altLang="en-US" sz="1800" dirty="0">
                <a:latin typeface="Times New Roman" panose="02020603050405020304" pitchFamily="18" charset="0"/>
              </a:rPr>
              <a:t> to get subgraph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3. while </a:t>
            </a:r>
            <a:r>
              <a:rPr lang="en-US" altLang="en-US" sz="1800" i="1" dirty="0">
                <a:solidFill>
                  <a:schemeClr val="accent1"/>
                </a:solidFill>
                <a:latin typeface="Times New Roman" panose="02020603050405020304" pitchFamily="18" charset="0"/>
              </a:rPr>
              <a:t>H</a:t>
            </a:r>
            <a:r>
              <a:rPr lang="en-US" altLang="en-US" sz="1800" dirty="0">
                <a:solidFill>
                  <a:schemeClr val="accent1"/>
                </a:solidFill>
                <a:latin typeface="Times New Roman" panose="02020603050405020304" pitchFamily="18" charset="0"/>
              </a:rPr>
              <a:t> has edges</a:t>
            </a:r>
          </a:p>
          <a:p>
            <a:pPr marL="342900" indent="-342900">
              <a:spcBef>
                <a:spcPct val="0"/>
              </a:spcBef>
              <a:defRPr/>
            </a:pPr>
            <a:r>
              <a:rPr lang="en-US" altLang="en-US" sz="1800" dirty="0">
                <a:latin typeface="Times New Roman" panose="02020603050405020304" pitchFamily="18" charset="0"/>
              </a:rPr>
              <a:t>Find a non-isolated vertex </a:t>
            </a:r>
            <a:r>
              <a:rPr lang="en-US" altLang="en-US" sz="1800" i="1" dirty="0">
                <a:solidFill>
                  <a:srgbClr val="FF0000"/>
                </a:solidFill>
                <a:latin typeface="Times New Roman" panose="02020603050405020304" pitchFamily="18" charset="0"/>
              </a:rPr>
              <a:t>v</a:t>
            </a:r>
            <a:r>
              <a:rPr lang="en-US" altLang="en-US" sz="1800" dirty="0">
                <a:solidFill>
                  <a:srgbClr val="0070C0"/>
                </a:solidFill>
                <a:latin typeface="Times New Roman" panose="02020603050405020304" pitchFamily="18" charset="0"/>
              </a:rPr>
              <a:t> </a:t>
            </a:r>
            <a:r>
              <a:rPr lang="en-US" altLang="en-US" sz="1800" dirty="0">
                <a:latin typeface="Times New Roman" panose="02020603050405020304" pitchFamily="18" charset="0"/>
              </a:rPr>
              <a:t>that is </a:t>
            </a:r>
            <a:r>
              <a:rPr lang="en-US" altLang="en-US" sz="1800" dirty="0">
                <a:solidFill>
                  <a:srgbClr val="0070C0"/>
                </a:solidFill>
                <a:latin typeface="Times New Roman" panose="02020603050405020304" pitchFamily="18" charset="0"/>
              </a:rPr>
              <a:t>both in</a:t>
            </a:r>
            <a:r>
              <a:rPr lang="en-US" altLang="en-US" sz="1800" dirty="0">
                <a:latin typeface="Times New Roman" panose="02020603050405020304" pitchFamily="18" charset="0"/>
              </a:rPr>
              <a:t>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and in </a:t>
            </a:r>
            <a:r>
              <a:rPr lang="en-US" altLang="en-US" sz="1800" i="1" dirty="0">
                <a:latin typeface="Times New Roman" panose="02020603050405020304" pitchFamily="18" charset="0"/>
              </a:rPr>
              <a:t>H. </a:t>
            </a:r>
          </a:p>
          <a:p>
            <a:pPr marL="342900" indent="-342900">
              <a:spcBef>
                <a:spcPct val="0"/>
              </a:spcBef>
              <a:defRPr/>
            </a:pPr>
            <a:r>
              <a:rPr lang="en-US" altLang="en-US" sz="1800" dirty="0">
                <a:latin typeface="Times New Roman" panose="02020603050405020304" pitchFamily="18" charset="0"/>
              </a:rPr>
              <a:t>Construct </a:t>
            </a:r>
            <a:r>
              <a:rPr lang="en-US" altLang="en-US" sz="1800" i="1" dirty="0" err="1">
                <a:latin typeface="Times New Roman" panose="02020603050405020304" pitchFamily="18" charset="0"/>
              </a:rPr>
              <a:t>subcycle</a:t>
            </a:r>
            <a:r>
              <a:rPr lang="en-US" altLang="en-US" sz="1800" i="1" dirty="0">
                <a:latin typeface="Times New Roman" panose="02020603050405020304" pitchFamily="18" charset="0"/>
              </a:rPr>
              <a:t> </a:t>
            </a:r>
            <a:r>
              <a:rPr lang="en-US" altLang="en-US" sz="1800" dirty="0">
                <a:latin typeface="Times New Roman" panose="02020603050405020304" pitchFamily="18" charset="0"/>
              </a:rPr>
              <a:t>in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marL="342900" indent="-342900">
              <a:spcBef>
                <a:spcPct val="0"/>
              </a:spcBef>
              <a:defRPr/>
            </a:pPr>
            <a:r>
              <a:rPr lang="en-US" altLang="en-US" sz="1800" dirty="0">
                <a:latin typeface="Times New Roman" panose="02020603050405020304" pitchFamily="18" charset="0"/>
              </a:rPr>
              <a:t>Splice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into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at </a:t>
            </a:r>
            <a:r>
              <a:rPr lang="en-US" altLang="en-US" sz="1800" i="1" dirty="0">
                <a:solidFill>
                  <a:srgbClr val="FF0000"/>
                </a:solidFill>
                <a:latin typeface="Times New Roman" panose="02020603050405020304" pitchFamily="18" charset="0"/>
              </a:rPr>
              <a:t>v </a:t>
            </a:r>
            <a:r>
              <a:rPr lang="en-US" altLang="en-US" sz="1800" dirty="0">
                <a:latin typeface="Times New Roman" panose="02020603050405020304" pitchFamily="18" charset="0"/>
              </a:rPr>
              <a:t>such that </a:t>
            </a:r>
            <a:r>
              <a:rPr lang="en-US" altLang="en-US" sz="1800" i="1" dirty="0">
                <a:solidFill>
                  <a:srgbClr val="FF0000"/>
                </a:solidFill>
                <a:latin typeface="Times New Roman" panose="02020603050405020304" pitchFamily="18" charset="0"/>
              </a:rPr>
              <a:t>not construct the already cycle.</a:t>
            </a:r>
          </a:p>
          <a:p>
            <a:pPr marL="342900" indent="-342900">
              <a:spcBef>
                <a:spcPct val="0"/>
              </a:spcBef>
              <a:defRPr/>
            </a:pPr>
            <a:r>
              <a:rPr lang="en-US" altLang="en-US" sz="1800" dirty="0">
                <a:latin typeface="Times New Roman" panose="02020603050405020304" pitchFamily="18" charset="0"/>
              </a:rPr>
              <a:t>Remove all the edges of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from</a:t>
            </a:r>
            <a:r>
              <a:rPr lang="en-US" altLang="en-US" sz="1800" i="1" dirty="0">
                <a:latin typeface="Times New Roman" panose="02020603050405020304" pitchFamily="18" charset="0"/>
              </a:rPr>
              <a:t> H.</a:t>
            </a:r>
          </a:p>
          <a:p>
            <a:pPr>
              <a:spcBef>
                <a:spcPct val="0"/>
              </a:spcBef>
              <a:buFontTx/>
              <a:buNone/>
              <a:defRPr/>
            </a:pPr>
            <a:r>
              <a:rPr lang="en-US" altLang="en-US" sz="1800" dirty="0">
                <a:latin typeface="Times New Roman" panose="02020603050405020304" pitchFamily="18" charset="0"/>
              </a:rPr>
              <a:t>4. return </a:t>
            </a:r>
            <a:r>
              <a:rPr lang="en-US" altLang="en-US" sz="1800" i="1" dirty="0">
                <a:latin typeface="Times New Roman" panose="02020603050405020304" pitchFamily="18" charset="0"/>
              </a:rPr>
              <a:t>cycle</a:t>
            </a:r>
          </a:p>
        </p:txBody>
      </p:sp>
      <p:sp>
        <p:nvSpPr>
          <p:cNvPr id="13318" name="Text Box 44"/>
          <p:cNvSpPr txBox="1">
            <a:spLocks noChangeArrowheads="1"/>
          </p:cNvSpPr>
          <p:nvPr/>
        </p:nvSpPr>
        <p:spPr bwMode="auto">
          <a:xfrm>
            <a:off x="6854825" y="2468564"/>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H</a:t>
            </a:r>
            <a:endParaRPr lang="en-US" altLang="en-US" sz="1800">
              <a:latin typeface="Times New Roman" panose="02020603050405020304" pitchFamily="18" charset="0"/>
            </a:endParaRPr>
          </a:p>
        </p:txBody>
      </p:sp>
      <p:sp>
        <p:nvSpPr>
          <p:cNvPr id="13319" name="Oval 45"/>
          <p:cNvSpPr>
            <a:spLocks noChangeArrowheads="1"/>
          </p:cNvSpPr>
          <p:nvPr/>
        </p:nvSpPr>
        <p:spPr bwMode="auto">
          <a:xfrm>
            <a:off x="7874000" y="2209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20" name="Oval 46"/>
          <p:cNvSpPr>
            <a:spLocks noChangeArrowheads="1"/>
          </p:cNvSpPr>
          <p:nvPr/>
        </p:nvSpPr>
        <p:spPr bwMode="auto">
          <a:xfrm>
            <a:off x="8712200" y="2209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21" name="Oval 47"/>
          <p:cNvSpPr>
            <a:spLocks noChangeArrowheads="1"/>
          </p:cNvSpPr>
          <p:nvPr/>
        </p:nvSpPr>
        <p:spPr bwMode="auto">
          <a:xfrm>
            <a:off x="9550400" y="2209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22" name="Oval 48"/>
          <p:cNvSpPr>
            <a:spLocks noChangeArrowheads="1"/>
          </p:cNvSpPr>
          <p:nvPr/>
        </p:nvSpPr>
        <p:spPr bwMode="auto">
          <a:xfrm>
            <a:off x="78740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23" name="Oval 49"/>
          <p:cNvSpPr>
            <a:spLocks noChangeArrowheads="1"/>
          </p:cNvSpPr>
          <p:nvPr/>
        </p:nvSpPr>
        <p:spPr bwMode="auto">
          <a:xfrm>
            <a:off x="95504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24" name="Oval 50"/>
          <p:cNvSpPr>
            <a:spLocks noChangeArrowheads="1"/>
          </p:cNvSpPr>
          <p:nvPr/>
        </p:nvSpPr>
        <p:spPr bwMode="auto">
          <a:xfrm>
            <a:off x="87122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25" name="Oval 51"/>
          <p:cNvSpPr>
            <a:spLocks noChangeArrowheads="1"/>
          </p:cNvSpPr>
          <p:nvPr/>
        </p:nvSpPr>
        <p:spPr bwMode="auto">
          <a:xfrm>
            <a:off x="103886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26" name="Oval 52"/>
          <p:cNvSpPr>
            <a:spLocks noChangeArrowheads="1"/>
          </p:cNvSpPr>
          <p:nvPr/>
        </p:nvSpPr>
        <p:spPr bwMode="auto">
          <a:xfrm>
            <a:off x="10388600" y="2209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27" name="Line 53"/>
          <p:cNvSpPr>
            <a:spLocks noChangeShapeType="1"/>
          </p:cNvSpPr>
          <p:nvPr/>
        </p:nvSpPr>
        <p:spPr bwMode="auto">
          <a:xfrm>
            <a:off x="8788400" y="2286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28" name="Line 54"/>
          <p:cNvSpPr>
            <a:spLocks noChangeShapeType="1"/>
          </p:cNvSpPr>
          <p:nvPr/>
        </p:nvSpPr>
        <p:spPr bwMode="auto">
          <a:xfrm>
            <a:off x="8788400" y="2971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29" name="Line 55"/>
          <p:cNvSpPr>
            <a:spLocks noChangeShapeType="1"/>
          </p:cNvSpPr>
          <p:nvPr/>
        </p:nvSpPr>
        <p:spPr bwMode="auto">
          <a:xfrm>
            <a:off x="9626600" y="2971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30" name="Line 56"/>
          <p:cNvSpPr>
            <a:spLocks noChangeShapeType="1"/>
          </p:cNvSpPr>
          <p:nvPr/>
        </p:nvSpPr>
        <p:spPr bwMode="auto">
          <a:xfrm>
            <a:off x="103886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31" name="Line 57"/>
          <p:cNvSpPr>
            <a:spLocks noChangeShapeType="1"/>
          </p:cNvSpPr>
          <p:nvPr/>
        </p:nvSpPr>
        <p:spPr bwMode="auto">
          <a:xfrm>
            <a:off x="87884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32" name="Line 58"/>
          <p:cNvSpPr>
            <a:spLocks noChangeShapeType="1"/>
          </p:cNvSpPr>
          <p:nvPr/>
        </p:nvSpPr>
        <p:spPr bwMode="auto">
          <a:xfrm>
            <a:off x="95504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33" name="Line 59"/>
          <p:cNvSpPr>
            <a:spLocks noChangeShapeType="1"/>
          </p:cNvSpPr>
          <p:nvPr/>
        </p:nvSpPr>
        <p:spPr bwMode="auto">
          <a:xfrm flipH="1">
            <a:off x="9626600" y="22860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6" name="Text Box 62"/>
          <p:cNvSpPr txBox="1">
            <a:spLocks noChangeArrowheads="1"/>
          </p:cNvSpPr>
          <p:nvPr/>
        </p:nvSpPr>
        <p:spPr bwMode="auto">
          <a:xfrm>
            <a:off x="7797800" y="1905001"/>
            <a:ext cx="2870200" cy="1465263"/>
          </a:xfrm>
          <a:prstGeom prst="rect">
            <a:avLst/>
          </a:prstGeom>
          <a:noFill/>
          <a:ln w="9525">
            <a:noFill/>
            <a:miter lim="800000"/>
            <a:headEnd/>
            <a:tailEnd/>
          </a:ln>
          <a:effectLst/>
        </p:spPr>
        <p:txBody>
          <a:bodyPr wrap="none">
            <a:spAutoFit/>
          </a:bodyPr>
          <a:lstStyle/>
          <a:p>
            <a:pPr>
              <a:defRPr/>
            </a:pPr>
            <a:r>
              <a:rPr lang="en-US" dirty="0">
                <a:latin typeface="Times New Roman" pitchFamily="18" charset="0"/>
              </a:rPr>
              <a:t>1            </a:t>
            </a:r>
            <a:r>
              <a:rPr lang="en-US" dirty="0">
                <a:solidFill>
                  <a:srgbClr val="FF3300"/>
                </a:solidFill>
                <a:effectLst>
                  <a:outerShdw blurRad="38100" dist="38100" dir="2700000" algn="tl">
                    <a:srgbClr val="C0C0C0"/>
                  </a:outerShdw>
                </a:effectLst>
                <a:latin typeface="Times New Roman" pitchFamily="18" charset="0"/>
              </a:rPr>
              <a:t>3</a:t>
            </a:r>
            <a:r>
              <a:rPr lang="en-US" dirty="0">
                <a:latin typeface="Times New Roman" pitchFamily="18" charset="0"/>
              </a:rPr>
              <a:t>            5            7   </a:t>
            </a:r>
          </a:p>
          <a:p>
            <a:pPr>
              <a:defRPr/>
            </a:pPr>
            <a:endParaRPr lang="en-US" dirty="0">
              <a:latin typeface="Times New Roman" pitchFamily="18" charset="0"/>
            </a:endParaRPr>
          </a:p>
          <a:p>
            <a:pPr>
              <a:defRPr/>
            </a:pPr>
            <a:endParaRPr lang="en-US" dirty="0">
              <a:latin typeface="Times New Roman" pitchFamily="18" charset="0"/>
            </a:endParaRPr>
          </a:p>
          <a:p>
            <a:pPr>
              <a:defRPr/>
            </a:pPr>
            <a:endParaRPr lang="en-US" dirty="0">
              <a:latin typeface="Times New Roman" pitchFamily="18" charset="0"/>
            </a:endParaRPr>
          </a:p>
          <a:p>
            <a:pPr>
              <a:defRPr/>
            </a:pPr>
            <a:r>
              <a:rPr lang="en-US" dirty="0">
                <a:latin typeface="Times New Roman" pitchFamily="18" charset="0"/>
              </a:rPr>
              <a:t>2            4            6             8</a:t>
            </a:r>
          </a:p>
        </p:txBody>
      </p:sp>
      <p:sp>
        <p:nvSpPr>
          <p:cNvPr id="67" name="Oval 66"/>
          <p:cNvSpPr/>
          <p:nvPr/>
        </p:nvSpPr>
        <p:spPr>
          <a:xfrm>
            <a:off x="8964614" y="3370264"/>
            <a:ext cx="255587" cy="236537"/>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1400" dirty="0"/>
              <a:t>2</a:t>
            </a:r>
          </a:p>
        </p:txBody>
      </p:sp>
      <p:sp>
        <p:nvSpPr>
          <p:cNvPr id="68" name="Oval 67"/>
          <p:cNvSpPr/>
          <p:nvPr/>
        </p:nvSpPr>
        <p:spPr>
          <a:xfrm>
            <a:off x="8940800" y="5326064"/>
            <a:ext cx="254000" cy="236537"/>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1400" dirty="0"/>
              <a:t>3</a:t>
            </a:r>
          </a:p>
        </p:txBody>
      </p:sp>
      <p:grpSp>
        <p:nvGrpSpPr>
          <p:cNvPr id="13337" name="Group 63"/>
          <p:cNvGrpSpPr>
            <a:grpSpLocks/>
          </p:cNvGrpSpPr>
          <p:nvPr/>
        </p:nvGrpSpPr>
        <p:grpSpPr bwMode="auto">
          <a:xfrm>
            <a:off x="6705600" y="3984626"/>
            <a:ext cx="3962400" cy="1465263"/>
            <a:chOff x="1760" y="2736"/>
            <a:chExt cx="2496" cy="923"/>
          </a:xfrm>
        </p:grpSpPr>
        <p:sp>
          <p:nvSpPr>
            <p:cNvPr id="13339" name="Text Box 64"/>
            <p:cNvSpPr txBox="1">
              <a:spLocks noChangeArrowheads="1"/>
            </p:cNvSpPr>
            <p:nvPr/>
          </p:nvSpPr>
          <p:spPr bwMode="auto">
            <a:xfrm>
              <a:off x="1760" y="2928"/>
              <a:ext cx="61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subcycle</a:t>
              </a:r>
            </a:p>
            <a:p>
              <a:pPr>
                <a:spcBef>
                  <a:spcPct val="0"/>
                </a:spcBef>
                <a:buFontTx/>
                <a:buNone/>
              </a:pPr>
              <a:r>
                <a:rPr lang="en-US" altLang="en-US" sz="1800">
                  <a:latin typeface="Times New Roman" panose="02020603050405020304" pitchFamily="18" charset="0"/>
                </a:rPr>
                <a:t>34653</a:t>
              </a:r>
            </a:p>
          </p:txBody>
        </p:sp>
        <p:sp>
          <p:nvSpPr>
            <p:cNvPr id="13340" name="Oval 65"/>
            <p:cNvSpPr>
              <a:spLocks noChangeArrowheads="1"/>
            </p:cNvSpPr>
            <p:nvPr/>
          </p:nvSpPr>
          <p:spPr bwMode="auto">
            <a:xfrm>
              <a:off x="2496" y="292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41" name="Oval 66"/>
            <p:cNvSpPr>
              <a:spLocks noChangeArrowheads="1"/>
            </p:cNvSpPr>
            <p:nvPr/>
          </p:nvSpPr>
          <p:spPr bwMode="auto">
            <a:xfrm>
              <a:off x="3024" y="292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42" name="Oval 67"/>
            <p:cNvSpPr>
              <a:spLocks noChangeArrowheads="1"/>
            </p:cNvSpPr>
            <p:nvPr/>
          </p:nvSpPr>
          <p:spPr bwMode="auto">
            <a:xfrm>
              <a:off x="3552" y="292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43" name="Oval 68"/>
            <p:cNvSpPr>
              <a:spLocks noChangeArrowheads="1"/>
            </p:cNvSpPr>
            <p:nvPr/>
          </p:nvSpPr>
          <p:spPr bwMode="auto">
            <a:xfrm>
              <a:off x="2496" y="3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44" name="Oval 69"/>
            <p:cNvSpPr>
              <a:spLocks noChangeArrowheads="1"/>
            </p:cNvSpPr>
            <p:nvPr/>
          </p:nvSpPr>
          <p:spPr bwMode="auto">
            <a:xfrm>
              <a:off x="3552" y="3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45" name="Oval 70"/>
            <p:cNvSpPr>
              <a:spLocks noChangeArrowheads="1"/>
            </p:cNvSpPr>
            <p:nvPr/>
          </p:nvSpPr>
          <p:spPr bwMode="auto">
            <a:xfrm>
              <a:off x="3024" y="3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46" name="Oval 71"/>
            <p:cNvSpPr>
              <a:spLocks noChangeArrowheads="1"/>
            </p:cNvSpPr>
            <p:nvPr/>
          </p:nvSpPr>
          <p:spPr bwMode="auto">
            <a:xfrm>
              <a:off x="4080" y="3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47" name="Oval 72"/>
            <p:cNvSpPr>
              <a:spLocks noChangeArrowheads="1"/>
            </p:cNvSpPr>
            <p:nvPr/>
          </p:nvSpPr>
          <p:spPr bwMode="auto">
            <a:xfrm>
              <a:off x="4080" y="292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3348" name="Line 73"/>
            <p:cNvSpPr>
              <a:spLocks noChangeShapeType="1"/>
            </p:cNvSpPr>
            <p:nvPr/>
          </p:nvSpPr>
          <p:spPr bwMode="auto">
            <a:xfrm>
              <a:off x="3072" y="297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49" name="Line 74"/>
            <p:cNvSpPr>
              <a:spLocks noChangeShapeType="1"/>
            </p:cNvSpPr>
            <p:nvPr/>
          </p:nvSpPr>
          <p:spPr bwMode="auto">
            <a:xfrm>
              <a:off x="3072" y="340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50" name="Line 75"/>
            <p:cNvSpPr>
              <a:spLocks noChangeShapeType="1"/>
            </p:cNvSpPr>
            <p:nvPr/>
          </p:nvSpPr>
          <p:spPr bwMode="auto">
            <a:xfrm>
              <a:off x="3600" y="340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51" name="Line 76"/>
            <p:cNvSpPr>
              <a:spLocks noChangeShapeType="1"/>
            </p:cNvSpPr>
            <p:nvPr/>
          </p:nvSpPr>
          <p:spPr bwMode="auto">
            <a:xfrm>
              <a:off x="4080" y="297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52" name="Line 77"/>
            <p:cNvSpPr>
              <a:spLocks noChangeShapeType="1"/>
            </p:cNvSpPr>
            <p:nvPr/>
          </p:nvSpPr>
          <p:spPr bwMode="auto">
            <a:xfrm>
              <a:off x="3072" y="297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53" name="Line 78"/>
            <p:cNvSpPr>
              <a:spLocks noChangeShapeType="1"/>
            </p:cNvSpPr>
            <p:nvPr/>
          </p:nvSpPr>
          <p:spPr bwMode="auto">
            <a:xfrm>
              <a:off x="3552" y="297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54" name="Line 79"/>
            <p:cNvSpPr>
              <a:spLocks noChangeShapeType="1"/>
            </p:cNvSpPr>
            <p:nvPr/>
          </p:nvSpPr>
          <p:spPr bwMode="auto">
            <a:xfrm flipH="1">
              <a:off x="3600" y="2976"/>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55" name="Line 80"/>
            <p:cNvSpPr>
              <a:spLocks noChangeShapeType="1"/>
            </p:cNvSpPr>
            <p:nvPr/>
          </p:nvSpPr>
          <p:spPr bwMode="auto">
            <a:xfrm>
              <a:off x="3072" y="2976"/>
              <a:ext cx="48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56" name="Line 81"/>
            <p:cNvSpPr>
              <a:spLocks noChangeShapeType="1"/>
            </p:cNvSpPr>
            <p:nvPr/>
          </p:nvSpPr>
          <p:spPr bwMode="auto">
            <a:xfrm>
              <a:off x="3552" y="2976"/>
              <a:ext cx="0" cy="43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57" name="Line 82"/>
            <p:cNvSpPr>
              <a:spLocks noChangeShapeType="1"/>
            </p:cNvSpPr>
            <p:nvPr/>
          </p:nvSpPr>
          <p:spPr bwMode="auto">
            <a:xfrm>
              <a:off x="3072" y="3408"/>
              <a:ext cx="48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358" name="Line 83"/>
            <p:cNvSpPr>
              <a:spLocks noChangeShapeType="1"/>
            </p:cNvSpPr>
            <p:nvPr/>
          </p:nvSpPr>
          <p:spPr bwMode="auto">
            <a:xfrm>
              <a:off x="3072" y="2976"/>
              <a:ext cx="0" cy="43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 name="Text Box 84"/>
            <p:cNvSpPr txBox="1">
              <a:spLocks noChangeArrowheads="1"/>
            </p:cNvSpPr>
            <p:nvPr/>
          </p:nvSpPr>
          <p:spPr bwMode="auto">
            <a:xfrm>
              <a:off x="2448" y="2736"/>
              <a:ext cx="1808" cy="923"/>
            </a:xfrm>
            <a:prstGeom prst="rect">
              <a:avLst/>
            </a:prstGeom>
            <a:noFill/>
            <a:ln w="9525">
              <a:noFill/>
              <a:miter lim="800000"/>
              <a:headEnd/>
              <a:tailEnd/>
            </a:ln>
            <a:effectLst/>
          </p:spPr>
          <p:txBody>
            <a:bodyPr wrap="none">
              <a:spAutoFit/>
            </a:bodyPr>
            <a:lstStyle/>
            <a:p>
              <a:pPr>
                <a:defRPr/>
              </a:pPr>
              <a:r>
                <a:rPr lang="en-US" dirty="0">
                  <a:latin typeface="Times New Roman" pitchFamily="18" charset="0"/>
                </a:rPr>
                <a:t>1            </a:t>
              </a:r>
              <a:r>
                <a:rPr lang="en-US" dirty="0">
                  <a:solidFill>
                    <a:srgbClr val="FF3300"/>
                  </a:solidFill>
                  <a:effectLst>
                    <a:outerShdw blurRad="38100" dist="38100" dir="2700000" algn="tl">
                      <a:srgbClr val="C0C0C0"/>
                    </a:outerShdw>
                  </a:effectLst>
                  <a:latin typeface="Times New Roman" pitchFamily="18" charset="0"/>
                </a:rPr>
                <a:t>3</a:t>
              </a:r>
              <a:r>
                <a:rPr lang="en-US" dirty="0">
                  <a:latin typeface="Times New Roman" pitchFamily="18" charset="0"/>
                </a:rPr>
                <a:t>            5            7   </a:t>
              </a:r>
            </a:p>
            <a:p>
              <a:pPr>
                <a:defRPr/>
              </a:pPr>
              <a:endParaRPr lang="en-US" dirty="0">
                <a:latin typeface="Times New Roman" pitchFamily="18" charset="0"/>
              </a:endParaRPr>
            </a:p>
            <a:p>
              <a:pPr>
                <a:defRPr/>
              </a:pPr>
              <a:endParaRPr lang="en-US" dirty="0">
                <a:latin typeface="Times New Roman" pitchFamily="18" charset="0"/>
              </a:endParaRPr>
            </a:p>
            <a:p>
              <a:pPr>
                <a:defRPr/>
              </a:pPr>
              <a:endParaRPr lang="en-US" dirty="0">
                <a:latin typeface="Times New Roman" pitchFamily="18" charset="0"/>
              </a:endParaRPr>
            </a:p>
            <a:p>
              <a:pPr>
                <a:defRPr/>
              </a:pPr>
              <a:r>
                <a:rPr lang="en-US" dirty="0">
                  <a:latin typeface="Times New Roman" pitchFamily="18" charset="0"/>
                </a:rPr>
                <a:t>2            4            6             8</a:t>
              </a:r>
            </a:p>
          </p:txBody>
        </p:sp>
      </p:grpSp>
      <p:sp>
        <p:nvSpPr>
          <p:cNvPr id="13338" name="TextBox 91"/>
          <p:cNvSpPr txBox="1">
            <a:spLocks noChangeArrowheads="1"/>
          </p:cNvSpPr>
          <p:nvPr/>
        </p:nvSpPr>
        <p:spPr bwMode="auto">
          <a:xfrm>
            <a:off x="6781800" y="1219200"/>
            <a:ext cx="360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chemeClr val="accent1"/>
                </a:solidFill>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144477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53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EDC96F-57B9-4BE5-83B2-0476B5E1FC35}" type="slidenum">
              <a:rPr lang="en-US" altLang="en-US" sz="1200">
                <a:solidFill>
                  <a:srgbClr val="898989"/>
                </a:solidFill>
                <a:latin typeface="Arial" panose="020B0604020202020204" pitchFamily="34" charset="0"/>
              </a:rPr>
              <a:pPr>
                <a:spcBef>
                  <a:spcPct val="0"/>
                </a:spcBef>
                <a:buFontTx/>
                <a:buNone/>
              </a:pPr>
              <a:t>34</a:t>
            </a:fld>
            <a:r>
              <a:rPr lang="en-US" altLang="en-US" sz="1200">
                <a:solidFill>
                  <a:srgbClr val="898989"/>
                </a:solidFill>
                <a:latin typeface="Arial" panose="020B0604020202020204" pitchFamily="34" charset="0"/>
              </a:rPr>
              <a:t>/30</a:t>
            </a:r>
          </a:p>
        </p:txBody>
      </p:sp>
      <p:sp>
        <p:nvSpPr>
          <p:cNvPr id="15364" name="Rectangle 2"/>
          <p:cNvSpPr>
            <a:spLocks noGrp="1"/>
          </p:cNvSpPr>
          <p:nvPr>
            <p:ph type="title"/>
          </p:nvPr>
        </p:nvSpPr>
        <p:spPr>
          <a:xfrm>
            <a:off x="1676400" y="509317"/>
            <a:ext cx="8610600" cy="535531"/>
          </a:xfrm>
          <a:noFill/>
        </p:spPr>
        <p:txBody>
          <a:bodyPr>
            <a:spAutoFit/>
          </a:bodyPr>
          <a:lstStyle/>
          <a:p>
            <a:r>
              <a:rPr lang="en-US" altLang="en-US" sz="3200" b="1">
                <a:solidFill>
                  <a:srgbClr val="FF0000"/>
                </a:solidFill>
              </a:rPr>
              <a:t>A procedure for constructing an Euler cycle</a:t>
            </a:r>
            <a:r>
              <a:rPr lang="en-US" altLang="en-US" sz="3200">
                <a:solidFill>
                  <a:srgbClr val="FF0000"/>
                </a:solidFill>
              </a:rPr>
              <a:t> </a:t>
            </a:r>
          </a:p>
        </p:txBody>
      </p:sp>
      <p:sp>
        <p:nvSpPr>
          <p:cNvPr id="33797" name="Text Box 3"/>
          <p:cNvSpPr txBox="1">
            <a:spLocks noChangeArrowheads="1"/>
          </p:cNvSpPr>
          <p:nvPr/>
        </p:nvSpPr>
        <p:spPr bwMode="auto">
          <a:xfrm>
            <a:off x="1676400" y="1257301"/>
            <a:ext cx="5181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r>
              <a:rPr lang="en-US" altLang="en-US" sz="1800" dirty="0">
                <a:solidFill>
                  <a:srgbClr val="0070C0"/>
                </a:solidFill>
                <a:latin typeface="Times New Roman" panose="02020603050405020304" pitchFamily="18" charset="0"/>
              </a:rPr>
              <a:t>Algorithm </a:t>
            </a:r>
          </a:p>
          <a:p>
            <a:pPr marL="285750" indent="-285750">
              <a:spcBef>
                <a:spcPct val="0"/>
              </a:spcBef>
              <a:defRPr/>
            </a:pPr>
            <a:r>
              <a:rPr lang="en-US" altLang="en-US" sz="1800" dirty="0">
                <a:latin typeface="Times New Roman" panose="02020603050405020304" pitchFamily="18" charset="0"/>
              </a:rPr>
              <a:t>Input: Connected graph </a:t>
            </a:r>
            <a:r>
              <a:rPr lang="en-US" altLang="en-US" sz="1800" i="1" dirty="0">
                <a:latin typeface="Times New Roman" panose="02020603050405020304" pitchFamily="18" charset="0"/>
              </a:rPr>
              <a:t>G </a:t>
            </a:r>
            <a:r>
              <a:rPr lang="en-US" altLang="en-US" sz="1800" dirty="0">
                <a:latin typeface="Times New Roman" panose="02020603050405020304" pitchFamily="18" charset="0"/>
              </a:rPr>
              <a:t>with all vertices having even degrees</a:t>
            </a:r>
          </a:p>
          <a:p>
            <a:pPr marL="285750" indent="-285750">
              <a:spcBef>
                <a:spcPct val="0"/>
              </a:spcBef>
              <a:defRPr/>
            </a:pPr>
            <a:r>
              <a:rPr lang="en-US" altLang="en-US" sz="1800" dirty="0">
                <a:latin typeface="Times New Roman" panose="02020603050405020304" pitchFamily="18" charset="0"/>
              </a:rPr>
              <a:t>Output: Euler cycle</a:t>
            </a:r>
            <a:br>
              <a:rPr lang="en-US" altLang="en-US" sz="1800" dirty="0">
                <a:latin typeface="Times New Roman" panose="02020603050405020304" pitchFamily="18" charset="0"/>
              </a:rPr>
            </a:b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1. Construct a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in </a:t>
            </a:r>
            <a:r>
              <a:rPr lang="en-US" altLang="en-US" sz="1800" i="1" dirty="0">
                <a:latin typeface="Times New Roman" panose="02020603050405020304" pitchFamily="18" charset="0"/>
              </a:rPr>
              <a:t>G</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2. Remove all the edges of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from </a:t>
            </a:r>
            <a:r>
              <a:rPr lang="en-US" altLang="en-US" sz="1800" i="1" dirty="0">
                <a:latin typeface="Times New Roman" panose="02020603050405020304" pitchFamily="18" charset="0"/>
              </a:rPr>
              <a:t>G</a:t>
            </a:r>
            <a:r>
              <a:rPr lang="en-US" altLang="en-US" sz="1800" dirty="0">
                <a:latin typeface="Times New Roman" panose="02020603050405020304" pitchFamily="18" charset="0"/>
              </a:rPr>
              <a:t> to get subgraph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3. while </a:t>
            </a:r>
            <a:r>
              <a:rPr lang="en-US" altLang="en-US" sz="1800" i="1" dirty="0">
                <a:solidFill>
                  <a:schemeClr val="accent1"/>
                </a:solidFill>
                <a:latin typeface="Times New Roman" panose="02020603050405020304" pitchFamily="18" charset="0"/>
              </a:rPr>
              <a:t>H</a:t>
            </a:r>
            <a:r>
              <a:rPr lang="en-US" altLang="en-US" sz="1800" dirty="0">
                <a:solidFill>
                  <a:schemeClr val="accent1"/>
                </a:solidFill>
                <a:latin typeface="Times New Roman" panose="02020603050405020304" pitchFamily="18" charset="0"/>
              </a:rPr>
              <a:t> has edges</a:t>
            </a:r>
          </a:p>
          <a:p>
            <a:pPr marL="342900" indent="-342900">
              <a:spcBef>
                <a:spcPct val="0"/>
              </a:spcBef>
              <a:defRPr/>
            </a:pPr>
            <a:r>
              <a:rPr lang="en-US" altLang="en-US" sz="1800" dirty="0">
                <a:latin typeface="Times New Roman" panose="02020603050405020304" pitchFamily="18" charset="0"/>
              </a:rPr>
              <a:t>Find a non-isolated vertex </a:t>
            </a:r>
            <a:r>
              <a:rPr lang="en-US" altLang="en-US" sz="1800" i="1" dirty="0">
                <a:solidFill>
                  <a:srgbClr val="FF0000"/>
                </a:solidFill>
                <a:latin typeface="Times New Roman" panose="02020603050405020304" pitchFamily="18" charset="0"/>
              </a:rPr>
              <a:t>v</a:t>
            </a:r>
            <a:r>
              <a:rPr lang="en-US" altLang="en-US" sz="1800" dirty="0">
                <a:solidFill>
                  <a:srgbClr val="0070C0"/>
                </a:solidFill>
                <a:latin typeface="Times New Roman" panose="02020603050405020304" pitchFamily="18" charset="0"/>
              </a:rPr>
              <a:t> </a:t>
            </a:r>
            <a:r>
              <a:rPr lang="en-US" altLang="en-US" sz="1800" dirty="0">
                <a:latin typeface="Times New Roman" panose="02020603050405020304" pitchFamily="18" charset="0"/>
              </a:rPr>
              <a:t>that is </a:t>
            </a:r>
            <a:r>
              <a:rPr lang="en-US" altLang="en-US" sz="1800" dirty="0">
                <a:solidFill>
                  <a:srgbClr val="0070C0"/>
                </a:solidFill>
                <a:latin typeface="Times New Roman" panose="02020603050405020304" pitchFamily="18" charset="0"/>
              </a:rPr>
              <a:t>both in</a:t>
            </a:r>
            <a:r>
              <a:rPr lang="en-US" altLang="en-US" sz="1800" dirty="0">
                <a:latin typeface="Times New Roman" panose="02020603050405020304" pitchFamily="18" charset="0"/>
              </a:rPr>
              <a:t>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and in </a:t>
            </a:r>
            <a:r>
              <a:rPr lang="en-US" altLang="en-US" sz="1800" i="1" dirty="0">
                <a:latin typeface="Times New Roman" panose="02020603050405020304" pitchFamily="18" charset="0"/>
              </a:rPr>
              <a:t>H. </a:t>
            </a:r>
          </a:p>
          <a:p>
            <a:pPr marL="342900" indent="-342900">
              <a:spcBef>
                <a:spcPct val="0"/>
              </a:spcBef>
              <a:defRPr/>
            </a:pPr>
            <a:r>
              <a:rPr lang="en-US" altLang="en-US" sz="1800" dirty="0">
                <a:latin typeface="Times New Roman" panose="02020603050405020304" pitchFamily="18" charset="0"/>
              </a:rPr>
              <a:t>Construct </a:t>
            </a:r>
            <a:r>
              <a:rPr lang="en-US" altLang="en-US" sz="1800" i="1" dirty="0" err="1">
                <a:latin typeface="Times New Roman" panose="02020603050405020304" pitchFamily="18" charset="0"/>
              </a:rPr>
              <a:t>subcycle</a:t>
            </a:r>
            <a:r>
              <a:rPr lang="en-US" altLang="en-US" sz="1800" i="1" dirty="0">
                <a:latin typeface="Times New Roman" panose="02020603050405020304" pitchFamily="18" charset="0"/>
              </a:rPr>
              <a:t> </a:t>
            </a:r>
            <a:r>
              <a:rPr lang="en-US" altLang="en-US" sz="1800" dirty="0">
                <a:latin typeface="Times New Roman" panose="02020603050405020304" pitchFamily="18" charset="0"/>
              </a:rPr>
              <a:t>in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marL="342900" indent="-342900">
              <a:spcBef>
                <a:spcPct val="0"/>
              </a:spcBef>
              <a:defRPr/>
            </a:pPr>
            <a:r>
              <a:rPr lang="en-US" altLang="en-US" sz="1800" dirty="0">
                <a:latin typeface="Times New Roman" panose="02020603050405020304" pitchFamily="18" charset="0"/>
              </a:rPr>
              <a:t>Splice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into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at </a:t>
            </a:r>
            <a:r>
              <a:rPr lang="en-US" altLang="en-US" sz="1800" i="1" dirty="0">
                <a:solidFill>
                  <a:srgbClr val="FF0000"/>
                </a:solidFill>
                <a:latin typeface="Times New Roman" panose="02020603050405020304" pitchFamily="18" charset="0"/>
              </a:rPr>
              <a:t>v </a:t>
            </a:r>
            <a:r>
              <a:rPr lang="en-US" altLang="en-US" sz="1800" dirty="0">
                <a:latin typeface="Times New Roman" panose="02020603050405020304" pitchFamily="18" charset="0"/>
              </a:rPr>
              <a:t>such that </a:t>
            </a:r>
            <a:r>
              <a:rPr lang="en-US" altLang="en-US" sz="1800" i="1" dirty="0">
                <a:solidFill>
                  <a:srgbClr val="FF0000"/>
                </a:solidFill>
                <a:latin typeface="Times New Roman" panose="02020603050405020304" pitchFamily="18" charset="0"/>
              </a:rPr>
              <a:t>not construct the already cycle.</a:t>
            </a:r>
          </a:p>
          <a:p>
            <a:pPr marL="342900" indent="-342900">
              <a:spcBef>
                <a:spcPct val="0"/>
              </a:spcBef>
              <a:defRPr/>
            </a:pPr>
            <a:r>
              <a:rPr lang="en-US" altLang="en-US" sz="1800" dirty="0">
                <a:latin typeface="Times New Roman" panose="02020603050405020304" pitchFamily="18" charset="0"/>
              </a:rPr>
              <a:t>Remove all the edges of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from</a:t>
            </a:r>
            <a:r>
              <a:rPr lang="en-US" altLang="en-US" sz="1800" i="1" dirty="0">
                <a:latin typeface="Times New Roman" panose="02020603050405020304" pitchFamily="18" charset="0"/>
              </a:rPr>
              <a:t> H.</a:t>
            </a:r>
          </a:p>
          <a:p>
            <a:pPr>
              <a:spcBef>
                <a:spcPct val="0"/>
              </a:spcBef>
              <a:buFontTx/>
              <a:buNone/>
              <a:defRPr/>
            </a:pPr>
            <a:r>
              <a:rPr lang="en-US" altLang="en-US" sz="1800" dirty="0">
                <a:latin typeface="Times New Roman" panose="02020603050405020304" pitchFamily="18" charset="0"/>
              </a:rPr>
              <a:t>4. return </a:t>
            </a:r>
            <a:r>
              <a:rPr lang="en-US" altLang="en-US" sz="1800" i="1" dirty="0">
                <a:latin typeface="Times New Roman" panose="02020603050405020304" pitchFamily="18" charset="0"/>
              </a:rPr>
              <a:t>cycle</a:t>
            </a:r>
          </a:p>
        </p:txBody>
      </p:sp>
      <p:sp>
        <p:nvSpPr>
          <p:cNvPr id="15366" name="Text Box 85"/>
          <p:cNvSpPr txBox="1">
            <a:spLocks noChangeArrowheads="1"/>
          </p:cNvSpPr>
          <p:nvPr/>
        </p:nvSpPr>
        <p:spPr bwMode="auto">
          <a:xfrm>
            <a:off x="6705600" y="2184401"/>
            <a:ext cx="1447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splicing</a:t>
            </a:r>
          </a:p>
          <a:p>
            <a:pPr>
              <a:spcBef>
                <a:spcPct val="0"/>
              </a:spcBef>
              <a:buFontTx/>
              <a:buNone/>
            </a:pPr>
            <a:r>
              <a:rPr lang="en-US" altLang="en-US" sz="1800">
                <a:latin typeface="Times New Roman" panose="02020603050405020304" pitchFamily="18" charset="0"/>
              </a:rPr>
              <a:t>34653 into</a:t>
            </a:r>
            <a:endParaRPr lang="en-US" altLang="en-US" sz="1800" i="1">
              <a:solidFill>
                <a:srgbClr val="3333FF"/>
              </a:solidFill>
              <a:latin typeface="Times New Roman" panose="02020603050405020304" pitchFamily="18" charset="0"/>
            </a:endParaRPr>
          </a:p>
          <a:p>
            <a:pPr>
              <a:spcBef>
                <a:spcPct val="0"/>
              </a:spcBef>
              <a:buFontTx/>
              <a:buNone/>
            </a:pPr>
            <a:r>
              <a:rPr lang="en-US" altLang="en-US" sz="1800">
                <a:latin typeface="Times New Roman" panose="02020603050405020304" pitchFamily="18" charset="0"/>
              </a:rPr>
              <a:t>1231 </a:t>
            </a:r>
            <a:r>
              <a:rPr lang="en-US" altLang="en-US" sz="1800">
                <a:latin typeface="Times New Roman" panose="02020603050405020304" pitchFamily="18" charset="0"/>
                <a:sym typeface="Wingdings" panose="05000000000000000000" pitchFamily="2" charset="2"/>
              </a:rPr>
              <a:t></a:t>
            </a:r>
          </a:p>
          <a:p>
            <a:pPr>
              <a:spcBef>
                <a:spcPct val="0"/>
              </a:spcBef>
              <a:buFontTx/>
              <a:buNone/>
            </a:pPr>
            <a:r>
              <a:rPr lang="en-US" altLang="en-US" sz="1800">
                <a:solidFill>
                  <a:srgbClr val="FF0000"/>
                </a:solidFill>
                <a:latin typeface="Times New Roman" panose="02020603050405020304" pitchFamily="18" charset="0"/>
                <a:sym typeface="Wingdings" panose="05000000000000000000" pitchFamily="2" charset="2"/>
              </a:rPr>
              <a:t>12346531</a:t>
            </a:r>
            <a:endParaRPr lang="en-US" altLang="en-US" sz="1800">
              <a:solidFill>
                <a:srgbClr val="FF0000"/>
              </a:solidFill>
              <a:latin typeface="Times New Roman" panose="02020603050405020304" pitchFamily="18" charset="0"/>
            </a:endParaRPr>
          </a:p>
          <a:p>
            <a:pPr>
              <a:spcBef>
                <a:spcPct val="0"/>
              </a:spcBef>
              <a:buFontTx/>
              <a:buNone/>
            </a:pPr>
            <a:endParaRPr lang="en-US" altLang="en-US" sz="1800">
              <a:latin typeface="Times New Roman" panose="02020603050405020304" pitchFamily="18" charset="0"/>
            </a:endParaRPr>
          </a:p>
        </p:txBody>
      </p:sp>
      <p:sp>
        <p:nvSpPr>
          <p:cNvPr id="15367" name="Oval 86"/>
          <p:cNvSpPr>
            <a:spLocks noChangeArrowheads="1"/>
          </p:cNvSpPr>
          <p:nvPr/>
        </p:nvSpPr>
        <p:spPr bwMode="auto">
          <a:xfrm>
            <a:off x="7924800" y="2209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68" name="Oval 87"/>
          <p:cNvSpPr>
            <a:spLocks noChangeArrowheads="1"/>
          </p:cNvSpPr>
          <p:nvPr/>
        </p:nvSpPr>
        <p:spPr bwMode="auto">
          <a:xfrm>
            <a:off x="8763000" y="2209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69" name="Oval 88"/>
          <p:cNvSpPr>
            <a:spLocks noChangeArrowheads="1"/>
          </p:cNvSpPr>
          <p:nvPr/>
        </p:nvSpPr>
        <p:spPr bwMode="auto">
          <a:xfrm>
            <a:off x="9601200" y="2209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70" name="Oval 89"/>
          <p:cNvSpPr>
            <a:spLocks noChangeArrowheads="1"/>
          </p:cNvSpPr>
          <p:nvPr/>
        </p:nvSpPr>
        <p:spPr bwMode="auto">
          <a:xfrm>
            <a:off x="79248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71" name="Oval 90"/>
          <p:cNvSpPr>
            <a:spLocks noChangeArrowheads="1"/>
          </p:cNvSpPr>
          <p:nvPr/>
        </p:nvSpPr>
        <p:spPr bwMode="auto">
          <a:xfrm>
            <a:off x="96012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72" name="Oval 91"/>
          <p:cNvSpPr>
            <a:spLocks noChangeArrowheads="1"/>
          </p:cNvSpPr>
          <p:nvPr/>
        </p:nvSpPr>
        <p:spPr bwMode="auto">
          <a:xfrm>
            <a:off x="87630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73" name="Oval 92"/>
          <p:cNvSpPr>
            <a:spLocks noChangeArrowheads="1"/>
          </p:cNvSpPr>
          <p:nvPr/>
        </p:nvSpPr>
        <p:spPr bwMode="auto">
          <a:xfrm>
            <a:off x="104394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74" name="Oval 93"/>
          <p:cNvSpPr>
            <a:spLocks noChangeArrowheads="1"/>
          </p:cNvSpPr>
          <p:nvPr/>
        </p:nvSpPr>
        <p:spPr bwMode="auto">
          <a:xfrm>
            <a:off x="10439400" y="2209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75" name="Line 94"/>
          <p:cNvSpPr>
            <a:spLocks noChangeShapeType="1"/>
          </p:cNvSpPr>
          <p:nvPr/>
        </p:nvSpPr>
        <p:spPr bwMode="auto">
          <a:xfrm>
            <a:off x="8001000" y="2286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76" name="Line 95"/>
          <p:cNvSpPr>
            <a:spLocks noChangeShapeType="1"/>
          </p:cNvSpPr>
          <p:nvPr/>
        </p:nvSpPr>
        <p:spPr bwMode="auto">
          <a:xfrm>
            <a:off x="8839200" y="22860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77" name="Line 96"/>
          <p:cNvSpPr>
            <a:spLocks noChangeShapeType="1"/>
          </p:cNvSpPr>
          <p:nvPr/>
        </p:nvSpPr>
        <p:spPr bwMode="auto">
          <a:xfrm>
            <a:off x="8839200" y="29718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78" name="Line 97"/>
          <p:cNvSpPr>
            <a:spLocks noChangeShapeType="1"/>
          </p:cNvSpPr>
          <p:nvPr/>
        </p:nvSpPr>
        <p:spPr bwMode="auto">
          <a:xfrm>
            <a:off x="9677400" y="2971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79" name="Line 98"/>
          <p:cNvSpPr>
            <a:spLocks noChangeShapeType="1"/>
          </p:cNvSpPr>
          <p:nvPr/>
        </p:nvSpPr>
        <p:spPr bwMode="auto">
          <a:xfrm>
            <a:off x="80010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80" name="Line 99"/>
          <p:cNvSpPr>
            <a:spLocks noChangeShapeType="1"/>
          </p:cNvSpPr>
          <p:nvPr/>
        </p:nvSpPr>
        <p:spPr bwMode="auto">
          <a:xfrm>
            <a:off x="10439400" y="2286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81" name="Line 100"/>
          <p:cNvSpPr>
            <a:spLocks noChangeShapeType="1"/>
          </p:cNvSpPr>
          <p:nvPr/>
        </p:nvSpPr>
        <p:spPr bwMode="auto">
          <a:xfrm>
            <a:off x="8839200" y="22860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82" name="Line 101"/>
          <p:cNvSpPr>
            <a:spLocks noChangeShapeType="1"/>
          </p:cNvSpPr>
          <p:nvPr/>
        </p:nvSpPr>
        <p:spPr bwMode="auto">
          <a:xfrm>
            <a:off x="9601200" y="22860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83" name="Line 102"/>
          <p:cNvSpPr>
            <a:spLocks noChangeShapeType="1"/>
          </p:cNvSpPr>
          <p:nvPr/>
        </p:nvSpPr>
        <p:spPr bwMode="auto">
          <a:xfrm flipH="1">
            <a:off x="8001000" y="22860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84" name="Line 103"/>
          <p:cNvSpPr>
            <a:spLocks noChangeShapeType="1"/>
          </p:cNvSpPr>
          <p:nvPr/>
        </p:nvSpPr>
        <p:spPr bwMode="auto">
          <a:xfrm flipH="1">
            <a:off x="9677400" y="22860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85" name="Line 104"/>
          <p:cNvSpPr>
            <a:spLocks noChangeShapeType="1"/>
          </p:cNvSpPr>
          <p:nvPr/>
        </p:nvSpPr>
        <p:spPr bwMode="auto">
          <a:xfrm>
            <a:off x="8001000" y="22860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86" name="Line 105"/>
          <p:cNvSpPr>
            <a:spLocks noChangeShapeType="1"/>
          </p:cNvSpPr>
          <p:nvPr/>
        </p:nvSpPr>
        <p:spPr bwMode="auto">
          <a:xfrm flipH="1">
            <a:off x="8001000" y="2286000"/>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87" name="Line 106"/>
          <p:cNvSpPr>
            <a:spLocks noChangeShapeType="1"/>
          </p:cNvSpPr>
          <p:nvPr/>
        </p:nvSpPr>
        <p:spPr bwMode="auto">
          <a:xfrm>
            <a:off x="8001000" y="22860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388" name="Text Box 119"/>
          <p:cNvSpPr txBox="1">
            <a:spLocks noChangeArrowheads="1"/>
          </p:cNvSpPr>
          <p:nvPr/>
        </p:nvSpPr>
        <p:spPr bwMode="auto">
          <a:xfrm>
            <a:off x="7848600" y="1905000"/>
            <a:ext cx="28956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1            3            5            7   </a:t>
            </a:r>
          </a:p>
          <a:p>
            <a:pPr>
              <a:spcBef>
                <a:spcPct val="0"/>
              </a:spcBef>
              <a:buFontTx/>
              <a:buNone/>
            </a:pPr>
            <a:r>
              <a:rPr lang="en-US" altLang="en-US" sz="1800">
                <a:latin typeface="Times New Roman" panose="02020603050405020304" pitchFamily="18" charset="0"/>
              </a:rPr>
              <a:t>	</a:t>
            </a:r>
          </a:p>
          <a:p>
            <a:pPr>
              <a:spcBef>
                <a:spcPct val="0"/>
              </a:spcBef>
              <a:buFontTx/>
              <a:buNone/>
            </a:pPr>
            <a:r>
              <a:rPr lang="en-US" altLang="en-US" sz="1800">
                <a:latin typeface="Times New Roman" panose="02020603050405020304" pitchFamily="18" charset="0"/>
              </a:rPr>
              <a:t>		</a:t>
            </a:r>
          </a:p>
          <a:p>
            <a:pPr>
              <a:spcBef>
                <a:spcPct val="0"/>
              </a:spcBef>
              <a:buFontTx/>
              <a:buNone/>
            </a:pPr>
            <a:endParaRPr lang="en-US" altLang="en-US" sz="1800">
              <a:latin typeface="Times New Roman" panose="02020603050405020304" pitchFamily="18" charset="0"/>
            </a:endParaRPr>
          </a:p>
          <a:p>
            <a:pPr>
              <a:spcBef>
                <a:spcPct val="0"/>
              </a:spcBef>
              <a:buFontTx/>
              <a:buNone/>
            </a:pPr>
            <a:r>
              <a:rPr lang="en-US" altLang="en-US" sz="1800">
                <a:latin typeface="Times New Roman" panose="02020603050405020304" pitchFamily="18" charset="0"/>
              </a:rPr>
              <a:t>2            4            6             8</a:t>
            </a:r>
          </a:p>
        </p:txBody>
      </p:sp>
      <p:sp>
        <p:nvSpPr>
          <p:cNvPr id="114" name="Oval 113"/>
          <p:cNvSpPr/>
          <p:nvPr/>
        </p:nvSpPr>
        <p:spPr>
          <a:xfrm>
            <a:off x="9017000" y="3340100"/>
            <a:ext cx="255588" cy="236538"/>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1400" dirty="0"/>
              <a:t>4</a:t>
            </a:r>
          </a:p>
        </p:txBody>
      </p:sp>
      <p:sp>
        <p:nvSpPr>
          <p:cNvPr id="15390" name="Text Box 107"/>
          <p:cNvSpPr txBox="1">
            <a:spLocks noChangeArrowheads="1"/>
          </p:cNvSpPr>
          <p:nvPr/>
        </p:nvSpPr>
        <p:spPr bwMode="auto">
          <a:xfrm>
            <a:off x="7215189" y="4572000"/>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H</a:t>
            </a:r>
            <a:endParaRPr lang="en-US" altLang="en-US" sz="1800">
              <a:latin typeface="Times New Roman" panose="02020603050405020304" pitchFamily="18" charset="0"/>
            </a:endParaRPr>
          </a:p>
        </p:txBody>
      </p:sp>
      <p:sp>
        <p:nvSpPr>
          <p:cNvPr id="15391" name="Oval 108"/>
          <p:cNvSpPr>
            <a:spLocks noChangeArrowheads="1"/>
          </p:cNvSpPr>
          <p:nvPr/>
        </p:nvSpPr>
        <p:spPr bwMode="auto">
          <a:xfrm>
            <a:off x="7950200" y="4343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92" name="Oval 109"/>
          <p:cNvSpPr>
            <a:spLocks noChangeArrowheads="1"/>
          </p:cNvSpPr>
          <p:nvPr/>
        </p:nvSpPr>
        <p:spPr bwMode="auto">
          <a:xfrm>
            <a:off x="8788400" y="4343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93" name="Oval 110"/>
          <p:cNvSpPr>
            <a:spLocks noChangeArrowheads="1"/>
          </p:cNvSpPr>
          <p:nvPr/>
        </p:nvSpPr>
        <p:spPr bwMode="auto">
          <a:xfrm>
            <a:off x="9626600" y="4343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94" name="Oval 111"/>
          <p:cNvSpPr>
            <a:spLocks noChangeArrowheads="1"/>
          </p:cNvSpPr>
          <p:nvPr/>
        </p:nvSpPr>
        <p:spPr bwMode="auto">
          <a:xfrm>
            <a:off x="7950200" y="5105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95" name="Oval 112"/>
          <p:cNvSpPr>
            <a:spLocks noChangeArrowheads="1"/>
          </p:cNvSpPr>
          <p:nvPr/>
        </p:nvSpPr>
        <p:spPr bwMode="auto">
          <a:xfrm>
            <a:off x="9626600" y="5105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96" name="Oval 113"/>
          <p:cNvSpPr>
            <a:spLocks noChangeArrowheads="1"/>
          </p:cNvSpPr>
          <p:nvPr/>
        </p:nvSpPr>
        <p:spPr bwMode="auto">
          <a:xfrm>
            <a:off x="8788400" y="5105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97" name="Oval 114"/>
          <p:cNvSpPr>
            <a:spLocks noChangeArrowheads="1"/>
          </p:cNvSpPr>
          <p:nvPr/>
        </p:nvSpPr>
        <p:spPr bwMode="auto">
          <a:xfrm>
            <a:off x="10464800" y="5105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98" name="Oval 115"/>
          <p:cNvSpPr>
            <a:spLocks noChangeArrowheads="1"/>
          </p:cNvSpPr>
          <p:nvPr/>
        </p:nvSpPr>
        <p:spPr bwMode="auto">
          <a:xfrm>
            <a:off x="10464800" y="4343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5399" name="Line 116"/>
          <p:cNvSpPr>
            <a:spLocks noChangeShapeType="1"/>
          </p:cNvSpPr>
          <p:nvPr/>
        </p:nvSpPr>
        <p:spPr bwMode="auto">
          <a:xfrm>
            <a:off x="9702800" y="5105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400" name="Line 117"/>
          <p:cNvSpPr>
            <a:spLocks noChangeShapeType="1"/>
          </p:cNvSpPr>
          <p:nvPr/>
        </p:nvSpPr>
        <p:spPr bwMode="auto">
          <a:xfrm>
            <a:off x="10464800" y="4419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401" name="Line 118"/>
          <p:cNvSpPr>
            <a:spLocks noChangeShapeType="1"/>
          </p:cNvSpPr>
          <p:nvPr/>
        </p:nvSpPr>
        <p:spPr bwMode="auto">
          <a:xfrm flipH="1">
            <a:off x="9702800" y="44196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402" name="Text Box 120"/>
          <p:cNvSpPr txBox="1">
            <a:spLocks noChangeArrowheads="1"/>
          </p:cNvSpPr>
          <p:nvPr/>
        </p:nvSpPr>
        <p:spPr bwMode="auto">
          <a:xfrm>
            <a:off x="7874000" y="4038600"/>
            <a:ext cx="287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1            3            5            7   </a:t>
            </a:r>
          </a:p>
          <a:p>
            <a:pPr>
              <a:spcBef>
                <a:spcPct val="0"/>
              </a:spcBef>
              <a:buFontTx/>
              <a:buNone/>
            </a:pPr>
            <a:endParaRPr lang="en-US" altLang="en-US" sz="1800">
              <a:latin typeface="Times New Roman" panose="02020603050405020304" pitchFamily="18" charset="0"/>
            </a:endParaRPr>
          </a:p>
          <a:p>
            <a:pPr>
              <a:spcBef>
                <a:spcPct val="0"/>
              </a:spcBef>
              <a:buFontTx/>
              <a:buNone/>
            </a:pPr>
            <a:endParaRPr lang="en-US" altLang="en-US" sz="1800">
              <a:latin typeface="Times New Roman" panose="02020603050405020304" pitchFamily="18" charset="0"/>
            </a:endParaRPr>
          </a:p>
          <a:p>
            <a:pPr>
              <a:spcBef>
                <a:spcPct val="0"/>
              </a:spcBef>
              <a:buFontTx/>
              <a:buNone/>
            </a:pPr>
            <a:endParaRPr lang="en-US" altLang="en-US" sz="1800">
              <a:latin typeface="Times New Roman" panose="02020603050405020304" pitchFamily="18" charset="0"/>
            </a:endParaRPr>
          </a:p>
          <a:p>
            <a:pPr>
              <a:spcBef>
                <a:spcPct val="0"/>
              </a:spcBef>
              <a:buFontTx/>
              <a:buNone/>
            </a:pPr>
            <a:r>
              <a:rPr lang="en-US" altLang="en-US" sz="1800">
                <a:latin typeface="Times New Roman" panose="02020603050405020304" pitchFamily="18" charset="0"/>
              </a:rPr>
              <a:t>2            4            </a:t>
            </a:r>
            <a:r>
              <a:rPr lang="en-US" altLang="en-US" sz="1800">
                <a:solidFill>
                  <a:srgbClr val="FF3300"/>
                </a:solidFill>
                <a:latin typeface="Times New Roman" panose="02020603050405020304" pitchFamily="18" charset="0"/>
              </a:rPr>
              <a:t>6</a:t>
            </a:r>
            <a:r>
              <a:rPr lang="en-US" altLang="en-US" sz="1800">
                <a:latin typeface="Times New Roman" panose="02020603050405020304" pitchFamily="18" charset="0"/>
              </a:rPr>
              <a:t>             8</a:t>
            </a:r>
          </a:p>
        </p:txBody>
      </p:sp>
      <p:sp>
        <p:nvSpPr>
          <p:cNvPr id="128" name="Oval 127"/>
          <p:cNvSpPr/>
          <p:nvPr/>
        </p:nvSpPr>
        <p:spPr>
          <a:xfrm>
            <a:off x="9029700" y="5487989"/>
            <a:ext cx="255588" cy="236537"/>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1400" dirty="0"/>
              <a:t>5</a:t>
            </a:r>
          </a:p>
        </p:txBody>
      </p:sp>
      <p:sp>
        <p:nvSpPr>
          <p:cNvPr id="15404" name="TextBox 129"/>
          <p:cNvSpPr txBox="1">
            <a:spLocks noChangeArrowheads="1"/>
          </p:cNvSpPr>
          <p:nvPr/>
        </p:nvSpPr>
        <p:spPr bwMode="auto">
          <a:xfrm>
            <a:off x="6781800" y="1219200"/>
            <a:ext cx="360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chemeClr val="accent1"/>
                </a:solidFill>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631188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74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C681A6-C133-4DA7-8BFB-BC11F59436B6}" type="slidenum">
              <a:rPr lang="en-US" altLang="en-US" sz="1200">
                <a:solidFill>
                  <a:srgbClr val="898989"/>
                </a:solidFill>
                <a:latin typeface="Arial" panose="020B0604020202020204" pitchFamily="34" charset="0"/>
              </a:rPr>
              <a:pPr>
                <a:spcBef>
                  <a:spcPct val="0"/>
                </a:spcBef>
                <a:buFontTx/>
                <a:buNone/>
              </a:pPr>
              <a:t>35</a:t>
            </a:fld>
            <a:r>
              <a:rPr lang="en-US" altLang="en-US" sz="1200">
                <a:solidFill>
                  <a:srgbClr val="898989"/>
                </a:solidFill>
                <a:latin typeface="Arial" panose="020B0604020202020204" pitchFamily="34" charset="0"/>
              </a:rPr>
              <a:t>/30</a:t>
            </a:r>
          </a:p>
        </p:txBody>
      </p:sp>
      <p:sp>
        <p:nvSpPr>
          <p:cNvPr id="17412" name="Rectangle 2"/>
          <p:cNvSpPr>
            <a:spLocks noGrp="1"/>
          </p:cNvSpPr>
          <p:nvPr>
            <p:ph type="title"/>
          </p:nvPr>
        </p:nvSpPr>
        <p:spPr>
          <a:xfrm>
            <a:off x="1676400" y="509317"/>
            <a:ext cx="8610600" cy="535531"/>
          </a:xfrm>
          <a:noFill/>
        </p:spPr>
        <p:txBody>
          <a:bodyPr>
            <a:spAutoFit/>
          </a:bodyPr>
          <a:lstStyle/>
          <a:p>
            <a:r>
              <a:rPr lang="en-US" altLang="en-US" sz="3200" b="1">
                <a:solidFill>
                  <a:srgbClr val="FF0000"/>
                </a:solidFill>
              </a:rPr>
              <a:t>A procedure for constructing an Euler cycle</a:t>
            </a:r>
            <a:r>
              <a:rPr lang="en-US" altLang="en-US" sz="3200">
                <a:solidFill>
                  <a:srgbClr val="FF0000"/>
                </a:solidFill>
              </a:rPr>
              <a:t> </a:t>
            </a:r>
          </a:p>
        </p:txBody>
      </p:sp>
      <p:sp>
        <p:nvSpPr>
          <p:cNvPr id="33797" name="Text Box 3"/>
          <p:cNvSpPr txBox="1">
            <a:spLocks noChangeArrowheads="1"/>
          </p:cNvSpPr>
          <p:nvPr/>
        </p:nvSpPr>
        <p:spPr bwMode="auto">
          <a:xfrm>
            <a:off x="1676400" y="1257301"/>
            <a:ext cx="5181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r>
              <a:rPr lang="en-US" altLang="en-US" sz="1800" dirty="0">
                <a:solidFill>
                  <a:srgbClr val="0070C0"/>
                </a:solidFill>
                <a:latin typeface="Times New Roman" panose="02020603050405020304" pitchFamily="18" charset="0"/>
              </a:rPr>
              <a:t>Algorithm </a:t>
            </a:r>
          </a:p>
          <a:p>
            <a:pPr marL="285750" indent="-285750">
              <a:spcBef>
                <a:spcPct val="0"/>
              </a:spcBef>
              <a:defRPr/>
            </a:pPr>
            <a:r>
              <a:rPr lang="en-US" altLang="en-US" sz="1800" dirty="0">
                <a:latin typeface="Times New Roman" panose="02020603050405020304" pitchFamily="18" charset="0"/>
              </a:rPr>
              <a:t>Input: Connected graph </a:t>
            </a:r>
            <a:r>
              <a:rPr lang="en-US" altLang="en-US" sz="1800" i="1" dirty="0">
                <a:latin typeface="Times New Roman" panose="02020603050405020304" pitchFamily="18" charset="0"/>
              </a:rPr>
              <a:t>G </a:t>
            </a:r>
            <a:r>
              <a:rPr lang="en-US" altLang="en-US" sz="1800" dirty="0">
                <a:latin typeface="Times New Roman" panose="02020603050405020304" pitchFamily="18" charset="0"/>
              </a:rPr>
              <a:t>with all vertices having even degrees</a:t>
            </a:r>
          </a:p>
          <a:p>
            <a:pPr marL="285750" indent="-285750">
              <a:spcBef>
                <a:spcPct val="0"/>
              </a:spcBef>
              <a:defRPr/>
            </a:pPr>
            <a:r>
              <a:rPr lang="en-US" altLang="en-US" sz="1800" dirty="0">
                <a:latin typeface="Times New Roman" panose="02020603050405020304" pitchFamily="18" charset="0"/>
              </a:rPr>
              <a:t>Output: Euler cycle</a:t>
            </a:r>
            <a:br>
              <a:rPr lang="en-US" altLang="en-US" sz="1800" dirty="0">
                <a:latin typeface="Times New Roman" panose="02020603050405020304" pitchFamily="18" charset="0"/>
              </a:rPr>
            </a:b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1. Construct a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in </a:t>
            </a:r>
            <a:r>
              <a:rPr lang="en-US" altLang="en-US" sz="1800" i="1" dirty="0">
                <a:latin typeface="Times New Roman" panose="02020603050405020304" pitchFamily="18" charset="0"/>
              </a:rPr>
              <a:t>G</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2. Remove all the edges of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from </a:t>
            </a:r>
            <a:r>
              <a:rPr lang="en-US" altLang="en-US" sz="1800" i="1" dirty="0">
                <a:latin typeface="Times New Roman" panose="02020603050405020304" pitchFamily="18" charset="0"/>
              </a:rPr>
              <a:t>G</a:t>
            </a:r>
            <a:r>
              <a:rPr lang="en-US" altLang="en-US" sz="1800" dirty="0">
                <a:latin typeface="Times New Roman" panose="02020603050405020304" pitchFamily="18" charset="0"/>
              </a:rPr>
              <a:t> to get subgraph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3. while </a:t>
            </a:r>
            <a:r>
              <a:rPr lang="en-US" altLang="en-US" sz="1800" i="1" dirty="0">
                <a:solidFill>
                  <a:schemeClr val="accent1"/>
                </a:solidFill>
                <a:latin typeface="Times New Roman" panose="02020603050405020304" pitchFamily="18" charset="0"/>
              </a:rPr>
              <a:t>H</a:t>
            </a:r>
            <a:r>
              <a:rPr lang="en-US" altLang="en-US" sz="1800" dirty="0">
                <a:solidFill>
                  <a:schemeClr val="accent1"/>
                </a:solidFill>
                <a:latin typeface="Times New Roman" panose="02020603050405020304" pitchFamily="18" charset="0"/>
              </a:rPr>
              <a:t> has edges</a:t>
            </a:r>
          </a:p>
          <a:p>
            <a:pPr marL="342900" indent="-342900">
              <a:spcBef>
                <a:spcPct val="0"/>
              </a:spcBef>
              <a:defRPr/>
            </a:pPr>
            <a:r>
              <a:rPr lang="en-US" altLang="en-US" sz="1800" dirty="0">
                <a:latin typeface="Times New Roman" panose="02020603050405020304" pitchFamily="18" charset="0"/>
              </a:rPr>
              <a:t>Find a non-isolated vertex </a:t>
            </a:r>
            <a:r>
              <a:rPr lang="en-US" altLang="en-US" sz="1800" i="1" dirty="0">
                <a:solidFill>
                  <a:srgbClr val="FF0000"/>
                </a:solidFill>
                <a:latin typeface="Times New Roman" panose="02020603050405020304" pitchFamily="18" charset="0"/>
              </a:rPr>
              <a:t>v</a:t>
            </a:r>
            <a:r>
              <a:rPr lang="en-US" altLang="en-US" sz="1800" dirty="0">
                <a:solidFill>
                  <a:srgbClr val="0070C0"/>
                </a:solidFill>
                <a:latin typeface="Times New Roman" panose="02020603050405020304" pitchFamily="18" charset="0"/>
              </a:rPr>
              <a:t> </a:t>
            </a:r>
            <a:r>
              <a:rPr lang="en-US" altLang="en-US" sz="1800" dirty="0">
                <a:latin typeface="Times New Roman" panose="02020603050405020304" pitchFamily="18" charset="0"/>
              </a:rPr>
              <a:t>that is </a:t>
            </a:r>
            <a:r>
              <a:rPr lang="en-US" altLang="en-US" sz="1800" dirty="0">
                <a:solidFill>
                  <a:srgbClr val="0070C0"/>
                </a:solidFill>
                <a:latin typeface="Times New Roman" panose="02020603050405020304" pitchFamily="18" charset="0"/>
              </a:rPr>
              <a:t>both in</a:t>
            </a:r>
            <a:r>
              <a:rPr lang="en-US" altLang="en-US" sz="1800" dirty="0">
                <a:latin typeface="Times New Roman" panose="02020603050405020304" pitchFamily="18" charset="0"/>
              </a:rPr>
              <a:t>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and in </a:t>
            </a:r>
            <a:r>
              <a:rPr lang="en-US" altLang="en-US" sz="1800" i="1" dirty="0">
                <a:latin typeface="Times New Roman" panose="02020603050405020304" pitchFamily="18" charset="0"/>
              </a:rPr>
              <a:t>H. </a:t>
            </a:r>
          </a:p>
          <a:p>
            <a:pPr marL="342900" indent="-342900">
              <a:spcBef>
                <a:spcPct val="0"/>
              </a:spcBef>
              <a:defRPr/>
            </a:pPr>
            <a:r>
              <a:rPr lang="en-US" altLang="en-US" sz="1800" dirty="0">
                <a:latin typeface="Times New Roman" panose="02020603050405020304" pitchFamily="18" charset="0"/>
              </a:rPr>
              <a:t>Construct </a:t>
            </a:r>
            <a:r>
              <a:rPr lang="en-US" altLang="en-US" sz="1800" i="1" dirty="0" err="1">
                <a:latin typeface="Times New Roman" panose="02020603050405020304" pitchFamily="18" charset="0"/>
              </a:rPr>
              <a:t>subcycle</a:t>
            </a:r>
            <a:r>
              <a:rPr lang="en-US" altLang="en-US" sz="1800" i="1" dirty="0">
                <a:latin typeface="Times New Roman" panose="02020603050405020304" pitchFamily="18" charset="0"/>
              </a:rPr>
              <a:t> </a:t>
            </a:r>
            <a:r>
              <a:rPr lang="en-US" altLang="en-US" sz="1800" dirty="0">
                <a:latin typeface="Times New Roman" panose="02020603050405020304" pitchFamily="18" charset="0"/>
              </a:rPr>
              <a:t>in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marL="342900" indent="-342900">
              <a:spcBef>
                <a:spcPct val="0"/>
              </a:spcBef>
              <a:defRPr/>
            </a:pPr>
            <a:r>
              <a:rPr lang="en-US" altLang="en-US" sz="1800" dirty="0">
                <a:latin typeface="Times New Roman" panose="02020603050405020304" pitchFamily="18" charset="0"/>
              </a:rPr>
              <a:t>Splice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into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at </a:t>
            </a:r>
            <a:r>
              <a:rPr lang="en-US" altLang="en-US" sz="1800" i="1" dirty="0">
                <a:solidFill>
                  <a:srgbClr val="FF0000"/>
                </a:solidFill>
                <a:latin typeface="Times New Roman" panose="02020603050405020304" pitchFamily="18" charset="0"/>
              </a:rPr>
              <a:t>v </a:t>
            </a:r>
            <a:r>
              <a:rPr lang="en-US" altLang="en-US" sz="1800" dirty="0">
                <a:latin typeface="Times New Roman" panose="02020603050405020304" pitchFamily="18" charset="0"/>
              </a:rPr>
              <a:t>such that </a:t>
            </a:r>
            <a:r>
              <a:rPr lang="en-US" altLang="en-US" sz="1800" i="1" dirty="0">
                <a:solidFill>
                  <a:srgbClr val="FF0000"/>
                </a:solidFill>
                <a:latin typeface="Times New Roman" panose="02020603050405020304" pitchFamily="18" charset="0"/>
              </a:rPr>
              <a:t>not construct the already cycle.</a:t>
            </a:r>
          </a:p>
          <a:p>
            <a:pPr marL="342900" indent="-342900">
              <a:spcBef>
                <a:spcPct val="0"/>
              </a:spcBef>
              <a:defRPr/>
            </a:pPr>
            <a:r>
              <a:rPr lang="en-US" altLang="en-US" sz="1800" dirty="0">
                <a:latin typeface="Times New Roman" panose="02020603050405020304" pitchFamily="18" charset="0"/>
              </a:rPr>
              <a:t>Remove all the edges of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from</a:t>
            </a:r>
            <a:r>
              <a:rPr lang="en-US" altLang="en-US" sz="1800" i="1" dirty="0">
                <a:latin typeface="Times New Roman" panose="02020603050405020304" pitchFamily="18" charset="0"/>
              </a:rPr>
              <a:t> H.</a:t>
            </a:r>
          </a:p>
          <a:p>
            <a:pPr>
              <a:spcBef>
                <a:spcPct val="0"/>
              </a:spcBef>
              <a:buFontTx/>
              <a:buNone/>
              <a:defRPr/>
            </a:pPr>
            <a:r>
              <a:rPr lang="en-US" altLang="en-US" sz="1800" dirty="0">
                <a:latin typeface="Times New Roman" panose="02020603050405020304" pitchFamily="18" charset="0"/>
              </a:rPr>
              <a:t>4. return </a:t>
            </a:r>
            <a:r>
              <a:rPr lang="en-US" altLang="en-US" sz="1800" i="1" dirty="0">
                <a:latin typeface="Times New Roman" panose="02020603050405020304" pitchFamily="18" charset="0"/>
              </a:rPr>
              <a:t>cycle</a:t>
            </a:r>
          </a:p>
        </p:txBody>
      </p:sp>
      <p:sp>
        <p:nvSpPr>
          <p:cNvPr id="17414" name="Text Box 24"/>
          <p:cNvSpPr txBox="1">
            <a:spLocks noChangeArrowheads="1"/>
          </p:cNvSpPr>
          <p:nvPr/>
        </p:nvSpPr>
        <p:spPr bwMode="auto">
          <a:xfrm>
            <a:off x="7097714" y="4564064"/>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H</a:t>
            </a:r>
            <a:endParaRPr lang="en-US" altLang="en-US" sz="1800">
              <a:latin typeface="Times New Roman" panose="02020603050405020304" pitchFamily="18" charset="0"/>
            </a:endParaRPr>
          </a:p>
        </p:txBody>
      </p:sp>
      <p:sp>
        <p:nvSpPr>
          <p:cNvPr id="17415" name="Oval 25"/>
          <p:cNvSpPr>
            <a:spLocks noChangeArrowheads="1"/>
          </p:cNvSpPr>
          <p:nvPr/>
        </p:nvSpPr>
        <p:spPr bwMode="auto">
          <a:xfrm>
            <a:off x="7797800" y="4335463"/>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16" name="Oval 26"/>
          <p:cNvSpPr>
            <a:spLocks noChangeArrowheads="1"/>
          </p:cNvSpPr>
          <p:nvPr/>
        </p:nvSpPr>
        <p:spPr bwMode="auto">
          <a:xfrm>
            <a:off x="8636000" y="4335463"/>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17" name="Oval 27"/>
          <p:cNvSpPr>
            <a:spLocks noChangeArrowheads="1"/>
          </p:cNvSpPr>
          <p:nvPr/>
        </p:nvSpPr>
        <p:spPr bwMode="auto">
          <a:xfrm>
            <a:off x="9474200" y="4335463"/>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18" name="Oval 28"/>
          <p:cNvSpPr>
            <a:spLocks noChangeArrowheads="1"/>
          </p:cNvSpPr>
          <p:nvPr/>
        </p:nvSpPr>
        <p:spPr bwMode="auto">
          <a:xfrm>
            <a:off x="7797800" y="5097463"/>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19" name="Oval 29"/>
          <p:cNvSpPr>
            <a:spLocks noChangeArrowheads="1"/>
          </p:cNvSpPr>
          <p:nvPr/>
        </p:nvSpPr>
        <p:spPr bwMode="auto">
          <a:xfrm>
            <a:off x="9474200" y="5097463"/>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20" name="Oval 30"/>
          <p:cNvSpPr>
            <a:spLocks noChangeArrowheads="1"/>
          </p:cNvSpPr>
          <p:nvPr/>
        </p:nvSpPr>
        <p:spPr bwMode="auto">
          <a:xfrm>
            <a:off x="8636000" y="5097463"/>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21" name="Oval 31"/>
          <p:cNvSpPr>
            <a:spLocks noChangeArrowheads="1"/>
          </p:cNvSpPr>
          <p:nvPr/>
        </p:nvSpPr>
        <p:spPr bwMode="auto">
          <a:xfrm>
            <a:off x="10312400" y="5097463"/>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22" name="Oval 32"/>
          <p:cNvSpPr>
            <a:spLocks noChangeArrowheads="1"/>
          </p:cNvSpPr>
          <p:nvPr/>
        </p:nvSpPr>
        <p:spPr bwMode="auto">
          <a:xfrm>
            <a:off x="10312400" y="4335463"/>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23" name="Line 33"/>
          <p:cNvSpPr>
            <a:spLocks noChangeShapeType="1"/>
          </p:cNvSpPr>
          <p:nvPr/>
        </p:nvSpPr>
        <p:spPr bwMode="auto">
          <a:xfrm>
            <a:off x="9550400" y="5097463"/>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24" name="Line 34"/>
          <p:cNvSpPr>
            <a:spLocks noChangeShapeType="1"/>
          </p:cNvSpPr>
          <p:nvPr/>
        </p:nvSpPr>
        <p:spPr bwMode="auto">
          <a:xfrm>
            <a:off x="10312400" y="4411663"/>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25" name="Line 35"/>
          <p:cNvSpPr>
            <a:spLocks noChangeShapeType="1"/>
          </p:cNvSpPr>
          <p:nvPr/>
        </p:nvSpPr>
        <p:spPr bwMode="auto">
          <a:xfrm flipH="1">
            <a:off x="9550400" y="4411663"/>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 name="Text Box 65"/>
          <p:cNvSpPr txBox="1">
            <a:spLocks noChangeArrowheads="1"/>
          </p:cNvSpPr>
          <p:nvPr/>
        </p:nvSpPr>
        <p:spPr bwMode="auto">
          <a:xfrm>
            <a:off x="7696200" y="4030663"/>
            <a:ext cx="2870200" cy="1465262"/>
          </a:xfrm>
          <a:prstGeom prst="rect">
            <a:avLst/>
          </a:prstGeom>
          <a:noFill/>
          <a:ln w="9525">
            <a:noFill/>
            <a:miter lim="800000"/>
            <a:headEnd/>
            <a:tailEnd/>
          </a:ln>
          <a:effectLst/>
        </p:spPr>
        <p:txBody>
          <a:bodyPr wrap="none">
            <a:spAutoFit/>
          </a:bodyPr>
          <a:lstStyle/>
          <a:p>
            <a:pPr>
              <a:defRPr/>
            </a:pPr>
            <a:r>
              <a:rPr lang="en-US" dirty="0">
                <a:latin typeface="Times New Roman" pitchFamily="18" charset="0"/>
              </a:rPr>
              <a:t>1            3            5            7   </a:t>
            </a:r>
          </a:p>
          <a:p>
            <a:pPr>
              <a:defRPr/>
            </a:pPr>
            <a:endParaRPr lang="en-US" dirty="0">
              <a:latin typeface="Times New Roman" pitchFamily="18" charset="0"/>
            </a:endParaRPr>
          </a:p>
          <a:p>
            <a:pPr>
              <a:defRPr/>
            </a:pPr>
            <a:endParaRPr lang="en-US" dirty="0">
              <a:latin typeface="Times New Roman" pitchFamily="18" charset="0"/>
            </a:endParaRPr>
          </a:p>
          <a:p>
            <a:pPr>
              <a:defRPr/>
            </a:pPr>
            <a:endParaRPr lang="en-US" dirty="0">
              <a:latin typeface="Times New Roman" pitchFamily="18" charset="0"/>
            </a:endParaRPr>
          </a:p>
          <a:p>
            <a:pPr>
              <a:defRPr/>
            </a:pPr>
            <a:r>
              <a:rPr lang="en-US" dirty="0">
                <a:latin typeface="Times New Roman" pitchFamily="18" charset="0"/>
              </a:rPr>
              <a:t>2            4            </a:t>
            </a:r>
            <a:r>
              <a:rPr lang="en-US" dirty="0">
                <a:solidFill>
                  <a:srgbClr val="FF3300"/>
                </a:solidFill>
                <a:effectLst>
                  <a:outerShdw blurRad="38100" dist="38100" dir="2700000" algn="tl">
                    <a:srgbClr val="C0C0C0"/>
                  </a:outerShdw>
                </a:effectLst>
                <a:latin typeface="Times New Roman" pitchFamily="18" charset="0"/>
              </a:rPr>
              <a:t>6</a:t>
            </a:r>
            <a:r>
              <a:rPr lang="en-US" dirty="0">
                <a:latin typeface="Times New Roman" pitchFamily="18" charset="0"/>
              </a:rPr>
              <a:t>             8</a:t>
            </a:r>
          </a:p>
        </p:txBody>
      </p:sp>
      <p:sp>
        <p:nvSpPr>
          <p:cNvPr id="185" name="Oval 184"/>
          <p:cNvSpPr/>
          <p:nvPr/>
        </p:nvSpPr>
        <p:spPr>
          <a:xfrm>
            <a:off x="8939213" y="5516564"/>
            <a:ext cx="254000" cy="236537"/>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1400" dirty="0"/>
              <a:t>7</a:t>
            </a:r>
          </a:p>
        </p:txBody>
      </p:sp>
      <p:sp>
        <p:nvSpPr>
          <p:cNvPr id="17428" name="Oval 3"/>
          <p:cNvSpPr>
            <a:spLocks noChangeArrowheads="1"/>
          </p:cNvSpPr>
          <p:nvPr/>
        </p:nvSpPr>
        <p:spPr bwMode="auto">
          <a:xfrm>
            <a:off x="7772400" y="21875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29" name="Oval 4"/>
          <p:cNvSpPr>
            <a:spLocks noChangeArrowheads="1"/>
          </p:cNvSpPr>
          <p:nvPr/>
        </p:nvSpPr>
        <p:spPr bwMode="auto">
          <a:xfrm>
            <a:off x="8610600" y="21875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30" name="Oval 5"/>
          <p:cNvSpPr>
            <a:spLocks noChangeArrowheads="1"/>
          </p:cNvSpPr>
          <p:nvPr/>
        </p:nvSpPr>
        <p:spPr bwMode="auto">
          <a:xfrm>
            <a:off x="9448800" y="21875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31" name="Oval 6"/>
          <p:cNvSpPr>
            <a:spLocks noChangeArrowheads="1"/>
          </p:cNvSpPr>
          <p:nvPr/>
        </p:nvSpPr>
        <p:spPr bwMode="auto">
          <a:xfrm>
            <a:off x="7772400" y="29495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32" name="Oval 7"/>
          <p:cNvSpPr>
            <a:spLocks noChangeArrowheads="1"/>
          </p:cNvSpPr>
          <p:nvPr/>
        </p:nvSpPr>
        <p:spPr bwMode="auto">
          <a:xfrm>
            <a:off x="9448800" y="29495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33" name="Oval 8"/>
          <p:cNvSpPr>
            <a:spLocks noChangeArrowheads="1"/>
          </p:cNvSpPr>
          <p:nvPr/>
        </p:nvSpPr>
        <p:spPr bwMode="auto">
          <a:xfrm>
            <a:off x="8610600" y="29495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34" name="Oval 9"/>
          <p:cNvSpPr>
            <a:spLocks noChangeArrowheads="1"/>
          </p:cNvSpPr>
          <p:nvPr/>
        </p:nvSpPr>
        <p:spPr bwMode="auto">
          <a:xfrm>
            <a:off x="10287000" y="29495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35" name="Oval 10"/>
          <p:cNvSpPr>
            <a:spLocks noChangeArrowheads="1"/>
          </p:cNvSpPr>
          <p:nvPr/>
        </p:nvSpPr>
        <p:spPr bwMode="auto">
          <a:xfrm>
            <a:off x="10287000" y="21875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7436" name="Line 11"/>
          <p:cNvSpPr>
            <a:spLocks noChangeShapeType="1"/>
          </p:cNvSpPr>
          <p:nvPr/>
        </p:nvSpPr>
        <p:spPr bwMode="auto">
          <a:xfrm>
            <a:off x="7848600" y="2263775"/>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37" name="Line 12"/>
          <p:cNvSpPr>
            <a:spLocks noChangeShapeType="1"/>
          </p:cNvSpPr>
          <p:nvPr/>
        </p:nvSpPr>
        <p:spPr bwMode="auto">
          <a:xfrm>
            <a:off x="8686800" y="2263775"/>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38" name="Line 13"/>
          <p:cNvSpPr>
            <a:spLocks noChangeShapeType="1"/>
          </p:cNvSpPr>
          <p:nvPr/>
        </p:nvSpPr>
        <p:spPr bwMode="auto">
          <a:xfrm>
            <a:off x="8686800" y="2949575"/>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39" name="Line 14"/>
          <p:cNvSpPr>
            <a:spLocks noChangeShapeType="1"/>
          </p:cNvSpPr>
          <p:nvPr/>
        </p:nvSpPr>
        <p:spPr bwMode="auto">
          <a:xfrm>
            <a:off x="9525000" y="2949575"/>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0" name="Line 15"/>
          <p:cNvSpPr>
            <a:spLocks noChangeShapeType="1"/>
          </p:cNvSpPr>
          <p:nvPr/>
        </p:nvSpPr>
        <p:spPr bwMode="auto">
          <a:xfrm>
            <a:off x="7848600" y="226377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1" name="Line 16"/>
          <p:cNvSpPr>
            <a:spLocks noChangeShapeType="1"/>
          </p:cNvSpPr>
          <p:nvPr/>
        </p:nvSpPr>
        <p:spPr bwMode="auto">
          <a:xfrm>
            <a:off x="10287000" y="2263775"/>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2" name="Line 17"/>
          <p:cNvSpPr>
            <a:spLocks noChangeShapeType="1"/>
          </p:cNvSpPr>
          <p:nvPr/>
        </p:nvSpPr>
        <p:spPr bwMode="auto">
          <a:xfrm>
            <a:off x="8686800" y="2263775"/>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3" name="Line 18"/>
          <p:cNvSpPr>
            <a:spLocks noChangeShapeType="1"/>
          </p:cNvSpPr>
          <p:nvPr/>
        </p:nvSpPr>
        <p:spPr bwMode="auto">
          <a:xfrm>
            <a:off x="9448800" y="2263775"/>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4" name="Line 19"/>
          <p:cNvSpPr>
            <a:spLocks noChangeShapeType="1"/>
          </p:cNvSpPr>
          <p:nvPr/>
        </p:nvSpPr>
        <p:spPr bwMode="auto">
          <a:xfrm flipH="1">
            <a:off x="7848600" y="2263775"/>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5" name="Line 20"/>
          <p:cNvSpPr>
            <a:spLocks noChangeShapeType="1"/>
          </p:cNvSpPr>
          <p:nvPr/>
        </p:nvSpPr>
        <p:spPr bwMode="auto">
          <a:xfrm flipH="1">
            <a:off x="9525000" y="2263775"/>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6" name="Line 21"/>
          <p:cNvSpPr>
            <a:spLocks noChangeShapeType="1"/>
          </p:cNvSpPr>
          <p:nvPr/>
        </p:nvSpPr>
        <p:spPr bwMode="auto">
          <a:xfrm>
            <a:off x="7848600" y="2263775"/>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7" name="Line 22"/>
          <p:cNvSpPr>
            <a:spLocks noChangeShapeType="1"/>
          </p:cNvSpPr>
          <p:nvPr/>
        </p:nvSpPr>
        <p:spPr bwMode="auto">
          <a:xfrm flipH="1">
            <a:off x="7848600" y="2263775"/>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8" name="Line 23"/>
          <p:cNvSpPr>
            <a:spLocks noChangeShapeType="1"/>
          </p:cNvSpPr>
          <p:nvPr/>
        </p:nvSpPr>
        <p:spPr bwMode="auto">
          <a:xfrm>
            <a:off x="7848600" y="2263775"/>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49" name="Text Box 36"/>
          <p:cNvSpPr txBox="1">
            <a:spLocks noChangeArrowheads="1"/>
          </p:cNvSpPr>
          <p:nvPr/>
        </p:nvSpPr>
        <p:spPr bwMode="auto">
          <a:xfrm>
            <a:off x="7696200" y="1882776"/>
            <a:ext cx="2895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1            3            5            7   </a:t>
            </a:r>
          </a:p>
          <a:p>
            <a:pPr>
              <a:spcBef>
                <a:spcPct val="0"/>
              </a:spcBef>
              <a:buFontTx/>
              <a:buNone/>
            </a:pPr>
            <a:r>
              <a:rPr lang="en-US" altLang="en-US" sz="1800">
                <a:latin typeface="Times New Roman" panose="02020603050405020304" pitchFamily="18" charset="0"/>
              </a:rPr>
              <a:t>	</a:t>
            </a:r>
          </a:p>
          <a:p>
            <a:pPr>
              <a:spcBef>
                <a:spcPct val="0"/>
              </a:spcBef>
              <a:buFontTx/>
              <a:buNone/>
            </a:pPr>
            <a:r>
              <a:rPr lang="en-US" altLang="en-US" sz="1800">
                <a:latin typeface="Times New Roman" panose="02020603050405020304" pitchFamily="18" charset="0"/>
              </a:rPr>
              <a:t>		</a:t>
            </a:r>
          </a:p>
          <a:p>
            <a:pPr>
              <a:spcBef>
                <a:spcPct val="0"/>
              </a:spcBef>
              <a:buFontTx/>
              <a:buNone/>
            </a:pPr>
            <a:endParaRPr lang="en-US" altLang="en-US" sz="1800">
              <a:latin typeface="Times New Roman" panose="02020603050405020304" pitchFamily="18" charset="0"/>
            </a:endParaRPr>
          </a:p>
          <a:p>
            <a:pPr>
              <a:spcBef>
                <a:spcPct val="0"/>
              </a:spcBef>
              <a:buFontTx/>
              <a:buNone/>
            </a:pPr>
            <a:r>
              <a:rPr lang="en-US" altLang="en-US" sz="1800">
                <a:latin typeface="Times New Roman" panose="02020603050405020304" pitchFamily="18" charset="0"/>
              </a:rPr>
              <a:t>2            4            </a:t>
            </a:r>
            <a:r>
              <a:rPr lang="en-US" altLang="en-US" sz="1800">
                <a:solidFill>
                  <a:srgbClr val="FF0000"/>
                </a:solidFill>
                <a:latin typeface="Times New Roman" panose="02020603050405020304" pitchFamily="18" charset="0"/>
              </a:rPr>
              <a:t>6</a:t>
            </a:r>
            <a:r>
              <a:rPr lang="en-US" altLang="en-US" sz="1800">
                <a:latin typeface="Times New Roman" panose="02020603050405020304" pitchFamily="18" charset="0"/>
              </a:rPr>
              <a:t>             8</a:t>
            </a:r>
          </a:p>
        </p:txBody>
      </p:sp>
      <p:sp>
        <p:nvSpPr>
          <p:cNvPr id="232" name="Oval 231"/>
          <p:cNvSpPr/>
          <p:nvPr/>
        </p:nvSpPr>
        <p:spPr>
          <a:xfrm>
            <a:off x="8915400" y="3344864"/>
            <a:ext cx="255588" cy="236537"/>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1400" dirty="0"/>
              <a:t>6</a:t>
            </a:r>
          </a:p>
        </p:txBody>
      </p:sp>
      <p:sp>
        <p:nvSpPr>
          <p:cNvPr id="17451" name="TextBox 233"/>
          <p:cNvSpPr txBox="1">
            <a:spLocks noChangeArrowheads="1"/>
          </p:cNvSpPr>
          <p:nvPr/>
        </p:nvSpPr>
        <p:spPr bwMode="auto">
          <a:xfrm>
            <a:off x="6781800" y="1219200"/>
            <a:ext cx="360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chemeClr val="accent1"/>
                </a:solidFill>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3336916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73F418-5BEC-4FC0-9B0F-7526EE3B5D6A}" type="slidenum">
              <a:rPr lang="en-US" altLang="en-US" sz="1200">
                <a:solidFill>
                  <a:srgbClr val="898989"/>
                </a:solidFill>
                <a:latin typeface="Arial" panose="020B0604020202020204" pitchFamily="34" charset="0"/>
              </a:rPr>
              <a:pPr>
                <a:spcBef>
                  <a:spcPct val="0"/>
                </a:spcBef>
                <a:buFontTx/>
                <a:buNone/>
              </a:pPr>
              <a:t>36</a:t>
            </a:fld>
            <a:r>
              <a:rPr lang="en-US" altLang="en-US" sz="1200">
                <a:solidFill>
                  <a:srgbClr val="898989"/>
                </a:solidFill>
                <a:latin typeface="Arial" panose="020B0604020202020204" pitchFamily="34" charset="0"/>
              </a:rPr>
              <a:t>/30</a:t>
            </a:r>
          </a:p>
        </p:txBody>
      </p:sp>
      <p:sp>
        <p:nvSpPr>
          <p:cNvPr id="19460" name="Rectangle 2"/>
          <p:cNvSpPr>
            <a:spLocks noGrp="1"/>
          </p:cNvSpPr>
          <p:nvPr>
            <p:ph type="title"/>
          </p:nvPr>
        </p:nvSpPr>
        <p:spPr>
          <a:xfrm>
            <a:off x="1676400" y="509317"/>
            <a:ext cx="8610600" cy="535531"/>
          </a:xfrm>
          <a:noFill/>
        </p:spPr>
        <p:txBody>
          <a:bodyPr>
            <a:spAutoFit/>
          </a:bodyPr>
          <a:lstStyle/>
          <a:p>
            <a:r>
              <a:rPr lang="en-US" altLang="en-US" sz="3200" b="1" dirty="0">
                <a:solidFill>
                  <a:srgbClr val="FF0000"/>
                </a:solidFill>
              </a:rPr>
              <a:t>A procedure for constructing an Euler cycle </a:t>
            </a:r>
          </a:p>
        </p:txBody>
      </p:sp>
      <p:sp>
        <p:nvSpPr>
          <p:cNvPr id="33797" name="Text Box 3"/>
          <p:cNvSpPr txBox="1">
            <a:spLocks noChangeArrowheads="1"/>
          </p:cNvSpPr>
          <p:nvPr/>
        </p:nvSpPr>
        <p:spPr bwMode="auto">
          <a:xfrm>
            <a:off x="1676400" y="1257301"/>
            <a:ext cx="5181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r>
              <a:rPr lang="en-US" altLang="en-US" sz="1800" dirty="0">
                <a:solidFill>
                  <a:srgbClr val="0070C0"/>
                </a:solidFill>
                <a:latin typeface="Times New Roman" panose="02020603050405020304" pitchFamily="18" charset="0"/>
              </a:rPr>
              <a:t>Algorithm </a:t>
            </a:r>
          </a:p>
          <a:p>
            <a:pPr marL="285750" indent="-285750">
              <a:spcBef>
                <a:spcPct val="0"/>
              </a:spcBef>
              <a:defRPr/>
            </a:pPr>
            <a:r>
              <a:rPr lang="en-US" altLang="en-US" sz="1800" dirty="0">
                <a:latin typeface="Times New Roman" panose="02020603050405020304" pitchFamily="18" charset="0"/>
              </a:rPr>
              <a:t>Input: Connected graph </a:t>
            </a:r>
            <a:r>
              <a:rPr lang="en-US" altLang="en-US" sz="1800" i="1" dirty="0">
                <a:latin typeface="Times New Roman" panose="02020603050405020304" pitchFamily="18" charset="0"/>
              </a:rPr>
              <a:t>G </a:t>
            </a:r>
            <a:r>
              <a:rPr lang="en-US" altLang="en-US" sz="1800" dirty="0">
                <a:latin typeface="Times New Roman" panose="02020603050405020304" pitchFamily="18" charset="0"/>
              </a:rPr>
              <a:t>with all vertices having even degrees</a:t>
            </a:r>
          </a:p>
          <a:p>
            <a:pPr marL="285750" indent="-285750">
              <a:spcBef>
                <a:spcPct val="0"/>
              </a:spcBef>
              <a:defRPr/>
            </a:pPr>
            <a:r>
              <a:rPr lang="en-US" altLang="en-US" sz="1800" dirty="0">
                <a:latin typeface="Times New Roman" panose="02020603050405020304" pitchFamily="18" charset="0"/>
              </a:rPr>
              <a:t>Output: Euler cycle</a:t>
            </a:r>
            <a:br>
              <a:rPr lang="en-US" altLang="en-US" sz="1800" dirty="0">
                <a:latin typeface="Times New Roman" panose="02020603050405020304" pitchFamily="18" charset="0"/>
              </a:rPr>
            </a:b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1. Construct a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in </a:t>
            </a:r>
            <a:r>
              <a:rPr lang="en-US" altLang="en-US" sz="1800" i="1" dirty="0">
                <a:latin typeface="Times New Roman" panose="02020603050405020304" pitchFamily="18" charset="0"/>
              </a:rPr>
              <a:t>G</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2. Remove all the edges of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from </a:t>
            </a:r>
            <a:r>
              <a:rPr lang="en-US" altLang="en-US" sz="1800" i="1" dirty="0">
                <a:latin typeface="Times New Roman" panose="02020603050405020304" pitchFamily="18" charset="0"/>
              </a:rPr>
              <a:t>G</a:t>
            </a:r>
            <a:r>
              <a:rPr lang="en-US" altLang="en-US" sz="1800" dirty="0">
                <a:latin typeface="Times New Roman" panose="02020603050405020304" pitchFamily="18" charset="0"/>
              </a:rPr>
              <a:t> to get subgraph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a:spcBef>
                <a:spcPct val="0"/>
              </a:spcBef>
              <a:buFontTx/>
              <a:buNone/>
              <a:defRPr/>
            </a:pPr>
            <a:r>
              <a:rPr lang="en-US" altLang="en-US" sz="1800" dirty="0">
                <a:latin typeface="Times New Roman" panose="02020603050405020304" pitchFamily="18" charset="0"/>
              </a:rPr>
              <a:t>3. while </a:t>
            </a:r>
            <a:r>
              <a:rPr lang="en-US" altLang="en-US" sz="1800" i="1" dirty="0">
                <a:solidFill>
                  <a:schemeClr val="accent1"/>
                </a:solidFill>
                <a:latin typeface="Times New Roman" panose="02020603050405020304" pitchFamily="18" charset="0"/>
              </a:rPr>
              <a:t>H</a:t>
            </a:r>
            <a:r>
              <a:rPr lang="en-US" altLang="en-US" sz="1800" dirty="0">
                <a:solidFill>
                  <a:schemeClr val="accent1"/>
                </a:solidFill>
                <a:latin typeface="Times New Roman" panose="02020603050405020304" pitchFamily="18" charset="0"/>
              </a:rPr>
              <a:t> has edges</a:t>
            </a:r>
          </a:p>
          <a:p>
            <a:pPr marL="342900" indent="-342900">
              <a:spcBef>
                <a:spcPct val="0"/>
              </a:spcBef>
              <a:defRPr/>
            </a:pPr>
            <a:r>
              <a:rPr lang="en-US" altLang="en-US" sz="1800" dirty="0">
                <a:latin typeface="Times New Roman" panose="02020603050405020304" pitchFamily="18" charset="0"/>
              </a:rPr>
              <a:t>Find a non-isolated vertex </a:t>
            </a:r>
            <a:r>
              <a:rPr lang="en-US" altLang="en-US" sz="1800" i="1" dirty="0">
                <a:solidFill>
                  <a:srgbClr val="FF0000"/>
                </a:solidFill>
                <a:latin typeface="Times New Roman" panose="02020603050405020304" pitchFamily="18" charset="0"/>
              </a:rPr>
              <a:t>v</a:t>
            </a:r>
            <a:r>
              <a:rPr lang="en-US" altLang="en-US" sz="1800" dirty="0">
                <a:solidFill>
                  <a:srgbClr val="0070C0"/>
                </a:solidFill>
                <a:latin typeface="Times New Roman" panose="02020603050405020304" pitchFamily="18" charset="0"/>
              </a:rPr>
              <a:t> </a:t>
            </a:r>
            <a:r>
              <a:rPr lang="en-US" altLang="en-US" sz="1800" dirty="0">
                <a:latin typeface="Times New Roman" panose="02020603050405020304" pitchFamily="18" charset="0"/>
              </a:rPr>
              <a:t>that is </a:t>
            </a:r>
            <a:r>
              <a:rPr lang="en-US" altLang="en-US" sz="1800" dirty="0">
                <a:solidFill>
                  <a:srgbClr val="0070C0"/>
                </a:solidFill>
                <a:latin typeface="Times New Roman" panose="02020603050405020304" pitchFamily="18" charset="0"/>
              </a:rPr>
              <a:t>both in</a:t>
            </a:r>
            <a:r>
              <a:rPr lang="en-US" altLang="en-US" sz="1800" dirty="0">
                <a:latin typeface="Times New Roman" panose="02020603050405020304" pitchFamily="18" charset="0"/>
              </a:rPr>
              <a:t>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and in </a:t>
            </a:r>
            <a:r>
              <a:rPr lang="en-US" altLang="en-US" sz="1800" i="1" dirty="0">
                <a:latin typeface="Times New Roman" panose="02020603050405020304" pitchFamily="18" charset="0"/>
              </a:rPr>
              <a:t>H. </a:t>
            </a:r>
          </a:p>
          <a:p>
            <a:pPr marL="342900" indent="-342900">
              <a:spcBef>
                <a:spcPct val="0"/>
              </a:spcBef>
              <a:defRPr/>
            </a:pPr>
            <a:r>
              <a:rPr lang="en-US" altLang="en-US" sz="1800" dirty="0">
                <a:latin typeface="Times New Roman" panose="02020603050405020304" pitchFamily="18" charset="0"/>
              </a:rPr>
              <a:t>Construct </a:t>
            </a:r>
            <a:r>
              <a:rPr lang="en-US" altLang="en-US" sz="1800" i="1" dirty="0" err="1">
                <a:latin typeface="Times New Roman" panose="02020603050405020304" pitchFamily="18" charset="0"/>
              </a:rPr>
              <a:t>subcycle</a:t>
            </a:r>
            <a:r>
              <a:rPr lang="en-US" altLang="en-US" sz="1800" i="1" dirty="0">
                <a:latin typeface="Times New Roman" panose="02020603050405020304" pitchFamily="18" charset="0"/>
              </a:rPr>
              <a:t> </a:t>
            </a:r>
            <a:r>
              <a:rPr lang="en-US" altLang="en-US" sz="1800" dirty="0">
                <a:latin typeface="Times New Roman" panose="02020603050405020304" pitchFamily="18" charset="0"/>
              </a:rPr>
              <a:t>in </a:t>
            </a:r>
            <a:r>
              <a:rPr lang="en-US" altLang="en-US" sz="1800" i="1" dirty="0">
                <a:latin typeface="Times New Roman" panose="02020603050405020304" pitchFamily="18" charset="0"/>
              </a:rPr>
              <a:t>H.</a:t>
            </a:r>
            <a:endParaRPr lang="en-US" altLang="en-US" sz="1800" dirty="0">
              <a:latin typeface="Times New Roman" panose="02020603050405020304" pitchFamily="18" charset="0"/>
            </a:endParaRPr>
          </a:p>
          <a:p>
            <a:pPr marL="342900" indent="-342900">
              <a:spcBef>
                <a:spcPct val="0"/>
              </a:spcBef>
              <a:defRPr/>
            </a:pPr>
            <a:r>
              <a:rPr lang="en-US" altLang="en-US" sz="1800" dirty="0">
                <a:latin typeface="Times New Roman" panose="02020603050405020304" pitchFamily="18" charset="0"/>
              </a:rPr>
              <a:t>Splice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into </a:t>
            </a:r>
            <a:r>
              <a:rPr lang="en-US" altLang="en-US" sz="1800" i="1" dirty="0">
                <a:latin typeface="Times New Roman" panose="02020603050405020304" pitchFamily="18" charset="0"/>
              </a:rPr>
              <a:t>cycle</a:t>
            </a:r>
            <a:r>
              <a:rPr lang="en-US" altLang="en-US" sz="1800" dirty="0">
                <a:latin typeface="Times New Roman" panose="02020603050405020304" pitchFamily="18" charset="0"/>
              </a:rPr>
              <a:t> at </a:t>
            </a:r>
            <a:r>
              <a:rPr lang="en-US" altLang="en-US" sz="1800" i="1" dirty="0">
                <a:solidFill>
                  <a:srgbClr val="FF0000"/>
                </a:solidFill>
                <a:latin typeface="Times New Roman" panose="02020603050405020304" pitchFamily="18" charset="0"/>
              </a:rPr>
              <a:t>v </a:t>
            </a:r>
            <a:r>
              <a:rPr lang="en-US" altLang="en-US" sz="1800" dirty="0">
                <a:latin typeface="Times New Roman" panose="02020603050405020304" pitchFamily="18" charset="0"/>
              </a:rPr>
              <a:t>such that </a:t>
            </a:r>
            <a:r>
              <a:rPr lang="en-US" altLang="en-US" sz="1800" i="1" dirty="0">
                <a:solidFill>
                  <a:srgbClr val="FF0000"/>
                </a:solidFill>
                <a:latin typeface="Times New Roman" panose="02020603050405020304" pitchFamily="18" charset="0"/>
              </a:rPr>
              <a:t>not construct the already cycle.</a:t>
            </a:r>
          </a:p>
          <a:p>
            <a:pPr marL="342900" indent="-342900">
              <a:spcBef>
                <a:spcPct val="0"/>
              </a:spcBef>
              <a:defRPr/>
            </a:pPr>
            <a:r>
              <a:rPr lang="en-US" altLang="en-US" sz="1800" dirty="0">
                <a:latin typeface="Times New Roman" panose="02020603050405020304" pitchFamily="18" charset="0"/>
              </a:rPr>
              <a:t>Remove all the edges of </a:t>
            </a:r>
            <a:r>
              <a:rPr lang="en-US" altLang="en-US" sz="1800" i="1" dirty="0" err="1">
                <a:latin typeface="Times New Roman" panose="02020603050405020304" pitchFamily="18" charset="0"/>
              </a:rPr>
              <a:t>subcycle</a:t>
            </a:r>
            <a:r>
              <a:rPr lang="en-US" altLang="en-US" sz="1800" dirty="0">
                <a:latin typeface="Times New Roman" panose="02020603050405020304" pitchFamily="18" charset="0"/>
              </a:rPr>
              <a:t> from</a:t>
            </a:r>
            <a:r>
              <a:rPr lang="en-US" altLang="en-US" sz="1800" i="1" dirty="0">
                <a:latin typeface="Times New Roman" panose="02020603050405020304" pitchFamily="18" charset="0"/>
              </a:rPr>
              <a:t> H.</a:t>
            </a:r>
          </a:p>
          <a:p>
            <a:pPr>
              <a:spcBef>
                <a:spcPct val="0"/>
              </a:spcBef>
              <a:buFontTx/>
              <a:buNone/>
              <a:defRPr/>
            </a:pPr>
            <a:r>
              <a:rPr lang="en-US" altLang="en-US" sz="1800" dirty="0">
                <a:latin typeface="Times New Roman" panose="02020603050405020304" pitchFamily="18" charset="0"/>
              </a:rPr>
              <a:t>4. return </a:t>
            </a:r>
            <a:r>
              <a:rPr lang="en-US" altLang="en-US" sz="1800" i="1" dirty="0">
                <a:latin typeface="Times New Roman" panose="02020603050405020304" pitchFamily="18" charset="0"/>
              </a:rPr>
              <a:t>cycle</a:t>
            </a:r>
          </a:p>
        </p:txBody>
      </p:sp>
      <p:sp>
        <p:nvSpPr>
          <p:cNvPr id="19462" name="Oval 37"/>
          <p:cNvSpPr>
            <a:spLocks noChangeArrowheads="1"/>
          </p:cNvSpPr>
          <p:nvPr/>
        </p:nvSpPr>
        <p:spPr bwMode="auto">
          <a:xfrm>
            <a:off x="7848600" y="1905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63" name="Oval 38"/>
          <p:cNvSpPr>
            <a:spLocks noChangeArrowheads="1"/>
          </p:cNvSpPr>
          <p:nvPr/>
        </p:nvSpPr>
        <p:spPr bwMode="auto">
          <a:xfrm>
            <a:off x="8686800" y="1905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64" name="Oval 39"/>
          <p:cNvSpPr>
            <a:spLocks noChangeArrowheads="1"/>
          </p:cNvSpPr>
          <p:nvPr/>
        </p:nvSpPr>
        <p:spPr bwMode="auto">
          <a:xfrm>
            <a:off x="9525000" y="1905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65" name="Oval 40"/>
          <p:cNvSpPr>
            <a:spLocks noChangeArrowheads="1"/>
          </p:cNvSpPr>
          <p:nvPr/>
        </p:nvSpPr>
        <p:spPr bwMode="auto">
          <a:xfrm>
            <a:off x="7848600" y="2667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66" name="Oval 41"/>
          <p:cNvSpPr>
            <a:spLocks noChangeArrowheads="1"/>
          </p:cNvSpPr>
          <p:nvPr/>
        </p:nvSpPr>
        <p:spPr bwMode="auto">
          <a:xfrm>
            <a:off x="9525000" y="2667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67" name="Oval 42"/>
          <p:cNvSpPr>
            <a:spLocks noChangeArrowheads="1"/>
          </p:cNvSpPr>
          <p:nvPr/>
        </p:nvSpPr>
        <p:spPr bwMode="auto">
          <a:xfrm>
            <a:off x="8686800" y="2667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68" name="Oval 43"/>
          <p:cNvSpPr>
            <a:spLocks noChangeArrowheads="1"/>
          </p:cNvSpPr>
          <p:nvPr/>
        </p:nvSpPr>
        <p:spPr bwMode="auto">
          <a:xfrm>
            <a:off x="10363200" y="2667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69" name="Oval 44"/>
          <p:cNvSpPr>
            <a:spLocks noChangeArrowheads="1"/>
          </p:cNvSpPr>
          <p:nvPr/>
        </p:nvSpPr>
        <p:spPr bwMode="auto">
          <a:xfrm>
            <a:off x="10363200" y="1905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70" name="Line 45"/>
          <p:cNvSpPr>
            <a:spLocks noChangeShapeType="1"/>
          </p:cNvSpPr>
          <p:nvPr/>
        </p:nvSpPr>
        <p:spPr bwMode="auto">
          <a:xfrm>
            <a:off x="7924800" y="1981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71" name="Line 46"/>
          <p:cNvSpPr>
            <a:spLocks noChangeShapeType="1"/>
          </p:cNvSpPr>
          <p:nvPr/>
        </p:nvSpPr>
        <p:spPr bwMode="auto">
          <a:xfrm>
            <a:off x="8763000" y="19812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72" name="Line 47"/>
          <p:cNvSpPr>
            <a:spLocks noChangeShapeType="1"/>
          </p:cNvSpPr>
          <p:nvPr/>
        </p:nvSpPr>
        <p:spPr bwMode="auto">
          <a:xfrm>
            <a:off x="8763000" y="26670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73" name="Line 48"/>
          <p:cNvSpPr>
            <a:spLocks noChangeShapeType="1"/>
          </p:cNvSpPr>
          <p:nvPr/>
        </p:nvSpPr>
        <p:spPr bwMode="auto">
          <a:xfrm>
            <a:off x="9601200" y="26670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74" name="Line 49"/>
          <p:cNvSpPr>
            <a:spLocks noChangeShapeType="1"/>
          </p:cNvSpPr>
          <p:nvPr/>
        </p:nvSpPr>
        <p:spPr bwMode="auto">
          <a:xfrm>
            <a:off x="7924800" y="1981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75" name="Line 50"/>
          <p:cNvSpPr>
            <a:spLocks noChangeShapeType="1"/>
          </p:cNvSpPr>
          <p:nvPr/>
        </p:nvSpPr>
        <p:spPr bwMode="auto">
          <a:xfrm>
            <a:off x="10363200" y="19812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76" name="Line 51"/>
          <p:cNvSpPr>
            <a:spLocks noChangeShapeType="1"/>
          </p:cNvSpPr>
          <p:nvPr/>
        </p:nvSpPr>
        <p:spPr bwMode="auto">
          <a:xfrm>
            <a:off x="8763000" y="19812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77" name="Line 52"/>
          <p:cNvSpPr>
            <a:spLocks noChangeShapeType="1"/>
          </p:cNvSpPr>
          <p:nvPr/>
        </p:nvSpPr>
        <p:spPr bwMode="auto">
          <a:xfrm>
            <a:off x="9525000" y="19812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78" name="Line 53"/>
          <p:cNvSpPr>
            <a:spLocks noChangeShapeType="1"/>
          </p:cNvSpPr>
          <p:nvPr/>
        </p:nvSpPr>
        <p:spPr bwMode="auto">
          <a:xfrm flipH="1">
            <a:off x="7924800" y="19812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79" name="Line 54"/>
          <p:cNvSpPr>
            <a:spLocks noChangeShapeType="1"/>
          </p:cNvSpPr>
          <p:nvPr/>
        </p:nvSpPr>
        <p:spPr bwMode="auto">
          <a:xfrm flipH="1">
            <a:off x="9601200" y="1981200"/>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80" name="Line 55"/>
          <p:cNvSpPr>
            <a:spLocks noChangeShapeType="1"/>
          </p:cNvSpPr>
          <p:nvPr/>
        </p:nvSpPr>
        <p:spPr bwMode="auto">
          <a:xfrm>
            <a:off x="7924800" y="1981200"/>
            <a:ext cx="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81" name="Line 56"/>
          <p:cNvSpPr>
            <a:spLocks noChangeShapeType="1"/>
          </p:cNvSpPr>
          <p:nvPr/>
        </p:nvSpPr>
        <p:spPr bwMode="auto">
          <a:xfrm flipH="1">
            <a:off x="7924800" y="1981200"/>
            <a:ext cx="762000" cy="685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82" name="Line 57"/>
          <p:cNvSpPr>
            <a:spLocks noChangeShapeType="1"/>
          </p:cNvSpPr>
          <p:nvPr/>
        </p:nvSpPr>
        <p:spPr bwMode="auto">
          <a:xfrm>
            <a:off x="7924800" y="19812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83" name="Text Box 68"/>
          <p:cNvSpPr txBox="1">
            <a:spLocks noChangeArrowheads="1"/>
          </p:cNvSpPr>
          <p:nvPr/>
        </p:nvSpPr>
        <p:spPr bwMode="auto">
          <a:xfrm>
            <a:off x="6400800" y="1879601"/>
            <a:ext cx="1447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splicing</a:t>
            </a:r>
          </a:p>
          <a:p>
            <a:pPr>
              <a:spcBef>
                <a:spcPct val="0"/>
              </a:spcBef>
              <a:buFontTx/>
              <a:buNone/>
            </a:pPr>
            <a:r>
              <a:rPr lang="en-US" altLang="en-US" sz="1800">
                <a:latin typeface="Times New Roman" panose="02020603050405020304" pitchFamily="18" charset="0"/>
              </a:rPr>
              <a:t>6786 into</a:t>
            </a:r>
            <a:endParaRPr lang="en-US" altLang="en-US" sz="1800" i="1">
              <a:solidFill>
                <a:srgbClr val="3333FF"/>
              </a:solidFill>
              <a:latin typeface="Times New Roman" panose="02020603050405020304" pitchFamily="18" charset="0"/>
            </a:endParaRPr>
          </a:p>
          <a:p>
            <a:pPr>
              <a:spcBef>
                <a:spcPct val="0"/>
              </a:spcBef>
              <a:buFontTx/>
              <a:buNone/>
            </a:pPr>
            <a:r>
              <a:rPr lang="en-US" altLang="en-US" sz="1800">
                <a:latin typeface="Times New Roman" panose="02020603050405020304" pitchFamily="18" charset="0"/>
              </a:rPr>
              <a:t>12346531 </a:t>
            </a:r>
            <a:r>
              <a:rPr lang="en-US" altLang="en-US" sz="1800">
                <a:latin typeface="Times New Roman" panose="02020603050405020304" pitchFamily="18" charset="0"/>
                <a:sym typeface="Wingdings" panose="05000000000000000000" pitchFamily="2" charset="2"/>
              </a:rPr>
              <a:t></a:t>
            </a:r>
          </a:p>
          <a:p>
            <a:pPr>
              <a:spcBef>
                <a:spcPct val="0"/>
              </a:spcBef>
              <a:buFont typeface="Arial" panose="020B0604020202020204" pitchFamily="34" charset="0"/>
              <a:buNone/>
            </a:pPr>
            <a:r>
              <a:rPr lang="en-US" altLang="en-US" sz="1800">
                <a:solidFill>
                  <a:srgbClr val="FF0000"/>
                </a:solidFill>
                <a:latin typeface="Times New Roman" panose="02020603050405020304" pitchFamily="18" charset="0"/>
              </a:rPr>
              <a:t>12346786531</a:t>
            </a:r>
          </a:p>
          <a:p>
            <a:pPr>
              <a:spcBef>
                <a:spcPct val="0"/>
              </a:spcBef>
              <a:buFontTx/>
              <a:buNone/>
            </a:pPr>
            <a:endParaRPr lang="en-US" altLang="en-US" sz="1800">
              <a:latin typeface="Times New Roman" panose="02020603050405020304" pitchFamily="18" charset="0"/>
            </a:endParaRPr>
          </a:p>
        </p:txBody>
      </p:sp>
      <p:sp>
        <p:nvSpPr>
          <p:cNvPr id="19484" name="Text Box 71"/>
          <p:cNvSpPr txBox="1">
            <a:spLocks noChangeArrowheads="1"/>
          </p:cNvSpPr>
          <p:nvPr/>
        </p:nvSpPr>
        <p:spPr bwMode="auto">
          <a:xfrm>
            <a:off x="7772400" y="1600201"/>
            <a:ext cx="287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1            3            5            7   </a:t>
            </a:r>
          </a:p>
          <a:p>
            <a:pPr>
              <a:spcBef>
                <a:spcPct val="0"/>
              </a:spcBef>
              <a:buFontTx/>
              <a:buNone/>
            </a:pPr>
            <a:endParaRPr lang="en-US" altLang="en-US" sz="1800">
              <a:latin typeface="Times New Roman" panose="02020603050405020304" pitchFamily="18" charset="0"/>
            </a:endParaRPr>
          </a:p>
          <a:p>
            <a:pPr>
              <a:spcBef>
                <a:spcPct val="0"/>
              </a:spcBef>
              <a:buFontTx/>
              <a:buNone/>
            </a:pPr>
            <a:endParaRPr lang="en-US" altLang="en-US" sz="1800">
              <a:latin typeface="Times New Roman" panose="02020603050405020304" pitchFamily="18" charset="0"/>
            </a:endParaRPr>
          </a:p>
          <a:p>
            <a:pPr>
              <a:spcBef>
                <a:spcPct val="0"/>
              </a:spcBef>
              <a:buFontTx/>
              <a:buNone/>
            </a:pPr>
            <a:endParaRPr lang="en-US" altLang="en-US" sz="1800">
              <a:latin typeface="Times New Roman" panose="02020603050405020304" pitchFamily="18" charset="0"/>
            </a:endParaRPr>
          </a:p>
          <a:p>
            <a:pPr>
              <a:spcBef>
                <a:spcPct val="0"/>
              </a:spcBef>
              <a:buFontTx/>
              <a:buNone/>
            </a:pPr>
            <a:r>
              <a:rPr lang="en-US" altLang="en-US" sz="1800">
                <a:latin typeface="Times New Roman" panose="02020603050405020304" pitchFamily="18" charset="0"/>
              </a:rPr>
              <a:t>2            4            6             8</a:t>
            </a:r>
          </a:p>
        </p:txBody>
      </p:sp>
      <p:sp>
        <p:nvSpPr>
          <p:cNvPr id="209" name="Oval 208"/>
          <p:cNvSpPr/>
          <p:nvPr/>
        </p:nvSpPr>
        <p:spPr>
          <a:xfrm>
            <a:off x="8991600" y="2971800"/>
            <a:ext cx="255588" cy="236538"/>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1400" dirty="0"/>
              <a:t>8</a:t>
            </a:r>
          </a:p>
        </p:txBody>
      </p:sp>
      <p:sp>
        <p:nvSpPr>
          <p:cNvPr id="19486" name="Text Box 58"/>
          <p:cNvSpPr txBox="1">
            <a:spLocks noChangeArrowheads="1"/>
          </p:cNvSpPr>
          <p:nvPr/>
        </p:nvSpPr>
        <p:spPr bwMode="auto">
          <a:xfrm>
            <a:off x="6883400" y="40386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i="1">
                <a:solidFill>
                  <a:srgbClr val="3333FF"/>
                </a:solidFill>
                <a:latin typeface="Times New Roman" panose="02020603050405020304" pitchFamily="18" charset="0"/>
              </a:rPr>
              <a:t>H</a:t>
            </a:r>
            <a:endParaRPr lang="en-US" altLang="en-US" sz="1800">
              <a:latin typeface="Times New Roman" panose="02020603050405020304" pitchFamily="18" charset="0"/>
            </a:endParaRPr>
          </a:p>
        </p:txBody>
      </p:sp>
      <p:sp>
        <p:nvSpPr>
          <p:cNvPr id="19487" name="Oval 59"/>
          <p:cNvSpPr>
            <a:spLocks noChangeArrowheads="1"/>
          </p:cNvSpPr>
          <p:nvPr/>
        </p:nvSpPr>
        <p:spPr bwMode="auto">
          <a:xfrm>
            <a:off x="7823200" y="3810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88" name="Oval 60"/>
          <p:cNvSpPr>
            <a:spLocks noChangeArrowheads="1"/>
          </p:cNvSpPr>
          <p:nvPr/>
        </p:nvSpPr>
        <p:spPr bwMode="auto">
          <a:xfrm>
            <a:off x="8661400" y="3810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89" name="Oval 61"/>
          <p:cNvSpPr>
            <a:spLocks noChangeArrowheads="1"/>
          </p:cNvSpPr>
          <p:nvPr/>
        </p:nvSpPr>
        <p:spPr bwMode="auto">
          <a:xfrm>
            <a:off x="9499600" y="3810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90" name="Oval 62"/>
          <p:cNvSpPr>
            <a:spLocks noChangeArrowheads="1"/>
          </p:cNvSpPr>
          <p:nvPr/>
        </p:nvSpPr>
        <p:spPr bwMode="auto">
          <a:xfrm>
            <a:off x="7823200" y="4572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91" name="Oval 63"/>
          <p:cNvSpPr>
            <a:spLocks noChangeArrowheads="1"/>
          </p:cNvSpPr>
          <p:nvPr/>
        </p:nvSpPr>
        <p:spPr bwMode="auto">
          <a:xfrm>
            <a:off x="9499600" y="4572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92" name="Oval 64"/>
          <p:cNvSpPr>
            <a:spLocks noChangeArrowheads="1"/>
          </p:cNvSpPr>
          <p:nvPr/>
        </p:nvSpPr>
        <p:spPr bwMode="auto">
          <a:xfrm>
            <a:off x="8661400" y="4572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93" name="Oval 66"/>
          <p:cNvSpPr>
            <a:spLocks noChangeArrowheads="1"/>
          </p:cNvSpPr>
          <p:nvPr/>
        </p:nvSpPr>
        <p:spPr bwMode="auto">
          <a:xfrm>
            <a:off x="10312400" y="3810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94" name="Oval 67"/>
          <p:cNvSpPr>
            <a:spLocks noChangeArrowheads="1"/>
          </p:cNvSpPr>
          <p:nvPr/>
        </p:nvSpPr>
        <p:spPr bwMode="auto">
          <a:xfrm>
            <a:off x="10312400" y="4572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4400">
              <a:latin typeface="Arial" panose="020B0604020202020204" pitchFamily="34" charset="0"/>
            </a:endParaRPr>
          </a:p>
        </p:txBody>
      </p:sp>
      <p:sp>
        <p:nvSpPr>
          <p:cNvPr id="19495" name="Text Box 69"/>
          <p:cNvSpPr txBox="1">
            <a:spLocks noChangeArrowheads="1"/>
          </p:cNvSpPr>
          <p:nvPr/>
        </p:nvSpPr>
        <p:spPr bwMode="auto">
          <a:xfrm>
            <a:off x="7721600" y="3505201"/>
            <a:ext cx="287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1            3            5            7   </a:t>
            </a:r>
          </a:p>
          <a:p>
            <a:pPr>
              <a:spcBef>
                <a:spcPct val="0"/>
              </a:spcBef>
              <a:buFontTx/>
              <a:buNone/>
            </a:pPr>
            <a:endParaRPr lang="en-US" altLang="en-US" sz="1800">
              <a:latin typeface="Times New Roman" panose="02020603050405020304" pitchFamily="18" charset="0"/>
            </a:endParaRPr>
          </a:p>
          <a:p>
            <a:pPr>
              <a:spcBef>
                <a:spcPct val="0"/>
              </a:spcBef>
              <a:buFontTx/>
              <a:buNone/>
            </a:pPr>
            <a:endParaRPr lang="en-US" altLang="en-US" sz="1800">
              <a:latin typeface="Times New Roman" panose="02020603050405020304" pitchFamily="18" charset="0"/>
            </a:endParaRPr>
          </a:p>
          <a:p>
            <a:pPr>
              <a:spcBef>
                <a:spcPct val="0"/>
              </a:spcBef>
              <a:buFontTx/>
              <a:buNone/>
            </a:pPr>
            <a:endParaRPr lang="en-US" altLang="en-US" sz="1800">
              <a:latin typeface="Times New Roman" panose="02020603050405020304" pitchFamily="18" charset="0"/>
            </a:endParaRPr>
          </a:p>
          <a:p>
            <a:pPr>
              <a:spcBef>
                <a:spcPct val="0"/>
              </a:spcBef>
              <a:buFontTx/>
              <a:buNone/>
            </a:pPr>
            <a:r>
              <a:rPr lang="en-US" altLang="en-US" sz="1800">
                <a:latin typeface="Times New Roman" panose="02020603050405020304" pitchFamily="18" charset="0"/>
              </a:rPr>
              <a:t>2            4            6             8</a:t>
            </a:r>
          </a:p>
        </p:txBody>
      </p:sp>
      <p:sp>
        <p:nvSpPr>
          <p:cNvPr id="76" name="Text Box 70"/>
          <p:cNvSpPr txBox="1">
            <a:spLocks noChangeArrowheads="1"/>
          </p:cNvSpPr>
          <p:nvPr/>
        </p:nvSpPr>
        <p:spPr bwMode="auto">
          <a:xfrm>
            <a:off x="7234238" y="5273676"/>
            <a:ext cx="2824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i="1">
                <a:solidFill>
                  <a:srgbClr val="FF0000"/>
                </a:solidFill>
                <a:latin typeface="Times New Roman" panose="02020603050405020304" pitchFamily="18" charset="0"/>
                <a:sym typeface="Wingdings" panose="05000000000000000000" pitchFamily="2" charset="2"/>
              </a:rPr>
              <a:t> </a:t>
            </a:r>
            <a:r>
              <a:rPr lang="en-US" altLang="en-US" sz="2000" i="1">
                <a:solidFill>
                  <a:srgbClr val="FF0000"/>
                </a:solidFill>
                <a:latin typeface="Times New Roman" panose="02020603050405020304" pitchFamily="18" charset="0"/>
              </a:rPr>
              <a:t>Euler cycle obtained</a:t>
            </a:r>
          </a:p>
          <a:p>
            <a:pPr>
              <a:spcBef>
                <a:spcPct val="0"/>
              </a:spcBef>
              <a:buFontTx/>
              <a:buNone/>
            </a:pPr>
            <a:r>
              <a:rPr lang="en-US" altLang="en-US" sz="2000">
                <a:latin typeface="Times New Roman" panose="02020603050405020304" pitchFamily="18" charset="0"/>
              </a:rPr>
              <a:t>12346786531</a:t>
            </a:r>
          </a:p>
        </p:txBody>
      </p:sp>
      <p:sp>
        <p:nvSpPr>
          <p:cNvPr id="19497" name="TextBox 77"/>
          <p:cNvSpPr txBox="1">
            <a:spLocks noChangeArrowheads="1"/>
          </p:cNvSpPr>
          <p:nvPr/>
        </p:nvSpPr>
        <p:spPr bwMode="auto">
          <a:xfrm>
            <a:off x="6781800" y="1219200"/>
            <a:ext cx="360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chemeClr val="accent1"/>
                </a:solidFill>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581480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arn(inVertical)">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0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BED6F5F0-D5CA-4167-B4CB-74CAA97CEA6D}" type="slidenum">
              <a:rPr lang="en-US" altLang="en-US" sz="1200" b="0">
                <a:solidFill>
                  <a:srgbClr val="898989"/>
                </a:solidFill>
              </a:rPr>
              <a:pPr/>
              <a:t>37</a:t>
            </a:fld>
            <a:r>
              <a:rPr lang="en-US" altLang="en-US" sz="1200" b="0">
                <a:solidFill>
                  <a:srgbClr val="898989"/>
                </a:solidFill>
              </a:rPr>
              <a:t>/30</a:t>
            </a:r>
          </a:p>
        </p:txBody>
      </p:sp>
      <p:sp>
        <p:nvSpPr>
          <p:cNvPr id="2052"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566275"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cxnSp>
        <p:nvCxnSpPr>
          <p:cNvPr id="7" name="Straight Connector 6"/>
          <p:cNvCxnSpPr>
            <a:stCxn id="3" idx="5"/>
            <a:endCxn id="8" idx="1"/>
          </p:cNvCxnSpPr>
          <p:nvPr/>
        </p:nvCxnSpPr>
        <p:spPr>
          <a:xfrm>
            <a:off x="8091488" y="24558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7"/>
            <a:endCxn id="8" idx="3"/>
          </p:cNvCxnSpPr>
          <p:nvPr/>
        </p:nvCxnSpPr>
        <p:spPr>
          <a:xfrm flipV="1">
            <a:off x="80914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5"/>
            <a:endCxn id="11" idx="1"/>
          </p:cNvCxnSpPr>
          <p:nvPr/>
        </p:nvCxnSpPr>
        <p:spPr>
          <a:xfrm>
            <a:off x="90058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a:endCxn id="8" idx="7"/>
          </p:cNvCxnSpPr>
          <p:nvPr/>
        </p:nvCxnSpPr>
        <p:spPr>
          <a:xfrm flipH="1">
            <a:off x="9005888" y="24558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6"/>
            <a:endCxn id="9" idx="2"/>
          </p:cNvCxnSpPr>
          <p:nvPr/>
        </p:nvCxnSpPr>
        <p:spPr>
          <a:xfrm>
            <a:off x="8158163" y="22939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8158163" y="41227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65"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 }</a:t>
            </a:r>
          </a:p>
          <a:p>
            <a:r>
              <a:rPr lang="en-US" altLang="en-US" sz="1600" b="0"/>
              <a:t>E = { }</a:t>
            </a:r>
          </a:p>
        </p:txBody>
      </p:sp>
      <p:sp>
        <p:nvSpPr>
          <p:cNvPr id="2066"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Tree>
    <p:extLst>
      <p:ext uri="{BB962C8B-B14F-4D97-AF65-F5344CB8AC3E}">
        <p14:creationId xmlns:p14="http://schemas.microsoft.com/office/powerpoint/2010/main" val="2825231068"/>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30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7FECA053-4D6A-4EF9-8868-F3F6DC2C9C64}" type="slidenum">
              <a:rPr lang="en-US" altLang="en-US" sz="1200" b="0">
                <a:solidFill>
                  <a:srgbClr val="898989"/>
                </a:solidFill>
              </a:rPr>
              <a:pPr/>
              <a:t>38</a:t>
            </a:fld>
            <a:r>
              <a:rPr lang="en-US" altLang="en-US" sz="1200" b="0">
                <a:solidFill>
                  <a:srgbClr val="898989"/>
                </a:solidFill>
              </a:rPr>
              <a:t>/30</a:t>
            </a:r>
          </a:p>
        </p:txBody>
      </p:sp>
      <p:sp>
        <p:nvSpPr>
          <p:cNvPr id="3076"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cxnSp>
        <p:nvCxnSpPr>
          <p:cNvPr id="7" name="Straight Connector 6"/>
          <p:cNvCxnSpPr>
            <a:stCxn id="3" idx="5"/>
            <a:endCxn id="8" idx="1"/>
          </p:cNvCxnSpPr>
          <p:nvPr/>
        </p:nvCxnSpPr>
        <p:spPr>
          <a:xfrm>
            <a:off x="8091488" y="24558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7"/>
            <a:endCxn id="8" idx="3"/>
          </p:cNvCxnSpPr>
          <p:nvPr/>
        </p:nvCxnSpPr>
        <p:spPr>
          <a:xfrm flipV="1">
            <a:off x="80914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5"/>
            <a:endCxn id="11" idx="1"/>
          </p:cNvCxnSpPr>
          <p:nvPr/>
        </p:nvCxnSpPr>
        <p:spPr>
          <a:xfrm>
            <a:off x="90058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a:endCxn id="8" idx="7"/>
          </p:cNvCxnSpPr>
          <p:nvPr/>
        </p:nvCxnSpPr>
        <p:spPr>
          <a:xfrm flipH="1">
            <a:off x="9005888" y="24558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6"/>
            <a:endCxn id="9" idx="2"/>
          </p:cNvCxnSpPr>
          <p:nvPr/>
        </p:nvCxnSpPr>
        <p:spPr>
          <a:xfrm>
            <a:off x="8158163" y="22939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8158163" y="41227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89"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{A}</a:t>
            </a:r>
          </a:p>
          <a:p>
            <a:r>
              <a:rPr lang="en-US" altLang="en-US" sz="1600" b="0"/>
              <a:t>E = { }</a:t>
            </a:r>
          </a:p>
        </p:txBody>
      </p:sp>
      <p:sp>
        <p:nvSpPr>
          <p:cNvPr id="3090"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9"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1446310919"/>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40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B9E2BD9D-A88E-499A-82F9-8BBE655B9DC1}" type="slidenum">
              <a:rPr lang="en-US" altLang="en-US" sz="1200" b="0">
                <a:solidFill>
                  <a:srgbClr val="898989"/>
                </a:solidFill>
              </a:rPr>
              <a:pPr/>
              <a:t>39</a:t>
            </a:fld>
            <a:r>
              <a:rPr lang="en-US" altLang="en-US" sz="1200" b="0">
                <a:solidFill>
                  <a:srgbClr val="898989"/>
                </a:solidFill>
              </a:rPr>
              <a:t>/30</a:t>
            </a:r>
          </a:p>
        </p:txBody>
      </p:sp>
      <p:sp>
        <p:nvSpPr>
          <p:cNvPr id="4100"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cxnSp>
        <p:nvCxnSpPr>
          <p:cNvPr id="7" name="Straight Connector 6"/>
          <p:cNvCxnSpPr>
            <a:stCxn id="3" idx="5"/>
            <a:endCxn id="8" idx="1"/>
          </p:cNvCxnSpPr>
          <p:nvPr/>
        </p:nvCxnSpPr>
        <p:spPr>
          <a:xfrm>
            <a:off x="8091488" y="24558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7"/>
            <a:endCxn id="8" idx="3"/>
          </p:cNvCxnSpPr>
          <p:nvPr/>
        </p:nvCxnSpPr>
        <p:spPr>
          <a:xfrm flipV="1">
            <a:off x="80914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5"/>
            <a:endCxn id="11" idx="1"/>
          </p:cNvCxnSpPr>
          <p:nvPr/>
        </p:nvCxnSpPr>
        <p:spPr>
          <a:xfrm>
            <a:off x="90058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a:endCxn id="8" idx="7"/>
          </p:cNvCxnSpPr>
          <p:nvPr/>
        </p:nvCxnSpPr>
        <p:spPr>
          <a:xfrm flipH="1">
            <a:off x="9005888" y="24558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6"/>
            <a:endCxn id="9" idx="2"/>
          </p:cNvCxnSpPr>
          <p:nvPr/>
        </p:nvCxnSpPr>
        <p:spPr>
          <a:xfrm>
            <a:off x="8158163" y="22939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8158163" y="41227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13"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{A}</a:t>
            </a:r>
          </a:p>
          <a:p>
            <a:r>
              <a:rPr lang="en-US" altLang="en-US" sz="1600" b="0"/>
              <a:t>E = { }</a:t>
            </a:r>
          </a:p>
        </p:txBody>
      </p:sp>
      <p:sp>
        <p:nvSpPr>
          <p:cNvPr id="4114"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9"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190850155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776" y="2482850"/>
            <a:ext cx="12954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17"/>
          <p:cNvSpPr/>
          <p:nvPr/>
        </p:nvSpPr>
        <p:spPr>
          <a:xfrm>
            <a:off x="7126288" y="4191001"/>
            <a:ext cx="2208212" cy="2290763"/>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dirty="0">
              <a:solidFill>
                <a:srgbClr val="FF0000"/>
              </a:solidFill>
            </a:endParaRPr>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13A494-7567-4B00-9381-B122513F43DC}" type="slidenum">
              <a:rPr lang="en-US" altLang="en-US" sz="1200">
                <a:solidFill>
                  <a:srgbClr val="898989"/>
                </a:solidFill>
                <a:latin typeface="Arial" panose="020B0604020202020204" pitchFamily="34" charset="0"/>
              </a:rPr>
              <a:pPr>
                <a:spcBef>
                  <a:spcPct val="0"/>
                </a:spcBef>
                <a:buFontTx/>
                <a:buNone/>
              </a:pPr>
              <a:t>4</a:t>
            </a:fld>
            <a:r>
              <a:rPr lang="en-US" altLang="en-US" sz="1200">
                <a:solidFill>
                  <a:srgbClr val="898989"/>
                </a:solidFill>
                <a:latin typeface="Arial" panose="020B0604020202020204" pitchFamily="34" charset="0"/>
              </a:rPr>
              <a:t>/30</a:t>
            </a:r>
          </a:p>
        </p:txBody>
      </p:sp>
      <p:sp>
        <p:nvSpPr>
          <p:cNvPr id="14342" name="Rectangle 2"/>
          <p:cNvSpPr>
            <a:spLocks noGrp="1"/>
          </p:cNvSpPr>
          <p:nvPr>
            <p:ph type="title" idx="4294967295"/>
          </p:nvPr>
        </p:nvSpPr>
        <p:spPr>
          <a:xfrm>
            <a:off x="2209800" y="482410"/>
            <a:ext cx="7696200" cy="590931"/>
          </a:xfrm>
        </p:spPr>
        <p:txBody>
          <a:bodyPr>
            <a:spAutoFit/>
          </a:bodyPr>
          <a:lstStyle/>
          <a:p>
            <a:pPr eaLnBrk="1" hangingPunct="1"/>
            <a:r>
              <a:rPr lang="en-US" altLang="en-US" sz="3600" b="1" dirty="0">
                <a:solidFill>
                  <a:srgbClr val="FF3300"/>
                </a:solidFill>
              </a:rPr>
              <a:t>Minimum Spanning Tree (MST)</a:t>
            </a:r>
          </a:p>
        </p:txBody>
      </p:sp>
      <p:sp>
        <p:nvSpPr>
          <p:cNvPr id="14343" name="Slide Number Placeholder 3"/>
          <p:cNvSpPr txBox="1">
            <a:spLocks noGrp="1"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0"/>
              </a:spcBef>
              <a:buFontTx/>
              <a:buNone/>
            </a:pPr>
            <a:r>
              <a:rPr lang="en-US" altLang="en-US" sz="1200">
                <a:solidFill>
                  <a:srgbClr val="FFFFFF"/>
                </a:solidFill>
                <a:latin typeface="Arial" panose="020B0604020202020204" pitchFamily="34" charset="0"/>
              </a:rPr>
              <a:t> </a:t>
            </a:r>
            <a:fld id="{7978E1E1-25D5-42C8-A6C3-207780BB2120}" type="slidenum">
              <a:rPr lang="en-US" altLang="en-US" sz="1200">
                <a:solidFill>
                  <a:srgbClr val="FFFFFF"/>
                </a:solidFill>
                <a:latin typeface="Arial" panose="020B0604020202020204" pitchFamily="34" charset="0"/>
              </a:rPr>
              <a:pPr algn="ctr" eaLnBrk="1" hangingPunct="1">
                <a:lnSpc>
                  <a:spcPct val="80000"/>
                </a:lnSpc>
                <a:spcBef>
                  <a:spcPct val="0"/>
                </a:spcBef>
                <a:buFontTx/>
                <a:buNone/>
              </a:pPr>
              <a:t>4</a:t>
            </a:fld>
            <a:endParaRPr lang="en-US" altLang="en-US" sz="1200">
              <a:solidFill>
                <a:srgbClr val="FFFFFF"/>
              </a:solidFill>
              <a:latin typeface="Arial" panose="020B0604020202020204" pitchFamily="34" charset="0"/>
            </a:endParaRPr>
          </a:p>
        </p:txBody>
      </p:sp>
      <p:sp>
        <p:nvSpPr>
          <p:cNvPr id="14344" name="Rectangle 2"/>
          <p:cNvSpPr>
            <a:spLocks noChangeArrowheads="1"/>
          </p:cNvSpPr>
          <p:nvPr/>
        </p:nvSpPr>
        <p:spPr bwMode="auto">
          <a:xfrm>
            <a:off x="1866900" y="1313646"/>
            <a:ext cx="8458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smtClean="0">
                <a:latin typeface="euclid_circular_a"/>
              </a:rPr>
              <a:t> - </a:t>
            </a:r>
            <a:r>
              <a:rPr lang="en-US" altLang="en-US" sz="2800" dirty="0">
                <a:latin typeface="euclid_circular_a"/>
              </a:rPr>
              <a:t>A</a:t>
            </a:r>
            <a:r>
              <a:rPr lang="en-US" altLang="en-US" sz="2800" dirty="0" smtClean="0">
                <a:latin typeface="euclid_circular_a"/>
              </a:rPr>
              <a:t> </a:t>
            </a:r>
            <a:r>
              <a:rPr lang="en-US" altLang="en-US" sz="2800" dirty="0">
                <a:latin typeface="euclid_circular_a"/>
              </a:rPr>
              <a:t>spanning tree in which the </a:t>
            </a:r>
            <a:r>
              <a:rPr lang="en-US" altLang="en-US" sz="2800" dirty="0">
                <a:solidFill>
                  <a:srgbClr val="0000CC"/>
                </a:solidFill>
                <a:latin typeface="euclid_circular_a"/>
              </a:rPr>
              <a:t>sum of the weight of the edges </a:t>
            </a:r>
            <a:r>
              <a:rPr lang="en-US" altLang="en-US" sz="2800" dirty="0">
                <a:latin typeface="euclid_circular_a"/>
              </a:rPr>
              <a:t>is </a:t>
            </a:r>
            <a:r>
              <a:rPr lang="en-US" altLang="en-US" sz="2800" dirty="0">
                <a:solidFill>
                  <a:srgbClr val="0000CC"/>
                </a:solidFill>
                <a:latin typeface="euclid_circular_a"/>
              </a:rPr>
              <a:t>as minimum as possible</a:t>
            </a:r>
            <a:r>
              <a:rPr lang="en-US" altLang="en-US" sz="2800" dirty="0">
                <a:latin typeface="euclid_circular_a"/>
              </a:rPr>
              <a:t>.</a:t>
            </a:r>
            <a:endParaRPr lang="en-US" altLang="en-US" sz="2800" dirty="0">
              <a:solidFill>
                <a:schemeClr val="tx2"/>
              </a:solidFill>
            </a:endParaRPr>
          </a:p>
        </p:txBody>
      </p:sp>
      <p:sp>
        <p:nvSpPr>
          <p:cNvPr id="14345" name="TextBox 2"/>
          <p:cNvSpPr txBox="1">
            <a:spLocks noChangeArrowheads="1"/>
          </p:cNvSpPr>
          <p:nvPr/>
        </p:nvSpPr>
        <p:spPr bwMode="auto">
          <a:xfrm>
            <a:off x="2362200" y="2486025"/>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chemeClr val="accent1"/>
                </a:solidFill>
                <a:latin typeface="Arial" panose="020B0604020202020204" pitchFamily="34" charset="0"/>
              </a:rPr>
              <a:t>Example:</a:t>
            </a:r>
          </a:p>
        </p:txBody>
      </p:sp>
      <p:pic>
        <p:nvPicPr>
          <p:cNvPr id="1434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951" y="3595688"/>
            <a:ext cx="1800225"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7662" y="2405857"/>
            <a:ext cx="13239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3325" y="4508501"/>
            <a:ext cx="131445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3142" y="4491832"/>
            <a:ext cx="1335088"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Rot="1" noChangeAspect="1" noMove="1" noResize="1" noEditPoints="1" noAdjustHandles="1" noChangeArrowheads="1" noChangeShapeType="1" noTextEdit="1"/>
          </p:cNvSpPr>
          <p:nvPr/>
        </p:nvSpPr>
        <p:spPr>
          <a:xfrm>
            <a:off x="3998500" y="4081393"/>
            <a:ext cx="629980" cy="677108"/>
          </a:xfrm>
          <a:prstGeom prst="rect">
            <a:avLst/>
          </a:prstGeom>
          <a:blipFill>
            <a:blip r:embed="rId8"/>
            <a:stretch>
              <a:fillRect/>
            </a:stretch>
          </a:blipFill>
        </p:spPr>
        <p:txBody>
          <a:bodyPr/>
          <a:lstStyle/>
          <a:p>
            <a:pPr>
              <a:defRPr/>
            </a:pPr>
            <a:r>
              <a:rPr lang="en-US">
                <a:noFill/>
              </a:rPr>
              <a:t> </a:t>
            </a:r>
          </a:p>
        </p:txBody>
      </p:sp>
      <p:sp>
        <p:nvSpPr>
          <p:cNvPr id="14351" name="TextBox 22"/>
          <p:cNvSpPr txBox="1">
            <a:spLocks noChangeArrowheads="1"/>
          </p:cNvSpPr>
          <p:nvPr/>
        </p:nvSpPr>
        <p:spPr bwMode="auto">
          <a:xfrm>
            <a:off x="1790701" y="3113089"/>
            <a:ext cx="1895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euclid_circular_a"/>
              </a:rPr>
              <a:t>The initial graph is:</a:t>
            </a:r>
            <a:endParaRPr lang="en-US" altLang="en-US" sz="1600">
              <a:latin typeface="Arial" panose="020B0604020202020204" pitchFamily="34" charset="0"/>
            </a:endParaRPr>
          </a:p>
        </p:txBody>
      </p:sp>
      <p:sp>
        <p:nvSpPr>
          <p:cNvPr id="2" name="TextBox 1"/>
          <p:cNvSpPr txBox="1"/>
          <p:nvPr/>
        </p:nvSpPr>
        <p:spPr>
          <a:xfrm>
            <a:off x="1331074" y="4235281"/>
            <a:ext cx="447558" cy="369332"/>
          </a:xfrm>
          <a:prstGeom prst="rect">
            <a:avLst/>
          </a:prstGeom>
          <a:noFill/>
        </p:spPr>
        <p:txBody>
          <a:bodyPr wrap="none" rtlCol="0">
            <a:spAutoFit/>
          </a:bodyPr>
          <a:lstStyle/>
          <a:p>
            <a:r>
              <a:rPr lang="en-US" b="1" dirty="0" smtClean="0"/>
              <a:t>H1</a:t>
            </a:r>
            <a:endParaRPr lang="en-GB" b="1" dirty="0"/>
          </a:p>
        </p:txBody>
      </p:sp>
      <p:sp>
        <p:nvSpPr>
          <p:cNvPr id="3" name="TextBox 2"/>
          <p:cNvSpPr txBox="1"/>
          <p:nvPr/>
        </p:nvSpPr>
        <p:spPr>
          <a:xfrm>
            <a:off x="4543795" y="2900848"/>
            <a:ext cx="447558" cy="369332"/>
          </a:xfrm>
          <a:prstGeom prst="rect">
            <a:avLst/>
          </a:prstGeom>
          <a:noFill/>
        </p:spPr>
        <p:txBody>
          <a:bodyPr wrap="none" rtlCol="0">
            <a:spAutoFit/>
          </a:bodyPr>
          <a:lstStyle/>
          <a:p>
            <a:r>
              <a:rPr lang="en-US" b="1" dirty="0" smtClean="0"/>
              <a:t>H2</a:t>
            </a:r>
            <a:endParaRPr lang="en-GB" b="1" dirty="0"/>
          </a:p>
        </p:txBody>
      </p:sp>
      <p:sp>
        <p:nvSpPr>
          <p:cNvPr id="4" name="TextBox 3"/>
          <p:cNvSpPr txBox="1"/>
          <p:nvPr/>
        </p:nvSpPr>
        <p:spPr>
          <a:xfrm>
            <a:off x="7092869" y="2929742"/>
            <a:ext cx="447558" cy="369332"/>
          </a:xfrm>
          <a:prstGeom prst="rect">
            <a:avLst/>
          </a:prstGeom>
          <a:noFill/>
        </p:spPr>
        <p:txBody>
          <a:bodyPr wrap="none" rtlCol="0">
            <a:spAutoFit/>
          </a:bodyPr>
          <a:lstStyle/>
          <a:p>
            <a:r>
              <a:rPr lang="en-US" b="1" dirty="0" smtClean="0"/>
              <a:t>H3</a:t>
            </a:r>
            <a:endParaRPr lang="en-GB" b="1" dirty="0"/>
          </a:p>
        </p:txBody>
      </p:sp>
      <p:sp>
        <p:nvSpPr>
          <p:cNvPr id="5" name="TextBox 4"/>
          <p:cNvSpPr txBox="1"/>
          <p:nvPr/>
        </p:nvSpPr>
        <p:spPr>
          <a:xfrm>
            <a:off x="4519217" y="5017464"/>
            <a:ext cx="447558" cy="369332"/>
          </a:xfrm>
          <a:prstGeom prst="rect">
            <a:avLst/>
          </a:prstGeom>
          <a:noFill/>
        </p:spPr>
        <p:txBody>
          <a:bodyPr wrap="none" rtlCol="0">
            <a:spAutoFit/>
          </a:bodyPr>
          <a:lstStyle/>
          <a:p>
            <a:r>
              <a:rPr lang="en-US" b="1" dirty="0" smtClean="0"/>
              <a:t>H4</a:t>
            </a:r>
            <a:endParaRPr lang="en-GB" b="1" dirty="0"/>
          </a:p>
        </p:txBody>
      </p:sp>
      <p:sp>
        <p:nvSpPr>
          <p:cNvPr id="6" name="TextBox 5"/>
          <p:cNvSpPr txBox="1"/>
          <p:nvPr/>
        </p:nvSpPr>
        <p:spPr>
          <a:xfrm>
            <a:off x="7126288" y="5089010"/>
            <a:ext cx="447558" cy="369332"/>
          </a:xfrm>
          <a:prstGeom prst="rect">
            <a:avLst/>
          </a:prstGeom>
          <a:noFill/>
        </p:spPr>
        <p:txBody>
          <a:bodyPr wrap="none" rtlCol="0">
            <a:spAutoFit/>
          </a:bodyPr>
          <a:lstStyle/>
          <a:p>
            <a:r>
              <a:rPr lang="en-US" b="1" dirty="0" smtClean="0"/>
              <a:t>H5</a:t>
            </a:r>
            <a:endParaRPr lang="en-GB" b="1" dirty="0"/>
          </a:p>
        </p:txBody>
      </p:sp>
    </p:spTree>
    <p:extLst>
      <p:ext uri="{BB962C8B-B14F-4D97-AF65-F5344CB8AC3E}">
        <p14:creationId xmlns:p14="http://schemas.microsoft.com/office/powerpoint/2010/main" val="800389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51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6A4F9B4B-FB9D-46F6-9DCB-C5AD79408FE9}" type="slidenum">
              <a:rPr lang="en-US" altLang="en-US" sz="1200" b="0">
                <a:solidFill>
                  <a:srgbClr val="898989"/>
                </a:solidFill>
              </a:rPr>
              <a:pPr/>
              <a:t>40</a:t>
            </a:fld>
            <a:r>
              <a:rPr lang="en-US" altLang="en-US" sz="1200" b="0">
                <a:solidFill>
                  <a:srgbClr val="898989"/>
                </a:solidFill>
              </a:rPr>
              <a:t>/30</a:t>
            </a:r>
          </a:p>
        </p:txBody>
      </p:sp>
      <p:sp>
        <p:nvSpPr>
          <p:cNvPr id="5124"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cxnSp>
        <p:nvCxnSpPr>
          <p:cNvPr id="7" name="Straight Connector 6"/>
          <p:cNvCxnSpPr>
            <a:stCxn id="3" idx="5"/>
            <a:endCxn id="8" idx="1"/>
          </p:cNvCxnSpPr>
          <p:nvPr/>
        </p:nvCxnSpPr>
        <p:spPr>
          <a:xfrm>
            <a:off x="8091488" y="24558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7"/>
            <a:endCxn id="8" idx="3"/>
          </p:cNvCxnSpPr>
          <p:nvPr/>
        </p:nvCxnSpPr>
        <p:spPr>
          <a:xfrm flipV="1">
            <a:off x="80914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5"/>
            <a:endCxn id="11" idx="1"/>
          </p:cNvCxnSpPr>
          <p:nvPr/>
        </p:nvCxnSpPr>
        <p:spPr>
          <a:xfrm>
            <a:off x="90058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a:endCxn id="8" idx="7"/>
          </p:cNvCxnSpPr>
          <p:nvPr/>
        </p:nvCxnSpPr>
        <p:spPr>
          <a:xfrm flipH="1">
            <a:off x="9005888" y="24558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8158163" y="41227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35"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{B,A}</a:t>
            </a:r>
          </a:p>
          <a:p>
            <a:r>
              <a:rPr lang="en-US" altLang="en-US" sz="1600" b="0"/>
              <a:t>E = { }</a:t>
            </a:r>
          </a:p>
        </p:txBody>
      </p:sp>
      <p:sp>
        <p:nvSpPr>
          <p:cNvPr id="5136"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20"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2725460457"/>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61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1296638A-9455-408A-8D50-7026F4405876}" type="slidenum">
              <a:rPr lang="en-US" altLang="en-US" sz="1200" b="0">
                <a:solidFill>
                  <a:srgbClr val="898989"/>
                </a:solidFill>
              </a:rPr>
              <a:pPr/>
              <a:t>41</a:t>
            </a:fld>
            <a:r>
              <a:rPr lang="en-US" altLang="en-US" sz="1200" b="0">
                <a:solidFill>
                  <a:srgbClr val="898989"/>
                </a:solidFill>
              </a:rPr>
              <a:t>/30</a:t>
            </a:r>
          </a:p>
        </p:txBody>
      </p:sp>
      <p:sp>
        <p:nvSpPr>
          <p:cNvPr id="6148"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cxnSp>
        <p:nvCxnSpPr>
          <p:cNvPr id="7" name="Straight Connector 6"/>
          <p:cNvCxnSpPr>
            <a:stCxn id="3" idx="5"/>
            <a:endCxn id="8" idx="1"/>
          </p:cNvCxnSpPr>
          <p:nvPr/>
        </p:nvCxnSpPr>
        <p:spPr>
          <a:xfrm>
            <a:off x="8091488" y="24558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7"/>
            <a:endCxn id="8" idx="3"/>
          </p:cNvCxnSpPr>
          <p:nvPr/>
        </p:nvCxnSpPr>
        <p:spPr>
          <a:xfrm flipV="1">
            <a:off x="80914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5"/>
            <a:endCxn id="11" idx="1"/>
          </p:cNvCxnSpPr>
          <p:nvPr/>
        </p:nvCxnSpPr>
        <p:spPr>
          <a:xfrm>
            <a:off x="90058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8158163" y="41227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58"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{C,B,A}</a:t>
            </a:r>
          </a:p>
          <a:p>
            <a:r>
              <a:rPr lang="en-US" altLang="en-US" sz="1600" b="0"/>
              <a:t>E = { }</a:t>
            </a:r>
          </a:p>
        </p:txBody>
      </p:sp>
      <p:sp>
        <p:nvSpPr>
          <p:cNvPr id="6159"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8"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2832907495"/>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71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38646BBC-8775-4F90-A4BA-C228D9D03744}" type="slidenum">
              <a:rPr lang="en-US" altLang="en-US" sz="1200" b="0">
                <a:solidFill>
                  <a:srgbClr val="898989"/>
                </a:solidFill>
              </a:rPr>
              <a:pPr/>
              <a:t>42</a:t>
            </a:fld>
            <a:r>
              <a:rPr lang="en-US" altLang="en-US" sz="1200" b="0">
                <a:solidFill>
                  <a:srgbClr val="898989"/>
                </a:solidFill>
              </a:rPr>
              <a:t>/30</a:t>
            </a:r>
          </a:p>
        </p:txBody>
      </p:sp>
      <p:sp>
        <p:nvSpPr>
          <p:cNvPr id="7172"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cxnSp>
        <p:nvCxnSpPr>
          <p:cNvPr id="13" name="Straight Connector 12"/>
          <p:cNvCxnSpPr>
            <a:stCxn id="10" idx="7"/>
            <a:endCxn id="8" idx="3"/>
          </p:cNvCxnSpPr>
          <p:nvPr/>
        </p:nvCxnSpPr>
        <p:spPr>
          <a:xfrm flipV="1">
            <a:off x="80914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5"/>
            <a:endCxn id="11" idx="1"/>
          </p:cNvCxnSpPr>
          <p:nvPr/>
        </p:nvCxnSpPr>
        <p:spPr>
          <a:xfrm>
            <a:off x="90058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8158163" y="41227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181"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{A,C,B,A}</a:t>
            </a:r>
          </a:p>
          <a:p>
            <a:r>
              <a:rPr lang="en-US" altLang="en-US" sz="1600" b="0"/>
              <a:t>E = { }</a:t>
            </a:r>
          </a:p>
        </p:txBody>
      </p:sp>
      <p:sp>
        <p:nvSpPr>
          <p:cNvPr id="7182"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7"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464827488"/>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81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E2EECDBE-8978-4837-B02E-216091E3B4DA}" type="slidenum">
              <a:rPr lang="en-US" altLang="en-US" sz="1200" b="0">
                <a:solidFill>
                  <a:srgbClr val="898989"/>
                </a:solidFill>
              </a:rPr>
              <a:pPr/>
              <a:t>43</a:t>
            </a:fld>
            <a:r>
              <a:rPr lang="en-US" altLang="en-US" sz="1200" b="0">
                <a:solidFill>
                  <a:srgbClr val="898989"/>
                </a:solidFill>
              </a:rPr>
              <a:t>/30</a:t>
            </a:r>
          </a:p>
        </p:txBody>
      </p:sp>
      <p:sp>
        <p:nvSpPr>
          <p:cNvPr id="8196"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cxnSp>
        <p:nvCxnSpPr>
          <p:cNvPr id="13" name="Straight Connector 12"/>
          <p:cNvCxnSpPr>
            <a:stCxn id="10" idx="7"/>
            <a:endCxn id="8" idx="3"/>
          </p:cNvCxnSpPr>
          <p:nvPr/>
        </p:nvCxnSpPr>
        <p:spPr>
          <a:xfrm flipV="1">
            <a:off x="80914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5"/>
            <a:endCxn id="11" idx="1"/>
          </p:cNvCxnSpPr>
          <p:nvPr/>
        </p:nvCxnSpPr>
        <p:spPr>
          <a:xfrm>
            <a:off x="90058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8158163" y="41227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205"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{C,B,A}</a:t>
            </a:r>
          </a:p>
          <a:p>
            <a:r>
              <a:rPr lang="en-US" altLang="en-US" sz="1600" b="0"/>
              <a:t>E = {A}</a:t>
            </a:r>
          </a:p>
        </p:txBody>
      </p:sp>
      <p:sp>
        <p:nvSpPr>
          <p:cNvPr id="8206"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7"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2331279649"/>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92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070A97EB-3B6D-41FD-A978-CEFCBF20107C}" type="slidenum">
              <a:rPr lang="en-US" altLang="en-US" sz="1200" b="0">
                <a:solidFill>
                  <a:srgbClr val="898989"/>
                </a:solidFill>
              </a:rPr>
              <a:pPr/>
              <a:t>44</a:t>
            </a:fld>
            <a:r>
              <a:rPr lang="en-US" altLang="en-US" sz="1200" b="0">
                <a:solidFill>
                  <a:srgbClr val="898989"/>
                </a:solidFill>
              </a:rPr>
              <a:t>/30</a:t>
            </a:r>
          </a:p>
        </p:txBody>
      </p:sp>
      <p:sp>
        <p:nvSpPr>
          <p:cNvPr id="9220"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cxnSp>
        <p:nvCxnSpPr>
          <p:cNvPr id="15" name="Straight Connector 14"/>
          <p:cNvCxnSpPr>
            <a:stCxn id="8" idx="5"/>
            <a:endCxn id="11" idx="1"/>
          </p:cNvCxnSpPr>
          <p:nvPr/>
        </p:nvCxnSpPr>
        <p:spPr>
          <a:xfrm>
            <a:off x="90058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8158163" y="4122738"/>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228"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{D,C,B,A}</a:t>
            </a:r>
          </a:p>
          <a:p>
            <a:r>
              <a:rPr lang="en-US" altLang="en-US" sz="1600" b="0"/>
              <a:t>E = {A}</a:t>
            </a:r>
          </a:p>
        </p:txBody>
      </p:sp>
      <p:sp>
        <p:nvSpPr>
          <p:cNvPr id="9229"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7"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522047528"/>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02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9AE0FDC0-23C8-411D-A921-164E2439EC6E}" type="slidenum">
              <a:rPr lang="en-US" altLang="en-US" sz="1200" b="0">
                <a:solidFill>
                  <a:srgbClr val="898989"/>
                </a:solidFill>
              </a:rPr>
              <a:pPr/>
              <a:t>45</a:t>
            </a:fld>
            <a:r>
              <a:rPr lang="en-US" altLang="en-US" sz="1200" b="0">
                <a:solidFill>
                  <a:srgbClr val="898989"/>
                </a:solidFill>
              </a:rPr>
              <a:t>/30</a:t>
            </a:r>
          </a:p>
        </p:txBody>
      </p:sp>
      <p:sp>
        <p:nvSpPr>
          <p:cNvPr id="10244"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cxnSp>
        <p:nvCxnSpPr>
          <p:cNvPr id="15" name="Straight Connector 14"/>
          <p:cNvCxnSpPr>
            <a:stCxn id="8" idx="5"/>
            <a:endCxn id="11" idx="1"/>
          </p:cNvCxnSpPr>
          <p:nvPr/>
        </p:nvCxnSpPr>
        <p:spPr>
          <a:xfrm>
            <a:off x="9005888" y="3370263"/>
            <a:ext cx="590550" cy="5905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251"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{E,D,C,B,A}</a:t>
            </a:r>
          </a:p>
          <a:p>
            <a:r>
              <a:rPr lang="en-US" altLang="en-US" sz="1600" b="0"/>
              <a:t>E = {A}</a:t>
            </a:r>
          </a:p>
        </p:txBody>
      </p:sp>
      <p:sp>
        <p:nvSpPr>
          <p:cNvPr id="10252"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6"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728079312"/>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12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354AC86B-8E1F-47BD-8DF4-DB9E84AC3686}" type="slidenum">
              <a:rPr lang="en-US" altLang="en-US" sz="1200" b="0">
                <a:solidFill>
                  <a:srgbClr val="898989"/>
                </a:solidFill>
              </a:rPr>
              <a:pPr/>
              <a:t>46</a:t>
            </a:fld>
            <a:r>
              <a:rPr lang="en-US" altLang="en-US" sz="1200" b="0">
                <a:solidFill>
                  <a:srgbClr val="898989"/>
                </a:solidFill>
              </a:rPr>
              <a:t>/30</a:t>
            </a:r>
          </a:p>
        </p:txBody>
      </p:sp>
      <p:sp>
        <p:nvSpPr>
          <p:cNvPr id="11268"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sp>
        <p:nvSpPr>
          <p:cNvPr id="11274"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{C,E,D,C,B,A}</a:t>
            </a:r>
          </a:p>
          <a:p>
            <a:r>
              <a:rPr lang="en-US" altLang="en-US" sz="1600" b="0"/>
              <a:t>E = {A}</a:t>
            </a:r>
          </a:p>
        </p:txBody>
      </p:sp>
      <p:sp>
        <p:nvSpPr>
          <p:cNvPr id="11275"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4"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1561040287"/>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22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F981DE3E-AD4E-4103-9F3B-7667DB907A40}" type="slidenum">
              <a:rPr lang="en-US" altLang="en-US" sz="1200" b="0">
                <a:solidFill>
                  <a:srgbClr val="898989"/>
                </a:solidFill>
              </a:rPr>
              <a:pPr/>
              <a:t>47</a:t>
            </a:fld>
            <a:r>
              <a:rPr lang="en-US" altLang="en-US" sz="1200" b="0">
                <a:solidFill>
                  <a:srgbClr val="898989"/>
                </a:solidFill>
              </a:rPr>
              <a:t>/30</a:t>
            </a:r>
          </a:p>
        </p:txBody>
      </p:sp>
      <p:sp>
        <p:nvSpPr>
          <p:cNvPr id="12292"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sp>
        <p:nvSpPr>
          <p:cNvPr id="12298"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{E,D,C,B,A}</a:t>
            </a:r>
          </a:p>
          <a:p>
            <a:r>
              <a:rPr lang="en-US" altLang="en-US" sz="1600" b="0"/>
              <a:t>E = {A,C}</a:t>
            </a:r>
          </a:p>
        </p:txBody>
      </p:sp>
      <p:sp>
        <p:nvSpPr>
          <p:cNvPr id="12299"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4"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453121568"/>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33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0DECB736-3762-434D-AD7E-24C23E1EABA3}" type="slidenum">
              <a:rPr lang="en-US" altLang="en-US" sz="1200" b="0">
                <a:solidFill>
                  <a:srgbClr val="898989"/>
                </a:solidFill>
              </a:rPr>
              <a:pPr/>
              <a:t>48</a:t>
            </a:fld>
            <a:r>
              <a:rPr lang="en-US" altLang="en-US" sz="1200" b="0">
                <a:solidFill>
                  <a:srgbClr val="898989"/>
                </a:solidFill>
              </a:rPr>
              <a:t>/30</a:t>
            </a:r>
          </a:p>
        </p:txBody>
      </p:sp>
      <p:sp>
        <p:nvSpPr>
          <p:cNvPr id="13316"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sp>
        <p:nvSpPr>
          <p:cNvPr id="13322"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{D,C,B,A}</a:t>
            </a:r>
          </a:p>
          <a:p>
            <a:r>
              <a:rPr lang="en-US" altLang="en-US" sz="1600" b="0"/>
              <a:t>E = {A,C,E}</a:t>
            </a:r>
          </a:p>
        </p:txBody>
      </p:sp>
      <p:sp>
        <p:nvSpPr>
          <p:cNvPr id="13323"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4"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2874575915"/>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43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DA83C8BD-1BB6-4379-8C06-046EF164BA72}" type="slidenum">
              <a:rPr lang="en-US" altLang="en-US" sz="1200" b="0">
                <a:solidFill>
                  <a:srgbClr val="898989"/>
                </a:solidFill>
              </a:rPr>
              <a:pPr/>
              <a:t>49</a:t>
            </a:fld>
            <a:r>
              <a:rPr lang="en-US" altLang="en-US" sz="1200" b="0">
                <a:solidFill>
                  <a:srgbClr val="898989"/>
                </a:solidFill>
              </a:rPr>
              <a:t>/30</a:t>
            </a:r>
          </a:p>
        </p:txBody>
      </p:sp>
      <p:sp>
        <p:nvSpPr>
          <p:cNvPr id="14340"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sp>
        <p:nvSpPr>
          <p:cNvPr id="14346"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{C,B,A}</a:t>
            </a:r>
          </a:p>
          <a:p>
            <a:r>
              <a:rPr lang="en-US" altLang="en-US" sz="1600" b="0"/>
              <a:t>E = {A,C,E,D}</a:t>
            </a:r>
          </a:p>
        </p:txBody>
      </p:sp>
      <p:sp>
        <p:nvSpPr>
          <p:cNvPr id="14347"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4"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41861468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A69781-A333-4452-A59F-242C72EDE159}" type="datetime1">
              <a:rPr lang="en-US" altLang="en-US" sz="1200">
                <a:solidFill>
                  <a:srgbClr val="898989"/>
                </a:solidFill>
                <a:latin typeface="Arial" panose="020B0604020202020204" pitchFamily="34" charset="0"/>
              </a:rPr>
              <a:pPr>
                <a:spcBef>
                  <a:spcPct val="0"/>
                </a:spcBef>
                <a:buFontTx/>
                <a:buNone/>
              </a:pPr>
              <a:t>3/16/2021</a:t>
            </a:fld>
            <a:endParaRPr lang="en-US" altLang="en-US" sz="1200">
              <a:solidFill>
                <a:srgbClr val="898989"/>
              </a:solidFill>
              <a:latin typeface="Arial" panose="020B0604020202020204" pitchFamily="34" charset="0"/>
            </a:endParaRPr>
          </a:p>
        </p:txBody>
      </p:sp>
      <p:sp>
        <p:nvSpPr>
          <p:cNvPr id="12291" name="Footer Placeholder 2"/>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229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5253CB-F047-4C80-AD6C-0DB39A033849}" type="slidenum">
              <a:rPr lang="en-US" altLang="en-US" sz="1200">
                <a:solidFill>
                  <a:srgbClr val="898989"/>
                </a:solidFill>
                <a:latin typeface="Arial" panose="020B0604020202020204" pitchFamily="34" charset="0"/>
              </a:rPr>
              <a:pPr>
                <a:spcBef>
                  <a:spcPct val="0"/>
                </a:spcBef>
                <a:buFontTx/>
                <a:buNone/>
              </a:pPr>
              <a:t>5</a:t>
            </a:fld>
            <a:r>
              <a:rPr lang="en-US" altLang="en-US" sz="1200">
                <a:solidFill>
                  <a:srgbClr val="898989"/>
                </a:solidFill>
                <a:latin typeface="Arial" panose="020B0604020202020204" pitchFamily="34" charset="0"/>
              </a:rPr>
              <a:t>/30</a:t>
            </a:r>
          </a:p>
        </p:txBody>
      </p:sp>
      <p:sp>
        <p:nvSpPr>
          <p:cNvPr id="12293" name="TextBox 4"/>
          <p:cNvSpPr txBox="1">
            <a:spLocks noChangeArrowheads="1"/>
          </p:cNvSpPr>
          <p:nvPr/>
        </p:nvSpPr>
        <p:spPr bwMode="auto">
          <a:xfrm>
            <a:off x="2438400" y="352585"/>
            <a:ext cx="7315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000" dirty="0">
                <a:solidFill>
                  <a:srgbClr val="FF3300"/>
                </a:solidFill>
                <a:latin typeface="Arial" panose="020B0604020202020204" pitchFamily="34" charset="0"/>
              </a:rPr>
              <a:t>Application of Spanning Tree</a:t>
            </a:r>
          </a:p>
          <a:p>
            <a:pPr eaLnBrk="1" hangingPunct="1">
              <a:spcBef>
                <a:spcPct val="0"/>
              </a:spcBef>
              <a:buFontTx/>
              <a:buNone/>
            </a:pPr>
            <a:endParaRPr lang="en-US" altLang="en-US" sz="4000" dirty="0">
              <a:latin typeface="Arial" panose="020B0604020202020204" pitchFamily="34" charset="0"/>
            </a:endParaRPr>
          </a:p>
        </p:txBody>
      </p:sp>
      <p:sp>
        <p:nvSpPr>
          <p:cNvPr id="9" name="TextBox 8"/>
          <p:cNvSpPr txBox="1"/>
          <p:nvPr/>
        </p:nvSpPr>
        <p:spPr>
          <a:xfrm>
            <a:off x="10010502" y="5275357"/>
            <a:ext cx="895245" cy="523220"/>
          </a:xfrm>
          <a:prstGeom prst="rect">
            <a:avLst/>
          </a:prstGeom>
          <a:noFill/>
        </p:spPr>
        <p:txBody>
          <a:bodyPr wrap="none" rtlCol="0">
            <a:spAutoFit/>
          </a:bodyPr>
          <a:lstStyle/>
          <a:p>
            <a:r>
              <a:rPr lang="en-US" sz="2800" b="1" dirty="0" smtClean="0">
                <a:solidFill>
                  <a:srgbClr val="0000CC"/>
                </a:solidFill>
              </a:rPr>
              <a:t>IDEA</a:t>
            </a:r>
            <a:endParaRPr lang="en-GB" sz="2800" b="1" dirty="0">
              <a:solidFill>
                <a:srgbClr val="0000CC"/>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838" y="1969559"/>
            <a:ext cx="4041869" cy="3026911"/>
          </a:xfrm>
          <a:prstGeom prst="rect">
            <a:avLst/>
          </a:prstGeom>
        </p:spPr>
      </p:pic>
      <p:sp>
        <p:nvSpPr>
          <p:cNvPr id="11" name="TextBox 10"/>
          <p:cNvSpPr txBox="1"/>
          <p:nvPr/>
        </p:nvSpPr>
        <p:spPr>
          <a:xfrm>
            <a:off x="5046710" y="5275357"/>
            <a:ext cx="1588897" cy="523220"/>
          </a:xfrm>
          <a:prstGeom prst="rect">
            <a:avLst/>
          </a:prstGeom>
          <a:noFill/>
        </p:spPr>
        <p:txBody>
          <a:bodyPr wrap="none" rtlCol="0">
            <a:spAutoFit/>
          </a:bodyPr>
          <a:lstStyle/>
          <a:p>
            <a:r>
              <a:rPr lang="en-US" sz="2800" b="1" dirty="0" smtClean="0">
                <a:solidFill>
                  <a:srgbClr val="0000CC"/>
                </a:solidFill>
              </a:rPr>
              <a:t>PURPOSE</a:t>
            </a:r>
            <a:endParaRPr lang="en-GB" sz="2400" b="1" dirty="0">
              <a:solidFill>
                <a:srgbClr val="0000CC"/>
              </a:solidFill>
            </a:endParaRPr>
          </a:p>
        </p:txBody>
      </p:sp>
      <p:pic>
        <p:nvPicPr>
          <p:cNvPr id="4100" name="Picture 4" descr="MST | Application of Minimum Spanning Tree - javatpo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360" y="2035773"/>
            <a:ext cx="3906527" cy="306825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pplication of Minimum Spanning 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24395"/>
            <a:ext cx="3445058" cy="302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26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53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55ACB8A2-A5DF-40B2-A516-C58062B3B8AB}" type="slidenum">
              <a:rPr lang="en-US" altLang="en-US" sz="1200" b="0">
                <a:solidFill>
                  <a:srgbClr val="898989"/>
                </a:solidFill>
              </a:rPr>
              <a:pPr/>
              <a:t>50</a:t>
            </a:fld>
            <a:r>
              <a:rPr lang="en-US" altLang="en-US" sz="1200" b="0">
                <a:solidFill>
                  <a:srgbClr val="898989"/>
                </a:solidFill>
              </a:rPr>
              <a:t>/30</a:t>
            </a:r>
          </a:p>
        </p:txBody>
      </p:sp>
      <p:sp>
        <p:nvSpPr>
          <p:cNvPr id="15364"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sp>
        <p:nvSpPr>
          <p:cNvPr id="15370"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{B,A}</a:t>
            </a:r>
          </a:p>
          <a:p>
            <a:r>
              <a:rPr lang="en-US" altLang="en-US" sz="1600" b="0"/>
              <a:t>E = {A,C,E,D,C}</a:t>
            </a:r>
          </a:p>
        </p:txBody>
      </p:sp>
      <p:sp>
        <p:nvSpPr>
          <p:cNvPr id="15371"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4"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4081518866"/>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865A144E-FE04-40DD-A451-4B2FED02DD69}" type="slidenum">
              <a:rPr lang="en-US" altLang="en-US" sz="1200" b="0">
                <a:solidFill>
                  <a:srgbClr val="898989"/>
                </a:solidFill>
              </a:rPr>
              <a:pPr/>
              <a:t>51</a:t>
            </a:fld>
            <a:r>
              <a:rPr lang="en-US" altLang="en-US" sz="1200" b="0">
                <a:solidFill>
                  <a:srgbClr val="898989"/>
                </a:solidFill>
              </a:rPr>
              <a:t>/30</a:t>
            </a:r>
          </a:p>
        </p:txBody>
      </p:sp>
      <p:sp>
        <p:nvSpPr>
          <p:cNvPr id="16388"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sp>
        <p:nvSpPr>
          <p:cNvPr id="16394"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{A}</a:t>
            </a:r>
          </a:p>
          <a:p>
            <a:r>
              <a:rPr lang="en-US" altLang="en-US" sz="1600" b="0"/>
              <a:t>E = {A,C,E,D,C,B}</a:t>
            </a:r>
          </a:p>
        </p:txBody>
      </p:sp>
      <p:sp>
        <p:nvSpPr>
          <p:cNvPr id="16395"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14"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256957851"/>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74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69917EC6-B205-444A-9DA5-08572BC735EE}" type="slidenum">
              <a:rPr lang="en-US" altLang="en-US" sz="1200" b="0">
                <a:solidFill>
                  <a:srgbClr val="898989"/>
                </a:solidFill>
              </a:rPr>
              <a:pPr/>
              <a:t>52</a:t>
            </a:fld>
            <a:r>
              <a:rPr lang="en-US" altLang="en-US" sz="1200" b="0">
                <a:solidFill>
                  <a:srgbClr val="898989"/>
                </a:solidFill>
              </a:rPr>
              <a:t>/30</a:t>
            </a:r>
          </a:p>
        </p:txBody>
      </p:sp>
      <p:sp>
        <p:nvSpPr>
          <p:cNvPr id="17412" name="Rectangle 2"/>
          <p:cNvSpPr>
            <a:spLocks noGrp="1"/>
          </p:cNvSpPr>
          <p:nvPr>
            <p:ph type="title"/>
          </p:nvPr>
        </p:nvSpPr>
        <p:spPr>
          <a:xfrm>
            <a:off x="2514600" y="272636"/>
            <a:ext cx="7391400" cy="978729"/>
          </a:xfrm>
          <a:noFill/>
        </p:spPr>
        <p:txBody>
          <a:bodyPr>
            <a:spAutoFit/>
          </a:bodyPr>
          <a:lstStyle/>
          <a:p>
            <a:r>
              <a:rPr lang="en-US" altLang="en-US" sz="3200" b="1">
                <a:solidFill>
                  <a:srgbClr val="FF0000"/>
                </a:solidFill>
              </a:rPr>
              <a:t>Algorithm for finding an Euler cycle from the vertex X using stack</a:t>
            </a:r>
            <a:r>
              <a:rPr lang="en-US" altLang="en-US" sz="3200">
                <a:solidFill>
                  <a:srgbClr val="FF0000"/>
                </a:solidFill>
              </a:rPr>
              <a:t> </a:t>
            </a:r>
          </a:p>
        </p:txBody>
      </p:sp>
      <p:sp>
        <p:nvSpPr>
          <p:cNvPr id="3" name="Oval 2"/>
          <p:cNvSpPr/>
          <p:nvPr/>
        </p:nvSpPr>
        <p:spPr>
          <a:xfrm>
            <a:off x="77009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a:t>
            </a:r>
          </a:p>
        </p:txBody>
      </p:sp>
      <p:sp>
        <p:nvSpPr>
          <p:cNvPr id="8" name="Oval 7"/>
          <p:cNvSpPr/>
          <p:nvPr/>
        </p:nvSpPr>
        <p:spPr>
          <a:xfrm>
            <a:off x="8615363" y="29797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a:t>
            </a:r>
          </a:p>
        </p:txBody>
      </p:sp>
      <p:sp>
        <p:nvSpPr>
          <p:cNvPr id="9" name="Oval 8"/>
          <p:cNvSpPr/>
          <p:nvPr/>
        </p:nvSpPr>
        <p:spPr>
          <a:xfrm>
            <a:off x="9529763" y="20653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a:t>
            </a:r>
          </a:p>
        </p:txBody>
      </p:sp>
      <p:sp>
        <p:nvSpPr>
          <p:cNvPr id="10" name="Oval 9"/>
          <p:cNvSpPr/>
          <p:nvPr/>
        </p:nvSpPr>
        <p:spPr>
          <a:xfrm>
            <a:off x="77009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a:t>
            </a:r>
          </a:p>
        </p:txBody>
      </p:sp>
      <p:sp>
        <p:nvSpPr>
          <p:cNvPr id="11" name="Oval 10"/>
          <p:cNvSpPr/>
          <p:nvPr/>
        </p:nvSpPr>
        <p:spPr>
          <a:xfrm>
            <a:off x="9529763" y="38941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a:t>
            </a:r>
          </a:p>
        </p:txBody>
      </p:sp>
      <p:sp>
        <p:nvSpPr>
          <p:cNvPr id="17418" name="TextBox 25"/>
          <p:cNvSpPr txBox="1">
            <a:spLocks noChangeArrowheads="1"/>
          </p:cNvSpPr>
          <p:nvPr/>
        </p:nvSpPr>
        <p:spPr bwMode="auto">
          <a:xfrm>
            <a:off x="7315201" y="4656138"/>
            <a:ext cx="320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S = { }</a:t>
            </a:r>
          </a:p>
          <a:p>
            <a:r>
              <a:rPr lang="en-US" altLang="en-US" sz="1600" b="0"/>
              <a:t>E = {A,C,E,D,C,B,A}</a:t>
            </a:r>
          </a:p>
        </p:txBody>
      </p:sp>
      <p:sp>
        <p:nvSpPr>
          <p:cNvPr id="17419" name="TextBox 26"/>
          <p:cNvSpPr txBox="1">
            <a:spLocks noChangeArrowheads="1"/>
          </p:cNvSpPr>
          <p:nvPr/>
        </p:nvSpPr>
        <p:spPr bwMode="auto">
          <a:xfrm>
            <a:off x="8386763" y="4327526"/>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r>
              <a:rPr lang="en-US" altLang="en-US" sz="1400" b="0" i="1">
                <a:latin typeface="Times New Roman" panose="02020603050405020304" pitchFamily="18" charset="0"/>
                <a:cs typeface="Times New Roman" panose="02020603050405020304" pitchFamily="18" charset="0"/>
              </a:rPr>
              <a:t>Graph G</a:t>
            </a:r>
          </a:p>
        </p:txBody>
      </p:sp>
      <p:sp>
        <p:nvSpPr>
          <p:cNvPr id="2" name="TextBox 1"/>
          <p:cNvSpPr txBox="1"/>
          <p:nvPr/>
        </p:nvSpPr>
        <p:spPr>
          <a:xfrm>
            <a:off x="7159625" y="5464175"/>
            <a:ext cx="2895600" cy="338138"/>
          </a:xfrm>
          <a:prstGeom prst="rect">
            <a:avLst/>
          </a:prstGeom>
          <a:noFill/>
        </p:spPr>
        <p:txBody>
          <a:bodyPr>
            <a:spAutoFit/>
          </a:bodyPr>
          <a:lstStyle/>
          <a:p>
            <a:pPr>
              <a:defRPr/>
            </a:pPr>
            <a:r>
              <a:rPr lang="en-US" sz="1600" dirty="0">
                <a:solidFill>
                  <a:schemeClr val="accent6">
                    <a:lumMod val="75000"/>
                  </a:schemeClr>
                </a:solidFill>
                <a:sym typeface="Wingdings" pitchFamily="2" charset="2"/>
              </a:rPr>
              <a:t>Result: A, C, E, D, C, B, A</a:t>
            </a:r>
            <a:endParaRPr lang="en-US" sz="1600" dirty="0">
              <a:solidFill>
                <a:schemeClr val="accent6">
                  <a:lumMod val="75000"/>
                </a:schemeClr>
              </a:solidFill>
            </a:endParaRPr>
          </a:p>
        </p:txBody>
      </p:sp>
      <p:cxnSp>
        <p:nvCxnSpPr>
          <p:cNvPr id="5" name="Straight Arrow Connector 4"/>
          <p:cNvCxnSpPr/>
          <p:nvPr/>
        </p:nvCxnSpPr>
        <p:spPr>
          <a:xfrm>
            <a:off x="8158163" y="2522538"/>
            <a:ext cx="449262" cy="4492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072563" y="3436938"/>
            <a:ext cx="4572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229600" y="4122738"/>
            <a:ext cx="1219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158163" y="3436938"/>
            <a:ext cx="4445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6273" name="Straight Arrow Connector 566272"/>
          <p:cNvCxnSpPr/>
          <p:nvPr/>
        </p:nvCxnSpPr>
        <p:spPr>
          <a:xfrm flipV="1">
            <a:off x="9072563" y="2522538"/>
            <a:ext cx="457200" cy="4492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6277" name="Straight Arrow Connector 566276"/>
          <p:cNvCxnSpPr/>
          <p:nvPr/>
        </p:nvCxnSpPr>
        <p:spPr>
          <a:xfrm flipH="1">
            <a:off x="8229600" y="2293938"/>
            <a:ext cx="1219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 Box 3"/>
          <p:cNvSpPr txBox="1">
            <a:spLocks noChangeArrowheads="1"/>
          </p:cNvSpPr>
          <p:nvPr/>
        </p:nvSpPr>
        <p:spPr bwMode="auto">
          <a:xfrm>
            <a:off x="1981200" y="1524001"/>
            <a:ext cx="5181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buFont typeface="Arial" pitchFamily="34" charset="0"/>
              <a:buChar char="•"/>
              <a:defRPr/>
            </a:pPr>
            <a:r>
              <a:rPr lang="en-US" altLang="en-US" sz="1600" b="1" u="sng" dirty="0">
                <a:solidFill>
                  <a:srgbClr val="130ABE"/>
                </a:solidFill>
                <a:latin typeface="Times New Roman" pitchFamily="18" charset="0"/>
              </a:rPr>
              <a:t>Input</a:t>
            </a:r>
            <a:r>
              <a:rPr lang="en-US" altLang="en-US" sz="1600" dirty="0">
                <a:solidFill>
                  <a:srgbClr val="130ABE"/>
                </a:solidFill>
                <a:latin typeface="Times New Roman" pitchFamily="18" charset="0"/>
              </a:rPr>
              <a:t>: </a:t>
            </a:r>
            <a:r>
              <a:rPr lang="en-US" altLang="en-US" sz="1600" dirty="0">
                <a:latin typeface="Times New Roman" pitchFamily="18" charset="0"/>
              </a:rPr>
              <a:t>Connected graph </a:t>
            </a:r>
            <a:r>
              <a:rPr lang="en-US" altLang="en-US" sz="1600" i="1" dirty="0">
                <a:latin typeface="Times New Roman" pitchFamily="18" charset="0"/>
              </a:rPr>
              <a:t>G </a:t>
            </a:r>
            <a:r>
              <a:rPr lang="en-US" altLang="en-US" sz="1600" dirty="0">
                <a:latin typeface="Times New Roman" pitchFamily="18" charset="0"/>
              </a:rPr>
              <a:t>with </a:t>
            </a:r>
            <a:r>
              <a:rPr lang="en-US" altLang="en-US" sz="1600" dirty="0">
                <a:solidFill>
                  <a:srgbClr val="130ABE"/>
                </a:solidFill>
                <a:latin typeface="Times New Roman" pitchFamily="18" charset="0"/>
              </a:rPr>
              <a:t>all vertices having even degrees</a:t>
            </a:r>
          </a:p>
          <a:p>
            <a:pPr marL="342900" indent="-342900">
              <a:buFont typeface="Arial" pitchFamily="34" charset="0"/>
              <a:buChar char="•"/>
              <a:defRPr/>
            </a:pPr>
            <a:r>
              <a:rPr lang="en-US" altLang="en-US" sz="1600" b="1" u="sng" dirty="0">
                <a:solidFill>
                  <a:srgbClr val="130ABE"/>
                </a:solidFill>
                <a:latin typeface="Times New Roman" pitchFamily="18" charset="0"/>
              </a:rPr>
              <a:t>Output</a:t>
            </a:r>
            <a:r>
              <a:rPr lang="en-US" altLang="en-US" sz="1600" dirty="0">
                <a:solidFill>
                  <a:srgbClr val="130ABE"/>
                </a:solidFill>
                <a:latin typeface="Times New Roman" pitchFamily="18" charset="0"/>
              </a:rPr>
              <a:t>: </a:t>
            </a:r>
            <a:r>
              <a:rPr lang="en-US" altLang="en-US" sz="1600" dirty="0">
                <a:latin typeface="Times New Roman" pitchFamily="18" charset="0"/>
              </a:rPr>
              <a:t>Euler cycle</a:t>
            </a:r>
            <a:br>
              <a:rPr lang="en-US" altLang="en-US" sz="1600" dirty="0">
                <a:latin typeface="Times New Roman" pitchFamily="18" charset="0"/>
              </a:rPr>
            </a:br>
            <a:endParaRPr lang="en-US" altLang="en-US" sz="1600" dirty="0">
              <a:latin typeface="Times New Roman" pitchFamily="18" charset="0"/>
            </a:endParaRPr>
          </a:p>
          <a:p>
            <a:pPr eaLnBrk="1" hangingPunct="1">
              <a:defRPr/>
            </a:pPr>
            <a:r>
              <a:rPr lang="vi-VN" altLang="ko-KR" sz="1600" b="1" u="sng" dirty="0">
                <a:solidFill>
                  <a:srgbClr val="130ABE"/>
                </a:solidFill>
                <a:latin typeface="Arial" pitchFamily="34" charset="0"/>
                <a:ea typeface="굴림"/>
                <a:cs typeface="굴림"/>
              </a:rPr>
              <a:t>Step 1</a:t>
            </a:r>
            <a:r>
              <a:rPr lang="vi-VN" altLang="ko-KR" sz="1600" dirty="0">
                <a:solidFill>
                  <a:srgbClr val="130ABE"/>
                </a:solidFill>
                <a:latin typeface="Arial" pitchFamily="34" charset="0"/>
                <a:ea typeface="굴림"/>
                <a:cs typeface="굴림"/>
              </a:rPr>
              <a: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Declare </a:t>
            </a:r>
            <a:r>
              <a:rPr lang="en-US" altLang="ko-KR" sz="1600" dirty="0">
                <a:latin typeface="Arial" pitchFamily="34" charset="0"/>
                <a:ea typeface="굴림"/>
                <a:cs typeface="굴림"/>
              </a:rPr>
              <a:t>a </a:t>
            </a:r>
            <a:r>
              <a:rPr lang="en-US" altLang="ko-KR" sz="1600" dirty="0">
                <a:solidFill>
                  <a:srgbClr val="130ABE"/>
                </a:solidFill>
                <a:latin typeface="Arial" pitchFamily="34" charset="0"/>
                <a:ea typeface="굴림"/>
                <a:cs typeface="굴림"/>
              </a:rPr>
              <a:t>stack S</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and an </a:t>
            </a:r>
            <a:r>
              <a:rPr lang="en-US" altLang="ko-KR" sz="1600" dirty="0">
                <a:solidFill>
                  <a:srgbClr val="130ABE"/>
                </a:solidFill>
                <a:latin typeface="Arial" pitchFamily="34" charset="0"/>
                <a:ea typeface="굴림"/>
                <a:cs typeface="굴림"/>
              </a:rPr>
              <a:t>empty array E</a:t>
            </a:r>
            <a:r>
              <a:rPr lang="en-US" altLang="ko-KR" sz="1600" dirty="0">
                <a:latin typeface="Arial" pitchFamily="34" charset="0"/>
                <a:ea typeface="굴림"/>
                <a:cs typeface="굴림"/>
              </a:rPr>
              <a:t> (</a:t>
            </a:r>
            <a:r>
              <a:rPr lang="en-US" altLang="ko-KR" sz="1600" i="1" dirty="0">
                <a:latin typeface="Arial" pitchFamily="34" charset="0"/>
                <a:ea typeface="굴림"/>
                <a:cs typeface="굴림"/>
              </a:rPr>
              <a:t>which will contain Euler cycle</a:t>
            </a:r>
            <a:r>
              <a:rPr lang="en-US" altLang="ko-KR" sz="1600" dirty="0">
                <a:latin typeface="Arial" pitchFamily="34" charset="0"/>
                <a:ea typeface="굴림"/>
                <a:cs typeface="굴림"/>
              </a:rPr>
              <a:t>)</a:t>
            </a:r>
          </a:p>
          <a:p>
            <a:pPr eaLnBrk="1" hangingPunct="1">
              <a:defRPr/>
            </a:pPr>
            <a:r>
              <a:rPr lang="vi-VN" altLang="ko-KR" sz="1600" b="1" u="sng" dirty="0">
                <a:solidFill>
                  <a:srgbClr val="130ABE"/>
                </a:solidFill>
                <a:latin typeface="Arial" pitchFamily="34" charset="0"/>
                <a:ea typeface="굴림"/>
                <a:cs typeface="굴림"/>
              </a:rPr>
              <a:t>Step 2</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Push the vertex X to S</a:t>
            </a:r>
            <a:endParaRPr lang="vi-VN" altLang="ko-KR" sz="1600" dirty="0">
              <a:latin typeface="Arial" pitchFamily="34" charset="0"/>
              <a:ea typeface="굴림"/>
              <a:cs typeface="굴림"/>
            </a:endParaRPr>
          </a:p>
          <a:p>
            <a:pPr eaLnBrk="1" hangingPunct="1">
              <a:defRPr/>
            </a:pPr>
            <a:r>
              <a:rPr lang="vi-VN" altLang="ko-KR" sz="1600" b="1" u="sng" dirty="0">
                <a:solidFill>
                  <a:srgbClr val="130ABE"/>
                </a:solidFill>
                <a:latin typeface="Arial" pitchFamily="34" charset="0"/>
                <a:ea typeface="굴림"/>
                <a:cs typeface="굴림"/>
              </a:rPr>
              <a:t>Step 3</a:t>
            </a:r>
            <a:r>
              <a:rPr lang="vi-VN" altLang="ko-KR" sz="1600" dirty="0">
                <a:solidFill>
                  <a:srgbClr val="130ABE"/>
                </a:solidFill>
                <a:latin typeface="Arial" pitchFamily="34" charset="0"/>
                <a:ea typeface="굴림"/>
                <a:cs typeface="굴림"/>
              </a:rPr>
              <a:t>: </a:t>
            </a:r>
            <a:r>
              <a:rPr lang="en-US" altLang="ko-KR" sz="1600" dirty="0">
                <a:latin typeface="Arial" pitchFamily="34" charset="0"/>
                <a:ea typeface="굴림"/>
                <a:cs typeface="굴림"/>
              </a:rPr>
              <a:t>T = top element</a:t>
            </a:r>
            <a:r>
              <a:rPr lang="vi-VN" altLang="ko-KR" sz="1600" dirty="0">
                <a:latin typeface="Arial" pitchFamily="34" charset="0"/>
                <a:ea typeface="굴림"/>
                <a:cs typeface="굴림"/>
              </a:rPr>
              <a:t> (first element)</a:t>
            </a:r>
            <a:r>
              <a:rPr lang="en-US" altLang="ko-KR" sz="1600" dirty="0">
                <a:latin typeface="Arial" pitchFamily="34" charset="0"/>
                <a:ea typeface="굴림"/>
                <a:cs typeface="굴림"/>
              </a:rPr>
              <a:t> of the stack S </a:t>
            </a:r>
          </a:p>
          <a:p>
            <a:pPr eaLnBrk="1" hangingPunct="1">
              <a:defRPr/>
            </a:pP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if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is isolated then remove it from the stack and put it to E</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	</a:t>
            </a: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else</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select the first vertex Y which is adjacent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to T,</a:t>
            </a:r>
            <a:r>
              <a:rPr lang="vi-VN" altLang="ko-KR" sz="1600" dirty="0">
                <a:latin typeface="Arial" pitchFamily="34" charset="0"/>
                <a:ea typeface="굴림"/>
                <a:cs typeface="굴림"/>
              </a:rPr>
              <a:t> </a:t>
            </a:r>
            <a:r>
              <a:rPr lang="en-US" altLang="ko-KR" sz="1600" dirty="0">
                <a:solidFill>
                  <a:srgbClr val="130ABE"/>
                </a:solidFill>
                <a:latin typeface="Arial" pitchFamily="34" charset="0"/>
                <a:ea typeface="굴림"/>
                <a:cs typeface="굴림"/>
              </a:rPr>
              <a:t>push Y to S and remove the edge (T,</a:t>
            </a:r>
            <a:r>
              <a:rPr lang="vi-VN" altLang="ko-KR" sz="1600" dirty="0">
                <a:solidFill>
                  <a:srgbClr val="130ABE"/>
                </a:solidFill>
                <a:latin typeface="Arial" pitchFamily="34" charset="0"/>
                <a:ea typeface="굴림"/>
                <a:cs typeface="굴림"/>
              </a:rPr>
              <a:t> </a:t>
            </a:r>
            <a:r>
              <a:rPr lang="en-US" altLang="ko-KR" sz="1600" dirty="0">
                <a:solidFill>
                  <a:srgbClr val="130ABE"/>
                </a:solidFill>
                <a:latin typeface="Arial" pitchFamily="34" charset="0"/>
                <a:ea typeface="굴림"/>
                <a:cs typeface="굴림"/>
              </a:rPr>
              <a:t>Y) from the graph   </a:t>
            </a:r>
          </a:p>
          <a:p>
            <a:pPr eaLnBrk="1" hangingPunct="1">
              <a:defRPr/>
            </a:pPr>
            <a:r>
              <a:rPr lang="vi-VN" altLang="ko-KR" sz="1600" b="1" u="sng" dirty="0">
                <a:solidFill>
                  <a:srgbClr val="130ABE"/>
                </a:solidFill>
                <a:latin typeface="Arial" pitchFamily="34" charset="0"/>
                <a:ea typeface="굴림"/>
                <a:cs typeface="굴림"/>
              </a:rPr>
              <a:t>Step 4</a:t>
            </a:r>
            <a:r>
              <a:rPr lang="vi-VN" altLang="ko-KR" sz="1600" dirty="0">
                <a:solidFill>
                  <a:srgbClr val="130ABE"/>
                </a:solidFill>
                <a:latin typeface="Arial" pitchFamily="34" charset="0"/>
                <a:ea typeface="굴림"/>
                <a:cs typeface="굴림"/>
              </a:rPr>
              <a:t>: </a:t>
            </a:r>
            <a:r>
              <a:rPr lang="vi-VN" altLang="ko-KR" sz="1600" dirty="0">
                <a:latin typeface="Arial" pitchFamily="34" charset="0"/>
                <a:ea typeface="굴림"/>
                <a:cs typeface="굴림"/>
              </a:rPr>
              <a:t>Go </a:t>
            </a:r>
            <a:r>
              <a:rPr lang="vi-VN" altLang="ko-KR" sz="1600" dirty="0">
                <a:solidFill>
                  <a:srgbClr val="130ABE"/>
                </a:solidFill>
                <a:latin typeface="Arial" pitchFamily="34" charset="0"/>
                <a:ea typeface="굴림"/>
                <a:cs typeface="굴림"/>
              </a:rPr>
              <a:t>back to Step 3 until stack S is empty</a:t>
            </a:r>
            <a:r>
              <a:rPr lang="vi-VN" altLang="ko-KR" sz="1600" dirty="0">
                <a:latin typeface="Arial" pitchFamily="34" charset="0"/>
                <a:ea typeface="굴림"/>
                <a:cs typeface="굴림"/>
              </a:rPr>
              <a:t>.</a:t>
            </a:r>
          </a:p>
          <a:p>
            <a:pPr eaLnBrk="1" hangingPunct="1">
              <a:defRPr/>
            </a:pPr>
            <a:endParaRPr lang="en-US" altLang="ko-KR" sz="1600" dirty="0">
              <a:latin typeface="Arial" pitchFamily="34" charset="0"/>
              <a:ea typeface="굴림"/>
              <a:cs typeface="굴림"/>
            </a:endParaRPr>
          </a:p>
          <a:p>
            <a:pPr eaLnBrk="1" hangingPunct="1">
              <a:defRPr/>
            </a:pPr>
            <a:r>
              <a:rPr lang="en-US" altLang="ko-KR" sz="1600" dirty="0">
                <a:latin typeface="Arial" pitchFamily="34" charset="0"/>
                <a:ea typeface="굴림"/>
                <a:cs typeface="굴림"/>
              </a:rPr>
              <a:t> </a:t>
            </a:r>
            <a:r>
              <a:rPr lang="vi-VN" altLang="ko-KR" sz="1600" dirty="0">
                <a:latin typeface="Arial" pitchFamily="34" charset="0"/>
                <a:ea typeface="굴림"/>
                <a:cs typeface="굴림"/>
              </a:rPr>
              <a:t>T</a:t>
            </a:r>
            <a:r>
              <a:rPr lang="en-US" altLang="ko-KR" sz="1600" dirty="0">
                <a:latin typeface="Arial" pitchFamily="34" charset="0"/>
                <a:ea typeface="굴림"/>
                <a:cs typeface="굴림"/>
              </a:rPr>
              <a:t>he last array E obtained is an Euler cycle of the graph</a:t>
            </a:r>
            <a:endParaRPr lang="en-US" altLang="en-US" sz="1600" dirty="0">
              <a:latin typeface="Arial" pitchFamily="34" charset="0"/>
            </a:endParaRPr>
          </a:p>
        </p:txBody>
      </p:sp>
    </p:spTree>
    <p:extLst>
      <p:ext uri="{BB962C8B-B14F-4D97-AF65-F5344CB8AC3E}">
        <p14:creationId xmlns:p14="http://schemas.microsoft.com/office/powerpoint/2010/main" val="2915858404"/>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84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7D10AA6D-3D41-45C5-9FAD-AAC61FE9894B}" type="slidenum">
              <a:rPr lang="en-US" altLang="en-US" sz="1200" b="0">
                <a:solidFill>
                  <a:srgbClr val="898989"/>
                </a:solidFill>
              </a:rPr>
              <a:pPr/>
              <a:t>53</a:t>
            </a:fld>
            <a:r>
              <a:rPr lang="en-US" altLang="en-US" sz="1200" b="0">
                <a:solidFill>
                  <a:srgbClr val="898989"/>
                </a:solidFill>
              </a:rPr>
              <a:t>/30</a:t>
            </a:r>
          </a:p>
        </p:txBody>
      </p:sp>
      <p:sp>
        <p:nvSpPr>
          <p:cNvPr id="18436" name="Rectangle 2"/>
          <p:cNvSpPr>
            <a:spLocks noGrp="1"/>
          </p:cNvSpPr>
          <p:nvPr>
            <p:ph type="title"/>
          </p:nvPr>
        </p:nvSpPr>
        <p:spPr>
          <a:xfrm>
            <a:off x="1524000" y="457200"/>
            <a:ext cx="9144000" cy="762000"/>
          </a:xfrm>
        </p:spPr>
        <p:txBody>
          <a:bodyPr/>
          <a:lstStyle/>
          <a:p>
            <a:r>
              <a:rPr lang="en-US" altLang="en-US" sz="3200" b="1">
                <a:solidFill>
                  <a:srgbClr val="FF0000"/>
                </a:solidFill>
              </a:rPr>
              <a:t>Necessary and sufficient conditions for Euler paths</a:t>
            </a:r>
          </a:p>
        </p:txBody>
      </p:sp>
      <p:sp>
        <p:nvSpPr>
          <p:cNvPr id="522243" name="Text Box 3"/>
          <p:cNvSpPr txBox="1">
            <a:spLocks noChangeArrowheads="1"/>
          </p:cNvSpPr>
          <p:nvPr/>
        </p:nvSpPr>
        <p:spPr bwMode="auto">
          <a:xfrm>
            <a:off x="2133600" y="1981201"/>
            <a:ext cx="8077200" cy="1323975"/>
          </a:xfrm>
          <a:prstGeom prst="rect">
            <a:avLst/>
          </a:prstGeom>
          <a:noFill/>
          <a:ln w="9525">
            <a:noFill/>
            <a:miter lim="800000"/>
            <a:headEnd/>
            <a:tailEnd/>
          </a:ln>
          <a:effectLst/>
        </p:spPr>
        <p:txBody>
          <a:bodyPr>
            <a:spAutoFit/>
          </a:bodyPr>
          <a:lstStyle/>
          <a:p>
            <a:pPr>
              <a:defRPr/>
            </a:pPr>
            <a:r>
              <a:rPr lang="en-US" sz="2400" b="1" u="sng" dirty="0">
                <a:solidFill>
                  <a:srgbClr val="130ABE"/>
                </a:solidFill>
                <a:effectLst>
                  <a:outerShdw blurRad="38100" dist="38100" dir="2700000" algn="tl">
                    <a:srgbClr val="C0C0C0"/>
                  </a:outerShdw>
                </a:effectLst>
                <a:cs typeface="Arial" pitchFamily="34" charset="0"/>
              </a:rPr>
              <a:t>Theorem 2</a:t>
            </a:r>
            <a:r>
              <a:rPr lang="en-US" sz="2400" u="sng" dirty="0">
                <a:solidFill>
                  <a:srgbClr val="130ABE"/>
                </a:solidFill>
                <a:effectLst>
                  <a:outerShdw blurRad="38100" dist="38100" dir="2700000" algn="tl">
                    <a:srgbClr val="C0C0C0"/>
                  </a:outerShdw>
                </a:effectLst>
                <a:cs typeface="Arial" pitchFamily="34" charset="0"/>
              </a:rPr>
              <a:t>:</a:t>
            </a:r>
            <a:r>
              <a:rPr lang="en-US" sz="3200" dirty="0">
                <a:solidFill>
                  <a:srgbClr val="130ABE"/>
                </a:solidFill>
                <a:latin typeface="Times New Roman" pitchFamily="18" charset="0"/>
              </a:rPr>
              <a:t> </a:t>
            </a:r>
            <a:r>
              <a:rPr lang="en-US" sz="2400" dirty="0">
                <a:cs typeface="Arial" pitchFamily="34" charset="0"/>
              </a:rPr>
              <a:t>A </a:t>
            </a:r>
            <a:r>
              <a:rPr lang="en-US" sz="2400" dirty="0">
                <a:solidFill>
                  <a:srgbClr val="130ABE"/>
                </a:solidFill>
                <a:cs typeface="Arial" pitchFamily="34" charset="0"/>
              </a:rPr>
              <a:t>connected </a:t>
            </a:r>
            <a:r>
              <a:rPr lang="en-US" sz="2400" dirty="0" err="1">
                <a:solidFill>
                  <a:srgbClr val="130ABE"/>
                </a:solidFill>
                <a:cs typeface="Arial" pitchFamily="34" charset="0"/>
              </a:rPr>
              <a:t>multigraph</a:t>
            </a:r>
            <a:r>
              <a:rPr lang="en-US" sz="2400" dirty="0">
                <a:solidFill>
                  <a:srgbClr val="130ABE"/>
                </a:solidFill>
                <a:cs typeface="Arial" pitchFamily="34" charset="0"/>
              </a:rPr>
              <a:t> </a:t>
            </a:r>
            <a:r>
              <a:rPr lang="en-US" sz="2400" dirty="0">
                <a:cs typeface="Arial" pitchFamily="34" charset="0"/>
              </a:rPr>
              <a:t>has an </a:t>
            </a:r>
            <a:r>
              <a:rPr lang="en-US" sz="2400" dirty="0">
                <a:solidFill>
                  <a:srgbClr val="130ABE"/>
                </a:solidFill>
                <a:cs typeface="Arial" pitchFamily="34" charset="0"/>
              </a:rPr>
              <a:t>Euler path but not an Euler cycle</a:t>
            </a:r>
            <a:r>
              <a:rPr lang="en-US" sz="2400" dirty="0">
                <a:cs typeface="Arial" pitchFamily="34" charset="0"/>
              </a:rPr>
              <a:t> if and only if it has </a:t>
            </a:r>
            <a:r>
              <a:rPr lang="en-US" sz="2400" dirty="0">
                <a:solidFill>
                  <a:srgbClr val="130ABE"/>
                </a:solidFill>
                <a:cs typeface="Arial" pitchFamily="34" charset="0"/>
              </a:rPr>
              <a:t>exactly two vertices of odd degree</a:t>
            </a:r>
            <a:r>
              <a:rPr lang="en-US" sz="2400" dirty="0">
                <a:cs typeface="Arial" pitchFamily="34" charset="0"/>
              </a:rPr>
              <a:t>.</a:t>
            </a:r>
          </a:p>
        </p:txBody>
      </p:sp>
      <p:grpSp>
        <p:nvGrpSpPr>
          <p:cNvPr id="18438" name="Group 19"/>
          <p:cNvGrpSpPr>
            <a:grpSpLocks/>
          </p:cNvGrpSpPr>
          <p:nvPr/>
        </p:nvGrpSpPr>
        <p:grpSpPr bwMode="auto">
          <a:xfrm>
            <a:off x="3136900" y="4152900"/>
            <a:ext cx="1981200" cy="1562100"/>
            <a:chOff x="1536" y="1584"/>
            <a:chExt cx="1248" cy="984"/>
          </a:xfrm>
        </p:grpSpPr>
        <p:sp>
          <p:nvSpPr>
            <p:cNvPr id="18456" name="Oval 21"/>
            <p:cNvSpPr>
              <a:spLocks noChangeArrowheads="1"/>
            </p:cNvSpPr>
            <p:nvPr/>
          </p:nvSpPr>
          <p:spPr bwMode="auto">
            <a:xfrm>
              <a:off x="1536" y="2325"/>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8457" name="Oval 22"/>
            <p:cNvSpPr>
              <a:spLocks noChangeArrowheads="1"/>
            </p:cNvSpPr>
            <p:nvPr/>
          </p:nvSpPr>
          <p:spPr bwMode="auto">
            <a:xfrm>
              <a:off x="2736" y="2318"/>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8458" name="Oval 20"/>
            <p:cNvSpPr>
              <a:spLocks noChangeArrowheads="1"/>
            </p:cNvSpPr>
            <p:nvPr/>
          </p:nvSpPr>
          <p:spPr bwMode="auto">
            <a:xfrm>
              <a:off x="1536" y="182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8459" name="Oval 23"/>
            <p:cNvSpPr>
              <a:spLocks noChangeArrowheads="1"/>
            </p:cNvSpPr>
            <p:nvPr/>
          </p:nvSpPr>
          <p:spPr bwMode="auto">
            <a:xfrm>
              <a:off x="2159" y="158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8460" name="Oval 24"/>
            <p:cNvSpPr>
              <a:spLocks noChangeArrowheads="1"/>
            </p:cNvSpPr>
            <p:nvPr/>
          </p:nvSpPr>
          <p:spPr bwMode="auto">
            <a:xfrm>
              <a:off x="2736" y="182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8461" name="Line 25"/>
            <p:cNvSpPr>
              <a:spLocks noChangeShapeType="1"/>
            </p:cNvSpPr>
            <p:nvPr/>
          </p:nvSpPr>
          <p:spPr bwMode="auto">
            <a:xfrm>
              <a:off x="1584" y="23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2" name="Line 26"/>
            <p:cNvSpPr>
              <a:spLocks noChangeShapeType="1"/>
            </p:cNvSpPr>
            <p:nvPr/>
          </p:nvSpPr>
          <p:spPr bwMode="auto">
            <a:xfrm flipV="1">
              <a:off x="1576" y="1608"/>
              <a:ext cx="583" cy="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3" name="Line 27"/>
            <p:cNvSpPr>
              <a:spLocks noChangeShapeType="1"/>
            </p:cNvSpPr>
            <p:nvPr/>
          </p:nvSpPr>
          <p:spPr bwMode="auto">
            <a:xfrm flipH="1" flipV="1">
              <a:off x="1584" y="2352"/>
              <a:ext cx="576"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4" name="Line 28"/>
            <p:cNvSpPr>
              <a:spLocks noChangeShapeType="1"/>
            </p:cNvSpPr>
            <p:nvPr/>
          </p:nvSpPr>
          <p:spPr bwMode="auto">
            <a:xfrm>
              <a:off x="2207" y="1608"/>
              <a:ext cx="529"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5" name="Line 29"/>
            <p:cNvSpPr>
              <a:spLocks noChangeShapeType="1"/>
            </p:cNvSpPr>
            <p:nvPr/>
          </p:nvSpPr>
          <p:spPr bwMode="auto">
            <a:xfrm flipV="1">
              <a:off x="2183" y="2352"/>
              <a:ext cx="553"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6" name="Line 30"/>
            <p:cNvSpPr>
              <a:spLocks noChangeShapeType="1"/>
            </p:cNvSpPr>
            <p:nvPr/>
          </p:nvSpPr>
          <p:spPr bwMode="auto">
            <a:xfrm>
              <a:off x="2760" y="1872"/>
              <a:ext cx="0" cy="4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67" name="Line 31"/>
            <p:cNvSpPr>
              <a:spLocks noChangeShapeType="1"/>
            </p:cNvSpPr>
            <p:nvPr/>
          </p:nvSpPr>
          <p:spPr bwMode="auto">
            <a:xfrm>
              <a:off x="1584" y="1848"/>
              <a:ext cx="1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8439" name="Oval 23"/>
          <p:cNvSpPr>
            <a:spLocks noChangeArrowheads="1"/>
          </p:cNvSpPr>
          <p:nvPr/>
        </p:nvSpPr>
        <p:spPr bwMode="auto">
          <a:xfrm>
            <a:off x="4089400" y="5676900"/>
            <a:ext cx="76200" cy="76200"/>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cxnSp>
        <p:nvCxnSpPr>
          <p:cNvPr id="21" name="Straight Connector 20"/>
          <p:cNvCxnSpPr>
            <a:stCxn id="18458" idx="4"/>
            <a:endCxn id="18456" idx="0"/>
          </p:cNvCxnSpPr>
          <p:nvPr/>
        </p:nvCxnSpPr>
        <p:spPr>
          <a:xfrm>
            <a:off x="3175000" y="4610100"/>
            <a:ext cx="0" cy="719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458" idx="5"/>
            <a:endCxn id="18457" idx="2"/>
          </p:cNvCxnSpPr>
          <p:nvPr/>
        </p:nvCxnSpPr>
        <p:spPr>
          <a:xfrm>
            <a:off x="3201988" y="4598989"/>
            <a:ext cx="1839912" cy="757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75" name="Straight Arrow Connector 45074"/>
          <p:cNvCxnSpPr/>
          <p:nvPr/>
        </p:nvCxnSpPr>
        <p:spPr>
          <a:xfrm>
            <a:off x="6705600" y="4591050"/>
            <a:ext cx="1752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3" name="Oval 24"/>
          <p:cNvSpPr>
            <a:spLocks noChangeArrowheads="1"/>
          </p:cNvSpPr>
          <p:nvPr/>
        </p:nvSpPr>
        <p:spPr bwMode="auto">
          <a:xfrm>
            <a:off x="6553200" y="5280025"/>
            <a:ext cx="76200" cy="76200"/>
          </a:xfrm>
          <a:prstGeom prst="ellipse">
            <a:avLst/>
          </a:prstGeom>
          <a:solidFill>
            <a:srgbClr val="FF3300"/>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8444" name="Oval 24"/>
          <p:cNvSpPr>
            <a:spLocks noChangeArrowheads="1"/>
          </p:cNvSpPr>
          <p:nvPr/>
        </p:nvSpPr>
        <p:spPr bwMode="auto">
          <a:xfrm>
            <a:off x="8467725" y="4552950"/>
            <a:ext cx="76200" cy="76200"/>
          </a:xfrm>
          <a:prstGeom prst="ellipse">
            <a:avLst/>
          </a:prstGeom>
          <a:solidFill>
            <a:srgbClr val="FF3300"/>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8445" name="TextBox 53"/>
          <p:cNvSpPr txBox="1">
            <a:spLocks noChangeArrowheads="1"/>
          </p:cNvSpPr>
          <p:nvPr/>
        </p:nvSpPr>
        <p:spPr bwMode="auto">
          <a:xfrm>
            <a:off x="6011863" y="53673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vi-VN" altLang="en-US" sz="1200" b="0"/>
              <a:t>Start point</a:t>
            </a:r>
            <a:endParaRPr lang="en-US" altLang="en-US" sz="1200" b="0"/>
          </a:p>
        </p:txBody>
      </p:sp>
      <p:sp>
        <p:nvSpPr>
          <p:cNvPr id="18446" name="TextBox 54"/>
          <p:cNvSpPr txBox="1">
            <a:spLocks noChangeArrowheads="1"/>
          </p:cNvSpPr>
          <p:nvPr/>
        </p:nvSpPr>
        <p:spPr bwMode="auto">
          <a:xfrm>
            <a:off x="8610600" y="4314826"/>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vi-VN" altLang="en-US" sz="1200" b="0"/>
              <a:t>End point</a:t>
            </a:r>
            <a:endParaRPr lang="en-US" altLang="en-US" sz="1200" b="0"/>
          </a:p>
        </p:txBody>
      </p:sp>
      <p:cxnSp>
        <p:nvCxnSpPr>
          <p:cNvPr id="60" name="Straight Connector 59"/>
          <p:cNvCxnSpPr>
            <a:stCxn id="18443" idx="0"/>
          </p:cNvCxnSpPr>
          <p:nvPr/>
        </p:nvCxnSpPr>
        <p:spPr>
          <a:xfrm flipV="1">
            <a:off x="6591300" y="4552951"/>
            <a:ext cx="0" cy="72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591301" y="4210050"/>
            <a:ext cx="989013"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581901" y="4210050"/>
            <a:ext cx="995363"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577263" y="4514851"/>
            <a:ext cx="0" cy="906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7586663" y="5421314"/>
            <a:ext cx="990600" cy="312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6629401" y="5410200"/>
            <a:ext cx="957263" cy="323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621464" y="5410201"/>
            <a:ext cx="1836737" cy="11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6705600" y="4591051"/>
            <a:ext cx="1752600" cy="830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55" name="Text Box 21"/>
          <p:cNvSpPr txBox="1">
            <a:spLocks noChangeArrowheads="1"/>
          </p:cNvSpPr>
          <p:nvPr/>
        </p:nvSpPr>
        <p:spPr bwMode="auto">
          <a:xfrm>
            <a:off x="2732088" y="40957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i="1">
                <a:solidFill>
                  <a:srgbClr val="3333FF"/>
                </a:solidFill>
                <a:latin typeface="Times New Roman" panose="02020603050405020304" pitchFamily="18" charset="0"/>
              </a:rPr>
              <a:t>G</a:t>
            </a:r>
            <a:endParaRPr lang="en-US" altLang="en-US" sz="2400" b="0" i="1">
              <a:latin typeface="Times New Roman" panose="02020603050405020304" pitchFamily="18" charset="0"/>
            </a:endParaRPr>
          </a:p>
        </p:txBody>
      </p:sp>
    </p:spTree>
    <p:extLst>
      <p:ext uri="{BB962C8B-B14F-4D97-AF65-F5344CB8AC3E}">
        <p14:creationId xmlns:p14="http://schemas.microsoft.com/office/powerpoint/2010/main" val="1447499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C83D3BB0-ABB2-440C-AED0-36147FAD7D05}" type="slidenum">
              <a:rPr lang="en-US" altLang="en-US" sz="1200" b="0">
                <a:solidFill>
                  <a:srgbClr val="898989"/>
                </a:solidFill>
              </a:rPr>
              <a:pPr/>
              <a:t>54</a:t>
            </a:fld>
            <a:r>
              <a:rPr lang="en-US" altLang="en-US" sz="1200" b="0">
                <a:solidFill>
                  <a:srgbClr val="898989"/>
                </a:solidFill>
              </a:rPr>
              <a:t>/30</a:t>
            </a:r>
          </a:p>
        </p:txBody>
      </p:sp>
      <p:sp>
        <p:nvSpPr>
          <p:cNvPr id="19460" name="Rectangle 2"/>
          <p:cNvSpPr>
            <a:spLocks noGrp="1"/>
          </p:cNvSpPr>
          <p:nvPr>
            <p:ph type="title"/>
          </p:nvPr>
        </p:nvSpPr>
        <p:spPr>
          <a:xfrm>
            <a:off x="2133600" y="240398"/>
            <a:ext cx="7772400" cy="646331"/>
          </a:xfrm>
          <a:noFill/>
        </p:spPr>
        <p:txBody>
          <a:bodyPr>
            <a:spAutoFit/>
          </a:bodyPr>
          <a:lstStyle/>
          <a:p>
            <a:r>
              <a:rPr lang="en-US" altLang="en-US" sz="4000" b="1">
                <a:solidFill>
                  <a:srgbClr val="FF0000"/>
                </a:solidFill>
              </a:rPr>
              <a:t>Hamilton paths and cycles</a:t>
            </a:r>
          </a:p>
        </p:txBody>
      </p:sp>
      <p:sp>
        <p:nvSpPr>
          <p:cNvPr id="19461" name="Text Box 3"/>
          <p:cNvSpPr txBox="1">
            <a:spLocks noChangeArrowheads="1"/>
          </p:cNvSpPr>
          <p:nvPr/>
        </p:nvSpPr>
        <p:spPr bwMode="auto">
          <a:xfrm>
            <a:off x="1600200" y="1066801"/>
            <a:ext cx="899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u="sng">
                <a:solidFill>
                  <a:srgbClr val="130ABE"/>
                </a:solidFill>
                <a:latin typeface="Times New Roman" panose="02020603050405020304" pitchFamily="18" charset="0"/>
              </a:rPr>
              <a:t>Hamilton cycle</a:t>
            </a:r>
            <a:r>
              <a:rPr lang="en-US" altLang="en-US" sz="2400" b="0">
                <a:latin typeface="Times New Roman" panose="02020603050405020304" pitchFamily="18" charset="0"/>
              </a:rPr>
              <a:t>: </a:t>
            </a:r>
            <a:r>
              <a:rPr lang="en-US" altLang="en-US" sz="2400" b="0">
                <a:solidFill>
                  <a:srgbClr val="130ABE"/>
                </a:solidFill>
                <a:latin typeface="Times New Roman" panose="02020603050405020304" pitchFamily="18" charset="0"/>
              </a:rPr>
              <a:t>visits every vertex </a:t>
            </a:r>
            <a:r>
              <a:rPr lang="en-US" altLang="en-US" sz="2400" b="0">
                <a:latin typeface="Times New Roman" panose="02020603050405020304" pitchFamily="18" charset="0"/>
              </a:rPr>
              <a:t>of the graph </a:t>
            </a:r>
            <a:r>
              <a:rPr lang="en-US" altLang="en-US" sz="2400" b="0">
                <a:solidFill>
                  <a:srgbClr val="130ABE"/>
                </a:solidFill>
                <a:latin typeface="Times New Roman" panose="02020603050405020304" pitchFamily="18" charset="0"/>
              </a:rPr>
              <a:t>exactly once before  returning</a:t>
            </a:r>
            <a:r>
              <a:rPr lang="en-US" altLang="en-US" sz="2400" b="0">
                <a:latin typeface="Times New Roman" panose="02020603050405020304" pitchFamily="18" charset="0"/>
              </a:rPr>
              <a:t>, as the last step, to the starting  vertex.</a:t>
            </a:r>
          </a:p>
        </p:txBody>
      </p:sp>
      <p:sp>
        <p:nvSpPr>
          <p:cNvPr id="581636" name="Text Box 4"/>
          <p:cNvSpPr txBox="1">
            <a:spLocks noChangeArrowheads="1"/>
          </p:cNvSpPr>
          <p:nvPr/>
        </p:nvSpPr>
        <p:spPr bwMode="auto">
          <a:xfrm>
            <a:off x="1751014" y="2057400"/>
            <a:ext cx="1468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solidFill>
                  <a:srgbClr val="009900"/>
                </a:solidFill>
                <a:latin typeface="Times New Roman" panose="02020603050405020304" pitchFamily="18" charset="0"/>
              </a:rPr>
              <a:t>Examples</a:t>
            </a:r>
            <a:r>
              <a:rPr lang="en-US" altLang="en-US" sz="2400" b="0">
                <a:latin typeface="Times New Roman" panose="02020603050405020304" pitchFamily="18" charset="0"/>
              </a:rPr>
              <a:t>:</a:t>
            </a:r>
          </a:p>
        </p:txBody>
      </p:sp>
      <p:grpSp>
        <p:nvGrpSpPr>
          <p:cNvPr id="19463" name="Group 5"/>
          <p:cNvGrpSpPr>
            <a:grpSpLocks/>
          </p:cNvGrpSpPr>
          <p:nvPr/>
        </p:nvGrpSpPr>
        <p:grpSpPr bwMode="auto">
          <a:xfrm>
            <a:off x="3214688" y="3259138"/>
            <a:ext cx="1981200" cy="876300"/>
            <a:chOff x="624" y="3024"/>
            <a:chExt cx="1248" cy="552"/>
          </a:xfrm>
        </p:grpSpPr>
        <p:sp>
          <p:nvSpPr>
            <p:cNvPr id="19509" name="Oval 6"/>
            <p:cNvSpPr>
              <a:spLocks noChangeArrowheads="1"/>
            </p:cNvSpPr>
            <p:nvPr/>
          </p:nvSpPr>
          <p:spPr bwMode="auto">
            <a:xfrm>
              <a:off x="624" y="3048"/>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510" name="Oval 7"/>
            <p:cNvSpPr>
              <a:spLocks noChangeArrowheads="1"/>
            </p:cNvSpPr>
            <p:nvPr/>
          </p:nvSpPr>
          <p:spPr bwMode="auto">
            <a:xfrm>
              <a:off x="640" y="3528"/>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511" name="Oval 8"/>
            <p:cNvSpPr>
              <a:spLocks noChangeArrowheads="1"/>
            </p:cNvSpPr>
            <p:nvPr/>
          </p:nvSpPr>
          <p:spPr bwMode="auto">
            <a:xfrm>
              <a:off x="1824" y="350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512" name="Oval 9"/>
            <p:cNvSpPr>
              <a:spLocks noChangeArrowheads="1"/>
            </p:cNvSpPr>
            <p:nvPr/>
          </p:nvSpPr>
          <p:spPr bwMode="auto">
            <a:xfrm>
              <a:off x="1248" y="326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513" name="Oval 10"/>
            <p:cNvSpPr>
              <a:spLocks noChangeArrowheads="1"/>
            </p:cNvSpPr>
            <p:nvPr/>
          </p:nvSpPr>
          <p:spPr bwMode="auto">
            <a:xfrm>
              <a:off x="1824" y="302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514" name="Line 11"/>
            <p:cNvSpPr>
              <a:spLocks noChangeShapeType="1"/>
            </p:cNvSpPr>
            <p:nvPr/>
          </p:nvSpPr>
          <p:spPr bwMode="auto">
            <a:xfrm>
              <a:off x="672" y="3072"/>
              <a:ext cx="115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15" name="Line 12"/>
            <p:cNvSpPr>
              <a:spLocks noChangeShapeType="1"/>
            </p:cNvSpPr>
            <p:nvPr/>
          </p:nvSpPr>
          <p:spPr bwMode="auto">
            <a:xfrm>
              <a:off x="672" y="3552"/>
              <a:ext cx="115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16" name="Line 13"/>
            <p:cNvSpPr>
              <a:spLocks noChangeShapeType="1"/>
            </p:cNvSpPr>
            <p:nvPr/>
          </p:nvSpPr>
          <p:spPr bwMode="auto">
            <a:xfrm>
              <a:off x="672" y="3072"/>
              <a:ext cx="576"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17" name="Line 14"/>
            <p:cNvSpPr>
              <a:spLocks noChangeShapeType="1"/>
            </p:cNvSpPr>
            <p:nvPr/>
          </p:nvSpPr>
          <p:spPr bwMode="auto">
            <a:xfrm flipH="1">
              <a:off x="672" y="3312"/>
              <a:ext cx="57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18" name="Line 15"/>
            <p:cNvSpPr>
              <a:spLocks noChangeShapeType="1"/>
            </p:cNvSpPr>
            <p:nvPr/>
          </p:nvSpPr>
          <p:spPr bwMode="auto">
            <a:xfrm flipV="1">
              <a:off x="1296" y="3072"/>
              <a:ext cx="52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19" name="Line 16"/>
            <p:cNvSpPr>
              <a:spLocks noChangeShapeType="1"/>
            </p:cNvSpPr>
            <p:nvPr/>
          </p:nvSpPr>
          <p:spPr bwMode="auto">
            <a:xfrm>
              <a:off x="1296" y="3312"/>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20" name="Line 17"/>
            <p:cNvSpPr>
              <a:spLocks noChangeShapeType="1"/>
            </p:cNvSpPr>
            <p:nvPr/>
          </p:nvSpPr>
          <p:spPr bwMode="auto">
            <a:xfrm>
              <a:off x="1824" y="3072"/>
              <a:ext cx="0" cy="48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pic>
        <p:nvPicPr>
          <p:cNvPr id="19464" name="Picture 18"/>
          <p:cNvPicPr>
            <a:picLocks noChangeAspect="1" noChangeArrowheads="1"/>
          </p:cNvPicPr>
          <p:nvPr/>
        </p:nvPicPr>
        <p:blipFill>
          <a:blip r:embed="rId3">
            <a:extLst>
              <a:ext uri="{28A0092B-C50C-407E-A947-70E740481C1C}">
                <a14:useLocalDpi xmlns:a14="http://schemas.microsoft.com/office/drawing/2010/main" val="0"/>
              </a:ext>
            </a:extLst>
          </a:blip>
          <a:srcRect l="28751" t="21001" r="30624" b="51134"/>
          <a:stretch>
            <a:fillRect/>
          </a:stretch>
        </p:blipFill>
        <p:spPr bwMode="auto">
          <a:xfrm>
            <a:off x="5562600" y="2051051"/>
            <a:ext cx="4953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5" name="Group 19"/>
          <p:cNvGrpSpPr>
            <a:grpSpLocks/>
          </p:cNvGrpSpPr>
          <p:nvPr/>
        </p:nvGrpSpPr>
        <p:grpSpPr bwMode="auto">
          <a:xfrm>
            <a:off x="3214688" y="2214563"/>
            <a:ext cx="1981200" cy="838200"/>
            <a:chOff x="1536" y="1824"/>
            <a:chExt cx="1248" cy="528"/>
          </a:xfrm>
        </p:grpSpPr>
        <p:sp>
          <p:nvSpPr>
            <p:cNvPr id="19497" name="Oval 20"/>
            <p:cNvSpPr>
              <a:spLocks noChangeArrowheads="1"/>
            </p:cNvSpPr>
            <p:nvPr/>
          </p:nvSpPr>
          <p:spPr bwMode="auto">
            <a:xfrm>
              <a:off x="1536" y="182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498" name="Oval 21"/>
            <p:cNvSpPr>
              <a:spLocks noChangeArrowheads="1"/>
            </p:cNvSpPr>
            <p:nvPr/>
          </p:nvSpPr>
          <p:spPr bwMode="auto">
            <a:xfrm>
              <a:off x="1536" y="230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499" name="Oval 22"/>
            <p:cNvSpPr>
              <a:spLocks noChangeArrowheads="1"/>
            </p:cNvSpPr>
            <p:nvPr/>
          </p:nvSpPr>
          <p:spPr bwMode="auto">
            <a:xfrm>
              <a:off x="2736" y="230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500" name="Oval 23"/>
            <p:cNvSpPr>
              <a:spLocks noChangeArrowheads="1"/>
            </p:cNvSpPr>
            <p:nvPr/>
          </p:nvSpPr>
          <p:spPr bwMode="auto">
            <a:xfrm>
              <a:off x="2160" y="206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501" name="Oval 24"/>
            <p:cNvSpPr>
              <a:spLocks noChangeArrowheads="1"/>
            </p:cNvSpPr>
            <p:nvPr/>
          </p:nvSpPr>
          <p:spPr bwMode="auto">
            <a:xfrm>
              <a:off x="2736" y="1824"/>
              <a:ext cx="48" cy="48"/>
            </a:xfrm>
            <a:prstGeom prst="ellipse">
              <a:avLst/>
            </a:prstGeom>
            <a:solidFill>
              <a:schemeClr val="accent1"/>
            </a:solidFill>
            <a:ln w="9525">
              <a:solidFill>
                <a:schemeClr val="tx1"/>
              </a:solidFill>
              <a:round/>
              <a:headEnd/>
              <a:tailEnd/>
            </a:ln>
          </p:spPr>
          <p:txBody>
            <a:bodyPr wrap="none" anchor="ct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9502" name="Line 25"/>
            <p:cNvSpPr>
              <a:spLocks noChangeShapeType="1"/>
            </p:cNvSpPr>
            <p:nvPr/>
          </p:nvSpPr>
          <p:spPr bwMode="auto">
            <a:xfrm>
              <a:off x="1584" y="23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03" name="Line 26"/>
            <p:cNvSpPr>
              <a:spLocks noChangeShapeType="1"/>
            </p:cNvSpPr>
            <p:nvPr/>
          </p:nvSpPr>
          <p:spPr bwMode="auto">
            <a:xfrm>
              <a:off x="1584" y="1872"/>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04" name="Line 27"/>
            <p:cNvSpPr>
              <a:spLocks noChangeShapeType="1"/>
            </p:cNvSpPr>
            <p:nvPr/>
          </p:nvSpPr>
          <p:spPr bwMode="auto">
            <a:xfrm flipH="1">
              <a:off x="1584" y="208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05" name="Line 28"/>
            <p:cNvSpPr>
              <a:spLocks noChangeShapeType="1"/>
            </p:cNvSpPr>
            <p:nvPr/>
          </p:nvSpPr>
          <p:spPr bwMode="auto">
            <a:xfrm flipV="1">
              <a:off x="2208" y="1872"/>
              <a:ext cx="52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06" name="Line 29"/>
            <p:cNvSpPr>
              <a:spLocks noChangeShapeType="1"/>
            </p:cNvSpPr>
            <p:nvPr/>
          </p:nvSpPr>
          <p:spPr bwMode="auto">
            <a:xfrm>
              <a:off x="2208" y="2112"/>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07" name="Line 30"/>
            <p:cNvSpPr>
              <a:spLocks noChangeShapeType="1"/>
            </p:cNvSpPr>
            <p:nvPr/>
          </p:nvSpPr>
          <p:spPr bwMode="auto">
            <a:xfrm>
              <a:off x="2760" y="187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508" name="Line 31"/>
            <p:cNvSpPr>
              <a:spLocks noChangeShapeType="1"/>
            </p:cNvSpPr>
            <p:nvPr/>
          </p:nvSpPr>
          <p:spPr bwMode="auto">
            <a:xfrm>
              <a:off x="1552" y="184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9466" name="Text Box 32"/>
          <p:cNvSpPr txBox="1">
            <a:spLocks noChangeArrowheads="1"/>
          </p:cNvSpPr>
          <p:nvPr/>
        </p:nvSpPr>
        <p:spPr bwMode="auto">
          <a:xfrm>
            <a:off x="1600200" y="4267200"/>
            <a:ext cx="8612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u="sng">
                <a:solidFill>
                  <a:srgbClr val="130ABE"/>
                </a:solidFill>
                <a:latin typeface="Times New Roman" panose="02020603050405020304" pitchFamily="18" charset="0"/>
              </a:rPr>
              <a:t>Hamilton path</a:t>
            </a:r>
            <a:r>
              <a:rPr lang="en-US" altLang="en-US" sz="2400" b="0">
                <a:latin typeface="Times New Roman" panose="02020603050405020304" pitchFamily="18" charset="0"/>
              </a:rPr>
              <a:t>: visits </a:t>
            </a:r>
            <a:r>
              <a:rPr lang="en-US" altLang="en-US" sz="2400" b="0">
                <a:solidFill>
                  <a:srgbClr val="130ABE"/>
                </a:solidFill>
                <a:latin typeface="Times New Roman" panose="02020603050405020304" pitchFamily="18" charset="0"/>
              </a:rPr>
              <a:t>every vertex </a:t>
            </a:r>
            <a:r>
              <a:rPr lang="en-US" altLang="en-US" sz="2400" b="0">
                <a:latin typeface="Times New Roman" panose="02020603050405020304" pitchFamily="18" charset="0"/>
              </a:rPr>
              <a:t>of the graph </a:t>
            </a:r>
            <a:r>
              <a:rPr lang="en-US" altLang="en-US" sz="2400" b="0">
                <a:solidFill>
                  <a:srgbClr val="130ABE"/>
                </a:solidFill>
                <a:latin typeface="Times New Roman" panose="02020603050405020304" pitchFamily="18" charset="0"/>
              </a:rPr>
              <a:t>exactly once</a:t>
            </a:r>
            <a:r>
              <a:rPr lang="en-US" altLang="en-US" sz="2400" b="0">
                <a:latin typeface="Times New Roman" panose="02020603050405020304" pitchFamily="18" charset="0"/>
              </a:rPr>
              <a:t>.</a:t>
            </a:r>
          </a:p>
        </p:txBody>
      </p:sp>
      <p:sp>
        <p:nvSpPr>
          <p:cNvPr id="2" name="Oval 1"/>
          <p:cNvSpPr/>
          <p:nvPr/>
        </p:nvSpPr>
        <p:spPr>
          <a:xfrm>
            <a:off x="3790950" y="5387975"/>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5113338" y="5387975"/>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4457700" y="490061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p:nvSpPr>
        <p:spPr>
          <a:xfrm>
            <a:off x="3987800" y="61991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4889500" y="61991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37" idx="6"/>
            <a:endCxn id="36" idx="1"/>
          </p:cNvCxnSpPr>
          <p:nvPr/>
        </p:nvCxnSpPr>
        <p:spPr>
          <a:xfrm>
            <a:off x="4533900" y="4938714"/>
            <a:ext cx="590550" cy="460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6" idx="4"/>
            <a:endCxn id="39" idx="7"/>
          </p:cNvCxnSpPr>
          <p:nvPr/>
        </p:nvCxnSpPr>
        <p:spPr>
          <a:xfrm flipH="1">
            <a:off x="4954588" y="5464176"/>
            <a:ext cx="196850" cy="746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7" idx="2"/>
            <a:endCxn id="2" idx="7"/>
          </p:cNvCxnSpPr>
          <p:nvPr/>
        </p:nvCxnSpPr>
        <p:spPr>
          <a:xfrm flipH="1">
            <a:off x="3856038" y="4938714"/>
            <a:ext cx="601662" cy="460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 idx="4"/>
            <a:endCxn id="38" idx="1"/>
          </p:cNvCxnSpPr>
          <p:nvPr/>
        </p:nvCxnSpPr>
        <p:spPr>
          <a:xfrm>
            <a:off x="3829051" y="5464176"/>
            <a:ext cx="169863" cy="746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8" idx="6"/>
            <a:endCxn id="39" idx="2"/>
          </p:cNvCxnSpPr>
          <p:nvPr/>
        </p:nvCxnSpPr>
        <p:spPr>
          <a:xfrm>
            <a:off x="4064000" y="6237288"/>
            <a:ext cx="825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3"/>
            <a:endCxn id="38" idx="0"/>
          </p:cNvCxnSpPr>
          <p:nvPr/>
        </p:nvCxnSpPr>
        <p:spPr>
          <a:xfrm flipH="1">
            <a:off x="4025901" y="4965700"/>
            <a:ext cx="442913" cy="1233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7" idx="5"/>
            <a:endCxn id="39" idx="0"/>
          </p:cNvCxnSpPr>
          <p:nvPr/>
        </p:nvCxnSpPr>
        <p:spPr>
          <a:xfrm>
            <a:off x="4522788" y="4965700"/>
            <a:ext cx="404812" cy="1233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8" idx="7"/>
            <a:endCxn id="36" idx="3"/>
          </p:cNvCxnSpPr>
          <p:nvPr/>
        </p:nvCxnSpPr>
        <p:spPr>
          <a:xfrm flipV="1">
            <a:off x="4052888" y="5453064"/>
            <a:ext cx="1071562" cy="757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95" name="Straight Connector 40994"/>
          <p:cNvCxnSpPr>
            <a:stCxn id="36" idx="2"/>
            <a:endCxn id="2" idx="6"/>
          </p:cNvCxnSpPr>
          <p:nvPr/>
        </p:nvCxnSpPr>
        <p:spPr>
          <a:xfrm flipH="1">
            <a:off x="3867150" y="5426075"/>
            <a:ext cx="1246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97" name="Straight Connector 40996"/>
          <p:cNvCxnSpPr>
            <a:stCxn id="2" idx="5"/>
            <a:endCxn id="39" idx="1"/>
          </p:cNvCxnSpPr>
          <p:nvPr/>
        </p:nvCxnSpPr>
        <p:spPr>
          <a:xfrm>
            <a:off x="3856039" y="5453064"/>
            <a:ext cx="1044575" cy="757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6572250" y="5387975"/>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Oval 87"/>
          <p:cNvSpPr/>
          <p:nvPr/>
        </p:nvSpPr>
        <p:spPr>
          <a:xfrm>
            <a:off x="7894638" y="5387975"/>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Oval 88"/>
          <p:cNvSpPr/>
          <p:nvPr/>
        </p:nvSpPr>
        <p:spPr>
          <a:xfrm>
            <a:off x="7239000" y="490061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89"/>
          <p:cNvSpPr/>
          <p:nvPr/>
        </p:nvSpPr>
        <p:spPr>
          <a:xfrm>
            <a:off x="6769100" y="61991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p:cNvSpPr/>
          <p:nvPr/>
        </p:nvSpPr>
        <p:spPr>
          <a:xfrm>
            <a:off x="7670800" y="61991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2" name="Straight Connector 91"/>
          <p:cNvCxnSpPr>
            <a:stCxn id="89" idx="6"/>
            <a:endCxn id="88" idx="1"/>
          </p:cNvCxnSpPr>
          <p:nvPr/>
        </p:nvCxnSpPr>
        <p:spPr>
          <a:xfrm>
            <a:off x="7315200" y="4938714"/>
            <a:ext cx="590550" cy="460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8" idx="4"/>
            <a:endCxn id="91" idx="7"/>
          </p:cNvCxnSpPr>
          <p:nvPr/>
        </p:nvCxnSpPr>
        <p:spPr>
          <a:xfrm flipH="1">
            <a:off x="7735888" y="5464176"/>
            <a:ext cx="196850" cy="74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9" idx="2"/>
            <a:endCxn id="87" idx="7"/>
          </p:cNvCxnSpPr>
          <p:nvPr/>
        </p:nvCxnSpPr>
        <p:spPr>
          <a:xfrm flipH="1">
            <a:off x="6637338" y="4938714"/>
            <a:ext cx="601662" cy="4603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7" idx="4"/>
            <a:endCxn id="90" idx="1"/>
          </p:cNvCxnSpPr>
          <p:nvPr/>
        </p:nvCxnSpPr>
        <p:spPr>
          <a:xfrm>
            <a:off x="6610351" y="5464176"/>
            <a:ext cx="169863" cy="74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0" idx="6"/>
            <a:endCxn id="91" idx="2"/>
          </p:cNvCxnSpPr>
          <p:nvPr/>
        </p:nvCxnSpPr>
        <p:spPr>
          <a:xfrm>
            <a:off x="6845300" y="6237288"/>
            <a:ext cx="825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9" idx="3"/>
            <a:endCxn id="90" idx="0"/>
          </p:cNvCxnSpPr>
          <p:nvPr/>
        </p:nvCxnSpPr>
        <p:spPr>
          <a:xfrm flipH="1">
            <a:off x="6807201" y="4965700"/>
            <a:ext cx="442913" cy="1233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9" idx="5"/>
            <a:endCxn id="91" idx="0"/>
          </p:cNvCxnSpPr>
          <p:nvPr/>
        </p:nvCxnSpPr>
        <p:spPr>
          <a:xfrm>
            <a:off x="7304088" y="4965700"/>
            <a:ext cx="404812" cy="1233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0" idx="7"/>
            <a:endCxn id="88" idx="3"/>
          </p:cNvCxnSpPr>
          <p:nvPr/>
        </p:nvCxnSpPr>
        <p:spPr>
          <a:xfrm flipV="1">
            <a:off x="6834188" y="5453064"/>
            <a:ext cx="1071562" cy="7572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8" idx="2"/>
            <a:endCxn id="87" idx="6"/>
          </p:cNvCxnSpPr>
          <p:nvPr/>
        </p:nvCxnSpPr>
        <p:spPr>
          <a:xfrm flipH="1">
            <a:off x="6648450" y="5426075"/>
            <a:ext cx="1246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7" idx="5"/>
            <a:endCxn id="91" idx="1"/>
          </p:cNvCxnSpPr>
          <p:nvPr/>
        </p:nvCxnSpPr>
        <p:spPr>
          <a:xfrm>
            <a:off x="6637339" y="5453064"/>
            <a:ext cx="1044575" cy="757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741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1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04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2FBC1344-C8C3-4689-B3BE-3D9862185EB1}" type="slidenum">
              <a:rPr lang="en-US" altLang="en-US" sz="1200" b="0">
                <a:solidFill>
                  <a:srgbClr val="898989"/>
                </a:solidFill>
              </a:rPr>
              <a:pPr/>
              <a:t>55</a:t>
            </a:fld>
            <a:r>
              <a:rPr lang="en-US" altLang="en-US" sz="1200" b="0">
                <a:solidFill>
                  <a:srgbClr val="898989"/>
                </a:solidFill>
              </a:rPr>
              <a:t>/30</a:t>
            </a:r>
          </a:p>
        </p:txBody>
      </p:sp>
      <p:sp>
        <p:nvSpPr>
          <p:cNvPr id="20484"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6"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0497"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0498"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0499"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0500"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2"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a:t>
            </a:r>
          </a:p>
        </p:txBody>
      </p:sp>
      <p:sp>
        <p:nvSpPr>
          <p:cNvPr id="20503"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167274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15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3097C020-C9A9-4F39-A28C-72F4CDB56DAB}" type="slidenum">
              <a:rPr lang="en-US" altLang="en-US" sz="1200" b="0">
                <a:solidFill>
                  <a:srgbClr val="898989"/>
                </a:solidFill>
              </a:rPr>
              <a:pPr/>
              <a:t>56</a:t>
            </a:fld>
            <a:r>
              <a:rPr lang="en-US" altLang="en-US" sz="1200" b="0">
                <a:solidFill>
                  <a:srgbClr val="898989"/>
                </a:solidFill>
              </a:rPr>
              <a:t>/30</a:t>
            </a:r>
          </a:p>
        </p:txBody>
      </p:sp>
      <p:sp>
        <p:nvSpPr>
          <p:cNvPr id="21508"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0"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1521"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1522"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1523"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1524"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6"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a:t>
            </a:r>
          </a:p>
        </p:txBody>
      </p:sp>
      <p:sp>
        <p:nvSpPr>
          <p:cNvPr id="21527"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19043032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950965E0-4147-4864-9A47-982C4302966A}" type="slidenum">
              <a:rPr lang="en-US" altLang="en-US" sz="1200" b="0">
                <a:solidFill>
                  <a:srgbClr val="898989"/>
                </a:solidFill>
              </a:rPr>
              <a:pPr/>
              <a:t>57</a:t>
            </a:fld>
            <a:r>
              <a:rPr lang="en-US" altLang="en-US" sz="1200" b="0">
                <a:solidFill>
                  <a:srgbClr val="898989"/>
                </a:solidFill>
              </a:rPr>
              <a:t>/30</a:t>
            </a:r>
          </a:p>
        </p:txBody>
      </p:sp>
      <p:sp>
        <p:nvSpPr>
          <p:cNvPr id="22532"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4"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2545"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2546"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2547"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2548"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0"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a:t>
            </a:r>
          </a:p>
        </p:txBody>
      </p:sp>
      <p:sp>
        <p:nvSpPr>
          <p:cNvPr id="22551"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3832264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35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D5FD780C-9369-485C-832F-DF71049D8C94}" type="slidenum">
              <a:rPr lang="en-US" altLang="en-US" sz="1200" b="0">
                <a:solidFill>
                  <a:srgbClr val="898989"/>
                </a:solidFill>
              </a:rPr>
              <a:pPr/>
              <a:t>58</a:t>
            </a:fld>
            <a:r>
              <a:rPr lang="en-US" altLang="en-US" sz="1200" b="0">
                <a:solidFill>
                  <a:srgbClr val="898989"/>
                </a:solidFill>
              </a:rPr>
              <a:t>/30</a:t>
            </a:r>
          </a:p>
        </p:txBody>
      </p:sp>
      <p:sp>
        <p:nvSpPr>
          <p:cNvPr id="23556"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568"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3569"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3570"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3571"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3572"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574"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a:t>
            </a:r>
          </a:p>
        </p:txBody>
      </p:sp>
      <p:sp>
        <p:nvSpPr>
          <p:cNvPr id="23575"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2251732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45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6D1485A2-6343-401D-A6A9-1C913EE63298}" type="slidenum">
              <a:rPr lang="en-US" altLang="en-US" sz="1200" b="0">
                <a:solidFill>
                  <a:srgbClr val="898989"/>
                </a:solidFill>
              </a:rPr>
              <a:pPr/>
              <a:t>59</a:t>
            </a:fld>
            <a:r>
              <a:rPr lang="en-US" altLang="en-US" sz="1200" b="0">
                <a:solidFill>
                  <a:srgbClr val="898989"/>
                </a:solidFill>
              </a:rPr>
              <a:t>/30</a:t>
            </a:r>
          </a:p>
        </p:txBody>
      </p:sp>
      <p:sp>
        <p:nvSpPr>
          <p:cNvPr id="24580"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592"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4593"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4594"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4595"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4596"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598"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{1,2,3,4}</a:t>
            </a:r>
          </a:p>
        </p:txBody>
      </p:sp>
      <p:sp>
        <p:nvSpPr>
          <p:cNvPr id="24599"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410022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77794" y="1327664"/>
            <a:ext cx="5181600" cy="4351338"/>
          </a:xfrm>
        </p:spPr>
        <p:txBody>
          <a:bodyPr/>
          <a:lstStyle/>
          <a:p>
            <a:r>
              <a:rPr lang="en-US" dirty="0" smtClean="0">
                <a:solidFill>
                  <a:srgbClr val="0000CC"/>
                </a:solidFill>
              </a:rPr>
              <a:t>Network </a:t>
            </a:r>
            <a:r>
              <a:rPr lang="en-US" dirty="0" err="1" smtClean="0">
                <a:solidFill>
                  <a:srgbClr val="0000CC"/>
                </a:solidFill>
              </a:rPr>
              <a:t>Desig</a:t>
            </a:r>
            <a:r>
              <a:rPr lang="en-GB" dirty="0" smtClean="0">
                <a:solidFill>
                  <a:srgbClr val="0000CC"/>
                </a:solidFill>
              </a:rPr>
              <a:t>n</a:t>
            </a:r>
          </a:p>
          <a:p>
            <a:endParaRPr lang="en-US" dirty="0" smtClean="0"/>
          </a:p>
        </p:txBody>
      </p:sp>
      <p:sp>
        <p:nvSpPr>
          <p:cNvPr id="4" name="Content Placeholder 3"/>
          <p:cNvSpPr>
            <a:spLocks noGrp="1"/>
          </p:cNvSpPr>
          <p:nvPr>
            <p:ph sz="half" idx="2"/>
          </p:nvPr>
        </p:nvSpPr>
        <p:spPr>
          <a:xfrm>
            <a:off x="6096000" y="1339650"/>
            <a:ext cx="5181600" cy="4351338"/>
          </a:xfrm>
        </p:spPr>
        <p:txBody>
          <a:bodyPr/>
          <a:lstStyle/>
          <a:p>
            <a:r>
              <a:rPr lang="en-US" altLang="en-US" dirty="0">
                <a:solidFill>
                  <a:srgbClr val="0000CC"/>
                </a:solidFill>
                <a:latin typeface="Arial" panose="020B0604020202020204" pitchFamily="34" charset="0"/>
              </a:rPr>
              <a:t>Construct highways </a:t>
            </a:r>
            <a:r>
              <a:rPr lang="en-US" altLang="en-US" dirty="0">
                <a:solidFill>
                  <a:srgbClr val="000000"/>
                </a:solidFill>
                <a:latin typeface="Arial" panose="020B0604020202020204" pitchFamily="34" charset="0"/>
              </a:rPr>
              <a:t>or railroads spanning several cities</a:t>
            </a:r>
          </a:p>
          <a:p>
            <a:endParaRPr lang="en-GB" dirty="0"/>
          </a:p>
        </p:txBody>
      </p:sp>
      <p:sp>
        <p:nvSpPr>
          <p:cNvPr id="12290" name="Date Placeholder 1"/>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A69781-A333-4452-A59F-242C72EDE159}" type="datetime1">
              <a:rPr lang="en-US" altLang="en-US" sz="1200">
                <a:solidFill>
                  <a:srgbClr val="898989"/>
                </a:solidFill>
                <a:latin typeface="Arial" panose="020B0604020202020204" pitchFamily="34" charset="0"/>
              </a:rPr>
              <a:pPr>
                <a:spcBef>
                  <a:spcPct val="0"/>
                </a:spcBef>
                <a:buFontTx/>
                <a:buNone/>
              </a:pPr>
              <a:t>3/16/2021</a:t>
            </a:fld>
            <a:endParaRPr lang="en-US" altLang="en-US" sz="1200">
              <a:solidFill>
                <a:srgbClr val="898989"/>
              </a:solidFill>
              <a:latin typeface="Arial" panose="020B0604020202020204" pitchFamily="34" charset="0"/>
            </a:endParaRPr>
          </a:p>
        </p:txBody>
      </p:sp>
      <p:sp>
        <p:nvSpPr>
          <p:cNvPr id="12291" name="Footer Placeholder 2"/>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229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5253CB-F047-4C80-AD6C-0DB39A033849}" type="slidenum">
              <a:rPr lang="en-US" altLang="en-US" sz="1200">
                <a:solidFill>
                  <a:srgbClr val="898989"/>
                </a:solidFill>
                <a:latin typeface="Arial" panose="020B0604020202020204" pitchFamily="34" charset="0"/>
              </a:rPr>
              <a:pPr>
                <a:spcBef>
                  <a:spcPct val="0"/>
                </a:spcBef>
                <a:buFontTx/>
                <a:buNone/>
              </a:pPr>
              <a:t>6</a:t>
            </a:fld>
            <a:r>
              <a:rPr lang="en-US" altLang="en-US" sz="1200">
                <a:solidFill>
                  <a:srgbClr val="898989"/>
                </a:solidFill>
                <a:latin typeface="Arial" panose="020B0604020202020204" pitchFamily="34" charset="0"/>
              </a:rPr>
              <a:t>/30</a:t>
            </a:r>
          </a:p>
        </p:txBody>
      </p:sp>
      <p:sp>
        <p:nvSpPr>
          <p:cNvPr id="12293" name="TextBox 4"/>
          <p:cNvSpPr txBox="1">
            <a:spLocks noChangeArrowheads="1"/>
          </p:cNvSpPr>
          <p:nvPr/>
        </p:nvSpPr>
        <p:spPr bwMode="auto">
          <a:xfrm>
            <a:off x="1902823" y="338989"/>
            <a:ext cx="7315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000" dirty="0">
                <a:solidFill>
                  <a:srgbClr val="FF3300"/>
                </a:solidFill>
                <a:latin typeface="Arial" panose="020B0604020202020204" pitchFamily="34" charset="0"/>
              </a:rPr>
              <a:t>Application of Spanning Tree</a:t>
            </a:r>
          </a:p>
          <a:p>
            <a:pPr eaLnBrk="1" hangingPunct="1">
              <a:spcBef>
                <a:spcPct val="0"/>
              </a:spcBef>
              <a:buFontTx/>
              <a:buNone/>
            </a:pPr>
            <a:endParaRPr lang="en-US" altLang="en-US" sz="4000" dirty="0">
              <a:latin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303" y="2429691"/>
            <a:ext cx="4137053" cy="32493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3051" y="2573529"/>
            <a:ext cx="4284617" cy="3116085"/>
          </a:xfrm>
          <a:prstGeom prst="rect">
            <a:avLst/>
          </a:prstGeom>
        </p:spPr>
      </p:pic>
    </p:spTree>
    <p:extLst>
      <p:ext uri="{BB962C8B-B14F-4D97-AF65-F5344CB8AC3E}">
        <p14:creationId xmlns:p14="http://schemas.microsoft.com/office/powerpoint/2010/main" val="3945384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56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7EE2970A-429E-43F1-BC1D-5FB997AD30C3}" type="slidenum">
              <a:rPr lang="en-US" altLang="en-US" sz="1200" b="0">
                <a:solidFill>
                  <a:srgbClr val="898989"/>
                </a:solidFill>
              </a:rPr>
              <a:pPr/>
              <a:t>60</a:t>
            </a:fld>
            <a:r>
              <a:rPr lang="en-US" altLang="en-US" sz="1200" b="0">
                <a:solidFill>
                  <a:srgbClr val="898989"/>
                </a:solidFill>
              </a:rPr>
              <a:t>/30</a:t>
            </a:r>
          </a:p>
        </p:txBody>
      </p:sp>
      <p:sp>
        <p:nvSpPr>
          <p:cNvPr id="25604"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616"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5617"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5618"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5619"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5620"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622"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{1,2,3,4,1}</a:t>
            </a:r>
          </a:p>
        </p:txBody>
      </p:sp>
      <p:sp>
        <p:nvSpPr>
          <p:cNvPr id="25623"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1062962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66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F601B859-063E-4133-9A8D-4FEB6ACBFCF2}" type="slidenum">
              <a:rPr lang="en-US" altLang="en-US" sz="1200" b="0">
                <a:solidFill>
                  <a:srgbClr val="898989"/>
                </a:solidFill>
              </a:rPr>
              <a:pPr/>
              <a:t>61</a:t>
            </a:fld>
            <a:r>
              <a:rPr lang="en-US" altLang="en-US" sz="1200" b="0">
                <a:solidFill>
                  <a:srgbClr val="898989"/>
                </a:solidFill>
              </a:rPr>
              <a:t>/30</a:t>
            </a:r>
          </a:p>
        </p:txBody>
      </p:sp>
      <p:sp>
        <p:nvSpPr>
          <p:cNvPr id="26628"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640"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6641"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6642"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6643"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6644"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646"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{1,2,3,4}</a:t>
            </a:r>
          </a:p>
        </p:txBody>
      </p:sp>
      <p:sp>
        <p:nvSpPr>
          <p:cNvPr id="26647"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34750894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76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0FCBBB4C-5B7E-4C35-8A00-D7DC3E4FF118}" type="slidenum">
              <a:rPr lang="en-US" altLang="en-US" sz="1200" b="0">
                <a:solidFill>
                  <a:srgbClr val="898989"/>
                </a:solidFill>
              </a:rPr>
              <a:pPr/>
              <a:t>62</a:t>
            </a:fld>
            <a:r>
              <a:rPr lang="en-US" altLang="en-US" sz="1200" b="0">
                <a:solidFill>
                  <a:srgbClr val="898989"/>
                </a:solidFill>
              </a:rPr>
              <a:t>/30</a:t>
            </a:r>
          </a:p>
        </p:txBody>
      </p:sp>
      <p:sp>
        <p:nvSpPr>
          <p:cNvPr id="27652"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64"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7665"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7666"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7667"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7668"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70"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{1,2,3,4,5}</a:t>
            </a:r>
          </a:p>
        </p:txBody>
      </p:sp>
      <p:sp>
        <p:nvSpPr>
          <p:cNvPr id="27671"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26857816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7D2552C6-66E8-4BAC-80B3-50B5B48C50B3}" type="slidenum">
              <a:rPr lang="en-US" altLang="en-US" sz="1200" b="0">
                <a:solidFill>
                  <a:srgbClr val="898989"/>
                </a:solidFill>
              </a:rPr>
              <a:pPr/>
              <a:t>63</a:t>
            </a:fld>
            <a:r>
              <a:rPr lang="en-US" altLang="en-US" sz="1200" b="0">
                <a:solidFill>
                  <a:srgbClr val="898989"/>
                </a:solidFill>
              </a:rPr>
              <a:t>/30</a:t>
            </a:r>
          </a:p>
        </p:txBody>
      </p:sp>
      <p:sp>
        <p:nvSpPr>
          <p:cNvPr id="28676"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88"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8689"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8690"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8691"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8692"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94"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{1,2,3,4}</a:t>
            </a:r>
          </a:p>
        </p:txBody>
      </p:sp>
      <p:sp>
        <p:nvSpPr>
          <p:cNvPr id="28695"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41941327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296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D54832E3-4242-4A03-9B8D-849770BAEBCD}" type="slidenum">
              <a:rPr lang="en-US" altLang="en-US" sz="1200" b="0">
                <a:solidFill>
                  <a:srgbClr val="898989"/>
                </a:solidFill>
              </a:rPr>
              <a:pPr/>
              <a:t>64</a:t>
            </a:fld>
            <a:r>
              <a:rPr lang="en-US" altLang="en-US" sz="1200" b="0">
                <a:solidFill>
                  <a:srgbClr val="898989"/>
                </a:solidFill>
              </a:rPr>
              <a:t>/30</a:t>
            </a:r>
          </a:p>
        </p:txBody>
      </p:sp>
      <p:sp>
        <p:nvSpPr>
          <p:cNvPr id="29700"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712"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29713"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29714"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29715"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29716"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718"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a:t>
            </a:r>
          </a:p>
        </p:txBody>
      </p:sp>
      <p:sp>
        <p:nvSpPr>
          <p:cNvPr id="29719"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27882318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307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53CE55DD-7C83-42C6-A005-2420D61315AD}" type="slidenum">
              <a:rPr lang="en-US" altLang="en-US" sz="1200" b="0">
                <a:solidFill>
                  <a:srgbClr val="898989"/>
                </a:solidFill>
              </a:rPr>
              <a:pPr/>
              <a:t>65</a:t>
            </a:fld>
            <a:r>
              <a:rPr lang="en-US" altLang="en-US" sz="1200" b="0">
                <a:solidFill>
                  <a:srgbClr val="898989"/>
                </a:solidFill>
              </a:rPr>
              <a:t>/30</a:t>
            </a:r>
          </a:p>
        </p:txBody>
      </p:sp>
      <p:sp>
        <p:nvSpPr>
          <p:cNvPr id="30724"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36"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30737"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30738"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30739"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30740"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42"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{1,2,3,5}</a:t>
            </a:r>
          </a:p>
        </p:txBody>
      </p:sp>
      <p:sp>
        <p:nvSpPr>
          <p:cNvPr id="30743"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27826387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317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D8EC2BC7-B8D3-41CC-9602-645749C5C507}" type="slidenum">
              <a:rPr lang="en-US" altLang="en-US" sz="1200" b="0">
                <a:solidFill>
                  <a:srgbClr val="898989"/>
                </a:solidFill>
              </a:rPr>
              <a:pPr/>
              <a:t>66</a:t>
            </a:fld>
            <a:r>
              <a:rPr lang="en-US" altLang="en-US" sz="1200" b="0">
                <a:solidFill>
                  <a:srgbClr val="898989"/>
                </a:solidFill>
              </a:rPr>
              <a:t>/30</a:t>
            </a:r>
          </a:p>
        </p:txBody>
      </p:sp>
      <p:sp>
        <p:nvSpPr>
          <p:cNvPr id="31748"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0"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31761"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31762"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31763"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31764"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6"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{1,2,3,5,4}</a:t>
            </a:r>
          </a:p>
        </p:txBody>
      </p:sp>
      <p:sp>
        <p:nvSpPr>
          <p:cNvPr id="31767"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26609958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327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012B4856-59DA-4033-9B0D-91A98F610301}" type="slidenum">
              <a:rPr lang="en-US" altLang="en-US" sz="1200" b="0">
                <a:solidFill>
                  <a:srgbClr val="898989"/>
                </a:solidFill>
              </a:rPr>
              <a:pPr/>
              <a:t>67</a:t>
            </a:fld>
            <a:r>
              <a:rPr lang="en-US" altLang="en-US" sz="1200" b="0">
                <a:solidFill>
                  <a:srgbClr val="898989"/>
                </a:solidFill>
              </a:rPr>
              <a:t>/30</a:t>
            </a:r>
          </a:p>
        </p:txBody>
      </p:sp>
      <p:sp>
        <p:nvSpPr>
          <p:cNvPr id="32772"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84"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32785"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32786"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32787"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32788"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90" name="TextBox 26"/>
          <p:cNvSpPr txBox="1">
            <a:spLocks noChangeArrowheads="1"/>
          </p:cNvSpPr>
          <p:nvPr/>
        </p:nvSpPr>
        <p:spPr bwMode="auto">
          <a:xfrm>
            <a:off x="7315200" y="381000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600" b="0"/>
              <a:t>H = {1,2,3,5,4,1}</a:t>
            </a:r>
          </a:p>
        </p:txBody>
      </p:sp>
      <p:sp>
        <p:nvSpPr>
          <p:cNvPr id="32791"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39637649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337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60E9039B-27C7-46C9-8EEF-28177E9CC952}" type="slidenum">
              <a:rPr lang="en-US" altLang="en-US" sz="1200" b="0">
                <a:solidFill>
                  <a:srgbClr val="898989"/>
                </a:solidFill>
              </a:rPr>
              <a:pPr/>
              <a:t>68</a:t>
            </a:fld>
            <a:r>
              <a:rPr lang="en-US" altLang="en-US" sz="1200" b="0">
                <a:solidFill>
                  <a:srgbClr val="898989"/>
                </a:solidFill>
              </a:rPr>
              <a:t>/30</a:t>
            </a:r>
          </a:p>
        </p:txBody>
      </p:sp>
      <p:sp>
        <p:nvSpPr>
          <p:cNvPr id="33796" name="Rectangle 2"/>
          <p:cNvSpPr>
            <a:spLocks noGrp="1"/>
          </p:cNvSpPr>
          <p:nvPr>
            <p:ph type="title"/>
          </p:nvPr>
        </p:nvSpPr>
        <p:spPr>
          <a:xfrm>
            <a:off x="1676400" y="457200"/>
            <a:ext cx="8915400" cy="762000"/>
          </a:xfrm>
        </p:spPr>
        <p:txBody>
          <a:bodyPr/>
          <a:lstStyle/>
          <a:p>
            <a:r>
              <a:rPr lang="en-US" altLang="en-US" sz="3600" b="1">
                <a:solidFill>
                  <a:srgbClr val="FF0000"/>
                </a:solidFill>
              </a:rPr>
              <a:t>Finding Hamilton’s cycles using Backtracking</a:t>
            </a:r>
          </a:p>
        </p:txBody>
      </p:sp>
      <p:sp>
        <p:nvSpPr>
          <p:cNvPr id="2" name="Oval 1"/>
          <p:cNvSpPr/>
          <p:nvPr/>
        </p:nvSpPr>
        <p:spPr>
          <a:xfrm>
            <a:off x="8842375" y="160020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97536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8840788" y="2519363"/>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8840788" y="3430588"/>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24800" y="2520950"/>
            <a:ext cx="76200" cy="762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stCxn id="2" idx="4"/>
            <a:endCxn id="8" idx="0"/>
          </p:cNvCxnSpPr>
          <p:nvPr/>
        </p:nvCxnSpPr>
        <p:spPr>
          <a:xfrm flipH="1">
            <a:off x="8878889" y="1676401"/>
            <a:ext cx="1587" cy="842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4"/>
            <a:endCxn id="9" idx="0"/>
          </p:cNvCxnSpPr>
          <p:nvPr/>
        </p:nvCxnSpPr>
        <p:spPr>
          <a:xfrm>
            <a:off x="8878888" y="2595564"/>
            <a:ext cx="0" cy="835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10" idx="7"/>
          </p:cNvCxnSpPr>
          <p:nvPr/>
        </p:nvCxnSpPr>
        <p:spPr>
          <a:xfrm flipH="1">
            <a:off x="7989888" y="1665289"/>
            <a:ext cx="863600" cy="8667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5"/>
            <a:endCxn id="9" idx="1"/>
          </p:cNvCxnSpPr>
          <p:nvPr/>
        </p:nvCxnSpPr>
        <p:spPr>
          <a:xfrm>
            <a:off x="7989888" y="2586038"/>
            <a:ext cx="862012" cy="855662"/>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p:cNvCxnSpPr>
          <p:nvPr/>
        </p:nvCxnSpPr>
        <p:spPr>
          <a:xfrm flipV="1">
            <a:off x="8905876" y="2597150"/>
            <a:ext cx="847725" cy="84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5"/>
            <a:endCxn id="7" idx="1"/>
          </p:cNvCxnSpPr>
          <p:nvPr/>
        </p:nvCxnSpPr>
        <p:spPr>
          <a:xfrm>
            <a:off x="8907463" y="1665289"/>
            <a:ext cx="857250" cy="8667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808" name="TextBox 21"/>
          <p:cNvSpPr txBox="1">
            <a:spLocks noChangeArrowheads="1"/>
          </p:cNvSpPr>
          <p:nvPr/>
        </p:nvSpPr>
        <p:spPr bwMode="auto">
          <a:xfrm>
            <a:off x="7696200" y="2355851"/>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1</a:t>
            </a:r>
          </a:p>
        </p:txBody>
      </p:sp>
      <p:sp>
        <p:nvSpPr>
          <p:cNvPr id="33809" name="TextBox 27"/>
          <p:cNvSpPr txBox="1">
            <a:spLocks noChangeArrowheads="1"/>
          </p:cNvSpPr>
          <p:nvPr/>
        </p:nvSpPr>
        <p:spPr bwMode="auto">
          <a:xfrm>
            <a:off x="8766175" y="13620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2</a:t>
            </a:r>
          </a:p>
        </p:txBody>
      </p:sp>
      <p:sp>
        <p:nvSpPr>
          <p:cNvPr id="33810" name="TextBox 28"/>
          <p:cNvSpPr txBox="1">
            <a:spLocks noChangeArrowheads="1"/>
          </p:cNvSpPr>
          <p:nvPr/>
        </p:nvSpPr>
        <p:spPr bwMode="auto">
          <a:xfrm>
            <a:off x="8867775" y="2327276"/>
            <a:ext cx="22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5</a:t>
            </a:r>
          </a:p>
        </p:txBody>
      </p:sp>
      <p:sp>
        <p:nvSpPr>
          <p:cNvPr id="33811" name="TextBox 29"/>
          <p:cNvSpPr txBox="1">
            <a:spLocks noChangeArrowheads="1"/>
          </p:cNvSpPr>
          <p:nvPr/>
        </p:nvSpPr>
        <p:spPr bwMode="auto">
          <a:xfrm>
            <a:off x="8791575" y="34813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4</a:t>
            </a:r>
          </a:p>
        </p:txBody>
      </p:sp>
      <p:sp>
        <p:nvSpPr>
          <p:cNvPr id="33812" name="TextBox 30"/>
          <p:cNvSpPr txBox="1">
            <a:spLocks noChangeArrowheads="1"/>
          </p:cNvSpPr>
          <p:nvPr/>
        </p:nvSpPr>
        <p:spPr bwMode="auto">
          <a:xfrm>
            <a:off x="9791700" y="2351088"/>
            <a:ext cx="228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000"/>
              <a:t>3</a:t>
            </a:r>
          </a:p>
        </p:txBody>
      </p:sp>
      <p:cxnSp>
        <p:nvCxnSpPr>
          <p:cNvPr id="25" name="Straight Connector 24"/>
          <p:cNvCxnSpPr>
            <a:stCxn id="8" idx="6"/>
            <a:endCxn id="7" idx="2"/>
          </p:cNvCxnSpPr>
          <p:nvPr/>
        </p:nvCxnSpPr>
        <p:spPr>
          <a:xfrm>
            <a:off x="8916988" y="2557464"/>
            <a:ext cx="836612"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15200" y="3810001"/>
            <a:ext cx="3048000" cy="830263"/>
          </a:xfrm>
          <a:prstGeom prst="rect">
            <a:avLst/>
          </a:prstGeom>
          <a:noFill/>
        </p:spPr>
        <p:txBody>
          <a:bodyPr>
            <a:spAutoFit/>
          </a:bodyPr>
          <a:lstStyle/>
          <a:p>
            <a:pPr>
              <a:defRPr/>
            </a:pPr>
            <a:r>
              <a:rPr lang="en-US" sz="1600" dirty="0"/>
              <a:t>H = {1,2,3,5,4,1}</a:t>
            </a:r>
          </a:p>
          <a:p>
            <a:pPr>
              <a:defRPr/>
            </a:pPr>
            <a:endParaRPr lang="en-US" sz="1600" dirty="0"/>
          </a:p>
          <a:p>
            <a:pPr>
              <a:defRPr/>
            </a:pPr>
            <a:r>
              <a:rPr lang="en-US" sz="1600" dirty="0">
                <a:solidFill>
                  <a:schemeClr val="accent6"/>
                </a:solidFill>
                <a:sym typeface="Wingdings" pitchFamily="2" charset="2"/>
              </a:rPr>
              <a:t> Result: 1, 2, 3, 5, 4, 1</a:t>
            </a:r>
            <a:endParaRPr lang="en-US" sz="1600" dirty="0">
              <a:solidFill>
                <a:schemeClr val="accent6"/>
              </a:solidFill>
            </a:endParaRPr>
          </a:p>
        </p:txBody>
      </p:sp>
      <p:sp>
        <p:nvSpPr>
          <p:cNvPr id="33815" name="Text Box 3"/>
          <p:cNvSpPr txBox="1">
            <a:spLocks noChangeArrowheads="1"/>
          </p:cNvSpPr>
          <p:nvPr/>
        </p:nvSpPr>
        <p:spPr bwMode="auto">
          <a:xfrm>
            <a:off x="1905000" y="1295400"/>
            <a:ext cx="5257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Given the graph G = (V,E) and X is a vertex of  G. Suppose there </a:t>
            </a:r>
            <a:r>
              <a:rPr lang="en-US" altLang="en-US" sz="1600" b="0">
                <a:solidFill>
                  <a:srgbClr val="130ABE"/>
                </a:solidFill>
              </a:rPr>
              <a:t>exists at least one Hamilton Cycle</a:t>
            </a:r>
            <a:r>
              <a:rPr lang="en-US" altLang="en-US" sz="1600" b="0"/>
              <a:t> for the graph.</a:t>
            </a:r>
            <a:endParaRPr lang="vi-VN" altLang="en-US" sz="1600" b="0"/>
          </a:p>
          <a:p>
            <a:pPr eaLnBrk="1" hangingPunct="1"/>
            <a:endParaRPr lang="en-US" altLang="ko-KR" sz="1600" b="0">
              <a:ea typeface="굴림"/>
              <a:cs typeface="굴림"/>
            </a:endParaRPr>
          </a:p>
          <a:p>
            <a:pPr eaLnBrk="1" hangingPunct="1"/>
            <a:r>
              <a:rPr lang="vi-VN" altLang="ko-KR" sz="1600" u="sng">
                <a:solidFill>
                  <a:srgbClr val="130ABE"/>
                </a:solidFill>
                <a:ea typeface="굴림"/>
                <a:cs typeface="굴림"/>
              </a:rPr>
              <a:t>Step 1</a:t>
            </a:r>
            <a:r>
              <a:rPr lang="vi-VN" altLang="ko-KR" sz="1600">
                <a:solidFill>
                  <a:srgbClr val="130ABE"/>
                </a:solidFill>
                <a:ea typeface="굴림"/>
                <a:cs typeface="굴림"/>
              </a:rPr>
              <a:t>:</a:t>
            </a:r>
            <a:r>
              <a:rPr lang="en-US" altLang="ko-KR" sz="1600" b="0">
                <a:ea typeface="굴림"/>
                <a:cs typeface="굴림"/>
              </a:rPr>
              <a:t> </a:t>
            </a:r>
            <a:r>
              <a:rPr lang="en-US" altLang="ko-KR" sz="1600" b="0">
                <a:solidFill>
                  <a:srgbClr val="130ABE"/>
                </a:solidFill>
                <a:ea typeface="굴림"/>
                <a:cs typeface="굴림"/>
              </a:rPr>
              <a:t>Declare</a:t>
            </a:r>
            <a:r>
              <a:rPr lang="en-US" altLang="ko-KR" sz="1600" b="0">
                <a:ea typeface="굴림"/>
                <a:cs typeface="굴림"/>
              </a:rPr>
              <a:t> an </a:t>
            </a:r>
            <a:r>
              <a:rPr lang="vi-VN" altLang="ko-KR" sz="1600" b="0">
                <a:solidFill>
                  <a:srgbClr val="130ABE"/>
                </a:solidFill>
                <a:ea typeface="굴림"/>
                <a:cs typeface="굴림"/>
              </a:rPr>
              <a:t>empty </a:t>
            </a:r>
            <a:r>
              <a:rPr lang="en-US" altLang="ko-KR" sz="1600" b="0">
                <a:solidFill>
                  <a:srgbClr val="130ABE"/>
                </a:solidFill>
                <a:ea typeface="굴림"/>
                <a:cs typeface="굴림"/>
              </a:rPr>
              <a:t>array H </a:t>
            </a:r>
            <a:r>
              <a:rPr lang="en-US" altLang="ko-KR" sz="1600" b="0">
                <a:ea typeface="굴림"/>
                <a:cs typeface="굴림"/>
              </a:rPr>
              <a:t>(</a:t>
            </a:r>
            <a:r>
              <a:rPr lang="en-US" altLang="ko-KR" sz="1600" b="0" i="1">
                <a:ea typeface="굴림"/>
                <a:cs typeface="굴림"/>
              </a:rPr>
              <a:t>will contain Hamilton cycle</a:t>
            </a:r>
            <a:r>
              <a:rPr lang="en-US" altLang="ko-KR" sz="1600" b="0">
                <a:ea typeface="굴림"/>
                <a:cs typeface="굴림"/>
              </a:rPr>
              <a:t>)</a:t>
            </a:r>
            <a:r>
              <a:rPr lang="vi-VN" altLang="ko-KR" sz="1600" b="0">
                <a:ea typeface="굴림"/>
                <a:cs typeface="굴림"/>
              </a:rPr>
              <a:t>.</a:t>
            </a:r>
            <a:r>
              <a:rPr lang="en-US" altLang="ko-KR" sz="1600" b="0">
                <a:ea typeface="굴림"/>
                <a:cs typeface="굴림"/>
              </a:rPr>
              <a:t> Put the vertex X</a:t>
            </a:r>
            <a:r>
              <a:rPr lang="vi-VN" altLang="ko-KR" sz="1600" b="0">
                <a:ea typeface="굴림"/>
                <a:cs typeface="굴림"/>
              </a:rPr>
              <a:t> </a:t>
            </a:r>
            <a:r>
              <a:rPr lang="en-US" altLang="ko-KR" sz="1600" b="0">
                <a:ea typeface="굴림"/>
                <a:cs typeface="굴림"/>
              </a:rPr>
              <a:t>to H</a:t>
            </a:r>
          </a:p>
          <a:p>
            <a:pPr eaLnBrk="1" hangingPunct="1"/>
            <a:r>
              <a:rPr lang="vi-VN" altLang="ko-KR" sz="1600" u="sng">
                <a:solidFill>
                  <a:srgbClr val="130ABE"/>
                </a:solidFill>
                <a:ea typeface="굴림"/>
                <a:cs typeface="굴림"/>
              </a:rPr>
              <a:t>Step 2</a:t>
            </a:r>
            <a:r>
              <a:rPr lang="vi-VN" altLang="ko-KR" sz="1600">
                <a:solidFill>
                  <a:srgbClr val="130ABE"/>
                </a:solidFill>
                <a:ea typeface="굴림"/>
                <a:cs typeface="굴림"/>
              </a:rPr>
              <a:t>:</a:t>
            </a:r>
            <a:r>
              <a:rPr lang="en-US" altLang="ko-KR" sz="1600" b="0">
                <a:ea typeface="굴림"/>
                <a:cs typeface="굴림"/>
              </a:rPr>
              <a:t> Check </a:t>
            </a:r>
            <a:r>
              <a:rPr lang="en-US" altLang="ko-KR" sz="1600" b="0">
                <a:solidFill>
                  <a:srgbClr val="130ABE"/>
                </a:solidFill>
                <a:ea typeface="굴림"/>
                <a:cs typeface="굴림"/>
              </a:rPr>
              <a:t>if H is a Hamilton cycle then stop</a:t>
            </a:r>
            <a:r>
              <a:rPr lang="en-US" altLang="ko-KR" sz="1600" b="0">
                <a:ea typeface="굴림"/>
                <a:cs typeface="굴림"/>
              </a:rPr>
              <a:t>, else </a:t>
            </a:r>
            <a:r>
              <a:rPr lang="en-US" altLang="ko-KR" sz="1600" b="0">
                <a:solidFill>
                  <a:srgbClr val="130ABE"/>
                </a:solidFill>
                <a:ea typeface="굴림"/>
                <a:cs typeface="굴림"/>
              </a:rPr>
              <a:t>go to </a:t>
            </a:r>
            <a:r>
              <a:rPr lang="vi-VN" altLang="ko-KR" sz="1600" b="0">
                <a:solidFill>
                  <a:srgbClr val="130ABE"/>
                </a:solidFill>
                <a:ea typeface="굴림"/>
                <a:cs typeface="굴림"/>
              </a:rPr>
              <a:t>Step 3</a:t>
            </a:r>
            <a:endParaRPr lang="en-US" altLang="ko-KR" sz="1600" b="0">
              <a:solidFill>
                <a:srgbClr val="130ABE"/>
              </a:solidFill>
              <a:ea typeface="굴림"/>
              <a:cs typeface="굴림"/>
            </a:endParaRPr>
          </a:p>
          <a:p>
            <a:pPr eaLnBrk="1" hangingPunct="1"/>
            <a:r>
              <a:rPr lang="vi-VN" altLang="ko-KR" sz="1600" u="sng">
                <a:solidFill>
                  <a:srgbClr val="130ABE"/>
                </a:solidFill>
                <a:ea typeface="굴림"/>
                <a:cs typeface="굴림"/>
              </a:rPr>
              <a:t>Step 3</a:t>
            </a:r>
            <a:r>
              <a:rPr lang="vi-VN" altLang="ko-KR" sz="1600">
                <a:solidFill>
                  <a:srgbClr val="130ABE"/>
                </a:solidFill>
                <a:ea typeface="굴림"/>
                <a:cs typeface="굴림"/>
              </a:rPr>
              <a:t>:</a:t>
            </a:r>
            <a:r>
              <a:rPr lang="vi-VN" altLang="ko-KR" sz="1600" b="0">
                <a:ea typeface="굴림"/>
                <a:cs typeface="굴림"/>
              </a:rPr>
              <a:t> </a:t>
            </a:r>
            <a:r>
              <a:rPr lang="en-US" altLang="ko-KR" sz="1600" b="0">
                <a:ea typeface="굴림"/>
                <a:cs typeface="굴림"/>
              </a:rPr>
              <a:t>Consider the </a:t>
            </a:r>
            <a:r>
              <a:rPr lang="en-US" altLang="ko-KR" sz="1600" b="0">
                <a:solidFill>
                  <a:srgbClr val="130ABE"/>
                </a:solidFill>
                <a:ea typeface="굴림"/>
                <a:cs typeface="굴림"/>
              </a:rPr>
              <a:t>last vertex Y </a:t>
            </a:r>
            <a:r>
              <a:rPr lang="en-US" altLang="ko-KR" sz="1600" b="0">
                <a:ea typeface="굴림"/>
                <a:cs typeface="굴림"/>
              </a:rPr>
              <a:t>in H, </a:t>
            </a:r>
          </a:p>
          <a:p>
            <a:pPr eaLnBrk="1" hangingPunct="1"/>
            <a:r>
              <a:rPr lang="en-US" altLang="ko-KR" sz="1600" b="0">
                <a:ea typeface="굴림"/>
                <a:cs typeface="굴림"/>
              </a:rPr>
              <a:t>	if there is/are </a:t>
            </a:r>
            <a:r>
              <a:rPr lang="en-US" altLang="ko-KR" sz="1600" b="0">
                <a:solidFill>
                  <a:srgbClr val="130ABE"/>
                </a:solidFill>
                <a:ea typeface="굴림"/>
                <a:cs typeface="굴림"/>
              </a:rPr>
              <a:t>vertex(es) adjacent  to Y</a:t>
            </a:r>
            <a:r>
              <a:rPr lang="en-US" altLang="ko-KR" sz="1600" b="0">
                <a:ea typeface="굴림"/>
                <a:cs typeface="굴림"/>
              </a:rPr>
              <a:t>, select an adjacent vertex Z and </a:t>
            </a:r>
            <a:r>
              <a:rPr lang="en-US" altLang="ko-KR" sz="1600" b="0">
                <a:solidFill>
                  <a:srgbClr val="130ABE"/>
                </a:solidFill>
                <a:ea typeface="굴림"/>
                <a:cs typeface="굴림"/>
              </a:rPr>
              <a:t>put it to H</a:t>
            </a:r>
            <a:r>
              <a:rPr lang="en-US" altLang="ko-KR" sz="1600" b="0">
                <a:ea typeface="굴림"/>
                <a:cs typeface="굴림"/>
              </a:rPr>
              <a:t>. </a:t>
            </a:r>
          </a:p>
          <a:p>
            <a:pPr eaLnBrk="1" hangingPunct="1"/>
            <a:r>
              <a:rPr lang="en-US" altLang="ko-KR" sz="1600" b="0">
                <a:ea typeface="굴림"/>
                <a:cs typeface="굴림"/>
              </a:rPr>
              <a:t>	If there </a:t>
            </a:r>
            <a:r>
              <a:rPr lang="en-US" altLang="ko-KR" sz="1600" b="0">
                <a:solidFill>
                  <a:srgbClr val="130ABE"/>
                </a:solidFill>
                <a:ea typeface="굴림"/>
                <a:cs typeface="굴림"/>
              </a:rPr>
              <a:t>no adjacent vertex</a:t>
            </a:r>
            <a:r>
              <a:rPr lang="en-US" altLang="ko-KR" sz="1600" b="0">
                <a:ea typeface="굴림"/>
                <a:cs typeface="굴림"/>
              </a:rPr>
              <a:t>, </a:t>
            </a:r>
            <a:r>
              <a:rPr lang="en-US" altLang="ko-KR" sz="1600" b="0">
                <a:solidFill>
                  <a:srgbClr val="130ABE"/>
                </a:solidFill>
                <a:ea typeface="굴림"/>
                <a:cs typeface="굴림"/>
              </a:rPr>
              <a:t>remove Y from H </a:t>
            </a:r>
            <a:r>
              <a:rPr lang="en-US" altLang="ko-KR" sz="1600" b="0">
                <a:ea typeface="굴림"/>
                <a:cs typeface="굴림"/>
              </a:rPr>
              <a:t>and </a:t>
            </a:r>
            <a:r>
              <a:rPr lang="en-US" altLang="ko-KR" sz="1600" b="0">
                <a:solidFill>
                  <a:srgbClr val="130ABE"/>
                </a:solidFill>
                <a:ea typeface="굴림"/>
                <a:cs typeface="굴림"/>
              </a:rPr>
              <a:t>denote it as a bad selection </a:t>
            </a:r>
            <a:r>
              <a:rPr lang="en-US" altLang="ko-KR" sz="1600" b="0">
                <a:ea typeface="굴림"/>
                <a:cs typeface="굴림"/>
              </a:rPr>
              <a:t>(</a:t>
            </a:r>
            <a:r>
              <a:rPr lang="en-US" altLang="ko-KR" sz="1600" b="0" i="1">
                <a:ea typeface="굴림"/>
                <a:cs typeface="굴림"/>
              </a:rPr>
              <a:t>so you do not select it in the same way aga</a:t>
            </a:r>
            <a:r>
              <a:rPr lang="en-US" altLang="ko-KR" sz="1600" b="0">
                <a:ea typeface="굴림"/>
                <a:cs typeface="굴림"/>
              </a:rPr>
              <a:t>in).</a:t>
            </a:r>
          </a:p>
          <a:p>
            <a:pPr eaLnBrk="1" hangingPunct="1"/>
            <a:r>
              <a:rPr lang="vi-VN" altLang="ko-KR" sz="1600" u="sng">
                <a:solidFill>
                  <a:srgbClr val="130ABE"/>
                </a:solidFill>
                <a:ea typeface="굴림"/>
                <a:cs typeface="굴림"/>
              </a:rPr>
              <a:t>Step 4</a:t>
            </a:r>
            <a:r>
              <a:rPr lang="vi-VN" altLang="ko-KR" sz="1600">
                <a:solidFill>
                  <a:srgbClr val="130ABE"/>
                </a:solidFill>
                <a:ea typeface="굴림"/>
                <a:cs typeface="굴림"/>
              </a:rPr>
              <a:t>:</a:t>
            </a:r>
            <a:r>
              <a:rPr lang="vi-VN" altLang="ko-KR" sz="1600" b="0">
                <a:ea typeface="굴림"/>
                <a:cs typeface="굴림"/>
              </a:rPr>
              <a:t> Go </a:t>
            </a:r>
            <a:r>
              <a:rPr lang="vi-VN" altLang="ko-KR" sz="1600" b="0">
                <a:solidFill>
                  <a:srgbClr val="130ABE"/>
                </a:solidFill>
                <a:ea typeface="굴림"/>
                <a:cs typeface="굴림"/>
              </a:rPr>
              <a:t>back to step 2</a:t>
            </a:r>
          </a:p>
          <a:p>
            <a:pPr eaLnBrk="1" hangingPunct="1"/>
            <a:endParaRPr lang="vi-VN" altLang="en-US" sz="1600" b="0"/>
          </a:p>
          <a:p>
            <a:pPr eaLnBrk="1" hangingPunct="1"/>
            <a:endParaRPr lang="vi-VN" altLang="en-US" sz="1600" b="0"/>
          </a:p>
          <a:p>
            <a:pPr eaLnBrk="1" hangingPunct="1"/>
            <a:r>
              <a:rPr lang="vi-VN" altLang="ko-KR" sz="1600" b="0">
                <a:ea typeface="굴림"/>
                <a:cs typeface="굴림"/>
              </a:rPr>
              <a:t>T</a:t>
            </a:r>
            <a:r>
              <a:rPr lang="en-US" altLang="ko-KR" sz="1600" b="0">
                <a:ea typeface="굴림"/>
                <a:cs typeface="굴림"/>
              </a:rPr>
              <a:t>he last array </a:t>
            </a:r>
            <a:r>
              <a:rPr lang="vi-VN" altLang="ko-KR" sz="1600" b="0">
                <a:ea typeface="굴림"/>
                <a:cs typeface="굴림"/>
              </a:rPr>
              <a:t>H</a:t>
            </a:r>
            <a:r>
              <a:rPr lang="en-US" altLang="ko-KR" sz="1600" b="0">
                <a:ea typeface="굴림"/>
                <a:cs typeface="굴림"/>
              </a:rPr>
              <a:t> obtained is an </a:t>
            </a:r>
            <a:r>
              <a:rPr lang="vi-VN" altLang="ko-KR" sz="1600" b="0">
                <a:ea typeface="굴림"/>
                <a:cs typeface="굴림"/>
              </a:rPr>
              <a:t>Hamilton </a:t>
            </a:r>
            <a:r>
              <a:rPr lang="en-US" altLang="ko-KR" sz="1600" b="0">
                <a:ea typeface="굴림"/>
                <a:cs typeface="굴림"/>
              </a:rPr>
              <a:t>cycle of the graph</a:t>
            </a:r>
            <a:endParaRPr lang="en-US" altLang="en-US" sz="1600" b="0"/>
          </a:p>
        </p:txBody>
      </p:sp>
    </p:spTree>
    <p:extLst>
      <p:ext uri="{BB962C8B-B14F-4D97-AF65-F5344CB8AC3E}">
        <p14:creationId xmlns:p14="http://schemas.microsoft.com/office/powerpoint/2010/main" val="20201340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1200" b="0">
                <a:solidFill>
                  <a:srgbClr val="898989"/>
                </a:solidFill>
              </a:rPr>
              <a:t>Data Structures and Algorithms in Java </a:t>
            </a:r>
          </a:p>
        </p:txBody>
      </p:sp>
      <p:sp>
        <p:nvSpPr>
          <p:cNvPr id="348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1"/>
                </a:solidFill>
                <a:latin typeface="Arial" panose="020B0604020202020204" pitchFamily="34" charset="0"/>
              </a:defRPr>
            </a:lvl1pPr>
            <a:lvl2pPr marL="742950" indent="-285750">
              <a:defRPr sz="4400" b="1">
                <a:solidFill>
                  <a:schemeClr val="tx1"/>
                </a:solidFill>
                <a:latin typeface="Arial" panose="020B0604020202020204" pitchFamily="34" charset="0"/>
              </a:defRPr>
            </a:lvl2pPr>
            <a:lvl3pPr marL="1143000" indent="-228600">
              <a:defRPr sz="4400" b="1">
                <a:solidFill>
                  <a:schemeClr val="tx1"/>
                </a:solidFill>
                <a:latin typeface="Arial" panose="020B0604020202020204" pitchFamily="34" charset="0"/>
              </a:defRPr>
            </a:lvl3pPr>
            <a:lvl4pPr marL="1600200" indent="-228600">
              <a:defRPr sz="4400" b="1">
                <a:solidFill>
                  <a:schemeClr val="tx1"/>
                </a:solidFill>
                <a:latin typeface="Arial" panose="020B0604020202020204" pitchFamily="34" charset="0"/>
              </a:defRPr>
            </a:lvl4pPr>
            <a:lvl5pPr marL="2057400" indent="-22860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fld id="{8CB27B47-97C5-403A-AF4C-BF901DF885DB}" type="slidenum">
              <a:rPr lang="en-US" altLang="en-US" sz="1200" b="0">
                <a:solidFill>
                  <a:srgbClr val="898989"/>
                </a:solidFill>
              </a:rPr>
              <a:pPr/>
              <a:t>69</a:t>
            </a:fld>
            <a:r>
              <a:rPr lang="en-US" altLang="en-US" sz="1200" b="0">
                <a:solidFill>
                  <a:srgbClr val="898989"/>
                </a:solidFill>
              </a:rPr>
              <a:t>/30</a:t>
            </a:r>
          </a:p>
        </p:txBody>
      </p:sp>
      <p:sp>
        <p:nvSpPr>
          <p:cNvPr id="34820" name="Rectangle 2"/>
          <p:cNvSpPr>
            <a:spLocks noGrp="1"/>
          </p:cNvSpPr>
          <p:nvPr>
            <p:ph type="title"/>
          </p:nvPr>
        </p:nvSpPr>
        <p:spPr>
          <a:xfrm>
            <a:off x="1676400" y="609600"/>
            <a:ext cx="8915400" cy="762000"/>
          </a:xfrm>
        </p:spPr>
        <p:txBody>
          <a:bodyPr/>
          <a:lstStyle/>
          <a:p>
            <a:r>
              <a:rPr lang="en-US" altLang="en-US" sz="3600" b="1">
                <a:solidFill>
                  <a:srgbClr val="FF0000"/>
                </a:solidFill>
              </a:rPr>
              <a:t>List all Hamilton’s cycles using Backtracking</a:t>
            </a:r>
          </a:p>
        </p:txBody>
      </p:sp>
      <p:pic>
        <p:nvPicPr>
          <p:cNvPr id="34821" name="Picture 3"/>
          <p:cNvPicPr>
            <a:picLocks noChangeAspect="1" noChangeArrowheads="1"/>
          </p:cNvPicPr>
          <p:nvPr/>
        </p:nvPicPr>
        <p:blipFill>
          <a:blip r:embed="rId3">
            <a:extLst>
              <a:ext uri="{28A0092B-C50C-407E-A947-70E740481C1C}">
                <a14:useLocalDpi xmlns:a14="http://schemas.microsoft.com/office/drawing/2010/main" val="0"/>
              </a:ext>
            </a:extLst>
          </a:blip>
          <a:srcRect l="27083" t="16389" r="29167" b="47221"/>
          <a:stretch>
            <a:fillRect/>
          </a:stretch>
        </p:blipFill>
        <p:spPr bwMode="auto">
          <a:xfrm>
            <a:off x="1981200" y="1524000"/>
            <a:ext cx="8077200"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986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Arial" panose="020B0604020202020204" pitchFamily="34" charset="0"/>
              </a:rPr>
              <a:t>Data Structures and Algorithms in Java </a:t>
            </a:r>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5E6721-EBF3-4C40-9526-F879315D65CE}" type="slidenum">
              <a:rPr lang="en-US" altLang="en-US" sz="1200">
                <a:solidFill>
                  <a:srgbClr val="898989"/>
                </a:solidFill>
                <a:latin typeface="Arial" panose="020B0604020202020204" pitchFamily="34" charset="0"/>
              </a:rPr>
              <a:pPr>
                <a:spcBef>
                  <a:spcPct val="0"/>
                </a:spcBef>
                <a:buFontTx/>
                <a:buNone/>
              </a:pPr>
              <a:t>7</a:t>
            </a:fld>
            <a:r>
              <a:rPr lang="en-US" altLang="en-US" sz="1200">
                <a:solidFill>
                  <a:srgbClr val="898989"/>
                </a:solidFill>
                <a:latin typeface="Arial" panose="020B0604020202020204" pitchFamily="34" charset="0"/>
              </a:rPr>
              <a:t>/30</a:t>
            </a:r>
          </a:p>
        </p:txBody>
      </p:sp>
      <p:sp>
        <p:nvSpPr>
          <p:cNvPr id="16388" name="Rectangle 2"/>
          <p:cNvSpPr>
            <a:spLocks noGrp="1"/>
          </p:cNvSpPr>
          <p:nvPr>
            <p:ph type="title" idx="4294967295"/>
          </p:nvPr>
        </p:nvSpPr>
        <p:spPr>
          <a:xfrm>
            <a:off x="2438400" y="484873"/>
            <a:ext cx="7162800" cy="646331"/>
          </a:xfrm>
        </p:spPr>
        <p:txBody>
          <a:bodyPr>
            <a:spAutoFit/>
          </a:bodyPr>
          <a:lstStyle/>
          <a:p>
            <a:pPr eaLnBrk="1" hangingPunct="1"/>
            <a:r>
              <a:rPr lang="en-US" altLang="en-US" sz="4000" b="1" dirty="0">
                <a:solidFill>
                  <a:srgbClr val="FF0000"/>
                </a:solidFill>
              </a:rPr>
              <a:t>MST algorithms</a:t>
            </a:r>
          </a:p>
        </p:txBody>
      </p:sp>
      <p:sp>
        <p:nvSpPr>
          <p:cNvPr id="8197" name="Text Box 5"/>
          <p:cNvSpPr txBox="1">
            <a:spLocks noChangeArrowheads="1"/>
          </p:cNvSpPr>
          <p:nvPr/>
        </p:nvSpPr>
        <p:spPr bwMode="auto">
          <a:xfrm>
            <a:off x="1828801" y="1219200"/>
            <a:ext cx="8410575" cy="3970318"/>
          </a:xfrm>
          <a:prstGeom prst="rect">
            <a:avLst/>
          </a:prstGeom>
          <a:noFill/>
          <a:ln>
            <a:noFill/>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defRPr/>
            </a:pPr>
            <a:r>
              <a:rPr lang="en-US" sz="3600" b="0" dirty="0">
                <a:latin typeface="euclid_circular_a"/>
              </a:rPr>
              <a:t> The minimum spanning tree from a graph is found using the following algorithms:</a:t>
            </a:r>
          </a:p>
          <a:p>
            <a:pPr>
              <a:defRPr/>
            </a:pPr>
            <a:endParaRPr lang="en-US" sz="3600" b="0" dirty="0">
              <a:latin typeface="euclid_circular_a"/>
            </a:endParaRPr>
          </a:p>
          <a:p>
            <a:pPr marL="571500" indent="-571500">
              <a:buFontTx/>
              <a:buChar char="-"/>
              <a:defRPr/>
            </a:pPr>
            <a:r>
              <a:rPr lang="en-US" sz="3600" b="0" dirty="0">
                <a:solidFill>
                  <a:srgbClr val="0000CC"/>
                </a:solidFill>
                <a:latin typeface="euclid_circular_a"/>
                <a:hlinkClick r:id="rId3"/>
              </a:rPr>
              <a:t>Prim's Algorithm</a:t>
            </a:r>
            <a:endParaRPr lang="en-US" sz="3600" b="0" dirty="0">
              <a:solidFill>
                <a:srgbClr val="0000CC"/>
              </a:solidFill>
              <a:latin typeface="euclid_circular_a"/>
            </a:endParaRPr>
          </a:p>
          <a:p>
            <a:pPr>
              <a:defRPr/>
            </a:pPr>
            <a:endParaRPr lang="en-US" sz="3600" b="0" dirty="0">
              <a:solidFill>
                <a:srgbClr val="0556F3"/>
              </a:solidFill>
              <a:latin typeface="euclid_circular_a"/>
            </a:endParaRPr>
          </a:p>
          <a:p>
            <a:pPr marL="571500" indent="-571500">
              <a:buFontTx/>
              <a:buChar char="-"/>
              <a:defRPr/>
            </a:pPr>
            <a:r>
              <a:rPr lang="en-US" sz="3600" b="0" dirty="0">
                <a:solidFill>
                  <a:srgbClr val="0000CC"/>
                </a:solidFill>
                <a:latin typeface="euclid_circular_a"/>
                <a:hlinkClick r:id="rId4"/>
              </a:rPr>
              <a:t>Kruskal's Algorithm</a:t>
            </a:r>
            <a:endParaRPr lang="en-US" sz="3600" b="0" dirty="0">
              <a:solidFill>
                <a:srgbClr val="0000CC"/>
              </a:solidFill>
              <a:latin typeface="euclid_circular_a"/>
            </a:endParaRPr>
          </a:p>
        </p:txBody>
      </p:sp>
    </p:spTree>
    <p:extLst>
      <p:ext uri="{BB962C8B-B14F-4D97-AF65-F5344CB8AC3E}">
        <p14:creationId xmlns:p14="http://schemas.microsoft.com/office/powerpoint/2010/main" val="1584414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ln/>
        </p:spPr>
        <p:txBody>
          <a:bodyPr anchor="ctr" anchorCtr="0"/>
          <a:lstStyle/>
          <a:p>
            <a:r>
              <a:rPr lang="en-US" altLang="zh-CN" b="1" dirty="0">
                <a:solidFill>
                  <a:srgbClr val="FF0000"/>
                </a:solidFill>
              </a:rPr>
              <a:t>Graph coloring</a:t>
            </a:r>
            <a:endParaRPr lang="en-US" altLang="zh-CN" dirty="0">
              <a:solidFill>
                <a:srgbClr val="FF0000"/>
              </a:solidFill>
            </a:endParaRPr>
          </a:p>
        </p:txBody>
      </p:sp>
      <p:sp>
        <p:nvSpPr>
          <p:cNvPr id="51202" name="Content Placeholder 2"/>
          <p:cNvSpPr>
            <a:spLocks noGrp="1"/>
          </p:cNvSpPr>
          <p:nvPr>
            <p:ph sz="half" idx="1"/>
          </p:nvPr>
        </p:nvSpPr>
        <p:spPr>
          <a:ln/>
        </p:spPr>
        <p:txBody>
          <a:bodyPr anchor="t" anchorCtr="0"/>
          <a:lstStyle/>
          <a:p>
            <a:pPr marL="514350" indent="-514350">
              <a:buFont typeface="Arial" panose="020B0604020202020204" pitchFamily="34" charset="0"/>
              <a:buAutoNum type="arabicPeriod"/>
            </a:pPr>
            <a:r>
              <a:rPr lang="en-US" altLang="zh-CN" kern="1200">
                <a:latin typeface="+mn-lt"/>
                <a:ea typeface="+mn-ea"/>
                <a:cs typeface="+mn-cs"/>
              </a:rPr>
              <a:t>Definition</a:t>
            </a:r>
          </a:p>
          <a:p>
            <a:pPr marL="514350" indent="-514350">
              <a:buFont typeface="Arial" panose="020B0604020202020204" pitchFamily="34" charset="0"/>
              <a:buAutoNum type="arabicPeriod"/>
            </a:pPr>
            <a:r>
              <a:rPr lang="en-US" altLang="zh-CN" kern="1200">
                <a:latin typeface="+mn-lt"/>
                <a:ea typeface="+mn-ea"/>
                <a:cs typeface="+mn-cs"/>
              </a:rPr>
              <a:t>Chromactic number</a:t>
            </a:r>
          </a:p>
          <a:p>
            <a:pPr marL="514350" indent="-514350">
              <a:buFont typeface="Arial" panose="020B0604020202020204" pitchFamily="34" charset="0"/>
              <a:buAutoNum type="arabicPeriod"/>
            </a:pPr>
            <a:r>
              <a:rPr lang="en-US" altLang="zh-CN" kern="1200">
                <a:latin typeface="+mn-lt"/>
                <a:ea typeface="+mn-ea"/>
                <a:cs typeface="+mn-cs"/>
              </a:rPr>
              <a:t>Types of graph coloring</a:t>
            </a:r>
          </a:p>
          <a:p>
            <a:pPr marL="514350" indent="-514350">
              <a:buFont typeface="Arial" panose="020B0604020202020204" pitchFamily="34" charset="0"/>
              <a:buAutoNum type="arabicPeriod"/>
            </a:pPr>
            <a:r>
              <a:rPr lang="en-US" altLang="zh-CN" kern="1200">
                <a:latin typeface="+mn-lt"/>
                <a:ea typeface="+mn-ea"/>
                <a:cs typeface="+mn-cs"/>
              </a:rPr>
              <a:t>Method </a:t>
            </a:r>
          </a:p>
          <a:p>
            <a:pPr marL="514350" indent="-514350">
              <a:buFont typeface="Arial" panose="020B0604020202020204" pitchFamily="34" charset="0"/>
              <a:buAutoNum type="arabicPeriod"/>
            </a:pPr>
            <a:endParaRPr lang="en-US" altLang="zh-CN" kern="1200">
              <a:latin typeface="+mn-lt"/>
              <a:ea typeface="+mn-ea"/>
              <a:cs typeface="+mn-cs"/>
            </a:endParaRPr>
          </a:p>
          <a:p>
            <a:pPr marL="514350" indent="-514350">
              <a:buFont typeface="Arial" panose="020B0604020202020204" pitchFamily="34" charset="0"/>
              <a:buAutoNum type="arabicPeriod"/>
            </a:pPr>
            <a:endParaRPr lang="en-US" altLang="zh-CN" kern="1200">
              <a:latin typeface="+mn-lt"/>
              <a:ea typeface="+mn-ea"/>
              <a:cs typeface="+mn-cs"/>
            </a:endParaRPr>
          </a:p>
        </p:txBody>
      </p:sp>
      <p:sp>
        <p:nvSpPr>
          <p:cNvPr id="5" name="Date Placeholder 4"/>
          <p:cNvSpPr>
            <a:spLocks noGrp="1"/>
          </p:cNvSpPr>
          <p:nvPr>
            <p:ph type="dt" sz="half" idx="10"/>
          </p:nvPr>
        </p:nvSpPr>
        <p:spPr/>
        <p:txBody>
          <a:bodyPr vert="horz" wrap="square" lIns="91440" tIns="45720" rIns="91440" bIns="45720" numCol="1" rtlCol="0" anchor="ctr" anchorCtr="0" compatLnSpc="1"/>
          <a:lstStyle/>
          <a:p>
            <a:pPr fontAlgn="base">
              <a:spcBef>
                <a:spcPct val="0"/>
              </a:spcBef>
              <a:spcAft>
                <a:spcPct val="0"/>
              </a:spcAft>
              <a:defRPr/>
            </a:pPr>
            <a:fld id="{007B0B36-186A-434A-9AB7-F89E97AC3C63}" type="datetime1">
              <a:rPr lang="en-US">
                <a:solidFill>
                  <a:srgbClr val="898989"/>
                </a:solidFill>
                <a:latin typeface="Arial" panose="020B0604020202020204" pitchFamily="34" charset="0"/>
              </a:rPr>
              <a:pPr fontAlgn="base">
                <a:spcBef>
                  <a:spcPct val="0"/>
                </a:spcBef>
                <a:spcAft>
                  <a:spcPct val="0"/>
                </a:spcAft>
                <a:defRPr/>
              </a:pPr>
              <a:t>3/16/2021</a:t>
            </a:fld>
            <a:endParaRPr lang="en-US">
              <a:solidFill>
                <a:srgbClr val="898989"/>
              </a:solidFill>
              <a:latin typeface="Arial" panose="020B0604020202020204" pitchFamily="34" charset="0"/>
            </a:endParaRPr>
          </a:p>
        </p:txBody>
      </p:sp>
    </p:spTree>
    <p:extLst>
      <p:ext uri="{BB962C8B-B14F-4D97-AF65-F5344CB8AC3E}">
        <p14:creationId xmlns:p14="http://schemas.microsoft.com/office/powerpoint/2010/main" val="4905740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ln/>
        </p:spPr>
        <p:txBody>
          <a:bodyPr anchor="ctr" anchorCtr="0"/>
          <a:lstStyle/>
          <a:p>
            <a:r>
              <a:rPr lang="en-US" altLang="zh-CN" b="1" dirty="0">
                <a:solidFill>
                  <a:srgbClr val="FF0000"/>
                </a:solidFill>
              </a:rPr>
              <a:t>Graph coloring</a:t>
            </a:r>
            <a:endParaRPr lang="en-US" altLang="zh-CN" dirty="0">
              <a:solidFill>
                <a:srgbClr val="FF0000"/>
              </a:solidFill>
            </a:endParaRPr>
          </a:p>
        </p:txBody>
      </p:sp>
      <p:sp>
        <p:nvSpPr>
          <p:cNvPr id="52226" name="Content Placeholder 2"/>
          <p:cNvSpPr>
            <a:spLocks noGrp="1"/>
          </p:cNvSpPr>
          <p:nvPr>
            <p:ph sz="half" idx="1"/>
          </p:nvPr>
        </p:nvSpPr>
        <p:spPr>
          <a:ln/>
        </p:spPr>
        <p:txBody>
          <a:bodyPr anchor="t" anchorCtr="0"/>
          <a:lstStyle/>
          <a:p>
            <a:pPr>
              <a:buClrTx/>
              <a:buSzTx/>
            </a:pPr>
            <a:r>
              <a:rPr lang="en-US" altLang="zh-CN" sz="2400" dirty="0">
                <a:solidFill>
                  <a:srgbClr val="0000CC"/>
                </a:solidFill>
              </a:rPr>
              <a:t>Graph coloring </a:t>
            </a:r>
            <a:r>
              <a:rPr lang="en-US" altLang="zh-CN" sz="2400" dirty="0"/>
              <a:t>is one of the basic problems of Graph theory, widely used in informatics, to solve practical problems related to zoning, grouping, and maps.</a:t>
            </a:r>
          </a:p>
          <a:p>
            <a:pPr>
              <a:buClrTx/>
              <a:buSzTx/>
            </a:pPr>
            <a:endParaRPr lang="en-US" altLang="zh-CN" kern="1200" dirty="0">
              <a:latin typeface="+mn-lt"/>
              <a:ea typeface="+mn-ea"/>
              <a:cs typeface="+mn-cs"/>
            </a:endParaRPr>
          </a:p>
        </p:txBody>
      </p:sp>
      <p:sp>
        <p:nvSpPr>
          <p:cNvPr id="5" name="Date Placeholder 4"/>
          <p:cNvSpPr>
            <a:spLocks noGrp="1"/>
          </p:cNvSpPr>
          <p:nvPr>
            <p:ph type="dt" sz="half" idx="10"/>
          </p:nvPr>
        </p:nvSpPr>
        <p:spPr/>
        <p:txBody>
          <a:bodyPr vert="horz" wrap="square" lIns="91440" tIns="45720" rIns="91440" bIns="45720" numCol="1" rtlCol="0" anchor="ctr" anchorCtr="0" compatLnSpc="1"/>
          <a:lstStyle/>
          <a:p>
            <a:pPr fontAlgn="base">
              <a:spcBef>
                <a:spcPct val="0"/>
              </a:spcBef>
              <a:spcAft>
                <a:spcPct val="0"/>
              </a:spcAft>
              <a:defRPr/>
            </a:pPr>
            <a:fld id="{007B0B36-186A-434A-9AB7-F89E97AC3C63}" type="datetime1">
              <a:rPr lang="en-US">
                <a:solidFill>
                  <a:srgbClr val="898989"/>
                </a:solidFill>
                <a:latin typeface="Arial" panose="020B0604020202020204" pitchFamily="34" charset="0"/>
              </a:rPr>
              <a:pPr fontAlgn="base">
                <a:spcBef>
                  <a:spcPct val="0"/>
                </a:spcBef>
                <a:spcAft>
                  <a:spcPct val="0"/>
                </a:spcAft>
                <a:defRPr/>
              </a:pPr>
              <a:t>3/16/2021</a:t>
            </a:fld>
            <a:endParaRPr lang="en-US">
              <a:solidFill>
                <a:srgbClr val="898989"/>
              </a:solidFill>
              <a:latin typeface="Arial" panose="020B0604020202020204" pitchFamily="34" charset="0"/>
            </a:endParaRPr>
          </a:p>
        </p:txBody>
      </p:sp>
      <p:pic>
        <p:nvPicPr>
          <p:cNvPr id="52228" name="Content Placeholder 5"/>
          <p:cNvPicPr>
            <a:picLocks noGrp="1" noChangeAspect="1"/>
          </p:cNvPicPr>
          <p:nvPr>
            <p:ph sz="half" idx="2"/>
          </p:nvPr>
        </p:nvPicPr>
        <p:blipFill>
          <a:blip r:embed="rId2"/>
          <a:stretch>
            <a:fillRect/>
          </a:stretch>
        </p:blipFill>
        <p:spPr>
          <a:xfrm>
            <a:off x="6324600" y="1295401"/>
            <a:ext cx="3690938" cy="5191125"/>
          </a:xfrm>
          <a:ln/>
        </p:spPr>
      </p:pic>
    </p:spTree>
    <p:extLst>
      <p:ext uri="{BB962C8B-B14F-4D97-AF65-F5344CB8AC3E}">
        <p14:creationId xmlns:p14="http://schemas.microsoft.com/office/powerpoint/2010/main" val="2564486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1981200" y="76200"/>
            <a:ext cx="8229600" cy="1143000"/>
          </a:xfrm>
          <a:ln/>
        </p:spPr>
        <p:txBody>
          <a:bodyPr anchor="ctr" anchorCtr="0"/>
          <a:lstStyle/>
          <a:p>
            <a:r>
              <a:rPr lang="en-US" altLang="zh-CN" b="1" dirty="0">
                <a:solidFill>
                  <a:srgbClr val="FF0000"/>
                </a:solidFill>
              </a:rPr>
              <a:t>Graph coloring</a:t>
            </a:r>
            <a:endParaRPr lang="en-US" altLang="zh-CN" dirty="0">
              <a:solidFill>
                <a:srgbClr val="FF0000"/>
              </a:solidFill>
            </a:endParaRPr>
          </a:p>
        </p:txBody>
      </p:sp>
      <p:sp>
        <p:nvSpPr>
          <p:cNvPr id="53250" name="Content Placeholder 2"/>
          <p:cNvSpPr>
            <a:spLocks noGrp="1"/>
          </p:cNvSpPr>
          <p:nvPr>
            <p:ph sz="half" idx="1"/>
          </p:nvPr>
        </p:nvSpPr>
        <p:spPr>
          <a:xfrm>
            <a:off x="1981201" y="1417638"/>
            <a:ext cx="4233863" cy="2800350"/>
          </a:xfrm>
          <a:ln/>
        </p:spPr>
        <p:txBody>
          <a:bodyPr anchor="t" anchorCtr="0"/>
          <a:lstStyle/>
          <a:p>
            <a:pPr>
              <a:buClrTx/>
              <a:buSzTx/>
            </a:pPr>
            <a:r>
              <a:rPr lang="en-US" altLang="zh-CN" sz="2400" dirty="0"/>
              <a:t>In graph theory, graph coloring is a way of </a:t>
            </a:r>
            <a:r>
              <a:rPr lang="en-US" altLang="zh-CN" sz="2400" dirty="0">
                <a:solidFill>
                  <a:srgbClr val="0000CC"/>
                </a:solidFill>
              </a:rPr>
              <a:t>coloring the vertices of a graph such that no two adjacent vertices share the same color</a:t>
            </a:r>
            <a:r>
              <a:rPr lang="en-US" altLang="zh-CN" sz="2400" dirty="0"/>
              <a:t>. </a:t>
            </a:r>
          </a:p>
          <a:p>
            <a:pPr>
              <a:buClrTx/>
              <a:buSzTx/>
            </a:pPr>
            <a:endParaRPr lang="en-US" altLang="zh-CN" sz="2400" dirty="0"/>
          </a:p>
        </p:txBody>
      </p:sp>
      <p:sp>
        <p:nvSpPr>
          <p:cNvPr id="4" name="Date Placeholder 3"/>
          <p:cNvSpPr>
            <a:spLocks noGrp="1"/>
          </p:cNvSpPr>
          <p:nvPr>
            <p:ph type="dt" sz="half" idx="10"/>
          </p:nvPr>
        </p:nvSpPr>
        <p:spPr/>
        <p:txBody>
          <a:bodyPr vert="horz" wrap="square" lIns="91440" tIns="45720" rIns="91440" bIns="45720" numCol="1" rtlCol="0" anchor="ctr" anchorCtr="0" compatLnSpc="1"/>
          <a:lstStyle/>
          <a:p>
            <a:pPr fontAlgn="base">
              <a:spcBef>
                <a:spcPct val="0"/>
              </a:spcBef>
              <a:spcAft>
                <a:spcPct val="0"/>
              </a:spcAft>
              <a:defRPr/>
            </a:pPr>
            <a:fld id="{007B0B36-186A-434A-9AB7-F89E97AC3C63}" type="datetime1">
              <a:rPr lang="en-US">
                <a:solidFill>
                  <a:srgbClr val="898989"/>
                </a:solidFill>
                <a:latin typeface="Arial" panose="020B0604020202020204" pitchFamily="34" charset="0"/>
              </a:rPr>
              <a:pPr fontAlgn="base">
                <a:spcBef>
                  <a:spcPct val="0"/>
                </a:spcBef>
                <a:spcAft>
                  <a:spcPct val="0"/>
                </a:spcAft>
                <a:defRPr/>
              </a:pPr>
              <a:t>3/16/2021</a:t>
            </a:fld>
            <a:endParaRPr lang="en-US">
              <a:solidFill>
                <a:srgbClr val="898989"/>
              </a:solidFill>
              <a:latin typeface="Arial" panose="020B0604020202020204" pitchFamily="34" charset="0"/>
            </a:endParaRPr>
          </a:p>
        </p:txBody>
      </p:sp>
      <p:pic>
        <p:nvPicPr>
          <p:cNvPr id="53252" name="Content Placeholder 4"/>
          <p:cNvPicPr>
            <a:picLocks noGrp="1" noChangeAspect="1"/>
          </p:cNvPicPr>
          <p:nvPr>
            <p:ph sz="half" idx="2"/>
          </p:nvPr>
        </p:nvPicPr>
        <p:blipFill>
          <a:blip r:embed="rId2"/>
          <a:stretch>
            <a:fillRect/>
          </a:stretch>
        </p:blipFill>
        <p:spPr>
          <a:xfrm>
            <a:off x="6629400" y="914401"/>
            <a:ext cx="3741738" cy="3336925"/>
          </a:xfrm>
          <a:ln/>
        </p:spPr>
      </p:pic>
      <p:pic>
        <p:nvPicPr>
          <p:cNvPr id="53253" name="Picture 6"/>
          <p:cNvPicPr>
            <a:picLocks noGrp="1" noChangeAspect="1"/>
          </p:cNvPicPr>
          <p:nvPr/>
        </p:nvPicPr>
        <p:blipFill>
          <a:blip r:embed="rId3"/>
          <a:stretch>
            <a:fillRect/>
          </a:stretch>
        </p:blipFill>
        <p:spPr>
          <a:xfrm>
            <a:off x="2971801" y="3657601"/>
            <a:ext cx="2867025" cy="2462213"/>
          </a:xfrm>
          <a:prstGeom prst="rect">
            <a:avLst/>
          </a:prstGeom>
          <a:noFill/>
          <a:ln w="9525">
            <a:noFill/>
          </a:ln>
        </p:spPr>
      </p:pic>
    </p:spTree>
    <p:extLst>
      <p:ext uri="{BB962C8B-B14F-4D97-AF65-F5344CB8AC3E}">
        <p14:creationId xmlns:p14="http://schemas.microsoft.com/office/powerpoint/2010/main" val="12992868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1"/>
          </p:nvPr>
        </p:nvSpPr>
        <p:spPr>
          <a:noFill/>
          <a:ln>
            <a:noFill/>
          </a:ln>
        </p:spPr>
        <p:txBody>
          <a:bodyPr vert="horz" wrap="square" lIns="91440" tIns="45720" rIns="91440" bIns="45720" rtlCol="0" anchor="ctr" anchorCtr="0"/>
          <a:lstStyle>
            <a:lvl1pPr marL="0" lvl="0"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a:buSzTx/>
            </a:pPr>
            <a:r>
              <a:rPr lang="en-US" altLang="zh-CN" sz="1200" b="0" dirty="0">
                <a:solidFill>
                  <a:srgbClr val="898989"/>
                </a:solidFill>
              </a:rPr>
              <a:t>Data Structures and Algorithms in Java </a:t>
            </a:r>
          </a:p>
        </p:txBody>
      </p:sp>
      <p:sp>
        <p:nvSpPr>
          <p:cNvPr id="54274" name="Slide Number Placeholder 5"/>
          <p:cNvSpPr>
            <a:spLocks noGrp="1"/>
          </p:cNvSpPr>
          <p:nvPr>
            <p:ph type="sldNum" sz="quarter" idx="12"/>
          </p:nvPr>
        </p:nvSpPr>
        <p:spPr>
          <a:noFill/>
          <a:ln>
            <a:noFill/>
          </a:ln>
        </p:spPr>
        <p:txBody>
          <a:bodyPr vert="horz" wrap="square" lIns="91440" tIns="45720" rIns="91440" bIns="45720" rtlCol="0" anchor="ctr" anchorCtr="0"/>
          <a:lstStyle>
            <a:lvl1pPr marL="0" lvl="0"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a:buSzTx/>
            </a:pPr>
            <a:fld id="{9A0DB2DC-4C9A-4742-B13C-FB6460FD3503}" type="slidenum">
              <a:rPr lang="en-US" altLang="zh-CN" sz="1200" b="0" dirty="0">
                <a:solidFill>
                  <a:srgbClr val="898989"/>
                </a:solidFill>
              </a:rPr>
              <a:t>73</a:t>
            </a:fld>
            <a:r>
              <a:rPr lang="en-US" altLang="zh-CN" sz="1200" b="0" dirty="0">
                <a:solidFill>
                  <a:srgbClr val="898989"/>
                </a:solidFill>
              </a:rPr>
              <a:t>/30</a:t>
            </a:r>
          </a:p>
        </p:txBody>
      </p:sp>
      <p:sp>
        <p:nvSpPr>
          <p:cNvPr id="54275" name="Rectangle 2"/>
          <p:cNvSpPr>
            <a:spLocks noGrp="1"/>
          </p:cNvSpPr>
          <p:nvPr>
            <p:ph type="title"/>
          </p:nvPr>
        </p:nvSpPr>
        <p:spPr>
          <a:xfrm>
            <a:off x="1981200" y="522973"/>
            <a:ext cx="8229600" cy="646331"/>
          </a:xfrm>
          <a:ln/>
        </p:spPr>
        <p:txBody>
          <a:bodyPr vert="horz" wrap="square" lIns="91440" tIns="45720" rIns="91440" bIns="45720" rtlCol="0" anchor="ctr" anchorCtr="0">
            <a:spAutoFit/>
          </a:bodyPr>
          <a:lstStyle/>
          <a:p>
            <a:r>
              <a:rPr lang="en-US" altLang="zh-CN" sz="4000" b="1" dirty="0">
                <a:solidFill>
                  <a:srgbClr val="FF0000"/>
                </a:solidFill>
                <a:latin typeface="Arial" panose="020B0604020202020204" pitchFamily="34" charset="0"/>
              </a:rPr>
              <a:t>Graph coloring </a:t>
            </a:r>
          </a:p>
        </p:txBody>
      </p:sp>
      <p:pic>
        <p:nvPicPr>
          <p:cNvPr id="54276" name="Picture 3"/>
          <p:cNvPicPr>
            <a:picLocks noChangeAspect="1"/>
          </p:cNvPicPr>
          <p:nvPr/>
        </p:nvPicPr>
        <p:blipFill>
          <a:blip r:embed="rId3"/>
          <a:srcRect l="82857" t="33333" r="2142" b="44382"/>
          <a:stretch>
            <a:fillRect/>
          </a:stretch>
        </p:blipFill>
        <p:spPr>
          <a:xfrm>
            <a:off x="7391400" y="2133600"/>
            <a:ext cx="2819400" cy="2617788"/>
          </a:xfrm>
          <a:prstGeom prst="rect">
            <a:avLst/>
          </a:prstGeom>
          <a:noFill/>
          <a:ln w="9525">
            <a:noFill/>
          </a:ln>
        </p:spPr>
      </p:pic>
      <p:sp>
        <p:nvSpPr>
          <p:cNvPr id="27655" name="Rectangle 3"/>
          <p:cNvSpPr/>
          <p:nvPr/>
        </p:nvSpPr>
        <p:spPr>
          <a:xfrm>
            <a:off x="1600200" y="3657601"/>
            <a:ext cx="5638800" cy="1273175"/>
          </a:xfrm>
          <a:prstGeom prst="rect">
            <a:avLst/>
          </a:prstGeom>
          <a:noFill/>
          <a:ln w="9525">
            <a:noFill/>
          </a:ln>
        </p:spPr>
        <p:txBody>
          <a:bodyPr>
            <a:spAutoFit/>
          </a:bodyPr>
          <a:lstStyle/>
          <a:p>
            <a:pPr marL="342900" indent="-342900" fontAlgn="base">
              <a:spcBef>
                <a:spcPct val="20000"/>
              </a:spcBef>
              <a:buFont typeface="Arial" panose="020B0604020202020204" pitchFamily="34" charset="0"/>
              <a:buChar char="•"/>
            </a:pPr>
            <a:r>
              <a:rPr lang="en-US" sz="2400" noProof="1">
                <a:solidFill>
                  <a:srgbClr val="0000CC"/>
                </a:solidFill>
                <a:effectLst>
                  <a:outerShdw blurRad="38100" dist="25400" dir="5400000" algn="ctr" rotWithShape="0">
                    <a:srgbClr val="6E747A">
                      <a:alpha val="43000"/>
                    </a:srgbClr>
                  </a:outerShdw>
                </a:effectLst>
                <a:latin typeface="Calibri" panose="020F0502020204030204" pitchFamily="34" charset="0"/>
              </a:rPr>
              <a:t>C</a:t>
            </a:r>
            <a:r>
              <a:rPr sz="2400" noProof="1">
                <a:solidFill>
                  <a:srgbClr val="0000CC"/>
                </a:solidFill>
                <a:effectLst>
                  <a:outerShdw blurRad="38100" dist="25400" dir="5400000" algn="ctr" rotWithShape="0">
                    <a:srgbClr val="6E747A">
                      <a:alpha val="43000"/>
                    </a:srgbClr>
                  </a:outerShdw>
                </a:effectLst>
                <a:latin typeface="Calibri" panose="020F0502020204030204" pitchFamily="34" charset="0"/>
              </a:rPr>
              <a:t>hromatic number</a:t>
            </a:r>
            <a:r>
              <a:rPr sz="2400" noProof="1">
                <a:solidFill>
                  <a:srgbClr val="0000CC"/>
                </a:solidFill>
                <a:latin typeface="Calibri" panose="020F0502020204030204" pitchFamily="34" charset="0"/>
              </a:rPr>
              <a:t> </a:t>
            </a:r>
            <a:r>
              <a:rPr sz="2400" noProof="1">
                <a:latin typeface="Calibri" panose="020F0502020204030204" pitchFamily="34" charset="0"/>
              </a:rPr>
              <a:t>of  the graph G is denoted by </a:t>
            </a:r>
            <a:r>
              <a:rPr lang="el-GR" altLang="x-none" sz="2400" noProof="1">
                <a:latin typeface="Calibri" panose="020F0502020204030204" pitchFamily="34" charset="0"/>
              </a:rPr>
              <a:t>χ</a:t>
            </a:r>
            <a:r>
              <a:rPr sz="2400" noProof="1">
                <a:latin typeface="Calibri" panose="020F0502020204030204" pitchFamily="34" charset="0"/>
              </a:rPr>
              <a:t>(G). </a:t>
            </a:r>
          </a:p>
          <a:p>
            <a:pPr marL="342900" indent="-342900" fontAlgn="base">
              <a:spcBef>
                <a:spcPct val="20000"/>
              </a:spcBef>
              <a:buFont typeface="Arial" panose="020B0604020202020204" pitchFamily="34" charset="0"/>
              <a:buChar char="•"/>
            </a:pPr>
            <a:r>
              <a:rPr lang="en-US" sz="2400" noProof="1">
                <a:latin typeface="Calibri" panose="020F0502020204030204" pitchFamily="34" charset="0"/>
              </a:rPr>
              <a:t>1 &lt;= </a:t>
            </a:r>
            <a:r>
              <a:rPr lang="el-GR" altLang="x-none" sz="2400" noProof="1">
                <a:latin typeface="Calibri" panose="020F0502020204030204" pitchFamily="34" charset="0"/>
                <a:sym typeface="+mn-ea"/>
              </a:rPr>
              <a:t>χ</a:t>
            </a:r>
            <a:r>
              <a:rPr sz="2400" noProof="1">
                <a:latin typeface="Calibri" panose="020F0502020204030204" pitchFamily="34" charset="0"/>
                <a:sym typeface="+mn-ea"/>
              </a:rPr>
              <a:t>(G)</a:t>
            </a:r>
            <a:r>
              <a:rPr lang="en-US" sz="2400" noProof="1">
                <a:latin typeface="Calibri" panose="020F0502020204030204" pitchFamily="34" charset="0"/>
                <a:sym typeface="+mn-ea"/>
              </a:rPr>
              <a:t> &lt;= n</a:t>
            </a:r>
          </a:p>
        </p:txBody>
      </p:sp>
      <p:sp>
        <p:nvSpPr>
          <p:cNvPr id="54278" name="Rectangle 3"/>
          <p:cNvSpPr/>
          <p:nvPr/>
        </p:nvSpPr>
        <p:spPr>
          <a:xfrm>
            <a:off x="1600200" y="2057400"/>
            <a:ext cx="5791200" cy="1569660"/>
          </a:xfrm>
          <a:prstGeom prst="rect">
            <a:avLst/>
          </a:prstGeom>
          <a:noFill/>
          <a:ln w="9525">
            <a:noFill/>
          </a:ln>
        </p:spPr>
        <p:txBody>
          <a:bodyPr anchor="t" anchorCtr="0">
            <a:spAutoFit/>
          </a:bodyPr>
          <a:lstStyle/>
          <a:p>
            <a:pPr marL="342900" indent="-342900">
              <a:spcBef>
                <a:spcPct val="20000"/>
              </a:spcBef>
              <a:buFont typeface="Arial" panose="020B0604020202020204" pitchFamily="34" charset="0"/>
              <a:buChar char="•"/>
            </a:pPr>
            <a:r>
              <a:rPr lang="en-US" altLang="zh-CN" sz="2400" dirty="0">
                <a:latin typeface="Calibri" panose="020F0502020204030204" pitchFamily="34" charset="0"/>
              </a:rPr>
              <a:t>The </a:t>
            </a:r>
            <a:r>
              <a:rPr lang="en-US" altLang="zh-CN" sz="2400" dirty="0">
                <a:solidFill>
                  <a:srgbClr val="0000CC"/>
                </a:solidFill>
                <a:latin typeface="Calibri" panose="020F0502020204030204" pitchFamily="34" charset="0"/>
              </a:rPr>
              <a:t>chromatic number </a:t>
            </a:r>
            <a:r>
              <a:rPr lang="en-US" altLang="zh-CN" sz="2400" dirty="0">
                <a:latin typeface="Calibri" panose="020F0502020204030204" pitchFamily="34" charset="0"/>
              </a:rPr>
              <a:t>of a graph is the minimum number of colors one can use to color the vertices of the graph so that no two adjacent vertices are the same color.</a:t>
            </a:r>
          </a:p>
        </p:txBody>
      </p:sp>
      <p:sp>
        <p:nvSpPr>
          <p:cNvPr id="2" name="Text Box 1"/>
          <p:cNvSpPr txBox="1"/>
          <p:nvPr/>
        </p:nvSpPr>
        <p:spPr>
          <a:xfrm>
            <a:off x="1905000" y="5867400"/>
            <a:ext cx="4329430" cy="398780"/>
          </a:xfrm>
          <a:prstGeom prst="rect">
            <a:avLst/>
          </a:prstGeom>
          <a:noFill/>
        </p:spPr>
        <p:txBody>
          <a:bodyPr wrap="square" rtlCol="0">
            <a:spAutoFit/>
          </a:bodyPr>
          <a:lstStyle/>
          <a:p>
            <a:r>
              <a:rPr lang="en-US" sz="2000"/>
              <a:t>Note: n are vertices of graph</a:t>
            </a:r>
          </a:p>
        </p:txBody>
      </p:sp>
    </p:spTree>
    <p:extLst>
      <p:ext uri="{BB962C8B-B14F-4D97-AF65-F5344CB8AC3E}">
        <p14:creationId xmlns:p14="http://schemas.microsoft.com/office/powerpoint/2010/main" val="2963109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1"/>
          <p:cNvSpPr>
            <a:spLocks noGrp="1"/>
          </p:cNvSpPr>
          <p:nvPr>
            <p:ph type="title"/>
          </p:nvPr>
        </p:nvSpPr>
        <p:spPr>
          <a:xfrm>
            <a:off x="1905000" y="610235"/>
            <a:ext cx="8229600" cy="700088"/>
          </a:xfrm>
          <a:ln/>
        </p:spPr>
        <p:txBody>
          <a:bodyPr anchor="ctr" anchorCtr="0"/>
          <a:lstStyle/>
          <a:p>
            <a:r>
              <a:rPr lang="en-US" altLang="zh-CN" b="1" dirty="0">
                <a:solidFill>
                  <a:srgbClr val="FF0000"/>
                </a:solidFill>
              </a:rPr>
              <a:t>Graph coloring </a:t>
            </a:r>
            <a:endParaRPr lang="en-US" altLang="zh-CN" dirty="0">
              <a:solidFill>
                <a:srgbClr val="FF0000"/>
              </a:solidFill>
            </a:endParaRPr>
          </a:p>
        </p:txBody>
      </p:sp>
      <p:sp>
        <p:nvSpPr>
          <p:cNvPr id="4" name="Date Placeholder 3"/>
          <p:cNvSpPr>
            <a:spLocks noGrp="1"/>
          </p:cNvSpPr>
          <p:nvPr>
            <p:ph type="dt" sz="half" idx="10"/>
          </p:nvPr>
        </p:nvSpPr>
        <p:spPr/>
        <p:txBody>
          <a:bodyPr vert="horz" wrap="square" lIns="91440" tIns="45720" rIns="91440" bIns="45720" numCol="1" rtlCol="0" anchor="ctr" anchorCtr="0" compatLnSpc="1"/>
          <a:lstStyle/>
          <a:p>
            <a:pPr fontAlgn="base">
              <a:spcBef>
                <a:spcPct val="0"/>
              </a:spcBef>
              <a:spcAft>
                <a:spcPct val="0"/>
              </a:spcAft>
              <a:defRPr/>
            </a:pPr>
            <a:fld id="{007B0B36-186A-434A-9AB7-F89E97AC3C63}" type="datetime1">
              <a:rPr lang="en-US">
                <a:solidFill>
                  <a:srgbClr val="898989"/>
                </a:solidFill>
                <a:latin typeface="Arial" panose="020B0604020202020204" pitchFamily="34" charset="0"/>
              </a:rPr>
              <a:pPr fontAlgn="base">
                <a:spcBef>
                  <a:spcPct val="0"/>
                </a:spcBef>
                <a:spcAft>
                  <a:spcPct val="0"/>
                </a:spcAft>
                <a:defRPr/>
              </a:pPr>
              <a:t>3/16/2021</a:t>
            </a:fld>
            <a:endParaRPr lang="en-US">
              <a:solidFill>
                <a:srgbClr val="898989"/>
              </a:solidFill>
              <a:latin typeface="Arial" panose="020B0604020202020204" pitchFamily="34" charset="0"/>
            </a:endParaRPr>
          </a:p>
        </p:txBody>
      </p:sp>
      <p:sp>
        <p:nvSpPr>
          <p:cNvPr id="56323" name="Rectangle 3"/>
          <p:cNvSpPr/>
          <p:nvPr/>
        </p:nvSpPr>
        <p:spPr>
          <a:xfrm>
            <a:off x="1600201" y="4267201"/>
            <a:ext cx="5319713" cy="1273175"/>
          </a:xfrm>
          <a:prstGeom prst="rect">
            <a:avLst/>
          </a:prstGeom>
          <a:noFill/>
          <a:ln w="9525">
            <a:noFill/>
          </a:ln>
        </p:spPr>
        <p:txBody>
          <a:bodyPr wrap="square" anchor="t" anchorCtr="0">
            <a:spAutoFit/>
          </a:bodyPr>
          <a:lstStyle/>
          <a:p>
            <a:pPr marL="342900" indent="-342900">
              <a:spcBef>
                <a:spcPct val="20000"/>
              </a:spcBef>
              <a:buFont typeface="Arial" panose="020B0604020202020204" pitchFamily="34" charset="0"/>
              <a:buChar char="•"/>
            </a:pPr>
            <a:r>
              <a:rPr lang="en-US" altLang="zh-CN" sz="2400" dirty="0">
                <a:latin typeface="Calibri" panose="020F0502020204030204" pitchFamily="34" charset="0"/>
              </a:rPr>
              <a:t>Any odd length cycle will have a chromaticity of 3 : </a:t>
            </a:r>
            <a:r>
              <a:rPr lang="el-GR" altLang="x-none" sz="2400" dirty="0">
                <a:latin typeface="Calibri" panose="020F0502020204030204" pitchFamily="34" charset="0"/>
              </a:rPr>
              <a:t>χ</a:t>
            </a:r>
            <a:r>
              <a:rPr lang="en-US" altLang="zh-CN" sz="2400" dirty="0">
                <a:latin typeface="Calibri" panose="020F0502020204030204" pitchFamily="34" charset="0"/>
              </a:rPr>
              <a:t>(C</a:t>
            </a:r>
            <a:r>
              <a:rPr lang="en-US" altLang="zh-CN" sz="2400" baseline="-25000" dirty="0">
                <a:latin typeface="Calibri" panose="020F0502020204030204" pitchFamily="34" charset="0"/>
              </a:rPr>
              <a:t>2n+1</a:t>
            </a:r>
            <a:r>
              <a:rPr lang="en-US" altLang="zh-CN" sz="2400" dirty="0">
                <a:latin typeface="Calibri" panose="020F0502020204030204" pitchFamily="34" charset="0"/>
              </a:rPr>
              <a:t>)=3</a:t>
            </a:r>
          </a:p>
          <a:p>
            <a:pPr marL="342900" indent="-342900">
              <a:spcBef>
                <a:spcPct val="20000"/>
              </a:spcBef>
            </a:pPr>
            <a:endParaRPr lang="en-US" altLang="zh-CN" sz="2400" dirty="0">
              <a:latin typeface="Calibri" panose="020F0502020204030204" pitchFamily="34" charset="0"/>
            </a:endParaRPr>
          </a:p>
        </p:txBody>
      </p:sp>
      <p:pic>
        <p:nvPicPr>
          <p:cNvPr id="56324" name="Picture 3"/>
          <p:cNvPicPr>
            <a:picLocks noGrp="1" noChangeAspect="1"/>
          </p:cNvPicPr>
          <p:nvPr>
            <p:ph sz="half" idx="1"/>
          </p:nvPr>
        </p:nvPicPr>
        <p:blipFill>
          <a:blip r:embed="rId2"/>
          <a:srcRect l="82857" t="33333" r="2142" b="44382"/>
          <a:stretch>
            <a:fillRect/>
          </a:stretch>
        </p:blipFill>
        <p:spPr>
          <a:xfrm>
            <a:off x="1905001" y="2286635"/>
            <a:ext cx="2378075" cy="1485900"/>
          </a:xfrm>
          <a:ln/>
        </p:spPr>
      </p:pic>
      <p:pic>
        <p:nvPicPr>
          <p:cNvPr id="56325" name="Picture 11"/>
          <p:cNvPicPr>
            <a:picLocks noChangeAspect="1"/>
          </p:cNvPicPr>
          <p:nvPr/>
        </p:nvPicPr>
        <p:blipFill>
          <a:blip r:embed="rId3"/>
          <a:stretch>
            <a:fillRect/>
          </a:stretch>
        </p:blipFill>
        <p:spPr>
          <a:xfrm>
            <a:off x="4191001" y="2056765"/>
            <a:ext cx="2455863" cy="1944688"/>
          </a:xfrm>
          <a:prstGeom prst="rect">
            <a:avLst/>
          </a:prstGeom>
          <a:noFill/>
          <a:ln w="9525">
            <a:noFill/>
          </a:ln>
        </p:spPr>
      </p:pic>
      <p:pic>
        <p:nvPicPr>
          <p:cNvPr id="56326" name="Picture 12"/>
          <p:cNvPicPr>
            <a:picLocks noChangeAspect="1"/>
          </p:cNvPicPr>
          <p:nvPr/>
        </p:nvPicPr>
        <p:blipFill>
          <a:blip r:embed="rId4"/>
          <a:stretch>
            <a:fillRect/>
          </a:stretch>
        </p:blipFill>
        <p:spPr>
          <a:xfrm>
            <a:off x="7620000" y="1829435"/>
            <a:ext cx="2687638" cy="2127250"/>
          </a:xfrm>
          <a:prstGeom prst="rect">
            <a:avLst/>
          </a:prstGeom>
          <a:noFill/>
          <a:ln w="9525">
            <a:noFill/>
          </a:ln>
        </p:spPr>
      </p:pic>
      <p:sp>
        <p:nvSpPr>
          <p:cNvPr id="56327" name="Text Box 13"/>
          <p:cNvSpPr txBox="1"/>
          <p:nvPr/>
        </p:nvSpPr>
        <p:spPr>
          <a:xfrm>
            <a:off x="5714683" y="4343401"/>
            <a:ext cx="5149850" cy="830263"/>
          </a:xfrm>
          <a:prstGeom prst="rect">
            <a:avLst/>
          </a:prstGeom>
          <a:noFill/>
          <a:ln w="9525">
            <a:noFill/>
          </a:ln>
        </p:spPr>
        <p:txBody>
          <a:bodyPr wrap="square" anchor="t" anchorCtr="0">
            <a:spAutoFit/>
          </a:bodyPr>
          <a:lstStyle/>
          <a:p>
            <a:pPr marL="800100" lvl="1" indent="-342900">
              <a:spcBef>
                <a:spcPct val="50000"/>
              </a:spcBef>
              <a:buChar char="•"/>
            </a:pPr>
            <a:r>
              <a:rPr lang="en-US" altLang="zh-CN" sz="2400" dirty="0">
                <a:latin typeface="Calibri" panose="020F0502020204030204" pitchFamily="34" charset="0"/>
              </a:rPr>
              <a:t>Any even length cycle will have a chromaticity of 2: </a:t>
            </a:r>
            <a:r>
              <a:rPr lang="el-GR" altLang="x-none" sz="2400" dirty="0">
                <a:latin typeface="Calibri" panose="020F0502020204030204" pitchFamily="34" charset="0"/>
              </a:rPr>
              <a:t>χ</a:t>
            </a:r>
            <a:r>
              <a:rPr lang="en-US" altLang="zh-CN" sz="2400" dirty="0">
                <a:latin typeface="Calibri" panose="020F0502020204030204" pitchFamily="34" charset="0"/>
              </a:rPr>
              <a:t>(C</a:t>
            </a:r>
            <a:r>
              <a:rPr lang="en-US" altLang="zh-CN" sz="2400" baseline="-25000" dirty="0">
                <a:latin typeface="Calibri" panose="020F0502020204030204" pitchFamily="34" charset="0"/>
              </a:rPr>
              <a:t>2n</a:t>
            </a:r>
            <a:r>
              <a:rPr lang="en-US" altLang="zh-CN" sz="2400" dirty="0">
                <a:latin typeface="Calibri" panose="020F0502020204030204" pitchFamily="34" charset="0"/>
              </a:rPr>
              <a:t>)=2 </a:t>
            </a:r>
          </a:p>
        </p:txBody>
      </p:sp>
      <p:sp>
        <p:nvSpPr>
          <p:cNvPr id="5" name="Text Box 4"/>
          <p:cNvSpPr txBox="1"/>
          <p:nvPr/>
        </p:nvSpPr>
        <p:spPr>
          <a:xfrm>
            <a:off x="5105401" y="1600836"/>
            <a:ext cx="2914015" cy="460375"/>
          </a:xfrm>
          <a:prstGeom prst="rect">
            <a:avLst/>
          </a:prstGeom>
          <a:noFill/>
        </p:spPr>
        <p:txBody>
          <a:bodyPr wrap="square" rtlCol="0">
            <a:spAutoFit/>
          </a:bodyPr>
          <a:lstStyle/>
          <a:p>
            <a:r>
              <a:rPr lang="en-US" sz="2400" b="1" dirty="0">
                <a:solidFill>
                  <a:srgbClr val="0000CC"/>
                </a:solidFill>
              </a:rPr>
              <a:t>Cycle graph</a:t>
            </a:r>
          </a:p>
        </p:txBody>
      </p:sp>
    </p:spTree>
    <p:extLst>
      <p:ext uri="{BB962C8B-B14F-4D97-AF65-F5344CB8AC3E}">
        <p14:creationId xmlns:p14="http://schemas.microsoft.com/office/powerpoint/2010/main" val="13436479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fontAlgn="base">
              <a:spcBef>
                <a:spcPct val="0"/>
              </a:spcBef>
              <a:spcAft>
                <a:spcPct val="0"/>
              </a:spcAft>
              <a:defRPr/>
            </a:pPr>
            <a:fld id="{007B0B36-186A-434A-9AB7-F89E97AC3C63}" type="datetime1">
              <a:rPr lang="en-US">
                <a:solidFill>
                  <a:srgbClr val="898989"/>
                </a:solidFill>
                <a:latin typeface="Arial" panose="020B0604020202020204" pitchFamily="34" charset="0"/>
              </a:rPr>
              <a:pPr fontAlgn="base">
                <a:spcBef>
                  <a:spcPct val="0"/>
                </a:spcBef>
                <a:spcAft>
                  <a:spcPct val="0"/>
                </a:spcAft>
                <a:defRPr/>
              </a:pPr>
              <a:t>3/16/2021</a:t>
            </a:fld>
            <a:endParaRPr lang="en-US">
              <a:solidFill>
                <a:srgbClr val="898989"/>
              </a:solidFill>
              <a:latin typeface="Arial" panose="020B0604020202020204" pitchFamily="34" charset="0"/>
            </a:endParaRPr>
          </a:p>
        </p:txBody>
      </p:sp>
      <p:sp>
        <p:nvSpPr>
          <p:cNvPr id="56321" name="Title 21"/>
          <p:cNvSpPr>
            <a:spLocks noGrp="1"/>
          </p:cNvSpPr>
          <p:nvPr/>
        </p:nvSpPr>
        <p:spPr>
          <a:xfrm>
            <a:off x="1981200" y="305435"/>
            <a:ext cx="8229600" cy="700088"/>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altLang="zh-CN" b="1" dirty="0">
                <a:solidFill>
                  <a:srgbClr val="FF0000"/>
                </a:solidFill>
              </a:rPr>
              <a:t>Graph coloring </a:t>
            </a:r>
            <a:endParaRPr lang="en-US" altLang="zh-CN" dirty="0">
              <a:solidFill>
                <a:srgbClr val="FF0000"/>
              </a:solidFill>
            </a:endParaRPr>
          </a:p>
        </p:txBody>
      </p:sp>
      <p:pic>
        <p:nvPicPr>
          <p:cNvPr id="56328" name="Content Placeholder 1"/>
          <p:cNvPicPr>
            <a:picLocks noGrp="1" noChangeAspect="1"/>
          </p:cNvPicPr>
          <p:nvPr>
            <p:ph sz="half" idx="1"/>
          </p:nvPr>
        </p:nvPicPr>
        <p:blipFill>
          <a:blip r:embed="rId2"/>
          <a:stretch>
            <a:fillRect/>
          </a:stretch>
        </p:blipFill>
        <p:spPr>
          <a:xfrm>
            <a:off x="2438400" y="1981836"/>
            <a:ext cx="2929890" cy="2737485"/>
          </a:xfrm>
          <a:prstGeom prst="rect">
            <a:avLst/>
          </a:prstGeom>
          <a:noFill/>
          <a:ln w="9525">
            <a:noFill/>
          </a:ln>
        </p:spPr>
      </p:pic>
      <p:pic>
        <p:nvPicPr>
          <p:cNvPr id="56329" name="Picture 23"/>
          <p:cNvPicPr>
            <a:picLocks noGrp="1" noChangeAspect="1"/>
          </p:cNvPicPr>
          <p:nvPr>
            <p:ph sz="half" idx="2"/>
          </p:nvPr>
        </p:nvPicPr>
        <p:blipFill>
          <a:blip r:embed="rId3"/>
          <a:stretch>
            <a:fillRect/>
          </a:stretch>
        </p:blipFill>
        <p:spPr>
          <a:xfrm>
            <a:off x="6781801" y="2058036"/>
            <a:ext cx="3118485" cy="2468245"/>
          </a:xfrm>
          <a:prstGeom prst="rect">
            <a:avLst/>
          </a:prstGeom>
          <a:noFill/>
          <a:ln w="9525">
            <a:noFill/>
          </a:ln>
        </p:spPr>
      </p:pic>
      <p:sp>
        <p:nvSpPr>
          <p:cNvPr id="56331" name="Text Box 33"/>
          <p:cNvSpPr txBox="1"/>
          <p:nvPr/>
        </p:nvSpPr>
        <p:spPr>
          <a:xfrm>
            <a:off x="5029200" y="1524636"/>
            <a:ext cx="2984500" cy="460375"/>
          </a:xfrm>
          <a:prstGeom prst="rect">
            <a:avLst/>
          </a:prstGeom>
          <a:noFill/>
          <a:ln w="9525">
            <a:noFill/>
          </a:ln>
        </p:spPr>
        <p:txBody>
          <a:bodyPr wrap="square" anchor="t" anchorCtr="0">
            <a:spAutoFit/>
          </a:bodyPr>
          <a:lstStyle/>
          <a:p>
            <a:r>
              <a:rPr lang="en-US" altLang="zh-CN" sz="2400" b="1" dirty="0">
                <a:solidFill>
                  <a:srgbClr val="0000CC"/>
                </a:solidFill>
                <a:latin typeface="Arial" panose="020B0604020202020204" pitchFamily="34" charset="0"/>
              </a:rPr>
              <a:t>Wheel graph</a:t>
            </a:r>
          </a:p>
        </p:txBody>
      </p:sp>
      <p:sp>
        <p:nvSpPr>
          <p:cNvPr id="29" name="Text Box 28"/>
          <p:cNvSpPr txBox="1"/>
          <p:nvPr/>
        </p:nvSpPr>
        <p:spPr>
          <a:xfrm>
            <a:off x="2362201" y="4953001"/>
            <a:ext cx="7996555" cy="460375"/>
          </a:xfrm>
          <a:prstGeom prst="rect">
            <a:avLst/>
          </a:prstGeom>
          <a:noFill/>
        </p:spPr>
        <p:txBody>
          <a:bodyPr wrap="square" rtlCol="0" anchor="t">
            <a:spAutoFit/>
          </a:bodyPr>
          <a:lstStyle/>
          <a:p>
            <a:pPr algn="l"/>
            <a:r>
              <a:rPr lang="en-US" sz="2400" noProof="1">
                <a:cs typeface="+mn-lt"/>
              </a:rPr>
              <a:t>If G contains a subgraph isomorphic to Kn then  </a:t>
            </a:r>
            <a:r>
              <a:rPr lang="el-GR" altLang="x-none" sz="2400" noProof="1">
                <a:latin typeface="Calibri" panose="020F0502020204030204" pitchFamily="34" charset="0"/>
                <a:sym typeface="+mn-ea"/>
              </a:rPr>
              <a:t>χ</a:t>
            </a:r>
            <a:r>
              <a:rPr sz="2400" noProof="1">
                <a:latin typeface="Calibri" panose="020F0502020204030204" pitchFamily="34" charset="0"/>
                <a:sym typeface="+mn-ea"/>
              </a:rPr>
              <a:t>(</a:t>
            </a:r>
            <a:r>
              <a:rPr lang="en-US" sz="2400" noProof="1">
                <a:latin typeface="Calibri" panose="020F0502020204030204" pitchFamily="34" charset="0"/>
                <a:sym typeface="+mn-ea"/>
              </a:rPr>
              <a:t>G) &gt;= n</a:t>
            </a:r>
            <a:endParaRPr lang="en-US" sz="2400" noProof="1">
              <a:latin typeface="Calibri" panose="020F0502020204030204" pitchFamily="34" charset="0"/>
              <a:cs typeface="+mn-lt"/>
              <a:sym typeface="+mn-ea"/>
            </a:endParaRPr>
          </a:p>
        </p:txBody>
      </p:sp>
    </p:spTree>
    <p:extLst>
      <p:ext uri="{BB962C8B-B14F-4D97-AF65-F5344CB8AC3E}">
        <p14:creationId xmlns:p14="http://schemas.microsoft.com/office/powerpoint/2010/main" val="41756023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4"/>
          <p:cNvSpPr>
            <a:spLocks noGrp="1"/>
          </p:cNvSpPr>
          <p:nvPr>
            <p:ph type="ftr" sz="quarter" idx="11"/>
          </p:nvPr>
        </p:nvSpPr>
        <p:spPr>
          <a:noFill/>
          <a:ln>
            <a:noFill/>
          </a:ln>
        </p:spPr>
        <p:txBody>
          <a:bodyPr vert="horz" wrap="square" lIns="91440" tIns="45720" rIns="91440" bIns="45720" rtlCol="0" anchor="ctr" anchorCtr="0"/>
          <a:lstStyle>
            <a:lvl1pPr marL="0" lvl="0"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a:r>
              <a:rPr lang="en-US" altLang="zh-CN" sz="1200" b="0" dirty="0">
                <a:solidFill>
                  <a:srgbClr val="898989"/>
                </a:solidFill>
              </a:rPr>
              <a:t>Data Structures and Algorithms in Java </a:t>
            </a:r>
          </a:p>
        </p:txBody>
      </p:sp>
      <p:sp>
        <p:nvSpPr>
          <p:cNvPr id="57346" name="Slide Number Placeholder 5"/>
          <p:cNvSpPr>
            <a:spLocks noGrp="1"/>
          </p:cNvSpPr>
          <p:nvPr>
            <p:ph type="sldNum" sz="quarter" idx="12"/>
          </p:nvPr>
        </p:nvSpPr>
        <p:spPr>
          <a:noFill/>
          <a:ln>
            <a:noFill/>
          </a:ln>
        </p:spPr>
        <p:txBody>
          <a:bodyPr vert="horz" wrap="square" lIns="91440" tIns="45720" rIns="91440" bIns="45720" rtlCol="0" anchor="ctr" anchorCtr="0"/>
          <a:lstStyle>
            <a:lvl1pPr marL="0" lvl="0"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b="0" dirty="0">
                <a:solidFill>
                  <a:srgbClr val="898989"/>
                </a:solidFill>
              </a:rPr>
              <a:t>76</a:t>
            </a:fld>
            <a:r>
              <a:rPr lang="en-US" altLang="zh-CN" sz="1200" b="0" dirty="0">
                <a:solidFill>
                  <a:srgbClr val="898989"/>
                </a:solidFill>
              </a:rPr>
              <a:t>/30</a:t>
            </a:r>
          </a:p>
        </p:txBody>
      </p:sp>
      <p:sp>
        <p:nvSpPr>
          <p:cNvPr id="57347" name="Rectangle 2"/>
          <p:cNvSpPr>
            <a:spLocks noGrp="1"/>
          </p:cNvSpPr>
          <p:nvPr>
            <p:ph type="title"/>
          </p:nvPr>
        </p:nvSpPr>
        <p:spPr>
          <a:xfrm>
            <a:off x="2362200" y="704742"/>
            <a:ext cx="10515600" cy="646331"/>
          </a:xfrm>
          <a:ln/>
        </p:spPr>
        <p:txBody>
          <a:bodyPr vert="horz" wrap="square" lIns="91440" tIns="45720" rIns="91440" bIns="45720" rtlCol="0" anchor="ctr" anchorCtr="0">
            <a:spAutoFit/>
          </a:bodyPr>
          <a:lstStyle/>
          <a:p>
            <a:r>
              <a:rPr lang="en-US" altLang="zh-CN" sz="4000" b="1" dirty="0">
                <a:solidFill>
                  <a:srgbClr val="FF0000"/>
                </a:solidFill>
              </a:rPr>
              <a:t>Graph coloring </a:t>
            </a:r>
          </a:p>
        </p:txBody>
      </p:sp>
      <p:pic>
        <p:nvPicPr>
          <p:cNvPr id="57348" name="Content Placeholder 6"/>
          <p:cNvPicPr>
            <a:picLocks noGrp="1" noChangeAspect="1"/>
          </p:cNvPicPr>
          <p:nvPr>
            <p:ph sz="half" idx="2"/>
          </p:nvPr>
        </p:nvPicPr>
        <p:blipFill>
          <a:blip r:embed="rId3"/>
          <a:stretch>
            <a:fillRect/>
          </a:stretch>
        </p:blipFill>
        <p:spPr>
          <a:xfrm>
            <a:off x="2133601" y="1371601"/>
            <a:ext cx="2468563" cy="2308225"/>
          </a:xfrm>
          <a:ln/>
        </p:spPr>
      </p:pic>
      <p:pic>
        <p:nvPicPr>
          <p:cNvPr id="57349" name="Picture 7"/>
          <p:cNvPicPr>
            <a:picLocks noChangeAspect="1"/>
          </p:cNvPicPr>
          <p:nvPr/>
        </p:nvPicPr>
        <p:blipFill>
          <a:blip r:embed="rId4"/>
          <a:stretch>
            <a:fillRect/>
          </a:stretch>
        </p:blipFill>
        <p:spPr>
          <a:xfrm>
            <a:off x="4800601" y="1371600"/>
            <a:ext cx="2530475" cy="2063750"/>
          </a:xfrm>
          <a:prstGeom prst="rect">
            <a:avLst/>
          </a:prstGeom>
          <a:noFill/>
          <a:ln w="9525">
            <a:noFill/>
          </a:ln>
        </p:spPr>
      </p:pic>
      <p:pic>
        <p:nvPicPr>
          <p:cNvPr id="57350" name="Picture 8"/>
          <p:cNvPicPr>
            <a:picLocks noChangeAspect="1"/>
          </p:cNvPicPr>
          <p:nvPr/>
        </p:nvPicPr>
        <p:blipFill>
          <a:blip r:embed="rId5"/>
          <a:stretch>
            <a:fillRect/>
          </a:stretch>
        </p:blipFill>
        <p:spPr>
          <a:xfrm>
            <a:off x="7772400" y="1417639"/>
            <a:ext cx="2482850" cy="2179637"/>
          </a:xfrm>
          <a:prstGeom prst="rect">
            <a:avLst/>
          </a:prstGeom>
          <a:noFill/>
          <a:ln w="9525">
            <a:noFill/>
          </a:ln>
        </p:spPr>
      </p:pic>
      <p:sp>
        <p:nvSpPr>
          <p:cNvPr id="57351" name="Text Box 9"/>
          <p:cNvSpPr txBox="1"/>
          <p:nvPr/>
        </p:nvSpPr>
        <p:spPr>
          <a:xfrm>
            <a:off x="4343400" y="3505201"/>
            <a:ext cx="4565650" cy="460375"/>
          </a:xfrm>
          <a:prstGeom prst="rect">
            <a:avLst/>
          </a:prstGeom>
          <a:noFill/>
          <a:ln w="9525">
            <a:noFill/>
          </a:ln>
        </p:spPr>
        <p:txBody>
          <a:bodyPr wrap="square" anchor="t" anchorCtr="0">
            <a:spAutoFit/>
          </a:bodyPr>
          <a:lstStyle/>
          <a:p>
            <a:r>
              <a:rPr lang="en-US" altLang="zh-CN" sz="2400" b="1" dirty="0">
                <a:solidFill>
                  <a:srgbClr val="0000CC"/>
                </a:solidFill>
                <a:latin typeface="Calibri" panose="020F0502020204030204" pitchFamily="34" charset="0"/>
              </a:rPr>
              <a:t>Graph complete</a:t>
            </a:r>
            <a:r>
              <a:rPr lang="en-US" altLang="zh-CN" sz="2400" dirty="0">
                <a:solidFill>
                  <a:srgbClr val="0000CC"/>
                </a:solidFill>
                <a:latin typeface="Calibri" panose="020F0502020204030204" pitchFamily="34" charset="0"/>
              </a:rPr>
              <a:t> </a:t>
            </a:r>
            <a:r>
              <a:rPr lang="en-US" altLang="zh-CN" sz="2400" dirty="0">
                <a:latin typeface="Calibri" panose="020F0502020204030204" pitchFamily="34" charset="0"/>
              </a:rPr>
              <a:t>: </a:t>
            </a:r>
            <a:r>
              <a:rPr lang="el-GR" altLang="x-none" sz="2400" dirty="0">
                <a:latin typeface="Calibri" panose="020F0502020204030204" pitchFamily="34" charset="0"/>
              </a:rPr>
              <a:t>χ</a:t>
            </a:r>
            <a:r>
              <a:rPr lang="en-US" altLang="zh-CN" sz="2400" dirty="0">
                <a:latin typeface="Calibri" panose="020F0502020204030204" pitchFamily="34" charset="0"/>
              </a:rPr>
              <a:t>(K</a:t>
            </a:r>
            <a:r>
              <a:rPr lang="en-US" altLang="zh-CN" sz="2400" baseline="-25000" dirty="0">
                <a:latin typeface="Calibri" panose="020F0502020204030204" pitchFamily="34" charset="0"/>
              </a:rPr>
              <a:t>n</a:t>
            </a:r>
            <a:r>
              <a:rPr lang="en-US" altLang="zh-CN" sz="2400" dirty="0">
                <a:latin typeface="Calibri" panose="020F0502020204030204" pitchFamily="34" charset="0"/>
              </a:rPr>
              <a:t>)=n</a:t>
            </a:r>
          </a:p>
        </p:txBody>
      </p:sp>
      <p:pic>
        <p:nvPicPr>
          <p:cNvPr id="57352" name="Picture 10"/>
          <p:cNvPicPr>
            <a:picLocks noChangeAspect="1"/>
          </p:cNvPicPr>
          <p:nvPr/>
        </p:nvPicPr>
        <p:blipFill>
          <a:blip r:embed="rId6"/>
          <a:stretch>
            <a:fillRect/>
          </a:stretch>
        </p:blipFill>
        <p:spPr>
          <a:xfrm>
            <a:off x="2133600" y="4267201"/>
            <a:ext cx="2895600" cy="2074863"/>
          </a:xfrm>
          <a:prstGeom prst="rect">
            <a:avLst/>
          </a:prstGeom>
          <a:noFill/>
          <a:ln w="9525">
            <a:noFill/>
          </a:ln>
        </p:spPr>
      </p:pic>
      <p:sp>
        <p:nvSpPr>
          <p:cNvPr id="57353" name="Text Box 12"/>
          <p:cNvSpPr txBox="1"/>
          <p:nvPr/>
        </p:nvSpPr>
        <p:spPr>
          <a:xfrm>
            <a:off x="5029201" y="5105401"/>
            <a:ext cx="3059556" cy="461665"/>
          </a:xfrm>
          <a:prstGeom prst="rect">
            <a:avLst/>
          </a:prstGeom>
          <a:noFill/>
          <a:ln w="9525">
            <a:noFill/>
          </a:ln>
        </p:spPr>
        <p:txBody>
          <a:bodyPr wrap="none" anchor="t" anchorCtr="0">
            <a:spAutoFit/>
          </a:bodyPr>
          <a:lstStyle/>
          <a:p>
            <a:r>
              <a:rPr lang="en-US" altLang="zh-CN" sz="2400" b="1" dirty="0">
                <a:solidFill>
                  <a:srgbClr val="0000CC"/>
                </a:solidFill>
                <a:latin typeface="Calibri" panose="020F0502020204030204" pitchFamily="34" charset="0"/>
              </a:rPr>
              <a:t>Bipartite graph </a:t>
            </a:r>
            <a:r>
              <a:rPr lang="el-GR" altLang="x-none" sz="2400" dirty="0">
                <a:latin typeface="Calibri" panose="020F0502020204030204" pitchFamily="34" charset="0"/>
              </a:rPr>
              <a:t>χ</a:t>
            </a:r>
            <a:r>
              <a:rPr lang="en-US" altLang="zh-CN" sz="2400" dirty="0">
                <a:latin typeface="Calibri" panose="020F0502020204030204" pitchFamily="34" charset="0"/>
              </a:rPr>
              <a:t>(G)≤ 2</a:t>
            </a:r>
          </a:p>
        </p:txBody>
      </p:sp>
    </p:spTree>
    <p:extLst>
      <p:ext uri="{BB962C8B-B14F-4D97-AF65-F5344CB8AC3E}">
        <p14:creationId xmlns:p14="http://schemas.microsoft.com/office/powerpoint/2010/main" val="7760027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4"/>
          <p:cNvSpPr>
            <a:spLocks noGrp="1"/>
          </p:cNvSpPr>
          <p:nvPr>
            <p:ph type="ftr" sz="quarter" idx="11"/>
          </p:nvPr>
        </p:nvSpPr>
        <p:spPr>
          <a:noFill/>
          <a:ln>
            <a:noFill/>
          </a:ln>
        </p:spPr>
        <p:txBody>
          <a:bodyPr vert="horz" wrap="square" lIns="91440" tIns="45720" rIns="91440" bIns="45720" rtlCol="0" anchor="ctr" anchorCtr="0"/>
          <a:lstStyle>
            <a:lvl1pPr marL="0" lvl="0"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a:buSzTx/>
            </a:pPr>
            <a:r>
              <a:rPr lang="en-US" altLang="zh-CN" sz="1200" b="0" dirty="0">
                <a:solidFill>
                  <a:srgbClr val="898989"/>
                </a:solidFill>
              </a:rPr>
              <a:t>Data Structures and Algorithms in Java </a:t>
            </a:r>
          </a:p>
        </p:txBody>
      </p:sp>
      <p:sp>
        <p:nvSpPr>
          <p:cNvPr id="59394" name="Slide Number Placeholder 5"/>
          <p:cNvSpPr>
            <a:spLocks noGrp="1"/>
          </p:cNvSpPr>
          <p:nvPr>
            <p:ph type="sldNum" sz="quarter" idx="12"/>
          </p:nvPr>
        </p:nvSpPr>
        <p:spPr>
          <a:noFill/>
          <a:ln>
            <a:noFill/>
          </a:ln>
        </p:spPr>
        <p:txBody>
          <a:bodyPr vert="horz" wrap="square" lIns="91440" tIns="45720" rIns="91440" bIns="45720" rtlCol="0" anchor="ctr" anchorCtr="0"/>
          <a:lstStyle>
            <a:lvl1pPr marL="0" lvl="0"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a:buSzTx/>
            </a:pPr>
            <a:fld id="{9A0DB2DC-4C9A-4742-B13C-FB6460FD3503}" type="slidenum">
              <a:rPr lang="en-US" altLang="zh-CN" sz="1200" b="0" dirty="0">
                <a:solidFill>
                  <a:srgbClr val="898989"/>
                </a:solidFill>
              </a:rPr>
              <a:t>77</a:t>
            </a:fld>
            <a:r>
              <a:rPr lang="en-US" altLang="zh-CN" sz="1200" b="0" dirty="0">
                <a:solidFill>
                  <a:srgbClr val="898989"/>
                </a:solidFill>
              </a:rPr>
              <a:t>/30</a:t>
            </a:r>
          </a:p>
        </p:txBody>
      </p:sp>
      <p:sp>
        <p:nvSpPr>
          <p:cNvPr id="59395" name="Rectangle 2"/>
          <p:cNvSpPr>
            <a:spLocks noGrp="1"/>
          </p:cNvSpPr>
          <p:nvPr>
            <p:ph sz="half" idx="1"/>
          </p:nvPr>
        </p:nvSpPr>
        <p:spPr>
          <a:xfrm>
            <a:off x="1981200" y="1600200"/>
            <a:ext cx="8020050" cy="1255728"/>
          </a:xfrm>
          <a:ln/>
        </p:spPr>
        <p:txBody>
          <a:bodyPr vert="horz" wrap="square" lIns="91440" tIns="45720" rIns="91440" bIns="45720" rtlCol="0" anchor="t" anchorCtr="0">
            <a:spAutoFit/>
          </a:bodyPr>
          <a:lstStyle/>
          <a:p>
            <a:pPr>
              <a:tabLst>
                <a:tab pos="692150" algn="l"/>
              </a:tabLst>
            </a:pPr>
            <a:r>
              <a:rPr lang="en-US" altLang="zh-CN" b="1" kern="1200" dirty="0">
                <a:solidFill>
                  <a:srgbClr val="0000CC"/>
                </a:solidFill>
                <a:latin typeface="+mn-lt"/>
                <a:ea typeface="+mn-ea"/>
                <a:cs typeface="+mn-cs"/>
              </a:rPr>
              <a:t>Sequential coloring</a:t>
            </a:r>
            <a:r>
              <a:rPr lang="en-US" altLang="zh-CN" i="1" kern="1200" dirty="0">
                <a:solidFill>
                  <a:srgbClr val="0000CC"/>
                </a:solidFill>
                <a:latin typeface="+mn-lt"/>
                <a:ea typeface="+mn-ea"/>
                <a:cs typeface="+mn-cs"/>
              </a:rPr>
              <a:t> </a:t>
            </a:r>
            <a:r>
              <a:rPr lang="en-US" altLang="zh-CN" kern="1200" dirty="0">
                <a:latin typeface="+mn-lt"/>
                <a:ea typeface="+mn-ea"/>
                <a:cs typeface="+mn-cs"/>
              </a:rPr>
              <a:t>establishes the </a:t>
            </a:r>
            <a:r>
              <a:rPr lang="en-US" altLang="zh-CN" kern="1200" dirty="0">
                <a:solidFill>
                  <a:srgbClr val="0000CC"/>
                </a:solidFill>
                <a:latin typeface="+mn-lt"/>
                <a:ea typeface="+mn-ea"/>
                <a:cs typeface="+mn-cs"/>
              </a:rPr>
              <a:t>sequence of vertices</a:t>
            </a:r>
            <a:r>
              <a:rPr lang="en-US" altLang="zh-CN" kern="1200" dirty="0">
                <a:solidFill>
                  <a:srgbClr val="376092"/>
                </a:solidFill>
                <a:latin typeface="+mn-lt"/>
                <a:ea typeface="+mn-ea"/>
                <a:cs typeface="+mn-cs"/>
              </a:rPr>
              <a:t> </a:t>
            </a:r>
            <a:r>
              <a:rPr lang="en-US" altLang="zh-CN" kern="1200" dirty="0">
                <a:latin typeface="+mn-lt"/>
                <a:ea typeface="+mn-ea"/>
                <a:cs typeface="+mn-cs"/>
              </a:rPr>
              <a:t> before coloring them, and then color the next vertex with the lowest number possible</a:t>
            </a:r>
            <a:endParaRPr lang="en-US" altLang="zh-CN" kern="1200" dirty="0">
              <a:latin typeface="Courier New" panose="02070309020205020404" pitchFamily="49" charset="0"/>
              <a:ea typeface="Arial" panose="020B0604020202020204" pitchFamily="34" charset="0"/>
              <a:cs typeface="+mn-cs"/>
            </a:endParaRPr>
          </a:p>
        </p:txBody>
      </p:sp>
      <p:sp>
        <p:nvSpPr>
          <p:cNvPr id="59396" name="Rectangle 3"/>
          <p:cNvSpPr>
            <a:spLocks noGrp="1"/>
          </p:cNvSpPr>
          <p:nvPr>
            <p:ph type="title"/>
          </p:nvPr>
        </p:nvSpPr>
        <p:spPr>
          <a:xfrm>
            <a:off x="2362200" y="704742"/>
            <a:ext cx="10515600" cy="646331"/>
          </a:xfrm>
          <a:ln/>
        </p:spPr>
        <p:txBody>
          <a:bodyPr vert="horz" wrap="square" lIns="91440" tIns="45720" rIns="91440" bIns="45720" rtlCol="0" anchor="ctr" anchorCtr="0">
            <a:spAutoFit/>
          </a:bodyPr>
          <a:lstStyle/>
          <a:p>
            <a:r>
              <a:rPr lang="en-US" altLang="zh-CN" sz="4000" b="1" dirty="0">
                <a:solidFill>
                  <a:srgbClr val="FF3300"/>
                </a:solidFill>
              </a:rPr>
              <a:t>Graph coloring - 2</a:t>
            </a:r>
            <a:endParaRPr lang="en-US" altLang="zh-CN" sz="4000" b="1" dirty="0">
              <a:solidFill>
                <a:srgbClr val="FF3300"/>
              </a:solidFill>
              <a:ea typeface="Arial" panose="020B0604020202020204" pitchFamily="34" charset="0"/>
            </a:endParaRPr>
          </a:p>
        </p:txBody>
      </p:sp>
      <p:pic>
        <p:nvPicPr>
          <p:cNvPr id="59397" name="Picture 1" descr="IMG_256"/>
          <p:cNvPicPr>
            <a:picLocks noGrp="1" noChangeAspect="1"/>
          </p:cNvPicPr>
          <p:nvPr>
            <p:ph sz="half" idx="2"/>
          </p:nvPr>
        </p:nvPicPr>
        <p:blipFill>
          <a:blip r:embed="rId2"/>
          <a:stretch>
            <a:fillRect/>
          </a:stretch>
        </p:blipFill>
        <p:spPr>
          <a:xfrm>
            <a:off x="3532189" y="3200401"/>
            <a:ext cx="4916487" cy="3051175"/>
          </a:xfrm>
          <a:ln/>
        </p:spPr>
      </p:pic>
    </p:spTree>
    <p:extLst>
      <p:ext uri="{BB962C8B-B14F-4D97-AF65-F5344CB8AC3E}">
        <p14:creationId xmlns:p14="http://schemas.microsoft.com/office/powerpoint/2010/main" val="3159500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57518"/>
            <a:ext cx="8229600" cy="1143000"/>
          </a:xfrm>
        </p:spPr>
        <p:txBody>
          <a:bodyPr>
            <a:normAutofit fontScale="90000"/>
          </a:bodyPr>
          <a:lstStyle/>
          <a:p>
            <a:r>
              <a:rPr lang="en-US" altLang="zh-CN" sz="4000" dirty="0">
                <a:solidFill>
                  <a:srgbClr val="FF3300"/>
                </a:solidFill>
                <a:sym typeface="+mn-ea"/>
              </a:rPr>
              <a:t>Largest first sequence</a:t>
            </a:r>
            <a:r>
              <a:rPr lang="en-US" altLang="zh-CN" sz="4000" dirty="0">
                <a:solidFill>
                  <a:srgbClr val="FF3300"/>
                </a:solidFill>
                <a:latin typeface="Arial" panose="020B0604020202020204" pitchFamily="34" charset="0"/>
              </a:rPr>
              <a:t/>
            </a:r>
            <a:br>
              <a:rPr lang="en-US" altLang="zh-CN" sz="4000" dirty="0">
                <a:solidFill>
                  <a:srgbClr val="FF3300"/>
                </a:solidFill>
                <a:latin typeface="Arial" panose="020B0604020202020204" pitchFamily="34" charset="0"/>
              </a:rPr>
            </a:br>
            <a:endParaRPr lang="en-US" altLang="zh-CN" sz="4000" dirty="0">
              <a:solidFill>
                <a:srgbClr val="FF3300"/>
              </a:solidFill>
              <a:latin typeface="Arial" panose="020B0604020202020204" pitchFamily="34" charset="0"/>
            </a:endParaRPr>
          </a:p>
        </p:txBody>
      </p:sp>
      <p:sp>
        <p:nvSpPr>
          <p:cNvPr id="4" name="Date Placeholder 3"/>
          <p:cNvSpPr>
            <a:spLocks noGrp="1"/>
          </p:cNvSpPr>
          <p:nvPr>
            <p:ph type="dt" sz="half" idx="10"/>
          </p:nvPr>
        </p:nvSpPr>
        <p:spPr/>
        <p:txBody>
          <a:bodyPr/>
          <a:lstStyle/>
          <a:p>
            <a:pPr fontAlgn="base">
              <a:spcBef>
                <a:spcPct val="0"/>
              </a:spcBef>
              <a:spcAft>
                <a:spcPct val="0"/>
              </a:spcAft>
              <a:defRPr/>
            </a:pPr>
            <a:fld id="{007B0B36-186A-434A-9AB7-F89E97AC3C63}" type="datetime1">
              <a:rPr lang="en-US">
                <a:solidFill>
                  <a:srgbClr val="898989"/>
                </a:solidFill>
                <a:latin typeface="Arial" panose="020B0604020202020204" pitchFamily="34" charset="0"/>
              </a:rPr>
              <a:pPr fontAlgn="base">
                <a:spcBef>
                  <a:spcPct val="0"/>
                </a:spcBef>
                <a:spcAft>
                  <a:spcPct val="0"/>
                </a:spcAft>
                <a:defRPr/>
              </a:pPr>
              <a:t>3/16/2021</a:t>
            </a:fld>
            <a:endParaRPr lang="en-US">
              <a:solidFill>
                <a:srgbClr val="898989"/>
              </a:solidFill>
              <a:latin typeface="Arial" panose="020B0604020202020204" pitchFamily="34" charset="0"/>
            </a:endParaRPr>
          </a:p>
        </p:txBody>
      </p:sp>
      <p:pic>
        <p:nvPicPr>
          <p:cNvPr id="16" name="Picture 1" descr="IMG_256"/>
          <p:cNvPicPr>
            <a:picLocks noGrp="1" noChangeAspect="1"/>
          </p:cNvPicPr>
          <p:nvPr>
            <p:ph idx="1"/>
          </p:nvPr>
        </p:nvPicPr>
        <p:blipFill>
          <a:blip r:embed="rId2"/>
          <a:stretch>
            <a:fillRect/>
          </a:stretch>
        </p:blipFill>
        <p:spPr>
          <a:xfrm>
            <a:off x="3429000" y="1219836"/>
            <a:ext cx="5553710" cy="2120265"/>
          </a:xfrm>
          <a:prstGeom prst="rect">
            <a:avLst/>
          </a:prstGeom>
          <a:noFill/>
          <a:ln w="9525">
            <a:noFill/>
          </a:ln>
        </p:spPr>
      </p:pic>
      <p:sp>
        <p:nvSpPr>
          <p:cNvPr id="100" name="Text Box 99"/>
          <p:cNvSpPr txBox="1"/>
          <p:nvPr/>
        </p:nvSpPr>
        <p:spPr>
          <a:xfrm>
            <a:off x="2489835" y="3340100"/>
            <a:ext cx="7212330" cy="2891790"/>
          </a:xfrm>
          <a:prstGeom prst="rect">
            <a:avLst/>
          </a:prstGeom>
          <a:noFill/>
          <a:ln w="9525">
            <a:noFill/>
          </a:ln>
        </p:spPr>
        <p:txBody>
          <a:bodyPr wrap="square">
            <a:spAutoFit/>
          </a:bodyPr>
          <a:lstStyle/>
          <a:p>
            <a:r>
              <a:rPr lang="en-US" sz="1400" b="1" dirty="0">
                <a:solidFill>
                  <a:srgbClr val="0000CC"/>
                </a:solidFill>
                <a:latin typeface="SimSun" panose="02010600030101010101" pitchFamily="2" charset="-122"/>
                <a:ea typeface="SimSun" panose="02010600030101010101" pitchFamily="2" charset="-122"/>
                <a:cs typeface="Times New Roman" panose="02020603050405020304" pitchFamily="18" charset="0"/>
              </a:rPr>
              <a:t>Step 1</a:t>
            </a:r>
            <a:r>
              <a:rPr lang="en-US" sz="1400" dirty="0">
                <a:solidFill>
                  <a:srgbClr val="2F5496"/>
                </a:solidFill>
                <a:latin typeface="SimSun" panose="02010600030101010101" pitchFamily="2" charset="-122"/>
                <a:ea typeface="SimSun" panose="02010600030101010101" pitchFamily="2" charset="-122"/>
                <a:cs typeface="Times New Roman" panose="02020603050405020304" pitchFamily="18" charset="0"/>
              </a:rPr>
              <a:t>:</a:t>
            </a:r>
            <a:r>
              <a:rPr lang="en-US" sz="1400" dirty="0">
                <a:latin typeface="SimSun" panose="02010600030101010101" pitchFamily="2" charset="-122"/>
                <a:ea typeface="SimSun" panose="02010600030101010101" pitchFamily="2" charset="-122"/>
                <a:cs typeface="Times New Roman" panose="02020603050405020304" pitchFamily="18" charset="0"/>
              </a:rPr>
              <a:t> We have a graph with 5 vertices numbered 1, 2, 3, 4, 5 with the ranks corresponding to each vertex in the order of 3, 1, 2, 1, 3. Hence V 'initially The order is [1, 5, 3, 2, 4]. Assign </a:t>
            </a:r>
            <a:r>
              <a:rPr lang="en-US" sz="1400" dirty="0" err="1">
                <a:latin typeface="SimSun" panose="02010600030101010101" pitchFamily="2" charset="-122"/>
                <a:ea typeface="SimSun" panose="02010600030101010101" pitchFamily="2" charset="-122"/>
                <a:cs typeface="Times New Roman" panose="02020603050405020304" pitchFamily="18" charset="0"/>
              </a:rPr>
              <a:t>i</a:t>
            </a:r>
            <a:r>
              <a:rPr lang="en-US" sz="1400" dirty="0">
                <a:latin typeface="SimSun" panose="02010600030101010101" pitchFamily="2" charset="-122"/>
                <a:ea typeface="SimSun" panose="02010600030101010101" pitchFamily="2" charset="-122"/>
                <a:cs typeface="Times New Roman" panose="02020603050405020304" pitchFamily="18" charset="0"/>
              </a:rPr>
              <a:t> = 1 (number of shaded colors).</a:t>
            </a:r>
            <a:endParaRPr lang="en-US" sz="1400" dirty="0">
              <a:solidFill>
                <a:srgbClr val="2F5496"/>
              </a:solidFill>
              <a:latin typeface="SimSun" panose="02010600030101010101" pitchFamily="2" charset="-122"/>
              <a:ea typeface="SimSun" panose="02010600030101010101" pitchFamily="2" charset="-122"/>
              <a:cs typeface="Times New Roman" panose="02020603050405020304" pitchFamily="18" charset="0"/>
            </a:endParaRPr>
          </a:p>
          <a:p>
            <a:r>
              <a:rPr lang="en-US" sz="1400" b="1" dirty="0">
                <a:solidFill>
                  <a:srgbClr val="0000CC"/>
                </a:solidFill>
                <a:latin typeface="SimSun" panose="02010600030101010101" pitchFamily="2" charset="-122"/>
                <a:ea typeface="SimSun" panose="02010600030101010101" pitchFamily="2" charset="-122"/>
                <a:cs typeface="Times New Roman" panose="02020603050405020304" pitchFamily="18" charset="0"/>
              </a:rPr>
              <a:t>Step 2</a:t>
            </a:r>
            <a:r>
              <a:rPr lang="en-US" sz="1400" dirty="0">
                <a:solidFill>
                  <a:srgbClr val="2F5496"/>
                </a:solidFill>
                <a:latin typeface="SimSun" panose="02010600030101010101" pitchFamily="2" charset="-122"/>
                <a:ea typeface="SimSun" panose="02010600030101010101" pitchFamily="2" charset="-122"/>
                <a:cs typeface="Times New Roman" panose="02020603050405020304" pitchFamily="18" charset="0"/>
              </a:rPr>
              <a:t>:</a:t>
            </a:r>
            <a:r>
              <a:rPr lang="en-US" sz="1400" dirty="0">
                <a:latin typeface="SimSun" panose="02010600030101010101" pitchFamily="2" charset="-122"/>
                <a:ea typeface="SimSun" panose="02010600030101010101" pitchFamily="2" charset="-122"/>
                <a:cs typeface="Times New Roman" panose="02020603050405020304" pitchFamily="18" charset="0"/>
              </a:rPr>
              <a:t> </a:t>
            </a:r>
            <a:r>
              <a:rPr lang="en-US" sz="1400" dirty="0">
                <a:solidFill>
                  <a:srgbClr val="FF0000"/>
                </a:solidFill>
                <a:latin typeface="SimSun" panose="02010600030101010101" pitchFamily="2" charset="-122"/>
                <a:ea typeface="SimSun" panose="02010600030101010101" pitchFamily="2" charset="-122"/>
                <a:cs typeface="Times New Roman" panose="02020603050405020304" pitchFamily="18" charset="0"/>
              </a:rPr>
              <a:t>Color 1 (red)</a:t>
            </a:r>
            <a:r>
              <a:rPr lang="en-US" sz="1400" dirty="0">
                <a:latin typeface="SimSun" panose="02010600030101010101" pitchFamily="2" charset="-122"/>
                <a:ea typeface="SimSun" panose="02010600030101010101" pitchFamily="2" charset="-122"/>
                <a:cs typeface="Times New Roman" panose="02020603050405020304" pitchFamily="18" charset="0"/>
              </a:rPr>
              <a:t> for vertex 1. In turn, browse the remaining vertices in V '.</a:t>
            </a:r>
          </a:p>
          <a:p>
            <a:r>
              <a:rPr lang="en-US" sz="1400" dirty="0">
                <a:latin typeface="SimSun" panose="02010600030101010101" pitchFamily="2" charset="-122"/>
                <a:ea typeface="SimSun" panose="02010600030101010101" pitchFamily="2" charset="-122"/>
                <a:cs typeface="Times New Roman" panose="02020603050405020304" pitchFamily="18" charset="0"/>
              </a:rPr>
              <a:t>We have: Point 5 is adjacent to vertex 1 (vertex 1 is colored 1 - red), so there is no color for vertex 5. Similarly, vertices 3, 2 are adjacent to vertex 1, so vertices 3, 2 have not been colored.</a:t>
            </a:r>
          </a:p>
          <a:p>
            <a:r>
              <a:rPr lang="en-US" sz="1400" dirty="0">
                <a:latin typeface="SimSun" panose="02010600030101010101" pitchFamily="2" charset="-122"/>
                <a:ea typeface="SimSun" panose="02010600030101010101" pitchFamily="2" charset="-122"/>
                <a:cs typeface="Times New Roman" panose="02020603050405020304" pitchFamily="18" charset="0"/>
              </a:rPr>
              <a:t>Vertex 4 is not adjacent to vertex 1, so color 1 for vertex 4. Vertex 4 has color 1 - red.</a:t>
            </a:r>
            <a:endParaRPr lang="en-US" sz="1400" dirty="0">
              <a:solidFill>
                <a:srgbClr val="2F5496"/>
              </a:solidFill>
              <a:latin typeface="SimSun" panose="02010600030101010101" pitchFamily="2" charset="-122"/>
              <a:ea typeface="SimSun" panose="02010600030101010101" pitchFamily="2" charset="-122"/>
              <a:cs typeface="Times New Roman" panose="02020603050405020304" pitchFamily="18" charset="0"/>
            </a:endParaRPr>
          </a:p>
          <a:p>
            <a:r>
              <a:rPr lang="en-US" sz="1400" b="1" dirty="0">
                <a:solidFill>
                  <a:srgbClr val="0000CC"/>
                </a:solidFill>
                <a:latin typeface="SimSun" panose="02010600030101010101" pitchFamily="2" charset="-122"/>
                <a:ea typeface="SimSun" panose="02010600030101010101" pitchFamily="2" charset="-122"/>
                <a:cs typeface="Times New Roman" panose="02020603050405020304" pitchFamily="18" charset="0"/>
              </a:rPr>
              <a:t>Step 3</a:t>
            </a:r>
            <a:r>
              <a:rPr lang="en-US" sz="1400" dirty="0">
                <a:solidFill>
                  <a:srgbClr val="0000CC"/>
                </a:solidFill>
                <a:latin typeface="SimSun" panose="02010600030101010101" pitchFamily="2" charset="-122"/>
                <a:ea typeface="SimSun" panose="02010600030101010101" pitchFamily="2" charset="-122"/>
                <a:cs typeface="Times New Roman" panose="02020603050405020304" pitchFamily="18" charset="0"/>
              </a:rPr>
              <a:t>:</a:t>
            </a:r>
            <a:r>
              <a:rPr lang="en-US" sz="1400" dirty="0">
                <a:latin typeface="SimSun" panose="02010600030101010101" pitchFamily="2" charset="-122"/>
                <a:ea typeface="SimSun" panose="02010600030101010101" pitchFamily="2" charset="-122"/>
                <a:cs typeface="Times New Roman" panose="02020603050405020304" pitchFamily="18" charset="0"/>
              </a:rPr>
              <a:t> Check that there are still unpainted vertices in V, so go to step 4.</a:t>
            </a:r>
            <a:endParaRPr lang="en-US" sz="1400" dirty="0">
              <a:solidFill>
                <a:srgbClr val="2F5496"/>
              </a:solidFill>
              <a:latin typeface="SimSun" panose="02010600030101010101" pitchFamily="2" charset="-122"/>
              <a:ea typeface="SimSun" panose="02010600030101010101" pitchFamily="2" charset="-122"/>
              <a:cs typeface="Times New Roman" panose="02020603050405020304" pitchFamily="18" charset="0"/>
            </a:endParaRPr>
          </a:p>
          <a:p>
            <a:r>
              <a:rPr lang="en-US" sz="1400" b="1" dirty="0">
                <a:solidFill>
                  <a:srgbClr val="0000CC"/>
                </a:solidFill>
                <a:latin typeface="SimSun" panose="02010600030101010101" pitchFamily="2" charset="-122"/>
                <a:ea typeface="SimSun" panose="02010600030101010101" pitchFamily="2" charset="-122"/>
                <a:cs typeface="Times New Roman" panose="02020603050405020304" pitchFamily="18" charset="0"/>
              </a:rPr>
              <a:t>Step 4:</a:t>
            </a:r>
            <a:r>
              <a:rPr lang="en-US" sz="1400" dirty="0">
                <a:latin typeface="SimSun" panose="02010600030101010101" pitchFamily="2" charset="-122"/>
                <a:ea typeface="SimSun" panose="02010600030101010101" pitchFamily="2" charset="-122"/>
                <a:cs typeface="Times New Roman" panose="02020603050405020304" pitchFamily="18" charset="0"/>
              </a:rPr>
              <a:t> Remove the colored vertices 1, 4 from V ', rearrange V' in descending order, we get V '= [5, 3, 2]. We have </a:t>
            </a:r>
            <a:r>
              <a:rPr lang="en-US" sz="1400" dirty="0" err="1">
                <a:latin typeface="SimSun" panose="02010600030101010101" pitchFamily="2" charset="-122"/>
                <a:ea typeface="SimSun" panose="02010600030101010101" pitchFamily="2" charset="-122"/>
                <a:cs typeface="Times New Roman" panose="02020603050405020304" pitchFamily="18" charset="0"/>
              </a:rPr>
              <a:t>i</a:t>
            </a:r>
            <a:r>
              <a:rPr lang="en-US" sz="1400" dirty="0">
                <a:latin typeface="SimSun" panose="02010600030101010101" pitchFamily="2" charset="-122"/>
                <a:ea typeface="SimSun" panose="02010600030101010101" pitchFamily="2" charset="-122"/>
                <a:cs typeface="Times New Roman" panose="02020603050405020304" pitchFamily="18" charset="0"/>
              </a:rPr>
              <a:t> = 2. Repeat step 2:</a:t>
            </a:r>
          </a:p>
        </p:txBody>
      </p:sp>
    </p:spTree>
    <p:extLst>
      <p:ext uri="{BB962C8B-B14F-4D97-AF65-F5344CB8AC3E}">
        <p14:creationId xmlns:p14="http://schemas.microsoft.com/office/powerpoint/2010/main" val="161221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4"/>
          <p:cNvSpPr>
            <a:spLocks noGrp="1"/>
          </p:cNvSpPr>
          <p:nvPr>
            <p:ph type="ftr" sz="quarter" idx="11"/>
          </p:nvPr>
        </p:nvSpPr>
        <p:spPr>
          <a:noFill/>
          <a:ln>
            <a:noFill/>
          </a:ln>
        </p:spPr>
        <p:txBody>
          <a:bodyPr vert="horz" wrap="square" lIns="91440" tIns="45720" rIns="91440" bIns="45720" rtlCol="0" anchor="ctr" anchorCtr="0"/>
          <a:lstStyle>
            <a:lvl1pPr marL="0" lvl="0"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a:buSzTx/>
            </a:pPr>
            <a:r>
              <a:rPr lang="en-US" altLang="zh-CN" sz="1200" b="0" dirty="0">
                <a:solidFill>
                  <a:srgbClr val="898989"/>
                </a:solidFill>
              </a:rPr>
              <a:t>Data Structures and Algorithms in Java </a:t>
            </a:r>
          </a:p>
        </p:txBody>
      </p:sp>
      <p:sp>
        <p:nvSpPr>
          <p:cNvPr id="60418" name="Slide Number Placeholder 5"/>
          <p:cNvSpPr>
            <a:spLocks noGrp="1"/>
          </p:cNvSpPr>
          <p:nvPr>
            <p:ph type="sldNum" sz="quarter" idx="12"/>
          </p:nvPr>
        </p:nvSpPr>
        <p:spPr>
          <a:noFill/>
          <a:ln>
            <a:noFill/>
          </a:ln>
        </p:spPr>
        <p:txBody>
          <a:bodyPr vert="horz" wrap="square" lIns="91440" tIns="45720" rIns="91440" bIns="45720" rtlCol="0" anchor="ctr" anchorCtr="0"/>
          <a:lstStyle>
            <a:lvl1pPr marL="0" lvl="0"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a:buSzTx/>
            </a:pPr>
            <a:fld id="{9A0DB2DC-4C9A-4742-B13C-FB6460FD3503}" type="slidenum">
              <a:rPr lang="en-US" altLang="zh-CN" sz="1200" b="0" dirty="0">
                <a:solidFill>
                  <a:srgbClr val="898989"/>
                </a:solidFill>
              </a:rPr>
              <a:t>79</a:t>
            </a:fld>
            <a:r>
              <a:rPr lang="en-US" altLang="zh-CN" sz="1200" b="0" dirty="0">
                <a:solidFill>
                  <a:srgbClr val="898989"/>
                </a:solidFill>
              </a:rPr>
              <a:t>/30</a:t>
            </a:r>
          </a:p>
        </p:txBody>
      </p:sp>
      <p:sp>
        <p:nvSpPr>
          <p:cNvPr id="60419" name="Rectangle 2"/>
          <p:cNvSpPr>
            <a:spLocks noGrp="1"/>
          </p:cNvSpPr>
          <p:nvPr>
            <p:ph type="title"/>
          </p:nvPr>
        </p:nvSpPr>
        <p:spPr>
          <a:xfrm>
            <a:off x="2057400" y="256273"/>
            <a:ext cx="8229600" cy="646331"/>
          </a:xfrm>
          <a:ln/>
        </p:spPr>
        <p:txBody>
          <a:bodyPr vert="horz" wrap="square" lIns="91440" tIns="45720" rIns="91440" bIns="45720" rtlCol="0" anchor="ctr" anchorCtr="0">
            <a:spAutoFit/>
          </a:bodyPr>
          <a:lstStyle/>
          <a:p>
            <a:r>
              <a:rPr lang="en-US" altLang="zh-CN" sz="4000" b="1" dirty="0">
                <a:solidFill>
                  <a:srgbClr val="FF3300"/>
                </a:solidFill>
              </a:rPr>
              <a:t>Graph Coloring - 3</a:t>
            </a:r>
            <a:endParaRPr lang="en-US" altLang="zh-CN" sz="4000" b="1" dirty="0">
              <a:solidFill>
                <a:srgbClr val="FF3300"/>
              </a:solidFill>
              <a:ea typeface="Arial" panose="020B0604020202020204" pitchFamily="34" charset="0"/>
            </a:endParaRPr>
          </a:p>
        </p:txBody>
      </p:sp>
      <p:pic>
        <p:nvPicPr>
          <p:cNvPr id="60420" name="Picture 4"/>
          <p:cNvPicPr>
            <a:picLocks noChangeAspect="1"/>
          </p:cNvPicPr>
          <p:nvPr/>
        </p:nvPicPr>
        <p:blipFill>
          <a:blip r:embed="rId2"/>
          <a:stretch>
            <a:fillRect/>
          </a:stretch>
        </p:blipFill>
        <p:spPr>
          <a:xfrm>
            <a:off x="4498975" y="930275"/>
            <a:ext cx="3271838" cy="5253038"/>
          </a:xfrm>
          <a:prstGeom prst="rect">
            <a:avLst/>
          </a:prstGeom>
          <a:noFill/>
          <a:ln w="9525">
            <a:noFill/>
          </a:ln>
        </p:spPr>
      </p:pic>
      <p:sp>
        <p:nvSpPr>
          <p:cNvPr id="60421" name="Text Box 2"/>
          <p:cNvSpPr txBox="1"/>
          <p:nvPr/>
        </p:nvSpPr>
        <p:spPr>
          <a:xfrm>
            <a:off x="1447801" y="1371600"/>
            <a:ext cx="2800895" cy="369332"/>
          </a:xfrm>
          <a:prstGeom prst="rect">
            <a:avLst/>
          </a:prstGeom>
          <a:noFill/>
          <a:ln w="9525">
            <a:noFill/>
          </a:ln>
        </p:spPr>
        <p:txBody>
          <a:bodyPr wrap="none" anchor="t" anchorCtr="0">
            <a:spAutoFit/>
          </a:bodyPr>
          <a:lstStyle/>
          <a:p>
            <a:r>
              <a:rPr lang="en-US" altLang="zh-CN" dirty="0">
                <a:latin typeface="Arial" panose="020B0604020202020204" pitchFamily="34" charset="0"/>
              </a:rPr>
              <a:t> A graph used for coloring</a:t>
            </a:r>
          </a:p>
        </p:txBody>
      </p:sp>
      <p:sp>
        <p:nvSpPr>
          <p:cNvPr id="60422" name="Text Box 6"/>
          <p:cNvSpPr txBox="1"/>
          <p:nvPr/>
        </p:nvSpPr>
        <p:spPr>
          <a:xfrm>
            <a:off x="7772401" y="2667635"/>
            <a:ext cx="2938463" cy="1198880"/>
          </a:xfrm>
          <a:prstGeom prst="rect">
            <a:avLst/>
          </a:prstGeom>
          <a:noFill/>
          <a:ln w="9525">
            <a:noFill/>
          </a:ln>
        </p:spPr>
        <p:txBody>
          <a:bodyPr wrap="square" anchor="t" anchorCtr="0">
            <a:spAutoFit/>
          </a:bodyPr>
          <a:lstStyle/>
          <a:p>
            <a:r>
              <a:rPr lang="en-US" altLang="zh-CN" dirty="0">
                <a:latin typeface="Arial" panose="020B0604020202020204" pitchFamily="34" charset="0"/>
              </a:rPr>
              <a:t>(b) colors assigned to vertices with </a:t>
            </a:r>
            <a:br>
              <a:rPr lang="en-US" altLang="zh-CN" dirty="0">
                <a:latin typeface="Arial" panose="020B0604020202020204" pitchFamily="34" charset="0"/>
              </a:rPr>
            </a:br>
            <a:r>
              <a:rPr lang="en-US" altLang="zh-CN" dirty="0">
                <a:latin typeface="Arial" panose="020B0604020202020204" pitchFamily="34" charset="0"/>
              </a:rPr>
              <a:t>the sequential coloring algorithm </a:t>
            </a:r>
            <a:endParaRPr lang="en-US" altLang="zh-CN">
              <a:latin typeface="Arial" panose="020B0604020202020204" pitchFamily="34" charset="0"/>
            </a:endParaRPr>
          </a:p>
        </p:txBody>
      </p:sp>
      <p:sp>
        <p:nvSpPr>
          <p:cNvPr id="60423" name="Text Box 7"/>
          <p:cNvSpPr txBox="1"/>
          <p:nvPr/>
        </p:nvSpPr>
        <p:spPr>
          <a:xfrm>
            <a:off x="1600200" y="4038600"/>
            <a:ext cx="3225800" cy="645160"/>
          </a:xfrm>
          <a:prstGeom prst="rect">
            <a:avLst/>
          </a:prstGeom>
          <a:noFill/>
          <a:ln w="9525">
            <a:noFill/>
          </a:ln>
        </p:spPr>
        <p:txBody>
          <a:bodyPr wrap="square" anchor="t" anchorCtr="0">
            <a:spAutoFit/>
          </a:bodyPr>
          <a:lstStyle/>
          <a:p>
            <a:r>
              <a:rPr lang="en-US" altLang="zh-CN" dirty="0">
                <a:latin typeface="Arial" panose="020B0604020202020204" pitchFamily="34" charset="0"/>
              </a:rPr>
              <a:t>(c) vertices are put in the </a:t>
            </a:r>
            <a:r>
              <a:rPr lang="en-US" altLang="zh-CN" dirty="0">
                <a:solidFill>
                  <a:srgbClr val="0000CC"/>
                </a:solidFill>
                <a:latin typeface="Arial" panose="020B0604020202020204" pitchFamily="34" charset="0"/>
              </a:rPr>
              <a:t>largest first </a:t>
            </a:r>
            <a:r>
              <a:rPr lang="en-US" altLang="zh-CN" dirty="0">
                <a:latin typeface="Arial" panose="020B0604020202020204" pitchFamily="34" charset="0"/>
              </a:rPr>
              <a:t>sequence</a:t>
            </a:r>
          </a:p>
        </p:txBody>
      </p:sp>
      <p:sp>
        <p:nvSpPr>
          <p:cNvPr id="3" name="Text Box 7"/>
          <p:cNvSpPr txBox="1"/>
          <p:nvPr/>
        </p:nvSpPr>
        <p:spPr>
          <a:xfrm>
            <a:off x="7696200" y="5257800"/>
            <a:ext cx="3225800" cy="645160"/>
          </a:xfrm>
          <a:prstGeom prst="rect">
            <a:avLst/>
          </a:prstGeom>
          <a:noFill/>
          <a:ln w="9525">
            <a:noFill/>
          </a:ln>
        </p:spPr>
        <p:txBody>
          <a:bodyPr wrap="square" anchor="t" anchorCtr="0">
            <a:spAutoFit/>
          </a:bodyPr>
          <a:lstStyle/>
          <a:p>
            <a:r>
              <a:rPr lang="en-US" altLang="zh-CN" dirty="0">
                <a:latin typeface="Arial" panose="020B0604020202020204" pitchFamily="34" charset="0"/>
              </a:rPr>
              <a:t>(d) vertices are put in the </a:t>
            </a:r>
            <a:r>
              <a:rPr lang="en-US" altLang="zh-CN" dirty="0">
                <a:solidFill>
                  <a:srgbClr val="0000CC"/>
                </a:solidFill>
                <a:latin typeface="Arial" panose="020B0604020202020204" pitchFamily="34" charset="0"/>
              </a:rPr>
              <a:t>largest first </a:t>
            </a:r>
            <a:r>
              <a:rPr lang="en-US" altLang="zh-CN" dirty="0">
                <a:latin typeface="Arial" panose="020B0604020202020204" pitchFamily="34" charset="0"/>
              </a:rPr>
              <a:t>sequence</a:t>
            </a:r>
          </a:p>
        </p:txBody>
      </p:sp>
    </p:spTree>
    <p:extLst>
      <p:ext uri="{BB962C8B-B14F-4D97-AF65-F5344CB8AC3E}">
        <p14:creationId xmlns:p14="http://schemas.microsoft.com/office/powerpoint/2010/main" val="286058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dirty="0">
                <a:solidFill>
                  <a:srgbClr val="898989"/>
                </a:solidFill>
              </a:rPr>
              <a:t>Data Structures and Algorithms in Java </a:t>
            </a:r>
          </a:p>
        </p:txBody>
      </p:sp>
      <p:sp>
        <p:nvSpPr>
          <p:cNvPr id="92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8AE33C2-DF4A-4646-AB0E-F3E5C12EBCCA}" type="slidenum">
              <a:rPr lang="en-US" altLang="en-US" sz="1200" b="0">
                <a:solidFill>
                  <a:srgbClr val="898989"/>
                </a:solidFill>
              </a:rPr>
              <a:pPr eaLnBrk="1" hangingPunct="1"/>
              <a:t>8</a:t>
            </a:fld>
            <a:r>
              <a:rPr lang="en-US" altLang="en-US" sz="1200" b="0">
                <a:solidFill>
                  <a:srgbClr val="898989"/>
                </a:solidFill>
              </a:rPr>
              <a:t>/30</a:t>
            </a:r>
          </a:p>
        </p:txBody>
      </p:sp>
      <p:sp>
        <p:nvSpPr>
          <p:cNvPr id="9220" name="Rectangle 2"/>
          <p:cNvSpPr>
            <a:spLocks noGrp="1" noChangeArrowheads="1"/>
          </p:cNvSpPr>
          <p:nvPr>
            <p:ph type="title" idx="4294967295"/>
          </p:nvPr>
        </p:nvSpPr>
        <p:spPr>
          <a:xfrm>
            <a:off x="2362200" y="621398"/>
            <a:ext cx="7391400" cy="646331"/>
          </a:xfrm>
        </p:spPr>
        <p:txBody>
          <a:bodyPr>
            <a:spAutoFit/>
          </a:bodyPr>
          <a:lstStyle/>
          <a:p>
            <a:pPr eaLnBrk="1" hangingPunct="1"/>
            <a:r>
              <a:rPr lang="en-US" altLang="en-US" sz="4000" b="1" dirty="0">
                <a:solidFill>
                  <a:srgbClr val="FF0000"/>
                </a:solidFill>
              </a:rPr>
              <a:t>MST Prim-</a:t>
            </a:r>
            <a:r>
              <a:rPr lang="en-US" altLang="en-US" sz="4000" b="1" dirty="0" err="1">
                <a:solidFill>
                  <a:srgbClr val="FF0000"/>
                </a:solidFill>
              </a:rPr>
              <a:t>Jarnik</a:t>
            </a:r>
            <a:r>
              <a:rPr lang="en-US" altLang="en-US" sz="4000" b="1" dirty="0">
                <a:solidFill>
                  <a:srgbClr val="FF0000"/>
                </a:solidFill>
              </a:rPr>
              <a:t> Algorith</a:t>
            </a:r>
            <a:r>
              <a:rPr lang="en-US" altLang="en-US" sz="4000" b="1" dirty="0">
                <a:solidFill>
                  <a:srgbClr val="CC3300"/>
                </a:solidFill>
              </a:rPr>
              <a:t>m</a:t>
            </a:r>
          </a:p>
        </p:txBody>
      </p:sp>
      <p:sp>
        <p:nvSpPr>
          <p:cNvPr id="28675" name="Slide Number Placeholder 3"/>
          <p:cNvSpPr txBox="1">
            <a:spLocks noGrp="1"/>
          </p:cNvSpPr>
          <p:nvPr/>
        </p:nvSpPr>
        <p:spPr bwMode="auto">
          <a:xfrm>
            <a:off x="1524000" y="1271589"/>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79164148-2158-4C27-8C99-212E9248B69C}" type="slidenum">
              <a:rPr lang="en-US" altLang="en-US" sz="1200">
                <a:solidFill>
                  <a:srgbClr val="FFFFFF"/>
                </a:solidFill>
              </a:rPr>
              <a:pPr algn="ctr" eaLnBrk="1" hangingPunct="1">
                <a:lnSpc>
                  <a:spcPct val="80000"/>
                </a:lnSpc>
              </a:pPr>
              <a:t>8</a:t>
            </a:fld>
            <a:endParaRPr lang="en-US" altLang="en-US" sz="1200">
              <a:solidFill>
                <a:srgbClr val="FFFFFF"/>
              </a:solidFill>
            </a:endParaRPr>
          </a:p>
        </p:txBody>
      </p:sp>
      <p:sp>
        <p:nvSpPr>
          <p:cNvPr id="9222" name="Content Placeholder 4"/>
          <p:cNvSpPr>
            <a:spLocks/>
          </p:cNvSpPr>
          <p:nvPr/>
        </p:nvSpPr>
        <p:spPr bwMode="auto">
          <a:xfrm>
            <a:off x="2133600" y="1752600"/>
            <a:ext cx="7848600"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
            </a:pPr>
            <a:r>
              <a:rPr lang="en-US" altLang="en-US" sz="2800" dirty="0" smtClean="0">
                <a:solidFill>
                  <a:srgbClr val="0000CC"/>
                </a:solidFill>
                <a:latin typeface="Calibri" panose="020F0502020204030204" pitchFamily="34" charset="0"/>
                <a:cs typeface="Times New Roman" panose="02020603050405020304" pitchFamily="18" charset="0"/>
              </a:rPr>
              <a:t>Step 1</a:t>
            </a:r>
            <a:r>
              <a:rPr lang="en-US" altLang="en-US" sz="2800" b="0" dirty="0" smtClean="0">
                <a:latin typeface="Calibri" panose="020F0502020204030204" pitchFamily="34" charset="0"/>
                <a:cs typeface="Times New Roman" panose="02020603050405020304" pitchFamily="18" charset="0"/>
              </a:rPr>
              <a:t>: </a:t>
            </a:r>
            <a:r>
              <a:rPr lang="en-US" altLang="en-US" sz="2800" b="0" dirty="0">
                <a:latin typeface="Calibri" panose="020F0502020204030204" pitchFamily="34" charset="0"/>
              </a:rPr>
              <a:t>Initialize a tree with a single vertex, chosen arbitrarily from the graph.</a:t>
            </a:r>
            <a:endParaRPr lang="en-US" altLang="en-US" sz="2800" b="0" dirty="0">
              <a:latin typeface="Calibri" panose="020F0502020204030204" pitchFamily="34" charset="0"/>
              <a:cs typeface="Times New Roman" panose="02020603050405020304" pitchFamily="18" charset="0"/>
            </a:endParaRPr>
          </a:p>
          <a:p>
            <a:pPr eaLnBrk="1" hangingPunct="1">
              <a:spcBef>
                <a:spcPct val="20000"/>
              </a:spcBef>
              <a:buFont typeface="Wingdings" panose="05000000000000000000" pitchFamily="2" charset="2"/>
              <a:buChar char="§"/>
            </a:pPr>
            <a:r>
              <a:rPr lang="en-US" altLang="en-US" sz="2800" dirty="0" smtClean="0">
                <a:solidFill>
                  <a:srgbClr val="0000CC"/>
                </a:solidFill>
                <a:latin typeface="Calibri" panose="020F0502020204030204" pitchFamily="34" charset="0"/>
                <a:cs typeface="Times New Roman" panose="02020603050405020304" pitchFamily="18" charset="0"/>
              </a:rPr>
              <a:t>Step 2</a:t>
            </a:r>
            <a:r>
              <a:rPr lang="en-US" altLang="en-US" sz="2800" b="0" dirty="0" smtClean="0">
                <a:latin typeface="Calibri" panose="020F0502020204030204" pitchFamily="34" charset="0"/>
                <a:cs typeface="Times New Roman" panose="02020603050405020304" pitchFamily="18" charset="0"/>
              </a:rPr>
              <a:t>: </a:t>
            </a:r>
            <a:r>
              <a:rPr lang="en-US" altLang="en-US" sz="2800" b="0" dirty="0">
                <a:latin typeface="Calibri" panose="020F0502020204030204" pitchFamily="34" charset="0"/>
              </a:rPr>
              <a:t>Grow the tree by one edge: of the </a:t>
            </a:r>
            <a:r>
              <a:rPr lang="en-US" altLang="en-US" sz="2800" b="0" dirty="0">
                <a:solidFill>
                  <a:srgbClr val="0000CC"/>
                </a:solidFill>
                <a:latin typeface="Calibri" panose="020F0502020204030204" pitchFamily="34" charset="0"/>
              </a:rPr>
              <a:t>edges</a:t>
            </a:r>
            <a:r>
              <a:rPr lang="en-US" altLang="en-US" sz="2800" b="0" dirty="0">
                <a:latin typeface="Calibri" panose="020F0502020204030204" pitchFamily="34" charset="0"/>
              </a:rPr>
              <a:t> that </a:t>
            </a:r>
            <a:r>
              <a:rPr lang="en-US" altLang="en-US" sz="2800" b="0" dirty="0">
                <a:solidFill>
                  <a:srgbClr val="0000CC"/>
                </a:solidFill>
                <a:latin typeface="Calibri" panose="020F0502020204030204" pitchFamily="34" charset="0"/>
              </a:rPr>
              <a:t>connect the tree to vertices not yet in the tree</a:t>
            </a:r>
            <a:r>
              <a:rPr lang="en-US" altLang="en-US" sz="2800" b="0" dirty="0">
                <a:latin typeface="Calibri" panose="020F0502020204030204" pitchFamily="34" charset="0"/>
              </a:rPr>
              <a:t>, find the </a:t>
            </a:r>
            <a:r>
              <a:rPr lang="en-US" altLang="en-US" sz="2800" b="0" dirty="0">
                <a:solidFill>
                  <a:srgbClr val="0000CC"/>
                </a:solidFill>
                <a:latin typeface="Calibri" panose="020F0502020204030204" pitchFamily="34" charset="0"/>
              </a:rPr>
              <a:t>minimum-weight edge</a:t>
            </a:r>
            <a:r>
              <a:rPr lang="en-US" altLang="en-US" sz="2800" b="0" dirty="0">
                <a:latin typeface="Calibri" panose="020F0502020204030204" pitchFamily="34" charset="0"/>
              </a:rPr>
              <a:t>, and transfer it to the tree.</a:t>
            </a:r>
            <a:endParaRPr lang="en-US" altLang="en-US" sz="2800" b="0" dirty="0">
              <a:latin typeface="Calibri" panose="020F0502020204030204" pitchFamily="34" charset="0"/>
              <a:cs typeface="Times New Roman" panose="02020603050405020304" pitchFamily="18" charset="0"/>
            </a:endParaRPr>
          </a:p>
          <a:p>
            <a:pPr eaLnBrk="1" hangingPunct="1">
              <a:spcBef>
                <a:spcPct val="20000"/>
              </a:spcBef>
              <a:buFont typeface="Wingdings" panose="05000000000000000000" pitchFamily="2" charset="2"/>
              <a:buChar char="§"/>
            </a:pPr>
            <a:r>
              <a:rPr lang="en-US" altLang="en-US" sz="2800" b="0" dirty="0">
                <a:solidFill>
                  <a:srgbClr val="0000CC"/>
                </a:solidFill>
                <a:latin typeface="Calibri" panose="020F0502020204030204" pitchFamily="34" charset="0"/>
                <a:cs typeface="Times New Roman" panose="02020603050405020304" pitchFamily="18" charset="0"/>
              </a:rPr>
              <a:t> </a:t>
            </a:r>
            <a:r>
              <a:rPr lang="en-US" altLang="en-US" sz="2800" dirty="0" smtClean="0">
                <a:solidFill>
                  <a:srgbClr val="0000CC"/>
                </a:solidFill>
                <a:latin typeface="Calibri" panose="020F0502020204030204" pitchFamily="34" charset="0"/>
                <a:cs typeface="Times New Roman" panose="02020603050405020304" pitchFamily="18" charset="0"/>
              </a:rPr>
              <a:t>Step 3</a:t>
            </a:r>
            <a:r>
              <a:rPr lang="en-US" altLang="en-US" sz="2800" b="0" dirty="0" smtClean="0">
                <a:latin typeface="Calibri" panose="020F0502020204030204" pitchFamily="34" charset="0"/>
                <a:cs typeface="Times New Roman" panose="02020603050405020304" pitchFamily="18" charset="0"/>
              </a:rPr>
              <a:t>: </a:t>
            </a:r>
            <a:r>
              <a:rPr lang="en-US" altLang="en-US" sz="2800" b="0" dirty="0" smtClean="0">
                <a:latin typeface="Calibri" panose="020F0502020204030204" pitchFamily="34" charset="0"/>
              </a:rPr>
              <a:t>Repeat </a:t>
            </a:r>
            <a:r>
              <a:rPr lang="en-US" altLang="en-US" sz="2800" b="0" dirty="0">
                <a:latin typeface="Calibri" panose="020F0502020204030204" pitchFamily="34" charset="0"/>
              </a:rPr>
              <a:t>step 2 (until all vertices are in the tree).</a:t>
            </a:r>
          </a:p>
        </p:txBody>
      </p:sp>
    </p:spTree>
    <p:extLst>
      <p:ext uri="{BB962C8B-B14F-4D97-AF65-F5344CB8AC3E}">
        <p14:creationId xmlns:p14="http://schemas.microsoft.com/office/powerpoint/2010/main" val="29779131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07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37AD7A73-FF75-4C10-BC97-F3D0F96534F7}" type="slidenum">
              <a:rPr lang="en-US" altLang="en-US" sz="1200" b="0">
                <a:solidFill>
                  <a:srgbClr val="898989"/>
                </a:solidFill>
              </a:rPr>
              <a:pPr eaLnBrk="1" hangingPunct="1"/>
              <a:t>80</a:t>
            </a:fld>
            <a:r>
              <a:rPr lang="en-US" altLang="en-US" sz="1200" b="0">
                <a:solidFill>
                  <a:srgbClr val="898989"/>
                </a:solidFill>
              </a:rPr>
              <a:t>/30</a:t>
            </a:r>
          </a:p>
        </p:txBody>
      </p:sp>
      <p:sp>
        <p:nvSpPr>
          <p:cNvPr id="30724" name="Rectangle 2"/>
          <p:cNvSpPr>
            <a:spLocks noGrp="1" noChangeArrowheads="1"/>
          </p:cNvSpPr>
          <p:nvPr>
            <p:ph type="title" idx="4294967295"/>
          </p:nvPr>
        </p:nvSpPr>
        <p:spPr>
          <a:xfrm>
            <a:off x="2289176" y="697598"/>
            <a:ext cx="6931025" cy="646331"/>
          </a:xfrm>
        </p:spPr>
        <p:txBody>
          <a:bodyPr>
            <a:spAutoFit/>
          </a:bodyPr>
          <a:lstStyle/>
          <a:p>
            <a:pPr eaLnBrk="1" hangingPunct="1"/>
            <a:r>
              <a:rPr lang="en-US" altLang="en-US" sz="4000" b="1" dirty="0">
                <a:solidFill>
                  <a:srgbClr val="FF0000"/>
                </a:solidFill>
              </a:rPr>
              <a:t>Summary</a:t>
            </a:r>
            <a:endParaRPr lang="fr-FR" altLang="en-US" sz="4000" b="1" dirty="0">
              <a:solidFill>
                <a:srgbClr val="FF0000"/>
              </a:solidFill>
            </a:endParaRPr>
          </a:p>
        </p:txBody>
      </p:sp>
      <p:sp>
        <p:nvSpPr>
          <p:cNvPr id="30725" name="Rectangle 3"/>
          <p:cNvSpPr>
            <a:spLocks noGrp="1" noChangeArrowheads="1"/>
          </p:cNvSpPr>
          <p:nvPr>
            <p:ph sz="quarter" idx="4294967295"/>
          </p:nvPr>
        </p:nvSpPr>
        <p:spPr>
          <a:xfrm>
            <a:off x="2971800" y="1747838"/>
            <a:ext cx="6400800" cy="2305246"/>
          </a:xfrm>
        </p:spPr>
        <p:txBody>
          <a:bodyPr>
            <a:spAutoFit/>
          </a:bodyPr>
          <a:lstStyle/>
          <a:p>
            <a:pPr marL="319088" indent="-319088"/>
            <a:r>
              <a:rPr lang="en-US" altLang="en-US" dirty="0">
                <a:solidFill>
                  <a:srgbClr val="0000CC"/>
                </a:solidFill>
              </a:rPr>
              <a:t>Spanning Trees</a:t>
            </a:r>
          </a:p>
          <a:p>
            <a:pPr lvl="1" eaLnBrk="1" hangingPunct="1"/>
            <a:r>
              <a:rPr lang="en-US" altLang="en-US" dirty="0"/>
              <a:t>Prim algorithm</a:t>
            </a:r>
          </a:p>
          <a:p>
            <a:pPr lvl="1" eaLnBrk="1" hangingPunct="1"/>
            <a:r>
              <a:rPr lang="en-US" altLang="en-US" dirty="0" err="1"/>
              <a:t>Kruskal</a:t>
            </a:r>
            <a:r>
              <a:rPr lang="en-US" altLang="en-US" dirty="0"/>
              <a:t> algorithm</a:t>
            </a:r>
          </a:p>
          <a:p>
            <a:pPr marL="319088" indent="-319088"/>
            <a:r>
              <a:rPr lang="en-US" altLang="en-US" dirty="0">
                <a:solidFill>
                  <a:srgbClr val="0000CC"/>
                </a:solidFill>
              </a:rPr>
              <a:t>Eulerian and Hamilton Graphs</a:t>
            </a:r>
          </a:p>
          <a:p>
            <a:pPr marL="319088" indent="-319088"/>
            <a:r>
              <a:rPr lang="en-US" altLang="en-US" dirty="0">
                <a:solidFill>
                  <a:srgbClr val="0000CC"/>
                </a:solidFill>
              </a:rPr>
              <a:t>Graph coloring</a:t>
            </a:r>
          </a:p>
        </p:txBody>
      </p:sp>
      <p:sp>
        <p:nvSpPr>
          <p:cNvPr id="4" name="Slide Number Placeholder 3"/>
          <p:cNvSpPr txBox="1">
            <a:spLocks noGrp="1"/>
          </p:cNvSpPr>
          <p:nvPr/>
        </p:nvSpPr>
        <p:spPr>
          <a:xfrm>
            <a:off x="1524000" y="1271589"/>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0A276619-3049-475F-B60C-BAA9A686DABE}" type="slidenum">
              <a:rPr lang="en-US" altLang="en-US" sz="1200">
                <a:solidFill>
                  <a:srgbClr val="FFFFFF"/>
                </a:solidFill>
              </a:rPr>
              <a:pPr algn="ctr" eaLnBrk="1" hangingPunct="1">
                <a:lnSpc>
                  <a:spcPct val="80000"/>
                </a:lnSpc>
              </a:pPr>
              <a:t>80</a:t>
            </a:fld>
            <a:endParaRPr lang="en-US" altLang="en-US" sz="1200">
              <a:solidFill>
                <a:srgbClr val="FFFFFF"/>
              </a:solidFill>
            </a:endParaRPr>
          </a:p>
        </p:txBody>
      </p:sp>
    </p:spTree>
    <p:extLst>
      <p:ext uri="{BB962C8B-B14F-4D97-AF65-F5344CB8AC3E}">
        <p14:creationId xmlns:p14="http://schemas.microsoft.com/office/powerpoint/2010/main" val="38670929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17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E5C1FEA3-0EBD-42B6-93D4-EBB73A7224FD}" type="slidenum">
              <a:rPr lang="en-US" altLang="en-US" sz="1200" b="0">
                <a:solidFill>
                  <a:srgbClr val="898989"/>
                </a:solidFill>
              </a:rPr>
              <a:pPr eaLnBrk="1" hangingPunct="1"/>
              <a:t>81</a:t>
            </a:fld>
            <a:r>
              <a:rPr lang="en-US" altLang="en-US" sz="1200" b="0">
                <a:solidFill>
                  <a:srgbClr val="898989"/>
                </a:solidFill>
              </a:rPr>
              <a:t>/30</a:t>
            </a:r>
          </a:p>
        </p:txBody>
      </p:sp>
      <p:sp>
        <p:nvSpPr>
          <p:cNvPr id="31748" name="Rectangle 2"/>
          <p:cNvSpPr>
            <a:spLocks noGrp="1"/>
          </p:cNvSpPr>
          <p:nvPr>
            <p:ph type="title"/>
          </p:nvPr>
        </p:nvSpPr>
        <p:spPr>
          <a:xfrm>
            <a:off x="1981200" y="522973"/>
            <a:ext cx="8229600" cy="646331"/>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31749" name="Text Box 3"/>
          <p:cNvSpPr txBox="1">
            <a:spLocks noChangeArrowheads="1"/>
          </p:cNvSpPr>
          <p:nvPr/>
        </p:nvSpPr>
        <p:spPr bwMode="auto">
          <a:xfrm>
            <a:off x="3048000" y="1219200"/>
            <a:ext cx="5791200" cy="376238"/>
          </a:xfrm>
          <a:prstGeom prst="rect">
            <a:avLst/>
          </a:prstGeom>
          <a:solidFill>
            <a:srgbClr val="FFCC99"/>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a:t>Text book: Data Structures and Algorithms in Java</a:t>
            </a:r>
          </a:p>
        </p:txBody>
      </p:sp>
      <p:sp>
        <p:nvSpPr>
          <p:cNvPr id="31750" name="Rectangle 3"/>
          <p:cNvSpPr>
            <a:spLocks noChangeArrowheads="1"/>
          </p:cNvSpPr>
          <p:nvPr/>
        </p:nvSpPr>
        <p:spPr bwMode="auto">
          <a:xfrm>
            <a:off x="2895600" y="2073275"/>
            <a:ext cx="6705600"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400" b="0">
                <a:latin typeface="Calibri" panose="020F0502020204030204" pitchFamily="34" charset="0"/>
              </a:rPr>
              <a:t>14.7 Minimum Spanning Trees   - 662</a:t>
            </a:r>
          </a:p>
          <a:p>
            <a:pPr>
              <a:spcBef>
                <a:spcPct val="20000"/>
              </a:spcBef>
              <a:buFont typeface="Arial" panose="020B0604020202020204" pitchFamily="34" charset="0"/>
              <a:buChar char="•"/>
            </a:pPr>
            <a:r>
              <a:rPr lang="en-US" altLang="en-US" sz="2400" b="0">
                <a:latin typeface="Calibri" panose="020F0502020204030204" pitchFamily="34" charset="0"/>
              </a:rPr>
              <a:t>14.7.1 Prim-Jarn´ık Algorithm   -  664</a:t>
            </a:r>
          </a:p>
          <a:p>
            <a:pPr>
              <a:spcBef>
                <a:spcPct val="20000"/>
              </a:spcBef>
              <a:buFont typeface="Arial" panose="020B0604020202020204" pitchFamily="34" charset="0"/>
              <a:buChar char="•"/>
            </a:pPr>
            <a:r>
              <a:rPr lang="en-US" altLang="en-US" sz="2400" b="0">
                <a:latin typeface="Calibri" panose="020F0502020204030204" pitchFamily="34" charset="0"/>
              </a:rPr>
              <a:t>14.7.2 Kruskal’s Algorithm   -  667</a:t>
            </a:r>
          </a:p>
          <a:p>
            <a:pPr>
              <a:spcBef>
                <a:spcPct val="20000"/>
              </a:spcBef>
              <a:buFont typeface="Arial" panose="020B0604020202020204" pitchFamily="34" charset="0"/>
              <a:buChar char="•"/>
            </a:pPr>
            <a:r>
              <a:rPr lang="en-US" altLang="en-US" sz="2400" b="0">
                <a:latin typeface="Calibri" panose="020F0502020204030204" pitchFamily="34" charset="0"/>
              </a:rPr>
              <a:t>(Euler's tour and Euler's cycle, exercise C.14.5.2) </a:t>
            </a:r>
          </a:p>
        </p:txBody>
      </p:sp>
    </p:spTree>
    <p:extLst>
      <p:ext uri="{BB962C8B-B14F-4D97-AF65-F5344CB8AC3E}">
        <p14:creationId xmlns:p14="http://schemas.microsoft.com/office/powerpoint/2010/main" val="361174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00"/>
                </a:solidFill>
              </a:rPr>
              <a:t>Example: Prim's Algorithm</a:t>
            </a:r>
          </a:p>
        </p:txBody>
      </p:sp>
      <p:sp>
        <p:nvSpPr>
          <p:cNvPr id="7" name="Oval 5"/>
          <p:cNvSpPr>
            <a:spLocks noChangeArrowheads="1"/>
          </p:cNvSpPr>
          <p:nvPr/>
        </p:nvSpPr>
        <p:spPr bwMode="auto">
          <a:xfrm>
            <a:off x="4280266" y="1589087"/>
            <a:ext cx="381000" cy="381000"/>
          </a:xfrm>
          <a:prstGeom prst="ellipse">
            <a:avLst/>
          </a:prstGeom>
          <a:noFill/>
          <a:ln w="19050">
            <a:solidFill>
              <a:schemeClr val="tx1"/>
            </a:solidFill>
            <a:round/>
            <a:headEnd/>
            <a:tailEnd/>
          </a:ln>
        </p:spPr>
        <p:txBody>
          <a:bodyPr wrap="none" anchor="ctr"/>
          <a:lstStyle/>
          <a:p>
            <a:pPr algn="ctr"/>
            <a:r>
              <a:rPr lang="en-US" sz="2000" dirty="0"/>
              <a:t>A</a:t>
            </a:r>
          </a:p>
        </p:txBody>
      </p:sp>
      <p:sp>
        <p:nvSpPr>
          <p:cNvPr id="8" name="Oval 7"/>
          <p:cNvSpPr>
            <a:spLocks noChangeArrowheads="1"/>
          </p:cNvSpPr>
          <p:nvPr/>
        </p:nvSpPr>
        <p:spPr bwMode="auto">
          <a:xfrm>
            <a:off x="5758060" y="1512887"/>
            <a:ext cx="381000" cy="381000"/>
          </a:xfrm>
          <a:prstGeom prst="ellipse">
            <a:avLst/>
          </a:prstGeom>
          <a:noFill/>
          <a:ln w="19050">
            <a:solidFill>
              <a:schemeClr val="tx1"/>
            </a:solidFill>
            <a:round/>
            <a:headEnd/>
            <a:tailEnd/>
          </a:ln>
        </p:spPr>
        <p:txBody>
          <a:bodyPr wrap="none" anchor="ctr"/>
          <a:lstStyle/>
          <a:p>
            <a:pPr algn="ctr"/>
            <a:r>
              <a:rPr lang="en-US" sz="2000"/>
              <a:t>B</a:t>
            </a:r>
          </a:p>
        </p:txBody>
      </p:sp>
      <p:sp>
        <p:nvSpPr>
          <p:cNvPr id="9" name="Oval 8"/>
          <p:cNvSpPr>
            <a:spLocks noChangeArrowheads="1"/>
          </p:cNvSpPr>
          <p:nvPr/>
        </p:nvSpPr>
        <p:spPr bwMode="auto">
          <a:xfrm>
            <a:off x="4127866" y="2808287"/>
            <a:ext cx="381000" cy="381000"/>
          </a:xfrm>
          <a:prstGeom prst="ellipse">
            <a:avLst/>
          </a:prstGeom>
          <a:noFill/>
          <a:ln w="19050">
            <a:solidFill>
              <a:schemeClr val="tx1"/>
            </a:solidFill>
            <a:round/>
            <a:headEnd/>
            <a:tailEnd/>
          </a:ln>
        </p:spPr>
        <p:txBody>
          <a:bodyPr wrap="none" anchor="ctr"/>
          <a:lstStyle/>
          <a:p>
            <a:pPr algn="ctr"/>
            <a:r>
              <a:rPr lang="en-US" sz="2000" dirty="0"/>
              <a:t>C</a:t>
            </a:r>
          </a:p>
        </p:txBody>
      </p:sp>
      <p:sp>
        <p:nvSpPr>
          <p:cNvPr id="10" name="Oval 9"/>
          <p:cNvSpPr>
            <a:spLocks noChangeArrowheads="1"/>
          </p:cNvSpPr>
          <p:nvPr/>
        </p:nvSpPr>
        <p:spPr bwMode="auto">
          <a:xfrm>
            <a:off x="5728066" y="2579687"/>
            <a:ext cx="381000" cy="381000"/>
          </a:xfrm>
          <a:prstGeom prst="ellipse">
            <a:avLst/>
          </a:prstGeom>
          <a:noFill/>
          <a:ln w="19050">
            <a:solidFill>
              <a:schemeClr val="tx1"/>
            </a:solidFill>
            <a:round/>
            <a:headEnd/>
            <a:tailEnd/>
          </a:ln>
        </p:spPr>
        <p:txBody>
          <a:bodyPr wrap="none" anchor="ctr"/>
          <a:lstStyle/>
          <a:p>
            <a:pPr algn="ctr"/>
            <a:r>
              <a:rPr lang="en-US" sz="2000" dirty="0"/>
              <a:t>D</a:t>
            </a:r>
          </a:p>
        </p:txBody>
      </p:sp>
      <p:sp>
        <p:nvSpPr>
          <p:cNvPr id="11" name="Oval 10"/>
          <p:cNvSpPr>
            <a:spLocks noChangeArrowheads="1"/>
          </p:cNvSpPr>
          <p:nvPr/>
        </p:nvSpPr>
        <p:spPr bwMode="auto">
          <a:xfrm>
            <a:off x="5242759" y="3647273"/>
            <a:ext cx="381000" cy="381000"/>
          </a:xfrm>
          <a:prstGeom prst="ellipse">
            <a:avLst/>
          </a:prstGeom>
          <a:noFill/>
          <a:ln w="19050">
            <a:solidFill>
              <a:schemeClr val="tx1"/>
            </a:solidFill>
            <a:round/>
            <a:headEnd/>
            <a:tailEnd/>
          </a:ln>
        </p:spPr>
        <p:txBody>
          <a:bodyPr wrap="none" anchor="ctr"/>
          <a:lstStyle/>
          <a:p>
            <a:pPr algn="ctr"/>
            <a:r>
              <a:rPr lang="en-US" sz="2000"/>
              <a:t>F</a:t>
            </a:r>
          </a:p>
        </p:txBody>
      </p:sp>
      <p:sp>
        <p:nvSpPr>
          <p:cNvPr id="12" name="Oval 11"/>
          <p:cNvSpPr>
            <a:spLocks noChangeArrowheads="1"/>
          </p:cNvSpPr>
          <p:nvPr/>
        </p:nvSpPr>
        <p:spPr bwMode="auto">
          <a:xfrm>
            <a:off x="7023466" y="2209800"/>
            <a:ext cx="381000" cy="381000"/>
          </a:xfrm>
          <a:prstGeom prst="ellipse">
            <a:avLst/>
          </a:prstGeom>
          <a:noFill/>
          <a:ln w="19050">
            <a:solidFill>
              <a:schemeClr val="tx1"/>
            </a:solidFill>
            <a:round/>
            <a:headEnd/>
            <a:tailEnd/>
          </a:ln>
        </p:spPr>
        <p:txBody>
          <a:bodyPr wrap="none" anchor="ctr"/>
          <a:lstStyle/>
          <a:p>
            <a:pPr algn="ctr"/>
            <a:r>
              <a:rPr lang="en-US" sz="2000"/>
              <a:t>E</a:t>
            </a:r>
          </a:p>
        </p:txBody>
      </p:sp>
      <p:sp>
        <p:nvSpPr>
          <p:cNvPr id="13" name="Oval 12"/>
          <p:cNvSpPr>
            <a:spLocks noChangeArrowheads="1"/>
          </p:cNvSpPr>
          <p:nvPr/>
        </p:nvSpPr>
        <p:spPr bwMode="auto">
          <a:xfrm>
            <a:off x="6871066" y="3200400"/>
            <a:ext cx="381000" cy="381000"/>
          </a:xfrm>
          <a:prstGeom prst="ellipse">
            <a:avLst/>
          </a:prstGeom>
          <a:noFill/>
          <a:ln w="19050">
            <a:solidFill>
              <a:schemeClr val="tx1"/>
            </a:solidFill>
            <a:round/>
            <a:headEnd/>
            <a:tailEnd/>
          </a:ln>
        </p:spPr>
        <p:txBody>
          <a:bodyPr wrap="none" anchor="ctr"/>
          <a:lstStyle/>
          <a:p>
            <a:pPr algn="ctr"/>
            <a:r>
              <a:rPr lang="en-US" sz="2000" dirty="0"/>
              <a:t>G</a:t>
            </a:r>
          </a:p>
        </p:txBody>
      </p:sp>
      <p:cxnSp>
        <p:nvCxnSpPr>
          <p:cNvPr id="14" name="AutoShape 24"/>
          <p:cNvCxnSpPr>
            <a:cxnSpLocks noChangeShapeType="1"/>
            <a:stCxn id="7" idx="4"/>
            <a:endCxn id="9" idx="0"/>
          </p:cNvCxnSpPr>
          <p:nvPr/>
        </p:nvCxnSpPr>
        <p:spPr bwMode="auto">
          <a:xfrm flipH="1">
            <a:off x="4318366" y="1970087"/>
            <a:ext cx="152400" cy="838200"/>
          </a:xfrm>
          <a:prstGeom prst="straightConnector1">
            <a:avLst/>
          </a:prstGeom>
          <a:noFill/>
          <a:ln w="9525">
            <a:solidFill>
              <a:schemeClr val="tx1"/>
            </a:solidFill>
            <a:round/>
            <a:headEnd/>
            <a:tailEnd type="none" w="med" len="med"/>
          </a:ln>
        </p:spPr>
      </p:cxnSp>
      <p:cxnSp>
        <p:nvCxnSpPr>
          <p:cNvPr id="15" name="AutoShape 26"/>
          <p:cNvCxnSpPr>
            <a:cxnSpLocks noChangeShapeType="1"/>
            <a:stCxn id="8" idx="2"/>
            <a:endCxn id="7" idx="6"/>
          </p:cNvCxnSpPr>
          <p:nvPr/>
        </p:nvCxnSpPr>
        <p:spPr bwMode="auto">
          <a:xfrm flipH="1">
            <a:off x="4661266" y="1703387"/>
            <a:ext cx="1096794" cy="76200"/>
          </a:xfrm>
          <a:prstGeom prst="straightConnector1">
            <a:avLst/>
          </a:prstGeom>
          <a:noFill/>
          <a:ln w="9525">
            <a:solidFill>
              <a:schemeClr val="tx1"/>
            </a:solidFill>
            <a:round/>
            <a:headEnd/>
            <a:tailEnd type="none" w="med" len="med"/>
          </a:ln>
        </p:spPr>
      </p:cxnSp>
      <p:cxnSp>
        <p:nvCxnSpPr>
          <p:cNvPr id="16" name="AutoShape 32"/>
          <p:cNvCxnSpPr>
            <a:cxnSpLocks noChangeShapeType="1"/>
            <a:stCxn id="10" idx="0"/>
            <a:endCxn id="8" idx="4"/>
          </p:cNvCxnSpPr>
          <p:nvPr/>
        </p:nvCxnSpPr>
        <p:spPr bwMode="auto">
          <a:xfrm flipV="1">
            <a:off x="5918566" y="1893887"/>
            <a:ext cx="29994" cy="685800"/>
          </a:xfrm>
          <a:prstGeom prst="straightConnector1">
            <a:avLst/>
          </a:prstGeom>
          <a:noFill/>
          <a:ln w="9525">
            <a:solidFill>
              <a:schemeClr val="tx1"/>
            </a:solidFill>
            <a:round/>
            <a:headEnd/>
            <a:tailEnd type="none" w="med" len="med"/>
          </a:ln>
        </p:spPr>
      </p:cxnSp>
      <p:sp>
        <p:nvSpPr>
          <p:cNvPr id="25" name="Text Box 53"/>
          <p:cNvSpPr txBox="1">
            <a:spLocks noChangeArrowheads="1"/>
          </p:cNvSpPr>
          <p:nvPr/>
        </p:nvSpPr>
        <p:spPr bwMode="auto">
          <a:xfrm>
            <a:off x="5048339" y="13579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6" name="Text Box 63"/>
          <p:cNvSpPr txBox="1">
            <a:spLocks noChangeArrowheads="1"/>
          </p:cNvSpPr>
          <p:nvPr/>
        </p:nvSpPr>
        <p:spPr bwMode="auto">
          <a:xfrm>
            <a:off x="5194666" y="1981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sp>
        <p:nvSpPr>
          <p:cNvPr id="27" name="Text Box 66"/>
          <p:cNvSpPr txBox="1">
            <a:spLocks noChangeArrowheads="1"/>
          </p:cNvSpPr>
          <p:nvPr/>
        </p:nvSpPr>
        <p:spPr bwMode="auto">
          <a:xfrm>
            <a:off x="4021686" y="2198687"/>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sp>
        <p:nvSpPr>
          <p:cNvPr id="29" name="Text Box 63"/>
          <p:cNvSpPr txBox="1">
            <a:spLocks noChangeArrowheads="1"/>
          </p:cNvSpPr>
          <p:nvPr/>
        </p:nvSpPr>
        <p:spPr bwMode="auto">
          <a:xfrm>
            <a:off x="5986646" y="211449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30" name="AutoShape 26"/>
          <p:cNvCxnSpPr>
            <a:cxnSpLocks noChangeShapeType="1"/>
            <a:stCxn id="7" idx="5"/>
            <a:endCxn id="10" idx="1"/>
          </p:cNvCxnSpPr>
          <p:nvPr/>
        </p:nvCxnSpPr>
        <p:spPr bwMode="auto">
          <a:xfrm rot="16200000" flipH="1">
            <a:off x="4834070" y="1685691"/>
            <a:ext cx="721192" cy="1178392"/>
          </a:xfrm>
          <a:prstGeom prst="straightConnector1">
            <a:avLst/>
          </a:prstGeom>
          <a:noFill/>
          <a:ln w="9525">
            <a:solidFill>
              <a:schemeClr val="tx1"/>
            </a:solidFill>
            <a:round/>
            <a:headEnd/>
            <a:tailEnd type="none" w="med" len="med"/>
          </a:ln>
        </p:spPr>
      </p:cxnSp>
      <p:cxnSp>
        <p:nvCxnSpPr>
          <p:cNvPr id="31" name="AutoShape 26"/>
          <p:cNvCxnSpPr>
            <a:cxnSpLocks noChangeShapeType="1"/>
            <a:stCxn id="9" idx="6"/>
            <a:endCxn id="10" idx="2"/>
          </p:cNvCxnSpPr>
          <p:nvPr/>
        </p:nvCxnSpPr>
        <p:spPr bwMode="auto">
          <a:xfrm flipV="1">
            <a:off x="4508866" y="2770187"/>
            <a:ext cx="1219200" cy="228600"/>
          </a:xfrm>
          <a:prstGeom prst="straightConnector1">
            <a:avLst/>
          </a:prstGeom>
          <a:noFill/>
          <a:ln w="9525">
            <a:solidFill>
              <a:schemeClr val="tx1"/>
            </a:solidFill>
            <a:round/>
            <a:headEnd/>
            <a:tailEnd type="none" w="med" len="med"/>
          </a:ln>
        </p:spPr>
      </p:cxnSp>
      <p:sp>
        <p:nvSpPr>
          <p:cNvPr id="32" name="Text Box 63"/>
          <p:cNvSpPr txBox="1">
            <a:spLocks noChangeArrowheads="1"/>
          </p:cNvSpPr>
          <p:nvPr/>
        </p:nvSpPr>
        <p:spPr bwMode="auto">
          <a:xfrm>
            <a:off x="4805560" y="2535004"/>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3" name="AutoShape 26"/>
          <p:cNvCxnSpPr>
            <a:cxnSpLocks noChangeShapeType="1"/>
            <a:stCxn id="10" idx="6"/>
            <a:endCxn id="12" idx="3"/>
          </p:cNvCxnSpPr>
          <p:nvPr/>
        </p:nvCxnSpPr>
        <p:spPr bwMode="auto">
          <a:xfrm flipV="1">
            <a:off x="6109066" y="2535005"/>
            <a:ext cx="970196" cy="235183"/>
          </a:xfrm>
          <a:prstGeom prst="straightConnector1">
            <a:avLst/>
          </a:prstGeom>
          <a:noFill/>
          <a:ln w="9525">
            <a:solidFill>
              <a:schemeClr val="tx1"/>
            </a:solidFill>
            <a:round/>
            <a:headEnd/>
            <a:tailEnd type="none" w="med" len="med"/>
          </a:ln>
        </p:spPr>
      </p:cxnSp>
      <p:sp>
        <p:nvSpPr>
          <p:cNvPr id="34" name="Text Box 63"/>
          <p:cNvSpPr txBox="1">
            <a:spLocks noChangeArrowheads="1"/>
          </p:cNvSpPr>
          <p:nvPr/>
        </p:nvSpPr>
        <p:spPr bwMode="auto">
          <a:xfrm>
            <a:off x="6405760" y="228313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5" name="AutoShape 32"/>
          <p:cNvCxnSpPr>
            <a:cxnSpLocks noChangeShapeType="1"/>
            <a:stCxn id="12" idx="1"/>
            <a:endCxn id="8" idx="6"/>
          </p:cNvCxnSpPr>
          <p:nvPr/>
        </p:nvCxnSpPr>
        <p:spPr bwMode="auto">
          <a:xfrm flipH="1" flipV="1">
            <a:off x="6139060" y="1703388"/>
            <a:ext cx="940202" cy="562209"/>
          </a:xfrm>
          <a:prstGeom prst="straightConnector1">
            <a:avLst/>
          </a:prstGeom>
          <a:noFill/>
          <a:ln w="9525">
            <a:solidFill>
              <a:schemeClr val="tx1"/>
            </a:solidFill>
            <a:round/>
            <a:headEnd/>
            <a:tailEnd type="none" w="med" len="med"/>
          </a:ln>
        </p:spPr>
      </p:cxnSp>
      <p:sp>
        <p:nvSpPr>
          <p:cNvPr id="36" name="Text Box 63"/>
          <p:cNvSpPr txBox="1">
            <a:spLocks noChangeArrowheads="1"/>
          </p:cNvSpPr>
          <p:nvPr/>
        </p:nvSpPr>
        <p:spPr bwMode="auto">
          <a:xfrm>
            <a:off x="6634360" y="1600200"/>
            <a:ext cx="348172" cy="400110"/>
          </a:xfrm>
          <a:prstGeom prst="rect">
            <a:avLst/>
          </a:prstGeom>
          <a:noFill/>
          <a:ln w="9525">
            <a:noFill/>
            <a:miter lim="800000"/>
            <a:headEnd/>
            <a:tailEnd/>
          </a:ln>
        </p:spPr>
        <p:txBody>
          <a:bodyPr wrap="none">
            <a:spAutoFit/>
          </a:bodyPr>
          <a:lstStyle/>
          <a:p>
            <a:r>
              <a:rPr lang="en-US" sz="2000" dirty="0">
                <a:latin typeface="Verdana" pitchFamily="34" charset="0"/>
              </a:rPr>
              <a:t>1</a:t>
            </a:r>
          </a:p>
        </p:txBody>
      </p:sp>
      <p:cxnSp>
        <p:nvCxnSpPr>
          <p:cNvPr id="37" name="AutoShape 26"/>
          <p:cNvCxnSpPr>
            <a:cxnSpLocks noChangeShapeType="1"/>
            <a:stCxn id="9" idx="5"/>
            <a:endCxn id="11" idx="1"/>
          </p:cNvCxnSpPr>
          <p:nvPr/>
        </p:nvCxnSpPr>
        <p:spPr bwMode="auto">
          <a:xfrm>
            <a:off x="4453071" y="3133491"/>
            <a:ext cx="845485" cy="569578"/>
          </a:xfrm>
          <a:prstGeom prst="straightConnector1">
            <a:avLst/>
          </a:prstGeom>
          <a:noFill/>
          <a:ln w="9525">
            <a:solidFill>
              <a:schemeClr val="tx1"/>
            </a:solidFill>
            <a:round/>
            <a:headEnd/>
            <a:tailEnd type="none" w="med" len="med"/>
          </a:ln>
        </p:spPr>
      </p:cxnSp>
      <p:sp>
        <p:nvSpPr>
          <p:cNvPr id="38" name="Text Box 66"/>
          <p:cNvSpPr txBox="1">
            <a:spLocks noChangeArrowheads="1"/>
          </p:cNvSpPr>
          <p:nvPr/>
        </p:nvSpPr>
        <p:spPr bwMode="auto">
          <a:xfrm>
            <a:off x="4606108" y="3437663"/>
            <a:ext cx="348172" cy="400110"/>
          </a:xfrm>
          <a:prstGeom prst="rect">
            <a:avLst/>
          </a:prstGeom>
          <a:noFill/>
          <a:ln w="9525">
            <a:noFill/>
            <a:miter lim="800000"/>
            <a:headEnd/>
            <a:tailEnd/>
          </a:ln>
        </p:spPr>
        <p:txBody>
          <a:bodyPr wrap="none">
            <a:spAutoFit/>
          </a:bodyPr>
          <a:lstStyle/>
          <a:p>
            <a:r>
              <a:rPr lang="en-US" sz="2000" dirty="0">
                <a:latin typeface="Verdana" pitchFamily="34" charset="0"/>
              </a:rPr>
              <a:t>2</a:t>
            </a:r>
          </a:p>
        </p:txBody>
      </p:sp>
      <p:cxnSp>
        <p:nvCxnSpPr>
          <p:cNvPr id="39" name="AutoShape 32"/>
          <p:cNvCxnSpPr>
            <a:cxnSpLocks noChangeShapeType="1"/>
            <a:stCxn id="10" idx="4"/>
            <a:endCxn id="11" idx="7"/>
          </p:cNvCxnSpPr>
          <p:nvPr/>
        </p:nvCxnSpPr>
        <p:spPr bwMode="auto">
          <a:xfrm flipH="1">
            <a:off x="5567964" y="2960687"/>
            <a:ext cx="350603" cy="742382"/>
          </a:xfrm>
          <a:prstGeom prst="straightConnector1">
            <a:avLst/>
          </a:prstGeom>
          <a:noFill/>
          <a:ln w="9525">
            <a:solidFill>
              <a:schemeClr val="tx1"/>
            </a:solidFill>
            <a:round/>
            <a:headEnd/>
            <a:tailEnd type="none" w="med" len="med"/>
          </a:ln>
        </p:spPr>
      </p:cxnSp>
      <p:sp>
        <p:nvSpPr>
          <p:cNvPr id="40" name="Text Box 63"/>
          <p:cNvSpPr txBox="1">
            <a:spLocks noChangeArrowheads="1"/>
          </p:cNvSpPr>
          <p:nvPr/>
        </p:nvSpPr>
        <p:spPr bwMode="auto">
          <a:xfrm>
            <a:off x="5423266" y="3080543"/>
            <a:ext cx="348172" cy="400110"/>
          </a:xfrm>
          <a:prstGeom prst="rect">
            <a:avLst/>
          </a:prstGeom>
          <a:noFill/>
          <a:ln w="9525">
            <a:noFill/>
            <a:miter lim="800000"/>
            <a:headEnd/>
            <a:tailEnd/>
          </a:ln>
        </p:spPr>
        <p:txBody>
          <a:bodyPr wrap="none">
            <a:spAutoFit/>
          </a:bodyPr>
          <a:lstStyle/>
          <a:p>
            <a:r>
              <a:rPr lang="en-US" sz="2000" dirty="0">
                <a:latin typeface="Verdana" pitchFamily="34" charset="0"/>
              </a:rPr>
              <a:t>6</a:t>
            </a:r>
          </a:p>
        </p:txBody>
      </p:sp>
      <p:sp>
        <p:nvSpPr>
          <p:cNvPr id="41" name="Text Box 63"/>
          <p:cNvSpPr txBox="1">
            <a:spLocks noChangeArrowheads="1"/>
          </p:cNvSpPr>
          <p:nvPr/>
        </p:nvSpPr>
        <p:spPr bwMode="auto">
          <a:xfrm>
            <a:off x="6435740" y="2773180"/>
            <a:ext cx="348172" cy="400110"/>
          </a:xfrm>
          <a:prstGeom prst="rect">
            <a:avLst/>
          </a:prstGeom>
          <a:noFill/>
          <a:ln w="9525">
            <a:noFill/>
            <a:miter lim="800000"/>
            <a:headEnd/>
            <a:tailEnd/>
          </a:ln>
        </p:spPr>
        <p:txBody>
          <a:bodyPr wrap="none">
            <a:spAutoFit/>
          </a:bodyPr>
          <a:lstStyle/>
          <a:p>
            <a:r>
              <a:rPr lang="en-US" sz="2000" dirty="0">
                <a:latin typeface="Verdana" pitchFamily="34" charset="0"/>
              </a:rPr>
              <a:t>5</a:t>
            </a:r>
          </a:p>
        </p:txBody>
      </p:sp>
      <p:cxnSp>
        <p:nvCxnSpPr>
          <p:cNvPr id="42" name="AutoShape 26"/>
          <p:cNvCxnSpPr>
            <a:cxnSpLocks noChangeShapeType="1"/>
            <a:stCxn id="10" idx="5"/>
            <a:endCxn id="13" idx="1"/>
          </p:cNvCxnSpPr>
          <p:nvPr/>
        </p:nvCxnSpPr>
        <p:spPr bwMode="auto">
          <a:xfrm rot="16200000" flipH="1">
            <a:off x="6314415" y="2643747"/>
            <a:ext cx="351305" cy="873592"/>
          </a:xfrm>
          <a:prstGeom prst="straightConnector1">
            <a:avLst/>
          </a:prstGeom>
          <a:noFill/>
          <a:ln w="9525">
            <a:solidFill>
              <a:schemeClr val="tx1"/>
            </a:solidFill>
            <a:round/>
            <a:headEnd/>
            <a:tailEnd type="none" w="med" len="med"/>
          </a:ln>
        </p:spPr>
      </p:cxnSp>
      <p:cxnSp>
        <p:nvCxnSpPr>
          <p:cNvPr id="43" name="AutoShape 26"/>
          <p:cNvCxnSpPr>
            <a:cxnSpLocks noChangeShapeType="1"/>
            <a:stCxn id="13" idx="0"/>
            <a:endCxn id="12" idx="4"/>
          </p:cNvCxnSpPr>
          <p:nvPr/>
        </p:nvCxnSpPr>
        <p:spPr bwMode="auto">
          <a:xfrm rot="5400000" flipH="1" flipV="1">
            <a:off x="6832966" y="2819400"/>
            <a:ext cx="609600" cy="152400"/>
          </a:xfrm>
          <a:prstGeom prst="straightConnector1">
            <a:avLst/>
          </a:prstGeom>
          <a:noFill/>
          <a:ln w="9525">
            <a:solidFill>
              <a:schemeClr val="tx1"/>
            </a:solidFill>
            <a:round/>
            <a:headEnd/>
            <a:tailEnd type="none" w="med" len="med"/>
          </a:ln>
        </p:spPr>
      </p:cxnSp>
      <p:sp>
        <p:nvSpPr>
          <p:cNvPr id="44" name="Text Box 63"/>
          <p:cNvSpPr txBox="1">
            <a:spLocks noChangeArrowheads="1"/>
          </p:cNvSpPr>
          <p:nvPr/>
        </p:nvSpPr>
        <p:spPr bwMode="auto">
          <a:xfrm>
            <a:off x="7144636" y="2711970"/>
            <a:ext cx="348172" cy="400110"/>
          </a:xfrm>
          <a:prstGeom prst="rect">
            <a:avLst/>
          </a:prstGeom>
          <a:noFill/>
          <a:ln w="9525">
            <a:noFill/>
            <a:miter lim="800000"/>
            <a:headEnd/>
            <a:tailEnd/>
          </a:ln>
        </p:spPr>
        <p:txBody>
          <a:bodyPr wrap="none">
            <a:spAutoFit/>
          </a:bodyPr>
          <a:lstStyle/>
          <a:p>
            <a:r>
              <a:rPr lang="en-US" sz="2000" dirty="0">
                <a:latin typeface="Verdana" pitchFamily="34" charset="0"/>
              </a:rPr>
              <a:t>3</a:t>
            </a:r>
          </a:p>
        </p:txBody>
      </p:sp>
      <p:cxnSp>
        <p:nvCxnSpPr>
          <p:cNvPr id="45" name="AutoShape 26"/>
          <p:cNvCxnSpPr>
            <a:cxnSpLocks noChangeShapeType="1"/>
            <a:stCxn id="11" idx="6"/>
            <a:endCxn id="13" idx="3"/>
          </p:cNvCxnSpPr>
          <p:nvPr/>
        </p:nvCxnSpPr>
        <p:spPr bwMode="auto">
          <a:xfrm flipV="1">
            <a:off x="5623760" y="3525605"/>
            <a:ext cx="1303103" cy="312169"/>
          </a:xfrm>
          <a:prstGeom prst="straightConnector1">
            <a:avLst/>
          </a:prstGeom>
          <a:noFill/>
          <a:ln w="9525">
            <a:solidFill>
              <a:schemeClr val="tx1"/>
            </a:solidFill>
            <a:round/>
            <a:headEnd/>
            <a:tailEnd type="none" w="med" len="med"/>
          </a:ln>
        </p:spPr>
      </p:cxnSp>
      <p:sp>
        <p:nvSpPr>
          <p:cNvPr id="46" name="Text Box 63"/>
          <p:cNvSpPr txBox="1">
            <a:spLocks noChangeArrowheads="1"/>
          </p:cNvSpPr>
          <p:nvPr/>
        </p:nvSpPr>
        <p:spPr bwMode="auto">
          <a:xfrm>
            <a:off x="5948561" y="3292840"/>
            <a:ext cx="511679" cy="400110"/>
          </a:xfrm>
          <a:prstGeom prst="rect">
            <a:avLst/>
          </a:prstGeom>
          <a:noFill/>
          <a:ln w="9525">
            <a:noFill/>
            <a:miter lim="800000"/>
            <a:headEnd/>
            <a:tailEnd/>
          </a:ln>
        </p:spPr>
        <p:txBody>
          <a:bodyPr wrap="none">
            <a:spAutoFit/>
          </a:bodyPr>
          <a:lstStyle/>
          <a:p>
            <a:r>
              <a:rPr lang="en-US" sz="2000" dirty="0">
                <a:latin typeface="Verdana" pitchFamily="34" charset="0"/>
              </a:rPr>
              <a:t>10</a:t>
            </a:r>
          </a:p>
        </p:txBody>
      </p:sp>
      <p:sp>
        <p:nvSpPr>
          <p:cNvPr id="47" name="Content Placeholder 2"/>
          <p:cNvSpPr txBox="1">
            <a:spLocks/>
          </p:cNvSpPr>
          <p:nvPr/>
        </p:nvSpPr>
        <p:spPr bwMode="auto">
          <a:xfrm>
            <a:off x="2625093" y="4486259"/>
            <a:ext cx="6967946" cy="902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fontAlgn="base">
              <a:spcBef>
                <a:spcPct val="20000"/>
              </a:spcBef>
              <a:spcAft>
                <a:spcPct val="0"/>
              </a:spcAft>
              <a:tabLst>
                <a:tab pos="1319213" algn="l"/>
              </a:tabLst>
              <a:defRPr/>
            </a:pPr>
            <a:r>
              <a:rPr lang="en-US" sz="2400" kern="0" dirty="0"/>
              <a:t>Sets: 	(</a:t>
            </a:r>
            <a:r>
              <a:rPr lang="en-US" sz="2400" kern="0" dirty="0" smtClean="0"/>
              <a:t>A) (B) (C) (D) (E) (F) (G) </a:t>
            </a:r>
            <a:endParaRPr lang="en-US" sz="2400" kern="0" dirty="0"/>
          </a:p>
          <a:p>
            <a:pPr marL="342900" indent="-342900" fontAlgn="base">
              <a:spcBef>
                <a:spcPct val="20000"/>
              </a:spcBef>
              <a:spcAft>
                <a:spcPct val="0"/>
              </a:spcAft>
              <a:tabLst>
                <a:tab pos="1319213" algn="l"/>
              </a:tabLst>
              <a:defRPr/>
            </a:pPr>
            <a:r>
              <a:rPr lang="en-US" sz="2400" kern="0" dirty="0"/>
              <a:t>Output:	</a:t>
            </a:r>
          </a:p>
        </p:txBody>
      </p:sp>
    </p:spTree>
    <p:extLst>
      <p:ext uri="{BB962C8B-B14F-4D97-AF65-F5344CB8AC3E}">
        <p14:creationId xmlns:p14="http://schemas.microsoft.com/office/powerpoint/2010/main" val="380055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4731</Words>
  <Application>Microsoft Office PowerPoint</Application>
  <PresentationFormat>Widescreen</PresentationFormat>
  <Paragraphs>1488</Paragraphs>
  <Slides>81</Slides>
  <Notes>68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SimSun</vt:lpstr>
      <vt:lpstr>Arial</vt:lpstr>
      <vt:lpstr>Calibri</vt:lpstr>
      <vt:lpstr>Calibri Light</vt:lpstr>
      <vt:lpstr>Courier New</vt:lpstr>
      <vt:lpstr>等线</vt:lpstr>
      <vt:lpstr>等线 Light</vt:lpstr>
      <vt:lpstr>euclid_circular_a</vt:lpstr>
      <vt:lpstr>굴림</vt:lpstr>
      <vt:lpstr>Times New Roman</vt:lpstr>
      <vt:lpstr>Verdana</vt:lpstr>
      <vt:lpstr>Wingdings</vt:lpstr>
      <vt:lpstr>Office Theme</vt:lpstr>
      <vt:lpstr> 5. Graphs</vt:lpstr>
      <vt:lpstr>Objectives</vt:lpstr>
      <vt:lpstr>PowerPoint Presentation</vt:lpstr>
      <vt:lpstr>Minimum Spanning Tree (MST)</vt:lpstr>
      <vt:lpstr>PowerPoint Presentation</vt:lpstr>
      <vt:lpstr>PowerPoint Presentation</vt:lpstr>
      <vt:lpstr>MST algorithms</vt:lpstr>
      <vt:lpstr>MST Prim-Jarnik Algorithm</vt:lpstr>
      <vt:lpstr>Example: Prim's Algorithm</vt:lpstr>
      <vt:lpstr>Example: Prim's Algorithm</vt:lpstr>
      <vt:lpstr>Example: Prim's Algorithm</vt:lpstr>
      <vt:lpstr>Example: Prim's Algorithm</vt:lpstr>
      <vt:lpstr>Example: Prim's Algorithm</vt:lpstr>
      <vt:lpstr>Example: Prim's Algorithm</vt:lpstr>
      <vt:lpstr>Example: Prim's Algorithm</vt:lpstr>
      <vt:lpstr>Example: Prim's Algorithm</vt:lpstr>
      <vt:lpstr>Kruskal Algorithm</vt:lpstr>
      <vt:lpstr>Example: Kruskal's Algorithm</vt:lpstr>
      <vt:lpstr>Example: Kruskal's Algorithm</vt:lpstr>
      <vt:lpstr>Example: Kruskal's Algorithm</vt:lpstr>
      <vt:lpstr>Example: Kruskal's Algorithm</vt:lpstr>
      <vt:lpstr>Example: Kruskal's Algorithm</vt:lpstr>
      <vt:lpstr>Example: Kruskal's Algorithm</vt:lpstr>
      <vt:lpstr>Example: Kruskal's Algorithm</vt:lpstr>
      <vt:lpstr>Example: Kruskal's Algorithm</vt:lpstr>
      <vt:lpstr>Example: Kruskal's Algorithm</vt:lpstr>
      <vt:lpstr>The Bridges of Königsberg (Russia)</vt:lpstr>
      <vt:lpstr>Euler cycle and paths</vt:lpstr>
      <vt:lpstr>Necessary and sufficient conditions  for Euler cycles</vt:lpstr>
      <vt:lpstr>Necessary condition for Euler cycle</vt:lpstr>
      <vt:lpstr>Sufficient condition for Euler cycle</vt:lpstr>
      <vt:lpstr>A procedure for constructing an Euler cycle </vt:lpstr>
      <vt:lpstr>A procedure for constructing an Euler cycle </vt:lpstr>
      <vt:lpstr>A procedure for constructing an Euler cycle </vt:lpstr>
      <vt:lpstr>A procedure for constructing an Euler cycle </vt:lpstr>
      <vt:lpstr>A procedure for constructing an Euler cycle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Algorithm for finding an Euler cycle from the vertex X using stack </vt:lpstr>
      <vt:lpstr>Necessary and sufficient conditions for Euler paths</vt:lpstr>
      <vt:lpstr>Hamilton paths and cycles</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Finding Hamilton’s cycles using Backtracking</vt:lpstr>
      <vt:lpstr>List all Hamilton’s cycles using Backtracking</vt:lpstr>
      <vt:lpstr>Graph coloring</vt:lpstr>
      <vt:lpstr>Graph coloring</vt:lpstr>
      <vt:lpstr>Graph coloring</vt:lpstr>
      <vt:lpstr>Graph coloring </vt:lpstr>
      <vt:lpstr>Graph coloring </vt:lpstr>
      <vt:lpstr>PowerPoint Presentation</vt:lpstr>
      <vt:lpstr>Graph coloring </vt:lpstr>
      <vt:lpstr>Graph coloring - 2</vt:lpstr>
      <vt:lpstr>Largest first sequence </vt:lpstr>
      <vt:lpstr>Graph Coloring - 3</vt:lpstr>
      <vt:lpstr>Summary</vt:lpstr>
      <vt:lpstr>Reading at 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5. Graphs</dc:title>
  <dc:creator>dell</dc:creator>
  <cp:lastModifiedBy>dell</cp:lastModifiedBy>
  <cp:revision>111</cp:revision>
  <dcterms:created xsi:type="dcterms:W3CDTF">2021-02-28T09:01:19Z</dcterms:created>
  <dcterms:modified xsi:type="dcterms:W3CDTF">2021-03-16T09:27:36Z</dcterms:modified>
</cp:coreProperties>
</file>