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a5246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4a5246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4a5246c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4a5246c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4a5246c5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4a5246c5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4a5246c5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4a5246c5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a5246c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a5246c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4a5246c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4a5246c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a5246c5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4a5246c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a5246c5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4a5246c5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a5246c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4a5246c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a5246c5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a5246c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4a5246c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4a5246c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4a5246c5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4a5246c5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2325" y="1524025"/>
            <a:ext cx="85206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400">
                <a:solidFill>
                  <a:srgbClr val="1F497D"/>
                </a:solidFill>
              </a:rPr>
              <a:t> Chapter 8. Graphs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2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13937">
                <a:solidFill>
                  <a:srgbClr val="0000FF"/>
                </a:solidFill>
              </a:rPr>
              <a:t>Part 1</a:t>
            </a:r>
            <a:endParaRPr b="1" sz="13937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30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000">
                <a:solidFill>
                  <a:srgbClr val="CC3300"/>
                </a:solidFill>
              </a:rPr>
              <a:t>Graph Representation – 1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881975"/>
            <a:ext cx="85206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800">
                <a:solidFill>
                  <a:srgbClr val="CC3300"/>
                </a:solidFill>
              </a:rPr>
              <a:t>(Adjacency list)</a:t>
            </a:r>
            <a:endParaRPr b="1" sz="2800">
              <a:solidFill>
                <a:srgbClr val="CC33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475" y="1275398"/>
            <a:ext cx="1803575" cy="11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1600" y="2922750"/>
            <a:ext cx="2421650" cy="14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2725" y="1199150"/>
            <a:ext cx="2662250" cy="31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801602" y="4328975"/>
            <a:ext cx="25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b. Adjacency list with table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3498363" y="24053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vi"/>
              <a:t>Graph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1334900" y="1275400"/>
            <a:ext cx="189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 Graph a can be represented as table b and list c.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5731750" y="4328975"/>
            <a:ext cx="26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c. Adjacency list with list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000">
                <a:solidFill>
                  <a:srgbClr val="CC3300"/>
                </a:solidFill>
              </a:rPr>
              <a:t>Graph Representation – 2</a:t>
            </a:r>
            <a:endParaRPr b="1" sz="4000">
              <a:solidFill>
                <a:srgbClr val="CC33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2633700" y="979025"/>
            <a:ext cx="38766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800">
                <a:solidFill>
                  <a:srgbClr val="CC3300"/>
                </a:solidFill>
              </a:rPr>
              <a:t>(Adjacency matrix)</a:t>
            </a:r>
            <a:endParaRPr b="1" sz="2800">
              <a:solidFill>
                <a:srgbClr val="CC33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395250"/>
            <a:ext cx="4686300" cy="28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2633700" y="4336500"/>
            <a:ext cx="4593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Graph represented by an adjacency matrix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000">
                <a:solidFill>
                  <a:srgbClr val="CC3300"/>
                </a:solidFill>
              </a:rPr>
              <a:t>Graph Representation – 3</a:t>
            </a:r>
            <a:endParaRPr b="1" sz="4000">
              <a:solidFill>
                <a:srgbClr val="CC33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4072575"/>
            <a:ext cx="85206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chemeClr val="dk1"/>
                </a:solidFill>
              </a:rPr>
              <a:t>Graph represented by incident matrix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700" y="1324100"/>
            <a:ext cx="2255000" cy="8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950" y="2218850"/>
            <a:ext cx="6154099" cy="18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2236200" y="972475"/>
            <a:ext cx="4344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CC3300"/>
                </a:solidFill>
              </a:rPr>
              <a:t>(Incident matrix)</a:t>
            </a:r>
            <a:endParaRPr b="1" sz="1600">
              <a:solidFill>
                <a:srgbClr val="CC33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6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000">
                <a:solidFill>
                  <a:srgbClr val="CC3300"/>
                </a:solidFill>
              </a:rPr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42650" y="1229600"/>
            <a:ext cx="4589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vi"/>
              <a:t>Graph</a:t>
            </a:r>
            <a:endParaRPr b="1"/>
          </a:p>
          <a:p>
            <a:pPr indent="-330200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Definition &amp; Terminology</a:t>
            </a:r>
            <a:endParaRPr sz="1600"/>
          </a:p>
          <a:p>
            <a:pPr indent="-330200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Applications</a:t>
            </a:r>
            <a:endParaRPr sz="1600"/>
          </a:p>
          <a:p>
            <a:pPr indent="-330200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Representation</a:t>
            </a:r>
            <a:endParaRPr sz="1600"/>
          </a:p>
          <a:p>
            <a:pPr indent="-330200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Traversals</a:t>
            </a:r>
            <a:endParaRPr sz="1600"/>
          </a:p>
          <a:p>
            <a:pPr indent="-330200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Connectivity</a:t>
            </a:r>
            <a:endParaRPr sz="1600"/>
          </a:p>
          <a:p>
            <a:pPr indent="-330200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Cycle Detection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vi" sz="1600"/>
              <a:t>Shortest Path</a:t>
            </a:r>
            <a:endParaRPr b="1" sz="1600"/>
          </a:p>
          <a:p>
            <a:pPr indent="-330200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Dijkstra Algorithm</a:t>
            </a:r>
            <a:endParaRPr sz="1600"/>
          </a:p>
          <a:p>
            <a:pPr indent="-330200" lvl="0" marL="6300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Floyd Algorithm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000">
                <a:solidFill>
                  <a:srgbClr val="CC3300"/>
                </a:solidFill>
              </a:rPr>
              <a:t>Graph definition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71500" y="958251"/>
            <a:ext cx="64770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b="1" lang="vi">
                <a:solidFill>
                  <a:srgbClr val="000000"/>
                </a:solidFill>
              </a:rPr>
              <a:t>Graph:</a:t>
            </a:r>
            <a:r>
              <a:rPr lang="vi">
                <a:solidFill>
                  <a:srgbClr val="000000"/>
                </a:solidFill>
              </a:rPr>
              <a:t> a pair (V, E):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V: set of nodes (Vertices)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E: collections of pairs of vertices (Edges)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>
                <a:solidFill>
                  <a:srgbClr val="000000"/>
                </a:solidFill>
              </a:rPr>
              <a:t>⇒ Graph is a collection of vertices and the connections between them.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9189"/>
          <a:stretch/>
        </p:blipFill>
        <p:spPr>
          <a:xfrm>
            <a:off x="571500" y="2571750"/>
            <a:ext cx="7671950" cy="2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71500" y="2280750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Char char="➢"/>
            </a:pPr>
            <a:r>
              <a:rPr lang="vi"/>
              <a:t>Example: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8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000">
                <a:solidFill>
                  <a:srgbClr val="CC3300"/>
                </a:solidFill>
              </a:rPr>
              <a:t>Graph Terminology - 1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17700" y="1152475"/>
            <a:ext cx="4186800" cy="3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28612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vi" sz="2250">
                <a:solidFill>
                  <a:schemeClr val="dk1"/>
                </a:solidFill>
              </a:rPr>
              <a:t>Undirected graph: </a:t>
            </a:r>
            <a:r>
              <a:rPr lang="vi" sz="2250">
                <a:solidFill>
                  <a:schemeClr val="dk1"/>
                </a:solidFill>
              </a:rPr>
              <a:t>Graph</a:t>
            </a:r>
            <a:r>
              <a:rPr b="1" lang="vi" sz="2250">
                <a:solidFill>
                  <a:schemeClr val="dk1"/>
                </a:solidFill>
              </a:rPr>
              <a:t> </a:t>
            </a:r>
            <a:r>
              <a:rPr i="1" lang="vi" sz="2250">
                <a:solidFill>
                  <a:schemeClr val="dk1"/>
                </a:solidFill>
              </a:rPr>
              <a:t>G=(V, E)</a:t>
            </a:r>
            <a:r>
              <a:rPr lang="vi" sz="2250">
                <a:solidFill>
                  <a:schemeClr val="dk1"/>
                </a:solidFill>
              </a:rPr>
              <a:t> with </a:t>
            </a:r>
            <a:r>
              <a:rPr lang="vi" sz="2250">
                <a:solidFill>
                  <a:srgbClr val="C0504D"/>
                </a:solidFill>
              </a:rPr>
              <a:t>each edge e being a set of two vertices from </a:t>
            </a:r>
            <a:r>
              <a:rPr i="1" lang="vi" sz="2250">
                <a:solidFill>
                  <a:srgbClr val="C0504D"/>
                </a:solidFill>
              </a:rPr>
              <a:t>V </a:t>
            </a:r>
            <a:r>
              <a:rPr i="1" lang="vi" sz="2250">
                <a:solidFill>
                  <a:schemeClr val="dk1"/>
                </a:solidFill>
              </a:rPr>
              <a:t>( e = {u,v} ).</a:t>
            </a:r>
            <a:endParaRPr i="1"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250">
              <a:solidFill>
                <a:schemeClr val="dk1"/>
              </a:solidFill>
            </a:endParaRPr>
          </a:p>
          <a:p>
            <a:pPr indent="-328612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vi" sz="2250">
                <a:solidFill>
                  <a:schemeClr val="dk1"/>
                </a:solidFill>
              </a:rPr>
              <a:t>Directed graph</a:t>
            </a:r>
            <a:r>
              <a:rPr lang="vi" sz="2250">
                <a:solidFill>
                  <a:schemeClr val="dk1"/>
                </a:solidFill>
              </a:rPr>
              <a:t>(or a </a:t>
            </a:r>
            <a:r>
              <a:rPr b="1" lang="vi" sz="2250" u="sng">
                <a:solidFill>
                  <a:schemeClr val="dk1"/>
                </a:solidFill>
              </a:rPr>
              <a:t>digraph):</a:t>
            </a:r>
            <a:r>
              <a:rPr i="1" lang="vi" sz="2250">
                <a:solidFill>
                  <a:schemeClr val="dk1"/>
                </a:solidFill>
              </a:rPr>
              <a:t> G</a:t>
            </a:r>
            <a:r>
              <a:rPr lang="vi" sz="2250">
                <a:solidFill>
                  <a:schemeClr val="dk1"/>
                </a:solidFill>
              </a:rPr>
              <a:t>=(</a:t>
            </a:r>
            <a:r>
              <a:rPr i="1" lang="vi" sz="2250">
                <a:solidFill>
                  <a:schemeClr val="dk1"/>
                </a:solidFill>
              </a:rPr>
              <a:t>V, E</a:t>
            </a:r>
            <a:r>
              <a:rPr lang="vi" sz="2250">
                <a:solidFill>
                  <a:schemeClr val="dk1"/>
                </a:solidFill>
              </a:rPr>
              <a:t>) with </a:t>
            </a:r>
            <a:r>
              <a:rPr lang="vi" sz="2250">
                <a:solidFill>
                  <a:srgbClr val="C0504D"/>
                </a:solidFill>
              </a:rPr>
              <a:t>each edge e is an ordered pair of vertices from </a:t>
            </a:r>
            <a:r>
              <a:rPr i="1" lang="vi" sz="2250">
                <a:solidFill>
                  <a:srgbClr val="C0504D"/>
                </a:solidFill>
              </a:rPr>
              <a:t>V  </a:t>
            </a:r>
            <a:r>
              <a:rPr i="1" lang="vi" sz="2250">
                <a:solidFill>
                  <a:schemeClr val="dk1"/>
                </a:solidFill>
              </a:rPr>
              <a:t>( e = (u,v) ).</a:t>
            </a:r>
            <a:endParaRPr i="1" sz="2250">
              <a:solidFill>
                <a:schemeClr val="dk1"/>
              </a:solidFill>
            </a:endParaRPr>
          </a:p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i="1" lang="vi" sz="1700">
                <a:solidFill>
                  <a:schemeClr val="dk1"/>
                </a:solidFill>
              </a:rPr>
              <a:t>Note: In directed graph the pair (u,v) is not the same as the pair (v,u).</a:t>
            </a:r>
            <a:endParaRPr i="1"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250">
              <a:solidFill>
                <a:schemeClr val="dk1"/>
              </a:solidFill>
            </a:endParaRPr>
          </a:p>
          <a:p>
            <a:pPr indent="-332104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3492"/>
              <a:buAutoNum type="arabicPeriod"/>
            </a:pPr>
            <a:r>
              <a:rPr b="1" lang="vi" sz="2250">
                <a:solidFill>
                  <a:schemeClr val="dk1"/>
                </a:solidFill>
              </a:rPr>
              <a:t>Weighted graph:</a:t>
            </a:r>
            <a:r>
              <a:rPr i="1" lang="vi" sz="2250">
                <a:solidFill>
                  <a:schemeClr val="dk1"/>
                </a:solidFill>
              </a:rPr>
              <a:t> G</a:t>
            </a:r>
            <a:r>
              <a:rPr lang="vi" sz="2250">
                <a:solidFill>
                  <a:schemeClr val="dk1"/>
                </a:solidFill>
              </a:rPr>
              <a:t>=(</a:t>
            </a:r>
            <a:r>
              <a:rPr i="1" lang="vi" sz="2250">
                <a:solidFill>
                  <a:schemeClr val="dk1"/>
                </a:solidFill>
              </a:rPr>
              <a:t>V, E</a:t>
            </a:r>
            <a:r>
              <a:rPr lang="vi" sz="2250">
                <a:solidFill>
                  <a:schemeClr val="dk1"/>
                </a:solidFill>
              </a:rPr>
              <a:t>) with </a:t>
            </a:r>
            <a:r>
              <a:rPr lang="vi" sz="2250">
                <a:solidFill>
                  <a:srgbClr val="C0504D"/>
                </a:solidFill>
              </a:rPr>
              <a:t>each edge e has an assigned number, called the weight of the edge e</a:t>
            </a:r>
            <a:r>
              <a:rPr i="1" lang="vi" sz="2250">
                <a:solidFill>
                  <a:schemeClr val="dk1"/>
                </a:solidFill>
              </a:rPr>
              <a:t>.</a:t>
            </a:r>
            <a:r>
              <a:rPr i="1" lang="vi" sz="2400">
                <a:solidFill>
                  <a:schemeClr val="dk1"/>
                </a:solidFill>
              </a:rPr>
              <a:t> 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625" y="1170125"/>
            <a:ext cx="1064650" cy="9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4275" y="1170125"/>
            <a:ext cx="12287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775" y="2184575"/>
            <a:ext cx="12763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3800" y="2355988"/>
            <a:ext cx="10096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0777" y="3395700"/>
            <a:ext cx="1472649" cy="13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7625" y="3766388"/>
            <a:ext cx="10953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8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000">
                <a:solidFill>
                  <a:srgbClr val="CC3300"/>
                </a:solidFill>
              </a:rPr>
              <a:t>Graph Terminology - 2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35650" y="1068200"/>
            <a:ext cx="74727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vi" sz="5600">
                <a:solidFill>
                  <a:schemeClr val="dk1"/>
                </a:solidFill>
              </a:rPr>
              <a:t>4</a:t>
            </a:r>
            <a:r>
              <a:rPr lang="vi" sz="5600">
                <a:solidFill>
                  <a:schemeClr val="dk1"/>
                </a:solidFill>
              </a:rPr>
              <a:t>.</a:t>
            </a:r>
            <a:r>
              <a:rPr lang="vi" sz="5700">
                <a:solidFill>
                  <a:schemeClr val="dk1"/>
                </a:solidFill>
              </a:rPr>
              <a:t>    </a:t>
            </a:r>
            <a:r>
              <a:rPr b="1" lang="vi" sz="5665">
                <a:solidFill>
                  <a:schemeClr val="dk1"/>
                </a:solidFill>
              </a:rPr>
              <a:t>Multiple and single edges:</a:t>
            </a:r>
            <a:endParaRPr sz="5665">
              <a:solidFill>
                <a:schemeClr val="dk1"/>
              </a:solidFill>
            </a:endParaRPr>
          </a:p>
          <a:p>
            <a:pPr indent="-318538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vi" sz="5665">
                <a:solidFill>
                  <a:schemeClr val="dk1"/>
                </a:solidFill>
              </a:rPr>
              <a:t>Multiple edges: </a:t>
            </a:r>
            <a:r>
              <a:rPr lang="vi" sz="5665">
                <a:solidFill>
                  <a:srgbClr val="CC4125"/>
                </a:solidFill>
              </a:rPr>
              <a:t>Two or more</a:t>
            </a:r>
            <a:r>
              <a:rPr lang="vi" sz="5665">
                <a:solidFill>
                  <a:schemeClr val="dk1"/>
                </a:solidFill>
              </a:rPr>
              <a:t> edges connecting the same two vertices</a:t>
            </a:r>
            <a:endParaRPr sz="5665">
              <a:solidFill>
                <a:schemeClr val="dk1"/>
              </a:solidFill>
            </a:endParaRPr>
          </a:p>
          <a:p>
            <a:pPr indent="-318538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vi" sz="5665">
                <a:solidFill>
                  <a:schemeClr val="dk1"/>
                </a:solidFill>
              </a:rPr>
              <a:t>Single edges: </a:t>
            </a:r>
            <a:r>
              <a:rPr lang="vi" sz="5665">
                <a:solidFill>
                  <a:srgbClr val="CC4125"/>
                </a:solidFill>
              </a:rPr>
              <a:t>Only one</a:t>
            </a:r>
            <a:r>
              <a:rPr lang="vi" sz="5665">
                <a:solidFill>
                  <a:schemeClr val="dk1"/>
                </a:solidFill>
              </a:rPr>
              <a:t> edges connecting the same two vertices</a:t>
            </a:r>
            <a:endParaRPr sz="5665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25" y="1973261"/>
            <a:ext cx="1121150" cy="9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325" y="1864688"/>
            <a:ext cx="14859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120125" y="2993383"/>
            <a:ext cx="28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vi"/>
              <a:t>Graph with multiple edge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025" y="2057388"/>
            <a:ext cx="11144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575" y="1864688"/>
            <a:ext cx="1177150" cy="11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008800" y="2956275"/>
            <a:ext cx="23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b.    Graph with single edge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830025" y="3539250"/>
            <a:ext cx="4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5.    </a:t>
            </a:r>
            <a:r>
              <a:rPr b="1" lang="vi">
                <a:solidFill>
                  <a:schemeClr val="dk1"/>
                </a:solidFill>
              </a:rPr>
              <a:t>Graph loops:</a:t>
            </a:r>
            <a:r>
              <a:rPr lang="vi">
                <a:solidFill>
                  <a:schemeClr val="dk1"/>
                </a:solidFill>
              </a:rPr>
              <a:t> Edge which joins a vertex to itself (also called a self-loop)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7000" y="3297020"/>
            <a:ext cx="18288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000">
                <a:solidFill>
                  <a:srgbClr val="CC3300"/>
                </a:solidFill>
              </a:rPr>
              <a:t>Graph Terminology - 3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79075" y="1096200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400">
                <a:solidFill>
                  <a:schemeClr val="dk1"/>
                </a:solidFill>
              </a:rPr>
              <a:t>6.    Simple graph (</a:t>
            </a:r>
            <a:r>
              <a:rPr lang="vi" sz="1600">
                <a:solidFill>
                  <a:schemeClr val="dk1"/>
                </a:solidFill>
              </a:rPr>
              <a:t>strict graph): an unweighted, undirected graph containing no graph loops or multiple edges 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i="1" lang="vi" sz="1400">
                <a:solidFill>
                  <a:schemeClr val="dk1"/>
                </a:solidFill>
              </a:rPr>
              <a:t>Note: the unqualified term "graph" usually refers to a simple graph. </a:t>
            </a:r>
            <a:endParaRPr i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chemeClr val="dk1"/>
                </a:solidFill>
              </a:rPr>
              <a:t>7.    Multigraph:</a:t>
            </a:r>
            <a:r>
              <a:rPr i="1" lang="vi" sz="1400">
                <a:solidFill>
                  <a:schemeClr val="dk1"/>
                </a:solidFill>
              </a:rPr>
              <a:t> </a:t>
            </a:r>
            <a:r>
              <a:rPr lang="vi" sz="1400">
                <a:solidFill>
                  <a:schemeClr val="dk1"/>
                </a:solidFill>
              </a:rPr>
              <a:t>graph with </a:t>
            </a:r>
            <a:r>
              <a:rPr lang="vi" sz="1400">
                <a:solidFill>
                  <a:srgbClr val="C0504D"/>
                </a:solidFill>
              </a:rPr>
              <a:t>two vertices (</a:t>
            </a:r>
            <a:r>
              <a:rPr lang="vi" sz="1400" u="sng">
                <a:solidFill>
                  <a:schemeClr val="dk1"/>
                </a:solidFill>
              </a:rPr>
              <a:t>with the </a:t>
            </a:r>
            <a:r>
              <a:rPr lang="vi" sz="1400" u="sng">
                <a:solidFill>
                  <a:srgbClr val="C0504D"/>
                </a:solidFill>
              </a:rPr>
              <a:t>condition </a:t>
            </a:r>
            <a:r>
              <a:rPr i="1" lang="vi" sz="1400" u="sng">
                <a:solidFill>
                  <a:srgbClr val="C0504D"/>
                </a:solidFill>
              </a:rPr>
              <a:t>v</a:t>
            </a:r>
            <a:r>
              <a:rPr baseline="-25000" i="1" lang="vi" sz="1400" u="sng">
                <a:solidFill>
                  <a:srgbClr val="C0504D"/>
                </a:solidFill>
              </a:rPr>
              <a:t>i</a:t>
            </a:r>
            <a:r>
              <a:rPr i="1" lang="vi" sz="1400" u="sng">
                <a:solidFill>
                  <a:srgbClr val="C0504D"/>
                </a:solidFill>
              </a:rPr>
              <a:t> </a:t>
            </a:r>
            <a:r>
              <a:rPr lang="vi" sz="1400" u="sng">
                <a:solidFill>
                  <a:srgbClr val="C0504D"/>
                </a:solidFill>
              </a:rPr>
              <a:t>≠ </a:t>
            </a:r>
            <a:r>
              <a:rPr i="1" lang="vi" sz="1400" u="sng">
                <a:solidFill>
                  <a:srgbClr val="C0504D"/>
                </a:solidFill>
              </a:rPr>
              <a:t>v</a:t>
            </a:r>
            <a:r>
              <a:rPr baseline="-25000" i="1" lang="vi" sz="1400" u="sng">
                <a:solidFill>
                  <a:srgbClr val="C0504D"/>
                </a:solidFill>
              </a:rPr>
              <a:t>j</a:t>
            </a:r>
            <a:r>
              <a:rPr i="1" lang="vi" sz="1400">
                <a:solidFill>
                  <a:srgbClr val="C0504D"/>
                </a:solidFill>
              </a:rPr>
              <a:t>) </a:t>
            </a:r>
            <a:r>
              <a:rPr lang="vi" sz="1400">
                <a:solidFill>
                  <a:srgbClr val="C0504D"/>
                </a:solidFill>
              </a:rPr>
              <a:t>can be joined by multiple edges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rgbClr val="000000"/>
                </a:solidFill>
              </a:rPr>
              <a:t>8.   Pseudograph: </a:t>
            </a:r>
            <a:r>
              <a:rPr lang="vi" sz="1400">
                <a:solidFill>
                  <a:srgbClr val="000000"/>
                </a:solidFill>
              </a:rPr>
              <a:t>multigraph but without </a:t>
            </a:r>
            <a:r>
              <a:rPr lang="vi" sz="1400" u="sng">
                <a:solidFill>
                  <a:srgbClr val="C0504D"/>
                </a:solidFill>
              </a:rPr>
              <a:t>condition </a:t>
            </a:r>
            <a:r>
              <a:rPr i="1" lang="vi" sz="1400" u="sng">
                <a:solidFill>
                  <a:srgbClr val="C0504D"/>
                </a:solidFill>
              </a:rPr>
              <a:t>v</a:t>
            </a:r>
            <a:r>
              <a:rPr baseline="-25000" i="1" lang="vi" sz="1400" u="sng">
                <a:solidFill>
                  <a:srgbClr val="C0504D"/>
                </a:solidFill>
              </a:rPr>
              <a:t>i</a:t>
            </a:r>
            <a:r>
              <a:rPr i="1" lang="vi" sz="1400" u="sng">
                <a:solidFill>
                  <a:srgbClr val="C0504D"/>
                </a:solidFill>
              </a:rPr>
              <a:t> </a:t>
            </a:r>
            <a:r>
              <a:rPr lang="vi" sz="1400" u="sng">
                <a:solidFill>
                  <a:srgbClr val="C0504D"/>
                </a:solidFill>
              </a:rPr>
              <a:t>≠ </a:t>
            </a:r>
            <a:r>
              <a:rPr i="1" lang="vi" sz="1400" u="sng">
                <a:solidFill>
                  <a:srgbClr val="C0504D"/>
                </a:solidFill>
              </a:rPr>
              <a:t>v</a:t>
            </a:r>
            <a:r>
              <a:rPr baseline="-25000" i="1" lang="vi" sz="1400" u="sng">
                <a:solidFill>
                  <a:srgbClr val="C0504D"/>
                </a:solidFill>
              </a:rPr>
              <a:t>j </a:t>
            </a:r>
            <a:endParaRPr baseline="-25000" i="1" sz="1400" u="sng">
              <a:solidFill>
                <a:srgbClr val="C0504D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i="1" lang="vi" sz="1400">
                <a:solidFill>
                  <a:srgbClr val="000000"/>
                </a:solidFill>
              </a:rPr>
              <a:t>Note: pseudograph </a:t>
            </a:r>
            <a:r>
              <a:rPr i="1" lang="vi" sz="1400">
                <a:solidFill>
                  <a:schemeClr val="dk1"/>
                </a:solidFill>
              </a:rPr>
              <a:t>allows for </a:t>
            </a:r>
            <a:r>
              <a:rPr i="1" lang="vi" sz="1400">
                <a:solidFill>
                  <a:srgbClr val="C0504D"/>
                </a:solidFill>
              </a:rPr>
              <a:t>loops to occur </a:t>
            </a:r>
            <a:endParaRPr i="1" sz="1400" u="sng">
              <a:solidFill>
                <a:srgbClr val="000000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7330" l="0" r="75071" t="0"/>
          <a:stretch/>
        </p:blipFill>
        <p:spPr>
          <a:xfrm>
            <a:off x="5739825" y="1053400"/>
            <a:ext cx="1456500" cy="12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4888" y="2026400"/>
            <a:ext cx="11620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400" y="3189425"/>
            <a:ext cx="14565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2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000">
                <a:solidFill>
                  <a:srgbClr val="CC3300"/>
                </a:solidFill>
              </a:rPr>
              <a:t>Graph Terminology - 4</a:t>
            </a:r>
            <a:endParaRPr b="1" sz="4000">
              <a:solidFill>
                <a:srgbClr val="CC33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42603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chemeClr val="dk1"/>
                </a:solidFill>
              </a:rPr>
              <a:t>9.    Path</a:t>
            </a:r>
            <a:r>
              <a:rPr lang="vi" sz="1400">
                <a:solidFill>
                  <a:schemeClr val="dk1"/>
                </a:solidFill>
              </a:rPr>
              <a:t> from </a:t>
            </a:r>
            <a:r>
              <a:rPr i="1" lang="vi" sz="1400">
                <a:solidFill>
                  <a:schemeClr val="dk1"/>
                </a:solidFill>
              </a:rPr>
              <a:t>v</a:t>
            </a:r>
            <a:r>
              <a:rPr baseline="-25000" i="1" lang="vi" sz="1400">
                <a:solidFill>
                  <a:schemeClr val="dk1"/>
                </a:solidFill>
              </a:rPr>
              <a:t>i</a:t>
            </a:r>
            <a:r>
              <a:rPr i="1" lang="vi" sz="1400">
                <a:solidFill>
                  <a:schemeClr val="dk1"/>
                </a:solidFill>
              </a:rPr>
              <a:t>  </a:t>
            </a:r>
            <a:r>
              <a:rPr lang="vi" sz="1400">
                <a:solidFill>
                  <a:schemeClr val="dk1"/>
                </a:solidFill>
              </a:rPr>
              <a:t>to </a:t>
            </a:r>
            <a:r>
              <a:rPr i="1" lang="vi" sz="1400">
                <a:solidFill>
                  <a:schemeClr val="dk1"/>
                </a:solidFill>
              </a:rPr>
              <a:t>v</a:t>
            </a:r>
            <a:r>
              <a:rPr baseline="-25000" i="1" lang="vi" sz="1400">
                <a:solidFill>
                  <a:schemeClr val="dk1"/>
                </a:solidFill>
              </a:rPr>
              <a:t>n</a:t>
            </a:r>
            <a:r>
              <a:rPr lang="vi" sz="1400">
                <a:solidFill>
                  <a:schemeClr val="dk1"/>
                </a:solidFill>
              </a:rPr>
              <a:t> is a sequence of edges  (</a:t>
            </a:r>
            <a:r>
              <a:rPr i="1" lang="vi" sz="1400">
                <a:solidFill>
                  <a:schemeClr val="dk1"/>
                </a:solidFill>
              </a:rPr>
              <a:t>v</a:t>
            </a:r>
            <a:r>
              <a:rPr baseline="-25000" i="1" lang="vi" sz="1400">
                <a:solidFill>
                  <a:schemeClr val="dk1"/>
                </a:solidFill>
              </a:rPr>
              <a:t>1</a:t>
            </a:r>
            <a:r>
              <a:rPr lang="vi" sz="1400">
                <a:solidFill>
                  <a:schemeClr val="dk1"/>
                </a:solidFill>
              </a:rPr>
              <a:t>,</a:t>
            </a:r>
            <a:r>
              <a:rPr i="1" lang="vi" sz="1400">
                <a:solidFill>
                  <a:schemeClr val="dk1"/>
                </a:solidFill>
              </a:rPr>
              <a:t>v</a:t>
            </a:r>
            <a:r>
              <a:rPr baseline="-25000" i="1" lang="vi" sz="1400">
                <a:solidFill>
                  <a:schemeClr val="dk1"/>
                </a:solidFill>
              </a:rPr>
              <a:t>2</a:t>
            </a:r>
            <a:r>
              <a:rPr lang="vi" sz="1400">
                <a:solidFill>
                  <a:schemeClr val="dk1"/>
                </a:solidFill>
              </a:rPr>
              <a:t>), (</a:t>
            </a:r>
            <a:r>
              <a:rPr i="1" lang="vi" sz="1400">
                <a:solidFill>
                  <a:schemeClr val="dk1"/>
                </a:solidFill>
              </a:rPr>
              <a:t>v</a:t>
            </a:r>
            <a:r>
              <a:rPr baseline="-25000" i="1" lang="vi" sz="1400">
                <a:solidFill>
                  <a:schemeClr val="dk1"/>
                </a:solidFill>
              </a:rPr>
              <a:t>2</a:t>
            </a:r>
            <a:r>
              <a:rPr lang="vi" sz="1400">
                <a:solidFill>
                  <a:schemeClr val="dk1"/>
                </a:solidFill>
              </a:rPr>
              <a:t>,</a:t>
            </a:r>
            <a:r>
              <a:rPr i="1" lang="vi" sz="1400">
                <a:solidFill>
                  <a:schemeClr val="dk1"/>
                </a:solidFill>
              </a:rPr>
              <a:t>v</a:t>
            </a:r>
            <a:r>
              <a:rPr baseline="-25000" i="1" lang="vi" sz="1400">
                <a:solidFill>
                  <a:schemeClr val="dk1"/>
                </a:solidFill>
              </a:rPr>
              <a:t>3</a:t>
            </a:r>
            <a:r>
              <a:rPr lang="vi" sz="1400">
                <a:solidFill>
                  <a:schemeClr val="dk1"/>
                </a:solidFill>
              </a:rPr>
              <a:t>),.., (</a:t>
            </a:r>
            <a:r>
              <a:rPr i="1" lang="vi" sz="1400">
                <a:solidFill>
                  <a:schemeClr val="dk1"/>
                </a:solidFill>
              </a:rPr>
              <a:t>v</a:t>
            </a:r>
            <a:r>
              <a:rPr baseline="-25000" i="1" lang="vi" sz="1400">
                <a:solidFill>
                  <a:schemeClr val="dk1"/>
                </a:solidFill>
              </a:rPr>
              <a:t>n-1</a:t>
            </a:r>
            <a:r>
              <a:rPr lang="vi" sz="1400">
                <a:solidFill>
                  <a:schemeClr val="dk1"/>
                </a:solidFill>
              </a:rPr>
              <a:t>,</a:t>
            </a:r>
            <a:r>
              <a:rPr i="1" lang="vi" sz="1400">
                <a:solidFill>
                  <a:schemeClr val="dk1"/>
                </a:solidFill>
              </a:rPr>
              <a:t>v</a:t>
            </a:r>
            <a:r>
              <a:rPr baseline="-25000" i="1" lang="vi" sz="1400">
                <a:solidFill>
                  <a:schemeClr val="dk1"/>
                </a:solidFill>
              </a:rPr>
              <a:t>n</a:t>
            </a:r>
            <a:r>
              <a:rPr lang="vi" sz="1400">
                <a:solidFill>
                  <a:schemeClr val="dk1"/>
                </a:solidFill>
              </a:rPr>
              <a:t>). </a:t>
            </a:r>
            <a:r>
              <a:rPr i="1" lang="vi" sz="1400">
                <a:solidFill>
                  <a:schemeClr val="dk1"/>
                </a:solidFill>
              </a:rPr>
              <a:t>If v</a:t>
            </a:r>
            <a:r>
              <a:rPr baseline="-25000" i="1" lang="vi" sz="1400">
                <a:solidFill>
                  <a:schemeClr val="dk1"/>
                </a:solidFill>
              </a:rPr>
              <a:t>1</a:t>
            </a:r>
            <a:r>
              <a:rPr i="1" lang="vi" sz="1400">
                <a:solidFill>
                  <a:schemeClr val="dk1"/>
                </a:solidFill>
              </a:rPr>
              <a:t>=v</a:t>
            </a:r>
            <a:r>
              <a:rPr baseline="-25000" i="1" lang="vi" sz="1400">
                <a:solidFill>
                  <a:schemeClr val="dk1"/>
                </a:solidFill>
              </a:rPr>
              <a:t>n</a:t>
            </a:r>
            <a:r>
              <a:rPr i="1" lang="vi" sz="1400">
                <a:solidFill>
                  <a:schemeClr val="dk1"/>
                </a:solidFill>
              </a:rPr>
              <a:t> and no edge is repeated, then the path is called a circuit.</a:t>
            </a:r>
            <a:endParaRPr i="1" sz="1400">
              <a:solidFill>
                <a:schemeClr val="dk1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150" y="1019825"/>
            <a:ext cx="2896050" cy="12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11700" y="2382725"/>
            <a:ext cx="43440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10.    Complete graph</a:t>
            </a:r>
            <a:r>
              <a:rPr lang="vi">
                <a:solidFill>
                  <a:schemeClr val="dk1"/>
                </a:solidFill>
              </a:rPr>
              <a:t>: Every pair of vertices is connected by an edge.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i="1" lang="vi" sz="1300">
                <a:solidFill>
                  <a:schemeClr val="dk1"/>
                </a:solidFill>
              </a:rPr>
              <a:t>Note: Complete graph with n vertices has n vertices and n(n-1)/2 edges, and is denoted by Kn</a:t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700" y="2477125"/>
            <a:ext cx="39433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69850" y="3802925"/>
            <a:ext cx="434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11.    Subgraph: </a:t>
            </a:r>
            <a:r>
              <a:rPr lang="vi">
                <a:solidFill>
                  <a:schemeClr val="dk1"/>
                </a:solidFill>
              </a:rPr>
              <a:t>G'=(V', E') is a subgraph of another graph G=(V, E) ⇔ 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1600" y="4151300"/>
            <a:ext cx="1984656" cy="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000">
                <a:solidFill>
                  <a:srgbClr val="CC3300"/>
                </a:solidFill>
              </a:rPr>
              <a:t>Graph Terminology - 5</a:t>
            </a:r>
            <a:endParaRPr b="1" sz="4000">
              <a:solidFill>
                <a:srgbClr val="CC33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03350" y="1129850"/>
            <a:ext cx="34917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12.    </a:t>
            </a:r>
            <a:r>
              <a:rPr lang="vi" sz="2000">
                <a:solidFill>
                  <a:schemeClr val="dk1"/>
                </a:solidFill>
              </a:rPr>
              <a:t>Vertice u and v are called </a:t>
            </a:r>
            <a:r>
              <a:rPr b="1" lang="vi" sz="2000">
                <a:solidFill>
                  <a:schemeClr val="dk1"/>
                </a:solidFill>
              </a:rPr>
              <a:t>adjacent </a:t>
            </a:r>
            <a:r>
              <a:rPr lang="vi" sz="2000">
                <a:solidFill>
                  <a:schemeClr val="dk1"/>
                </a:solidFill>
              </a:rPr>
              <a:t>⇔ edge e = (u,v) in 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13.</a:t>
            </a:r>
            <a:r>
              <a:rPr lang="vi" sz="2000">
                <a:solidFill>
                  <a:schemeClr val="dk1"/>
                </a:solidFill>
              </a:rPr>
              <a:t>    Edge e = (u,v) are called </a:t>
            </a:r>
            <a:r>
              <a:rPr b="1" lang="vi" sz="2000">
                <a:solidFill>
                  <a:schemeClr val="dk1"/>
                </a:solidFill>
              </a:rPr>
              <a:t>incident </a:t>
            </a:r>
            <a:r>
              <a:rPr lang="vi" sz="2000">
                <a:solidFill>
                  <a:schemeClr val="dk1"/>
                </a:solidFill>
              </a:rPr>
              <a:t>with u and v ⇔  u and v are adjacent.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1"/>
                </a:solidFill>
              </a:rPr>
              <a:t>14.    Degree</a:t>
            </a:r>
            <a:r>
              <a:rPr lang="vi" sz="2000">
                <a:solidFill>
                  <a:schemeClr val="dk1"/>
                </a:solidFill>
              </a:rPr>
              <a:t> of a vertice u (deg(u)) is the number of edges incident with u.</a:t>
            </a:r>
            <a:endParaRPr sz="2000">
              <a:solidFill>
                <a:schemeClr val="dk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i="1" lang="vi" sz="2000">
                <a:solidFill>
                  <a:schemeClr val="dk1"/>
                </a:solidFill>
              </a:rPr>
              <a:t>Note: If deg(u) = 0 then u is called </a:t>
            </a:r>
            <a:r>
              <a:rPr b="1" i="1" lang="vi" sz="2000">
                <a:solidFill>
                  <a:schemeClr val="dk1"/>
                </a:solidFill>
              </a:rPr>
              <a:t>isolated vertex</a:t>
            </a:r>
            <a:r>
              <a:rPr i="1" lang="vi" sz="2000">
                <a:solidFill>
                  <a:schemeClr val="dk1"/>
                </a:solidFill>
              </a:rPr>
              <a:t>.   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950" y="1092175"/>
            <a:ext cx="3565600" cy="14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366700" y="2300225"/>
            <a:ext cx="43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Adjacent vertices and incident edge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05600"/>
            <a:ext cx="3708550" cy="17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5543225" y="2744300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4964175" y="4027325"/>
            <a:ext cx="43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                          C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7066650" y="2865900"/>
            <a:ext cx="5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000">
                <a:solidFill>
                  <a:srgbClr val="CC3300"/>
                </a:solidFill>
              </a:rPr>
              <a:t>Graph applications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613950" y="1152475"/>
            <a:ext cx="72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vi" sz="1400">
                <a:solidFill>
                  <a:schemeClr val="dk1"/>
                </a:solidFill>
              </a:rPr>
              <a:t>•Electronic circuits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vi" sz="1400">
                <a:solidFill>
                  <a:schemeClr val="dk1"/>
                </a:solidFill>
              </a:rPr>
              <a:t>•Transportation networks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vi" sz="1400">
                <a:solidFill>
                  <a:schemeClr val="dk1"/>
                </a:solidFill>
              </a:rPr>
              <a:t>•Computer networks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vi" sz="1400">
                <a:solidFill>
                  <a:schemeClr val="dk1"/>
                </a:solidFill>
              </a:rPr>
              <a:t>•Database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vi" sz="1400">
                <a:solidFill>
                  <a:schemeClr val="dk1"/>
                </a:solidFill>
              </a:rPr>
              <a:t>–Entity-relationship diagram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25" y="2806738"/>
            <a:ext cx="36385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850" y="1079500"/>
            <a:ext cx="26098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