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5143500" cx="9144000"/>
  <p:notesSz cx="6858000" cy="9144000"/>
  <p:embeddedFontLst>
    <p:embeddedFont>
      <p:font typeface="Source Code Pr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Duong Minh Duc (K15 HL)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8816DF-E2E3-476C-B198-D33B46B2ABF8}">
  <a:tblStyle styleId="{508816DF-E2E3-476C-B198-D33B46B2AB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SourceCodePro-regular.fntdata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SourceCodePro-italic.fntdata"/><Relationship Id="rId47" Type="http://schemas.openxmlformats.org/officeDocument/2006/relationships/font" Target="fonts/SourceCodePro-bold.fntdata"/><Relationship Id="rId49" Type="http://schemas.openxmlformats.org/officeDocument/2006/relationships/font" Target="fonts/SourceCodePro-boldItalic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3-04T17:53:08.356">
    <p:pos x="6000" y="0"/>
    <p:text>TABLE OF CONTENTS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58714493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58714493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4c5f08a08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4c5f08a08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4c5f08a08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c4c5f08a08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c4c5f08a08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c4c5f08a08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c4c5f08a08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c4c5f08a08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c4c5f08a08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c4c5f08a08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c4e8c7d5c1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c4e8c7d5c1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c4e8c7d5c1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c4e8c7d5c1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4e8c7d5c1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c4e8c7d5c1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4e8c7d5c1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c4e8c7d5c1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c4e8c7d5c1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c4e8c7d5c1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4e8c7d5c1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4e8c7d5c1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c4c5f08a08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c4c5f08a08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c4c5f08a08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c4c5f08a08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c4c5f08a08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c4c5f08a08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c4c5f08a08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c4c5f08a08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c4c5f08a08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c4c5f08a08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c4c5f08a08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c4c5f08a08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c4c5f08a08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c4c5f08a08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c4c5f08a08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c4c5f08a08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c4c5f08a08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c4c5f08a08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c4e8c7d5c1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c4e8c7d5c1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4e8c7d5c1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4e8c7d5c1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c4e8c7d5c1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c4e8c7d5c1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c4e8c7d5c1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c4e8c7d5c1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c4c5f08a08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c4c5f08a08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c4e8c7d5c1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c4e8c7d5c1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c4e8c7d5c1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c4e8c7d5c1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c4c5f08a08_0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c4c5f08a08_0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c4c5f08a08_0_1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c4c5f08a08_0_1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c4c5f08a08_0_1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c4c5f08a08_0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c4c5f08a08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c4c5f08a08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4c5f08a08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4c5f08a08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2b5c3e9cc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2b5c3e9cc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2b5c3e9cc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2b5c3e9cc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4c5f08a0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4c5f08a0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4c5f08a0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4c5f08a0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4c5f08a08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c4c5f08a08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40" Type="http://schemas.openxmlformats.org/officeDocument/2006/relationships/slide" Target="/ppt/slides/slide38.xml"/><Relationship Id="rId20" Type="http://schemas.openxmlformats.org/officeDocument/2006/relationships/slide" Target="/ppt/slides/slide18.xml"/><Relationship Id="rId22" Type="http://schemas.openxmlformats.org/officeDocument/2006/relationships/slide" Target="/ppt/slides/slide20.xml"/><Relationship Id="rId21" Type="http://schemas.openxmlformats.org/officeDocument/2006/relationships/slide" Target="/ppt/slides/slide19.xml"/><Relationship Id="rId24" Type="http://schemas.openxmlformats.org/officeDocument/2006/relationships/slide" Target="/ppt/slides/slide22.xml"/><Relationship Id="rId23" Type="http://schemas.openxmlformats.org/officeDocument/2006/relationships/slide" Target="/ppt/slides/slide21.xm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slide" Target="/ppt/slides/slide2.xml"/><Relationship Id="rId9" Type="http://schemas.openxmlformats.org/officeDocument/2006/relationships/slide" Target="/ppt/slides/slide7.xml"/><Relationship Id="rId26" Type="http://schemas.openxmlformats.org/officeDocument/2006/relationships/slide" Target="/ppt/slides/slide24.xml"/><Relationship Id="rId25" Type="http://schemas.openxmlformats.org/officeDocument/2006/relationships/slide" Target="/ppt/slides/slide23.xml"/><Relationship Id="rId28" Type="http://schemas.openxmlformats.org/officeDocument/2006/relationships/slide" Target="/ppt/slides/slide26.xml"/><Relationship Id="rId27" Type="http://schemas.openxmlformats.org/officeDocument/2006/relationships/slide" Target="/ppt/slides/slide25.xml"/><Relationship Id="rId5" Type="http://schemas.openxmlformats.org/officeDocument/2006/relationships/slide" Target="/ppt/slides/slide3.xml"/><Relationship Id="rId6" Type="http://schemas.openxmlformats.org/officeDocument/2006/relationships/slide" Target="/ppt/slides/slide4.xml"/><Relationship Id="rId29" Type="http://schemas.openxmlformats.org/officeDocument/2006/relationships/slide" Target="/ppt/slides/slide27.xml"/><Relationship Id="rId7" Type="http://schemas.openxmlformats.org/officeDocument/2006/relationships/slide" Target="/ppt/slides/slide5.xml"/><Relationship Id="rId8" Type="http://schemas.openxmlformats.org/officeDocument/2006/relationships/slide" Target="/ppt/slides/slide6.xml"/><Relationship Id="rId31" Type="http://schemas.openxmlformats.org/officeDocument/2006/relationships/slide" Target="/ppt/slides/slide29.xml"/><Relationship Id="rId30" Type="http://schemas.openxmlformats.org/officeDocument/2006/relationships/slide" Target="/ppt/slides/slide28.xml"/><Relationship Id="rId11" Type="http://schemas.openxmlformats.org/officeDocument/2006/relationships/slide" Target="/ppt/slides/slide9.xml"/><Relationship Id="rId33" Type="http://schemas.openxmlformats.org/officeDocument/2006/relationships/slide" Target="/ppt/slides/slide31.xml"/><Relationship Id="rId10" Type="http://schemas.openxmlformats.org/officeDocument/2006/relationships/slide" Target="/ppt/slides/slide8.xml"/><Relationship Id="rId32" Type="http://schemas.openxmlformats.org/officeDocument/2006/relationships/slide" Target="/ppt/slides/slide30.xml"/><Relationship Id="rId13" Type="http://schemas.openxmlformats.org/officeDocument/2006/relationships/slide" Target="/ppt/slides/slide11.xml"/><Relationship Id="rId35" Type="http://schemas.openxmlformats.org/officeDocument/2006/relationships/slide" Target="/ppt/slides/slide33.xml"/><Relationship Id="rId12" Type="http://schemas.openxmlformats.org/officeDocument/2006/relationships/slide" Target="/ppt/slides/slide10.xml"/><Relationship Id="rId34" Type="http://schemas.openxmlformats.org/officeDocument/2006/relationships/slide" Target="/ppt/slides/slide32.xml"/><Relationship Id="rId15" Type="http://schemas.openxmlformats.org/officeDocument/2006/relationships/slide" Target="/ppt/slides/slide13.xml"/><Relationship Id="rId37" Type="http://schemas.openxmlformats.org/officeDocument/2006/relationships/slide" Target="/ppt/slides/slide35.xml"/><Relationship Id="rId14" Type="http://schemas.openxmlformats.org/officeDocument/2006/relationships/slide" Target="/ppt/slides/slide12.xml"/><Relationship Id="rId36" Type="http://schemas.openxmlformats.org/officeDocument/2006/relationships/slide" Target="/ppt/slides/slide34.xml"/><Relationship Id="rId17" Type="http://schemas.openxmlformats.org/officeDocument/2006/relationships/slide" Target="/ppt/slides/slide15.xml"/><Relationship Id="rId39" Type="http://schemas.openxmlformats.org/officeDocument/2006/relationships/slide" Target="/ppt/slides/slide37.xml"/><Relationship Id="rId16" Type="http://schemas.openxmlformats.org/officeDocument/2006/relationships/slide" Target="/ppt/slides/slide14.xml"/><Relationship Id="rId38" Type="http://schemas.openxmlformats.org/officeDocument/2006/relationships/slide" Target="/ppt/slides/slide36.xml"/><Relationship Id="rId19" Type="http://schemas.openxmlformats.org/officeDocument/2006/relationships/slide" Target="/ppt/slides/slide17.xml"/><Relationship Id="rId18" Type="http://schemas.openxmlformats.org/officeDocument/2006/relationships/slide" Target="/ppt/slides/slide16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952500" y="-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{508816DF-E2E3-476C-B198-D33B46B2ABF8}</a:tableStyleId>
              </a:tblPr>
              <a:tblGrid>
                <a:gridCol w="3655225"/>
                <a:gridCol w="3655225"/>
              </a:tblGrid>
              <a:tr h="42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Contents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No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ALL CONTENTS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5"/>
                        </a:rPr>
                        <a:t>BREADTH FIRST TRAVERSAL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6"/>
                        </a:rPr>
                        <a:t>BREADTH FIRST _ RULES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7"/>
                        </a:rPr>
                        <a:t>BREADTH FIRST _ EXAMPLE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8"/>
                        </a:rPr>
                        <a:t>BREADTH FIRST _ EXAMPLE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9"/>
                        </a:rPr>
                        <a:t>BREADTH FIRST _ EXAMPLE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10"/>
                        </a:rPr>
                        <a:t>BREADTH FIRST _ EXAMPLE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11"/>
                        </a:rPr>
                        <a:t>BREADTH FIRST _ EXAMPLE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12"/>
                        </a:rPr>
                        <a:t>BREADTH FIRST _ EXAMPLE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13"/>
                        </a:rPr>
                        <a:t>BREADTH FIRST _ EXAMPLE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14"/>
                        </a:rPr>
                        <a:t>BREADTH FIRST _ EXAMPLE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15"/>
                        </a:rPr>
                        <a:t>BREADTH FIRST _ EXAMPLE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16"/>
                        </a:rPr>
                        <a:t>BREADTH FIRST _ 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17"/>
                        </a:rPr>
                        <a:t>BREADTH FIRST _ 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18"/>
                        </a:rPr>
                        <a:t>BREADTH FIRST _ 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19"/>
                        </a:rPr>
                        <a:t>BREADTH FIRST _ 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20"/>
                        </a:rPr>
                        <a:t>BREADTH FIRST _ 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21"/>
                        </a:rPr>
                        <a:t>DEPTH FIRST TRAVERSAL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22"/>
                        </a:rPr>
                        <a:t>DEPTH FIRST _ RULES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23"/>
                        </a:rPr>
                        <a:t>DEPTH FIRST _ EXAMPLE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24"/>
                        </a:rPr>
                        <a:t>DEPTH FIRST _ EXAMPLE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25"/>
                        </a:rPr>
                        <a:t>DEPTH FIRST _ EXAMPLE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26"/>
                        </a:rPr>
                        <a:t>DEPTH FIRST _ EXAMPLE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27"/>
                        </a:rPr>
                        <a:t>DEPTH FIRST _ EXAMPLE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25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28"/>
                        </a:rPr>
                        <a:t>DEPTH FIRST _ EXAMPLE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29"/>
                        </a:rPr>
                        <a:t>DEPTH FIRST _ EXAMPLE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30"/>
                        </a:rPr>
                        <a:t>DEPTH FIRST _ EXAMPLE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31"/>
                        </a:rPr>
                        <a:t>DEPTH FIRST _ 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32"/>
                        </a:rPr>
                        <a:t>DEPTH FIRST _ 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33"/>
                        </a:rPr>
                        <a:t>DEPTH FIRST _ 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34"/>
                        </a:rPr>
                        <a:t>DEPTH FIRST _ 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35"/>
                        </a:rPr>
                        <a:t>DEPTH FIRST _ 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36"/>
                        </a:rPr>
                        <a:t>CONNECTIVITY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37"/>
                        </a:rPr>
                        <a:t>CONNECTED GRAPH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35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7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38"/>
                        </a:rPr>
                        <a:t>STRONGLY/WEAKLY CONNECTED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7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39"/>
                        </a:rPr>
                        <a:t>CONNECTED COMPONENT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7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action="ppaction://hlinksldjump" r:id="rId40"/>
                        </a:rPr>
                        <a:t>N-CONNECTED GRAPH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273" name="Google Shape;273;p22"/>
          <p:cNvSpPr txBox="1"/>
          <p:nvPr>
            <p:ph type="title"/>
          </p:nvPr>
        </p:nvSpPr>
        <p:spPr>
          <a:xfrm>
            <a:off x="311700" y="283400"/>
            <a:ext cx="5515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BREADTH FIRST TRAVERSAL	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2"/>
          <p:cNvSpPr txBox="1"/>
          <p:nvPr/>
        </p:nvSpPr>
        <p:spPr>
          <a:xfrm>
            <a:off x="596775" y="2204525"/>
            <a:ext cx="19329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Queue=</a:t>
            </a:r>
            <a:endParaRPr b="1" sz="1600"/>
          </a:p>
        </p:txBody>
      </p:sp>
      <p:sp>
        <p:nvSpPr>
          <p:cNvPr id="275" name="Google Shape;275;p22"/>
          <p:cNvSpPr txBox="1"/>
          <p:nvPr/>
        </p:nvSpPr>
        <p:spPr>
          <a:xfrm>
            <a:off x="596775" y="3509575"/>
            <a:ext cx="15690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Print=</a:t>
            </a:r>
            <a:endParaRPr b="1" sz="1600"/>
          </a:p>
        </p:txBody>
      </p:sp>
      <p:grpSp>
        <p:nvGrpSpPr>
          <p:cNvPr id="276" name="Google Shape;276;p22"/>
          <p:cNvGrpSpPr/>
          <p:nvPr/>
        </p:nvGrpSpPr>
        <p:grpSpPr>
          <a:xfrm>
            <a:off x="5230400" y="1936750"/>
            <a:ext cx="3546050" cy="2003925"/>
            <a:chOff x="5267825" y="1505650"/>
            <a:chExt cx="3546050" cy="2003925"/>
          </a:xfrm>
        </p:grpSpPr>
        <p:sp>
          <p:nvSpPr>
            <p:cNvPr id="277" name="Google Shape;277;p22"/>
            <p:cNvSpPr/>
            <p:nvPr/>
          </p:nvSpPr>
          <p:spPr>
            <a:xfrm>
              <a:off x="62937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526782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646387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7732925" y="22425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6024375" y="3078475"/>
              <a:ext cx="439500" cy="43110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</a:t>
              </a: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83743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G</a:t>
              </a: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7293425" y="30784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cxnSp>
          <p:nvCxnSpPr>
            <p:cNvPr id="284" name="Google Shape;284;p22"/>
            <p:cNvCxnSpPr>
              <a:stCxn id="277" idx="3"/>
              <a:endCxn id="278" idx="7"/>
            </p:cNvCxnSpPr>
            <p:nvPr/>
          </p:nvCxnSpPr>
          <p:spPr>
            <a:xfrm flipH="1">
              <a:off x="5642938" y="1873617"/>
              <a:ext cx="715200" cy="45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22"/>
            <p:cNvCxnSpPr>
              <a:stCxn id="278" idx="5"/>
              <a:endCxn id="281" idx="1"/>
            </p:cNvCxnSpPr>
            <p:nvPr/>
          </p:nvCxnSpPr>
          <p:spPr>
            <a:xfrm>
              <a:off x="5642962" y="2635617"/>
              <a:ext cx="445800" cy="506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22"/>
            <p:cNvCxnSpPr>
              <a:stCxn id="277" idx="4"/>
              <a:endCxn id="279" idx="0"/>
            </p:cNvCxnSpPr>
            <p:nvPr/>
          </p:nvCxnSpPr>
          <p:spPr>
            <a:xfrm>
              <a:off x="6513525" y="1936750"/>
              <a:ext cx="170100" cy="330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22"/>
            <p:cNvCxnSpPr>
              <a:stCxn id="277" idx="5"/>
              <a:endCxn id="280" idx="1"/>
            </p:cNvCxnSpPr>
            <p:nvPr/>
          </p:nvCxnSpPr>
          <p:spPr>
            <a:xfrm>
              <a:off x="6668912" y="1873617"/>
              <a:ext cx="11283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22"/>
            <p:cNvCxnSpPr>
              <a:stCxn id="279" idx="4"/>
              <a:endCxn id="281" idx="7"/>
            </p:cNvCxnSpPr>
            <p:nvPr/>
          </p:nvCxnSpPr>
          <p:spPr>
            <a:xfrm flipH="1">
              <a:off x="6399525" y="2698750"/>
              <a:ext cx="284100" cy="4428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22"/>
            <p:cNvCxnSpPr>
              <a:stCxn id="280" idx="3"/>
              <a:endCxn id="283" idx="0"/>
            </p:cNvCxnSpPr>
            <p:nvPr/>
          </p:nvCxnSpPr>
          <p:spPr>
            <a:xfrm flipH="1">
              <a:off x="7513188" y="2610542"/>
              <a:ext cx="284100" cy="468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22"/>
            <p:cNvCxnSpPr>
              <a:stCxn id="280" idx="7"/>
              <a:endCxn id="282" idx="3"/>
            </p:cNvCxnSpPr>
            <p:nvPr/>
          </p:nvCxnSpPr>
          <p:spPr>
            <a:xfrm flipH="1" rot="10800000">
              <a:off x="8108062" y="1873708"/>
              <a:ext cx="3306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22"/>
            <p:cNvCxnSpPr>
              <a:stCxn id="281" idx="6"/>
              <a:endCxn id="283" idx="2"/>
            </p:cNvCxnSpPr>
            <p:nvPr/>
          </p:nvCxnSpPr>
          <p:spPr>
            <a:xfrm>
              <a:off x="6463875" y="3294025"/>
              <a:ext cx="829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2" name="Google Shape;292;p22"/>
          <p:cNvSpPr txBox="1"/>
          <p:nvPr/>
        </p:nvSpPr>
        <p:spPr>
          <a:xfrm>
            <a:off x="596775" y="1505650"/>
            <a:ext cx="33612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BreadthFirst (‘A’);</a:t>
            </a:r>
            <a:endParaRPr b="1" sz="1600"/>
          </a:p>
        </p:txBody>
      </p:sp>
      <p:sp>
        <p:nvSpPr>
          <p:cNvPr id="293" name="Google Shape;293;p22"/>
          <p:cNvSpPr/>
          <p:nvPr/>
        </p:nvSpPr>
        <p:spPr>
          <a:xfrm>
            <a:off x="6257925" y="1936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</p:txBody>
      </p:sp>
      <p:sp>
        <p:nvSpPr>
          <p:cNvPr id="294" name="Google Shape;294;p22"/>
          <p:cNvSpPr txBox="1"/>
          <p:nvPr/>
        </p:nvSpPr>
        <p:spPr>
          <a:xfrm>
            <a:off x="1041975" y="3933250"/>
            <a:ext cx="27081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A B C </a:t>
            </a:r>
            <a:endParaRPr b="1" sz="1600"/>
          </a:p>
        </p:txBody>
      </p:sp>
      <p:cxnSp>
        <p:nvCxnSpPr>
          <p:cNvPr id="295" name="Google Shape;295;p22"/>
          <p:cNvCxnSpPr>
            <a:stCxn id="293" idx="3"/>
            <a:endCxn id="278" idx="7"/>
          </p:cNvCxnSpPr>
          <p:nvPr/>
        </p:nvCxnSpPr>
        <p:spPr>
          <a:xfrm flipH="1">
            <a:off x="5605588" y="2304717"/>
            <a:ext cx="716700" cy="45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2"/>
          <p:cNvCxnSpPr>
            <a:stCxn id="293" idx="5"/>
            <a:endCxn id="280" idx="1"/>
          </p:cNvCxnSpPr>
          <p:nvPr/>
        </p:nvCxnSpPr>
        <p:spPr>
          <a:xfrm>
            <a:off x="6633062" y="2304717"/>
            <a:ext cx="1126800" cy="43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2"/>
          <p:cNvCxnSpPr>
            <a:stCxn id="293" idx="4"/>
            <a:endCxn id="279" idx="0"/>
          </p:cNvCxnSpPr>
          <p:nvPr/>
        </p:nvCxnSpPr>
        <p:spPr>
          <a:xfrm>
            <a:off x="6477675" y="2367850"/>
            <a:ext cx="168600" cy="33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22"/>
          <p:cNvSpPr/>
          <p:nvPr/>
        </p:nvSpPr>
        <p:spPr>
          <a:xfrm>
            <a:off x="6420625" y="2698738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5230400" y="2698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7700975" y="267020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endParaRPr/>
          </a:p>
        </p:txBody>
      </p:sp>
      <p:sp>
        <p:nvSpPr>
          <p:cNvPr id="301" name="Google Shape;301;p22"/>
          <p:cNvSpPr txBox="1"/>
          <p:nvPr/>
        </p:nvSpPr>
        <p:spPr>
          <a:xfrm>
            <a:off x="1041975" y="2639450"/>
            <a:ext cx="20994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D</a:t>
            </a:r>
            <a:r>
              <a:rPr b="1" lang="en-GB" sz="1600"/>
              <a:t>    E</a:t>
            </a:r>
            <a:endParaRPr b="1" sz="1600"/>
          </a:p>
        </p:txBody>
      </p:sp>
      <p:sp>
        <p:nvSpPr>
          <p:cNvPr id="302" name="Google Shape;302;p22"/>
          <p:cNvSpPr/>
          <p:nvPr/>
        </p:nvSpPr>
        <p:spPr>
          <a:xfrm>
            <a:off x="7261475" y="3509575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</a:t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8336950" y="1936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</a:t>
            </a:r>
            <a:endParaRPr/>
          </a:p>
        </p:txBody>
      </p:sp>
      <p:cxnSp>
        <p:nvCxnSpPr>
          <p:cNvPr id="304" name="Google Shape;304;p22"/>
          <p:cNvCxnSpPr>
            <a:stCxn id="300" idx="3"/>
            <a:endCxn id="302" idx="0"/>
          </p:cNvCxnSpPr>
          <p:nvPr/>
        </p:nvCxnSpPr>
        <p:spPr>
          <a:xfrm flipH="1">
            <a:off x="7481238" y="3038167"/>
            <a:ext cx="284100" cy="47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2"/>
          <p:cNvCxnSpPr>
            <a:stCxn id="300" idx="7"/>
            <a:endCxn id="303" idx="3"/>
          </p:cNvCxnSpPr>
          <p:nvPr/>
        </p:nvCxnSpPr>
        <p:spPr>
          <a:xfrm flipH="1" rot="10800000">
            <a:off x="8076112" y="2304633"/>
            <a:ext cx="325200" cy="42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311" name="Google Shape;311;p23"/>
          <p:cNvSpPr txBox="1"/>
          <p:nvPr>
            <p:ph type="title"/>
          </p:nvPr>
        </p:nvSpPr>
        <p:spPr>
          <a:xfrm>
            <a:off x="311700" y="283400"/>
            <a:ext cx="5515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BREADTH FIRST TRAVERSAL	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3"/>
          <p:cNvSpPr txBox="1"/>
          <p:nvPr/>
        </p:nvSpPr>
        <p:spPr>
          <a:xfrm>
            <a:off x="596775" y="2204525"/>
            <a:ext cx="19329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Queue=</a:t>
            </a:r>
            <a:endParaRPr b="1" sz="1600"/>
          </a:p>
        </p:txBody>
      </p:sp>
      <p:sp>
        <p:nvSpPr>
          <p:cNvPr id="313" name="Google Shape;313;p23"/>
          <p:cNvSpPr txBox="1"/>
          <p:nvPr/>
        </p:nvSpPr>
        <p:spPr>
          <a:xfrm>
            <a:off x="596775" y="3509575"/>
            <a:ext cx="15690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Print=</a:t>
            </a:r>
            <a:endParaRPr b="1" sz="1600"/>
          </a:p>
        </p:txBody>
      </p:sp>
      <p:grpSp>
        <p:nvGrpSpPr>
          <p:cNvPr id="314" name="Google Shape;314;p23"/>
          <p:cNvGrpSpPr/>
          <p:nvPr/>
        </p:nvGrpSpPr>
        <p:grpSpPr>
          <a:xfrm>
            <a:off x="5230400" y="1936750"/>
            <a:ext cx="3546050" cy="2003925"/>
            <a:chOff x="5267825" y="1505650"/>
            <a:chExt cx="3546050" cy="2003925"/>
          </a:xfrm>
        </p:grpSpPr>
        <p:sp>
          <p:nvSpPr>
            <p:cNvPr id="315" name="Google Shape;315;p23"/>
            <p:cNvSpPr/>
            <p:nvPr/>
          </p:nvSpPr>
          <p:spPr>
            <a:xfrm>
              <a:off x="62937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526782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646387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7732925" y="22425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6024375" y="3078475"/>
              <a:ext cx="439500" cy="43110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</a:t>
              </a: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83743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G</a:t>
              </a: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7293425" y="30784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cxnSp>
          <p:nvCxnSpPr>
            <p:cNvPr id="322" name="Google Shape;322;p23"/>
            <p:cNvCxnSpPr>
              <a:stCxn id="315" idx="3"/>
              <a:endCxn id="316" idx="7"/>
            </p:cNvCxnSpPr>
            <p:nvPr/>
          </p:nvCxnSpPr>
          <p:spPr>
            <a:xfrm flipH="1">
              <a:off x="5642938" y="1873617"/>
              <a:ext cx="715200" cy="45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23"/>
            <p:cNvCxnSpPr>
              <a:stCxn id="316" idx="5"/>
              <a:endCxn id="319" idx="1"/>
            </p:cNvCxnSpPr>
            <p:nvPr/>
          </p:nvCxnSpPr>
          <p:spPr>
            <a:xfrm>
              <a:off x="5642962" y="2635617"/>
              <a:ext cx="445800" cy="506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23"/>
            <p:cNvCxnSpPr>
              <a:stCxn id="315" idx="4"/>
              <a:endCxn id="317" idx="0"/>
            </p:cNvCxnSpPr>
            <p:nvPr/>
          </p:nvCxnSpPr>
          <p:spPr>
            <a:xfrm>
              <a:off x="6513525" y="1936750"/>
              <a:ext cx="170100" cy="330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23"/>
            <p:cNvCxnSpPr>
              <a:stCxn id="315" idx="5"/>
              <a:endCxn id="318" idx="1"/>
            </p:cNvCxnSpPr>
            <p:nvPr/>
          </p:nvCxnSpPr>
          <p:spPr>
            <a:xfrm>
              <a:off x="6668912" y="1873617"/>
              <a:ext cx="11283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23"/>
            <p:cNvCxnSpPr>
              <a:stCxn id="317" idx="4"/>
              <a:endCxn id="319" idx="7"/>
            </p:cNvCxnSpPr>
            <p:nvPr/>
          </p:nvCxnSpPr>
          <p:spPr>
            <a:xfrm flipH="1">
              <a:off x="6399525" y="2698750"/>
              <a:ext cx="284100" cy="4428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23"/>
            <p:cNvCxnSpPr>
              <a:stCxn id="318" idx="3"/>
              <a:endCxn id="321" idx="0"/>
            </p:cNvCxnSpPr>
            <p:nvPr/>
          </p:nvCxnSpPr>
          <p:spPr>
            <a:xfrm flipH="1">
              <a:off x="7513188" y="2610542"/>
              <a:ext cx="284100" cy="468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23"/>
            <p:cNvCxnSpPr>
              <a:stCxn id="318" idx="7"/>
              <a:endCxn id="320" idx="3"/>
            </p:cNvCxnSpPr>
            <p:nvPr/>
          </p:nvCxnSpPr>
          <p:spPr>
            <a:xfrm flipH="1" rot="10800000">
              <a:off x="8108062" y="1873708"/>
              <a:ext cx="3306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23"/>
            <p:cNvCxnSpPr>
              <a:stCxn id="319" idx="6"/>
              <a:endCxn id="321" idx="2"/>
            </p:cNvCxnSpPr>
            <p:nvPr/>
          </p:nvCxnSpPr>
          <p:spPr>
            <a:xfrm>
              <a:off x="6463875" y="3294025"/>
              <a:ext cx="829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0" name="Google Shape;330;p23"/>
          <p:cNvSpPr txBox="1"/>
          <p:nvPr/>
        </p:nvSpPr>
        <p:spPr>
          <a:xfrm>
            <a:off x="596775" y="1505650"/>
            <a:ext cx="33612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BreadthFirst (‘A’);</a:t>
            </a:r>
            <a:endParaRPr b="1" sz="1600"/>
          </a:p>
        </p:txBody>
      </p:sp>
      <p:sp>
        <p:nvSpPr>
          <p:cNvPr id="331" name="Google Shape;331;p23"/>
          <p:cNvSpPr/>
          <p:nvPr/>
        </p:nvSpPr>
        <p:spPr>
          <a:xfrm>
            <a:off x="6257925" y="1936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</p:txBody>
      </p:sp>
      <p:sp>
        <p:nvSpPr>
          <p:cNvPr id="332" name="Google Shape;332;p23"/>
          <p:cNvSpPr txBox="1"/>
          <p:nvPr/>
        </p:nvSpPr>
        <p:spPr>
          <a:xfrm>
            <a:off x="1041975" y="3933250"/>
            <a:ext cx="27081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A B C D </a:t>
            </a:r>
            <a:endParaRPr b="1" sz="1600"/>
          </a:p>
        </p:txBody>
      </p:sp>
      <p:cxnSp>
        <p:nvCxnSpPr>
          <p:cNvPr id="333" name="Google Shape;333;p23"/>
          <p:cNvCxnSpPr>
            <a:stCxn id="331" idx="3"/>
            <a:endCxn id="316" idx="7"/>
          </p:cNvCxnSpPr>
          <p:nvPr/>
        </p:nvCxnSpPr>
        <p:spPr>
          <a:xfrm flipH="1">
            <a:off x="5605588" y="2304717"/>
            <a:ext cx="716700" cy="45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23"/>
          <p:cNvCxnSpPr>
            <a:stCxn id="331" idx="5"/>
            <a:endCxn id="318" idx="1"/>
          </p:cNvCxnSpPr>
          <p:nvPr/>
        </p:nvCxnSpPr>
        <p:spPr>
          <a:xfrm>
            <a:off x="6633062" y="2304717"/>
            <a:ext cx="1126800" cy="43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23"/>
          <p:cNvCxnSpPr>
            <a:stCxn id="331" idx="4"/>
            <a:endCxn id="317" idx="0"/>
          </p:cNvCxnSpPr>
          <p:nvPr/>
        </p:nvCxnSpPr>
        <p:spPr>
          <a:xfrm>
            <a:off x="6477675" y="2367850"/>
            <a:ext cx="168600" cy="33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23"/>
          <p:cNvSpPr/>
          <p:nvPr/>
        </p:nvSpPr>
        <p:spPr>
          <a:xfrm>
            <a:off x="6420625" y="2698738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endParaRPr/>
          </a:p>
        </p:txBody>
      </p:sp>
      <p:sp>
        <p:nvSpPr>
          <p:cNvPr id="337" name="Google Shape;337;p23"/>
          <p:cNvSpPr/>
          <p:nvPr/>
        </p:nvSpPr>
        <p:spPr>
          <a:xfrm>
            <a:off x="5230400" y="2698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endParaRPr/>
          </a:p>
        </p:txBody>
      </p:sp>
      <p:sp>
        <p:nvSpPr>
          <p:cNvPr id="338" name="Google Shape;338;p23"/>
          <p:cNvSpPr/>
          <p:nvPr/>
        </p:nvSpPr>
        <p:spPr>
          <a:xfrm>
            <a:off x="7700975" y="267020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endParaRPr/>
          </a:p>
        </p:txBody>
      </p:sp>
      <p:sp>
        <p:nvSpPr>
          <p:cNvPr id="339" name="Google Shape;339;p23"/>
          <p:cNvSpPr txBox="1"/>
          <p:nvPr/>
        </p:nvSpPr>
        <p:spPr>
          <a:xfrm>
            <a:off x="1041975" y="2639450"/>
            <a:ext cx="20994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E	F G</a:t>
            </a:r>
            <a:endParaRPr b="1" sz="1600"/>
          </a:p>
        </p:txBody>
      </p:sp>
      <p:sp>
        <p:nvSpPr>
          <p:cNvPr id="340" name="Google Shape;340;p23"/>
          <p:cNvSpPr/>
          <p:nvPr/>
        </p:nvSpPr>
        <p:spPr>
          <a:xfrm>
            <a:off x="7261475" y="3509575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</a:t>
            </a: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8336950" y="1936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</a:t>
            </a:r>
            <a:endParaRPr/>
          </a:p>
        </p:txBody>
      </p:sp>
      <p:cxnSp>
        <p:nvCxnSpPr>
          <p:cNvPr id="342" name="Google Shape;342;p23"/>
          <p:cNvCxnSpPr>
            <a:stCxn id="338" idx="3"/>
            <a:endCxn id="340" idx="0"/>
          </p:cNvCxnSpPr>
          <p:nvPr/>
        </p:nvCxnSpPr>
        <p:spPr>
          <a:xfrm flipH="1">
            <a:off x="7481238" y="3038167"/>
            <a:ext cx="284100" cy="47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23"/>
          <p:cNvCxnSpPr>
            <a:stCxn id="338" idx="7"/>
            <a:endCxn id="341" idx="3"/>
          </p:cNvCxnSpPr>
          <p:nvPr/>
        </p:nvCxnSpPr>
        <p:spPr>
          <a:xfrm flipH="1" rot="10800000">
            <a:off x="8076112" y="2304633"/>
            <a:ext cx="325200" cy="42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349" name="Google Shape;349;p24"/>
          <p:cNvSpPr txBox="1"/>
          <p:nvPr>
            <p:ph type="title"/>
          </p:nvPr>
        </p:nvSpPr>
        <p:spPr>
          <a:xfrm>
            <a:off x="311700" y="283400"/>
            <a:ext cx="5515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BREADTH FIRST TRAVERSAL	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4"/>
          <p:cNvSpPr txBox="1"/>
          <p:nvPr/>
        </p:nvSpPr>
        <p:spPr>
          <a:xfrm>
            <a:off x="596775" y="2204525"/>
            <a:ext cx="19329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Queue=</a:t>
            </a:r>
            <a:endParaRPr b="1" sz="1600"/>
          </a:p>
        </p:txBody>
      </p:sp>
      <p:sp>
        <p:nvSpPr>
          <p:cNvPr id="351" name="Google Shape;351;p24"/>
          <p:cNvSpPr txBox="1"/>
          <p:nvPr/>
        </p:nvSpPr>
        <p:spPr>
          <a:xfrm>
            <a:off x="596775" y="3509575"/>
            <a:ext cx="15690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Print=</a:t>
            </a:r>
            <a:endParaRPr b="1" sz="1600"/>
          </a:p>
        </p:txBody>
      </p:sp>
      <p:grpSp>
        <p:nvGrpSpPr>
          <p:cNvPr id="352" name="Google Shape;352;p24"/>
          <p:cNvGrpSpPr/>
          <p:nvPr/>
        </p:nvGrpSpPr>
        <p:grpSpPr>
          <a:xfrm>
            <a:off x="5230400" y="1936750"/>
            <a:ext cx="3546050" cy="2003925"/>
            <a:chOff x="5267825" y="1505650"/>
            <a:chExt cx="3546050" cy="2003925"/>
          </a:xfrm>
        </p:grpSpPr>
        <p:sp>
          <p:nvSpPr>
            <p:cNvPr id="353" name="Google Shape;353;p24"/>
            <p:cNvSpPr/>
            <p:nvPr/>
          </p:nvSpPr>
          <p:spPr>
            <a:xfrm>
              <a:off x="62937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526782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646387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7732925" y="22425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6024375" y="3078475"/>
              <a:ext cx="439500" cy="43110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</a:t>
              </a: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83743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G</a:t>
              </a: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7293425" y="30784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cxnSp>
          <p:nvCxnSpPr>
            <p:cNvPr id="360" name="Google Shape;360;p24"/>
            <p:cNvCxnSpPr>
              <a:stCxn id="353" idx="3"/>
              <a:endCxn id="354" idx="7"/>
            </p:cNvCxnSpPr>
            <p:nvPr/>
          </p:nvCxnSpPr>
          <p:spPr>
            <a:xfrm flipH="1">
              <a:off x="5642938" y="1873617"/>
              <a:ext cx="715200" cy="45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24"/>
            <p:cNvCxnSpPr>
              <a:stCxn id="354" idx="5"/>
              <a:endCxn id="357" idx="1"/>
            </p:cNvCxnSpPr>
            <p:nvPr/>
          </p:nvCxnSpPr>
          <p:spPr>
            <a:xfrm>
              <a:off x="5642962" y="2635617"/>
              <a:ext cx="445800" cy="506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24"/>
            <p:cNvCxnSpPr>
              <a:stCxn id="353" idx="4"/>
              <a:endCxn id="355" idx="0"/>
            </p:cNvCxnSpPr>
            <p:nvPr/>
          </p:nvCxnSpPr>
          <p:spPr>
            <a:xfrm>
              <a:off x="6513525" y="1936750"/>
              <a:ext cx="170100" cy="330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24"/>
            <p:cNvCxnSpPr>
              <a:stCxn id="353" idx="5"/>
              <a:endCxn id="356" idx="1"/>
            </p:cNvCxnSpPr>
            <p:nvPr/>
          </p:nvCxnSpPr>
          <p:spPr>
            <a:xfrm>
              <a:off x="6668912" y="1873617"/>
              <a:ext cx="11283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24"/>
            <p:cNvCxnSpPr>
              <a:stCxn id="355" idx="4"/>
              <a:endCxn id="357" idx="7"/>
            </p:cNvCxnSpPr>
            <p:nvPr/>
          </p:nvCxnSpPr>
          <p:spPr>
            <a:xfrm flipH="1">
              <a:off x="6399525" y="2698750"/>
              <a:ext cx="284100" cy="4428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24"/>
            <p:cNvCxnSpPr>
              <a:stCxn id="356" idx="3"/>
              <a:endCxn id="359" idx="0"/>
            </p:cNvCxnSpPr>
            <p:nvPr/>
          </p:nvCxnSpPr>
          <p:spPr>
            <a:xfrm flipH="1">
              <a:off x="7513188" y="2610542"/>
              <a:ext cx="284100" cy="468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24"/>
            <p:cNvCxnSpPr>
              <a:stCxn id="356" idx="7"/>
              <a:endCxn id="358" idx="3"/>
            </p:cNvCxnSpPr>
            <p:nvPr/>
          </p:nvCxnSpPr>
          <p:spPr>
            <a:xfrm flipH="1" rot="10800000">
              <a:off x="8108062" y="1873708"/>
              <a:ext cx="3306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24"/>
            <p:cNvCxnSpPr>
              <a:stCxn id="357" idx="6"/>
              <a:endCxn id="359" idx="2"/>
            </p:cNvCxnSpPr>
            <p:nvPr/>
          </p:nvCxnSpPr>
          <p:spPr>
            <a:xfrm>
              <a:off x="6463875" y="3294025"/>
              <a:ext cx="829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8" name="Google Shape;368;p24"/>
          <p:cNvSpPr txBox="1"/>
          <p:nvPr/>
        </p:nvSpPr>
        <p:spPr>
          <a:xfrm>
            <a:off x="596775" y="1505650"/>
            <a:ext cx="33612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BreadthFirst (‘A’);</a:t>
            </a:r>
            <a:endParaRPr b="1" sz="1600"/>
          </a:p>
        </p:txBody>
      </p:sp>
      <p:sp>
        <p:nvSpPr>
          <p:cNvPr id="369" name="Google Shape;369;p24"/>
          <p:cNvSpPr/>
          <p:nvPr/>
        </p:nvSpPr>
        <p:spPr>
          <a:xfrm>
            <a:off x="6257925" y="1936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</p:txBody>
      </p:sp>
      <p:sp>
        <p:nvSpPr>
          <p:cNvPr id="370" name="Google Shape;370;p24"/>
          <p:cNvSpPr txBox="1"/>
          <p:nvPr/>
        </p:nvSpPr>
        <p:spPr>
          <a:xfrm>
            <a:off x="1041975" y="3933250"/>
            <a:ext cx="27081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A B C D </a:t>
            </a:r>
            <a:endParaRPr b="1" sz="1600"/>
          </a:p>
        </p:txBody>
      </p:sp>
      <p:cxnSp>
        <p:nvCxnSpPr>
          <p:cNvPr id="371" name="Google Shape;371;p24"/>
          <p:cNvCxnSpPr>
            <a:stCxn id="369" idx="3"/>
            <a:endCxn id="354" idx="7"/>
          </p:cNvCxnSpPr>
          <p:nvPr/>
        </p:nvCxnSpPr>
        <p:spPr>
          <a:xfrm flipH="1">
            <a:off x="5605588" y="2304717"/>
            <a:ext cx="716700" cy="45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24"/>
          <p:cNvCxnSpPr>
            <a:stCxn id="369" idx="5"/>
            <a:endCxn id="356" idx="1"/>
          </p:cNvCxnSpPr>
          <p:nvPr/>
        </p:nvCxnSpPr>
        <p:spPr>
          <a:xfrm>
            <a:off x="6633062" y="2304717"/>
            <a:ext cx="1126800" cy="43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24"/>
          <p:cNvCxnSpPr>
            <a:stCxn id="369" idx="4"/>
            <a:endCxn id="355" idx="0"/>
          </p:cNvCxnSpPr>
          <p:nvPr/>
        </p:nvCxnSpPr>
        <p:spPr>
          <a:xfrm>
            <a:off x="6477675" y="2367850"/>
            <a:ext cx="168600" cy="33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24"/>
          <p:cNvSpPr/>
          <p:nvPr/>
        </p:nvSpPr>
        <p:spPr>
          <a:xfrm>
            <a:off x="6420625" y="2698738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endParaRPr/>
          </a:p>
        </p:txBody>
      </p:sp>
      <p:sp>
        <p:nvSpPr>
          <p:cNvPr id="375" name="Google Shape;375;p24"/>
          <p:cNvSpPr/>
          <p:nvPr/>
        </p:nvSpPr>
        <p:spPr>
          <a:xfrm>
            <a:off x="5230400" y="2698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endParaRPr/>
          </a:p>
        </p:txBody>
      </p:sp>
      <p:sp>
        <p:nvSpPr>
          <p:cNvPr id="376" name="Google Shape;376;p24"/>
          <p:cNvSpPr/>
          <p:nvPr/>
        </p:nvSpPr>
        <p:spPr>
          <a:xfrm>
            <a:off x="7700975" y="267020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endParaRPr/>
          </a:p>
        </p:txBody>
      </p:sp>
      <p:sp>
        <p:nvSpPr>
          <p:cNvPr id="377" name="Google Shape;377;p24"/>
          <p:cNvSpPr txBox="1"/>
          <p:nvPr/>
        </p:nvSpPr>
        <p:spPr>
          <a:xfrm>
            <a:off x="1041975" y="2639450"/>
            <a:ext cx="2099400" cy="4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E</a:t>
            </a:r>
            <a:r>
              <a:rPr b="1" lang="en-GB" sz="1600"/>
              <a:t>	F G</a:t>
            </a:r>
            <a:endParaRPr b="1" sz="1600"/>
          </a:p>
        </p:txBody>
      </p:sp>
      <p:sp>
        <p:nvSpPr>
          <p:cNvPr id="378" name="Google Shape;378;p24"/>
          <p:cNvSpPr/>
          <p:nvPr/>
        </p:nvSpPr>
        <p:spPr>
          <a:xfrm>
            <a:off x="7261475" y="3509575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</a:t>
            </a:r>
            <a:endParaRPr/>
          </a:p>
        </p:txBody>
      </p:sp>
      <p:sp>
        <p:nvSpPr>
          <p:cNvPr id="379" name="Google Shape;379;p24"/>
          <p:cNvSpPr/>
          <p:nvPr/>
        </p:nvSpPr>
        <p:spPr>
          <a:xfrm>
            <a:off x="8336950" y="1936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</a:t>
            </a:r>
            <a:endParaRPr/>
          </a:p>
        </p:txBody>
      </p:sp>
      <p:cxnSp>
        <p:nvCxnSpPr>
          <p:cNvPr id="380" name="Google Shape;380;p24"/>
          <p:cNvCxnSpPr>
            <a:stCxn id="376" idx="3"/>
            <a:endCxn id="378" idx="0"/>
          </p:cNvCxnSpPr>
          <p:nvPr/>
        </p:nvCxnSpPr>
        <p:spPr>
          <a:xfrm flipH="1">
            <a:off x="7481238" y="3038167"/>
            <a:ext cx="284100" cy="47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24"/>
          <p:cNvCxnSpPr>
            <a:stCxn id="376" idx="7"/>
            <a:endCxn id="379" idx="3"/>
          </p:cNvCxnSpPr>
          <p:nvPr/>
        </p:nvCxnSpPr>
        <p:spPr>
          <a:xfrm flipH="1" rot="10800000">
            <a:off x="8076112" y="2304633"/>
            <a:ext cx="325200" cy="42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24"/>
          <p:cNvCxnSpPr>
            <a:stCxn id="357" idx="6"/>
            <a:endCxn id="378" idx="2"/>
          </p:cNvCxnSpPr>
          <p:nvPr/>
        </p:nvCxnSpPr>
        <p:spPr>
          <a:xfrm>
            <a:off x="6426450" y="3725125"/>
            <a:ext cx="834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5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388" name="Google Shape;388;p25"/>
          <p:cNvSpPr txBox="1"/>
          <p:nvPr>
            <p:ph type="title"/>
          </p:nvPr>
        </p:nvSpPr>
        <p:spPr>
          <a:xfrm>
            <a:off x="311700" y="283400"/>
            <a:ext cx="5515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BREADTH FIRST TRAVERSAL	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5"/>
          <p:cNvSpPr txBox="1"/>
          <p:nvPr/>
        </p:nvSpPr>
        <p:spPr>
          <a:xfrm>
            <a:off x="596775" y="2204525"/>
            <a:ext cx="19329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Queue=</a:t>
            </a:r>
            <a:endParaRPr b="1" sz="1600"/>
          </a:p>
        </p:txBody>
      </p:sp>
      <p:sp>
        <p:nvSpPr>
          <p:cNvPr id="390" name="Google Shape;390;p25"/>
          <p:cNvSpPr txBox="1"/>
          <p:nvPr/>
        </p:nvSpPr>
        <p:spPr>
          <a:xfrm>
            <a:off x="596775" y="3509575"/>
            <a:ext cx="15690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Print=</a:t>
            </a:r>
            <a:endParaRPr b="1" sz="1600"/>
          </a:p>
        </p:txBody>
      </p:sp>
      <p:grpSp>
        <p:nvGrpSpPr>
          <p:cNvPr id="391" name="Google Shape;391;p25"/>
          <p:cNvGrpSpPr/>
          <p:nvPr/>
        </p:nvGrpSpPr>
        <p:grpSpPr>
          <a:xfrm>
            <a:off x="5230400" y="1936750"/>
            <a:ext cx="3546050" cy="2003925"/>
            <a:chOff x="5267825" y="1505650"/>
            <a:chExt cx="3546050" cy="2003925"/>
          </a:xfrm>
        </p:grpSpPr>
        <p:sp>
          <p:nvSpPr>
            <p:cNvPr id="392" name="Google Shape;392;p25"/>
            <p:cNvSpPr/>
            <p:nvPr/>
          </p:nvSpPr>
          <p:spPr>
            <a:xfrm>
              <a:off x="62937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526782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646387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7732925" y="22425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6024375" y="3078475"/>
              <a:ext cx="439500" cy="43110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</a:t>
              </a: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83743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G</a:t>
              </a: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7293425" y="30784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cxnSp>
          <p:nvCxnSpPr>
            <p:cNvPr id="399" name="Google Shape;399;p25"/>
            <p:cNvCxnSpPr>
              <a:stCxn id="392" idx="3"/>
              <a:endCxn id="393" idx="7"/>
            </p:cNvCxnSpPr>
            <p:nvPr/>
          </p:nvCxnSpPr>
          <p:spPr>
            <a:xfrm flipH="1">
              <a:off x="5642938" y="1873617"/>
              <a:ext cx="715200" cy="45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25"/>
            <p:cNvCxnSpPr>
              <a:stCxn id="393" idx="5"/>
              <a:endCxn id="396" idx="1"/>
            </p:cNvCxnSpPr>
            <p:nvPr/>
          </p:nvCxnSpPr>
          <p:spPr>
            <a:xfrm>
              <a:off x="5642962" y="2635617"/>
              <a:ext cx="445800" cy="506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25"/>
            <p:cNvCxnSpPr>
              <a:stCxn id="392" idx="4"/>
              <a:endCxn id="394" idx="0"/>
            </p:cNvCxnSpPr>
            <p:nvPr/>
          </p:nvCxnSpPr>
          <p:spPr>
            <a:xfrm>
              <a:off x="6513525" y="1936750"/>
              <a:ext cx="170100" cy="330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25"/>
            <p:cNvCxnSpPr>
              <a:stCxn id="392" idx="5"/>
              <a:endCxn id="395" idx="1"/>
            </p:cNvCxnSpPr>
            <p:nvPr/>
          </p:nvCxnSpPr>
          <p:spPr>
            <a:xfrm>
              <a:off x="6668912" y="1873617"/>
              <a:ext cx="11283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25"/>
            <p:cNvCxnSpPr>
              <a:stCxn id="394" idx="4"/>
              <a:endCxn id="396" idx="7"/>
            </p:cNvCxnSpPr>
            <p:nvPr/>
          </p:nvCxnSpPr>
          <p:spPr>
            <a:xfrm flipH="1">
              <a:off x="6399525" y="2698750"/>
              <a:ext cx="284100" cy="4428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25"/>
            <p:cNvCxnSpPr>
              <a:stCxn id="395" idx="3"/>
              <a:endCxn id="398" idx="0"/>
            </p:cNvCxnSpPr>
            <p:nvPr/>
          </p:nvCxnSpPr>
          <p:spPr>
            <a:xfrm flipH="1">
              <a:off x="7513188" y="2610542"/>
              <a:ext cx="284100" cy="468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25"/>
            <p:cNvCxnSpPr>
              <a:stCxn id="395" idx="7"/>
              <a:endCxn id="397" idx="3"/>
            </p:cNvCxnSpPr>
            <p:nvPr/>
          </p:nvCxnSpPr>
          <p:spPr>
            <a:xfrm flipH="1" rot="10800000">
              <a:off x="8108062" y="1873708"/>
              <a:ext cx="3306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25"/>
            <p:cNvCxnSpPr>
              <a:stCxn id="396" idx="6"/>
              <a:endCxn id="398" idx="2"/>
            </p:cNvCxnSpPr>
            <p:nvPr/>
          </p:nvCxnSpPr>
          <p:spPr>
            <a:xfrm>
              <a:off x="6463875" y="3294025"/>
              <a:ext cx="829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7" name="Google Shape;407;p25"/>
          <p:cNvSpPr txBox="1"/>
          <p:nvPr/>
        </p:nvSpPr>
        <p:spPr>
          <a:xfrm>
            <a:off x="596775" y="1505650"/>
            <a:ext cx="33612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BreadthFirst (‘A’);</a:t>
            </a:r>
            <a:endParaRPr b="1" sz="1600"/>
          </a:p>
        </p:txBody>
      </p:sp>
      <p:sp>
        <p:nvSpPr>
          <p:cNvPr id="408" name="Google Shape;408;p25"/>
          <p:cNvSpPr/>
          <p:nvPr/>
        </p:nvSpPr>
        <p:spPr>
          <a:xfrm>
            <a:off x="6257925" y="1936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</p:txBody>
      </p:sp>
      <p:sp>
        <p:nvSpPr>
          <p:cNvPr id="409" name="Google Shape;409;p25"/>
          <p:cNvSpPr txBox="1"/>
          <p:nvPr/>
        </p:nvSpPr>
        <p:spPr>
          <a:xfrm>
            <a:off x="1041975" y="3933250"/>
            <a:ext cx="27081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A B C D E F G </a:t>
            </a:r>
            <a:endParaRPr b="1" sz="1600"/>
          </a:p>
        </p:txBody>
      </p:sp>
      <p:cxnSp>
        <p:nvCxnSpPr>
          <p:cNvPr id="410" name="Google Shape;410;p25"/>
          <p:cNvCxnSpPr>
            <a:stCxn id="408" idx="3"/>
            <a:endCxn id="393" idx="7"/>
          </p:cNvCxnSpPr>
          <p:nvPr/>
        </p:nvCxnSpPr>
        <p:spPr>
          <a:xfrm flipH="1">
            <a:off x="5605588" y="2304717"/>
            <a:ext cx="716700" cy="45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25"/>
          <p:cNvCxnSpPr>
            <a:stCxn id="408" idx="5"/>
            <a:endCxn id="395" idx="1"/>
          </p:cNvCxnSpPr>
          <p:nvPr/>
        </p:nvCxnSpPr>
        <p:spPr>
          <a:xfrm>
            <a:off x="6633062" y="2304717"/>
            <a:ext cx="1126800" cy="43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25"/>
          <p:cNvCxnSpPr>
            <a:stCxn id="408" idx="4"/>
            <a:endCxn id="394" idx="0"/>
          </p:cNvCxnSpPr>
          <p:nvPr/>
        </p:nvCxnSpPr>
        <p:spPr>
          <a:xfrm>
            <a:off x="6477675" y="2367850"/>
            <a:ext cx="168600" cy="33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25"/>
          <p:cNvSpPr/>
          <p:nvPr/>
        </p:nvSpPr>
        <p:spPr>
          <a:xfrm>
            <a:off x="6420625" y="2698738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endParaRPr/>
          </a:p>
        </p:txBody>
      </p:sp>
      <p:sp>
        <p:nvSpPr>
          <p:cNvPr id="414" name="Google Shape;414;p25"/>
          <p:cNvSpPr/>
          <p:nvPr/>
        </p:nvSpPr>
        <p:spPr>
          <a:xfrm>
            <a:off x="5230400" y="2698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endParaRPr/>
          </a:p>
        </p:txBody>
      </p:sp>
      <p:sp>
        <p:nvSpPr>
          <p:cNvPr id="415" name="Google Shape;415;p25"/>
          <p:cNvSpPr/>
          <p:nvPr/>
        </p:nvSpPr>
        <p:spPr>
          <a:xfrm>
            <a:off x="7700975" y="267020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endParaRPr/>
          </a:p>
        </p:txBody>
      </p:sp>
      <p:sp>
        <p:nvSpPr>
          <p:cNvPr id="416" name="Google Shape;416;p25"/>
          <p:cNvSpPr txBox="1"/>
          <p:nvPr/>
        </p:nvSpPr>
        <p:spPr>
          <a:xfrm>
            <a:off x="1041975" y="2639450"/>
            <a:ext cx="20994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417" name="Google Shape;417;p25"/>
          <p:cNvSpPr/>
          <p:nvPr/>
        </p:nvSpPr>
        <p:spPr>
          <a:xfrm>
            <a:off x="7261475" y="3509575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</a:t>
            </a:r>
            <a:endParaRPr/>
          </a:p>
        </p:txBody>
      </p:sp>
      <p:sp>
        <p:nvSpPr>
          <p:cNvPr id="418" name="Google Shape;418;p25"/>
          <p:cNvSpPr/>
          <p:nvPr/>
        </p:nvSpPr>
        <p:spPr>
          <a:xfrm>
            <a:off x="8336950" y="1936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</a:t>
            </a:r>
            <a:endParaRPr/>
          </a:p>
        </p:txBody>
      </p:sp>
      <p:cxnSp>
        <p:nvCxnSpPr>
          <p:cNvPr id="419" name="Google Shape;419;p25"/>
          <p:cNvCxnSpPr>
            <a:stCxn id="415" idx="3"/>
            <a:endCxn id="417" idx="0"/>
          </p:cNvCxnSpPr>
          <p:nvPr/>
        </p:nvCxnSpPr>
        <p:spPr>
          <a:xfrm flipH="1">
            <a:off x="7481238" y="3038167"/>
            <a:ext cx="284100" cy="47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25"/>
          <p:cNvCxnSpPr>
            <a:stCxn id="415" idx="7"/>
            <a:endCxn id="418" idx="3"/>
          </p:cNvCxnSpPr>
          <p:nvPr/>
        </p:nvCxnSpPr>
        <p:spPr>
          <a:xfrm flipH="1" rot="10800000">
            <a:off x="8076112" y="2304633"/>
            <a:ext cx="325200" cy="42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25"/>
          <p:cNvCxnSpPr>
            <a:stCxn id="396" idx="6"/>
            <a:endCxn id="417" idx="2"/>
          </p:cNvCxnSpPr>
          <p:nvPr/>
        </p:nvCxnSpPr>
        <p:spPr>
          <a:xfrm>
            <a:off x="6426450" y="3725125"/>
            <a:ext cx="834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25"/>
          <p:cNvSpPr txBox="1"/>
          <p:nvPr/>
        </p:nvSpPr>
        <p:spPr>
          <a:xfrm>
            <a:off x="5269200" y="4159750"/>
            <a:ext cx="31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All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vertices are visited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6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428" name="Google Shape;428;p26"/>
          <p:cNvSpPr txBox="1"/>
          <p:nvPr>
            <p:ph type="title"/>
          </p:nvPr>
        </p:nvSpPr>
        <p:spPr>
          <a:xfrm>
            <a:off x="311700" y="283400"/>
            <a:ext cx="5515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BREADTH FIRST TRAVERSAL	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6"/>
          <p:cNvSpPr txBox="1"/>
          <p:nvPr/>
        </p:nvSpPr>
        <p:spPr>
          <a:xfrm>
            <a:off x="65475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6"/>
          <p:cNvSpPr txBox="1"/>
          <p:nvPr/>
        </p:nvSpPr>
        <p:spPr>
          <a:xfrm>
            <a:off x="8432025" y="495800"/>
            <a:ext cx="21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CODE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1" name="Google Shape;431;p26"/>
          <p:cNvSpPr txBox="1"/>
          <p:nvPr/>
        </p:nvSpPr>
        <p:spPr>
          <a:xfrm>
            <a:off x="508075" y="1153400"/>
            <a:ext cx="3780900" cy="4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Breadth First with Java</a:t>
            </a:r>
            <a:endParaRPr b="1" sz="2000"/>
          </a:p>
        </p:txBody>
      </p:sp>
      <p:sp>
        <p:nvSpPr>
          <p:cNvPr id="432" name="Google Shape;432;p26"/>
          <p:cNvSpPr txBox="1"/>
          <p:nvPr/>
        </p:nvSpPr>
        <p:spPr>
          <a:xfrm>
            <a:off x="927300" y="1598038"/>
            <a:ext cx="39510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(Take graph G as an  example)</a:t>
            </a:r>
            <a:endParaRPr b="1" sz="1600"/>
          </a:p>
        </p:txBody>
      </p:sp>
      <p:grpSp>
        <p:nvGrpSpPr>
          <p:cNvPr id="433" name="Google Shape;433;p26"/>
          <p:cNvGrpSpPr/>
          <p:nvPr/>
        </p:nvGrpSpPr>
        <p:grpSpPr>
          <a:xfrm>
            <a:off x="6425341" y="1153398"/>
            <a:ext cx="2397484" cy="1769752"/>
            <a:chOff x="6425341" y="1153398"/>
            <a:chExt cx="2397484" cy="1769752"/>
          </a:xfrm>
        </p:grpSpPr>
        <p:grpSp>
          <p:nvGrpSpPr>
            <p:cNvPr id="434" name="Google Shape;434;p26"/>
            <p:cNvGrpSpPr/>
            <p:nvPr/>
          </p:nvGrpSpPr>
          <p:grpSpPr>
            <a:xfrm>
              <a:off x="6425341" y="1153398"/>
              <a:ext cx="2397484" cy="1320386"/>
              <a:chOff x="5267825" y="1505650"/>
              <a:chExt cx="3546050" cy="2003925"/>
            </a:xfrm>
          </p:grpSpPr>
          <p:sp>
            <p:nvSpPr>
              <p:cNvPr id="435" name="Google Shape;435;p26"/>
              <p:cNvSpPr/>
              <p:nvPr/>
            </p:nvSpPr>
            <p:spPr>
              <a:xfrm>
                <a:off x="6293775" y="1505650"/>
                <a:ext cx="439500" cy="431100"/>
              </a:xfrm>
              <a:prstGeom prst="ellipse">
                <a:avLst/>
              </a:prstGeom>
              <a:solidFill>
                <a:srgbClr val="4A86E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A</a:t>
                </a:r>
                <a:endParaRPr/>
              </a:p>
            </p:txBody>
          </p:sp>
          <p:sp>
            <p:nvSpPr>
              <p:cNvPr id="436" name="Google Shape;436;p26"/>
              <p:cNvSpPr/>
              <p:nvPr/>
            </p:nvSpPr>
            <p:spPr>
              <a:xfrm>
                <a:off x="5267825" y="2267650"/>
                <a:ext cx="439500" cy="431100"/>
              </a:xfrm>
              <a:prstGeom prst="ellipse">
                <a:avLst/>
              </a:prstGeom>
              <a:solidFill>
                <a:srgbClr val="4A86E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B</a:t>
                </a:r>
                <a:endParaRPr/>
              </a:p>
            </p:txBody>
          </p:sp>
          <p:sp>
            <p:nvSpPr>
              <p:cNvPr id="437" name="Google Shape;437;p26"/>
              <p:cNvSpPr/>
              <p:nvPr/>
            </p:nvSpPr>
            <p:spPr>
              <a:xfrm>
                <a:off x="6463875" y="2267650"/>
                <a:ext cx="439500" cy="431100"/>
              </a:xfrm>
              <a:prstGeom prst="ellipse">
                <a:avLst/>
              </a:prstGeom>
              <a:solidFill>
                <a:srgbClr val="4A86E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C</a:t>
                </a:r>
                <a:endParaRPr/>
              </a:p>
            </p:txBody>
          </p:sp>
          <p:sp>
            <p:nvSpPr>
              <p:cNvPr id="438" name="Google Shape;438;p26"/>
              <p:cNvSpPr/>
              <p:nvPr/>
            </p:nvSpPr>
            <p:spPr>
              <a:xfrm>
                <a:off x="7732925" y="2242575"/>
                <a:ext cx="439500" cy="431100"/>
              </a:xfrm>
              <a:prstGeom prst="ellipse">
                <a:avLst/>
              </a:prstGeom>
              <a:solidFill>
                <a:srgbClr val="4A86E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D</a:t>
                </a:r>
                <a:endParaRPr/>
              </a:p>
            </p:txBody>
          </p:sp>
          <p:sp>
            <p:nvSpPr>
              <p:cNvPr id="439" name="Google Shape;439;p26"/>
              <p:cNvSpPr/>
              <p:nvPr/>
            </p:nvSpPr>
            <p:spPr>
              <a:xfrm>
                <a:off x="6024375" y="3078475"/>
                <a:ext cx="439500" cy="431100"/>
              </a:xfrm>
              <a:prstGeom prst="ellipse">
                <a:avLst/>
              </a:prstGeom>
              <a:solidFill>
                <a:srgbClr val="4A86E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E</a:t>
                </a:r>
                <a:endParaRPr/>
              </a:p>
            </p:txBody>
          </p:sp>
          <p:sp>
            <p:nvSpPr>
              <p:cNvPr id="440" name="Google Shape;440;p26"/>
              <p:cNvSpPr/>
              <p:nvPr/>
            </p:nvSpPr>
            <p:spPr>
              <a:xfrm>
                <a:off x="8374375" y="1505650"/>
                <a:ext cx="439500" cy="431100"/>
              </a:xfrm>
              <a:prstGeom prst="ellipse">
                <a:avLst/>
              </a:prstGeom>
              <a:solidFill>
                <a:srgbClr val="4A86E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G</a:t>
                </a:r>
                <a:endParaRPr/>
              </a:p>
            </p:txBody>
          </p:sp>
          <p:sp>
            <p:nvSpPr>
              <p:cNvPr id="441" name="Google Shape;441;p26"/>
              <p:cNvSpPr/>
              <p:nvPr/>
            </p:nvSpPr>
            <p:spPr>
              <a:xfrm>
                <a:off x="7293425" y="3078475"/>
                <a:ext cx="439500" cy="431100"/>
              </a:xfrm>
              <a:prstGeom prst="ellipse">
                <a:avLst/>
              </a:prstGeom>
              <a:solidFill>
                <a:srgbClr val="4A86E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F</a:t>
                </a:r>
                <a:endParaRPr/>
              </a:p>
            </p:txBody>
          </p:sp>
          <p:cxnSp>
            <p:nvCxnSpPr>
              <p:cNvPr id="442" name="Google Shape;442;p26"/>
              <p:cNvCxnSpPr>
                <a:stCxn id="435" idx="3"/>
                <a:endCxn id="436" idx="7"/>
              </p:cNvCxnSpPr>
              <p:nvPr/>
            </p:nvCxnSpPr>
            <p:spPr>
              <a:xfrm flipH="1">
                <a:off x="5642938" y="1873617"/>
                <a:ext cx="715200" cy="45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3" name="Google Shape;443;p26"/>
              <p:cNvCxnSpPr>
                <a:stCxn id="436" idx="5"/>
                <a:endCxn id="439" idx="1"/>
              </p:cNvCxnSpPr>
              <p:nvPr/>
            </p:nvCxnSpPr>
            <p:spPr>
              <a:xfrm>
                <a:off x="5642962" y="2635617"/>
                <a:ext cx="445800" cy="506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4" name="Google Shape;444;p26"/>
              <p:cNvCxnSpPr>
                <a:stCxn id="435" idx="4"/>
                <a:endCxn id="437" idx="0"/>
              </p:cNvCxnSpPr>
              <p:nvPr/>
            </p:nvCxnSpPr>
            <p:spPr>
              <a:xfrm>
                <a:off x="6513525" y="1936750"/>
                <a:ext cx="170100" cy="330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5" name="Google Shape;445;p26"/>
              <p:cNvCxnSpPr>
                <a:stCxn id="435" idx="5"/>
                <a:endCxn id="438" idx="1"/>
              </p:cNvCxnSpPr>
              <p:nvPr/>
            </p:nvCxnSpPr>
            <p:spPr>
              <a:xfrm>
                <a:off x="6668912" y="1873617"/>
                <a:ext cx="1128300" cy="432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6" name="Google Shape;446;p26"/>
              <p:cNvCxnSpPr>
                <a:stCxn id="437" idx="4"/>
                <a:endCxn id="439" idx="7"/>
              </p:cNvCxnSpPr>
              <p:nvPr/>
            </p:nvCxnSpPr>
            <p:spPr>
              <a:xfrm flipH="1">
                <a:off x="6399525" y="2698750"/>
                <a:ext cx="284100" cy="44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7" name="Google Shape;447;p26"/>
              <p:cNvCxnSpPr>
                <a:stCxn id="438" idx="3"/>
                <a:endCxn id="441" idx="0"/>
              </p:cNvCxnSpPr>
              <p:nvPr/>
            </p:nvCxnSpPr>
            <p:spPr>
              <a:xfrm flipH="1">
                <a:off x="7513188" y="2610542"/>
                <a:ext cx="284100" cy="46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8" name="Google Shape;448;p26"/>
              <p:cNvCxnSpPr>
                <a:stCxn id="438" idx="7"/>
                <a:endCxn id="440" idx="3"/>
              </p:cNvCxnSpPr>
              <p:nvPr/>
            </p:nvCxnSpPr>
            <p:spPr>
              <a:xfrm flipH="1" rot="10800000">
                <a:off x="8108062" y="1873708"/>
                <a:ext cx="330600" cy="432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9" name="Google Shape;449;p26"/>
              <p:cNvCxnSpPr>
                <a:stCxn id="439" idx="6"/>
                <a:endCxn id="441" idx="2"/>
              </p:cNvCxnSpPr>
              <p:nvPr/>
            </p:nvCxnSpPr>
            <p:spPr>
              <a:xfrm>
                <a:off x="6463875" y="3294025"/>
                <a:ext cx="829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50" name="Google Shape;450;p26"/>
            <p:cNvSpPr txBox="1"/>
            <p:nvPr/>
          </p:nvSpPr>
          <p:spPr>
            <a:xfrm>
              <a:off x="6544925" y="2538250"/>
              <a:ext cx="1932900" cy="384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/>
                <a:t>Graph G</a:t>
              </a:r>
              <a:endParaRPr sz="1300"/>
            </a:p>
          </p:txBody>
        </p:sp>
      </p:grpSp>
      <p:sp>
        <p:nvSpPr>
          <p:cNvPr id="451" name="Google Shape;451;p26"/>
          <p:cNvSpPr txBox="1"/>
          <p:nvPr/>
        </p:nvSpPr>
        <p:spPr>
          <a:xfrm>
            <a:off x="508075" y="2356200"/>
            <a:ext cx="5481900" cy="67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FF"/>
                </a:solidFill>
              </a:rPr>
              <a:t>STEP 1: </a:t>
            </a:r>
            <a:r>
              <a:rPr b="1" lang="en-GB" sz="1600"/>
              <a:t>Convert graph G into adjacency matrix, then save as a .txt file </a:t>
            </a:r>
            <a:endParaRPr b="1" sz="1600">
              <a:solidFill>
                <a:srgbClr val="0000FF"/>
              </a:solidFill>
            </a:endParaRPr>
          </a:p>
        </p:txBody>
      </p:sp>
      <p:pic>
        <p:nvPicPr>
          <p:cNvPr id="452" name="Google Shape;4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25" y="2998400"/>
            <a:ext cx="3384148" cy="18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800" y="2957100"/>
            <a:ext cx="3170429" cy="184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4" name="Google Shape;454;p26"/>
          <p:cNvCxnSpPr/>
          <p:nvPr/>
        </p:nvCxnSpPr>
        <p:spPr>
          <a:xfrm>
            <a:off x="3918100" y="3930575"/>
            <a:ext cx="7578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26"/>
          <p:cNvSpPr txBox="1"/>
          <p:nvPr/>
        </p:nvSpPr>
        <p:spPr>
          <a:xfrm>
            <a:off x="5020013" y="4758600"/>
            <a:ext cx="3000000" cy="38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.txt file name “inputGraph.txt”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461" name="Google Shape;461;p27"/>
          <p:cNvSpPr txBox="1"/>
          <p:nvPr>
            <p:ph type="title"/>
          </p:nvPr>
        </p:nvSpPr>
        <p:spPr>
          <a:xfrm>
            <a:off x="311700" y="283400"/>
            <a:ext cx="5515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BREADTH FIRST TRAVERSAL	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7"/>
          <p:cNvSpPr txBox="1"/>
          <p:nvPr/>
        </p:nvSpPr>
        <p:spPr>
          <a:xfrm>
            <a:off x="65475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7"/>
          <p:cNvSpPr txBox="1"/>
          <p:nvPr/>
        </p:nvSpPr>
        <p:spPr>
          <a:xfrm>
            <a:off x="8432025" y="495800"/>
            <a:ext cx="21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CODE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4" name="Google Shape;464;p27"/>
          <p:cNvSpPr txBox="1"/>
          <p:nvPr/>
        </p:nvSpPr>
        <p:spPr>
          <a:xfrm>
            <a:off x="193650" y="1187200"/>
            <a:ext cx="5481900" cy="923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FF"/>
                </a:solidFill>
              </a:rPr>
              <a:t>STEP 2: </a:t>
            </a:r>
            <a:r>
              <a:rPr b="1" lang="en-GB" sz="1600"/>
              <a:t>Write two classes: 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Node represents a vertex;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MyQueue </a:t>
            </a:r>
            <a:r>
              <a:rPr b="1" lang="en-GB" sz="1600">
                <a:solidFill>
                  <a:schemeClr val="dk1"/>
                </a:solidFill>
              </a:rPr>
              <a:t>represents list of visited vertices</a:t>
            </a:r>
            <a:endParaRPr b="1" sz="1600">
              <a:solidFill>
                <a:srgbClr val="0000FF"/>
              </a:solidFill>
            </a:endParaRPr>
          </a:p>
        </p:txBody>
      </p:sp>
      <p:pic>
        <p:nvPicPr>
          <p:cNvPr id="465" name="Google Shape;4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075" y="906900"/>
            <a:ext cx="2931757" cy="423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1125" y="3098750"/>
            <a:ext cx="3249950" cy="21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472" name="Google Shape;472;p28"/>
          <p:cNvSpPr txBox="1"/>
          <p:nvPr>
            <p:ph type="title"/>
          </p:nvPr>
        </p:nvSpPr>
        <p:spPr>
          <a:xfrm>
            <a:off x="311700" y="283400"/>
            <a:ext cx="5515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BREADTH FIRST TRAVERSAL	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8"/>
          <p:cNvSpPr txBox="1"/>
          <p:nvPr/>
        </p:nvSpPr>
        <p:spPr>
          <a:xfrm>
            <a:off x="65475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8"/>
          <p:cNvSpPr txBox="1"/>
          <p:nvPr/>
        </p:nvSpPr>
        <p:spPr>
          <a:xfrm>
            <a:off x="8432025" y="495800"/>
            <a:ext cx="21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CODE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5" name="Google Shape;475;p28"/>
          <p:cNvSpPr txBox="1"/>
          <p:nvPr/>
        </p:nvSpPr>
        <p:spPr>
          <a:xfrm>
            <a:off x="193650" y="1187200"/>
            <a:ext cx="54819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FF"/>
                </a:solidFill>
              </a:rPr>
              <a:t>STEP 3: </a:t>
            </a:r>
            <a:r>
              <a:rPr b="1" lang="en-GB" sz="1600">
                <a:solidFill>
                  <a:schemeClr val="dk1"/>
                </a:solidFill>
              </a:rPr>
              <a:t>Class MyGraph implement BreadthFirst</a:t>
            </a:r>
            <a:endParaRPr b="1" sz="1600">
              <a:solidFill>
                <a:srgbClr val="0000FF"/>
              </a:solidFill>
            </a:endParaRPr>
          </a:p>
        </p:txBody>
      </p:sp>
      <p:sp>
        <p:nvSpPr>
          <p:cNvPr id="476" name="Google Shape;476;p28"/>
          <p:cNvSpPr txBox="1"/>
          <p:nvPr/>
        </p:nvSpPr>
        <p:spPr>
          <a:xfrm>
            <a:off x="596775" y="2204525"/>
            <a:ext cx="3441900" cy="61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constructor MyGraph() read the .txt file “inputGraph.txt” </a:t>
            </a:r>
            <a:endParaRPr/>
          </a:p>
        </p:txBody>
      </p:sp>
      <p:pic>
        <p:nvPicPr>
          <p:cNvPr id="477" name="Google Shape;4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778" y="1618300"/>
            <a:ext cx="4534221" cy="352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9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483" name="Google Shape;483;p29"/>
          <p:cNvSpPr txBox="1"/>
          <p:nvPr>
            <p:ph type="title"/>
          </p:nvPr>
        </p:nvSpPr>
        <p:spPr>
          <a:xfrm>
            <a:off x="311700" y="283400"/>
            <a:ext cx="5515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BREADTH FIRST TRAVERSAL	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9"/>
          <p:cNvSpPr txBox="1"/>
          <p:nvPr/>
        </p:nvSpPr>
        <p:spPr>
          <a:xfrm>
            <a:off x="65475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9"/>
          <p:cNvSpPr txBox="1"/>
          <p:nvPr/>
        </p:nvSpPr>
        <p:spPr>
          <a:xfrm>
            <a:off x="8432025" y="495800"/>
            <a:ext cx="21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CODE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6" name="Google Shape;486;p29"/>
          <p:cNvSpPr txBox="1"/>
          <p:nvPr/>
        </p:nvSpPr>
        <p:spPr>
          <a:xfrm>
            <a:off x="193650" y="1187200"/>
            <a:ext cx="54819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FF"/>
                </a:solidFill>
              </a:rPr>
              <a:t>STEP 3: </a:t>
            </a:r>
            <a:r>
              <a:rPr b="1" lang="en-GB" sz="1600">
                <a:solidFill>
                  <a:schemeClr val="dk1"/>
                </a:solidFill>
              </a:rPr>
              <a:t>Class MyGraph implement BreadthFirst</a:t>
            </a:r>
            <a:endParaRPr b="1" sz="1600">
              <a:solidFill>
                <a:srgbClr val="0000FF"/>
              </a:solidFill>
            </a:endParaRPr>
          </a:p>
        </p:txBody>
      </p:sp>
      <p:sp>
        <p:nvSpPr>
          <p:cNvPr id="487" name="Google Shape;487;p29"/>
          <p:cNvSpPr txBox="1"/>
          <p:nvPr/>
        </p:nvSpPr>
        <p:spPr>
          <a:xfrm>
            <a:off x="4800100" y="1498388"/>
            <a:ext cx="34419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Breadth First code:</a:t>
            </a:r>
            <a:endParaRPr/>
          </a:p>
        </p:txBody>
      </p:sp>
      <p:pic>
        <p:nvPicPr>
          <p:cNvPr id="488" name="Google Shape;4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835" y="1898600"/>
            <a:ext cx="4429165" cy="3244899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29"/>
          <p:cNvSpPr txBox="1"/>
          <p:nvPr/>
        </p:nvSpPr>
        <p:spPr>
          <a:xfrm>
            <a:off x="0" y="2252900"/>
            <a:ext cx="34419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Functions to display the result</a:t>
            </a:r>
            <a:endParaRPr/>
          </a:p>
        </p:txBody>
      </p:sp>
      <p:pic>
        <p:nvPicPr>
          <p:cNvPr id="490" name="Google Shape;4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67000"/>
            <a:ext cx="39890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0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496" name="Google Shape;496;p30"/>
          <p:cNvSpPr txBox="1"/>
          <p:nvPr>
            <p:ph type="title"/>
          </p:nvPr>
        </p:nvSpPr>
        <p:spPr>
          <a:xfrm>
            <a:off x="311700" y="283400"/>
            <a:ext cx="5515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BREADTH FIRST TRAVERSAL	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0"/>
          <p:cNvSpPr txBox="1"/>
          <p:nvPr/>
        </p:nvSpPr>
        <p:spPr>
          <a:xfrm>
            <a:off x="65475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0"/>
          <p:cNvSpPr txBox="1"/>
          <p:nvPr/>
        </p:nvSpPr>
        <p:spPr>
          <a:xfrm>
            <a:off x="8432025" y="495800"/>
            <a:ext cx="21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CODE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9" name="Google Shape;499;p30"/>
          <p:cNvSpPr txBox="1"/>
          <p:nvPr/>
        </p:nvSpPr>
        <p:spPr>
          <a:xfrm>
            <a:off x="193650" y="1187200"/>
            <a:ext cx="54819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FF"/>
                </a:solidFill>
              </a:rPr>
              <a:t>STEP 4: </a:t>
            </a:r>
            <a:r>
              <a:rPr b="1" lang="en-GB" sz="1600">
                <a:solidFill>
                  <a:schemeClr val="dk1"/>
                </a:solidFill>
              </a:rPr>
              <a:t>Run program</a:t>
            </a:r>
            <a:endParaRPr b="1" sz="1600">
              <a:solidFill>
                <a:srgbClr val="0000FF"/>
              </a:solidFill>
            </a:endParaRPr>
          </a:p>
        </p:txBody>
      </p:sp>
      <p:pic>
        <p:nvPicPr>
          <p:cNvPr id="500" name="Google Shape;5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26198"/>
            <a:ext cx="4308175" cy="2417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321" y="2609850"/>
            <a:ext cx="3793675" cy="2533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2" name="Google Shape;502;p30"/>
          <p:cNvCxnSpPr/>
          <p:nvPr/>
        </p:nvCxnSpPr>
        <p:spPr>
          <a:xfrm>
            <a:off x="4438650" y="3343275"/>
            <a:ext cx="7812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30"/>
          <p:cNvSpPr txBox="1"/>
          <p:nvPr/>
        </p:nvSpPr>
        <p:spPr>
          <a:xfrm>
            <a:off x="0" y="2326000"/>
            <a:ext cx="34419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Main function</a:t>
            </a:r>
            <a:endParaRPr/>
          </a:p>
        </p:txBody>
      </p:sp>
      <p:sp>
        <p:nvSpPr>
          <p:cNvPr id="504" name="Google Shape;504;p30"/>
          <p:cNvSpPr txBox="1"/>
          <p:nvPr/>
        </p:nvSpPr>
        <p:spPr>
          <a:xfrm>
            <a:off x="5350325" y="2171550"/>
            <a:ext cx="34419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Output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1"/>
          <p:cNvSpPr/>
          <p:nvPr/>
        </p:nvSpPr>
        <p:spPr>
          <a:xfrm>
            <a:off x="0" y="1919250"/>
            <a:ext cx="9144000" cy="1305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DEPTH </a:t>
            </a:r>
            <a:r>
              <a:rPr lang="en-GB" sz="3600"/>
              <a:t>FIRST TRAVERSAL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2355300" y="249650"/>
            <a:ext cx="4433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00">
                <a:latin typeface="Comic Sans MS"/>
                <a:ea typeface="Comic Sans MS"/>
                <a:cs typeface="Comic Sans MS"/>
                <a:sym typeface="Comic Sans MS"/>
              </a:rPr>
              <a:t>GRAPH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65475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955725" y="3922700"/>
            <a:ext cx="34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b="1" lang="en-GB">
                <a:latin typeface="Comic Sans MS"/>
                <a:ea typeface="Comic Sans MS"/>
                <a:cs typeface="Comic Sans MS"/>
                <a:sym typeface="Comic Sans MS"/>
              </a:rPr>
              <a:t>Strongly/Weakly connected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307825" y="1101100"/>
            <a:ext cx="11925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Traversal:</a:t>
            </a:r>
            <a:endParaRPr b="1" sz="1600"/>
          </a:p>
        </p:txBody>
      </p:sp>
      <p:sp>
        <p:nvSpPr>
          <p:cNvPr id="64" name="Google Shape;64;p14"/>
          <p:cNvSpPr txBox="1"/>
          <p:nvPr/>
        </p:nvSpPr>
        <p:spPr>
          <a:xfrm>
            <a:off x="2307825" y="1491500"/>
            <a:ext cx="34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b="1" lang="en-GB">
                <a:latin typeface="Comic Sans MS"/>
                <a:ea typeface="Comic Sans MS"/>
                <a:cs typeface="Comic Sans MS"/>
                <a:sym typeface="Comic Sans MS"/>
              </a:rPr>
              <a:t>Breadth First traversal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307825" y="1894113"/>
            <a:ext cx="34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b="1" lang="en-GB">
                <a:latin typeface="Comic Sans MS"/>
                <a:ea typeface="Comic Sans MS"/>
                <a:cs typeface="Comic Sans MS"/>
                <a:sym typeface="Comic Sans MS"/>
              </a:rPr>
              <a:t>Depth First traversal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955725" y="3522488"/>
            <a:ext cx="34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b="1" lang="en-GB">
                <a:latin typeface="Comic Sans MS"/>
                <a:ea typeface="Comic Sans MS"/>
                <a:cs typeface="Comic Sans MS"/>
                <a:sym typeface="Comic Sans MS"/>
              </a:rPr>
              <a:t>Definition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307825" y="3122300"/>
            <a:ext cx="34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b="1" lang="en-GB">
                <a:latin typeface="Comic Sans MS"/>
                <a:ea typeface="Comic Sans MS"/>
                <a:cs typeface="Comic Sans MS"/>
                <a:sym typeface="Comic Sans MS"/>
              </a:rPr>
              <a:t>Connected graph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307825" y="2612850"/>
            <a:ext cx="17535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Connectivity</a:t>
            </a:r>
            <a:r>
              <a:rPr b="1" lang="en-GB" sz="1600"/>
              <a:t>:</a:t>
            </a:r>
            <a:endParaRPr b="1" sz="1600"/>
          </a:p>
        </p:txBody>
      </p:sp>
      <p:sp>
        <p:nvSpPr>
          <p:cNvPr id="69" name="Google Shape;69;p14"/>
          <p:cNvSpPr txBox="1"/>
          <p:nvPr/>
        </p:nvSpPr>
        <p:spPr>
          <a:xfrm>
            <a:off x="2955725" y="4322900"/>
            <a:ext cx="34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b="1" lang="en-GB">
                <a:latin typeface="Comic Sans MS"/>
                <a:ea typeface="Comic Sans MS"/>
                <a:cs typeface="Comic Sans MS"/>
                <a:sym typeface="Comic Sans MS"/>
              </a:rPr>
              <a:t>N-connected graph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2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516" name="Google Shape;516;p32"/>
          <p:cNvSpPr txBox="1"/>
          <p:nvPr>
            <p:ph type="title"/>
          </p:nvPr>
        </p:nvSpPr>
        <p:spPr>
          <a:xfrm>
            <a:off x="311700" y="283400"/>
            <a:ext cx="5515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DEPTH </a:t>
            </a: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FIRST TRAVERSAL	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2"/>
          <p:cNvSpPr txBox="1"/>
          <p:nvPr/>
        </p:nvSpPr>
        <p:spPr>
          <a:xfrm>
            <a:off x="65475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2"/>
          <p:cNvSpPr txBox="1"/>
          <p:nvPr/>
        </p:nvSpPr>
        <p:spPr>
          <a:xfrm>
            <a:off x="691425" y="1140850"/>
            <a:ext cx="122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RULES:</a:t>
            </a:r>
            <a:endParaRPr b="1" sz="2000"/>
          </a:p>
        </p:txBody>
      </p:sp>
      <p:grpSp>
        <p:nvGrpSpPr>
          <p:cNvPr id="519" name="Google Shape;519;p32"/>
          <p:cNvGrpSpPr/>
          <p:nvPr/>
        </p:nvGrpSpPr>
        <p:grpSpPr>
          <a:xfrm>
            <a:off x="691425" y="1633450"/>
            <a:ext cx="3963075" cy="452875"/>
            <a:chOff x="691425" y="1633450"/>
            <a:chExt cx="3963075" cy="452875"/>
          </a:xfrm>
        </p:grpSpPr>
        <p:sp>
          <p:nvSpPr>
            <p:cNvPr id="520" name="Google Shape;520;p32"/>
            <p:cNvSpPr/>
            <p:nvPr/>
          </p:nvSpPr>
          <p:spPr>
            <a:xfrm>
              <a:off x="691425" y="1738625"/>
              <a:ext cx="347700" cy="3477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/>
                <a:t>1</a:t>
              </a:r>
              <a:endParaRPr b="1" sz="1500"/>
            </a:p>
          </p:txBody>
        </p:sp>
        <p:sp>
          <p:nvSpPr>
            <p:cNvPr id="521" name="Google Shape;521;p32"/>
            <p:cNvSpPr txBox="1"/>
            <p:nvPr/>
          </p:nvSpPr>
          <p:spPr>
            <a:xfrm>
              <a:off x="1283700" y="1633450"/>
              <a:ext cx="3370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ource Code Pro"/>
                  <a:ea typeface="Source Code Pro"/>
                  <a:cs typeface="Source Code Pro"/>
                  <a:sym typeface="Source Code Pro"/>
                </a:rPr>
                <a:t>Start with a chosen vertex A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522" name="Google Shape;522;p32"/>
          <p:cNvGrpSpPr/>
          <p:nvPr/>
        </p:nvGrpSpPr>
        <p:grpSpPr>
          <a:xfrm>
            <a:off x="691425" y="2361925"/>
            <a:ext cx="3836175" cy="831300"/>
            <a:chOff x="691425" y="2303975"/>
            <a:chExt cx="3836175" cy="831300"/>
          </a:xfrm>
        </p:grpSpPr>
        <p:sp>
          <p:nvSpPr>
            <p:cNvPr id="523" name="Google Shape;523;p32"/>
            <p:cNvSpPr/>
            <p:nvPr/>
          </p:nvSpPr>
          <p:spPr>
            <a:xfrm>
              <a:off x="691425" y="2456100"/>
              <a:ext cx="347700" cy="3477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/>
                <a:t>2</a:t>
              </a:r>
              <a:endParaRPr b="1" sz="1500"/>
            </a:p>
          </p:txBody>
        </p:sp>
        <p:sp>
          <p:nvSpPr>
            <p:cNvPr id="524" name="Google Shape;524;p32"/>
            <p:cNvSpPr txBox="1"/>
            <p:nvPr/>
          </p:nvSpPr>
          <p:spPr>
            <a:xfrm>
              <a:off x="1283700" y="2303975"/>
              <a:ext cx="32439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ource Code Pro"/>
                  <a:ea typeface="Source Code Pro"/>
                  <a:cs typeface="Source Code Pro"/>
                  <a:sym typeface="Source Code Pro"/>
                </a:rPr>
                <a:t>Visit unvistited adjacent vertex of A at the top, suppose B 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525" name="Google Shape;525;p32"/>
          <p:cNvSpPr/>
          <p:nvPr/>
        </p:nvSpPr>
        <p:spPr>
          <a:xfrm>
            <a:off x="691425" y="3542500"/>
            <a:ext cx="347700" cy="347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3</a:t>
            </a:r>
            <a:endParaRPr b="1" sz="1500"/>
          </a:p>
        </p:txBody>
      </p:sp>
      <p:sp>
        <p:nvSpPr>
          <p:cNvPr id="526" name="Google Shape;526;p32"/>
          <p:cNvSpPr txBox="1"/>
          <p:nvPr/>
        </p:nvSpPr>
        <p:spPr>
          <a:xfrm>
            <a:off x="1283700" y="3397600"/>
            <a:ext cx="2925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Repeat step </a:t>
            </a:r>
            <a:r>
              <a:rPr lang="en-GB" sz="1800">
                <a:solidFill>
                  <a:srgbClr val="555555"/>
                </a:solidFill>
                <a:highlight>
                  <a:srgbClr val="FFFFFF"/>
                </a:highlight>
              </a:rPr>
              <a:t>②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with B, if there is no adjacent, repeat with parent vertex until all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vertices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are visited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27" name="Google Shape;5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150" y="1415500"/>
            <a:ext cx="369570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3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533" name="Google Shape;533;p33"/>
          <p:cNvSpPr txBox="1"/>
          <p:nvPr>
            <p:ph type="title"/>
          </p:nvPr>
        </p:nvSpPr>
        <p:spPr>
          <a:xfrm>
            <a:off x="311700" y="283400"/>
            <a:ext cx="5515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DEPTH FIRST TRAVERSAL	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3"/>
          <p:cNvSpPr txBox="1"/>
          <p:nvPr/>
        </p:nvSpPr>
        <p:spPr>
          <a:xfrm>
            <a:off x="65475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3"/>
          <p:cNvSpPr txBox="1"/>
          <p:nvPr/>
        </p:nvSpPr>
        <p:spPr>
          <a:xfrm>
            <a:off x="596775" y="2204525"/>
            <a:ext cx="19329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Queue=</a:t>
            </a:r>
            <a:endParaRPr b="1" sz="1600"/>
          </a:p>
        </p:txBody>
      </p:sp>
      <p:sp>
        <p:nvSpPr>
          <p:cNvPr id="536" name="Google Shape;536;p33"/>
          <p:cNvSpPr txBox="1"/>
          <p:nvPr/>
        </p:nvSpPr>
        <p:spPr>
          <a:xfrm>
            <a:off x="596775" y="3509575"/>
            <a:ext cx="15690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Print=</a:t>
            </a:r>
            <a:endParaRPr b="1" sz="1600"/>
          </a:p>
        </p:txBody>
      </p:sp>
      <p:grpSp>
        <p:nvGrpSpPr>
          <p:cNvPr id="537" name="Google Shape;537;p33"/>
          <p:cNvGrpSpPr/>
          <p:nvPr/>
        </p:nvGrpSpPr>
        <p:grpSpPr>
          <a:xfrm>
            <a:off x="5230400" y="1936750"/>
            <a:ext cx="3546050" cy="2003925"/>
            <a:chOff x="5267825" y="1505650"/>
            <a:chExt cx="3546050" cy="2003925"/>
          </a:xfrm>
        </p:grpSpPr>
        <p:sp>
          <p:nvSpPr>
            <p:cNvPr id="538" name="Google Shape;538;p33"/>
            <p:cNvSpPr/>
            <p:nvPr/>
          </p:nvSpPr>
          <p:spPr>
            <a:xfrm>
              <a:off x="62937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526782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646387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7732925" y="22425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6024375" y="30784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</a:t>
              </a: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83743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G</a:t>
              </a: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7293425" y="30784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cxnSp>
          <p:nvCxnSpPr>
            <p:cNvPr id="545" name="Google Shape;545;p33"/>
            <p:cNvCxnSpPr>
              <a:stCxn id="538" idx="3"/>
              <a:endCxn id="539" idx="7"/>
            </p:cNvCxnSpPr>
            <p:nvPr/>
          </p:nvCxnSpPr>
          <p:spPr>
            <a:xfrm flipH="1">
              <a:off x="5642938" y="1873617"/>
              <a:ext cx="715200" cy="45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33"/>
            <p:cNvCxnSpPr>
              <a:stCxn id="539" idx="5"/>
              <a:endCxn id="542" idx="1"/>
            </p:cNvCxnSpPr>
            <p:nvPr/>
          </p:nvCxnSpPr>
          <p:spPr>
            <a:xfrm>
              <a:off x="5642962" y="2635617"/>
              <a:ext cx="445800" cy="506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33"/>
            <p:cNvCxnSpPr>
              <a:stCxn id="538" idx="4"/>
              <a:endCxn id="540" idx="0"/>
            </p:cNvCxnSpPr>
            <p:nvPr/>
          </p:nvCxnSpPr>
          <p:spPr>
            <a:xfrm>
              <a:off x="6513525" y="1936750"/>
              <a:ext cx="170100" cy="330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33"/>
            <p:cNvCxnSpPr>
              <a:stCxn id="538" idx="5"/>
              <a:endCxn id="541" idx="1"/>
            </p:cNvCxnSpPr>
            <p:nvPr/>
          </p:nvCxnSpPr>
          <p:spPr>
            <a:xfrm>
              <a:off x="6668912" y="1873617"/>
              <a:ext cx="11283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33"/>
            <p:cNvCxnSpPr>
              <a:stCxn id="540" idx="4"/>
              <a:endCxn id="542" idx="7"/>
            </p:cNvCxnSpPr>
            <p:nvPr/>
          </p:nvCxnSpPr>
          <p:spPr>
            <a:xfrm flipH="1">
              <a:off x="6399525" y="2698750"/>
              <a:ext cx="284100" cy="442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33"/>
            <p:cNvCxnSpPr>
              <a:stCxn id="541" idx="3"/>
              <a:endCxn id="544" idx="0"/>
            </p:cNvCxnSpPr>
            <p:nvPr/>
          </p:nvCxnSpPr>
          <p:spPr>
            <a:xfrm flipH="1">
              <a:off x="7513188" y="2610542"/>
              <a:ext cx="284100" cy="468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33"/>
            <p:cNvCxnSpPr>
              <a:stCxn id="541" idx="7"/>
              <a:endCxn id="543" idx="3"/>
            </p:cNvCxnSpPr>
            <p:nvPr/>
          </p:nvCxnSpPr>
          <p:spPr>
            <a:xfrm flipH="1" rot="10800000">
              <a:off x="8108062" y="1873708"/>
              <a:ext cx="3306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33"/>
            <p:cNvCxnSpPr>
              <a:stCxn id="542" idx="6"/>
              <a:endCxn id="544" idx="2"/>
            </p:cNvCxnSpPr>
            <p:nvPr/>
          </p:nvCxnSpPr>
          <p:spPr>
            <a:xfrm>
              <a:off x="6463875" y="3294025"/>
              <a:ext cx="829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3" name="Google Shape;553;p33"/>
          <p:cNvSpPr txBox="1"/>
          <p:nvPr/>
        </p:nvSpPr>
        <p:spPr>
          <a:xfrm>
            <a:off x="596775" y="1505650"/>
            <a:ext cx="33612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Depth</a:t>
            </a:r>
            <a:r>
              <a:rPr b="1" lang="en-GB" sz="1600"/>
              <a:t>First (‘A’);</a:t>
            </a:r>
            <a:endParaRPr b="1" sz="1600"/>
          </a:p>
        </p:txBody>
      </p:sp>
      <p:sp>
        <p:nvSpPr>
          <p:cNvPr id="554" name="Google Shape;554;p33"/>
          <p:cNvSpPr txBox="1"/>
          <p:nvPr/>
        </p:nvSpPr>
        <p:spPr>
          <a:xfrm>
            <a:off x="1041975" y="2670200"/>
            <a:ext cx="4395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A</a:t>
            </a:r>
            <a:endParaRPr b="1" sz="1600"/>
          </a:p>
        </p:txBody>
      </p:sp>
      <p:sp>
        <p:nvSpPr>
          <p:cNvPr id="555" name="Google Shape;555;p33"/>
          <p:cNvSpPr txBox="1"/>
          <p:nvPr/>
        </p:nvSpPr>
        <p:spPr>
          <a:xfrm>
            <a:off x="1041975" y="3933250"/>
            <a:ext cx="4395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556" name="Google Shape;556;p33"/>
          <p:cNvSpPr/>
          <p:nvPr/>
        </p:nvSpPr>
        <p:spPr>
          <a:xfrm>
            <a:off x="6263850" y="1936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</p:txBody>
      </p:sp>
      <p:sp>
        <p:nvSpPr>
          <p:cNvPr id="557" name="Google Shape;557;p33"/>
          <p:cNvSpPr txBox="1"/>
          <p:nvPr/>
        </p:nvSpPr>
        <p:spPr>
          <a:xfrm>
            <a:off x="1041975" y="3933250"/>
            <a:ext cx="3708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A</a:t>
            </a:r>
            <a:endParaRPr b="1" sz="1600"/>
          </a:p>
        </p:txBody>
      </p:sp>
      <p:cxnSp>
        <p:nvCxnSpPr>
          <p:cNvPr id="558" name="Google Shape;558;p33"/>
          <p:cNvCxnSpPr>
            <a:stCxn id="556" idx="3"/>
            <a:endCxn id="539" idx="7"/>
          </p:cNvCxnSpPr>
          <p:nvPr/>
        </p:nvCxnSpPr>
        <p:spPr>
          <a:xfrm flipH="1">
            <a:off x="5605513" y="2304717"/>
            <a:ext cx="722700" cy="45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33"/>
          <p:cNvCxnSpPr>
            <a:stCxn id="556" idx="4"/>
            <a:endCxn id="540" idx="0"/>
          </p:cNvCxnSpPr>
          <p:nvPr/>
        </p:nvCxnSpPr>
        <p:spPr>
          <a:xfrm>
            <a:off x="6483600" y="2367850"/>
            <a:ext cx="162600" cy="33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33"/>
          <p:cNvCxnSpPr>
            <a:stCxn id="556" idx="5"/>
            <a:endCxn id="541" idx="1"/>
          </p:cNvCxnSpPr>
          <p:nvPr/>
        </p:nvCxnSpPr>
        <p:spPr>
          <a:xfrm>
            <a:off x="6638987" y="2304717"/>
            <a:ext cx="1120800" cy="43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1" name="Google Shape;561;p33"/>
          <p:cNvSpPr txBox="1"/>
          <p:nvPr/>
        </p:nvSpPr>
        <p:spPr>
          <a:xfrm>
            <a:off x="1007625" y="2670200"/>
            <a:ext cx="4395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B</a:t>
            </a:r>
            <a:endParaRPr b="1" sz="1600"/>
          </a:p>
        </p:txBody>
      </p:sp>
      <p:sp>
        <p:nvSpPr>
          <p:cNvPr id="562" name="Google Shape;562;p33"/>
          <p:cNvSpPr/>
          <p:nvPr/>
        </p:nvSpPr>
        <p:spPr>
          <a:xfrm>
            <a:off x="5230400" y="2670201"/>
            <a:ext cx="439500" cy="4572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endParaRPr/>
          </a:p>
        </p:txBody>
      </p:sp>
      <p:sp>
        <p:nvSpPr>
          <p:cNvPr id="563" name="Google Shape;563;p33"/>
          <p:cNvSpPr txBox="1"/>
          <p:nvPr/>
        </p:nvSpPr>
        <p:spPr>
          <a:xfrm>
            <a:off x="5827200" y="4364350"/>
            <a:ext cx="21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Start from 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4" name="Google Shape;564;p33"/>
          <p:cNvSpPr txBox="1"/>
          <p:nvPr/>
        </p:nvSpPr>
        <p:spPr>
          <a:xfrm>
            <a:off x="5768500" y="4238125"/>
            <a:ext cx="216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Find unvisited adjacent vertex of 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4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570" name="Google Shape;570;p34"/>
          <p:cNvSpPr txBox="1"/>
          <p:nvPr>
            <p:ph type="title"/>
          </p:nvPr>
        </p:nvSpPr>
        <p:spPr>
          <a:xfrm>
            <a:off x="311700" y="283400"/>
            <a:ext cx="5515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DEPTH FIRST TRAVERSAL	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4"/>
          <p:cNvSpPr txBox="1"/>
          <p:nvPr/>
        </p:nvSpPr>
        <p:spPr>
          <a:xfrm>
            <a:off x="65475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4"/>
          <p:cNvSpPr txBox="1"/>
          <p:nvPr/>
        </p:nvSpPr>
        <p:spPr>
          <a:xfrm>
            <a:off x="596775" y="2204525"/>
            <a:ext cx="19329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Queue=</a:t>
            </a:r>
            <a:endParaRPr b="1" sz="1600"/>
          </a:p>
        </p:txBody>
      </p:sp>
      <p:sp>
        <p:nvSpPr>
          <p:cNvPr id="573" name="Google Shape;573;p34"/>
          <p:cNvSpPr txBox="1"/>
          <p:nvPr/>
        </p:nvSpPr>
        <p:spPr>
          <a:xfrm>
            <a:off x="596775" y="3509575"/>
            <a:ext cx="15690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Print=</a:t>
            </a:r>
            <a:endParaRPr b="1" sz="1600"/>
          </a:p>
        </p:txBody>
      </p:sp>
      <p:grpSp>
        <p:nvGrpSpPr>
          <p:cNvPr id="574" name="Google Shape;574;p34"/>
          <p:cNvGrpSpPr/>
          <p:nvPr/>
        </p:nvGrpSpPr>
        <p:grpSpPr>
          <a:xfrm>
            <a:off x="5230400" y="1936750"/>
            <a:ext cx="3546050" cy="2003925"/>
            <a:chOff x="5267825" y="1505650"/>
            <a:chExt cx="3546050" cy="2003925"/>
          </a:xfrm>
        </p:grpSpPr>
        <p:sp>
          <p:nvSpPr>
            <p:cNvPr id="575" name="Google Shape;575;p34"/>
            <p:cNvSpPr/>
            <p:nvPr/>
          </p:nvSpPr>
          <p:spPr>
            <a:xfrm>
              <a:off x="62937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526782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646387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7732925" y="22425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6024375" y="30784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</a:t>
              </a: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83743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G</a:t>
              </a: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7293425" y="30784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cxnSp>
          <p:nvCxnSpPr>
            <p:cNvPr id="582" name="Google Shape;582;p34"/>
            <p:cNvCxnSpPr>
              <a:stCxn id="575" idx="3"/>
              <a:endCxn id="576" idx="7"/>
            </p:cNvCxnSpPr>
            <p:nvPr/>
          </p:nvCxnSpPr>
          <p:spPr>
            <a:xfrm flipH="1">
              <a:off x="5642938" y="1873617"/>
              <a:ext cx="715200" cy="45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34"/>
            <p:cNvCxnSpPr>
              <a:stCxn id="576" idx="5"/>
              <a:endCxn id="579" idx="1"/>
            </p:cNvCxnSpPr>
            <p:nvPr/>
          </p:nvCxnSpPr>
          <p:spPr>
            <a:xfrm>
              <a:off x="5642962" y="2635617"/>
              <a:ext cx="445800" cy="506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34"/>
            <p:cNvCxnSpPr>
              <a:stCxn id="575" idx="4"/>
              <a:endCxn id="577" idx="0"/>
            </p:cNvCxnSpPr>
            <p:nvPr/>
          </p:nvCxnSpPr>
          <p:spPr>
            <a:xfrm>
              <a:off x="6513525" y="1936750"/>
              <a:ext cx="170100" cy="330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34"/>
            <p:cNvCxnSpPr>
              <a:stCxn id="575" idx="5"/>
              <a:endCxn id="578" idx="1"/>
            </p:cNvCxnSpPr>
            <p:nvPr/>
          </p:nvCxnSpPr>
          <p:spPr>
            <a:xfrm>
              <a:off x="6668912" y="1873617"/>
              <a:ext cx="11283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34"/>
            <p:cNvCxnSpPr>
              <a:stCxn id="577" idx="4"/>
              <a:endCxn id="579" idx="7"/>
            </p:cNvCxnSpPr>
            <p:nvPr/>
          </p:nvCxnSpPr>
          <p:spPr>
            <a:xfrm flipH="1">
              <a:off x="6399525" y="2698750"/>
              <a:ext cx="284100" cy="442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34"/>
            <p:cNvCxnSpPr>
              <a:stCxn id="578" idx="3"/>
              <a:endCxn id="581" idx="0"/>
            </p:cNvCxnSpPr>
            <p:nvPr/>
          </p:nvCxnSpPr>
          <p:spPr>
            <a:xfrm flipH="1">
              <a:off x="7513188" y="2610542"/>
              <a:ext cx="284100" cy="468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34"/>
            <p:cNvCxnSpPr>
              <a:stCxn id="578" idx="7"/>
              <a:endCxn id="580" idx="3"/>
            </p:cNvCxnSpPr>
            <p:nvPr/>
          </p:nvCxnSpPr>
          <p:spPr>
            <a:xfrm flipH="1" rot="10800000">
              <a:off x="8108062" y="1873708"/>
              <a:ext cx="3306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34"/>
            <p:cNvCxnSpPr>
              <a:stCxn id="579" idx="6"/>
              <a:endCxn id="581" idx="2"/>
            </p:cNvCxnSpPr>
            <p:nvPr/>
          </p:nvCxnSpPr>
          <p:spPr>
            <a:xfrm>
              <a:off x="6463875" y="3294025"/>
              <a:ext cx="829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0" name="Google Shape;590;p34"/>
          <p:cNvSpPr txBox="1"/>
          <p:nvPr/>
        </p:nvSpPr>
        <p:spPr>
          <a:xfrm>
            <a:off x="596775" y="1505650"/>
            <a:ext cx="33612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DepthFirst (‘A’);</a:t>
            </a:r>
            <a:endParaRPr b="1" sz="1600"/>
          </a:p>
        </p:txBody>
      </p:sp>
      <p:sp>
        <p:nvSpPr>
          <p:cNvPr id="591" name="Google Shape;591;p34"/>
          <p:cNvSpPr txBox="1"/>
          <p:nvPr/>
        </p:nvSpPr>
        <p:spPr>
          <a:xfrm>
            <a:off x="1041975" y="2670200"/>
            <a:ext cx="4395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B</a:t>
            </a:r>
            <a:endParaRPr b="1" sz="1600"/>
          </a:p>
        </p:txBody>
      </p:sp>
      <p:sp>
        <p:nvSpPr>
          <p:cNvPr id="592" name="Google Shape;592;p34"/>
          <p:cNvSpPr txBox="1"/>
          <p:nvPr/>
        </p:nvSpPr>
        <p:spPr>
          <a:xfrm>
            <a:off x="1041975" y="3933250"/>
            <a:ext cx="4395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593" name="Google Shape;593;p34"/>
          <p:cNvSpPr/>
          <p:nvPr/>
        </p:nvSpPr>
        <p:spPr>
          <a:xfrm>
            <a:off x="6263850" y="1936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</p:txBody>
      </p:sp>
      <p:sp>
        <p:nvSpPr>
          <p:cNvPr id="594" name="Google Shape;594;p34"/>
          <p:cNvSpPr txBox="1"/>
          <p:nvPr/>
        </p:nvSpPr>
        <p:spPr>
          <a:xfrm>
            <a:off x="1041975" y="3933250"/>
            <a:ext cx="3708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A</a:t>
            </a:r>
            <a:endParaRPr b="1" sz="1600"/>
          </a:p>
        </p:txBody>
      </p:sp>
      <p:cxnSp>
        <p:nvCxnSpPr>
          <p:cNvPr id="595" name="Google Shape;595;p34"/>
          <p:cNvCxnSpPr>
            <a:stCxn id="593" idx="3"/>
            <a:endCxn id="576" idx="7"/>
          </p:cNvCxnSpPr>
          <p:nvPr/>
        </p:nvCxnSpPr>
        <p:spPr>
          <a:xfrm flipH="1">
            <a:off x="5605513" y="2304717"/>
            <a:ext cx="722700" cy="45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34"/>
          <p:cNvSpPr/>
          <p:nvPr/>
        </p:nvSpPr>
        <p:spPr>
          <a:xfrm>
            <a:off x="5230400" y="2670201"/>
            <a:ext cx="439500" cy="4572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endParaRPr/>
          </a:p>
        </p:txBody>
      </p:sp>
      <p:cxnSp>
        <p:nvCxnSpPr>
          <p:cNvPr id="597" name="Google Shape;597;p34"/>
          <p:cNvCxnSpPr>
            <a:stCxn id="596" idx="5"/>
            <a:endCxn id="579" idx="1"/>
          </p:cNvCxnSpPr>
          <p:nvPr/>
        </p:nvCxnSpPr>
        <p:spPr>
          <a:xfrm>
            <a:off x="5605537" y="3060446"/>
            <a:ext cx="445800" cy="51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8" name="Google Shape;598;p34"/>
          <p:cNvSpPr/>
          <p:nvPr/>
        </p:nvSpPr>
        <p:spPr>
          <a:xfrm>
            <a:off x="5995800" y="3509575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5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604" name="Google Shape;604;p35"/>
          <p:cNvSpPr txBox="1"/>
          <p:nvPr>
            <p:ph type="title"/>
          </p:nvPr>
        </p:nvSpPr>
        <p:spPr>
          <a:xfrm>
            <a:off x="311700" y="283400"/>
            <a:ext cx="5515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DEPTH FIRST TRAVERSAL	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5"/>
          <p:cNvSpPr txBox="1"/>
          <p:nvPr/>
        </p:nvSpPr>
        <p:spPr>
          <a:xfrm>
            <a:off x="65475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5"/>
          <p:cNvSpPr txBox="1"/>
          <p:nvPr/>
        </p:nvSpPr>
        <p:spPr>
          <a:xfrm>
            <a:off x="596775" y="2204525"/>
            <a:ext cx="19329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Queue=</a:t>
            </a:r>
            <a:endParaRPr b="1" sz="1600"/>
          </a:p>
        </p:txBody>
      </p:sp>
      <p:sp>
        <p:nvSpPr>
          <p:cNvPr id="607" name="Google Shape;607;p35"/>
          <p:cNvSpPr txBox="1"/>
          <p:nvPr/>
        </p:nvSpPr>
        <p:spPr>
          <a:xfrm>
            <a:off x="596775" y="3509575"/>
            <a:ext cx="15690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Print=</a:t>
            </a:r>
            <a:endParaRPr b="1" sz="1600"/>
          </a:p>
        </p:txBody>
      </p:sp>
      <p:grpSp>
        <p:nvGrpSpPr>
          <p:cNvPr id="608" name="Google Shape;608;p35"/>
          <p:cNvGrpSpPr/>
          <p:nvPr/>
        </p:nvGrpSpPr>
        <p:grpSpPr>
          <a:xfrm>
            <a:off x="5230400" y="1936750"/>
            <a:ext cx="3546050" cy="2003925"/>
            <a:chOff x="5267825" y="1505650"/>
            <a:chExt cx="3546050" cy="2003925"/>
          </a:xfrm>
        </p:grpSpPr>
        <p:sp>
          <p:nvSpPr>
            <p:cNvPr id="609" name="Google Shape;609;p35"/>
            <p:cNvSpPr/>
            <p:nvPr/>
          </p:nvSpPr>
          <p:spPr>
            <a:xfrm>
              <a:off x="62937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526782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646387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7732925" y="22425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6024375" y="30784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</a:t>
              </a: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83743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G</a:t>
              </a: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7293425" y="30784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cxnSp>
          <p:nvCxnSpPr>
            <p:cNvPr id="616" name="Google Shape;616;p35"/>
            <p:cNvCxnSpPr>
              <a:stCxn id="609" idx="3"/>
              <a:endCxn id="610" idx="7"/>
            </p:cNvCxnSpPr>
            <p:nvPr/>
          </p:nvCxnSpPr>
          <p:spPr>
            <a:xfrm flipH="1">
              <a:off x="5642938" y="1873617"/>
              <a:ext cx="715200" cy="45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35"/>
            <p:cNvCxnSpPr>
              <a:stCxn id="610" idx="5"/>
              <a:endCxn id="613" idx="1"/>
            </p:cNvCxnSpPr>
            <p:nvPr/>
          </p:nvCxnSpPr>
          <p:spPr>
            <a:xfrm>
              <a:off x="5642962" y="2635617"/>
              <a:ext cx="445800" cy="506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35"/>
            <p:cNvCxnSpPr>
              <a:stCxn id="609" idx="4"/>
              <a:endCxn id="611" idx="0"/>
            </p:cNvCxnSpPr>
            <p:nvPr/>
          </p:nvCxnSpPr>
          <p:spPr>
            <a:xfrm>
              <a:off x="6513525" y="1936750"/>
              <a:ext cx="170100" cy="330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35"/>
            <p:cNvCxnSpPr>
              <a:stCxn id="609" idx="5"/>
              <a:endCxn id="612" idx="1"/>
            </p:cNvCxnSpPr>
            <p:nvPr/>
          </p:nvCxnSpPr>
          <p:spPr>
            <a:xfrm>
              <a:off x="6668912" y="1873617"/>
              <a:ext cx="11283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35"/>
            <p:cNvCxnSpPr>
              <a:stCxn id="611" idx="4"/>
              <a:endCxn id="613" idx="7"/>
            </p:cNvCxnSpPr>
            <p:nvPr/>
          </p:nvCxnSpPr>
          <p:spPr>
            <a:xfrm flipH="1">
              <a:off x="6399525" y="2698750"/>
              <a:ext cx="284100" cy="442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35"/>
            <p:cNvCxnSpPr>
              <a:stCxn id="612" idx="3"/>
              <a:endCxn id="615" idx="0"/>
            </p:cNvCxnSpPr>
            <p:nvPr/>
          </p:nvCxnSpPr>
          <p:spPr>
            <a:xfrm flipH="1">
              <a:off x="7513188" y="2610542"/>
              <a:ext cx="284100" cy="468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35"/>
            <p:cNvCxnSpPr>
              <a:stCxn id="612" idx="7"/>
              <a:endCxn id="614" idx="3"/>
            </p:cNvCxnSpPr>
            <p:nvPr/>
          </p:nvCxnSpPr>
          <p:spPr>
            <a:xfrm flipH="1" rot="10800000">
              <a:off x="8108062" y="1873708"/>
              <a:ext cx="3306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35"/>
            <p:cNvCxnSpPr>
              <a:stCxn id="613" idx="6"/>
              <a:endCxn id="615" idx="2"/>
            </p:cNvCxnSpPr>
            <p:nvPr/>
          </p:nvCxnSpPr>
          <p:spPr>
            <a:xfrm>
              <a:off x="6463875" y="3294025"/>
              <a:ext cx="829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4" name="Google Shape;624;p35"/>
          <p:cNvSpPr txBox="1"/>
          <p:nvPr/>
        </p:nvSpPr>
        <p:spPr>
          <a:xfrm>
            <a:off x="596775" y="1505650"/>
            <a:ext cx="33612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DepthFirst (‘A’);</a:t>
            </a:r>
            <a:endParaRPr b="1" sz="1600"/>
          </a:p>
        </p:txBody>
      </p:sp>
      <p:sp>
        <p:nvSpPr>
          <p:cNvPr id="625" name="Google Shape;625;p35"/>
          <p:cNvSpPr txBox="1"/>
          <p:nvPr/>
        </p:nvSpPr>
        <p:spPr>
          <a:xfrm>
            <a:off x="1041975" y="2670200"/>
            <a:ext cx="24534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E	</a:t>
            </a:r>
            <a:endParaRPr b="1" sz="1600"/>
          </a:p>
        </p:txBody>
      </p:sp>
      <p:sp>
        <p:nvSpPr>
          <p:cNvPr id="626" name="Google Shape;626;p35"/>
          <p:cNvSpPr txBox="1"/>
          <p:nvPr/>
        </p:nvSpPr>
        <p:spPr>
          <a:xfrm>
            <a:off x="1041975" y="3933250"/>
            <a:ext cx="4395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627" name="Google Shape;627;p35"/>
          <p:cNvSpPr/>
          <p:nvPr/>
        </p:nvSpPr>
        <p:spPr>
          <a:xfrm>
            <a:off x="6263850" y="1936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</p:txBody>
      </p:sp>
      <p:sp>
        <p:nvSpPr>
          <p:cNvPr id="628" name="Google Shape;628;p35"/>
          <p:cNvSpPr txBox="1"/>
          <p:nvPr/>
        </p:nvSpPr>
        <p:spPr>
          <a:xfrm>
            <a:off x="1041975" y="3933250"/>
            <a:ext cx="38805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A B </a:t>
            </a:r>
            <a:endParaRPr b="1" sz="1600"/>
          </a:p>
        </p:txBody>
      </p:sp>
      <p:cxnSp>
        <p:nvCxnSpPr>
          <p:cNvPr id="629" name="Google Shape;629;p35"/>
          <p:cNvCxnSpPr>
            <a:stCxn id="627" idx="3"/>
            <a:endCxn id="610" idx="7"/>
          </p:cNvCxnSpPr>
          <p:nvPr/>
        </p:nvCxnSpPr>
        <p:spPr>
          <a:xfrm flipH="1">
            <a:off x="5605513" y="2304717"/>
            <a:ext cx="722700" cy="45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0" name="Google Shape;630;p35"/>
          <p:cNvSpPr/>
          <p:nvPr/>
        </p:nvSpPr>
        <p:spPr>
          <a:xfrm>
            <a:off x="5230400" y="2670201"/>
            <a:ext cx="439500" cy="4572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endParaRPr/>
          </a:p>
        </p:txBody>
      </p:sp>
      <p:cxnSp>
        <p:nvCxnSpPr>
          <p:cNvPr id="631" name="Google Shape;631;p35"/>
          <p:cNvCxnSpPr>
            <a:stCxn id="630" idx="5"/>
            <a:endCxn id="613" idx="1"/>
          </p:cNvCxnSpPr>
          <p:nvPr/>
        </p:nvCxnSpPr>
        <p:spPr>
          <a:xfrm>
            <a:off x="5605537" y="3060446"/>
            <a:ext cx="445800" cy="51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2" name="Google Shape;632;p35"/>
          <p:cNvSpPr/>
          <p:nvPr/>
        </p:nvSpPr>
        <p:spPr>
          <a:xfrm>
            <a:off x="5995800" y="3509575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</a:t>
            </a:r>
            <a:endParaRPr/>
          </a:p>
        </p:txBody>
      </p:sp>
      <p:cxnSp>
        <p:nvCxnSpPr>
          <p:cNvPr id="633" name="Google Shape;633;p35"/>
          <p:cNvCxnSpPr>
            <a:stCxn id="632" idx="7"/>
            <a:endCxn id="611" idx="4"/>
          </p:cNvCxnSpPr>
          <p:nvPr/>
        </p:nvCxnSpPr>
        <p:spPr>
          <a:xfrm flipH="1" rot="10800000">
            <a:off x="6370937" y="3129908"/>
            <a:ext cx="275400" cy="44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35"/>
          <p:cNvCxnSpPr>
            <a:stCxn id="632" idx="6"/>
            <a:endCxn id="615" idx="2"/>
          </p:cNvCxnSpPr>
          <p:nvPr/>
        </p:nvCxnSpPr>
        <p:spPr>
          <a:xfrm>
            <a:off x="6435300" y="3725125"/>
            <a:ext cx="820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6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640" name="Google Shape;640;p36"/>
          <p:cNvSpPr txBox="1"/>
          <p:nvPr>
            <p:ph type="title"/>
          </p:nvPr>
        </p:nvSpPr>
        <p:spPr>
          <a:xfrm>
            <a:off x="311700" y="283400"/>
            <a:ext cx="5515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DEPTH FIRST TRAVERSAL	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6"/>
          <p:cNvSpPr txBox="1"/>
          <p:nvPr/>
        </p:nvSpPr>
        <p:spPr>
          <a:xfrm>
            <a:off x="65475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6"/>
          <p:cNvSpPr txBox="1"/>
          <p:nvPr/>
        </p:nvSpPr>
        <p:spPr>
          <a:xfrm>
            <a:off x="596775" y="2204525"/>
            <a:ext cx="19329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Queue=</a:t>
            </a:r>
            <a:endParaRPr b="1" sz="1600"/>
          </a:p>
        </p:txBody>
      </p:sp>
      <p:sp>
        <p:nvSpPr>
          <p:cNvPr id="643" name="Google Shape;643;p36"/>
          <p:cNvSpPr txBox="1"/>
          <p:nvPr/>
        </p:nvSpPr>
        <p:spPr>
          <a:xfrm>
            <a:off x="596775" y="3509575"/>
            <a:ext cx="15690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Print=</a:t>
            </a:r>
            <a:endParaRPr b="1" sz="1600"/>
          </a:p>
        </p:txBody>
      </p:sp>
      <p:grpSp>
        <p:nvGrpSpPr>
          <p:cNvPr id="644" name="Google Shape;644;p36"/>
          <p:cNvGrpSpPr/>
          <p:nvPr/>
        </p:nvGrpSpPr>
        <p:grpSpPr>
          <a:xfrm>
            <a:off x="5230400" y="1936750"/>
            <a:ext cx="3546050" cy="2003925"/>
            <a:chOff x="5267825" y="1505650"/>
            <a:chExt cx="3546050" cy="2003925"/>
          </a:xfrm>
        </p:grpSpPr>
        <p:sp>
          <p:nvSpPr>
            <p:cNvPr id="645" name="Google Shape;645;p36"/>
            <p:cNvSpPr/>
            <p:nvPr/>
          </p:nvSpPr>
          <p:spPr>
            <a:xfrm>
              <a:off x="62937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526782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646387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7732925" y="22425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6024375" y="30784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</a:t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83743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G</a:t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7293425" y="30784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cxnSp>
          <p:nvCxnSpPr>
            <p:cNvPr id="652" name="Google Shape;652;p36"/>
            <p:cNvCxnSpPr>
              <a:stCxn id="645" idx="3"/>
              <a:endCxn id="646" idx="7"/>
            </p:cNvCxnSpPr>
            <p:nvPr/>
          </p:nvCxnSpPr>
          <p:spPr>
            <a:xfrm flipH="1">
              <a:off x="5642938" y="1873617"/>
              <a:ext cx="715200" cy="45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36"/>
            <p:cNvCxnSpPr>
              <a:stCxn id="646" idx="5"/>
              <a:endCxn id="649" idx="1"/>
            </p:cNvCxnSpPr>
            <p:nvPr/>
          </p:nvCxnSpPr>
          <p:spPr>
            <a:xfrm>
              <a:off x="5642962" y="2635617"/>
              <a:ext cx="445800" cy="506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36"/>
            <p:cNvCxnSpPr>
              <a:stCxn id="645" idx="4"/>
              <a:endCxn id="647" idx="0"/>
            </p:cNvCxnSpPr>
            <p:nvPr/>
          </p:nvCxnSpPr>
          <p:spPr>
            <a:xfrm>
              <a:off x="6513525" y="1936750"/>
              <a:ext cx="170100" cy="330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36"/>
            <p:cNvCxnSpPr>
              <a:stCxn id="645" idx="5"/>
              <a:endCxn id="648" idx="1"/>
            </p:cNvCxnSpPr>
            <p:nvPr/>
          </p:nvCxnSpPr>
          <p:spPr>
            <a:xfrm>
              <a:off x="6668912" y="1873617"/>
              <a:ext cx="11283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36"/>
            <p:cNvCxnSpPr>
              <a:stCxn id="647" idx="4"/>
              <a:endCxn id="649" idx="7"/>
            </p:cNvCxnSpPr>
            <p:nvPr/>
          </p:nvCxnSpPr>
          <p:spPr>
            <a:xfrm flipH="1">
              <a:off x="6399525" y="2698750"/>
              <a:ext cx="284100" cy="442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36"/>
            <p:cNvCxnSpPr>
              <a:stCxn id="648" idx="3"/>
              <a:endCxn id="651" idx="0"/>
            </p:cNvCxnSpPr>
            <p:nvPr/>
          </p:nvCxnSpPr>
          <p:spPr>
            <a:xfrm flipH="1">
              <a:off x="7513188" y="2610542"/>
              <a:ext cx="284100" cy="468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36"/>
            <p:cNvCxnSpPr>
              <a:stCxn id="648" idx="7"/>
              <a:endCxn id="650" idx="3"/>
            </p:cNvCxnSpPr>
            <p:nvPr/>
          </p:nvCxnSpPr>
          <p:spPr>
            <a:xfrm flipH="1" rot="10800000">
              <a:off x="8108062" y="1873708"/>
              <a:ext cx="3306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36"/>
            <p:cNvCxnSpPr>
              <a:stCxn id="649" idx="6"/>
              <a:endCxn id="651" idx="2"/>
            </p:cNvCxnSpPr>
            <p:nvPr/>
          </p:nvCxnSpPr>
          <p:spPr>
            <a:xfrm>
              <a:off x="6463875" y="3294025"/>
              <a:ext cx="829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60" name="Google Shape;660;p36"/>
          <p:cNvSpPr txBox="1"/>
          <p:nvPr/>
        </p:nvSpPr>
        <p:spPr>
          <a:xfrm>
            <a:off x="596775" y="1505650"/>
            <a:ext cx="33612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DepthFirst (‘A’);</a:t>
            </a:r>
            <a:endParaRPr b="1" sz="1600"/>
          </a:p>
        </p:txBody>
      </p:sp>
      <p:sp>
        <p:nvSpPr>
          <p:cNvPr id="661" name="Google Shape;661;p36"/>
          <p:cNvSpPr txBox="1"/>
          <p:nvPr/>
        </p:nvSpPr>
        <p:spPr>
          <a:xfrm>
            <a:off x="1041975" y="2670200"/>
            <a:ext cx="24534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C</a:t>
            </a:r>
            <a:r>
              <a:rPr b="1" lang="en-GB" sz="1600"/>
              <a:t>	</a:t>
            </a:r>
            <a:endParaRPr b="1" sz="1600"/>
          </a:p>
        </p:txBody>
      </p:sp>
      <p:sp>
        <p:nvSpPr>
          <p:cNvPr id="662" name="Google Shape;662;p36"/>
          <p:cNvSpPr txBox="1"/>
          <p:nvPr/>
        </p:nvSpPr>
        <p:spPr>
          <a:xfrm>
            <a:off x="1041975" y="3933250"/>
            <a:ext cx="4395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663" name="Google Shape;663;p36"/>
          <p:cNvSpPr/>
          <p:nvPr/>
        </p:nvSpPr>
        <p:spPr>
          <a:xfrm>
            <a:off x="6263850" y="1936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</p:txBody>
      </p:sp>
      <p:sp>
        <p:nvSpPr>
          <p:cNvPr id="664" name="Google Shape;664;p36"/>
          <p:cNvSpPr txBox="1"/>
          <p:nvPr/>
        </p:nvSpPr>
        <p:spPr>
          <a:xfrm>
            <a:off x="1041975" y="3933250"/>
            <a:ext cx="38805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A B E  </a:t>
            </a:r>
            <a:endParaRPr b="1" sz="1600"/>
          </a:p>
        </p:txBody>
      </p:sp>
      <p:cxnSp>
        <p:nvCxnSpPr>
          <p:cNvPr id="665" name="Google Shape;665;p36"/>
          <p:cNvCxnSpPr>
            <a:stCxn id="663" idx="3"/>
            <a:endCxn id="646" idx="7"/>
          </p:cNvCxnSpPr>
          <p:nvPr/>
        </p:nvCxnSpPr>
        <p:spPr>
          <a:xfrm flipH="1">
            <a:off x="5605513" y="2304717"/>
            <a:ext cx="722700" cy="45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" name="Google Shape;666;p36"/>
          <p:cNvSpPr/>
          <p:nvPr/>
        </p:nvSpPr>
        <p:spPr>
          <a:xfrm>
            <a:off x="5230400" y="2670201"/>
            <a:ext cx="439500" cy="4572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endParaRPr/>
          </a:p>
        </p:txBody>
      </p:sp>
      <p:cxnSp>
        <p:nvCxnSpPr>
          <p:cNvPr id="667" name="Google Shape;667;p36"/>
          <p:cNvCxnSpPr>
            <a:stCxn id="666" idx="5"/>
            <a:endCxn id="649" idx="1"/>
          </p:cNvCxnSpPr>
          <p:nvPr/>
        </p:nvCxnSpPr>
        <p:spPr>
          <a:xfrm>
            <a:off x="5605537" y="3060446"/>
            <a:ext cx="445800" cy="51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8" name="Google Shape;668;p36"/>
          <p:cNvSpPr/>
          <p:nvPr/>
        </p:nvSpPr>
        <p:spPr>
          <a:xfrm>
            <a:off x="5995800" y="3509575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</a:t>
            </a:r>
            <a:endParaRPr/>
          </a:p>
        </p:txBody>
      </p:sp>
      <p:cxnSp>
        <p:nvCxnSpPr>
          <p:cNvPr id="669" name="Google Shape;669;p36"/>
          <p:cNvCxnSpPr>
            <a:stCxn id="668" idx="7"/>
            <a:endCxn id="647" idx="4"/>
          </p:cNvCxnSpPr>
          <p:nvPr/>
        </p:nvCxnSpPr>
        <p:spPr>
          <a:xfrm flipH="1" rot="10800000">
            <a:off x="6370937" y="3129908"/>
            <a:ext cx="275400" cy="44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" name="Google Shape;670;p36"/>
          <p:cNvSpPr/>
          <p:nvPr/>
        </p:nvSpPr>
        <p:spPr>
          <a:xfrm>
            <a:off x="6435300" y="2683250"/>
            <a:ext cx="439500" cy="4572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endParaRPr/>
          </a:p>
        </p:txBody>
      </p:sp>
      <p:cxnSp>
        <p:nvCxnSpPr>
          <p:cNvPr id="671" name="Google Shape;671;p36"/>
          <p:cNvCxnSpPr>
            <a:stCxn id="670" idx="0"/>
            <a:endCxn id="663" idx="4"/>
          </p:cNvCxnSpPr>
          <p:nvPr/>
        </p:nvCxnSpPr>
        <p:spPr>
          <a:xfrm rot="10800000">
            <a:off x="6483750" y="2367950"/>
            <a:ext cx="171300" cy="31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2" name="Google Shape;672;p36"/>
          <p:cNvSpPr txBox="1"/>
          <p:nvPr/>
        </p:nvSpPr>
        <p:spPr>
          <a:xfrm>
            <a:off x="5827200" y="4159750"/>
            <a:ext cx="26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 has been visited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7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678" name="Google Shape;678;p37"/>
          <p:cNvSpPr txBox="1"/>
          <p:nvPr>
            <p:ph type="title"/>
          </p:nvPr>
        </p:nvSpPr>
        <p:spPr>
          <a:xfrm>
            <a:off x="311700" y="283400"/>
            <a:ext cx="5515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DEPTH FIRST TRAVERSAL	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7"/>
          <p:cNvSpPr txBox="1"/>
          <p:nvPr/>
        </p:nvSpPr>
        <p:spPr>
          <a:xfrm>
            <a:off x="65475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7"/>
          <p:cNvSpPr txBox="1"/>
          <p:nvPr/>
        </p:nvSpPr>
        <p:spPr>
          <a:xfrm>
            <a:off x="596775" y="2204525"/>
            <a:ext cx="19329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Queue=</a:t>
            </a:r>
            <a:endParaRPr b="1" sz="1600"/>
          </a:p>
        </p:txBody>
      </p:sp>
      <p:sp>
        <p:nvSpPr>
          <p:cNvPr id="681" name="Google Shape;681;p37"/>
          <p:cNvSpPr txBox="1"/>
          <p:nvPr/>
        </p:nvSpPr>
        <p:spPr>
          <a:xfrm>
            <a:off x="596775" y="3509575"/>
            <a:ext cx="15690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Print=</a:t>
            </a:r>
            <a:endParaRPr b="1" sz="1600"/>
          </a:p>
        </p:txBody>
      </p:sp>
      <p:grpSp>
        <p:nvGrpSpPr>
          <p:cNvPr id="682" name="Google Shape;682;p37"/>
          <p:cNvGrpSpPr/>
          <p:nvPr/>
        </p:nvGrpSpPr>
        <p:grpSpPr>
          <a:xfrm>
            <a:off x="5230400" y="1936750"/>
            <a:ext cx="3546050" cy="2003925"/>
            <a:chOff x="5267825" y="1505650"/>
            <a:chExt cx="3546050" cy="2003925"/>
          </a:xfrm>
        </p:grpSpPr>
        <p:sp>
          <p:nvSpPr>
            <p:cNvPr id="683" name="Google Shape;683;p37"/>
            <p:cNvSpPr/>
            <p:nvPr/>
          </p:nvSpPr>
          <p:spPr>
            <a:xfrm>
              <a:off x="62937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526782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646387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7732925" y="22425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6024375" y="30784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</a:t>
              </a: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83743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G</a:t>
              </a: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7293425" y="30784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cxnSp>
          <p:nvCxnSpPr>
            <p:cNvPr id="690" name="Google Shape;690;p37"/>
            <p:cNvCxnSpPr>
              <a:stCxn id="683" idx="3"/>
              <a:endCxn id="684" idx="7"/>
            </p:cNvCxnSpPr>
            <p:nvPr/>
          </p:nvCxnSpPr>
          <p:spPr>
            <a:xfrm flipH="1">
              <a:off x="5642938" y="1873617"/>
              <a:ext cx="715200" cy="45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37"/>
            <p:cNvCxnSpPr>
              <a:stCxn id="684" idx="5"/>
              <a:endCxn id="687" idx="1"/>
            </p:cNvCxnSpPr>
            <p:nvPr/>
          </p:nvCxnSpPr>
          <p:spPr>
            <a:xfrm>
              <a:off x="5642962" y="2635617"/>
              <a:ext cx="445800" cy="506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37"/>
            <p:cNvCxnSpPr>
              <a:stCxn id="683" idx="4"/>
              <a:endCxn id="685" idx="0"/>
            </p:cNvCxnSpPr>
            <p:nvPr/>
          </p:nvCxnSpPr>
          <p:spPr>
            <a:xfrm>
              <a:off x="6513525" y="1936750"/>
              <a:ext cx="170100" cy="330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37"/>
            <p:cNvCxnSpPr>
              <a:stCxn id="683" idx="5"/>
              <a:endCxn id="686" idx="1"/>
            </p:cNvCxnSpPr>
            <p:nvPr/>
          </p:nvCxnSpPr>
          <p:spPr>
            <a:xfrm>
              <a:off x="6668912" y="1873617"/>
              <a:ext cx="11283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37"/>
            <p:cNvCxnSpPr>
              <a:stCxn id="685" idx="4"/>
              <a:endCxn id="687" idx="7"/>
            </p:cNvCxnSpPr>
            <p:nvPr/>
          </p:nvCxnSpPr>
          <p:spPr>
            <a:xfrm flipH="1">
              <a:off x="6399525" y="2698750"/>
              <a:ext cx="284100" cy="442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37"/>
            <p:cNvCxnSpPr>
              <a:stCxn id="686" idx="3"/>
              <a:endCxn id="689" idx="0"/>
            </p:cNvCxnSpPr>
            <p:nvPr/>
          </p:nvCxnSpPr>
          <p:spPr>
            <a:xfrm flipH="1">
              <a:off x="7513188" y="2610542"/>
              <a:ext cx="284100" cy="468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37"/>
            <p:cNvCxnSpPr>
              <a:stCxn id="686" idx="7"/>
              <a:endCxn id="688" idx="3"/>
            </p:cNvCxnSpPr>
            <p:nvPr/>
          </p:nvCxnSpPr>
          <p:spPr>
            <a:xfrm flipH="1" rot="10800000">
              <a:off x="8108062" y="1873708"/>
              <a:ext cx="3306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37"/>
            <p:cNvCxnSpPr>
              <a:stCxn id="687" idx="6"/>
              <a:endCxn id="689" idx="2"/>
            </p:cNvCxnSpPr>
            <p:nvPr/>
          </p:nvCxnSpPr>
          <p:spPr>
            <a:xfrm>
              <a:off x="6463875" y="3294025"/>
              <a:ext cx="829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8" name="Google Shape;698;p37"/>
          <p:cNvSpPr txBox="1"/>
          <p:nvPr/>
        </p:nvSpPr>
        <p:spPr>
          <a:xfrm>
            <a:off x="596775" y="1505650"/>
            <a:ext cx="33612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DepthFirst (‘A’);</a:t>
            </a:r>
            <a:endParaRPr b="1" sz="1600"/>
          </a:p>
        </p:txBody>
      </p:sp>
      <p:sp>
        <p:nvSpPr>
          <p:cNvPr id="699" name="Google Shape;699;p37"/>
          <p:cNvSpPr txBox="1"/>
          <p:nvPr/>
        </p:nvSpPr>
        <p:spPr>
          <a:xfrm>
            <a:off x="1041975" y="2670200"/>
            <a:ext cx="24534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F	</a:t>
            </a:r>
            <a:endParaRPr b="1" sz="1600"/>
          </a:p>
        </p:txBody>
      </p:sp>
      <p:sp>
        <p:nvSpPr>
          <p:cNvPr id="700" name="Google Shape;700;p37"/>
          <p:cNvSpPr txBox="1"/>
          <p:nvPr/>
        </p:nvSpPr>
        <p:spPr>
          <a:xfrm>
            <a:off x="1041975" y="3933250"/>
            <a:ext cx="4395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701" name="Google Shape;701;p37"/>
          <p:cNvSpPr/>
          <p:nvPr/>
        </p:nvSpPr>
        <p:spPr>
          <a:xfrm>
            <a:off x="6263850" y="1936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</p:txBody>
      </p:sp>
      <p:sp>
        <p:nvSpPr>
          <p:cNvPr id="702" name="Google Shape;702;p37"/>
          <p:cNvSpPr txBox="1"/>
          <p:nvPr/>
        </p:nvSpPr>
        <p:spPr>
          <a:xfrm>
            <a:off x="1041975" y="3933250"/>
            <a:ext cx="38805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A B E C</a:t>
            </a:r>
            <a:endParaRPr b="1" sz="1600"/>
          </a:p>
        </p:txBody>
      </p:sp>
      <p:cxnSp>
        <p:nvCxnSpPr>
          <p:cNvPr id="703" name="Google Shape;703;p37"/>
          <p:cNvCxnSpPr>
            <a:stCxn id="701" idx="3"/>
            <a:endCxn id="684" idx="7"/>
          </p:cNvCxnSpPr>
          <p:nvPr/>
        </p:nvCxnSpPr>
        <p:spPr>
          <a:xfrm flipH="1">
            <a:off x="5605513" y="2304717"/>
            <a:ext cx="722700" cy="45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4" name="Google Shape;704;p37"/>
          <p:cNvSpPr/>
          <p:nvPr/>
        </p:nvSpPr>
        <p:spPr>
          <a:xfrm>
            <a:off x="5230400" y="2670201"/>
            <a:ext cx="439500" cy="4572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endParaRPr/>
          </a:p>
        </p:txBody>
      </p:sp>
      <p:cxnSp>
        <p:nvCxnSpPr>
          <p:cNvPr id="705" name="Google Shape;705;p37"/>
          <p:cNvCxnSpPr>
            <a:stCxn id="704" idx="5"/>
            <a:endCxn id="687" idx="1"/>
          </p:cNvCxnSpPr>
          <p:nvPr/>
        </p:nvCxnSpPr>
        <p:spPr>
          <a:xfrm>
            <a:off x="5605537" y="3060446"/>
            <a:ext cx="445800" cy="51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6" name="Google Shape;706;p37"/>
          <p:cNvSpPr/>
          <p:nvPr/>
        </p:nvSpPr>
        <p:spPr>
          <a:xfrm>
            <a:off x="5995800" y="3509575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</a:t>
            </a:r>
            <a:endParaRPr/>
          </a:p>
        </p:txBody>
      </p:sp>
      <p:cxnSp>
        <p:nvCxnSpPr>
          <p:cNvPr id="707" name="Google Shape;707;p37"/>
          <p:cNvCxnSpPr>
            <a:stCxn id="706" idx="7"/>
            <a:endCxn id="685" idx="4"/>
          </p:cNvCxnSpPr>
          <p:nvPr/>
        </p:nvCxnSpPr>
        <p:spPr>
          <a:xfrm flipH="1" rot="10800000">
            <a:off x="6370937" y="3129908"/>
            <a:ext cx="275400" cy="44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8" name="Google Shape;708;p37"/>
          <p:cNvSpPr/>
          <p:nvPr/>
        </p:nvSpPr>
        <p:spPr>
          <a:xfrm>
            <a:off x="6435300" y="2683250"/>
            <a:ext cx="439500" cy="4572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endParaRPr/>
          </a:p>
        </p:txBody>
      </p:sp>
      <p:cxnSp>
        <p:nvCxnSpPr>
          <p:cNvPr id="709" name="Google Shape;709;p37"/>
          <p:cNvCxnSpPr>
            <a:stCxn id="708" idx="0"/>
            <a:endCxn id="701" idx="4"/>
          </p:cNvCxnSpPr>
          <p:nvPr/>
        </p:nvCxnSpPr>
        <p:spPr>
          <a:xfrm rot="10800000">
            <a:off x="6483750" y="2367950"/>
            <a:ext cx="171300" cy="31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37"/>
          <p:cNvCxnSpPr>
            <a:stCxn id="706" idx="6"/>
            <a:endCxn id="689" idx="2"/>
          </p:cNvCxnSpPr>
          <p:nvPr/>
        </p:nvCxnSpPr>
        <p:spPr>
          <a:xfrm>
            <a:off x="6435300" y="3725125"/>
            <a:ext cx="820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1" name="Google Shape;711;p37"/>
          <p:cNvSpPr/>
          <p:nvPr/>
        </p:nvSpPr>
        <p:spPr>
          <a:xfrm>
            <a:off x="7256100" y="3509575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</a:t>
            </a:r>
            <a:endParaRPr/>
          </a:p>
        </p:txBody>
      </p:sp>
      <p:cxnSp>
        <p:nvCxnSpPr>
          <p:cNvPr id="712" name="Google Shape;712;p37"/>
          <p:cNvCxnSpPr>
            <a:stCxn id="711" idx="0"/>
            <a:endCxn id="686" idx="3"/>
          </p:cNvCxnSpPr>
          <p:nvPr/>
        </p:nvCxnSpPr>
        <p:spPr>
          <a:xfrm flipH="1" rot="10800000">
            <a:off x="7475850" y="3041575"/>
            <a:ext cx="284100" cy="46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37"/>
          <p:cNvSpPr/>
          <p:nvPr/>
        </p:nvSpPr>
        <p:spPr>
          <a:xfrm>
            <a:off x="7695600" y="267020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endParaRPr/>
          </a:p>
        </p:txBody>
      </p:sp>
      <p:sp>
        <p:nvSpPr>
          <p:cNvPr id="714" name="Google Shape;714;p37"/>
          <p:cNvSpPr txBox="1"/>
          <p:nvPr/>
        </p:nvSpPr>
        <p:spPr>
          <a:xfrm>
            <a:off x="5513425" y="4103400"/>
            <a:ext cx="336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Visit other unvisited adjacent vertex of 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8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720" name="Google Shape;720;p38"/>
          <p:cNvSpPr txBox="1"/>
          <p:nvPr>
            <p:ph type="title"/>
          </p:nvPr>
        </p:nvSpPr>
        <p:spPr>
          <a:xfrm>
            <a:off x="311700" y="283400"/>
            <a:ext cx="5515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DEPTH FIRST TRAVERSAL	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8"/>
          <p:cNvSpPr txBox="1"/>
          <p:nvPr/>
        </p:nvSpPr>
        <p:spPr>
          <a:xfrm>
            <a:off x="65475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8"/>
          <p:cNvSpPr txBox="1"/>
          <p:nvPr/>
        </p:nvSpPr>
        <p:spPr>
          <a:xfrm>
            <a:off x="596775" y="2204525"/>
            <a:ext cx="19329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Queue=</a:t>
            </a:r>
            <a:endParaRPr b="1" sz="1600"/>
          </a:p>
        </p:txBody>
      </p:sp>
      <p:sp>
        <p:nvSpPr>
          <p:cNvPr id="723" name="Google Shape;723;p38"/>
          <p:cNvSpPr txBox="1"/>
          <p:nvPr/>
        </p:nvSpPr>
        <p:spPr>
          <a:xfrm>
            <a:off x="596775" y="3509575"/>
            <a:ext cx="15690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Print=</a:t>
            </a:r>
            <a:endParaRPr b="1" sz="1600"/>
          </a:p>
        </p:txBody>
      </p:sp>
      <p:grpSp>
        <p:nvGrpSpPr>
          <p:cNvPr id="724" name="Google Shape;724;p38"/>
          <p:cNvGrpSpPr/>
          <p:nvPr/>
        </p:nvGrpSpPr>
        <p:grpSpPr>
          <a:xfrm>
            <a:off x="5230400" y="1936750"/>
            <a:ext cx="3546050" cy="2003925"/>
            <a:chOff x="5267825" y="1505650"/>
            <a:chExt cx="3546050" cy="2003925"/>
          </a:xfrm>
        </p:grpSpPr>
        <p:sp>
          <p:nvSpPr>
            <p:cNvPr id="725" name="Google Shape;725;p38"/>
            <p:cNvSpPr/>
            <p:nvPr/>
          </p:nvSpPr>
          <p:spPr>
            <a:xfrm>
              <a:off x="62937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526782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46387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7732925" y="22425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024375" y="30784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</a:t>
              </a: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83743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G</a:t>
              </a: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7293425" y="30784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cxnSp>
          <p:nvCxnSpPr>
            <p:cNvPr id="732" name="Google Shape;732;p38"/>
            <p:cNvCxnSpPr>
              <a:stCxn id="725" idx="3"/>
              <a:endCxn id="726" idx="7"/>
            </p:cNvCxnSpPr>
            <p:nvPr/>
          </p:nvCxnSpPr>
          <p:spPr>
            <a:xfrm flipH="1">
              <a:off x="5642938" y="1873617"/>
              <a:ext cx="715200" cy="45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38"/>
            <p:cNvCxnSpPr>
              <a:stCxn id="726" idx="5"/>
              <a:endCxn id="729" idx="1"/>
            </p:cNvCxnSpPr>
            <p:nvPr/>
          </p:nvCxnSpPr>
          <p:spPr>
            <a:xfrm>
              <a:off x="5642962" y="2635617"/>
              <a:ext cx="445800" cy="506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38"/>
            <p:cNvCxnSpPr>
              <a:stCxn id="725" idx="4"/>
              <a:endCxn id="727" idx="0"/>
            </p:cNvCxnSpPr>
            <p:nvPr/>
          </p:nvCxnSpPr>
          <p:spPr>
            <a:xfrm>
              <a:off x="6513525" y="1936750"/>
              <a:ext cx="170100" cy="330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38"/>
            <p:cNvCxnSpPr>
              <a:stCxn id="725" idx="5"/>
              <a:endCxn id="728" idx="1"/>
            </p:cNvCxnSpPr>
            <p:nvPr/>
          </p:nvCxnSpPr>
          <p:spPr>
            <a:xfrm>
              <a:off x="6668912" y="1873617"/>
              <a:ext cx="11283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38"/>
            <p:cNvCxnSpPr>
              <a:stCxn id="727" idx="4"/>
              <a:endCxn id="729" idx="7"/>
            </p:cNvCxnSpPr>
            <p:nvPr/>
          </p:nvCxnSpPr>
          <p:spPr>
            <a:xfrm flipH="1">
              <a:off x="6399525" y="2698750"/>
              <a:ext cx="284100" cy="442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38"/>
            <p:cNvCxnSpPr>
              <a:stCxn id="728" idx="3"/>
              <a:endCxn id="731" idx="0"/>
            </p:cNvCxnSpPr>
            <p:nvPr/>
          </p:nvCxnSpPr>
          <p:spPr>
            <a:xfrm flipH="1">
              <a:off x="7513188" y="2610542"/>
              <a:ext cx="284100" cy="468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38"/>
            <p:cNvCxnSpPr>
              <a:stCxn id="728" idx="7"/>
              <a:endCxn id="730" idx="3"/>
            </p:cNvCxnSpPr>
            <p:nvPr/>
          </p:nvCxnSpPr>
          <p:spPr>
            <a:xfrm flipH="1" rot="10800000">
              <a:off x="8108062" y="1873708"/>
              <a:ext cx="3306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38"/>
            <p:cNvCxnSpPr>
              <a:stCxn id="729" idx="6"/>
              <a:endCxn id="731" idx="2"/>
            </p:cNvCxnSpPr>
            <p:nvPr/>
          </p:nvCxnSpPr>
          <p:spPr>
            <a:xfrm>
              <a:off x="6463875" y="3294025"/>
              <a:ext cx="829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0" name="Google Shape;740;p38"/>
          <p:cNvSpPr txBox="1"/>
          <p:nvPr/>
        </p:nvSpPr>
        <p:spPr>
          <a:xfrm>
            <a:off x="596775" y="1505650"/>
            <a:ext cx="33612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DepthFirst (‘A’);</a:t>
            </a:r>
            <a:endParaRPr b="1" sz="1600"/>
          </a:p>
        </p:txBody>
      </p:sp>
      <p:sp>
        <p:nvSpPr>
          <p:cNvPr id="741" name="Google Shape;741;p38"/>
          <p:cNvSpPr txBox="1"/>
          <p:nvPr/>
        </p:nvSpPr>
        <p:spPr>
          <a:xfrm>
            <a:off x="1041975" y="2670200"/>
            <a:ext cx="24534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D</a:t>
            </a:r>
            <a:r>
              <a:rPr b="1" lang="en-GB" sz="1600"/>
              <a:t>	</a:t>
            </a:r>
            <a:endParaRPr b="1" sz="1600"/>
          </a:p>
        </p:txBody>
      </p:sp>
      <p:sp>
        <p:nvSpPr>
          <p:cNvPr id="742" name="Google Shape;742;p38"/>
          <p:cNvSpPr txBox="1"/>
          <p:nvPr/>
        </p:nvSpPr>
        <p:spPr>
          <a:xfrm>
            <a:off x="1041975" y="3933250"/>
            <a:ext cx="4395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743" name="Google Shape;743;p38"/>
          <p:cNvSpPr/>
          <p:nvPr/>
        </p:nvSpPr>
        <p:spPr>
          <a:xfrm>
            <a:off x="6263850" y="1936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</p:txBody>
      </p:sp>
      <p:sp>
        <p:nvSpPr>
          <p:cNvPr id="744" name="Google Shape;744;p38"/>
          <p:cNvSpPr txBox="1"/>
          <p:nvPr/>
        </p:nvSpPr>
        <p:spPr>
          <a:xfrm>
            <a:off x="1041975" y="3933250"/>
            <a:ext cx="38805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A B E C F</a:t>
            </a:r>
            <a:endParaRPr b="1" sz="1600"/>
          </a:p>
        </p:txBody>
      </p:sp>
      <p:cxnSp>
        <p:nvCxnSpPr>
          <p:cNvPr id="745" name="Google Shape;745;p38"/>
          <p:cNvCxnSpPr>
            <a:stCxn id="743" idx="3"/>
            <a:endCxn id="726" idx="7"/>
          </p:cNvCxnSpPr>
          <p:nvPr/>
        </p:nvCxnSpPr>
        <p:spPr>
          <a:xfrm flipH="1">
            <a:off x="5605513" y="2304717"/>
            <a:ext cx="722700" cy="45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6" name="Google Shape;746;p38"/>
          <p:cNvSpPr/>
          <p:nvPr/>
        </p:nvSpPr>
        <p:spPr>
          <a:xfrm>
            <a:off x="5230400" y="2670201"/>
            <a:ext cx="439500" cy="4572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endParaRPr/>
          </a:p>
        </p:txBody>
      </p:sp>
      <p:cxnSp>
        <p:nvCxnSpPr>
          <p:cNvPr id="747" name="Google Shape;747;p38"/>
          <p:cNvCxnSpPr>
            <a:stCxn id="746" idx="5"/>
            <a:endCxn id="729" idx="1"/>
          </p:cNvCxnSpPr>
          <p:nvPr/>
        </p:nvCxnSpPr>
        <p:spPr>
          <a:xfrm>
            <a:off x="5605537" y="3060446"/>
            <a:ext cx="445800" cy="51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8" name="Google Shape;748;p38"/>
          <p:cNvSpPr/>
          <p:nvPr/>
        </p:nvSpPr>
        <p:spPr>
          <a:xfrm>
            <a:off x="5995800" y="3509575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</a:t>
            </a:r>
            <a:endParaRPr/>
          </a:p>
        </p:txBody>
      </p:sp>
      <p:cxnSp>
        <p:nvCxnSpPr>
          <p:cNvPr id="749" name="Google Shape;749;p38"/>
          <p:cNvCxnSpPr>
            <a:stCxn id="748" idx="7"/>
            <a:endCxn id="727" idx="4"/>
          </p:cNvCxnSpPr>
          <p:nvPr/>
        </p:nvCxnSpPr>
        <p:spPr>
          <a:xfrm flipH="1" rot="10800000">
            <a:off x="6370937" y="3129908"/>
            <a:ext cx="275400" cy="44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0" name="Google Shape;750;p38"/>
          <p:cNvSpPr/>
          <p:nvPr/>
        </p:nvSpPr>
        <p:spPr>
          <a:xfrm>
            <a:off x="6435300" y="2683250"/>
            <a:ext cx="439500" cy="4572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endParaRPr/>
          </a:p>
        </p:txBody>
      </p:sp>
      <p:cxnSp>
        <p:nvCxnSpPr>
          <p:cNvPr id="751" name="Google Shape;751;p38"/>
          <p:cNvCxnSpPr>
            <a:stCxn id="750" idx="0"/>
            <a:endCxn id="743" idx="4"/>
          </p:cNvCxnSpPr>
          <p:nvPr/>
        </p:nvCxnSpPr>
        <p:spPr>
          <a:xfrm rot="10800000">
            <a:off x="6483750" y="2367950"/>
            <a:ext cx="171300" cy="31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38"/>
          <p:cNvCxnSpPr>
            <a:stCxn id="748" idx="6"/>
            <a:endCxn id="731" idx="2"/>
          </p:cNvCxnSpPr>
          <p:nvPr/>
        </p:nvCxnSpPr>
        <p:spPr>
          <a:xfrm>
            <a:off x="6435300" y="3725125"/>
            <a:ext cx="820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3" name="Google Shape;753;p38"/>
          <p:cNvSpPr/>
          <p:nvPr/>
        </p:nvSpPr>
        <p:spPr>
          <a:xfrm>
            <a:off x="7256100" y="3509575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</a:t>
            </a:r>
            <a:endParaRPr/>
          </a:p>
        </p:txBody>
      </p:sp>
      <p:cxnSp>
        <p:nvCxnSpPr>
          <p:cNvPr id="754" name="Google Shape;754;p38"/>
          <p:cNvCxnSpPr>
            <a:stCxn id="753" idx="0"/>
            <a:endCxn id="728" idx="3"/>
          </p:cNvCxnSpPr>
          <p:nvPr/>
        </p:nvCxnSpPr>
        <p:spPr>
          <a:xfrm flipH="1" rot="10800000">
            <a:off x="7475850" y="3041575"/>
            <a:ext cx="284100" cy="46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5" name="Google Shape;755;p38"/>
          <p:cNvSpPr/>
          <p:nvPr/>
        </p:nvSpPr>
        <p:spPr>
          <a:xfrm>
            <a:off x="7695600" y="267020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endParaRPr/>
          </a:p>
        </p:txBody>
      </p:sp>
      <p:cxnSp>
        <p:nvCxnSpPr>
          <p:cNvPr id="756" name="Google Shape;756;p38"/>
          <p:cNvCxnSpPr>
            <a:stCxn id="755" idx="1"/>
            <a:endCxn id="743" idx="5"/>
          </p:cNvCxnSpPr>
          <p:nvPr/>
        </p:nvCxnSpPr>
        <p:spPr>
          <a:xfrm rot="10800000">
            <a:off x="6638863" y="2304633"/>
            <a:ext cx="1121100" cy="42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38"/>
          <p:cNvCxnSpPr>
            <a:stCxn id="755" idx="7"/>
            <a:endCxn id="730" idx="3"/>
          </p:cNvCxnSpPr>
          <p:nvPr/>
        </p:nvCxnSpPr>
        <p:spPr>
          <a:xfrm flipH="1" rot="10800000">
            <a:off x="8070737" y="2304633"/>
            <a:ext cx="330600" cy="42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8" name="Google Shape;758;p38"/>
          <p:cNvSpPr/>
          <p:nvPr/>
        </p:nvSpPr>
        <p:spPr>
          <a:xfrm>
            <a:off x="8336950" y="1936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</a:t>
            </a:r>
            <a:endParaRPr/>
          </a:p>
        </p:txBody>
      </p:sp>
      <p:sp>
        <p:nvSpPr>
          <p:cNvPr id="759" name="Google Shape;759;p38"/>
          <p:cNvSpPr txBox="1"/>
          <p:nvPr/>
        </p:nvSpPr>
        <p:spPr>
          <a:xfrm>
            <a:off x="5727000" y="4272250"/>
            <a:ext cx="22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 has been visited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9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765" name="Google Shape;765;p39"/>
          <p:cNvSpPr txBox="1"/>
          <p:nvPr>
            <p:ph type="title"/>
          </p:nvPr>
        </p:nvSpPr>
        <p:spPr>
          <a:xfrm>
            <a:off x="311700" y="283400"/>
            <a:ext cx="5515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DEPTH FIRST TRAVERSAL	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9"/>
          <p:cNvSpPr txBox="1"/>
          <p:nvPr/>
        </p:nvSpPr>
        <p:spPr>
          <a:xfrm>
            <a:off x="65475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9"/>
          <p:cNvSpPr txBox="1"/>
          <p:nvPr/>
        </p:nvSpPr>
        <p:spPr>
          <a:xfrm>
            <a:off x="596775" y="2204525"/>
            <a:ext cx="19329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Queue=</a:t>
            </a:r>
            <a:endParaRPr b="1" sz="1600"/>
          </a:p>
        </p:txBody>
      </p:sp>
      <p:sp>
        <p:nvSpPr>
          <p:cNvPr id="768" name="Google Shape;768;p39"/>
          <p:cNvSpPr txBox="1"/>
          <p:nvPr/>
        </p:nvSpPr>
        <p:spPr>
          <a:xfrm>
            <a:off x="596775" y="3509575"/>
            <a:ext cx="15690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Print=</a:t>
            </a:r>
            <a:endParaRPr b="1" sz="1600"/>
          </a:p>
        </p:txBody>
      </p:sp>
      <p:grpSp>
        <p:nvGrpSpPr>
          <p:cNvPr id="769" name="Google Shape;769;p39"/>
          <p:cNvGrpSpPr/>
          <p:nvPr/>
        </p:nvGrpSpPr>
        <p:grpSpPr>
          <a:xfrm>
            <a:off x="5230400" y="1936750"/>
            <a:ext cx="3546050" cy="2003925"/>
            <a:chOff x="5267825" y="1505650"/>
            <a:chExt cx="3546050" cy="2003925"/>
          </a:xfrm>
        </p:grpSpPr>
        <p:sp>
          <p:nvSpPr>
            <p:cNvPr id="770" name="Google Shape;770;p39"/>
            <p:cNvSpPr/>
            <p:nvPr/>
          </p:nvSpPr>
          <p:spPr>
            <a:xfrm>
              <a:off x="62937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526782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46387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7732925" y="22425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6024375" y="30784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</a:t>
              </a: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83743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G</a:t>
              </a: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7293425" y="30784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cxnSp>
          <p:nvCxnSpPr>
            <p:cNvPr id="777" name="Google Shape;777;p39"/>
            <p:cNvCxnSpPr>
              <a:stCxn id="770" idx="3"/>
              <a:endCxn id="771" idx="7"/>
            </p:cNvCxnSpPr>
            <p:nvPr/>
          </p:nvCxnSpPr>
          <p:spPr>
            <a:xfrm flipH="1">
              <a:off x="5642938" y="1873617"/>
              <a:ext cx="715200" cy="45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8" name="Google Shape;778;p39"/>
            <p:cNvCxnSpPr>
              <a:stCxn id="771" idx="5"/>
              <a:endCxn id="774" idx="1"/>
            </p:cNvCxnSpPr>
            <p:nvPr/>
          </p:nvCxnSpPr>
          <p:spPr>
            <a:xfrm>
              <a:off x="5642962" y="2635617"/>
              <a:ext cx="445800" cy="506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9" name="Google Shape;779;p39"/>
            <p:cNvCxnSpPr>
              <a:stCxn id="770" idx="4"/>
              <a:endCxn id="772" idx="0"/>
            </p:cNvCxnSpPr>
            <p:nvPr/>
          </p:nvCxnSpPr>
          <p:spPr>
            <a:xfrm>
              <a:off x="6513525" y="1936750"/>
              <a:ext cx="170100" cy="330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Google Shape;780;p39"/>
            <p:cNvCxnSpPr>
              <a:stCxn id="770" idx="5"/>
              <a:endCxn id="773" idx="1"/>
            </p:cNvCxnSpPr>
            <p:nvPr/>
          </p:nvCxnSpPr>
          <p:spPr>
            <a:xfrm>
              <a:off x="6668912" y="1873617"/>
              <a:ext cx="11283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p39"/>
            <p:cNvCxnSpPr>
              <a:stCxn id="772" idx="4"/>
              <a:endCxn id="774" idx="7"/>
            </p:cNvCxnSpPr>
            <p:nvPr/>
          </p:nvCxnSpPr>
          <p:spPr>
            <a:xfrm flipH="1">
              <a:off x="6399525" y="2698750"/>
              <a:ext cx="284100" cy="442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39"/>
            <p:cNvCxnSpPr>
              <a:stCxn id="773" idx="3"/>
              <a:endCxn id="776" idx="0"/>
            </p:cNvCxnSpPr>
            <p:nvPr/>
          </p:nvCxnSpPr>
          <p:spPr>
            <a:xfrm flipH="1">
              <a:off x="7513188" y="2610542"/>
              <a:ext cx="284100" cy="468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3" name="Google Shape;783;p39"/>
            <p:cNvCxnSpPr>
              <a:stCxn id="773" idx="7"/>
              <a:endCxn id="775" idx="3"/>
            </p:cNvCxnSpPr>
            <p:nvPr/>
          </p:nvCxnSpPr>
          <p:spPr>
            <a:xfrm flipH="1" rot="10800000">
              <a:off x="8108062" y="1873708"/>
              <a:ext cx="3306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4" name="Google Shape;784;p39"/>
            <p:cNvCxnSpPr>
              <a:stCxn id="774" idx="6"/>
              <a:endCxn id="776" idx="2"/>
            </p:cNvCxnSpPr>
            <p:nvPr/>
          </p:nvCxnSpPr>
          <p:spPr>
            <a:xfrm>
              <a:off x="6463875" y="3294025"/>
              <a:ext cx="829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5" name="Google Shape;785;p39"/>
          <p:cNvSpPr txBox="1"/>
          <p:nvPr/>
        </p:nvSpPr>
        <p:spPr>
          <a:xfrm>
            <a:off x="596775" y="1505650"/>
            <a:ext cx="33612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DepthFirst (‘A’);</a:t>
            </a:r>
            <a:endParaRPr b="1" sz="1600"/>
          </a:p>
        </p:txBody>
      </p:sp>
      <p:sp>
        <p:nvSpPr>
          <p:cNvPr id="786" name="Google Shape;786;p39"/>
          <p:cNvSpPr txBox="1"/>
          <p:nvPr/>
        </p:nvSpPr>
        <p:spPr>
          <a:xfrm>
            <a:off x="1041975" y="2670200"/>
            <a:ext cx="24534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G</a:t>
            </a:r>
            <a:r>
              <a:rPr b="1" lang="en-GB" sz="1600"/>
              <a:t>	</a:t>
            </a:r>
            <a:endParaRPr b="1" sz="1600"/>
          </a:p>
        </p:txBody>
      </p:sp>
      <p:sp>
        <p:nvSpPr>
          <p:cNvPr id="787" name="Google Shape;787;p39"/>
          <p:cNvSpPr txBox="1"/>
          <p:nvPr/>
        </p:nvSpPr>
        <p:spPr>
          <a:xfrm>
            <a:off x="1041975" y="3933250"/>
            <a:ext cx="4395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788" name="Google Shape;788;p39"/>
          <p:cNvSpPr/>
          <p:nvPr/>
        </p:nvSpPr>
        <p:spPr>
          <a:xfrm>
            <a:off x="6263850" y="1936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</p:txBody>
      </p:sp>
      <p:sp>
        <p:nvSpPr>
          <p:cNvPr id="789" name="Google Shape;789;p39"/>
          <p:cNvSpPr txBox="1"/>
          <p:nvPr/>
        </p:nvSpPr>
        <p:spPr>
          <a:xfrm>
            <a:off x="1041975" y="3933250"/>
            <a:ext cx="38805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A B E C F D</a:t>
            </a:r>
            <a:endParaRPr b="1" sz="1600"/>
          </a:p>
        </p:txBody>
      </p:sp>
      <p:cxnSp>
        <p:nvCxnSpPr>
          <p:cNvPr id="790" name="Google Shape;790;p39"/>
          <p:cNvCxnSpPr>
            <a:stCxn id="788" idx="3"/>
            <a:endCxn id="771" idx="7"/>
          </p:cNvCxnSpPr>
          <p:nvPr/>
        </p:nvCxnSpPr>
        <p:spPr>
          <a:xfrm flipH="1">
            <a:off x="5605513" y="2304717"/>
            <a:ext cx="722700" cy="45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1" name="Google Shape;791;p39"/>
          <p:cNvSpPr/>
          <p:nvPr/>
        </p:nvSpPr>
        <p:spPr>
          <a:xfrm>
            <a:off x="5230400" y="2670201"/>
            <a:ext cx="439500" cy="4572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endParaRPr/>
          </a:p>
        </p:txBody>
      </p:sp>
      <p:cxnSp>
        <p:nvCxnSpPr>
          <p:cNvPr id="792" name="Google Shape;792;p39"/>
          <p:cNvCxnSpPr>
            <a:stCxn id="791" idx="5"/>
            <a:endCxn id="774" idx="1"/>
          </p:cNvCxnSpPr>
          <p:nvPr/>
        </p:nvCxnSpPr>
        <p:spPr>
          <a:xfrm>
            <a:off x="5605537" y="3060446"/>
            <a:ext cx="445800" cy="51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3" name="Google Shape;793;p39"/>
          <p:cNvSpPr/>
          <p:nvPr/>
        </p:nvSpPr>
        <p:spPr>
          <a:xfrm>
            <a:off x="5995800" y="3509575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</a:t>
            </a:r>
            <a:endParaRPr/>
          </a:p>
        </p:txBody>
      </p:sp>
      <p:cxnSp>
        <p:nvCxnSpPr>
          <p:cNvPr id="794" name="Google Shape;794;p39"/>
          <p:cNvCxnSpPr>
            <a:stCxn id="793" idx="7"/>
            <a:endCxn id="772" idx="4"/>
          </p:cNvCxnSpPr>
          <p:nvPr/>
        </p:nvCxnSpPr>
        <p:spPr>
          <a:xfrm flipH="1" rot="10800000">
            <a:off x="6370937" y="3129908"/>
            <a:ext cx="275400" cy="44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39"/>
          <p:cNvSpPr/>
          <p:nvPr/>
        </p:nvSpPr>
        <p:spPr>
          <a:xfrm>
            <a:off x="6435300" y="2683250"/>
            <a:ext cx="439500" cy="4572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endParaRPr/>
          </a:p>
        </p:txBody>
      </p:sp>
      <p:cxnSp>
        <p:nvCxnSpPr>
          <p:cNvPr id="796" name="Google Shape;796;p39"/>
          <p:cNvCxnSpPr>
            <a:stCxn id="795" idx="0"/>
            <a:endCxn id="788" idx="4"/>
          </p:cNvCxnSpPr>
          <p:nvPr/>
        </p:nvCxnSpPr>
        <p:spPr>
          <a:xfrm rot="10800000">
            <a:off x="6483750" y="2367950"/>
            <a:ext cx="171300" cy="31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39"/>
          <p:cNvCxnSpPr>
            <a:stCxn id="793" idx="6"/>
            <a:endCxn id="776" idx="2"/>
          </p:cNvCxnSpPr>
          <p:nvPr/>
        </p:nvCxnSpPr>
        <p:spPr>
          <a:xfrm>
            <a:off x="6435300" y="3725125"/>
            <a:ext cx="820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8" name="Google Shape;798;p39"/>
          <p:cNvSpPr/>
          <p:nvPr/>
        </p:nvSpPr>
        <p:spPr>
          <a:xfrm>
            <a:off x="7256100" y="3509575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</a:t>
            </a:r>
            <a:endParaRPr/>
          </a:p>
        </p:txBody>
      </p:sp>
      <p:cxnSp>
        <p:nvCxnSpPr>
          <p:cNvPr id="799" name="Google Shape;799;p39"/>
          <p:cNvCxnSpPr>
            <a:stCxn id="798" idx="0"/>
            <a:endCxn id="773" idx="3"/>
          </p:cNvCxnSpPr>
          <p:nvPr/>
        </p:nvCxnSpPr>
        <p:spPr>
          <a:xfrm flipH="1" rot="10800000">
            <a:off x="7475850" y="3041575"/>
            <a:ext cx="284100" cy="46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0" name="Google Shape;800;p39"/>
          <p:cNvSpPr/>
          <p:nvPr/>
        </p:nvSpPr>
        <p:spPr>
          <a:xfrm>
            <a:off x="7695600" y="267020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endParaRPr/>
          </a:p>
        </p:txBody>
      </p:sp>
      <p:cxnSp>
        <p:nvCxnSpPr>
          <p:cNvPr id="801" name="Google Shape;801;p39"/>
          <p:cNvCxnSpPr>
            <a:stCxn id="800" idx="1"/>
            <a:endCxn id="788" idx="5"/>
          </p:cNvCxnSpPr>
          <p:nvPr/>
        </p:nvCxnSpPr>
        <p:spPr>
          <a:xfrm rot="10800000">
            <a:off x="6638863" y="2304633"/>
            <a:ext cx="1121100" cy="42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39"/>
          <p:cNvCxnSpPr>
            <a:stCxn id="800" idx="7"/>
            <a:endCxn id="775" idx="3"/>
          </p:cNvCxnSpPr>
          <p:nvPr/>
        </p:nvCxnSpPr>
        <p:spPr>
          <a:xfrm flipH="1" rot="10800000">
            <a:off x="8070737" y="2304633"/>
            <a:ext cx="330600" cy="42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3" name="Google Shape;803;p39"/>
          <p:cNvSpPr/>
          <p:nvPr/>
        </p:nvSpPr>
        <p:spPr>
          <a:xfrm>
            <a:off x="8336950" y="1936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0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809" name="Google Shape;809;p40"/>
          <p:cNvSpPr txBox="1"/>
          <p:nvPr>
            <p:ph type="title"/>
          </p:nvPr>
        </p:nvSpPr>
        <p:spPr>
          <a:xfrm>
            <a:off x="311700" y="283400"/>
            <a:ext cx="5515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DEPTH FIRST TRAVERSAL	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40"/>
          <p:cNvSpPr txBox="1"/>
          <p:nvPr/>
        </p:nvSpPr>
        <p:spPr>
          <a:xfrm>
            <a:off x="65475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40"/>
          <p:cNvSpPr txBox="1"/>
          <p:nvPr/>
        </p:nvSpPr>
        <p:spPr>
          <a:xfrm>
            <a:off x="596775" y="2204525"/>
            <a:ext cx="19329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Queue=</a:t>
            </a:r>
            <a:endParaRPr b="1" sz="1600"/>
          </a:p>
        </p:txBody>
      </p:sp>
      <p:sp>
        <p:nvSpPr>
          <p:cNvPr id="812" name="Google Shape;812;p40"/>
          <p:cNvSpPr txBox="1"/>
          <p:nvPr/>
        </p:nvSpPr>
        <p:spPr>
          <a:xfrm>
            <a:off x="596775" y="3509575"/>
            <a:ext cx="15690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Print=</a:t>
            </a:r>
            <a:endParaRPr b="1" sz="1600"/>
          </a:p>
        </p:txBody>
      </p:sp>
      <p:grpSp>
        <p:nvGrpSpPr>
          <p:cNvPr id="813" name="Google Shape;813;p40"/>
          <p:cNvGrpSpPr/>
          <p:nvPr/>
        </p:nvGrpSpPr>
        <p:grpSpPr>
          <a:xfrm>
            <a:off x="5230400" y="1936750"/>
            <a:ext cx="3546050" cy="2003925"/>
            <a:chOff x="5267825" y="1505650"/>
            <a:chExt cx="3546050" cy="2003925"/>
          </a:xfrm>
        </p:grpSpPr>
        <p:sp>
          <p:nvSpPr>
            <p:cNvPr id="814" name="Google Shape;814;p40"/>
            <p:cNvSpPr/>
            <p:nvPr/>
          </p:nvSpPr>
          <p:spPr>
            <a:xfrm>
              <a:off x="62937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526782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646387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7732925" y="22425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6024375" y="30784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</a:t>
              </a: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83743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G</a:t>
              </a: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7293425" y="30784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cxnSp>
          <p:nvCxnSpPr>
            <p:cNvPr id="821" name="Google Shape;821;p40"/>
            <p:cNvCxnSpPr>
              <a:stCxn id="814" idx="3"/>
              <a:endCxn id="815" idx="7"/>
            </p:cNvCxnSpPr>
            <p:nvPr/>
          </p:nvCxnSpPr>
          <p:spPr>
            <a:xfrm flipH="1">
              <a:off x="5642938" y="1873617"/>
              <a:ext cx="715200" cy="45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40"/>
            <p:cNvCxnSpPr>
              <a:stCxn id="815" idx="5"/>
              <a:endCxn id="818" idx="1"/>
            </p:cNvCxnSpPr>
            <p:nvPr/>
          </p:nvCxnSpPr>
          <p:spPr>
            <a:xfrm>
              <a:off x="5642962" y="2635617"/>
              <a:ext cx="445800" cy="506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40"/>
            <p:cNvCxnSpPr>
              <a:stCxn id="814" idx="4"/>
              <a:endCxn id="816" idx="0"/>
            </p:cNvCxnSpPr>
            <p:nvPr/>
          </p:nvCxnSpPr>
          <p:spPr>
            <a:xfrm>
              <a:off x="6513525" y="1936750"/>
              <a:ext cx="170100" cy="330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40"/>
            <p:cNvCxnSpPr>
              <a:stCxn id="814" idx="5"/>
              <a:endCxn id="817" idx="1"/>
            </p:cNvCxnSpPr>
            <p:nvPr/>
          </p:nvCxnSpPr>
          <p:spPr>
            <a:xfrm>
              <a:off x="6668912" y="1873617"/>
              <a:ext cx="11283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40"/>
            <p:cNvCxnSpPr>
              <a:stCxn id="816" idx="4"/>
              <a:endCxn id="818" idx="7"/>
            </p:cNvCxnSpPr>
            <p:nvPr/>
          </p:nvCxnSpPr>
          <p:spPr>
            <a:xfrm flipH="1">
              <a:off x="6399525" y="2698750"/>
              <a:ext cx="284100" cy="442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40"/>
            <p:cNvCxnSpPr>
              <a:stCxn id="817" idx="3"/>
              <a:endCxn id="820" idx="0"/>
            </p:cNvCxnSpPr>
            <p:nvPr/>
          </p:nvCxnSpPr>
          <p:spPr>
            <a:xfrm flipH="1">
              <a:off x="7513188" y="2610542"/>
              <a:ext cx="284100" cy="468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40"/>
            <p:cNvCxnSpPr>
              <a:stCxn id="817" idx="7"/>
              <a:endCxn id="819" idx="3"/>
            </p:cNvCxnSpPr>
            <p:nvPr/>
          </p:nvCxnSpPr>
          <p:spPr>
            <a:xfrm flipH="1" rot="10800000">
              <a:off x="8108062" y="1873708"/>
              <a:ext cx="3306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40"/>
            <p:cNvCxnSpPr>
              <a:stCxn id="818" idx="6"/>
              <a:endCxn id="820" idx="2"/>
            </p:cNvCxnSpPr>
            <p:nvPr/>
          </p:nvCxnSpPr>
          <p:spPr>
            <a:xfrm>
              <a:off x="6463875" y="3294025"/>
              <a:ext cx="829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29" name="Google Shape;829;p40"/>
          <p:cNvSpPr txBox="1"/>
          <p:nvPr/>
        </p:nvSpPr>
        <p:spPr>
          <a:xfrm>
            <a:off x="596775" y="1505650"/>
            <a:ext cx="33612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DepthFirst (‘A’);</a:t>
            </a:r>
            <a:endParaRPr b="1" sz="1600"/>
          </a:p>
        </p:txBody>
      </p:sp>
      <p:sp>
        <p:nvSpPr>
          <p:cNvPr id="830" name="Google Shape;830;p40"/>
          <p:cNvSpPr txBox="1"/>
          <p:nvPr/>
        </p:nvSpPr>
        <p:spPr>
          <a:xfrm>
            <a:off x="1041975" y="2670200"/>
            <a:ext cx="24534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	</a:t>
            </a:r>
            <a:endParaRPr b="1" sz="1600"/>
          </a:p>
        </p:txBody>
      </p:sp>
      <p:sp>
        <p:nvSpPr>
          <p:cNvPr id="831" name="Google Shape;831;p40"/>
          <p:cNvSpPr txBox="1"/>
          <p:nvPr/>
        </p:nvSpPr>
        <p:spPr>
          <a:xfrm>
            <a:off x="1041975" y="3933250"/>
            <a:ext cx="4395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832" name="Google Shape;832;p40"/>
          <p:cNvSpPr/>
          <p:nvPr/>
        </p:nvSpPr>
        <p:spPr>
          <a:xfrm>
            <a:off x="6263850" y="1936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</p:txBody>
      </p:sp>
      <p:sp>
        <p:nvSpPr>
          <p:cNvPr id="833" name="Google Shape;833;p40"/>
          <p:cNvSpPr txBox="1"/>
          <p:nvPr/>
        </p:nvSpPr>
        <p:spPr>
          <a:xfrm>
            <a:off x="1041975" y="3933250"/>
            <a:ext cx="38805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A B E C F D G</a:t>
            </a:r>
            <a:endParaRPr b="1" sz="1600"/>
          </a:p>
        </p:txBody>
      </p:sp>
      <p:cxnSp>
        <p:nvCxnSpPr>
          <p:cNvPr id="834" name="Google Shape;834;p40"/>
          <p:cNvCxnSpPr>
            <a:stCxn id="832" idx="3"/>
            <a:endCxn id="815" idx="7"/>
          </p:cNvCxnSpPr>
          <p:nvPr/>
        </p:nvCxnSpPr>
        <p:spPr>
          <a:xfrm flipH="1">
            <a:off x="5605513" y="2304717"/>
            <a:ext cx="722700" cy="45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5" name="Google Shape;835;p40"/>
          <p:cNvSpPr/>
          <p:nvPr/>
        </p:nvSpPr>
        <p:spPr>
          <a:xfrm>
            <a:off x="5230400" y="2670201"/>
            <a:ext cx="439500" cy="4572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endParaRPr/>
          </a:p>
        </p:txBody>
      </p:sp>
      <p:cxnSp>
        <p:nvCxnSpPr>
          <p:cNvPr id="836" name="Google Shape;836;p40"/>
          <p:cNvCxnSpPr>
            <a:stCxn id="835" idx="5"/>
            <a:endCxn id="818" idx="1"/>
          </p:cNvCxnSpPr>
          <p:nvPr/>
        </p:nvCxnSpPr>
        <p:spPr>
          <a:xfrm>
            <a:off x="5605537" y="3060446"/>
            <a:ext cx="445800" cy="51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7" name="Google Shape;837;p40"/>
          <p:cNvSpPr/>
          <p:nvPr/>
        </p:nvSpPr>
        <p:spPr>
          <a:xfrm>
            <a:off x="5995800" y="3509575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</a:t>
            </a:r>
            <a:endParaRPr/>
          </a:p>
        </p:txBody>
      </p:sp>
      <p:cxnSp>
        <p:nvCxnSpPr>
          <p:cNvPr id="838" name="Google Shape;838;p40"/>
          <p:cNvCxnSpPr>
            <a:stCxn id="837" idx="7"/>
            <a:endCxn id="816" idx="4"/>
          </p:cNvCxnSpPr>
          <p:nvPr/>
        </p:nvCxnSpPr>
        <p:spPr>
          <a:xfrm flipH="1" rot="10800000">
            <a:off x="6370937" y="3129908"/>
            <a:ext cx="275400" cy="44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9" name="Google Shape;839;p40"/>
          <p:cNvSpPr/>
          <p:nvPr/>
        </p:nvSpPr>
        <p:spPr>
          <a:xfrm>
            <a:off x="6435300" y="2683250"/>
            <a:ext cx="439500" cy="4572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endParaRPr/>
          </a:p>
        </p:txBody>
      </p:sp>
      <p:cxnSp>
        <p:nvCxnSpPr>
          <p:cNvPr id="840" name="Google Shape;840;p40"/>
          <p:cNvCxnSpPr>
            <a:stCxn id="839" idx="0"/>
            <a:endCxn id="832" idx="4"/>
          </p:cNvCxnSpPr>
          <p:nvPr/>
        </p:nvCxnSpPr>
        <p:spPr>
          <a:xfrm rot="10800000">
            <a:off x="6483750" y="2367950"/>
            <a:ext cx="171300" cy="31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40"/>
          <p:cNvCxnSpPr>
            <a:stCxn id="837" idx="6"/>
            <a:endCxn id="820" idx="2"/>
          </p:cNvCxnSpPr>
          <p:nvPr/>
        </p:nvCxnSpPr>
        <p:spPr>
          <a:xfrm>
            <a:off x="6435300" y="3725125"/>
            <a:ext cx="820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2" name="Google Shape;842;p40"/>
          <p:cNvSpPr/>
          <p:nvPr/>
        </p:nvSpPr>
        <p:spPr>
          <a:xfrm>
            <a:off x="7256100" y="3509575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</a:t>
            </a:r>
            <a:endParaRPr/>
          </a:p>
        </p:txBody>
      </p:sp>
      <p:cxnSp>
        <p:nvCxnSpPr>
          <p:cNvPr id="843" name="Google Shape;843;p40"/>
          <p:cNvCxnSpPr>
            <a:stCxn id="842" idx="0"/>
            <a:endCxn id="817" idx="3"/>
          </p:cNvCxnSpPr>
          <p:nvPr/>
        </p:nvCxnSpPr>
        <p:spPr>
          <a:xfrm flipH="1" rot="10800000">
            <a:off x="7475850" y="3041575"/>
            <a:ext cx="284100" cy="46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4" name="Google Shape;844;p40"/>
          <p:cNvSpPr/>
          <p:nvPr/>
        </p:nvSpPr>
        <p:spPr>
          <a:xfrm>
            <a:off x="7695600" y="267020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endParaRPr/>
          </a:p>
        </p:txBody>
      </p:sp>
      <p:cxnSp>
        <p:nvCxnSpPr>
          <p:cNvPr id="845" name="Google Shape;845;p40"/>
          <p:cNvCxnSpPr>
            <a:stCxn id="844" idx="1"/>
            <a:endCxn id="832" idx="5"/>
          </p:cNvCxnSpPr>
          <p:nvPr/>
        </p:nvCxnSpPr>
        <p:spPr>
          <a:xfrm rot="10800000">
            <a:off x="6638863" y="2304633"/>
            <a:ext cx="1121100" cy="42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40"/>
          <p:cNvCxnSpPr>
            <a:stCxn id="844" idx="7"/>
            <a:endCxn id="819" idx="3"/>
          </p:cNvCxnSpPr>
          <p:nvPr/>
        </p:nvCxnSpPr>
        <p:spPr>
          <a:xfrm flipH="1" rot="10800000">
            <a:off x="8070737" y="2304633"/>
            <a:ext cx="330600" cy="42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7" name="Google Shape;847;p40"/>
          <p:cNvSpPr/>
          <p:nvPr/>
        </p:nvSpPr>
        <p:spPr>
          <a:xfrm>
            <a:off x="8336950" y="1936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</a:t>
            </a:r>
            <a:endParaRPr/>
          </a:p>
        </p:txBody>
      </p:sp>
      <p:sp>
        <p:nvSpPr>
          <p:cNvPr id="848" name="Google Shape;848;p40"/>
          <p:cNvSpPr txBox="1"/>
          <p:nvPr/>
        </p:nvSpPr>
        <p:spPr>
          <a:xfrm>
            <a:off x="5614575" y="4309800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All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vertices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are visited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1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854" name="Google Shape;854;p41"/>
          <p:cNvSpPr txBox="1"/>
          <p:nvPr>
            <p:ph type="title"/>
          </p:nvPr>
        </p:nvSpPr>
        <p:spPr>
          <a:xfrm>
            <a:off x="311700" y="283400"/>
            <a:ext cx="5515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80"/>
              <a:t>DEPTH </a:t>
            </a: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FIRST TRAVERSAL	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41"/>
          <p:cNvSpPr txBox="1"/>
          <p:nvPr/>
        </p:nvSpPr>
        <p:spPr>
          <a:xfrm>
            <a:off x="65475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41"/>
          <p:cNvSpPr txBox="1"/>
          <p:nvPr/>
        </p:nvSpPr>
        <p:spPr>
          <a:xfrm>
            <a:off x="8432025" y="495800"/>
            <a:ext cx="21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CODE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7" name="Google Shape;857;p41"/>
          <p:cNvSpPr txBox="1"/>
          <p:nvPr/>
        </p:nvSpPr>
        <p:spPr>
          <a:xfrm>
            <a:off x="508075" y="1153400"/>
            <a:ext cx="3780900" cy="4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Depth </a:t>
            </a:r>
            <a:r>
              <a:rPr b="1" lang="en-GB" sz="2000"/>
              <a:t>First with Java</a:t>
            </a:r>
            <a:endParaRPr b="1" sz="2000"/>
          </a:p>
        </p:txBody>
      </p:sp>
      <p:sp>
        <p:nvSpPr>
          <p:cNvPr id="858" name="Google Shape;858;p41"/>
          <p:cNvSpPr txBox="1"/>
          <p:nvPr/>
        </p:nvSpPr>
        <p:spPr>
          <a:xfrm>
            <a:off x="927300" y="1598038"/>
            <a:ext cx="39510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(Take graph G as an  example)</a:t>
            </a:r>
            <a:endParaRPr b="1" sz="1600"/>
          </a:p>
        </p:txBody>
      </p:sp>
      <p:grpSp>
        <p:nvGrpSpPr>
          <p:cNvPr id="859" name="Google Shape;859;p41"/>
          <p:cNvGrpSpPr/>
          <p:nvPr/>
        </p:nvGrpSpPr>
        <p:grpSpPr>
          <a:xfrm>
            <a:off x="6425341" y="1153398"/>
            <a:ext cx="2397484" cy="1769752"/>
            <a:chOff x="6425341" y="1153398"/>
            <a:chExt cx="2397484" cy="1769752"/>
          </a:xfrm>
        </p:grpSpPr>
        <p:grpSp>
          <p:nvGrpSpPr>
            <p:cNvPr id="860" name="Google Shape;860;p41"/>
            <p:cNvGrpSpPr/>
            <p:nvPr/>
          </p:nvGrpSpPr>
          <p:grpSpPr>
            <a:xfrm>
              <a:off x="6425341" y="1153398"/>
              <a:ext cx="2397484" cy="1320386"/>
              <a:chOff x="5267825" y="1505650"/>
              <a:chExt cx="3546050" cy="2003925"/>
            </a:xfrm>
          </p:grpSpPr>
          <p:sp>
            <p:nvSpPr>
              <p:cNvPr id="861" name="Google Shape;861;p41"/>
              <p:cNvSpPr/>
              <p:nvPr/>
            </p:nvSpPr>
            <p:spPr>
              <a:xfrm>
                <a:off x="6293775" y="1505650"/>
                <a:ext cx="439500" cy="431100"/>
              </a:xfrm>
              <a:prstGeom prst="ellipse">
                <a:avLst/>
              </a:prstGeom>
              <a:solidFill>
                <a:srgbClr val="4A86E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A</a:t>
                </a:r>
                <a:endParaRPr/>
              </a:p>
            </p:txBody>
          </p:sp>
          <p:sp>
            <p:nvSpPr>
              <p:cNvPr id="862" name="Google Shape;862;p41"/>
              <p:cNvSpPr/>
              <p:nvPr/>
            </p:nvSpPr>
            <p:spPr>
              <a:xfrm>
                <a:off x="5267825" y="2267650"/>
                <a:ext cx="439500" cy="431100"/>
              </a:xfrm>
              <a:prstGeom prst="ellipse">
                <a:avLst/>
              </a:prstGeom>
              <a:solidFill>
                <a:srgbClr val="4A86E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B</a:t>
                </a:r>
                <a:endParaRPr/>
              </a:p>
            </p:txBody>
          </p:sp>
          <p:sp>
            <p:nvSpPr>
              <p:cNvPr id="863" name="Google Shape;863;p41"/>
              <p:cNvSpPr/>
              <p:nvPr/>
            </p:nvSpPr>
            <p:spPr>
              <a:xfrm>
                <a:off x="6463875" y="2267650"/>
                <a:ext cx="439500" cy="431100"/>
              </a:xfrm>
              <a:prstGeom prst="ellipse">
                <a:avLst/>
              </a:prstGeom>
              <a:solidFill>
                <a:srgbClr val="4A86E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C</a:t>
                </a:r>
                <a:endParaRPr/>
              </a:p>
            </p:txBody>
          </p:sp>
          <p:sp>
            <p:nvSpPr>
              <p:cNvPr id="864" name="Google Shape;864;p41"/>
              <p:cNvSpPr/>
              <p:nvPr/>
            </p:nvSpPr>
            <p:spPr>
              <a:xfrm>
                <a:off x="7732925" y="2242575"/>
                <a:ext cx="439500" cy="431100"/>
              </a:xfrm>
              <a:prstGeom prst="ellipse">
                <a:avLst/>
              </a:prstGeom>
              <a:solidFill>
                <a:srgbClr val="4A86E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D</a:t>
                </a:r>
                <a:endParaRPr/>
              </a:p>
            </p:txBody>
          </p:sp>
          <p:sp>
            <p:nvSpPr>
              <p:cNvPr id="865" name="Google Shape;865;p41"/>
              <p:cNvSpPr/>
              <p:nvPr/>
            </p:nvSpPr>
            <p:spPr>
              <a:xfrm>
                <a:off x="6024375" y="3078475"/>
                <a:ext cx="439500" cy="431100"/>
              </a:xfrm>
              <a:prstGeom prst="ellipse">
                <a:avLst/>
              </a:prstGeom>
              <a:solidFill>
                <a:srgbClr val="4A86E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E</a:t>
                </a:r>
                <a:endParaRPr/>
              </a:p>
            </p:txBody>
          </p:sp>
          <p:sp>
            <p:nvSpPr>
              <p:cNvPr id="866" name="Google Shape;866;p41"/>
              <p:cNvSpPr/>
              <p:nvPr/>
            </p:nvSpPr>
            <p:spPr>
              <a:xfrm>
                <a:off x="8374375" y="1505650"/>
                <a:ext cx="439500" cy="431100"/>
              </a:xfrm>
              <a:prstGeom prst="ellipse">
                <a:avLst/>
              </a:prstGeom>
              <a:solidFill>
                <a:srgbClr val="4A86E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G</a:t>
                </a:r>
                <a:endParaRPr/>
              </a:p>
            </p:txBody>
          </p:sp>
          <p:sp>
            <p:nvSpPr>
              <p:cNvPr id="867" name="Google Shape;867;p41"/>
              <p:cNvSpPr/>
              <p:nvPr/>
            </p:nvSpPr>
            <p:spPr>
              <a:xfrm>
                <a:off x="7293425" y="3078475"/>
                <a:ext cx="439500" cy="431100"/>
              </a:xfrm>
              <a:prstGeom prst="ellipse">
                <a:avLst/>
              </a:prstGeom>
              <a:solidFill>
                <a:srgbClr val="4A86E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F</a:t>
                </a:r>
                <a:endParaRPr/>
              </a:p>
            </p:txBody>
          </p:sp>
          <p:cxnSp>
            <p:nvCxnSpPr>
              <p:cNvPr id="868" name="Google Shape;868;p41"/>
              <p:cNvCxnSpPr>
                <a:stCxn id="861" idx="3"/>
                <a:endCxn id="862" idx="7"/>
              </p:cNvCxnSpPr>
              <p:nvPr/>
            </p:nvCxnSpPr>
            <p:spPr>
              <a:xfrm flipH="1">
                <a:off x="5642938" y="1873617"/>
                <a:ext cx="715200" cy="45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9" name="Google Shape;869;p41"/>
              <p:cNvCxnSpPr>
                <a:stCxn id="862" idx="5"/>
                <a:endCxn id="865" idx="1"/>
              </p:cNvCxnSpPr>
              <p:nvPr/>
            </p:nvCxnSpPr>
            <p:spPr>
              <a:xfrm>
                <a:off x="5642962" y="2635617"/>
                <a:ext cx="445800" cy="506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0" name="Google Shape;870;p41"/>
              <p:cNvCxnSpPr>
                <a:stCxn id="861" idx="4"/>
                <a:endCxn id="863" idx="0"/>
              </p:cNvCxnSpPr>
              <p:nvPr/>
            </p:nvCxnSpPr>
            <p:spPr>
              <a:xfrm>
                <a:off x="6513525" y="1936750"/>
                <a:ext cx="170100" cy="330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1" name="Google Shape;871;p41"/>
              <p:cNvCxnSpPr>
                <a:stCxn id="861" idx="5"/>
                <a:endCxn id="864" idx="1"/>
              </p:cNvCxnSpPr>
              <p:nvPr/>
            </p:nvCxnSpPr>
            <p:spPr>
              <a:xfrm>
                <a:off x="6668912" y="1873617"/>
                <a:ext cx="1128300" cy="432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2" name="Google Shape;872;p41"/>
              <p:cNvCxnSpPr>
                <a:stCxn id="863" idx="4"/>
                <a:endCxn id="865" idx="7"/>
              </p:cNvCxnSpPr>
              <p:nvPr/>
            </p:nvCxnSpPr>
            <p:spPr>
              <a:xfrm flipH="1">
                <a:off x="6399525" y="2698750"/>
                <a:ext cx="284100" cy="44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3" name="Google Shape;873;p41"/>
              <p:cNvCxnSpPr>
                <a:stCxn id="864" idx="3"/>
                <a:endCxn id="867" idx="0"/>
              </p:cNvCxnSpPr>
              <p:nvPr/>
            </p:nvCxnSpPr>
            <p:spPr>
              <a:xfrm flipH="1">
                <a:off x="7513188" y="2610542"/>
                <a:ext cx="284100" cy="46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4" name="Google Shape;874;p41"/>
              <p:cNvCxnSpPr>
                <a:stCxn id="864" idx="7"/>
                <a:endCxn id="866" idx="3"/>
              </p:cNvCxnSpPr>
              <p:nvPr/>
            </p:nvCxnSpPr>
            <p:spPr>
              <a:xfrm flipH="1" rot="10800000">
                <a:off x="8108062" y="1873708"/>
                <a:ext cx="330600" cy="432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5" name="Google Shape;875;p41"/>
              <p:cNvCxnSpPr>
                <a:stCxn id="865" idx="6"/>
                <a:endCxn id="867" idx="2"/>
              </p:cNvCxnSpPr>
              <p:nvPr/>
            </p:nvCxnSpPr>
            <p:spPr>
              <a:xfrm>
                <a:off x="6463875" y="3294025"/>
                <a:ext cx="829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76" name="Google Shape;876;p41"/>
            <p:cNvSpPr txBox="1"/>
            <p:nvPr/>
          </p:nvSpPr>
          <p:spPr>
            <a:xfrm>
              <a:off x="6544925" y="2538250"/>
              <a:ext cx="1932900" cy="384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/>
                <a:t>Graph G</a:t>
              </a:r>
              <a:endParaRPr sz="1300"/>
            </a:p>
          </p:txBody>
        </p:sp>
      </p:grpSp>
      <p:sp>
        <p:nvSpPr>
          <p:cNvPr id="877" name="Google Shape;877;p41"/>
          <p:cNvSpPr txBox="1"/>
          <p:nvPr/>
        </p:nvSpPr>
        <p:spPr>
          <a:xfrm>
            <a:off x="508075" y="2356200"/>
            <a:ext cx="5481900" cy="67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FF"/>
                </a:solidFill>
              </a:rPr>
              <a:t>STEP 1: </a:t>
            </a:r>
            <a:r>
              <a:rPr b="1" lang="en-GB" sz="1600"/>
              <a:t>Convert graph G into adjacency matrix, then save as a .txt file </a:t>
            </a:r>
            <a:endParaRPr b="1" sz="1600">
              <a:solidFill>
                <a:srgbClr val="0000FF"/>
              </a:solidFill>
            </a:endParaRPr>
          </a:p>
        </p:txBody>
      </p:sp>
      <p:pic>
        <p:nvPicPr>
          <p:cNvPr id="878" name="Google Shape;8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25" y="2998400"/>
            <a:ext cx="3384148" cy="18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800" y="2957100"/>
            <a:ext cx="3170429" cy="184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0" name="Google Shape;880;p41"/>
          <p:cNvCxnSpPr/>
          <p:nvPr/>
        </p:nvCxnSpPr>
        <p:spPr>
          <a:xfrm>
            <a:off x="3918100" y="3930575"/>
            <a:ext cx="7578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1" name="Google Shape;881;p41"/>
          <p:cNvSpPr txBox="1"/>
          <p:nvPr/>
        </p:nvSpPr>
        <p:spPr>
          <a:xfrm>
            <a:off x="5020013" y="4758600"/>
            <a:ext cx="3000000" cy="38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.txt file name “inputGraph.txt”</a:t>
            </a:r>
            <a:endParaRPr sz="1300"/>
          </a:p>
        </p:txBody>
      </p:sp>
      <p:sp>
        <p:nvSpPr>
          <p:cNvPr id="882" name="Google Shape;882;p41"/>
          <p:cNvSpPr txBox="1"/>
          <p:nvPr/>
        </p:nvSpPr>
        <p:spPr>
          <a:xfrm>
            <a:off x="885825" y="1956000"/>
            <a:ext cx="39054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#Note:</a:t>
            </a:r>
            <a:r>
              <a:rPr lang="en-GB"/>
              <a:t> Step 1, 2 are the same as BreadthFirst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1919250"/>
            <a:ext cx="9144000" cy="1305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BREADTH FIRST TRAVERSAL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42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888" name="Google Shape;888;p42"/>
          <p:cNvSpPr txBox="1"/>
          <p:nvPr>
            <p:ph type="title"/>
          </p:nvPr>
        </p:nvSpPr>
        <p:spPr>
          <a:xfrm>
            <a:off x="311700" y="283400"/>
            <a:ext cx="5515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80"/>
              <a:t>DEPTH </a:t>
            </a: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FIRST TRAVERSAL	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42"/>
          <p:cNvSpPr txBox="1"/>
          <p:nvPr/>
        </p:nvSpPr>
        <p:spPr>
          <a:xfrm>
            <a:off x="65475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42"/>
          <p:cNvSpPr txBox="1"/>
          <p:nvPr/>
        </p:nvSpPr>
        <p:spPr>
          <a:xfrm>
            <a:off x="8432025" y="495800"/>
            <a:ext cx="21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CODE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1" name="Google Shape;891;p42"/>
          <p:cNvSpPr txBox="1"/>
          <p:nvPr/>
        </p:nvSpPr>
        <p:spPr>
          <a:xfrm>
            <a:off x="193650" y="1187200"/>
            <a:ext cx="5481900" cy="923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FF"/>
                </a:solidFill>
              </a:rPr>
              <a:t>STEP 2: </a:t>
            </a:r>
            <a:r>
              <a:rPr b="1" lang="en-GB" sz="1600"/>
              <a:t>Write two classes: 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Node represents a vertex;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MyQueue </a:t>
            </a:r>
            <a:r>
              <a:rPr b="1" lang="en-GB" sz="1600">
                <a:solidFill>
                  <a:schemeClr val="dk1"/>
                </a:solidFill>
              </a:rPr>
              <a:t>represents list of visited vertices</a:t>
            </a:r>
            <a:endParaRPr b="1" sz="1600">
              <a:solidFill>
                <a:srgbClr val="0000FF"/>
              </a:solidFill>
            </a:endParaRPr>
          </a:p>
        </p:txBody>
      </p:sp>
      <p:pic>
        <p:nvPicPr>
          <p:cNvPr id="892" name="Google Shape;89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075" y="906900"/>
            <a:ext cx="2931757" cy="423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1125" y="3098750"/>
            <a:ext cx="3249950" cy="21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3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899" name="Google Shape;899;p43"/>
          <p:cNvSpPr txBox="1"/>
          <p:nvPr>
            <p:ph type="title"/>
          </p:nvPr>
        </p:nvSpPr>
        <p:spPr>
          <a:xfrm>
            <a:off x="311700" y="283400"/>
            <a:ext cx="5515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DEPTH FIRST TRAVERSAL	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43"/>
          <p:cNvSpPr txBox="1"/>
          <p:nvPr/>
        </p:nvSpPr>
        <p:spPr>
          <a:xfrm>
            <a:off x="65475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43"/>
          <p:cNvSpPr txBox="1"/>
          <p:nvPr/>
        </p:nvSpPr>
        <p:spPr>
          <a:xfrm>
            <a:off x="193650" y="1187200"/>
            <a:ext cx="54819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FF"/>
                </a:solidFill>
              </a:rPr>
              <a:t>STEP 3: </a:t>
            </a:r>
            <a:r>
              <a:rPr b="1" lang="en-GB" sz="1600">
                <a:solidFill>
                  <a:schemeClr val="dk1"/>
                </a:solidFill>
              </a:rPr>
              <a:t>Class MyGraph implement DepthFirst</a:t>
            </a:r>
            <a:endParaRPr b="1" sz="1600">
              <a:solidFill>
                <a:srgbClr val="0000FF"/>
              </a:solidFill>
            </a:endParaRPr>
          </a:p>
        </p:txBody>
      </p:sp>
      <p:sp>
        <p:nvSpPr>
          <p:cNvPr id="902" name="Google Shape;902;p43"/>
          <p:cNvSpPr txBox="1"/>
          <p:nvPr/>
        </p:nvSpPr>
        <p:spPr>
          <a:xfrm>
            <a:off x="596775" y="2204525"/>
            <a:ext cx="3441900" cy="61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constructor MyGraph() read the .txt file “inputGraph.txt” </a:t>
            </a:r>
            <a:endParaRPr/>
          </a:p>
        </p:txBody>
      </p:sp>
      <p:pic>
        <p:nvPicPr>
          <p:cNvPr id="903" name="Google Shape;90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778" y="1618300"/>
            <a:ext cx="4534221" cy="352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44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909" name="Google Shape;909;p44"/>
          <p:cNvSpPr txBox="1"/>
          <p:nvPr>
            <p:ph type="title"/>
          </p:nvPr>
        </p:nvSpPr>
        <p:spPr>
          <a:xfrm>
            <a:off x="311700" y="283400"/>
            <a:ext cx="5515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DEPTH FIRST TRAVERSAL	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44"/>
          <p:cNvSpPr txBox="1"/>
          <p:nvPr/>
        </p:nvSpPr>
        <p:spPr>
          <a:xfrm>
            <a:off x="65475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44"/>
          <p:cNvSpPr txBox="1"/>
          <p:nvPr/>
        </p:nvSpPr>
        <p:spPr>
          <a:xfrm>
            <a:off x="193650" y="1187200"/>
            <a:ext cx="54819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FF"/>
                </a:solidFill>
              </a:rPr>
              <a:t>STEP 3: </a:t>
            </a:r>
            <a:r>
              <a:rPr b="1" lang="en-GB" sz="1600">
                <a:solidFill>
                  <a:schemeClr val="dk1"/>
                </a:solidFill>
              </a:rPr>
              <a:t>Class MyGraph implement DepthFirst</a:t>
            </a:r>
            <a:endParaRPr b="1" sz="1600">
              <a:solidFill>
                <a:srgbClr val="0000FF"/>
              </a:solidFill>
            </a:endParaRPr>
          </a:p>
        </p:txBody>
      </p:sp>
      <p:sp>
        <p:nvSpPr>
          <p:cNvPr id="912" name="Google Shape;912;p44"/>
          <p:cNvSpPr txBox="1"/>
          <p:nvPr/>
        </p:nvSpPr>
        <p:spPr>
          <a:xfrm>
            <a:off x="4371475" y="1498388"/>
            <a:ext cx="34419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Depth First code:</a:t>
            </a:r>
            <a:endParaRPr/>
          </a:p>
        </p:txBody>
      </p:sp>
      <p:sp>
        <p:nvSpPr>
          <p:cNvPr id="913" name="Google Shape;913;p44"/>
          <p:cNvSpPr txBox="1"/>
          <p:nvPr/>
        </p:nvSpPr>
        <p:spPr>
          <a:xfrm>
            <a:off x="0" y="2252900"/>
            <a:ext cx="34419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Functions to display the result</a:t>
            </a:r>
            <a:endParaRPr/>
          </a:p>
        </p:txBody>
      </p:sp>
      <p:pic>
        <p:nvPicPr>
          <p:cNvPr id="914" name="Google Shape;91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67000"/>
            <a:ext cx="398900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9246" y="1898600"/>
            <a:ext cx="4984753" cy="32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5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921" name="Google Shape;921;p45"/>
          <p:cNvSpPr txBox="1"/>
          <p:nvPr>
            <p:ph type="title"/>
          </p:nvPr>
        </p:nvSpPr>
        <p:spPr>
          <a:xfrm>
            <a:off x="311700" y="283400"/>
            <a:ext cx="5515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DEPTH FIRST TRAVERSAL	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45"/>
          <p:cNvSpPr txBox="1"/>
          <p:nvPr/>
        </p:nvSpPr>
        <p:spPr>
          <a:xfrm>
            <a:off x="65475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3" name="Google Shape;92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26200"/>
            <a:ext cx="4571999" cy="241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4" name="Google Shape;924;p45"/>
          <p:cNvCxnSpPr/>
          <p:nvPr/>
        </p:nvCxnSpPr>
        <p:spPr>
          <a:xfrm>
            <a:off x="4248150" y="3343275"/>
            <a:ext cx="7812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5" name="Google Shape;925;p45"/>
          <p:cNvSpPr txBox="1"/>
          <p:nvPr/>
        </p:nvSpPr>
        <p:spPr>
          <a:xfrm>
            <a:off x="0" y="2326000"/>
            <a:ext cx="34419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Main function</a:t>
            </a:r>
            <a:endParaRPr/>
          </a:p>
        </p:txBody>
      </p:sp>
      <p:sp>
        <p:nvSpPr>
          <p:cNvPr id="926" name="Google Shape;926;p45"/>
          <p:cNvSpPr txBox="1"/>
          <p:nvPr/>
        </p:nvSpPr>
        <p:spPr>
          <a:xfrm>
            <a:off x="5350325" y="2171550"/>
            <a:ext cx="34419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Output</a:t>
            </a:r>
            <a:endParaRPr/>
          </a:p>
        </p:txBody>
      </p:sp>
      <p:pic>
        <p:nvPicPr>
          <p:cNvPr id="927" name="Google Shape;92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442" y="2571750"/>
            <a:ext cx="3937558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46"/>
          <p:cNvSpPr/>
          <p:nvPr/>
        </p:nvSpPr>
        <p:spPr>
          <a:xfrm>
            <a:off x="0" y="1919250"/>
            <a:ext cx="9144000" cy="1305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CONNECTIVITY</a:t>
            </a:r>
            <a:endParaRPr sz="3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7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939" name="Google Shape;939;p47"/>
          <p:cNvSpPr txBox="1"/>
          <p:nvPr>
            <p:ph type="title"/>
          </p:nvPr>
        </p:nvSpPr>
        <p:spPr>
          <a:xfrm>
            <a:off x="311700" y="283400"/>
            <a:ext cx="45564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GRAPH CONNECTIVITY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47"/>
          <p:cNvSpPr txBox="1"/>
          <p:nvPr/>
        </p:nvSpPr>
        <p:spPr>
          <a:xfrm>
            <a:off x="65475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1" name="Google Shape;941;p47"/>
          <p:cNvGrpSpPr/>
          <p:nvPr/>
        </p:nvGrpSpPr>
        <p:grpSpPr>
          <a:xfrm>
            <a:off x="104150" y="1042000"/>
            <a:ext cx="3662900" cy="2977850"/>
            <a:chOff x="343225" y="1215875"/>
            <a:chExt cx="3662900" cy="2977850"/>
          </a:xfrm>
        </p:grpSpPr>
        <p:sp>
          <p:nvSpPr>
            <p:cNvPr id="942" name="Google Shape;942;p47"/>
            <p:cNvSpPr txBox="1"/>
            <p:nvPr/>
          </p:nvSpPr>
          <p:spPr>
            <a:xfrm>
              <a:off x="343225" y="1215875"/>
              <a:ext cx="1192500" cy="4311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/>
                <a:t>Definition:</a:t>
              </a:r>
              <a:endParaRPr b="1" sz="1600"/>
            </a:p>
          </p:txBody>
        </p:sp>
        <p:sp>
          <p:nvSpPr>
            <p:cNvPr id="943" name="Google Shape;943;p47"/>
            <p:cNvSpPr txBox="1"/>
            <p:nvPr/>
          </p:nvSpPr>
          <p:spPr>
            <a:xfrm>
              <a:off x="599025" y="1791575"/>
              <a:ext cx="34071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mic Sans MS"/>
                <a:buChar char="●"/>
              </a:pPr>
              <a:r>
                <a:rPr b="1" lang="en-GB">
                  <a:solidFill>
                    <a:srgbClr val="0000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A, B are </a:t>
              </a:r>
              <a:r>
                <a:rPr b="1" lang="en-GB" sz="1200">
                  <a:solidFill>
                    <a:srgbClr val="0000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CONNECTED:</a:t>
              </a:r>
              <a:r>
                <a:rPr b="1" lang="en-GB">
                  <a:latin typeface="Comic Sans MS"/>
                  <a:ea typeface="Comic Sans MS"/>
                  <a:cs typeface="Comic Sans MS"/>
                  <a:sym typeface="Comic Sans MS"/>
                </a:rPr>
                <a:t> there is a path which starts at A and ends at B.</a:t>
              </a:r>
              <a:endParaRPr b="1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44" name="Google Shape;944;p47"/>
            <p:cNvSpPr txBox="1"/>
            <p:nvPr/>
          </p:nvSpPr>
          <p:spPr>
            <a:xfrm>
              <a:off x="599025" y="3362425"/>
              <a:ext cx="34071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mic Sans MS"/>
                <a:buChar char="●"/>
              </a:pPr>
              <a:r>
                <a:rPr b="1" lang="en-GB">
                  <a:solidFill>
                    <a:srgbClr val="0000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Graph G is </a:t>
              </a:r>
              <a:r>
                <a:rPr b="1" lang="en-GB" sz="1200">
                  <a:solidFill>
                    <a:srgbClr val="0000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CONNECTED:</a:t>
              </a:r>
              <a:r>
                <a:rPr b="1" lang="en-GB" sz="1200"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b="1" lang="en-GB">
                  <a:latin typeface="Comic Sans MS"/>
                  <a:ea typeface="Comic Sans MS"/>
                  <a:cs typeface="Comic Sans MS"/>
                  <a:sym typeface="Comic Sans MS"/>
                </a:rPr>
                <a:t>if all vertices are connected to each other.</a:t>
              </a:r>
              <a:endParaRPr b="1" sz="1600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945" name="Google Shape;945;p47"/>
          <p:cNvSpPr txBox="1"/>
          <p:nvPr/>
        </p:nvSpPr>
        <p:spPr>
          <a:xfrm>
            <a:off x="4516250" y="1042000"/>
            <a:ext cx="18660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Examples:</a:t>
            </a:r>
            <a:endParaRPr b="1" sz="1600"/>
          </a:p>
        </p:txBody>
      </p:sp>
      <p:grpSp>
        <p:nvGrpSpPr>
          <p:cNvPr id="946" name="Google Shape;946;p47"/>
          <p:cNvGrpSpPr/>
          <p:nvPr/>
        </p:nvGrpSpPr>
        <p:grpSpPr>
          <a:xfrm>
            <a:off x="4810275" y="1553000"/>
            <a:ext cx="1594025" cy="968575"/>
            <a:chOff x="5273900" y="1524150"/>
            <a:chExt cx="1594025" cy="968575"/>
          </a:xfrm>
        </p:grpSpPr>
        <p:sp>
          <p:nvSpPr>
            <p:cNvPr id="947" name="Google Shape;947;p47"/>
            <p:cNvSpPr/>
            <p:nvPr/>
          </p:nvSpPr>
          <p:spPr>
            <a:xfrm>
              <a:off x="5273900" y="1977700"/>
              <a:ext cx="275400" cy="282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5781275" y="1524150"/>
              <a:ext cx="275400" cy="282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6592525" y="1750875"/>
              <a:ext cx="275400" cy="282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6093275" y="2210125"/>
              <a:ext cx="275400" cy="282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cxnSp>
          <p:nvCxnSpPr>
            <p:cNvPr id="951" name="Google Shape;951;p47"/>
            <p:cNvCxnSpPr>
              <a:stCxn id="947" idx="7"/>
              <a:endCxn id="948" idx="3"/>
            </p:cNvCxnSpPr>
            <p:nvPr/>
          </p:nvCxnSpPr>
          <p:spPr>
            <a:xfrm flipH="1" rot="10800000">
              <a:off x="5508969" y="1765286"/>
              <a:ext cx="312600" cy="253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47"/>
            <p:cNvCxnSpPr>
              <a:stCxn id="948" idx="4"/>
              <a:endCxn id="950" idx="0"/>
            </p:cNvCxnSpPr>
            <p:nvPr/>
          </p:nvCxnSpPr>
          <p:spPr>
            <a:xfrm>
              <a:off x="5918975" y="1806750"/>
              <a:ext cx="312000" cy="40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53" name="Google Shape;953;p47"/>
          <p:cNvSpPr txBox="1"/>
          <p:nvPr/>
        </p:nvSpPr>
        <p:spPr>
          <a:xfrm>
            <a:off x="6838200" y="1513950"/>
            <a:ext cx="230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mic Sans MS"/>
              <a:buChar char="●"/>
            </a:pPr>
            <a:r>
              <a:rPr b="1" lang="en-GB" sz="1100">
                <a:latin typeface="Comic Sans MS"/>
                <a:ea typeface="Comic Sans MS"/>
                <a:cs typeface="Comic Sans MS"/>
                <a:sym typeface="Comic Sans MS"/>
              </a:rPr>
              <a:t>A, C are connected through path A-&gt;B-&gt;C</a:t>
            </a:r>
            <a:endParaRPr b="1"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4" name="Google Shape;954;p47"/>
          <p:cNvSpPr txBox="1"/>
          <p:nvPr/>
        </p:nvSpPr>
        <p:spPr>
          <a:xfrm>
            <a:off x="6838200" y="2137225"/>
            <a:ext cx="230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mic Sans MS"/>
              <a:buChar char="●"/>
            </a:pPr>
            <a:r>
              <a:rPr b="1" lang="en-GB" sz="1100">
                <a:latin typeface="Comic Sans MS"/>
                <a:ea typeface="Comic Sans MS"/>
                <a:cs typeface="Comic Sans MS"/>
                <a:sym typeface="Comic Sans MS"/>
              </a:rPr>
              <a:t>A, D are not connected </a:t>
            </a:r>
            <a:endParaRPr b="1"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955" name="Google Shape;955;p47"/>
          <p:cNvGrpSpPr/>
          <p:nvPr/>
        </p:nvGrpSpPr>
        <p:grpSpPr>
          <a:xfrm>
            <a:off x="4296663" y="3019261"/>
            <a:ext cx="1594051" cy="1363531"/>
            <a:chOff x="4296600" y="3019300"/>
            <a:chExt cx="1740800" cy="1485975"/>
          </a:xfrm>
        </p:grpSpPr>
        <p:sp>
          <p:nvSpPr>
            <p:cNvPr id="956" name="Google Shape;956;p47"/>
            <p:cNvSpPr/>
            <p:nvPr/>
          </p:nvSpPr>
          <p:spPr>
            <a:xfrm>
              <a:off x="4296600" y="3940075"/>
              <a:ext cx="275400" cy="282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5761988" y="3940075"/>
              <a:ext cx="275400" cy="282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4972275" y="3019300"/>
              <a:ext cx="275400" cy="282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5762000" y="3345850"/>
              <a:ext cx="275400" cy="282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4296600" y="3345850"/>
              <a:ext cx="275400" cy="282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</a:t>
              </a: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4972263" y="4222675"/>
              <a:ext cx="275400" cy="282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cxnSp>
          <p:nvCxnSpPr>
            <p:cNvPr id="962" name="Google Shape;962;p47"/>
            <p:cNvCxnSpPr>
              <a:stCxn id="958" idx="3"/>
              <a:endCxn id="956" idx="7"/>
            </p:cNvCxnSpPr>
            <p:nvPr/>
          </p:nvCxnSpPr>
          <p:spPr>
            <a:xfrm flipH="1">
              <a:off x="4531706" y="3260514"/>
              <a:ext cx="480900" cy="72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47"/>
            <p:cNvCxnSpPr>
              <a:stCxn id="956" idx="6"/>
              <a:endCxn id="957" idx="2"/>
            </p:cNvCxnSpPr>
            <p:nvPr/>
          </p:nvCxnSpPr>
          <p:spPr>
            <a:xfrm>
              <a:off x="4572000" y="4081375"/>
              <a:ext cx="11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47"/>
            <p:cNvCxnSpPr>
              <a:stCxn id="958" idx="5"/>
              <a:endCxn id="957" idx="1"/>
            </p:cNvCxnSpPr>
            <p:nvPr/>
          </p:nvCxnSpPr>
          <p:spPr>
            <a:xfrm>
              <a:off x="5207344" y="3260514"/>
              <a:ext cx="594900" cy="72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47"/>
            <p:cNvCxnSpPr>
              <a:stCxn id="960" idx="5"/>
              <a:endCxn id="961" idx="1"/>
            </p:cNvCxnSpPr>
            <p:nvPr/>
          </p:nvCxnSpPr>
          <p:spPr>
            <a:xfrm>
              <a:off x="4531669" y="3587064"/>
              <a:ext cx="480900" cy="67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47"/>
            <p:cNvCxnSpPr>
              <a:stCxn id="961" idx="7"/>
              <a:endCxn id="959" idx="3"/>
            </p:cNvCxnSpPr>
            <p:nvPr/>
          </p:nvCxnSpPr>
          <p:spPr>
            <a:xfrm flipH="1" rot="10800000">
              <a:off x="5207331" y="3586961"/>
              <a:ext cx="594900" cy="67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47"/>
            <p:cNvCxnSpPr>
              <a:stCxn id="960" idx="6"/>
              <a:endCxn id="959" idx="2"/>
            </p:cNvCxnSpPr>
            <p:nvPr/>
          </p:nvCxnSpPr>
          <p:spPr>
            <a:xfrm>
              <a:off x="4572000" y="3487150"/>
              <a:ext cx="11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68" name="Google Shape;968;p47"/>
          <p:cNvGrpSpPr/>
          <p:nvPr/>
        </p:nvGrpSpPr>
        <p:grpSpPr>
          <a:xfrm>
            <a:off x="6811125" y="2943247"/>
            <a:ext cx="1693624" cy="1439761"/>
            <a:chOff x="6811200" y="2943100"/>
            <a:chExt cx="1740800" cy="1485975"/>
          </a:xfrm>
        </p:grpSpPr>
        <p:sp>
          <p:nvSpPr>
            <p:cNvPr id="969" name="Google Shape;969;p47"/>
            <p:cNvSpPr/>
            <p:nvPr/>
          </p:nvSpPr>
          <p:spPr>
            <a:xfrm>
              <a:off x="6811200" y="3863875"/>
              <a:ext cx="275400" cy="282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8276588" y="3863875"/>
              <a:ext cx="275400" cy="282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7486875" y="2943100"/>
              <a:ext cx="275400" cy="282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8276600" y="3269650"/>
              <a:ext cx="275400" cy="282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6811200" y="3269650"/>
              <a:ext cx="275400" cy="282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</a:t>
              </a: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7486863" y="4146475"/>
              <a:ext cx="275400" cy="282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cxnSp>
          <p:nvCxnSpPr>
            <p:cNvPr id="975" name="Google Shape;975;p47"/>
            <p:cNvCxnSpPr>
              <a:stCxn id="971" idx="3"/>
              <a:endCxn id="969" idx="7"/>
            </p:cNvCxnSpPr>
            <p:nvPr/>
          </p:nvCxnSpPr>
          <p:spPr>
            <a:xfrm flipH="1">
              <a:off x="7046306" y="3184314"/>
              <a:ext cx="480900" cy="72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Google Shape;976;p47"/>
            <p:cNvCxnSpPr>
              <a:stCxn id="969" idx="6"/>
              <a:endCxn id="970" idx="2"/>
            </p:cNvCxnSpPr>
            <p:nvPr/>
          </p:nvCxnSpPr>
          <p:spPr>
            <a:xfrm>
              <a:off x="7086600" y="4005175"/>
              <a:ext cx="11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7" name="Google Shape;977;p47"/>
            <p:cNvCxnSpPr>
              <a:stCxn id="971" idx="5"/>
              <a:endCxn id="970" idx="1"/>
            </p:cNvCxnSpPr>
            <p:nvPr/>
          </p:nvCxnSpPr>
          <p:spPr>
            <a:xfrm>
              <a:off x="7721944" y="3184314"/>
              <a:ext cx="594900" cy="72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8" name="Google Shape;978;p47"/>
            <p:cNvCxnSpPr>
              <a:stCxn id="973" idx="5"/>
              <a:endCxn id="974" idx="1"/>
            </p:cNvCxnSpPr>
            <p:nvPr/>
          </p:nvCxnSpPr>
          <p:spPr>
            <a:xfrm>
              <a:off x="7046269" y="3510864"/>
              <a:ext cx="480900" cy="67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9" name="Google Shape;979;p47"/>
            <p:cNvCxnSpPr>
              <a:stCxn id="974" idx="7"/>
              <a:endCxn id="972" idx="3"/>
            </p:cNvCxnSpPr>
            <p:nvPr/>
          </p:nvCxnSpPr>
          <p:spPr>
            <a:xfrm flipH="1" rot="10800000">
              <a:off x="7721931" y="3510761"/>
              <a:ext cx="594900" cy="67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47"/>
            <p:cNvCxnSpPr>
              <a:stCxn id="973" idx="6"/>
              <a:endCxn id="972" idx="2"/>
            </p:cNvCxnSpPr>
            <p:nvPr/>
          </p:nvCxnSpPr>
          <p:spPr>
            <a:xfrm>
              <a:off x="7086600" y="3410950"/>
              <a:ext cx="11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1" name="Google Shape;981;p47"/>
            <p:cNvSpPr/>
            <p:nvPr/>
          </p:nvSpPr>
          <p:spPr>
            <a:xfrm>
              <a:off x="7266563" y="3269650"/>
              <a:ext cx="275400" cy="282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G</a:t>
              </a:r>
              <a:endParaRPr/>
            </a:p>
          </p:txBody>
        </p:sp>
      </p:grpSp>
      <p:sp>
        <p:nvSpPr>
          <p:cNvPr id="982" name="Google Shape;982;p47"/>
          <p:cNvSpPr txBox="1"/>
          <p:nvPr/>
        </p:nvSpPr>
        <p:spPr>
          <a:xfrm>
            <a:off x="3911750" y="4462675"/>
            <a:ext cx="230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omic Sans MS"/>
                <a:ea typeface="Comic Sans MS"/>
                <a:cs typeface="Comic Sans MS"/>
                <a:sym typeface="Comic Sans MS"/>
              </a:rPr>
              <a:t>Graph G1 is not connected</a:t>
            </a:r>
            <a:endParaRPr b="1"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3" name="Google Shape;983;p47"/>
          <p:cNvSpPr txBox="1"/>
          <p:nvPr/>
        </p:nvSpPr>
        <p:spPr>
          <a:xfrm>
            <a:off x="6469275" y="4462675"/>
            <a:ext cx="230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omic Sans MS"/>
                <a:ea typeface="Comic Sans MS"/>
                <a:cs typeface="Comic Sans MS"/>
                <a:sym typeface="Comic Sans MS"/>
              </a:rPr>
              <a:t>Graph G2 is connected</a:t>
            </a:r>
            <a:endParaRPr b="1"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4" name="Google Shape;984;p47"/>
          <p:cNvSpPr txBox="1"/>
          <p:nvPr/>
        </p:nvSpPr>
        <p:spPr>
          <a:xfrm>
            <a:off x="7150200" y="506700"/>
            <a:ext cx="21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CONNECTED GRAPH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8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990" name="Google Shape;990;p48"/>
          <p:cNvSpPr txBox="1"/>
          <p:nvPr>
            <p:ph type="title"/>
          </p:nvPr>
        </p:nvSpPr>
        <p:spPr>
          <a:xfrm>
            <a:off x="311700" y="283400"/>
            <a:ext cx="55155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GRAPH CONNECTIVITY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48"/>
          <p:cNvSpPr txBox="1"/>
          <p:nvPr/>
        </p:nvSpPr>
        <p:spPr>
          <a:xfrm>
            <a:off x="65475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2" name="Google Shape;992;p48"/>
          <p:cNvGrpSpPr/>
          <p:nvPr/>
        </p:nvGrpSpPr>
        <p:grpSpPr>
          <a:xfrm>
            <a:off x="104150" y="1042000"/>
            <a:ext cx="3662900" cy="3193250"/>
            <a:chOff x="343225" y="1215875"/>
            <a:chExt cx="3662900" cy="3193250"/>
          </a:xfrm>
        </p:grpSpPr>
        <p:sp>
          <p:nvSpPr>
            <p:cNvPr id="993" name="Google Shape;993;p48"/>
            <p:cNvSpPr txBox="1"/>
            <p:nvPr/>
          </p:nvSpPr>
          <p:spPr>
            <a:xfrm>
              <a:off x="343225" y="1215875"/>
              <a:ext cx="1192500" cy="4311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/>
                <a:t>Definition:</a:t>
              </a:r>
              <a:endParaRPr b="1" sz="1600"/>
            </a:p>
          </p:txBody>
        </p:sp>
        <p:sp>
          <p:nvSpPr>
            <p:cNvPr id="994" name="Google Shape;994;p48"/>
            <p:cNvSpPr txBox="1"/>
            <p:nvPr/>
          </p:nvSpPr>
          <p:spPr>
            <a:xfrm>
              <a:off x="599025" y="1791575"/>
              <a:ext cx="34071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mic Sans MS"/>
                <a:buChar char="●"/>
              </a:pPr>
              <a:r>
                <a:rPr b="1" lang="en-GB">
                  <a:solidFill>
                    <a:srgbClr val="0000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Strongly connected: </a:t>
              </a:r>
              <a:r>
                <a:rPr b="1" lang="en-GB">
                  <a:latin typeface="Comic Sans MS"/>
                  <a:ea typeface="Comic Sans MS"/>
                  <a:cs typeface="Comic Sans MS"/>
                  <a:sym typeface="Comic Sans MS"/>
                </a:rPr>
                <a:t>can get form A to B and from B to A in the graph</a:t>
              </a:r>
              <a:endParaRPr b="1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95" name="Google Shape;995;p48"/>
            <p:cNvSpPr txBox="1"/>
            <p:nvPr/>
          </p:nvSpPr>
          <p:spPr>
            <a:xfrm>
              <a:off x="599025" y="3362425"/>
              <a:ext cx="34071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mic Sans MS"/>
                <a:buChar char="●"/>
              </a:pPr>
              <a:r>
                <a:rPr b="1" lang="en-GB">
                  <a:solidFill>
                    <a:srgbClr val="0000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Weakly connected:</a:t>
              </a:r>
              <a:r>
                <a:rPr b="1" lang="en-GB">
                  <a:latin typeface="Comic Sans MS"/>
                  <a:ea typeface="Comic Sans MS"/>
                  <a:cs typeface="Comic Sans MS"/>
                  <a:sym typeface="Comic Sans MS"/>
                </a:rPr>
                <a:t> can get from A to B in underlying undirected graph</a:t>
              </a:r>
              <a:endParaRPr b="1"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996" name="Google Shape;996;p48"/>
          <p:cNvGrpSpPr/>
          <p:nvPr/>
        </p:nvGrpSpPr>
        <p:grpSpPr>
          <a:xfrm>
            <a:off x="5240270" y="1478514"/>
            <a:ext cx="1419081" cy="1404782"/>
            <a:chOff x="5530200" y="1478575"/>
            <a:chExt cx="1744200" cy="1693325"/>
          </a:xfrm>
        </p:grpSpPr>
        <p:sp>
          <p:nvSpPr>
            <p:cNvPr id="997" name="Google Shape;997;p48"/>
            <p:cNvSpPr/>
            <p:nvPr/>
          </p:nvSpPr>
          <p:spPr>
            <a:xfrm>
              <a:off x="6274150" y="1478575"/>
              <a:ext cx="297000" cy="3261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5530200" y="2020500"/>
              <a:ext cx="297000" cy="3261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5877900" y="2845800"/>
              <a:ext cx="297000" cy="3261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6796575" y="2845800"/>
              <a:ext cx="297000" cy="3261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</a:t>
              </a:r>
              <a:endParaRPr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6977400" y="2020500"/>
              <a:ext cx="297000" cy="3261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6274150" y="2303888"/>
              <a:ext cx="297000" cy="3261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cxnSp>
          <p:nvCxnSpPr>
            <p:cNvPr id="1003" name="Google Shape;1003;p48"/>
            <p:cNvCxnSpPr>
              <a:stCxn id="997" idx="3"/>
              <a:endCxn id="998" idx="6"/>
            </p:cNvCxnSpPr>
            <p:nvPr/>
          </p:nvCxnSpPr>
          <p:spPr>
            <a:xfrm flipH="1">
              <a:off x="5827145" y="1756919"/>
              <a:ext cx="490500" cy="42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04" name="Google Shape;1004;p48"/>
            <p:cNvCxnSpPr>
              <a:stCxn id="998" idx="4"/>
              <a:endCxn id="999" idx="0"/>
            </p:cNvCxnSpPr>
            <p:nvPr/>
          </p:nvCxnSpPr>
          <p:spPr>
            <a:xfrm>
              <a:off x="5678700" y="2346600"/>
              <a:ext cx="347700" cy="49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05" name="Google Shape;1005;p48"/>
            <p:cNvCxnSpPr>
              <a:stCxn id="999" idx="6"/>
              <a:endCxn id="1000" idx="2"/>
            </p:cNvCxnSpPr>
            <p:nvPr/>
          </p:nvCxnSpPr>
          <p:spPr>
            <a:xfrm>
              <a:off x="6174900" y="3008850"/>
              <a:ext cx="621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06" name="Google Shape;1006;p48"/>
            <p:cNvCxnSpPr>
              <a:stCxn id="1000" idx="0"/>
              <a:endCxn id="1001" idx="4"/>
            </p:cNvCxnSpPr>
            <p:nvPr/>
          </p:nvCxnSpPr>
          <p:spPr>
            <a:xfrm flipH="1" rot="10800000">
              <a:off x="6945075" y="2346600"/>
              <a:ext cx="180900" cy="49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07" name="Google Shape;1007;p48"/>
            <p:cNvCxnSpPr>
              <a:stCxn id="1001" idx="1"/>
              <a:endCxn id="997" idx="5"/>
            </p:cNvCxnSpPr>
            <p:nvPr/>
          </p:nvCxnSpPr>
          <p:spPr>
            <a:xfrm rot="10800000">
              <a:off x="6527695" y="1756856"/>
              <a:ext cx="493200" cy="31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08" name="Google Shape;1008;p48"/>
            <p:cNvCxnSpPr>
              <a:stCxn id="997" idx="4"/>
              <a:endCxn id="1002" idx="0"/>
            </p:cNvCxnSpPr>
            <p:nvPr/>
          </p:nvCxnSpPr>
          <p:spPr>
            <a:xfrm>
              <a:off x="6422650" y="1804675"/>
              <a:ext cx="0" cy="49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09" name="Google Shape;1009;p48"/>
            <p:cNvCxnSpPr>
              <a:stCxn id="1001" idx="3"/>
              <a:endCxn id="1002" idx="6"/>
            </p:cNvCxnSpPr>
            <p:nvPr/>
          </p:nvCxnSpPr>
          <p:spPr>
            <a:xfrm flipH="1">
              <a:off x="6571195" y="2298844"/>
              <a:ext cx="449700" cy="16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10" name="Google Shape;1010;p48"/>
            <p:cNvCxnSpPr>
              <a:stCxn id="1002" idx="2"/>
              <a:endCxn id="998" idx="5"/>
            </p:cNvCxnSpPr>
            <p:nvPr/>
          </p:nvCxnSpPr>
          <p:spPr>
            <a:xfrm rot="10800000">
              <a:off x="5783650" y="2298938"/>
              <a:ext cx="490500" cy="16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11" name="Google Shape;1011;p48"/>
            <p:cNvCxnSpPr>
              <a:stCxn id="1002" idx="3"/>
              <a:endCxn id="999" idx="7"/>
            </p:cNvCxnSpPr>
            <p:nvPr/>
          </p:nvCxnSpPr>
          <p:spPr>
            <a:xfrm flipH="1">
              <a:off x="6131345" y="2582231"/>
              <a:ext cx="186300" cy="31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12" name="Google Shape;1012;p48"/>
            <p:cNvCxnSpPr>
              <a:stCxn id="1002" idx="5"/>
              <a:endCxn id="1000" idx="1"/>
            </p:cNvCxnSpPr>
            <p:nvPr/>
          </p:nvCxnSpPr>
          <p:spPr>
            <a:xfrm>
              <a:off x="6527655" y="2582231"/>
              <a:ext cx="312300" cy="31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013" name="Google Shape;1013;p48"/>
          <p:cNvSpPr/>
          <p:nvPr/>
        </p:nvSpPr>
        <p:spPr>
          <a:xfrm>
            <a:off x="5908768" y="3159038"/>
            <a:ext cx="241639" cy="270533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</p:txBody>
      </p:sp>
      <p:sp>
        <p:nvSpPr>
          <p:cNvPr id="1014" name="Google Shape;1014;p48"/>
          <p:cNvSpPr/>
          <p:nvPr/>
        </p:nvSpPr>
        <p:spPr>
          <a:xfrm>
            <a:off x="5303490" y="3608619"/>
            <a:ext cx="241639" cy="270533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endParaRPr/>
          </a:p>
        </p:txBody>
      </p:sp>
      <p:sp>
        <p:nvSpPr>
          <p:cNvPr id="1015" name="Google Shape;1015;p48"/>
          <p:cNvSpPr/>
          <p:nvPr/>
        </p:nvSpPr>
        <p:spPr>
          <a:xfrm>
            <a:off x="5586379" y="4293288"/>
            <a:ext cx="241639" cy="270533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endParaRPr/>
          </a:p>
        </p:txBody>
      </p:sp>
      <p:sp>
        <p:nvSpPr>
          <p:cNvPr id="1016" name="Google Shape;1016;p48"/>
          <p:cNvSpPr/>
          <p:nvPr/>
        </p:nvSpPr>
        <p:spPr>
          <a:xfrm>
            <a:off x="6333813" y="4293288"/>
            <a:ext cx="241639" cy="270533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</a:t>
            </a:r>
            <a:endParaRPr/>
          </a:p>
        </p:txBody>
      </p:sp>
      <p:sp>
        <p:nvSpPr>
          <p:cNvPr id="1017" name="Google Shape;1017;p48"/>
          <p:cNvSpPr/>
          <p:nvPr/>
        </p:nvSpPr>
        <p:spPr>
          <a:xfrm>
            <a:off x="6480932" y="3608619"/>
            <a:ext cx="241639" cy="270533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</a:t>
            </a:r>
            <a:endParaRPr/>
          </a:p>
        </p:txBody>
      </p:sp>
      <p:sp>
        <p:nvSpPr>
          <p:cNvPr id="1018" name="Google Shape;1018;p48"/>
          <p:cNvSpPr/>
          <p:nvPr/>
        </p:nvSpPr>
        <p:spPr>
          <a:xfrm>
            <a:off x="5908768" y="3843717"/>
            <a:ext cx="241639" cy="270533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endParaRPr/>
          </a:p>
        </p:txBody>
      </p:sp>
      <p:cxnSp>
        <p:nvCxnSpPr>
          <p:cNvPr id="1019" name="Google Shape;1019;p48"/>
          <p:cNvCxnSpPr>
            <a:stCxn id="1014" idx="7"/>
            <a:endCxn id="1013" idx="3"/>
          </p:cNvCxnSpPr>
          <p:nvPr/>
        </p:nvCxnSpPr>
        <p:spPr>
          <a:xfrm flipH="1" rot="10800000">
            <a:off x="5509742" y="3389937"/>
            <a:ext cx="434400" cy="25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0" name="Google Shape;1020;p48"/>
          <p:cNvCxnSpPr>
            <a:stCxn id="1017" idx="1"/>
            <a:endCxn id="1013" idx="5"/>
          </p:cNvCxnSpPr>
          <p:nvPr/>
        </p:nvCxnSpPr>
        <p:spPr>
          <a:xfrm rot="10800000">
            <a:off x="6114919" y="3389937"/>
            <a:ext cx="401400" cy="25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1" name="Google Shape;1021;p48"/>
          <p:cNvCxnSpPr>
            <a:stCxn id="1018" idx="0"/>
            <a:endCxn id="1013" idx="4"/>
          </p:cNvCxnSpPr>
          <p:nvPr/>
        </p:nvCxnSpPr>
        <p:spPr>
          <a:xfrm rot="10800000">
            <a:off x="6029587" y="3429717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2" name="Google Shape;1022;p48"/>
          <p:cNvCxnSpPr>
            <a:stCxn id="1014" idx="4"/>
            <a:endCxn id="1015" idx="1"/>
          </p:cNvCxnSpPr>
          <p:nvPr/>
        </p:nvCxnSpPr>
        <p:spPr>
          <a:xfrm>
            <a:off x="5424310" y="3879151"/>
            <a:ext cx="197400" cy="4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3" name="Google Shape;1023;p48"/>
          <p:cNvCxnSpPr>
            <a:stCxn id="1018" idx="4"/>
            <a:endCxn id="1015" idx="7"/>
          </p:cNvCxnSpPr>
          <p:nvPr/>
        </p:nvCxnSpPr>
        <p:spPr>
          <a:xfrm flipH="1">
            <a:off x="5792587" y="4114250"/>
            <a:ext cx="23700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4" name="Google Shape;1024;p48"/>
          <p:cNvCxnSpPr>
            <a:stCxn id="1018" idx="5"/>
            <a:endCxn id="1016" idx="1"/>
          </p:cNvCxnSpPr>
          <p:nvPr/>
        </p:nvCxnSpPr>
        <p:spPr>
          <a:xfrm>
            <a:off x="6115020" y="4074631"/>
            <a:ext cx="254100" cy="25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5" name="Google Shape;1025;p48"/>
          <p:cNvCxnSpPr>
            <a:stCxn id="1016" idx="0"/>
            <a:endCxn id="1017" idx="4"/>
          </p:cNvCxnSpPr>
          <p:nvPr/>
        </p:nvCxnSpPr>
        <p:spPr>
          <a:xfrm flipH="1" rot="10800000">
            <a:off x="6454632" y="3879288"/>
            <a:ext cx="147000" cy="4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6" name="Google Shape;1026;p48"/>
          <p:cNvCxnSpPr>
            <a:stCxn id="1015" idx="6"/>
            <a:endCxn id="1016" idx="2"/>
          </p:cNvCxnSpPr>
          <p:nvPr/>
        </p:nvCxnSpPr>
        <p:spPr>
          <a:xfrm>
            <a:off x="5828018" y="4428554"/>
            <a:ext cx="50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7" name="Google Shape;1027;p48"/>
          <p:cNvCxnSpPr>
            <a:stCxn id="1014" idx="6"/>
            <a:endCxn id="1018" idx="2"/>
          </p:cNvCxnSpPr>
          <p:nvPr/>
        </p:nvCxnSpPr>
        <p:spPr>
          <a:xfrm>
            <a:off x="5545129" y="3743885"/>
            <a:ext cx="363600" cy="2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8" name="Google Shape;1028;p48"/>
          <p:cNvCxnSpPr>
            <a:stCxn id="1017" idx="3"/>
            <a:endCxn id="1018" idx="6"/>
          </p:cNvCxnSpPr>
          <p:nvPr/>
        </p:nvCxnSpPr>
        <p:spPr>
          <a:xfrm flipH="1">
            <a:off x="6150319" y="3839533"/>
            <a:ext cx="366000" cy="1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9" name="Google Shape;1029;p48"/>
          <p:cNvSpPr txBox="1"/>
          <p:nvPr/>
        </p:nvSpPr>
        <p:spPr>
          <a:xfrm>
            <a:off x="4516250" y="1042000"/>
            <a:ext cx="18660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Examples:</a:t>
            </a:r>
            <a:endParaRPr b="1"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9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1035" name="Google Shape;1035;p49"/>
          <p:cNvSpPr txBox="1"/>
          <p:nvPr>
            <p:ph type="title"/>
          </p:nvPr>
        </p:nvSpPr>
        <p:spPr>
          <a:xfrm>
            <a:off x="311700" y="283400"/>
            <a:ext cx="55155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GRAPH CONNECTIVITY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49"/>
          <p:cNvSpPr txBox="1"/>
          <p:nvPr/>
        </p:nvSpPr>
        <p:spPr>
          <a:xfrm>
            <a:off x="65475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7" name="Google Shape;1037;p49"/>
          <p:cNvGrpSpPr/>
          <p:nvPr/>
        </p:nvGrpSpPr>
        <p:grpSpPr>
          <a:xfrm>
            <a:off x="104150" y="1042031"/>
            <a:ext cx="3662900" cy="2477848"/>
            <a:chOff x="343225" y="1215875"/>
            <a:chExt cx="3662900" cy="3230150"/>
          </a:xfrm>
        </p:grpSpPr>
        <p:sp>
          <p:nvSpPr>
            <p:cNvPr id="1038" name="Google Shape;1038;p49"/>
            <p:cNvSpPr txBox="1"/>
            <p:nvPr/>
          </p:nvSpPr>
          <p:spPr>
            <a:xfrm>
              <a:off x="343225" y="1215875"/>
              <a:ext cx="1192500" cy="561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/>
                <a:t>Definition:</a:t>
              </a:r>
              <a:endParaRPr b="1" sz="1600"/>
            </a:p>
          </p:txBody>
        </p:sp>
        <p:sp>
          <p:nvSpPr>
            <p:cNvPr id="1039" name="Google Shape;1039;p49"/>
            <p:cNvSpPr txBox="1"/>
            <p:nvPr/>
          </p:nvSpPr>
          <p:spPr>
            <a:xfrm>
              <a:off x="599025" y="1791575"/>
              <a:ext cx="3407100" cy="136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mic Sans MS"/>
                <a:buChar char="●"/>
              </a:pPr>
              <a:r>
                <a:rPr b="1" lang="en-GB">
                  <a:solidFill>
                    <a:srgbClr val="0000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 connected component:</a:t>
              </a:r>
              <a:r>
                <a:rPr b="1" lang="en-GB">
                  <a:latin typeface="Comic Sans MS"/>
                  <a:ea typeface="Comic Sans MS"/>
                  <a:cs typeface="Comic Sans MS"/>
                  <a:sym typeface="Comic Sans MS"/>
                </a:rPr>
                <a:t> in a graph G is a set of vertices such that all vertices in it are connected</a:t>
              </a:r>
              <a:endParaRPr b="1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40" name="Google Shape;1040;p49"/>
            <p:cNvSpPr txBox="1"/>
            <p:nvPr/>
          </p:nvSpPr>
          <p:spPr>
            <a:xfrm>
              <a:off x="599025" y="3362425"/>
              <a:ext cx="34071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mic Sans MS"/>
                <a:buChar char="●"/>
              </a:pPr>
              <a:r>
                <a:rPr b="1" lang="en-GB">
                  <a:solidFill>
                    <a:srgbClr val="0000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 CUT-VERTEX:</a:t>
              </a:r>
              <a:r>
                <a:rPr b="1" lang="en-GB">
                  <a:latin typeface="Comic Sans MS"/>
                  <a:ea typeface="Comic Sans MS"/>
                  <a:cs typeface="Comic Sans MS"/>
                  <a:sym typeface="Comic Sans MS"/>
                </a:rPr>
                <a:t> if we remove it, the number or components increase</a:t>
              </a:r>
              <a:endParaRPr b="1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041" name="Google Shape;1041;p49"/>
          <p:cNvSpPr txBox="1"/>
          <p:nvPr/>
        </p:nvSpPr>
        <p:spPr>
          <a:xfrm>
            <a:off x="4516250" y="1042000"/>
            <a:ext cx="18660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Examples:</a:t>
            </a:r>
            <a:endParaRPr b="1" sz="1600"/>
          </a:p>
        </p:txBody>
      </p:sp>
      <p:grpSp>
        <p:nvGrpSpPr>
          <p:cNvPr id="1042" name="Google Shape;1042;p49"/>
          <p:cNvGrpSpPr/>
          <p:nvPr/>
        </p:nvGrpSpPr>
        <p:grpSpPr>
          <a:xfrm>
            <a:off x="4652111" y="1756071"/>
            <a:ext cx="1865964" cy="1489690"/>
            <a:chOff x="4296600" y="3019300"/>
            <a:chExt cx="1740800" cy="1485975"/>
          </a:xfrm>
        </p:grpSpPr>
        <p:sp>
          <p:nvSpPr>
            <p:cNvPr id="1043" name="Google Shape;1043;p49"/>
            <p:cNvSpPr/>
            <p:nvPr/>
          </p:nvSpPr>
          <p:spPr>
            <a:xfrm>
              <a:off x="4296600" y="3940075"/>
              <a:ext cx="275400" cy="282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5761988" y="3940075"/>
              <a:ext cx="275400" cy="282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4972275" y="3019300"/>
              <a:ext cx="275400" cy="282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5762000" y="3345850"/>
              <a:ext cx="275400" cy="282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4296600" y="3345850"/>
              <a:ext cx="275400" cy="282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</a:t>
              </a:r>
              <a:endParaRPr/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4972263" y="4222675"/>
              <a:ext cx="275400" cy="282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cxnSp>
          <p:nvCxnSpPr>
            <p:cNvPr id="1049" name="Google Shape;1049;p49"/>
            <p:cNvCxnSpPr>
              <a:stCxn id="1045" idx="3"/>
              <a:endCxn id="1043" idx="7"/>
            </p:cNvCxnSpPr>
            <p:nvPr/>
          </p:nvCxnSpPr>
          <p:spPr>
            <a:xfrm flipH="1">
              <a:off x="4531706" y="3260514"/>
              <a:ext cx="480900" cy="72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49"/>
            <p:cNvCxnSpPr>
              <a:stCxn id="1043" idx="6"/>
              <a:endCxn id="1044" idx="2"/>
            </p:cNvCxnSpPr>
            <p:nvPr/>
          </p:nvCxnSpPr>
          <p:spPr>
            <a:xfrm>
              <a:off x="4572000" y="4081375"/>
              <a:ext cx="11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49"/>
            <p:cNvCxnSpPr>
              <a:stCxn id="1045" idx="5"/>
              <a:endCxn id="1044" idx="1"/>
            </p:cNvCxnSpPr>
            <p:nvPr/>
          </p:nvCxnSpPr>
          <p:spPr>
            <a:xfrm>
              <a:off x="5207344" y="3260514"/>
              <a:ext cx="594900" cy="72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49"/>
            <p:cNvCxnSpPr>
              <a:stCxn id="1047" idx="5"/>
              <a:endCxn id="1048" idx="1"/>
            </p:cNvCxnSpPr>
            <p:nvPr/>
          </p:nvCxnSpPr>
          <p:spPr>
            <a:xfrm>
              <a:off x="4531669" y="3587064"/>
              <a:ext cx="480900" cy="67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49"/>
            <p:cNvCxnSpPr>
              <a:stCxn id="1048" idx="7"/>
              <a:endCxn id="1046" idx="3"/>
            </p:cNvCxnSpPr>
            <p:nvPr/>
          </p:nvCxnSpPr>
          <p:spPr>
            <a:xfrm flipH="1" rot="10800000">
              <a:off x="5207331" y="3586961"/>
              <a:ext cx="594900" cy="67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49"/>
            <p:cNvCxnSpPr>
              <a:stCxn id="1047" idx="6"/>
              <a:endCxn id="1046" idx="2"/>
            </p:cNvCxnSpPr>
            <p:nvPr/>
          </p:nvCxnSpPr>
          <p:spPr>
            <a:xfrm>
              <a:off x="4572000" y="3487150"/>
              <a:ext cx="11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55" name="Google Shape;1055;p49"/>
          <p:cNvSpPr txBox="1"/>
          <p:nvPr/>
        </p:nvSpPr>
        <p:spPr>
          <a:xfrm>
            <a:off x="6867650" y="506700"/>
            <a:ext cx="25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CONNECTED COMPONENTS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6" name="Google Shape;1056;p49"/>
          <p:cNvSpPr/>
          <p:nvPr/>
        </p:nvSpPr>
        <p:spPr>
          <a:xfrm>
            <a:off x="5437645" y="2333491"/>
            <a:ext cx="295200" cy="283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</a:t>
            </a:r>
            <a:endParaRPr/>
          </a:p>
        </p:txBody>
      </p:sp>
      <p:sp>
        <p:nvSpPr>
          <p:cNvPr id="1057" name="Google Shape;1057;p49"/>
          <p:cNvSpPr txBox="1"/>
          <p:nvPr/>
        </p:nvSpPr>
        <p:spPr>
          <a:xfrm>
            <a:off x="4822310" y="3245770"/>
            <a:ext cx="119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omic Sans MS"/>
                <a:ea typeface="Comic Sans MS"/>
                <a:cs typeface="Comic Sans MS"/>
                <a:sym typeface="Comic Sans MS"/>
              </a:rPr>
              <a:t>Graph G</a:t>
            </a:r>
            <a:endParaRPr b="1"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58" name="Google Shape;1058;p49"/>
          <p:cNvSpPr txBox="1"/>
          <p:nvPr/>
        </p:nvSpPr>
        <p:spPr>
          <a:xfrm>
            <a:off x="7120725" y="2088275"/>
            <a:ext cx="18189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omic Sans MS"/>
                <a:ea typeface="Comic Sans MS"/>
                <a:cs typeface="Comic Sans MS"/>
                <a:sym typeface="Comic Sans MS"/>
              </a:rPr>
              <a:t>There components in graph G:</a:t>
            </a:r>
            <a:endParaRPr b="1"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mic Sans MS"/>
              <a:buChar char="●"/>
            </a:pPr>
            <a:r>
              <a:rPr b="1" lang="en-GB" sz="1100">
                <a:latin typeface="Comic Sans MS"/>
                <a:ea typeface="Comic Sans MS"/>
                <a:cs typeface="Comic Sans MS"/>
                <a:sym typeface="Comic Sans MS"/>
              </a:rPr>
              <a:t>{A,B,C}</a:t>
            </a:r>
            <a:endParaRPr b="1"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mic Sans MS"/>
              <a:buChar char="●"/>
            </a:pPr>
            <a:r>
              <a:rPr b="1" lang="en-GB" sz="1100">
                <a:latin typeface="Comic Sans MS"/>
                <a:ea typeface="Comic Sans MS"/>
                <a:cs typeface="Comic Sans MS"/>
                <a:sym typeface="Comic Sans MS"/>
              </a:rPr>
              <a:t>{D,E,F}</a:t>
            </a:r>
            <a:endParaRPr b="1"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mic Sans MS"/>
              <a:buChar char="●"/>
            </a:pPr>
            <a:r>
              <a:rPr b="1" lang="en-GB" sz="1100">
                <a:latin typeface="Comic Sans MS"/>
                <a:ea typeface="Comic Sans MS"/>
                <a:cs typeface="Comic Sans MS"/>
                <a:sym typeface="Comic Sans MS"/>
              </a:rPr>
              <a:t>{G}</a:t>
            </a:r>
            <a:endParaRPr b="1"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059" name="Google Shape;1059;p49"/>
          <p:cNvGrpSpPr/>
          <p:nvPr/>
        </p:nvGrpSpPr>
        <p:grpSpPr>
          <a:xfrm>
            <a:off x="1111667" y="3557696"/>
            <a:ext cx="2266725" cy="1148279"/>
            <a:chOff x="4465817" y="3528721"/>
            <a:chExt cx="2266725" cy="1148279"/>
          </a:xfrm>
        </p:grpSpPr>
        <p:sp>
          <p:nvSpPr>
            <p:cNvPr id="1060" name="Google Shape;1060;p49"/>
            <p:cNvSpPr/>
            <p:nvPr/>
          </p:nvSpPr>
          <p:spPr>
            <a:xfrm>
              <a:off x="4516242" y="3528721"/>
              <a:ext cx="295200" cy="2832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1061" name="Google Shape;1061;p49"/>
            <p:cNvSpPr/>
            <p:nvPr/>
          </p:nvSpPr>
          <p:spPr>
            <a:xfrm>
              <a:off x="4465817" y="4304146"/>
              <a:ext cx="295200" cy="2832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1062" name="Google Shape;1062;p49"/>
            <p:cNvSpPr/>
            <p:nvPr/>
          </p:nvSpPr>
          <p:spPr>
            <a:xfrm>
              <a:off x="5784542" y="3678021"/>
              <a:ext cx="295200" cy="2832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1063" name="Google Shape;1063;p49"/>
            <p:cNvSpPr/>
            <p:nvPr/>
          </p:nvSpPr>
          <p:spPr>
            <a:xfrm>
              <a:off x="5271542" y="4043596"/>
              <a:ext cx="295200" cy="2832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1064" name="Google Shape;1064;p49"/>
            <p:cNvSpPr/>
            <p:nvPr/>
          </p:nvSpPr>
          <p:spPr>
            <a:xfrm>
              <a:off x="5980675" y="4393500"/>
              <a:ext cx="295200" cy="2835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</a:t>
              </a:r>
              <a:endParaRPr/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6437342" y="4043596"/>
              <a:ext cx="295200" cy="2832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cxnSp>
          <p:nvCxnSpPr>
            <p:cNvPr id="1066" name="Google Shape;1066;p49"/>
            <p:cNvCxnSpPr>
              <a:stCxn id="1060" idx="4"/>
              <a:endCxn id="1061" idx="0"/>
            </p:cNvCxnSpPr>
            <p:nvPr/>
          </p:nvCxnSpPr>
          <p:spPr>
            <a:xfrm flipH="1">
              <a:off x="4613442" y="3811921"/>
              <a:ext cx="50400" cy="49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" name="Google Shape;1067;p49"/>
            <p:cNvCxnSpPr>
              <a:stCxn id="1060" idx="5"/>
              <a:endCxn id="1063" idx="1"/>
            </p:cNvCxnSpPr>
            <p:nvPr/>
          </p:nvCxnSpPr>
          <p:spPr>
            <a:xfrm>
              <a:off x="4768211" y="3770447"/>
              <a:ext cx="546600" cy="31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49"/>
            <p:cNvCxnSpPr>
              <a:stCxn id="1062" idx="3"/>
              <a:endCxn id="1063" idx="6"/>
            </p:cNvCxnSpPr>
            <p:nvPr/>
          </p:nvCxnSpPr>
          <p:spPr>
            <a:xfrm flipH="1">
              <a:off x="5566773" y="3919747"/>
              <a:ext cx="261000" cy="26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" name="Google Shape;1069;p49"/>
            <p:cNvCxnSpPr>
              <a:stCxn id="1062" idx="6"/>
              <a:endCxn id="1065" idx="1"/>
            </p:cNvCxnSpPr>
            <p:nvPr/>
          </p:nvCxnSpPr>
          <p:spPr>
            <a:xfrm>
              <a:off x="6079742" y="3819621"/>
              <a:ext cx="400800" cy="26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49"/>
            <p:cNvCxnSpPr>
              <a:stCxn id="1063" idx="5"/>
              <a:endCxn id="1064" idx="1"/>
            </p:cNvCxnSpPr>
            <p:nvPr/>
          </p:nvCxnSpPr>
          <p:spPr>
            <a:xfrm>
              <a:off x="5523511" y="4285322"/>
              <a:ext cx="500400" cy="14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49"/>
            <p:cNvCxnSpPr>
              <a:stCxn id="1064" idx="7"/>
              <a:endCxn id="1065" idx="3"/>
            </p:cNvCxnSpPr>
            <p:nvPr/>
          </p:nvCxnSpPr>
          <p:spPr>
            <a:xfrm flipH="1" rot="10800000">
              <a:off x="6232644" y="4285318"/>
              <a:ext cx="247800" cy="14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49"/>
            <p:cNvCxnSpPr>
              <a:stCxn id="1061" idx="6"/>
              <a:endCxn id="1063" idx="2"/>
            </p:cNvCxnSpPr>
            <p:nvPr/>
          </p:nvCxnSpPr>
          <p:spPr>
            <a:xfrm flipH="1" rot="10800000">
              <a:off x="4761017" y="4185046"/>
              <a:ext cx="510600" cy="26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3" name="Google Shape;1073;p49"/>
          <p:cNvSpPr txBox="1"/>
          <p:nvPr/>
        </p:nvSpPr>
        <p:spPr>
          <a:xfrm>
            <a:off x="1424977" y="4705975"/>
            <a:ext cx="10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omic Sans MS"/>
                <a:ea typeface="Comic Sans MS"/>
                <a:cs typeface="Comic Sans MS"/>
                <a:sym typeface="Comic Sans MS"/>
              </a:rPr>
              <a:t>Graph H</a:t>
            </a:r>
            <a:endParaRPr b="1"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074" name="Google Shape;1074;p49"/>
          <p:cNvGrpSpPr/>
          <p:nvPr/>
        </p:nvGrpSpPr>
        <p:grpSpPr>
          <a:xfrm>
            <a:off x="4853992" y="3599796"/>
            <a:ext cx="2266725" cy="1148279"/>
            <a:chOff x="4465817" y="3528721"/>
            <a:chExt cx="2266725" cy="1148279"/>
          </a:xfrm>
        </p:grpSpPr>
        <p:sp>
          <p:nvSpPr>
            <p:cNvPr id="1075" name="Google Shape;1075;p49"/>
            <p:cNvSpPr/>
            <p:nvPr/>
          </p:nvSpPr>
          <p:spPr>
            <a:xfrm>
              <a:off x="4516242" y="3528721"/>
              <a:ext cx="295200" cy="2832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1076" name="Google Shape;1076;p49"/>
            <p:cNvSpPr/>
            <p:nvPr/>
          </p:nvSpPr>
          <p:spPr>
            <a:xfrm>
              <a:off x="4465817" y="4304146"/>
              <a:ext cx="295200" cy="2832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1077" name="Google Shape;1077;p49"/>
            <p:cNvSpPr/>
            <p:nvPr/>
          </p:nvSpPr>
          <p:spPr>
            <a:xfrm>
              <a:off x="5784542" y="3678021"/>
              <a:ext cx="295200" cy="2832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5980675" y="4393500"/>
              <a:ext cx="295200" cy="2835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</a:t>
              </a:r>
              <a:endParaRPr/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6437342" y="4043596"/>
              <a:ext cx="295200" cy="2832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cxnSp>
          <p:nvCxnSpPr>
            <p:cNvPr id="1080" name="Google Shape;1080;p49"/>
            <p:cNvCxnSpPr>
              <a:stCxn id="1075" idx="4"/>
              <a:endCxn id="1076" idx="0"/>
            </p:cNvCxnSpPr>
            <p:nvPr/>
          </p:nvCxnSpPr>
          <p:spPr>
            <a:xfrm flipH="1">
              <a:off x="4613442" y="3811921"/>
              <a:ext cx="50400" cy="49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1" name="Google Shape;1081;p49"/>
            <p:cNvCxnSpPr>
              <a:stCxn id="1077" idx="6"/>
              <a:endCxn id="1079" idx="1"/>
            </p:cNvCxnSpPr>
            <p:nvPr/>
          </p:nvCxnSpPr>
          <p:spPr>
            <a:xfrm>
              <a:off x="6079742" y="3819621"/>
              <a:ext cx="400800" cy="26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2" name="Google Shape;1082;p49"/>
            <p:cNvCxnSpPr>
              <a:stCxn id="1078" idx="7"/>
              <a:endCxn id="1079" idx="3"/>
            </p:cNvCxnSpPr>
            <p:nvPr/>
          </p:nvCxnSpPr>
          <p:spPr>
            <a:xfrm flipH="1" rot="10800000">
              <a:off x="6232644" y="4285318"/>
              <a:ext cx="247800" cy="14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83" name="Google Shape;1083;p49"/>
          <p:cNvCxnSpPr/>
          <p:nvPr/>
        </p:nvCxnSpPr>
        <p:spPr>
          <a:xfrm flipH="1" rot="10800000">
            <a:off x="3672900" y="4209025"/>
            <a:ext cx="6882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4" name="Google Shape;1084;p49"/>
          <p:cNvSpPr txBox="1"/>
          <p:nvPr/>
        </p:nvSpPr>
        <p:spPr>
          <a:xfrm>
            <a:off x="4872350" y="4705975"/>
            <a:ext cx="115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omic Sans MS"/>
                <a:ea typeface="Comic Sans MS"/>
                <a:cs typeface="Comic Sans MS"/>
                <a:sym typeface="Comic Sans MS"/>
              </a:rPr>
              <a:t>Graph H1</a:t>
            </a:r>
            <a:endParaRPr b="1"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0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1090" name="Google Shape;1090;p50"/>
          <p:cNvSpPr txBox="1"/>
          <p:nvPr>
            <p:ph type="title"/>
          </p:nvPr>
        </p:nvSpPr>
        <p:spPr>
          <a:xfrm>
            <a:off x="311700" y="283400"/>
            <a:ext cx="55155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GRAPH CONNECTIVITY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50"/>
          <p:cNvSpPr txBox="1"/>
          <p:nvPr/>
        </p:nvSpPr>
        <p:spPr>
          <a:xfrm>
            <a:off x="65475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50"/>
          <p:cNvSpPr txBox="1"/>
          <p:nvPr/>
        </p:nvSpPr>
        <p:spPr>
          <a:xfrm>
            <a:off x="7403725" y="506700"/>
            <a:ext cx="212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DEGREE OF GRAPH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93" name="Google Shape;1093;p50"/>
          <p:cNvGrpSpPr/>
          <p:nvPr/>
        </p:nvGrpSpPr>
        <p:grpSpPr>
          <a:xfrm>
            <a:off x="104150" y="1042000"/>
            <a:ext cx="3662900" cy="2977850"/>
            <a:chOff x="343225" y="1215875"/>
            <a:chExt cx="3662900" cy="2977850"/>
          </a:xfrm>
        </p:grpSpPr>
        <p:sp>
          <p:nvSpPr>
            <p:cNvPr id="1094" name="Google Shape;1094;p50"/>
            <p:cNvSpPr txBox="1"/>
            <p:nvPr/>
          </p:nvSpPr>
          <p:spPr>
            <a:xfrm>
              <a:off x="343225" y="1215875"/>
              <a:ext cx="1192500" cy="4311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/>
                <a:t>Definition:</a:t>
              </a:r>
              <a:endParaRPr b="1" sz="1600"/>
            </a:p>
          </p:txBody>
        </p:sp>
        <p:sp>
          <p:nvSpPr>
            <p:cNvPr id="1095" name="Google Shape;1095;p50"/>
            <p:cNvSpPr txBox="1"/>
            <p:nvPr/>
          </p:nvSpPr>
          <p:spPr>
            <a:xfrm>
              <a:off x="599025" y="1791575"/>
              <a:ext cx="34071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mic Sans MS"/>
                <a:buChar char="●"/>
              </a:pPr>
              <a:r>
                <a:rPr b="1" lang="en-GB">
                  <a:latin typeface="Comic Sans MS"/>
                  <a:ea typeface="Comic Sans MS"/>
                  <a:cs typeface="Comic Sans MS"/>
                  <a:sym typeface="Comic Sans MS"/>
                </a:rPr>
                <a:t>A n-connected graph: it remains connected if we remove no more than k-1 vertices</a:t>
              </a:r>
              <a:endParaRPr b="1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96" name="Google Shape;1096;p50"/>
            <p:cNvSpPr txBox="1"/>
            <p:nvPr/>
          </p:nvSpPr>
          <p:spPr>
            <a:xfrm>
              <a:off x="599025" y="3362425"/>
              <a:ext cx="34071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mic Sans MS"/>
                <a:buChar char="●"/>
              </a:pPr>
              <a:r>
                <a:rPr b="1" lang="en-GB">
                  <a:latin typeface="Comic Sans MS"/>
                  <a:ea typeface="Comic Sans MS"/>
                  <a:cs typeface="Comic Sans MS"/>
                  <a:sym typeface="Comic Sans MS"/>
                </a:rPr>
                <a:t>2-connected or bioconnected:</a:t>
              </a:r>
              <a:endParaRPr b="1"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Comic Sans MS"/>
                  <a:ea typeface="Comic Sans MS"/>
                  <a:cs typeface="Comic Sans MS"/>
                  <a:sym typeface="Comic Sans MS"/>
                </a:rPr>
                <a:t>remains connected if we remove 1 vertices</a:t>
              </a:r>
              <a:endParaRPr b="1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pic>
        <p:nvPicPr>
          <p:cNvPr id="1097" name="Google Shape;109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800" y="1194050"/>
            <a:ext cx="3514900" cy="35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83400"/>
            <a:ext cx="5515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BREADTH FIRST TRAVERSAL	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91425" y="1140850"/>
            <a:ext cx="122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RULES:</a:t>
            </a:r>
            <a:endParaRPr b="1" sz="2000"/>
          </a:p>
        </p:txBody>
      </p:sp>
      <p:grpSp>
        <p:nvGrpSpPr>
          <p:cNvPr id="83" name="Google Shape;83;p16"/>
          <p:cNvGrpSpPr/>
          <p:nvPr/>
        </p:nvGrpSpPr>
        <p:grpSpPr>
          <a:xfrm>
            <a:off x="691425" y="1633450"/>
            <a:ext cx="3963075" cy="452875"/>
            <a:chOff x="691425" y="1633450"/>
            <a:chExt cx="3963075" cy="452875"/>
          </a:xfrm>
        </p:grpSpPr>
        <p:sp>
          <p:nvSpPr>
            <p:cNvPr id="84" name="Google Shape;84;p16"/>
            <p:cNvSpPr/>
            <p:nvPr/>
          </p:nvSpPr>
          <p:spPr>
            <a:xfrm>
              <a:off x="691425" y="1738625"/>
              <a:ext cx="347700" cy="3477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/>
                <a:t>1</a:t>
              </a:r>
              <a:endParaRPr b="1" sz="1500"/>
            </a:p>
          </p:txBody>
        </p:sp>
        <p:sp>
          <p:nvSpPr>
            <p:cNvPr id="85" name="Google Shape;85;p16"/>
            <p:cNvSpPr txBox="1"/>
            <p:nvPr/>
          </p:nvSpPr>
          <p:spPr>
            <a:xfrm>
              <a:off x="1283700" y="1633450"/>
              <a:ext cx="3370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ource Code Pro"/>
                  <a:ea typeface="Source Code Pro"/>
                  <a:cs typeface="Source Code Pro"/>
                  <a:sym typeface="Source Code Pro"/>
                </a:rPr>
                <a:t>Start with a chosen vertex 0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86" name="Google Shape;86;p16"/>
          <p:cNvGrpSpPr/>
          <p:nvPr/>
        </p:nvGrpSpPr>
        <p:grpSpPr>
          <a:xfrm>
            <a:off x="691425" y="2361925"/>
            <a:ext cx="3836175" cy="831300"/>
            <a:chOff x="691425" y="2303975"/>
            <a:chExt cx="3836175" cy="831300"/>
          </a:xfrm>
        </p:grpSpPr>
        <p:sp>
          <p:nvSpPr>
            <p:cNvPr id="87" name="Google Shape;87;p16"/>
            <p:cNvSpPr/>
            <p:nvPr/>
          </p:nvSpPr>
          <p:spPr>
            <a:xfrm>
              <a:off x="691425" y="2456100"/>
              <a:ext cx="347700" cy="3477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/>
                <a:t>2</a:t>
              </a:r>
              <a:endParaRPr b="1" sz="1500"/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1283700" y="2303975"/>
              <a:ext cx="32439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ource Code Pro"/>
                  <a:ea typeface="Source Code Pro"/>
                  <a:cs typeface="Source Code Pro"/>
                  <a:sym typeface="Source Code Pro"/>
                </a:rPr>
                <a:t>Visit all adjacent unvisited vertices of 0, suppose vertex 1, 2, 3,... Print 0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89" name="Google Shape;89;p16"/>
          <p:cNvSpPr/>
          <p:nvPr/>
        </p:nvSpPr>
        <p:spPr>
          <a:xfrm>
            <a:off x="691425" y="3542500"/>
            <a:ext cx="347700" cy="347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3</a:t>
            </a:r>
            <a:endParaRPr b="1" sz="1500"/>
          </a:p>
        </p:txBody>
      </p:sp>
      <p:sp>
        <p:nvSpPr>
          <p:cNvPr id="90" name="Google Shape;90;p16"/>
          <p:cNvSpPr txBox="1"/>
          <p:nvPr/>
        </p:nvSpPr>
        <p:spPr>
          <a:xfrm>
            <a:off x="1283700" y="3397600"/>
            <a:ext cx="29253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Repeat step </a:t>
            </a:r>
            <a:r>
              <a:rPr lang="en-GB" sz="1700">
                <a:solidFill>
                  <a:srgbClr val="555555"/>
                </a:solidFill>
                <a:highlight>
                  <a:srgbClr val="FFFFFF"/>
                </a:highlight>
              </a:rPr>
              <a:t>②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with vertex 1, 2… until all vertices are visited (each vertex is visited only one)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500" y="1702650"/>
            <a:ext cx="4311599" cy="2555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283400"/>
            <a:ext cx="5515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BREADTH FIRST TRAVERSAL	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596775" y="2204525"/>
            <a:ext cx="19329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Queue=</a:t>
            </a:r>
            <a:endParaRPr b="1" sz="1600"/>
          </a:p>
        </p:txBody>
      </p:sp>
      <p:sp>
        <p:nvSpPr>
          <p:cNvPr id="99" name="Google Shape;99;p17"/>
          <p:cNvSpPr txBox="1"/>
          <p:nvPr/>
        </p:nvSpPr>
        <p:spPr>
          <a:xfrm>
            <a:off x="596775" y="3509575"/>
            <a:ext cx="15690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Print=</a:t>
            </a:r>
            <a:endParaRPr b="1" sz="1600"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5230400" y="1936750"/>
            <a:ext cx="3546050" cy="2003925"/>
            <a:chOff x="5267825" y="1505650"/>
            <a:chExt cx="3546050" cy="2003925"/>
          </a:xfrm>
        </p:grpSpPr>
        <p:sp>
          <p:nvSpPr>
            <p:cNvPr id="101" name="Google Shape;101;p17"/>
            <p:cNvSpPr/>
            <p:nvPr/>
          </p:nvSpPr>
          <p:spPr>
            <a:xfrm>
              <a:off x="62937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526782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646387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7732925" y="22425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6024375" y="30784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</a:t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83743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G</a:t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7293425" y="30784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cxnSp>
          <p:nvCxnSpPr>
            <p:cNvPr id="108" name="Google Shape;108;p17"/>
            <p:cNvCxnSpPr>
              <a:stCxn id="101" idx="3"/>
              <a:endCxn id="102" idx="7"/>
            </p:cNvCxnSpPr>
            <p:nvPr/>
          </p:nvCxnSpPr>
          <p:spPr>
            <a:xfrm flipH="1">
              <a:off x="5642938" y="1873617"/>
              <a:ext cx="715200" cy="45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7"/>
            <p:cNvCxnSpPr>
              <a:stCxn id="102" idx="5"/>
              <a:endCxn id="105" idx="1"/>
            </p:cNvCxnSpPr>
            <p:nvPr/>
          </p:nvCxnSpPr>
          <p:spPr>
            <a:xfrm>
              <a:off x="5642962" y="2635617"/>
              <a:ext cx="445800" cy="506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7"/>
            <p:cNvCxnSpPr>
              <a:stCxn id="101" idx="4"/>
              <a:endCxn id="103" idx="0"/>
            </p:cNvCxnSpPr>
            <p:nvPr/>
          </p:nvCxnSpPr>
          <p:spPr>
            <a:xfrm>
              <a:off x="6513525" y="1936750"/>
              <a:ext cx="170100" cy="330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17"/>
            <p:cNvCxnSpPr>
              <a:stCxn id="101" idx="5"/>
              <a:endCxn id="104" idx="1"/>
            </p:cNvCxnSpPr>
            <p:nvPr/>
          </p:nvCxnSpPr>
          <p:spPr>
            <a:xfrm>
              <a:off x="6668912" y="1873617"/>
              <a:ext cx="11283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17"/>
            <p:cNvCxnSpPr>
              <a:stCxn id="103" idx="4"/>
              <a:endCxn id="105" idx="7"/>
            </p:cNvCxnSpPr>
            <p:nvPr/>
          </p:nvCxnSpPr>
          <p:spPr>
            <a:xfrm flipH="1">
              <a:off x="6399525" y="2698750"/>
              <a:ext cx="284100" cy="442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7"/>
            <p:cNvCxnSpPr>
              <a:stCxn id="104" idx="3"/>
              <a:endCxn id="107" idx="0"/>
            </p:cNvCxnSpPr>
            <p:nvPr/>
          </p:nvCxnSpPr>
          <p:spPr>
            <a:xfrm flipH="1">
              <a:off x="7513188" y="2610542"/>
              <a:ext cx="284100" cy="468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7"/>
            <p:cNvCxnSpPr>
              <a:stCxn id="104" idx="7"/>
              <a:endCxn id="106" idx="3"/>
            </p:cNvCxnSpPr>
            <p:nvPr/>
          </p:nvCxnSpPr>
          <p:spPr>
            <a:xfrm flipH="1" rot="10800000">
              <a:off x="8108062" y="1873708"/>
              <a:ext cx="3306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7"/>
            <p:cNvCxnSpPr>
              <a:stCxn id="105" idx="6"/>
              <a:endCxn id="107" idx="2"/>
            </p:cNvCxnSpPr>
            <p:nvPr/>
          </p:nvCxnSpPr>
          <p:spPr>
            <a:xfrm>
              <a:off x="6463875" y="3294025"/>
              <a:ext cx="829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6" name="Google Shape;116;p17"/>
          <p:cNvSpPr txBox="1"/>
          <p:nvPr/>
        </p:nvSpPr>
        <p:spPr>
          <a:xfrm>
            <a:off x="596775" y="1505650"/>
            <a:ext cx="33612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BreadthFirst (‘A’);</a:t>
            </a:r>
            <a:endParaRPr b="1" sz="1600"/>
          </a:p>
        </p:txBody>
      </p:sp>
      <p:sp>
        <p:nvSpPr>
          <p:cNvPr id="117" name="Google Shape;117;p17"/>
          <p:cNvSpPr/>
          <p:nvPr/>
        </p:nvSpPr>
        <p:spPr>
          <a:xfrm>
            <a:off x="6257925" y="1936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1041975" y="2670200"/>
            <a:ext cx="4395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A</a:t>
            </a:r>
            <a:endParaRPr b="1" sz="1600"/>
          </a:p>
        </p:txBody>
      </p:sp>
      <p:sp>
        <p:nvSpPr>
          <p:cNvPr id="119" name="Google Shape;119;p17"/>
          <p:cNvSpPr txBox="1"/>
          <p:nvPr/>
        </p:nvSpPr>
        <p:spPr>
          <a:xfrm>
            <a:off x="1041975" y="3933250"/>
            <a:ext cx="4395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A</a:t>
            </a:r>
            <a:endParaRPr b="1" sz="1600"/>
          </a:p>
        </p:txBody>
      </p:sp>
      <p:cxnSp>
        <p:nvCxnSpPr>
          <p:cNvPr id="120" name="Google Shape;120;p17"/>
          <p:cNvCxnSpPr>
            <a:stCxn id="117" idx="3"/>
            <a:endCxn id="102" idx="7"/>
          </p:cNvCxnSpPr>
          <p:nvPr/>
        </p:nvCxnSpPr>
        <p:spPr>
          <a:xfrm flipH="1">
            <a:off x="5605588" y="2304717"/>
            <a:ext cx="716700" cy="45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7"/>
          <p:cNvCxnSpPr>
            <a:stCxn id="117" idx="5"/>
            <a:endCxn id="104" idx="1"/>
          </p:cNvCxnSpPr>
          <p:nvPr/>
        </p:nvCxnSpPr>
        <p:spPr>
          <a:xfrm>
            <a:off x="6633062" y="2304717"/>
            <a:ext cx="1126800" cy="43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7"/>
          <p:cNvCxnSpPr>
            <a:stCxn id="117" idx="4"/>
            <a:endCxn id="103" idx="0"/>
          </p:cNvCxnSpPr>
          <p:nvPr/>
        </p:nvCxnSpPr>
        <p:spPr>
          <a:xfrm>
            <a:off x="6477675" y="2367850"/>
            <a:ext cx="168600" cy="33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7"/>
          <p:cNvSpPr/>
          <p:nvPr/>
        </p:nvSpPr>
        <p:spPr>
          <a:xfrm>
            <a:off x="6420625" y="2698738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5230400" y="2698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7700975" y="267020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1041975" y="2670200"/>
            <a:ext cx="20994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B  C  D</a:t>
            </a:r>
            <a:endParaRPr b="1" sz="1600"/>
          </a:p>
        </p:txBody>
      </p:sp>
      <p:sp>
        <p:nvSpPr>
          <p:cNvPr id="127" name="Google Shape;127;p17"/>
          <p:cNvSpPr txBox="1"/>
          <p:nvPr/>
        </p:nvSpPr>
        <p:spPr>
          <a:xfrm>
            <a:off x="5669900" y="4272275"/>
            <a:ext cx="239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Start with 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5044450" y="4272275"/>
            <a:ext cx="37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Visit adjacent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vertices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of 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134" name="Google Shape;134;p18"/>
          <p:cNvSpPr txBox="1"/>
          <p:nvPr>
            <p:ph type="title"/>
          </p:nvPr>
        </p:nvSpPr>
        <p:spPr>
          <a:xfrm>
            <a:off x="311700" y="283400"/>
            <a:ext cx="5515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BREADTH FIRST TRAVERSAL	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96775" y="2204525"/>
            <a:ext cx="19329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Queue=</a:t>
            </a:r>
            <a:endParaRPr b="1" sz="1600"/>
          </a:p>
        </p:txBody>
      </p:sp>
      <p:sp>
        <p:nvSpPr>
          <p:cNvPr id="136" name="Google Shape;136;p18"/>
          <p:cNvSpPr txBox="1"/>
          <p:nvPr/>
        </p:nvSpPr>
        <p:spPr>
          <a:xfrm>
            <a:off x="596775" y="3509575"/>
            <a:ext cx="15690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Print=</a:t>
            </a:r>
            <a:endParaRPr b="1" sz="1600"/>
          </a:p>
        </p:txBody>
      </p:sp>
      <p:grpSp>
        <p:nvGrpSpPr>
          <p:cNvPr id="137" name="Google Shape;137;p18"/>
          <p:cNvGrpSpPr/>
          <p:nvPr/>
        </p:nvGrpSpPr>
        <p:grpSpPr>
          <a:xfrm>
            <a:off x="5230400" y="1936750"/>
            <a:ext cx="3546050" cy="2003925"/>
            <a:chOff x="5267825" y="1505650"/>
            <a:chExt cx="3546050" cy="2003925"/>
          </a:xfrm>
        </p:grpSpPr>
        <p:sp>
          <p:nvSpPr>
            <p:cNvPr id="138" name="Google Shape;138;p18"/>
            <p:cNvSpPr/>
            <p:nvPr/>
          </p:nvSpPr>
          <p:spPr>
            <a:xfrm>
              <a:off x="62937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526782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46387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7732925" y="22425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024375" y="30784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</a:t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83743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G</a:t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7293425" y="30784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cxnSp>
          <p:nvCxnSpPr>
            <p:cNvPr id="145" name="Google Shape;145;p18"/>
            <p:cNvCxnSpPr>
              <a:stCxn id="138" idx="3"/>
              <a:endCxn id="139" idx="7"/>
            </p:cNvCxnSpPr>
            <p:nvPr/>
          </p:nvCxnSpPr>
          <p:spPr>
            <a:xfrm flipH="1">
              <a:off x="5642938" y="1873617"/>
              <a:ext cx="715200" cy="45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8"/>
            <p:cNvCxnSpPr>
              <a:stCxn id="139" idx="5"/>
              <a:endCxn id="142" idx="1"/>
            </p:cNvCxnSpPr>
            <p:nvPr/>
          </p:nvCxnSpPr>
          <p:spPr>
            <a:xfrm>
              <a:off x="5642962" y="2635617"/>
              <a:ext cx="445800" cy="506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8"/>
            <p:cNvCxnSpPr>
              <a:stCxn id="138" idx="4"/>
              <a:endCxn id="140" idx="0"/>
            </p:cNvCxnSpPr>
            <p:nvPr/>
          </p:nvCxnSpPr>
          <p:spPr>
            <a:xfrm>
              <a:off x="6513525" y="1936750"/>
              <a:ext cx="170100" cy="330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8"/>
            <p:cNvCxnSpPr>
              <a:stCxn id="138" idx="5"/>
              <a:endCxn id="141" idx="1"/>
            </p:cNvCxnSpPr>
            <p:nvPr/>
          </p:nvCxnSpPr>
          <p:spPr>
            <a:xfrm>
              <a:off x="6668912" y="1873617"/>
              <a:ext cx="11283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8"/>
            <p:cNvCxnSpPr>
              <a:stCxn id="140" idx="4"/>
              <a:endCxn id="142" idx="7"/>
            </p:cNvCxnSpPr>
            <p:nvPr/>
          </p:nvCxnSpPr>
          <p:spPr>
            <a:xfrm flipH="1">
              <a:off x="6399525" y="2698750"/>
              <a:ext cx="284100" cy="442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8"/>
            <p:cNvCxnSpPr>
              <a:stCxn id="141" idx="3"/>
              <a:endCxn id="144" idx="0"/>
            </p:cNvCxnSpPr>
            <p:nvPr/>
          </p:nvCxnSpPr>
          <p:spPr>
            <a:xfrm flipH="1">
              <a:off x="7513188" y="2610542"/>
              <a:ext cx="284100" cy="468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18"/>
            <p:cNvCxnSpPr>
              <a:stCxn id="141" idx="7"/>
              <a:endCxn id="143" idx="3"/>
            </p:cNvCxnSpPr>
            <p:nvPr/>
          </p:nvCxnSpPr>
          <p:spPr>
            <a:xfrm flipH="1" rot="10800000">
              <a:off x="8108062" y="1873708"/>
              <a:ext cx="3306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18"/>
            <p:cNvCxnSpPr>
              <a:stCxn id="142" idx="6"/>
              <a:endCxn id="144" idx="2"/>
            </p:cNvCxnSpPr>
            <p:nvPr/>
          </p:nvCxnSpPr>
          <p:spPr>
            <a:xfrm>
              <a:off x="6463875" y="3294025"/>
              <a:ext cx="829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3" name="Google Shape;153;p18"/>
          <p:cNvSpPr txBox="1"/>
          <p:nvPr/>
        </p:nvSpPr>
        <p:spPr>
          <a:xfrm>
            <a:off x="596775" y="1505650"/>
            <a:ext cx="33612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BreadthFirst (‘A’);</a:t>
            </a:r>
            <a:endParaRPr b="1" sz="1600"/>
          </a:p>
        </p:txBody>
      </p:sp>
      <p:sp>
        <p:nvSpPr>
          <p:cNvPr id="154" name="Google Shape;154;p18"/>
          <p:cNvSpPr/>
          <p:nvPr/>
        </p:nvSpPr>
        <p:spPr>
          <a:xfrm>
            <a:off x="6257925" y="1936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1041975" y="3933250"/>
            <a:ext cx="4395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A</a:t>
            </a:r>
            <a:endParaRPr b="1" sz="1600"/>
          </a:p>
        </p:txBody>
      </p:sp>
      <p:cxnSp>
        <p:nvCxnSpPr>
          <p:cNvPr id="156" name="Google Shape;156;p18"/>
          <p:cNvCxnSpPr>
            <a:stCxn id="154" idx="3"/>
            <a:endCxn id="139" idx="7"/>
          </p:cNvCxnSpPr>
          <p:nvPr/>
        </p:nvCxnSpPr>
        <p:spPr>
          <a:xfrm flipH="1">
            <a:off x="5605588" y="2304717"/>
            <a:ext cx="716700" cy="45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8"/>
          <p:cNvCxnSpPr>
            <a:stCxn id="154" idx="5"/>
            <a:endCxn id="141" idx="1"/>
          </p:cNvCxnSpPr>
          <p:nvPr/>
        </p:nvCxnSpPr>
        <p:spPr>
          <a:xfrm>
            <a:off x="6633062" y="2304717"/>
            <a:ext cx="1126800" cy="43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8"/>
          <p:cNvCxnSpPr>
            <a:stCxn id="154" idx="4"/>
            <a:endCxn id="140" idx="0"/>
          </p:cNvCxnSpPr>
          <p:nvPr/>
        </p:nvCxnSpPr>
        <p:spPr>
          <a:xfrm>
            <a:off x="6477675" y="2367850"/>
            <a:ext cx="168600" cy="33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8"/>
          <p:cNvSpPr/>
          <p:nvPr/>
        </p:nvSpPr>
        <p:spPr>
          <a:xfrm>
            <a:off x="6420625" y="2698738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5230400" y="2698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7700975" y="267020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1041975" y="2639450"/>
            <a:ext cx="922800" cy="4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B</a:t>
            </a:r>
            <a:r>
              <a:rPr b="1" lang="en-GB" sz="1600"/>
              <a:t>  C  D</a:t>
            </a:r>
            <a:endParaRPr b="1" sz="1600"/>
          </a:p>
        </p:txBody>
      </p:sp>
      <p:sp>
        <p:nvSpPr>
          <p:cNvPr id="163" name="Google Shape;163;p18"/>
          <p:cNvSpPr/>
          <p:nvPr/>
        </p:nvSpPr>
        <p:spPr>
          <a:xfrm>
            <a:off x="5981125" y="3509575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</a:t>
            </a:r>
            <a:endParaRPr/>
          </a:p>
        </p:txBody>
      </p:sp>
      <p:cxnSp>
        <p:nvCxnSpPr>
          <p:cNvPr id="164" name="Google Shape;164;p18"/>
          <p:cNvCxnSpPr>
            <a:stCxn id="160" idx="5"/>
            <a:endCxn id="163" idx="1"/>
          </p:cNvCxnSpPr>
          <p:nvPr/>
        </p:nvCxnSpPr>
        <p:spPr>
          <a:xfrm>
            <a:off x="5605537" y="3066717"/>
            <a:ext cx="440100" cy="50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8"/>
          <p:cNvSpPr txBox="1"/>
          <p:nvPr/>
        </p:nvSpPr>
        <p:spPr>
          <a:xfrm>
            <a:off x="5750675" y="4272275"/>
            <a:ext cx="19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Repeat with B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171" name="Google Shape;171;p19"/>
          <p:cNvSpPr txBox="1"/>
          <p:nvPr>
            <p:ph type="title"/>
          </p:nvPr>
        </p:nvSpPr>
        <p:spPr>
          <a:xfrm>
            <a:off x="311700" y="283400"/>
            <a:ext cx="5515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BREADTH FIRST TRAVERSAL	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596775" y="2204525"/>
            <a:ext cx="19329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Queue=</a:t>
            </a:r>
            <a:endParaRPr b="1" sz="1600"/>
          </a:p>
        </p:txBody>
      </p:sp>
      <p:sp>
        <p:nvSpPr>
          <p:cNvPr id="173" name="Google Shape;173;p19"/>
          <p:cNvSpPr txBox="1"/>
          <p:nvPr/>
        </p:nvSpPr>
        <p:spPr>
          <a:xfrm>
            <a:off x="596775" y="3509575"/>
            <a:ext cx="15690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Print=</a:t>
            </a:r>
            <a:endParaRPr b="1" sz="1600"/>
          </a:p>
        </p:txBody>
      </p:sp>
      <p:grpSp>
        <p:nvGrpSpPr>
          <p:cNvPr id="174" name="Google Shape;174;p19"/>
          <p:cNvGrpSpPr/>
          <p:nvPr/>
        </p:nvGrpSpPr>
        <p:grpSpPr>
          <a:xfrm>
            <a:off x="5230400" y="1936750"/>
            <a:ext cx="3546050" cy="2003925"/>
            <a:chOff x="5267825" y="1505650"/>
            <a:chExt cx="3546050" cy="2003925"/>
          </a:xfrm>
        </p:grpSpPr>
        <p:sp>
          <p:nvSpPr>
            <p:cNvPr id="175" name="Google Shape;175;p19"/>
            <p:cNvSpPr/>
            <p:nvPr/>
          </p:nvSpPr>
          <p:spPr>
            <a:xfrm>
              <a:off x="62937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526782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646387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7732925" y="22425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6024375" y="3078475"/>
              <a:ext cx="439500" cy="43110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</a:t>
              </a: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83743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G</a:t>
              </a: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7293425" y="30784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cxnSp>
          <p:nvCxnSpPr>
            <p:cNvPr id="182" name="Google Shape;182;p19"/>
            <p:cNvCxnSpPr>
              <a:stCxn id="175" idx="3"/>
              <a:endCxn id="176" idx="7"/>
            </p:cNvCxnSpPr>
            <p:nvPr/>
          </p:nvCxnSpPr>
          <p:spPr>
            <a:xfrm flipH="1">
              <a:off x="5642938" y="1873617"/>
              <a:ext cx="715200" cy="45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19"/>
            <p:cNvCxnSpPr>
              <a:stCxn id="176" idx="5"/>
              <a:endCxn id="179" idx="1"/>
            </p:cNvCxnSpPr>
            <p:nvPr/>
          </p:nvCxnSpPr>
          <p:spPr>
            <a:xfrm>
              <a:off x="5642962" y="2635617"/>
              <a:ext cx="445800" cy="506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9"/>
            <p:cNvCxnSpPr>
              <a:stCxn id="175" idx="4"/>
              <a:endCxn id="177" idx="0"/>
            </p:cNvCxnSpPr>
            <p:nvPr/>
          </p:nvCxnSpPr>
          <p:spPr>
            <a:xfrm>
              <a:off x="6513525" y="1936750"/>
              <a:ext cx="170100" cy="330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9"/>
            <p:cNvCxnSpPr>
              <a:stCxn id="175" idx="5"/>
              <a:endCxn id="178" idx="1"/>
            </p:cNvCxnSpPr>
            <p:nvPr/>
          </p:nvCxnSpPr>
          <p:spPr>
            <a:xfrm>
              <a:off x="6668912" y="1873617"/>
              <a:ext cx="11283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9"/>
            <p:cNvCxnSpPr>
              <a:stCxn id="177" idx="4"/>
              <a:endCxn id="179" idx="7"/>
            </p:cNvCxnSpPr>
            <p:nvPr/>
          </p:nvCxnSpPr>
          <p:spPr>
            <a:xfrm flipH="1">
              <a:off x="6399525" y="2698750"/>
              <a:ext cx="284100" cy="442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9"/>
            <p:cNvCxnSpPr>
              <a:stCxn id="178" idx="3"/>
              <a:endCxn id="181" idx="0"/>
            </p:cNvCxnSpPr>
            <p:nvPr/>
          </p:nvCxnSpPr>
          <p:spPr>
            <a:xfrm flipH="1">
              <a:off x="7513188" y="2610542"/>
              <a:ext cx="284100" cy="468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9"/>
            <p:cNvCxnSpPr>
              <a:stCxn id="178" idx="7"/>
              <a:endCxn id="180" idx="3"/>
            </p:cNvCxnSpPr>
            <p:nvPr/>
          </p:nvCxnSpPr>
          <p:spPr>
            <a:xfrm flipH="1" rot="10800000">
              <a:off x="8108062" y="1873708"/>
              <a:ext cx="3306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19"/>
            <p:cNvCxnSpPr>
              <a:stCxn id="179" idx="6"/>
              <a:endCxn id="181" idx="2"/>
            </p:cNvCxnSpPr>
            <p:nvPr/>
          </p:nvCxnSpPr>
          <p:spPr>
            <a:xfrm>
              <a:off x="6463875" y="3294025"/>
              <a:ext cx="829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0" name="Google Shape;190;p19"/>
          <p:cNvSpPr txBox="1"/>
          <p:nvPr/>
        </p:nvSpPr>
        <p:spPr>
          <a:xfrm>
            <a:off x="596775" y="1505650"/>
            <a:ext cx="33612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BreadthFirst (‘A’);</a:t>
            </a:r>
            <a:endParaRPr b="1" sz="1600"/>
          </a:p>
        </p:txBody>
      </p:sp>
      <p:sp>
        <p:nvSpPr>
          <p:cNvPr id="191" name="Google Shape;191;p19"/>
          <p:cNvSpPr/>
          <p:nvPr/>
        </p:nvSpPr>
        <p:spPr>
          <a:xfrm>
            <a:off x="6257925" y="1936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1041975" y="3933250"/>
            <a:ext cx="27081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A B </a:t>
            </a:r>
            <a:endParaRPr b="1" sz="1600"/>
          </a:p>
        </p:txBody>
      </p:sp>
      <p:cxnSp>
        <p:nvCxnSpPr>
          <p:cNvPr id="193" name="Google Shape;193;p19"/>
          <p:cNvCxnSpPr>
            <a:stCxn id="191" idx="3"/>
            <a:endCxn id="176" idx="7"/>
          </p:cNvCxnSpPr>
          <p:nvPr/>
        </p:nvCxnSpPr>
        <p:spPr>
          <a:xfrm flipH="1">
            <a:off x="5605588" y="2304717"/>
            <a:ext cx="716700" cy="45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9"/>
          <p:cNvCxnSpPr>
            <a:stCxn id="191" idx="5"/>
            <a:endCxn id="178" idx="1"/>
          </p:cNvCxnSpPr>
          <p:nvPr/>
        </p:nvCxnSpPr>
        <p:spPr>
          <a:xfrm>
            <a:off x="6633062" y="2304717"/>
            <a:ext cx="1126800" cy="43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9"/>
          <p:cNvCxnSpPr>
            <a:stCxn id="191" idx="4"/>
            <a:endCxn id="177" idx="0"/>
          </p:cNvCxnSpPr>
          <p:nvPr/>
        </p:nvCxnSpPr>
        <p:spPr>
          <a:xfrm>
            <a:off x="6477675" y="2367850"/>
            <a:ext cx="168600" cy="33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19"/>
          <p:cNvSpPr/>
          <p:nvPr/>
        </p:nvSpPr>
        <p:spPr>
          <a:xfrm>
            <a:off x="6420625" y="2698738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5230400" y="2698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7700975" y="267020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endParaRPr/>
          </a:p>
        </p:txBody>
      </p:sp>
      <p:sp>
        <p:nvSpPr>
          <p:cNvPr id="199" name="Google Shape;199;p19"/>
          <p:cNvSpPr txBox="1"/>
          <p:nvPr/>
        </p:nvSpPr>
        <p:spPr>
          <a:xfrm>
            <a:off x="1041975" y="2639450"/>
            <a:ext cx="20994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C D    E</a:t>
            </a:r>
            <a:endParaRPr b="1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205" name="Google Shape;205;p20"/>
          <p:cNvSpPr txBox="1"/>
          <p:nvPr>
            <p:ph type="title"/>
          </p:nvPr>
        </p:nvSpPr>
        <p:spPr>
          <a:xfrm>
            <a:off x="311700" y="283400"/>
            <a:ext cx="5515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BREADTH FIRST TRAVERSAL	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596775" y="2204525"/>
            <a:ext cx="19329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Queue=</a:t>
            </a:r>
            <a:endParaRPr b="1" sz="1600"/>
          </a:p>
        </p:txBody>
      </p:sp>
      <p:sp>
        <p:nvSpPr>
          <p:cNvPr id="207" name="Google Shape;207;p20"/>
          <p:cNvSpPr txBox="1"/>
          <p:nvPr/>
        </p:nvSpPr>
        <p:spPr>
          <a:xfrm>
            <a:off x="596775" y="3509575"/>
            <a:ext cx="15690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Print=</a:t>
            </a:r>
            <a:endParaRPr b="1" sz="1600"/>
          </a:p>
        </p:txBody>
      </p:sp>
      <p:grpSp>
        <p:nvGrpSpPr>
          <p:cNvPr id="208" name="Google Shape;208;p20"/>
          <p:cNvGrpSpPr/>
          <p:nvPr/>
        </p:nvGrpSpPr>
        <p:grpSpPr>
          <a:xfrm>
            <a:off x="5230400" y="1936750"/>
            <a:ext cx="3546050" cy="2003925"/>
            <a:chOff x="5267825" y="1505650"/>
            <a:chExt cx="3546050" cy="2003925"/>
          </a:xfrm>
        </p:grpSpPr>
        <p:sp>
          <p:nvSpPr>
            <p:cNvPr id="209" name="Google Shape;209;p20"/>
            <p:cNvSpPr/>
            <p:nvPr/>
          </p:nvSpPr>
          <p:spPr>
            <a:xfrm>
              <a:off x="62937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526782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646387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7732925" y="22425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024375" y="3078475"/>
              <a:ext cx="439500" cy="43110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</a:t>
              </a: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83743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G</a:t>
              </a:r>
              <a:endParaRPr/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7293425" y="30784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cxnSp>
          <p:nvCxnSpPr>
            <p:cNvPr id="216" name="Google Shape;216;p20"/>
            <p:cNvCxnSpPr>
              <a:stCxn id="209" idx="3"/>
              <a:endCxn id="210" idx="7"/>
            </p:cNvCxnSpPr>
            <p:nvPr/>
          </p:nvCxnSpPr>
          <p:spPr>
            <a:xfrm flipH="1">
              <a:off x="5642938" y="1873617"/>
              <a:ext cx="715200" cy="45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20"/>
            <p:cNvCxnSpPr>
              <a:stCxn id="210" idx="5"/>
              <a:endCxn id="213" idx="1"/>
            </p:cNvCxnSpPr>
            <p:nvPr/>
          </p:nvCxnSpPr>
          <p:spPr>
            <a:xfrm>
              <a:off x="5642962" y="2635617"/>
              <a:ext cx="445800" cy="506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20"/>
            <p:cNvCxnSpPr>
              <a:stCxn id="209" idx="4"/>
              <a:endCxn id="211" idx="0"/>
            </p:cNvCxnSpPr>
            <p:nvPr/>
          </p:nvCxnSpPr>
          <p:spPr>
            <a:xfrm>
              <a:off x="6513525" y="1936750"/>
              <a:ext cx="170100" cy="330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20"/>
            <p:cNvCxnSpPr>
              <a:stCxn id="209" idx="5"/>
              <a:endCxn id="212" idx="1"/>
            </p:cNvCxnSpPr>
            <p:nvPr/>
          </p:nvCxnSpPr>
          <p:spPr>
            <a:xfrm>
              <a:off x="6668912" y="1873617"/>
              <a:ext cx="11283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20"/>
            <p:cNvCxnSpPr>
              <a:stCxn id="211" idx="4"/>
              <a:endCxn id="213" idx="7"/>
            </p:cNvCxnSpPr>
            <p:nvPr/>
          </p:nvCxnSpPr>
          <p:spPr>
            <a:xfrm flipH="1">
              <a:off x="6399525" y="2698750"/>
              <a:ext cx="284100" cy="4428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20"/>
            <p:cNvCxnSpPr>
              <a:stCxn id="212" idx="3"/>
              <a:endCxn id="215" idx="0"/>
            </p:cNvCxnSpPr>
            <p:nvPr/>
          </p:nvCxnSpPr>
          <p:spPr>
            <a:xfrm flipH="1">
              <a:off x="7513188" y="2610542"/>
              <a:ext cx="284100" cy="468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20"/>
            <p:cNvCxnSpPr>
              <a:stCxn id="212" idx="7"/>
              <a:endCxn id="214" idx="3"/>
            </p:cNvCxnSpPr>
            <p:nvPr/>
          </p:nvCxnSpPr>
          <p:spPr>
            <a:xfrm flipH="1" rot="10800000">
              <a:off x="8108062" y="1873708"/>
              <a:ext cx="3306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20"/>
            <p:cNvCxnSpPr>
              <a:stCxn id="213" idx="6"/>
              <a:endCxn id="215" idx="2"/>
            </p:cNvCxnSpPr>
            <p:nvPr/>
          </p:nvCxnSpPr>
          <p:spPr>
            <a:xfrm>
              <a:off x="6463875" y="3294025"/>
              <a:ext cx="829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4" name="Google Shape;224;p20"/>
          <p:cNvSpPr txBox="1"/>
          <p:nvPr/>
        </p:nvSpPr>
        <p:spPr>
          <a:xfrm>
            <a:off x="596775" y="1505650"/>
            <a:ext cx="33612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BreadthFirst (‘A’);</a:t>
            </a:r>
            <a:endParaRPr b="1" sz="1600"/>
          </a:p>
        </p:txBody>
      </p:sp>
      <p:sp>
        <p:nvSpPr>
          <p:cNvPr id="225" name="Google Shape;225;p20"/>
          <p:cNvSpPr/>
          <p:nvPr/>
        </p:nvSpPr>
        <p:spPr>
          <a:xfrm>
            <a:off x="6257925" y="1936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</p:txBody>
      </p:sp>
      <p:sp>
        <p:nvSpPr>
          <p:cNvPr id="226" name="Google Shape;226;p20"/>
          <p:cNvSpPr txBox="1"/>
          <p:nvPr/>
        </p:nvSpPr>
        <p:spPr>
          <a:xfrm>
            <a:off x="1041975" y="3933250"/>
            <a:ext cx="27081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A B </a:t>
            </a:r>
            <a:endParaRPr b="1" sz="1600"/>
          </a:p>
        </p:txBody>
      </p:sp>
      <p:cxnSp>
        <p:nvCxnSpPr>
          <p:cNvPr id="227" name="Google Shape;227;p20"/>
          <p:cNvCxnSpPr>
            <a:stCxn id="225" idx="3"/>
            <a:endCxn id="210" idx="7"/>
          </p:cNvCxnSpPr>
          <p:nvPr/>
        </p:nvCxnSpPr>
        <p:spPr>
          <a:xfrm flipH="1">
            <a:off x="5605588" y="2304717"/>
            <a:ext cx="716700" cy="45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0"/>
          <p:cNvCxnSpPr>
            <a:stCxn id="225" idx="5"/>
            <a:endCxn id="212" idx="1"/>
          </p:cNvCxnSpPr>
          <p:nvPr/>
        </p:nvCxnSpPr>
        <p:spPr>
          <a:xfrm>
            <a:off x="6633062" y="2304717"/>
            <a:ext cx="1126800" cy="43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0"/>
          <p:cNvCxnSpPr>
            <a:stCxn id="225" idx="4"/>
            <a:endCxn id="211" idx="0"/>
          </p:cNvCxnSpPr>
          <p:nvPr/>
        </p:nvCxnSpPr>
        <p:spPr>
          <a:xfrm>
            <a:off x="6477675" y="2367850"/>
            <a:ext cx="168600" cy="33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0"/>
          <p:cNvSpPr/>
          <p:nvPr/>
        </p:nvSpPr>
        <p:spPr>
          <a:xfrm>
            <a:off x="6420625" y="2698738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5230400" y="2698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7700975" y="267020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endParaRPr/>
          </a:p>
        </p:txBody>
      </p:sp>
      <p:sp>
        <p:nvSpPr>
          <p:cNvPr id="233" name="Google Shape;233;p20"/>
          <p:cNvSpPr txBox="1"/>
          <p:nvPr/>
        </p:nvSpPr>
        <p:spPr>
          <a:xfrm>
            <a:off x="1041975" y="2639450"/>
            <a:ext cx="2099400" cy="4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C</a:t>
            </a:r>
            <a:r>
              <a:rPr b="1" lang="en-GB" sz="1600"/>
              <a:t> D    E</a:t>
            </a:r>
            <a:endParaRPr b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/>
          <p:nvPr/>
        </p:nvSpPr>
        <p:spPr>
          <a:xfrm>
            <a:off x="0" y="0"/>
            <a:ext cx="9144000" cy="90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239" name="Google Shape;239;p21"/>
          <p:cNvSpPr txBox="1"/>
          <p:nvPr>
            <p:ph type="title"/>
          </p:nvPr>
        </p:nvSpPr>
        <p:spPr>
          <a:xfrm>
            <a:off x="311700" y="283400"/>
            <a:ext cx="5515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780">
                <a:latin typeface="Arial"/>
                <a:ea typeface="Arial"/>
                <a:cs typeface="Arial"/>
                <a:sym typeface="Arial"/>
              </a:rPr>
              <a:t>BREADTH FIRST TRAVERSAL	</a:t>
            </a:r>
            <a:endParaRPr b="0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1"/>
          <p:cNvSpPr txBox="1"/>
          <p:nvPr/>
        </p:nvSpPr>
        <p:spPr>
          <a:xfrm>
            <a:off x="596775" y="2204525"/>
            <a:ext cx="19329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Queue=</a:t>
            </a:r>
            <a:endParaRPr b="1" sz="1600"/>
          </a:p>
        </p:txBody>
      </p:sp>
      <p:sp>
        <p:nvSpPr>
          <p:cNvPr id="241" name="Google Shape;241;p21"/>
          <p:cNvSpPr txBox="1"/>
          <p:nvPr/>
        </p:nvSpPr>
        <p:spPr>
          <a:xfrm>
            <a:off x="596775" y="3509575"/>
            <a:ext cx="15690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Print=</a:t>
            </a:r>
            <a:endParaRPr b="1" sz="1600"/>
          </a:p>
        </p:txBody>
      </p:sp>
      <p:grpSp>
        <p:nvGrpSpPr>
          <p:cNvPr id="242" name="Google Shape;242;p21"/>
          <p:cNvGrpSpPr/>
          <p:nvPr/>
        </p:nvGrpSpPr>
        <p:grpSpPr>
          <a:xfrm>
            <a:off x="5230400" y="1936750"/>
            <a:ext cx="3546050" cy="2003925"/>
            <a:chOff x="5267825" y="1505650"/>
            <a:chExt cx="3546050" cy="2003925"/>
          </a:xfrm>
        </p:grpSpPr>
        <p:sp>
          <p:nvSpPr>
            <p:cNvPr id="243" name="Google Shape;243;p21"/>
            <p:cNvSpPr/>
            <p:nvPr/>
          </p:nvSpPr>
          <p:spPr>
            <a:xfrm>
              <a:off x="62937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526782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6463875" y="2267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7732925" y="22425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024375" y="3078475"/>
              <a:ext cx="439500" cy="43110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</a:t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8374375" y="1505650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G</a:t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7293425" y="3078475"/>
              <a:ext cx="439500" cy="431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cxnSp>
          <p:nvCxnSpPr>
            <p:cNvPr id="250" name="Google Shape;250;p21"/>
            <p:cNvCxnSpPr>
              <a:stCxn id="243" idx="3"/>
              <a:endCxn id="244" idx="7"/>
            </p:cNvCxnSpPr>
            <p:nvPr/>
          </p:nvCxnSpPr>
          <p:spPr>
            <a:xfrm flipH="1">
              <a:off x="5642938" y="1873617"/>
              <a:ext cx="715200" cy="45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21"/>
            <p:cNvCxnSpPr>
              <a:stCxn id="244" idx="5"/>
              <a:endCxn id="247" idx="1"/>
            </p:cNvCxnSpPr>
            <p:nvPr/>
          </p:nvCxnSpPr>
          <p:spPr>
            <a:xfrm>
              <a:off x="5642962" y="2635617"/>
              <a:ext cx="445800" cy="506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21"/>
            <p:cNvCxnSpPr>
              <a:stCxn id="243" idx="4"/>
              <a:endCxn id="245" idx="0"/>
            </p:cNvCxnSpPr>
            <p:nvPr/>
          </p:nvCxnSpPr>
          <p:spPr>
            <a:xfrm>
              <a:off x="6513525" y="1936750"/>
              <a:ext cx="170100" cy="330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21"/>
            <p:cNvCxnSpPr>
              <a:stCxn id="243" idx="5"/>
              <a:endCxn id="246" idx="1"/>
            </p:cNvCxnSpPr>
            <p:nvPr/>
          </p:nvCxnSpPr>
          <p:spPr>
            <a:xfrm>
              <a:off x="6668912" y="1873617"/>
              <a:ext cx="11283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21"/>
            <p:cNvCxnSpPr>
              <a:stCxn id="245" idx="4"/>
              <a:endCxn id="247" idx="7"/>
            </p:cNvCxnSpPr>
            <p:nvPr/>
          </p:nvCxnSpPr>
          <p:spPr>
            <a:xfrm flipH="1">
              <a:off x="6399525" y="2698750"/>
              <a:ext cx="284100" cy="442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21"/>
            <p:cNvCxnSpPr>
              <a:stCxn id="246" idx="3"/>
              <a:endCxn id="249" idx="0"/>
            </p:cNvCxnSpPr>
            <p:nvPr/>
          </p:nvCxnSpPr>
          <p:spPr>
            <a:xfrm flipH="1">
              <a:off x="7513188" y="2610542"/>
              <a:ext cx="284100" cy="468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21"/>
            <p:cNvCxnSpPr>
              <a:stCxn id="246" idx="7"/>
              <a:endCxn id="248" idx="3"/>
            </p:cNvCxnSpPr>
            <p:nvPr/>
          </p:nvCxnSpPr>
          <p:spPr>
            <a:xfrm flipH="1" rot="10800000">
              <a:off x="8108062" y="1873708"/>
              <a:ext cx="330600" cy="43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21"/>
            <p:cNvCxnSpPr>
              <a:stCxn id="247" idx="6"/>
              <a:endCxn id="249" idx="2"/>
            </p:cNvCxnSpPr>
            <p:nvPr/>
          </p:nvCxnSpPr>
          <p:spPr>
            <a:xfrm>
              <a:off x="6463875" y="3294025"/>
              <a:ext cx="829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8" name="Google Shape;258;p21"/>
          <p:cNvSpPr txBox="1"/>
          <p:nvPr/>
        </p:nvSpPr>
        <p:spPr>
          <a:xfrm>
            <a:off x="596775" y="1505650"/>
            <a:ext cx="33612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BreadthFirst (‘A’);</a:t>
            </a:r>
            <a:endParaRPr b="1" sz="1600"/>
          </a:p>
        </p:txBody>
      </p:sp>
      <p:sp>
        <p:nvSpPr>
          <p:cNvPr id="259" name="Google Shape;259;p21"/>
          <p:cNvSpPr/>
          <p:nvPr/>
        </p:nvSpPr>
        <p:spPr>
          <a:xfrm>
            <a:off x="6257925" y="1936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</p:txBody>
      </p:sp>
      <p:sp>
        <p:nvSpPr>
          <p:cNvPr id="260" name="Google Shape;260;p21"/>
          <p:cNvSpPr txBox="1"/>
          <p:nvPr/>
        </p:nvSpPr>
        <p:spPr>
          <a:xfrm>
            <a:off x="1041975" y="3933250"/>
            <a:ext cx="27081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A B C </a:t>
            </a:r>
            <a:endParaRPr b="1" sz="1600"/>
          </a:p>
        </p:txBody>
      </p:sp>
      <p:cxnSp>
        <p:nvCxnSpPr>
          <p:cNvPr id="261" name="Google Shape;261;p21"/>
          <p:cNvCxnSpPr>
            <a:stCxn id="259" idx="3"/>
            <a:endCxn id="244" idx="7"/>
          </p:cNvCxnSpPr>
          <p:nvPr/>
        </p:nvCxnSpPr>
        <p:spPr>
          <a:xfrm flipH="1">
            <a:off x="5605588" y="2304717"/>
            <a:ext cx="716700" cy="45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1"/>
          <p:cNvCxnSpPr>
            <a:stCxn id="259" idx="5"/>
            <a:endCxn id="246" idx="1"/>
          </p:cNvCxnSpPr>
          <p:nvPr/>
        </p:nvCxnSpPr>
        <p:spPr>
          <a:xfrm>
            <a:off x="6633062" y="2304717"/>
            <a:ext cx="1126800" cy="43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1"/>
          <p:cNvCxnSpPr>
            <a:stCxn id="259" idx="4"/>
            <a:endCxn id="245" idx="0"/>
          </p:cNvCxnSpPr>
          <p:nvPr/>
        </p:nvCxnSpPr>
        <p:spPr>
          <a:xfrm>
            <a:off x="6477675" y="2367850"/>
            <a:ext cx="168600" cy="33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21"/>
          <p:cNvSpPr/>
          <p:nvPr/>
        </p:nvSpPr>
        <p:spPr>
          <a:xfrm>
            <a:off x="6420625" y="2698738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5230400" y="269875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7700975" y="2670200"/>
            <a:ext cx="439500" cy="431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endParaRPr/>
          </a:p>
        </p:txBody>
      </p:sp>
      <p:sp>
        <p:nvSpPr>
          <p:cNvPr id="267" name="Google Shape;267;p21"/>
          <p:cNvSpPr txBox="1"/>
          <p:nvPr/>
        </p:nvSpPr>
        <p:spPr>
          <a:xfrm>
            <a:off x="1041975" y="2639450"/>
            <a:ext cx="20994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D    E</a:t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