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6CDBCA-9088-4374-8C39-108634D0492E}">
  <a:tblStyle styleId="{6C6CDBCA-9088-4374-8C39-108634D04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9414379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9414379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c4f4d096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4c4f4d096_3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4c4f4d096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4c4f4d096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c4f4d096_3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4c4f4d096_3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4c4f4d096_3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4c4f4d096_3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4c4f4d096_3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4c4f4d096_3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4c4f4d096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4c4f4d096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4c4f4d096_3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4c4f4d096_3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4c4f4d096_3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4c4f4d096_3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c4f4d096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c4f4d096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4c4f4d096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4c4f4d096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c4f4d0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4c4f4d0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4c4f4d096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4c4f4d096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4c4f4d096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4c4f4d096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c4f4d0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c4f4d0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c4f4d096_3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c4f4d096_3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4c4f4d09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4c4f4d09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4c4f4d096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4c4f4d096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c4f4d0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4c4f4d0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c4f4d096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4c4f4d096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c4f4d096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c4f4d096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150" y="412050"/>
            <a:ext cx="2348400" cy="4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Perfect Hash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068050"/>
            <a:ext cx="85206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979">
                <a:solidFill>
                  <a:schemeClr val="dk1"/>
                </a:solidFill>
              </a:rPr>
              <a:t>•</a:t>
            </a:r>
            <a:r>
              <a:rPr lang="en-GB" sz="1979" b="1">
                <a:solidFill>
                  <a:schemeClr val="dk1"/>
                </a:solidFill>
              </a:rPr>
              <a:t>Cichelli’s method</a:t>
            </a:r>
            <a:r>
              <a:rPr lang="en-GB" sz="1979">
                <a:solidFill>
                  <a:schemeClr val="dk1"/>
                </a:solidFill>
              </a:rPr>
              <a:t> is an</a:t>
            </a:r>
            <a:r>
              <a:rPr lang="en-GB" sz="1979" b="1">
                <a:solidFill>
                  <a:schemeClr val="dk1"/>
                </a:solidFill>
              </a:rPr>
              <a:t> </a:t>
            </a:r>
            <a:r>
              <a:rPr lang="en-GB" sz="1979">
                <a:solidFill>
                  <a:schemeClr val="dk1"/>
                </a:solidFill>
              </a:rPr>
              <a:t>algorithm to construct a minimal perfect hash function </a:t>
            </a:r>
            <a:endParaRPr sz="1979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895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141888"/>
            <a:ext cx="7158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979">
                <a:solidFill>
                  <a:schemeClr val="dk1"/>
                </a:solidFill>
              </a:rPr>
              <a:t>•If hash function h transforms different keys into different numbers, it is called a </a:t>
            </a:r>
            <a:r>
              <a:rPr lang="en-GB" sz="1979" b="1" i="1">
                <a:solidFill>
                  <a:schemeClr val="dk1"/>
                </a:solidFill>
              </a:rPr>
              <a:t>perfect hash function</a:t>
            </a:r>
            <a:r>
              <a:rPr lang="en-GB" sz="1979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007000"/>
            <a:ext cx="8261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979">
                <a:solidFill>
                  <a:schemeClr val="dk1"/>
                </a:solidFill>
              </a:rPr>
              <a:t>•If a function requires only cells in the table = data, it is called a </a:t>
            </a:r>
            <a:r>
              <a:rPr lang="en-GB" sz="1979" b="1">
                <a:solidFill>
                  <a:schemeClr val="dk1"/>
                </a:solidFill>
              </a:rPr>
              <a:t>minimal perfect hash function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743200"/>
            <a:ext cx="34290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25" y="1951300"/>
            <a:ext cx="34290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19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6" name="Google Shape;146;p22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11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g(First_Letter=T):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g(Last_Letter=e):		0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11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2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37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9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g(First_Letter=M):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g(Last_Letter=e):		0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9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0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3" name="Google Shape;183;p24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6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g(First_Letter=T):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g(Last_Letter=a):		0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6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6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5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2" name="Google Shape;202;p25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3" name="Google Shape;203;p25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4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g(First_Letter=C):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g(Last_Letter=o):		0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4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4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035850" y="2476500"/>
            <a:ext cx="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Clio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Thalia(6)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6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3" name="Google Shape;223;p26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4" name="Google Shape;224;p26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10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g(First_Letter=P):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g(Last_Letter=a):		0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10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1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6035850" y="2476500"/>
            <a:ext cx="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Clio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5995725" y="1268988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Polyhymnia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Thalia(6)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Clio(4)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7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5" name="Google Shape;245;p27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6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g(First_Letter=U):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g(Last_Letter=a):		0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6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6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6035850" y="2476500"/>
            <a:ext cx="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Clio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5995725" y="1268988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Polyhymnia</a:t>
            </a:r>
            <a:endParaRPr/>
          </a:p>
        </p:txBody>
      </p:sp>
      <p:cxnSp>
        <p:nvCxnSpPr>
          <p:cNvPr id="261" name="Google Shape;261;p27"/>
          <p:cNvCxnSpPr>
            <a:stCxn id="251" idx="3"/>
          </p:cNvCxnSpPr>
          <p:nvPr/>
        </p:nvCxnSpPr>
        <p:spPr>
          <a:xfrm>
            <a:off x="3980525" y="2553800"/>
            <a:ext cx="1684500" cy="8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7"/>
          <p:cNvSpPr txBox="1"/>
          <p:nvPr/>
        </p:nvSpPr>
        <p:spPr>
          <a:xfrm rot="1622595">
            <a:off x="4190626" y="2688145"/>
            <a:ext cx="1286007" cy="40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263" name="Google Shape;263;p27"/>
          <p:cNvCxnSpPr/>
          <p:nvPr/>
        </p:nvCxnSpPr>
        <p:spPr>
          <a:xfrm flipH="1">
            <a:off x="3639575" y="1554075"/>
            <a:ext cx="120300" cy="1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/>
          <p:nvPr/>
        </p:nvCxnSpPr>
        <p:spPr>
          <a:xfrm flipH="1">
            <a:off x="3619425" y="209550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7"/>
          <p:cNvCxnSpPr/>
          <p:nvPr/>
        </p:nvCxnSpPr>
        <p:spPr>
          <a:xfrm flipH="1">
            <a:off x="3619425" y="248855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7"/>
          <p:cNvCxnSpPr/>
          <p:nvPr/>
        </p:nvCxnSpPr>
        <p:spPr>
          <a:xfrm flipH="1">
            <a:off x="8420750" y="485675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7"/>
          <p:cNvSpPr txBox="1"/>
          <p:nvPr/>
        </p:nvSpPr>
        <p:spPr>
          <a:xfrm>
            <a:off x="3746538" y="1399525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8524100" y="47473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3746525" y="235370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0" name="Google Shape;270;p27"/>
          <p:cNvCxnSpPr/>
          <p:nvPr/>
        </p:nvCxnSpPr>
        <p:spPr>
          <a:xfrm>
            <a:off x="3910250" y="2737575"/>
            <a:ext cx="1753200" cy="10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7"/>
          <p:cNvSpPr txBox="1"/>
          <p:nvPr/>
        </p:nvSpPr>
        <p:spPr>
          <a:xfrm rot="1991821">
            <a:off x="4209806" y="2995606"/>
            <a:ext cx="1285981" cy="40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3915138" y="1402075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3906313" y="23537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4" name="Google Shape;274;p27"/>
          <p:cNvCxnSpPr>
            <a:stCxn id="272" idx="1"/>
          </p:cNvCxnSpPr>
          <p:nvPr/>
        </p:nvCxnSpPr>
        <p:spPr>
          <a:xfrm>
            <a:off x="3915138" y="16021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7"/>
          <p:cNvCxnSpPr/>
          <p:nvPr/>
        </p:nvCxnSpPr>
        <p:spPr>
          <a:xfrm flipH="1">
            <a:off x="3856625" y="1523425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7"/>
          <p:cNvCxnSpPr/>
          <p:nvPr/>
        </p:nvCxnSpPr>
        <p:spPr>
          <a:xfrm flipH="1">
            <a:off x="3818275" y="2469825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7"/>
          <p:cNvCxnSpPr/>
          <p:nvPr/>
        </p:nvCxnSpPr>
        <p:spPr>
          <a:xfrm flipH="1">
            <a:off x="8592500" y="4871200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7"/>
          <p:cNvSpPr txBox="1"/>
          <p:nvPr/>
        </p:nvSpPr>
        <p:spPr>
          <a:xfrm>
            <a:off x="8659250" y="47473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>
            <a:off x="4242425" y="2724150"/>
            <a:ext cx="1438200" cy="15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27"/>
          <p:cNvSpPr txBox="1"/>
          <p:nvPr/>
        </p:nvSpPr>
        <p:spPr>
          <a:xfrm rot="2852575">
            <a:off x="4172971" y="2995511"/>
            <a:ext cx="1286150" cy="4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3995063" y="1502125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7"/>
          <p:cNvCxnSpPr/>
          <p:nvPr/>
        </p:nvCxnSpPr>
        <p:spPr>
          <a:xfrm flipH="1">
            <a:off x="3995750" y="2453750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7"/>
          <p:cNvCxnSpPr/>
          <p:nvPr/>
        </p:nvCxnSpPr>
        <p:spPr>
          <a:xfrm flipH="1">
            <a:off x="8727650" y="4847350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27"/>
          <p:cNvSpPr txBox="1"/>
          <p:nvPr/>
        </p:nvSpPr>
        <p:spPr>
          <a:xfrm>
            <a:off x="4083513" y="1399513"/>
            <a:ext cx="1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4070163" y="2353700"/>
            <a:ext cx="1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8784800" y="47473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287" name="Google Shape;287;p27"/>
          <p:cNvCxnSpPr/>
          <p:nvPr/>
        </p:nvCxnSpPr>
        <p:spPr>
          <a:xfrm flipH="1">
            <a:off x="4185550" y="1523425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7"/>
          <p:cNvCxnSpPr/>
          <p:nvPr/>
        </p:nvCxnSpPr>
        <p:spPr>
          <a:xfrm flipH="1">
            <a:off x="4189225" y="2469825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7"/>
          <p:cNvCxnSpPr/>
          <p:nvPr/>
        </p:nvCxnSpPr>
        <p:spPr>
          <a:xfrm flipH="1">
            <a:off x="8868950" y="4871200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7"/>
          <p:cNvCxnSpPr>
            <a:stCxn id="262" idx="1"/>
          </p:cNvCxnSpPr>
          <p:nvPr/>
        </p:nvCxnSpPr>
        <p:spPr>
          <a:xfrm rot="10800000" flipH="1">
            <a:off x="4260929" y="1131540"/>
            <a:ext cx="1415700" cy="14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/>
          <p:nvPr/>
        </p:nvSpPr>
        <p:spPr>
          <a:xfrm rot="-2698299">
            <a:off x="4244748" y="1603937"/>
            <a:ext cx="128615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236425" y="1402075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4219650" y="2345925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8911250" y="47473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295" name="Google Shape;295;p27"/>
          <p:cNvCxnSpPr>
            <a:stCxn id="293" idx="3"/>
          </p:cNvCxnSpPr>
          <p:nvPr/>
        </p:nvCxnSpPr>
        <p:spPr>
          <a:xfrm rot="10800000" flipH="1">
            <a:off x="4429350" y="1482225"/>
            <a:ext cx="1283700" cy="10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7"/>
          <p:cNvSpPr txBox="1"/>
          <p:nvPr/>
        </p:nvSpPr>
        <p:spPr>
          <a:xfrm rot="-2381968">
            <a:off x="4347512" y="1766621"/>
            <a:ext cx="1285928" cy="40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297" name="Google Shape;297;p27"/>
          <p:cNvCxnSpPr/>
          <p:nvPr/>
        </p:nvCxnSpPr>
        <p:spPr>
          <a:xfrm flipH="1">
            <a:off x="4322450" y="1520050"/>
            <a:ext cx="1302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7"/>
          <p:cNvCxnSpPr/>
          <p:nvPr/>
        </p:nvCxnSpPr>
        <p:spPr>
          <a:xfrm flipH="1">
            <a:off x="4301675" y="2427200"/>
            <a:ext cx="1302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7"/>
          <p:cNvCxnSpPr/>
          <p:nvPr/>
        </p:nvCxnSpPr>
        <p:spPr>
          <a:xfrm flipH="1">
            <a:off x="8994500" y="4847350"/>
            <a:ext cx="1302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861050" y="628600"/>
            <a:ext cx="8155200" cy="430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1" name="Google Shape;301;p27"/>
          <p:cNvSpPr txBox="1"/>
          <p:nvPr/>
        </p:nvSpPr>
        <p:spPr>
          <a:xfrm>
            <a:off x="1727088" y="3230700"/>
            <a:ext cx="246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AA84F"/>
                </a:solidFill>
              </a:rPr>
              <a:t>G-value is max but we still haven’t found a solution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910725" y="3781425"/>
            <a:ext cx="237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6AA84F"/>
                </a:solidFill>
              </a:rPr>
              <a:t>Reset g-value and step back (to Polyhymnia)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Thalia(6)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Clio(4)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Polyhymnia(1)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28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9" name="Google Shape;309;p28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0" name="Google Shape;310;p28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10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g(First_Letter=P):	1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g(Last_Letter=a):		0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11</a:t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2</a:t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320" name="Google Shape;320;p28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6035850" y="2476500"/>
            <a:ext cx="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Clio</a:t>
            </a:r>
            <a:endParaRPr/>
          </a:p>
        </p:txBody>
      </p:sp>
      <p:cxnSp>
        <p:nvCxnSpPr>
          <p:cNvPr id="324" name="Google Shape;324;p28"/>
          <p:cNvCxnSpPr/>
          <p:nvPr/>
        </p:nvCxnSpPr>
        <p:spPr>
          <a:xfrm flipH="1">
            <a:off x="8442800" y="3648075"/>
            <a:ext cx="1335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28"/>
          <p:cNvSpPr txBox="1"/>
          <p:nvPr/>
        </p:nvSpPr>
        <p:spPr>
          <a:xfrm>
            <a:off x="8513275" y="3543225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326" name="Google Shape;326;p28"/>
          <p:cNvCxnSpPr/>
          <p:nvPr/>
        </p:nvCxnSpPr>
        <p:spPr>
          <a:xfrm>
            <a:off x="5387350" y="3609975"/>
            <a:ext cx="2409900" cy="104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8"/>
          <p:cNvCxnSpPr>
            <a:stCxn id="315" idx="3"/>
          </p:cNvCxnSpPr>
          <p:nvPr/>
        </p:nvCxnSpPr>
        <p:spPr>
          <a:xfrm rot="10800000" flipH="1">
            <a:off x="3980525" y="1857500"/>
            <a:ext cx="1683000" cy="6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28"/>
          <p:cNvSpPr txBox="1"/>
          <p:nvPr/>
        </p:nvSpPr>
        <p:spPr>
          <a:xfrm rot="-1273536">
            <a:off x="4209782" y="1835796"/>
            <a:ext cx="1286042" cy="4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329" name="Google Shape;329;p28"/>
          <p:cNvCxnSpPr/>
          <p:nvPr/>
        </p:nvCxnSpPr>
        <p:spPr>
          <a:xfrm flipH="1">
            <a:off x="3648000" y="1543050"/>
            <a:ext cx="1239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8"/>
          <p:cNvCxnSpPr/>
          <p:nvPr/>
        </p:nvCxnSpPr>
        <p:spPr>
          <a:xfrm flipH="1">
            <a:off x="3659550" y="2092425"/>
            <a:ext cx="1239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8"/>
          <p:cNvCxnSpPr/>
          <p:nvPr/>
        </p:nvCxnSpPr>
        <p:spPr>
          <a:xfrm flipH="1">
            <a:off x="3648000" y="2509800"/>
            <a:ext cx="1239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8"/>
          <p:cNvCxnSpPr/>
          <p:nvPr/>
        </p:nvCxnSpPr>
        <p:spPr>
          <a:xfrm flipH="1">
            <a:off x="8599075" y="3681375"/>
            <a:ext cx="1239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28"/>
          <p:cNvSpPr txBox="1"/>
          <p:nvPr/>
        </p:nvSpPr>
        <p:spPr>
          <a:xfrm>
            <a:off x="3871563" y="14049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783447" y="1954275"/>
            <a:ext cx="47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3846063" y="23537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4051925" y="2295525"/>
            <a:ext cx="1485900" cy="342900"/>
          </a:xfrm>
          <a:custGeom>
            <a:avLst/>
            <a:gdLst/>
            <a:ahLst/>
            <a:cxnLst/>
            <a:rect l="l" t="t" r="r" b="b"/>
            <a:pathLst>
              <a:path w="59436" h="13716" extrusionOk="0">
                <a:moveTo>
                  <a:pt x="0" y="13716"/>
                </a:moveTo>
                <a:cubicBezTo>
                  <a:pt x="19938" y="9728"/>
                  <a:pt x="41250" y="9093"/>
                  <a:pt x="5943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37" name="Google Shape;337;p28"/>
          <p:cNvSpPr txBox="1"/>
          <p:nvPr/>
        </p:nvSpPr>
        <p:spPr>
          <a:xfrm>
            <a:off x="5995925" y="2032225"/>
            <a:ext cx="13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Polyhymnia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8654425" y="3543225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Thalia(6)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Clio(4)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29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45" name="Google Shape;345;p29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6" name="Google Shape;346;p29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6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g(First_Letter=U):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g(Last_Letter=a):		0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6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6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6035850" y="1638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Terpsichore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6035850" y="849775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Melpomene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6035850" y="321467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Thalia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6035850" y="2476500"/>
            <a:ext cx="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Clio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5992175" y="2032225"/>
            <a:ext cx="12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Polyhymnia</a:t>
            </a:r>
            <a:endParaRPr/>
          </a:p>
        </p:txBody>
      </p:sp>
      <p:cxnSp>
        <p:nvCxnSpPr>
          <p:cNvPr id="361" name="Google Shape;361;p29"/>
          <p:cNvCxnSpPr>
            <a:stCxn id="351" idx="3"/>
          </p:cNvCxnSpPr>
          <p:nvPr/>
        </p:nvCxnSpPr>
        <p:spPr>
          <a:xfrm>
            <a:off x="3980525" y="2553800"/>
            <a:ext cx="1684500" cy="8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9"/>
          <p:cNvSpPr txBox="1"/>
          <p:nvPr/>
        </p:nvSpPr>
        <p:spPr>
          <a:xfrm rot="1622595">
            <a:off x="4209801" y="2640520"/>
            <a:ext cx="1286007" cy="40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363" name="Google Shape;363;p29"/>
          <p:cNvCxnSpPr/>
          <p:nvPr/>
        </p:nvCxnSpPr>
        <p:spPr>
          <a:xfrm flipH="1">
            <a:off x="3639575" y="1554075"/>
            <a:ext cx="120300" cy="1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9"/>
          <p:cNvCxnSpPr/>
          <p:nvPr/>
        </p:nvCxnSpPr>
        <p:spPr>
          <a:xfrm flipH="1">
            <a:off x="3619425" y="209550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9"/>
          <p:cNvCxnSpPr/>
          <p:nvPr/>
        </p:nvCxnSpPr>
        <p:spPr>
          <a:xfrm flipH="1">
            <a:off x="3619425" y="248855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9"/>
          <p:cNvCxnSpPr/>
          <p:nvPr/>
        </p:nvCxnSpPr>
        <p:spPr>
          <a:xfrm flipH="1">
            <a:off x="8420750" y="4856750"/>
            <a:ext cx="1605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29"/>
          <p:cNvSpPr txBox="1"/>
          <p:nvPr/>
        </p:nvSpPr>
        <p:spPr>
          <a:xfrm>
            <a:off x="3746538" y="1399525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8524100" y="47473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3746525" y="235370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70" name="Google Shape;370;p29"/>
          <p:cNvCxnSpPr/>
          <p:nvPr/>
        </p:nvCxnSpPr>
        <p:spPr>
          <a:xfrm>
            <a:off x="3910250" y="2737575"/>
            <a:ext cx="1753200" cy="10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29"/>
          <p:cNvSpPr txBox="1"/>
          <p:nvPr/>
        </p:nvSpPr>
        <p:spPr>
          <a:xfrm rot="1991821">
            <a:off x="4209806" y="2995606"/>
            <a:ext cx="1285981" cy="40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3907025" y="1402075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3887725" y="23537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74" name="Google Shape;374;p29"/>
          <p:cNvCxnSpPr>
            <a:stCxn id="372" idx="1"/>
          </p:cNvCxnSpPr>
          <p:nvPr/>
        </p:nvCxnSpPr>
        <p:spPr>
          <a:xfrm>
            <a:off x="3907025" y="16021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9"/>
          <p:cNvCxnSpPr/>
          <p:nvPr/>
        </p:nvCxnSpPr>
        <p:spPr>
          <a:xfrm flipH="1">
            <a:off x="3856625" y="1523425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9"/>
          <p:cNvCxnSpPr/>
          <p:nvPr/>
        </p:nvCxnSpPr>
        <p:spPr>
          <a:xfrm flipH="1">
            <a:off x="3818275" y="2469825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9"/>
          <p:cNvCxnSpPr/>
          <p:nvPr/>
        </p:nvCxnSpPr>
        <p:spPr>
          <a:xfrm flipH="1">
            <a:off x="8592500" y="4871200"/>
            <a:ext cx="1239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9"/>
          <p:cNvSpPr txBox="1"/>
          <p:nvPr/>
        </p:nvSpPr>
        <p:spPr>
          <a:xfrm>
            <a:off x="8659250" y="47473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cxnSp>
        <p:nvCxnSpPr>
          <p:cNvPr id="379" name="Google Shape;379;p29"/>
          <p:cNvCxnSpPr/>
          <p:nvPr/>
        </p:nvCxnSpPr>
        <p:spPr>
          <a:xfrm>
            <a:off x="4242425" y="2724150"/>
            <a:ext cx="1438200" cy="15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29"/>
          <p:cNvSpPr txBox="1"/>
          <p:nvPr/>
        </p:nvSpPr>
        <p:spPr>
          <a:xfrm rot="2852575">
            <a:off x="4305271" y="3133611"/>
            <a:ext cx="1286150" cy="4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cxnSp>
        <p:nvCxnSpPr>
          <p:cNvPr id="381" name="Google Shape;381;p29"/>
          <p:cNvCxnSpPr/>
          <p:nvPr/>
        </p:nvCxnSpPr>
        <p:spPr>
          <a:xfrm flipH="1">
            <a:off x="4027750" y="1502125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9"/>
          <p:cNvCxnSpPr/>
          <p:nvPr/>
        </p:nvCxnSpPr>
        <p:spPr>
          <a:xfrm flipH="1">
            <a:off x="3977650" y="2445975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9"/>
          <p:cNvCxnSpPr/>
          <p:nvPr/>
        </p:nvCxnSpPr>
        <p:spPr>
          <a:xfrm flipH="1">
            <a:off x="8727650" y="4847350"/>
            <a:ext cx="1047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29"/>
          <p:cNvSpPr txBox="1"/>
          <p:nvPr/>
        </p:nvSpPr>
        <p:spPr>
          <a:xfrm>
            <a:off x="4086838" y="1402075"/>
            <a:ext cx="24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4051313" y="2353700"/>
            <a:ext cx="1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8784800" y="47473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387" name="Google Shape;387;p29"/>
          <p:cNvCxnSpPr/>
          <p:nvPr/>
        </p:nvCxnSpPr>
        <p:spPr>
          <a:xfrm flipH="1">
            <a:off x="4179675" y="1543900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9"/>
          <p:cNvCxnSpPr/>
          <p:nvPr/>
        </p:nvCxnSpPr>
        <p:spPr>
          <a:xfrm flipH="1">
            <a:off x="4157988" y="2477600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9"/>
          <p:cNvCxnSpPr/>
          <p:nvPr/>
        </p:nvCxnSpPr>
        <p:spPr>
          <a:xfrm flipH="1">
            <a:off x="8868950" y="4871200"/>
            <a:ext cx="762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9"/>
          <p:cNvCxnSpPr>
            <a:stCxn id="362" idx="1"/>
          </p:cNvCxnSpPr>
          <p:nvPr/>
        </p:nvCxnSpPr>
        <p:spPr>
          <a:xfrm rot="10800000" flipH="1">
            <a:off x="4280104" y="1083915"/>
            <a:ext cx="1415700" cy="14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29"/>
          <p:cNvSpPr txBox="1"/>
          <p:nvPr/>
        </p:nvSpPr>
        <p:spPr>
          <a:xfrm rot="-2698299">
            <a:off x="4172961" y="1515837"/>
            <a:ext cx="128615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clash !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253175" y="1402075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196000" y="2345925"/>
            <a:ext cx="2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8911250" y="47473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4436750" y="1466850"/>
            <a:ext cx="1200150" cy="1057275"/>
          </a:xfrm>
          <a:custGeom>
            <a:avLst/>
            <a:gdLst/>
            <a:ahLst/>
            <a:cxnLst/>
            <a:rect l="l" t="t" r="r" b="b"/>
            <a:pathLst>
              <a:path w="48006" h="42291" extrusionOk="0">
                <a:moveTo>
                  <a:pt x="0" y="42291"/>
                </a:moveTo>
                <a:cubicBezTo>
                  <a:pt x="12292" y="31755"/>
                  <a:pt x="20937" y="17544"/>
                  <a:pt x="32385" y="6096"/>
                </a:cubicBezTo>
                <a:cubicBezTo>
                  <a:pt x="36337" y="2144"/>
                  <a:pt x="43007" y="2500"/>
                  <a:pt x="4800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6" name="Google Shape;396;p29"/>
          <p:cNvSpPr txBox="1"/>
          <p:nvPr/>
        </p:nvSpPr>
        <p:spPr>
          <a:xfrm>
            <a:off x="6068875" y="1268988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Urania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6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Erato(5)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Terpsichore(2)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Melpomene(0)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Thalia(6)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Clio(4)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Polyhymnia(3)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/>
        </p:nvSpPr>
        <p:spPr>
          <a:xfrm>
            <a:off x="1684350" y="160425"/>
            <a:ext cx="57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</a:rPr>
              <a:t>Cichelli's Algorithm: Comments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591550" y="782050"/>
            <a:ext cx="81012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•The search process in this algorithm is </a:t>
            </a:r>
            <a:r>
              <a:rPr lang="en-GB" sz="2000">
                <a:solidFill>
                  <a:srgbClr val="0000FF"/>
                </a:solidFill>
              </a:rPr>
              <a:t>exponential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•The algorithm is applicable to </a:t>
            </a:r>
            <a:r>
              <a:rPr lang="en-GB" sz="2000">
                <a:solidFill>
                  <a:srgbClr val="0000FF"/>
                </a:solidFill>
              </a:rPr>
              <a:t>small sets</a:t>
            </a:r>
            <a:r>
              <a:rPr lang="en-GB" sz="2000">
                <a:solidFill>
                  <a:schemeClr val="dk1"/>
                </a:solidFill>
              </a:rPr>
              <a:t> of strings.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•It does </a:t>
            </a:r>
            <a:r>
              <a:rPr lang="en-GB" sz="2000">
                <a:solidFill>
                  <a:srgbClr val="0000FF"/>
                </a:solidFill>
              </a:rPr>
              <a:t>not guarantee</a:t>
            </a:r>
            <a:r>
              <a:rPr lang="en-GB" sz="2000">
                <a:solidFill>
                  <a:schemeClr val="dk1"/>
                </a:solidFill>
              </a:rPr>
              <a:t> that a perfect hash function can be found.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•Program usually </a:t>
            </a:r>
            <a:r>
              <a:rPr lang="en-GB" sz="2000">
                <a:solidFill>
                  <a:srgbClr val="0000FF"/>
                </a:solidFill>
              </a:rPr>
              <a:t>run only once</a:t>
            </a:r>
            <a:r>
              <a:rPr lang="en-GB" sz="2000">
                <a:solidFill>
                  <a:schemeClr val="dk1"/>
                </a:solidFill>
              </a:rPr>
              <a:t> and result incorporated into another program.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•There are </a:t>
            </a:r>
            <a:r>
              <a:rPr lang="en-GB" sz="2000">
                <a:solidFill>
                  <a:srgbClr val="0000FF"/>
                </a:solidFill>
              </a:rPr>
              <a:t>extensions</a:t>
            </a:r>
            <a:r>
              <a:rPr lang="en-GB" sz="2000">
                <a:solidFill>
                  <a:schemeClr val="dk1"/>
                </a:solidFill>
              </a:rPr>
              <a:t> to this technique that avoid its limitations.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•For our purpose in this course, the Cichelli's algorithm is sufficient.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 b="1">
                <a:solidFill>
                  <a:srgbClr val="FF0000"/>
                </a:solidFill>
              </a:rPr>
              <a:t>Hash Functions for Extendible Files</a:t>
            </a:r>
            <a:endParaRPr sz="2220">
              <a:solidFill>
                <a:srgbClr val="FF0000"/>
              </a:solidFill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311700" y="666800"/>
            <a:ext cx="8520600" cy="4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</a:rPr>
              <a:t>•There are two categories of hashing: </a:t>
            </a:r>
            <a:r>
              <a:rPr lang="en-GB" sz="2300">
                <a:solidFill>
                  <a:srgbClr val="0000FF"/>
                </a:solidFill>
              </a:rPr>
              <a:t>Static hashing</a:t>
            </a:r>
            <a:r>
              <a:rPr lang="en-GB" sz="2300">
                <a:solidFill>
                  <a:schemeClr val="dk1"/>
                </a:solidFill>
              </a:rPr>
              <a:t> (the hash table is fixed-sized), and </a:t>
            </a:r>
            <a:r>
              <a:rPr lang="en-GB" sz="2300">
                <a:solidFill>
                  <a:srgbClr val="0000FF"/>
                </a:solidFill>
              </a:rPr>
              <a:t>Dynamic/Extendible hashing</a:t>
            </a:r>
            <a:r>
              <a:rPr lang="en-GB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</a:rPr>
              <a:t>•</a:t>
            </a:r>
            <a:r>
              <a:rPr lang="en-GB" sz="2300">
                <a:solidFill>
                  <a:srgbClr val="0000FF"/>
                </a:solidFill>
              </a:rPr>
              <a:t>Dynamic/Extendible hashing</a:t>
            </a:r>
            <a:r>
              <a:rPr lang="en-GB" sz="2300">
                <a:solidFill>
                  <a:schemeClr val="dk1"/>
                </a:solidFill>
              </a:rPr>
              <a:t>: splits and coalesces buckets appropriately with the database size.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–i.e. buckets are added and deleted </a:t>
            </a:r>
            <a:r>
              <a:rPr lang="en-GB" sz="1900" b="1">
                <a:solidFill>
                  <a:schemeClr val="dk1"/>
                </a:solidFill>
              </a:rPr>
              <a:t>on demand</a:t>
            </a:r>
            <a:r>
              <a:rPr lang="en-GB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–The hash function typically produces a large number of values, </a:t>
            </a:r>
            <a:r>
              <a:rPr lang="en-GB" sz="1900" b="1">
                <a:solidFill>
                  <a:schemeClr val="dk1"/>
                </a:solidFill>
              </a:rPr>
              <a:t>uniformly </a:t>
            </a:r>
            <a:r>
              <a:rPr lang="en-GB" sz="1900">
                <a:solidFill>
                  <a:schemeClr val="dk1"/>
                </a:solidFill>
              </a:rPr>
              <a:t>and </a:t>
            </a:r>
            <a:r>
              <a:rPr lang="en-GB" sz="1900" b="1">
                <a:solidFill>
                  <a:schemeClr val="dk1"/>
                </a:solidFill>
              </a:rPr>
              <a:t>randomly</a:t>
            </a:r>
            <a:r>
              <a:rPr lang="en-GB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–Only part of the value is used </a:t>
            </a:r>
            <a:r>
              <a:rPr lang="en-GB" sz="1900" b="1">
                <a:solidFill>
                  <a:schemeClr val="dk1"/>
                </a:solidFill>
              </a:rPr>
              <a:t>depending </a:t>
            </a:r>
            <a:r>
              <a:rPr lang="en-GB" sz="1900">
                <a:solidFill>
                  <a:schemeClr val="dk1"/>
                </a:solidFill>
              </a:rPr>
              <a:t>on the size of the database.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–Hash indices are typically a </a:t>
            </a:r>
            <a:r>
              <a:rPr lang="en-GB" sz="1900" b="1">
                <a:solidFill>
                  <a:schemeClr val="dk1"/>
                </a:solidFill>
              </a:rPr>
              <a:t>prefix </a:t>
            </a:r>
            <a:r>
              <a:rPr lang="en-GB" sz="1900">
                <a:solidFill>
                  <a:schemeClr val="dk1"/>
                </a:solidFill>
              </a:rPr>
              <a:t>of the entire hash value.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–</a:t>
            </a:r>
            <a:r>
              <a:rPr lang="en-GB" sz="1900" b="1">
                <a:solidFill>
                  <a:schemeClr val="dk1"/>
                </a:solidFill>
              </a:rPr>
              <a:t>More than one</a:t>
            </a:r>
            <a:r>
              <a:rPr lang="en-GB" sz="1900">
                <a:solidFill>
                  <a:schemeClr val="dk1"/>
                </a:solidFill>
              </a:rPr>
              <a:t> consecutive index can point to the same bucket.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</a:rPr>
              <a:t>A Perfect Hash Function for strings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chemeClr val="dk1"/>
                </a:solidFill>
              </a:rPr>
              <a:t>•Cichelli algorithm: find perfect hash functions for a given fixed collection of words.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650">
                <a:solidFill>
                  <a:schemeClr val="dk1"/>
                </a:solidFill>
              </a:rPr>
              <a:t>•He proposes the hash function for each word:</a:t>
            </a:r>
            <a:endParaRPr sz="165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16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 b="1" i="1">
                <a:solidFill>
                  <a:srgbClr val="CC3300"/>
                </a:solidFill>
                <a:highlight>
                  <a:srgbClr val="FFE599"/>
                </a:highlight>
              </a:rPr>
              <a:t>h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word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) = 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length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word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) + </a:t>
            </a:r>
            <a:r>
              <a:rPr lang="en-GB" sz="1650" b="1" i="1">
                <a:solidFill>
                  <a:srgbClr val="0000FF"/>
                </a:solidFill>
                <a:highlight>
                  <a:srgbClr val="FFE599"/>
                </a:highlight>
              </a:rPr>
              <a:t>g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first_letter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word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)) + </a:t>
            </a:r>
            <a:r>
              <a:rPr lang="en-GB" sz="1650" b="1" i="1">
                <a:solidFill>
                  <a:srgbClr val="0000FF"/>
                </a:solidFill>
                <a:highlight>
                  <a:srgbClr val="FFE599"/>
                </a:highlight>
              </a:rPr>
              <a:t>g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last_letter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(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word</a:t>
            </a:r>
            <a:r>
              <a:rPr lang="en-GB" sz="1650">
                <a:solidFill>
                  <a:schemeClr val="dk1"/>
                </a:solidFill>
                <a:highlight>
                  <a:srgbClr val="FFE599"/>
                </a:highlight>
              </a:rPr>
              <a:t>))) mod </a:t>
            </a:r>
            <a:r>
              <a:rPr lang="en-GB" sz="1650" i="1">
                <a:solidFill>
                  <a:schemeClr val="dk1"/>
                </a:solidFill>
                <a:highlight>
                  <a:srgbClr val="FFE599"/>
                </a:highlight>
              </a:rPr>
              <a:t>TSize</a:t>
            </a:r>
            <a:endParaRPr sz="1650" i="1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marL="34290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5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chemeClr val="dk1"/>
                </a:solidFill>
              </a:rPr>
              <a:t>•The function </a:t>
            </a:r>
            <a:r>
              <a:rPr lang="en-GB" sz="16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 is to be constructed so that </a:t>
            </a:r>
            <a:r>
              <a:rPr lang="en-GB" sz="16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h(s)</a:t>
            </a:r>
            <a:r>
              <a:rPr lang="en-GB" sz="1650">
                <a:solidFill>
                  <a:schemeClr val="dk1"/>
                </a:solidFill>
              </a:rPr>
              <a:t> is unique for each string s.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650">
                <a:solidFill>
                  <a:schemeClr val="dk1"/>
                </a:solidFill>
              </a:rPr>
              <a:t>•For this to be a perfect hash function, the proper mapping of letters to integers is needed.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0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/>
        </p:nvSpPr>
        <p:spPr>
          <a:xfrm>
            <a:off x="1684350" y="0"/>
            <a:ext cx="5775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solidFill>
                  <a:srgbClr val="FF0000"/>
                </a:solidFill>
              </a:rPr>
              <a:t>Extendible Hashing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461225" y="708000"/>
            <a:ext cx="81012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-GB" sz="2400" b="1">
                <a:solidFill>
                  <a:schemeClr val="dk1"/>
                </a:solidFill>
              </a:rPr>
              <a:t>Is a type of hash system which treats a hash as a bit string, and uses a </a:t>
            </a:r>
            <a:r>
              <a:rPr lang="en-GB" sz="2400" b="1">
                <a:solidFill>
                  <a:srgbClr val="0000FF"/>
                </a:solidFill>
              </a:rPr>
              <a:t>trie </a:t>
            </a:r>
            <a:r>
              <a:rPr lang="en-GB" sz="2400" b="1">
                <a:solidFill>
                  <a:schemeClr val="dk1"/>
                </a:solidFill>
              </a:rPr>
              <a:t>for bucket lookup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>
                <a:solidFill>
                  <a:schemeClr val="dk1"/>
                </a:solidFill>
              </a:rPr>
              <a:t>Accesses the data stored in buckets indirectly through an index (that is dynamically adjusted)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>
                <a:solidFill>
                  <a:schemeClr val="dk1"/>
                </a:solidFill>
              </a:rPr>
              <a:t>Allows the file to expand </a:t>
            </a:r>
            <a:r>
              <a:rPr lang="en-GB" sz="2400" b="1">
                <a:solidFill>
                  <a:schemeClr val="dk1"/>
                </a:solidFill>
              </a:rPr>
              <a:t>without reorganizing</a:t>
            </a:r>
            <a:r>
              <a:rPr lang="en-GB" sz="2400">
                <a:solidFill>
                  <a:schemeClr val="dk1"/>
                </a:solidFill>
              </a:rPr>
              <a:t> it, but requires storage space for an index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>
                <a:solidFill>
                  <a:schemeClr val="dk1"/>
                </a:solidFill>
              </a:rPr>
              <a:t>Values returned by such a hash function are called </a:t>
            </a:r>
            <a:r>
              <a:rPr lang="en-GB" sz="2400" b="1">
                <a:solidFill>
                  <a:schemeClr val="dk1"/>
                </a:solidFill>
              </a:rPr>
              <a:t>Pseudokeys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50" y="0"/>
            <a:ext cx="7140825" cy="45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/>
          <p:nvPr/>
        </p:nvSpPr>
        <p:spPr>
          <a:xfrm>
            <a:off x="1684363" y="4541925"/>
            <a:ext cx="5775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An example of extendible hashing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2302925" y="3001200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Bucket</a:t>
            </a:r>
            <a:endParaRPr sz="1200" b="1"/>
          </a:p>
        </p:txBody>
      </p:sp>
      <p:cxnSp>
        <p:nvCxnSpPr>
          <p:cNvPr id="423" name="Google Shape;423;p33"/>
          <p:cNvCxnSpPr>
            <a:stCxn id="422" idx="0"/>
          </p:cNvCxnSpPr>
          <p:nvPr/>
        </p:nvCxnSpPr>
        <p:spPr>
          <a:xfrm rot="10800000">
            <a:off x="2717675" y="2734800"/>
            <a:ext cx="4800" cy="2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33"/>
          <p:cNvSpPr txBox="1"/>
          <p:nvPr/>
        </p:nvSpPr>
        <p:spPr>
          <a:xfrm>
            <a:off x="994350" y="2667900"/>
            <a:ext cx="118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Directories</a:t>
            </a:r>
            <a:endParaRPr sz="1200" b="1"/>
          </a:p>
        </p:txBody>
      </p:sp>
      <p:cxnSp>
        <p:nvCxnSpPr>
          <p:cNvPr id="425" name="Google Shape;425;p33"/>
          <p:cNvCxnSpPr>
            <a:stCxn id="424" idx="0"/>
          </p:cNvCxnSpPr>
          <p:nvPr/>
        </p:nvCxnSpPr>
        <p:spPr>
          <a:xfrm rot="10800000">
            <a:off x="1543950" y="1714500"/>
            <a:ext cx="41100" cy="95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3"/>
          <p:cNvSpPr txBox="1"/>
          <p:nvPr/>
        </p:nvSpPr>
        <p:spPr>
          <a:xfrm>
            <a:off x="2657525" y="-60150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Local depth</a:t>
            </a:r>
            <a:endParaRPr sz="1200" b="1"/>
          </a:p>
        </p:txBody>
      </p:sp>
      <p:cxnSp>
        <p:nvCxnSpPr>
          <p:cNvPr id="427" name="Google Shape;427;p33"/>
          <p:cNvCxnSpPr/>
          <p:nvPr/>
        </p:nvCxnSpPr>
        <p:spPr>
          <a:xfrm flipH="1">
            <a:off x="2497225" y="190500"/>
            <a:ext cx="4806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3"/>
          <p:cNvSpPr txBox="1"/>
          <p:nvPr/>
        </p:nvSpPr>
        <p:spPr>
          <a:xfrm>
            <a:off x="1181400" y="3761438"/>
            <a:ext cx="498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Overflow</a:t>
            </a:r>
            <a:r>
              <a:rPr lang="en-GB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directory depth &lt; local depth: new bucket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directory depth = local depth: double directory</a:t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0" y="190500"/>
            <a:ext cx="11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Directories depth</a:t>
            </a:r>
            <a:endParaRPr sz="1200" b="1"/>
          </a:p>
        </p:txBody>
      </p:sp>
      <p:cxnSp>
        <p:nvCxnSpPr>
          <p:cNvPr id="430" name="Google Shape;430;p33"/>
          <p:cNvCxnSpPr/>
          <p:nvPr/>
        </p:nvCxnSpPr>
        <p:spPr>
          <a:xfrm>
            <a:off x="630175" y="634200"/>
            <a:ext cx="692700" cy="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</a:rPr>
              <a:t>Perfect Hashing: Outline of Cichelli's Algorithm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Given a fixed collection of words, the Cichelli's algorithm proceeds thus: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1. Find the frequency of the first and the last letter of each word;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2.Then find the sum of the frequencies of the first and the last letter of each word;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3. Sort the words in descending order of frequency;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4. Go to the next word (select the next word from step 3);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5. Choose </a:t>
            </a:r>
            <a:r>
              <a:rPr lang="en-GB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g-values</a:t>
            </a:r>
            <a:r>
              <a:rPr lang="en-GB" sz="2600">
                <a:solidFill>
                  <a:schemeClr val="dk1"/>
                </a:solidFill>
              </a:rPr>
              <a:t> for any unassigned first/last letters for the  current word.  If a conflict occurs, backtrack and choose again.</a:t>
            </a:r>
            <a:endParaRPr sz="26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 6. If there are more words to process, go to Step 4.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550" y="0"/>
            <a:ext cx="56448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52900" y="1302425"/>
            <a:ext cx="3298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rgbClr val="BF9000"/>
                </a:solidFill>
              </a:rPr>
              <a:t>Cichelli’s Method</a:t>
            </a:r>
            <a:endParaRPr sz="57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Illustrating Perfect Hashing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•Use Cichelli's algorithm to build a minimal perfect hash</a:t>
            </a:r>
            <a:endParaRPr sz="24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	function for the following nine strings:</a:t>
            </a:r>
            <a:endParaRPr sz="2400">
              <a:solidFill>
                <a:schemeClr val="dk1"/>
              </a:solidFill>
            </a:endParaRPr>
          </a:p>
          <a:p>
            <a:pPr marL="3600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      Clio        Erato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Euterpe       Melpomene   Polyhymnia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Terpsichore   Thalia      Urania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8475"/>
            <a:ext cx="85206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•For Step 1 in the algorithm, we find the frequencies of the</a:t>
            </a:r>
            <a:endParaRPr sz="22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  first and last letter of each word to find:</a:t>
            </a:r>
            <a:endParaRPr sz="22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	C	E	O	M	P	A	T	U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	2	6	2	1	1	3	2	1</a:t>
            </a:r>
            <a:endParaRPr sz="1600"/>
          </a:p>
        </p:txBody>
      </p:sp>
      <p:sp>
        <p:nvSpPr>
          <p:cNvPr id="89" name="Google Shape;89;p18"/>
          <p:cNvSpPr txBox="1"/>
          <p:nvPr/>
        </p:nvSpPr>
        <p:spPr>
          <a:xfrm>
            <a:off x="315925" y="1549950"/>
            <a:ext cx="85296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•Next we find the sum of the first and last letter of each word:</a:t>
            </a:r>
            <a:endParaRPr sz="2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Calliope(2+6)=8, Clio(2+2)=4, Erato=8, Euterpe=12, Melpomene=7, Polyhymnia=4, Terpsichore=8, Thalia=5, Urania=4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35650" y="2630000"/>
            <a:ext cx="81348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•Sorting the keywords in decreasing frequency yields:</a:t>
            </a:r>
            <a:endParaRPr sz="22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 Calliope Erato Terpsichore Melpomene Thalia Clio</a:t>
            </a: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12			8		8		 8			  7			5	  4</a:t>
            </a: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Polyhymnia Urania</a:t>
            </a:r>
            <a:endParaRPr sz="17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4			4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35650" y="4588675"/>
            <a:ext cx="82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•We are now at step 5 of the algorithm, the heart of the algorithm.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226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7858000" y="1577613"/>
          <a:ext cx="1286000" cy="356589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5725075" y="845688"/>
          <a:ext cx="1977025" cy="356589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Google Shape;99;p19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Length(Word): 		7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g(First_Letter=E):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g(Last_Letter=e):		0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Sum=			7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Mod 9=			7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19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7858000" y="1577613"/>
          <a:ext cx="1286000" cy="356589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5725075" y="845688"/>
          <a:ext cx="1977025" cy="356589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8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g(First_Letter=C):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g(Last_Letter=e):		0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8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8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-256675" y="1290675"/>
            <a:ext cx="19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Euterpe(7)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Calliope(8)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Terpsichore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Melpomene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Thalia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Clio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Polyhymnia</a:t>
            </a:r>
            <a:endParaRPr sz="16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Urania</a:t>
            </a:r>
            <a:endParaRPr sz="1700"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7858000" y="15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g-value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9" name="Google Shape;129;p21"/>
          <p:cNvGraphicFramePr/>
          <p:nvPr/>
        </p:nvGraphicFramePr>
        <p:xfrm>
          <a:off x="5725075" y="84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{6C6CDBCA-9088-4374-8C39-108634D0492E}</a:tableStyleId>
              </a:tblPr>
              <a:tblGrid>
                <a:gridCol w="15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" name="Google Shape;130;p21"/>
          <p:cNvSpPr txBox="1"/>
          <p:nvPr/>
        </p:nvSpPr>
        <p:spPr>
          <a:xfrm>
            <a:off x="140350" y="110300"/>
            <a:ext cx="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TSize=9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Max=4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1717925" y="631650"/>
            <a:ext cx="22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Word: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7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Erato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717925" y="10078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Length(Word): 		5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717925" y="140807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g(First_Letter=E):	0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g(Last_Letter=o):		0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1717925" y="1954275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Sum=			5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717925" y="235370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 9=			5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995725" y="3619150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Euterpe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83075" y="23075"/>
            <a:ext cx="7539900" cy="43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CC3300"/>
                </a:solidFill>
              </a:rPr>
              <a:t>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= (</a:t>
            </a:r>
            <a:r>
              <a:rPr lang="en-GB" sz="1650" i="1">
                <a:solidFill>
                  <a:schemeClr val="dk1"/>
                </a:solidFill>
              </a:rPr>
              <a:t>length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first_letter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 + </a:t>
            </a:r>
            <a:r>
              <a:rPr lang="en-GB" sz="1650" b="1" i="1">
                <a:solidFill>
                  <a:srgbClr val="0000FF"/>
                </a:solidFill>
              </a:rPr>
              <a:t>g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last_letter</a:t>
            </a:r>
            <a:r>
              <a:rPr lang="en-GB" sz="1650">
                <a:solidFill>
                  <a:schemeClr val="dk1"/>
                </a:solidFill>
              </a:rPr>
              <a:t>(</a:t>
            </a:r>
            <a:r>
              <a:rPr lang="en-GB" sz="1650" i="1">
                <a:solidFill>
                  <a:schemeClr val="dk1"/>
                </a:solidFill>
              </a:rPr>
              <a:t>word</a:t>
            </a:r>
            <a:r>
              <a:rPr lang="en-GB" sz="1650">
                <a:solidFill>
                  <a:schemeClr val="dk1"/>
                </a:solidFill>
              </a:rPr>
              <a:t>))) mod </a:t>
            </a:r>
            <a:r>
              <a:rPr lang="en-GB" sz="1650" i="1">
                <a:solidFill>
                  <a:schemeClr val="dk1"/>
                </a:solidFill>
              </a:rPr>
              <a:t>TSize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995725" y="401537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Calliope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035850" y="28267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Erato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1549</Words>
  <Application>Microsoft Office PowerPoint</Application>
  <PresentationFormat>On-screen Show (16:9)</PresentationFormat>
  <Paragraphs>654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Perfect Hash Function</vt:lpstr>
      <vt:lpstr>A Perfect Hash Function for strings</vt:lpstr>
      <vt:lpstr>Perfect Hashing: Outline of Cichelli's Algorithm</vt:lpstr>
      <vt:lpstr>PowerPoint Presentation</vt:lpstr>
      <vt:lpstr>Illustrating Perfect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Functions for Extendible Files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Hash Function</dc:title>
  <dc:creator>hp</dc:creator>
  <cp:lastModifiedBy>hp</cp:lastModifiedBy>
  <cp:revision>2</cp:revision>
  <dcterms:modified xsi:type="dcterms:W3CDTF">2021-04-01T08:59:37Z</dcterms:modified>
</cp:coreProperties>
</file>