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1B27F9-3534-4D0D-8BC5-F1CA74B86D0B}">
  <a:tblStyle styleId="{E11B27F9-3534-4D0D-8BC5-F1CA74B86D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49414379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49414379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494143798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494143798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49414379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49414379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494143798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494143798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494143798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494143798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4c4f4d09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4c4f4d0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494143798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494143798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5f39133f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5f39133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49414379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49414379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4c4f4d09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4c4f4d09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4c4f4d09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4c4f4d09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49414379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49414379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494143798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49414379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494143798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49414379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4c4f4d09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4c4f4d09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c494143798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c494143798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1407600" y="1228450"/>
            <a:ext cx="5932626" cy="3849225"/>
          </a:xfrm>
          <a:prstGeom prst="rect">
            <a:avLst/>
          </a:prstGeom>
          <a:noFill/>
          <a:ln>
            <a:noFill/>
          </a:ln>
        </p:spPr>
      </p:pic>
      <p:sp>
        <p:nvSpPr>
          <p:cNvPr id="134" name="Google Shape;134;p23"/>
          <p:cNvSpPr txBox="1"/>
          <p:nvPr/>
        </p:nvSpPr>
        <p:spPr>
          <a:xfrm>
            <a:off x="0" y="1360900"/>
            <a:ext cx="3214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endParaRPr>
              <a:solidFill>
                <a:srgbClr val="0000FF"/>
              </a:solidFill>
            </a:endParaRPr>
          </a:p>
        </p:txBody>
      </p:sp>
      <p:sp>
        <p:nvSpPr>
          <p:cNvPr id="135" name="Google Shape;135;p23"/>
          <p:cNvSpPr txBox="1"/>
          <p:nvPr/>
        </p:nvSpPr>
        <p:spPr>
          <a:xfrm>
            <a:off x="1705600" y="217600"/>
            <a:ext cx="48630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000" b="1">
                <a:solidFill>
                  <a:srgbClr val="DA27E3"/>
                </a:solidFill>
              </a:rPr>
              <a:t>Collision</a:t>
            </a:r>
            <a:endParaRPr sz="3000" b="1">
              <a:solidFill>
                <a:srgbClr val="DA27E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295025"/>
            <a:ext cx="8520600" cy="78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8976"/>
              <a:buFont typeface="Arial"/>
              <a:buNone/>
            </a:pPr>
            <a:r>
              <a:rPr lang="en-GB" sz="2540">
                <a:solidFill>
                  <a:srgbClr val="0000FF"/>
                </a:solidFill>
                <a:latin typeface="Times New Roman"/>
                <a:ea typeface="Times New Roman"/>
                <a:cs typeface="Times New Roman"/>
                <a:sym typeface="Times New Roman"/>
              </a:rPr>
              <a:t>Let's say we have a hash function that converts the keys 76, 93, 40, 47, 10, 55 by dividing by 7 and then taking the remainder.</a:t>
            </a:r>
            <a:endParaRPr sz="2540">
              <a:solidFill>
                <a:srgbClr val="0000FF"/>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87" name="Google Shape;187;p32"/>
          <p:cNvPicPr preferRelativeResize="0"/>
          <p:nvPr/>
        </p:nvPicPr>
        <p:blipFill>
          <a:blip r:embed="rId3">
            <a:alphaModFix/>
          </a:blip>
          <a:stretch>
            <a:fillRect/>
          </a:stretch>
        </p:blipFill>
        <p:spPr>
          <a:xfrm>
            <a:off x="945375" y="1127275"/>
            <a:ext cx="7139540"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2617000" y="0"/>
            <a:ext cx="3327600" cy="1079900"/>
          </a:xfrm>
          <a:prstGeom prst="rect">
            <a:avLst/>
          </a:prstGeom>
          <a:noFill/>
          <a:ln>
            <a:noFill/>
          </a:ln>
        </p:spPr>
      </p:pic>
      <p:pic>
        <p:nvPicPr>
          <p:cNvPr id="193" name="Google Shape;193;p33"/>
          <p:cNvPicPr preferRelativeResize="0"/>
          <p:nvPr/>
        </p:nvPicPr>
        <p:blipFill>
          <a:blip r:embed="rId4">
            <a:alphaModFix/>
          </a:blip>
          <a:stretch>
            <a:fillRect/>
          </a:stretch>
        </p:blipFill>
        <p:spPr>
          <a:xfrm>
            <a:off x="1435900" y="1843100"/>
            <a:ext cx="6671825" cy="3300400"/>
          </a:xfrm>
          <a:prstGeom prst="rect">
            <a:avLst/>
          </a:prstGeom>
          <a:noFill/>
          <a:ln>
            <a:noFill/>
          </a:ln>
        </p:spPr>
      </p:pic>
      <p:sp>
        <p:nvSpPr>
          <p:cNvPr id="194" name="Google Shape;194;p33"/>
          <p:cNvSpPr txBox="1"/>
          <p:nvPr/>
        </p:nvSpPr>
        <p:spPr>
          <a:xfrm>
            <a:off x="685800" y="1079900"/>
            <a:ext cx="7779600" cy="84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2000">
                <a:solidFill>
                  <a:srgbClr val="0000FF"/>
                </a:solidFill>
                <a:latin typeface="Times New Roman"/>
                <a:ea typeface="Times New Roman"/>
                <a:cs typeface="Times New Roman"/>
                <a:sym typeface="Times New Roman"/>
              </a:rPr>
              <a:t>• Quadratic probing is similar to linear probing and the only difference is the interval between successive probes or entry slots.</a:t>
            </a:r>
            <a:endParaRPr>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4"/>
          <p:cNvPicPr preferRelativeResize="0"/>
          <p:nvPr/>
        </p:nvPicPr>
        <p:blipFill>
          <a:blip r:embed="rId3">
            <a:alphaModFix/>
          </a:blip>
          <a:stretch>
            <a:fillRect/>
          </a:stretch>
        </p:blipFill>
        <p:spPr>
          <a:xfrm>
            <a:off x="798900" y="214325"/>
            <a:ext cx="7752176" cy="463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2307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Clr>
                <a:schemeClr val="dk1"/>
              </a:buClr>
              <a:buSzPct val="31428"/>
              <a:buFont typeface="Arial"/>
              <a:buNone/>
            </a:pPr>
            <a:r>
              <a:rPr lang="en-GB" sz="3500" b="1">
                <a:solidFill>
                  <a:srgbClr val="DA27E3"/>
                </a:solidFill>
              </a:rPr>
              <a:t>Double Hashing</a:t>
            </a:r>
            <a:endParaRPr>
              <a:solidFill>
                <a:srgbClr val="DA27E3"/>
              </a:solidFill>
            </a:endParaRPr>
          </a:p>
        </p:txBody>
      </p:sp>
      <p:sp>
        <p:nvSpPr>
          <p:cNvPr id="205" name="Google Shape;20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71475" algn="l" rtl="0">
              <a:lnSpc>
                <a:spcPct val="95000"/>
              </a:lnSpc>
              <a:spcBef>
                <a:spcPts val="0"/>
              </a:spcBef>
              <a:spcAft>
                <a:spcPts val="0"/>
              </a:spcAft>
              <a:buClr>
                <a:srgbClr val="0000FF"/>
              </a:buClr>
              <a:buSzPts val="2250"/>
              <a:buFont typeface="Times New Roman"/>
              <a:buChar char="●"/>
            </a:pPr>
            <a:r>
              <a:rPr lang="en-GB" sz="2250">
                <a:solidFill>
                  <a:srgbClr val="0000FF"/>
                </a:solidFill>
                <a:latin typeface="Times New Roman"/>
                <a:ea typeface="Times New Roman"/>
                <a:cs typeface="Times New Roman"/>
                <a:sym typeface="Times New Roman"/>
              </a:rPr>
              <a:t>• Double hashing is similar to linear probing and the only difference is the interval between successive probes. Here, the interval between probes is computed by using two hash functions. </a:t>
            </a:r>
            <a:endParaRPr sz="2250">
              <a:solidFill>
                <a:srgbClr val="0000FF"/>
              </a:solidFill>
              <a:latin typeface="Times New Roman"/>
              <a:ea typeface="Times New Roman"/>
              <a:cs typeface="Times New Roman"/>
              <a:sym typeface="Times New Roman"/>
            </a:endParaRPr>
          </a:p>
          <a:p>
            <a:pPr marL="457200" lvl="0" indent="0" algn="l" rtl="0">
              <a:lnSpc>
                <a:spcPct val="95000"/>
              </a:lnSpc>
              <a:spcBef>
                <a:spcPts val="1200"/>
              </a:spcBef>
              <a:spcAft>
                <a:spcPts val="0"/>
              </a:spcAft>
              <a:buNone/>
            </a:pPr>
            <a:endParaRPr sz="2250">
              <a:solidFill>
                <a:srgbClr val="0000FF"/>
              </a:solidFill>
              <a:latin typeface="Times New Roman"/>
              <a:ea typeface="Times New Roman"/>
              <a:cs typeface="Times New Roman"/>
              <a:sym typeface="Times New Roman"/>
            </a:endParaRPr>
          </a:p>
          <a:p>
            <a:pPr marL="457200" lvl="0" indent="-371475" algn="l" rtl="0">
              <a:lnSpc>
                <a:spcPct val="95000"/>
              </a:lnSpc>
              <a:spcBef>
                <a:spcPts val="1200"/>
              </a:spcBef>
              <a:spcAft>
                <a:spcPts val="0"/>
              </a:spcAft>
              <a:buClr>
                <a:srgbClr val="0000FF"/>
              </a:buClr>
              <a:buSzPts val="2250"/>
              <a:buFont typeface="Times New Roman"/>
              <a:buChar char="●"/>
            </a:pPr>
            <a:r>
              <a:rPr lang="en-GB" sz="2250">
                <a:solidFill>
                  <a:srgbClr val="0000FF"/>
                </a:solidFill>
                <a:latin typeface="Times New Roman"/>
                <a:ea typeface="Times New Roman"/>
                <a:cs typeface="Times New Roman"/>
                <a:sym typeface="Times New Roman"/>
              </a:rPr>
              <a:t>The probing sequence will be:</a:t>
            </a:r>
            <a:endParaRPr sz="2250">
              <a:solidFill>
                <a:srgbClr val="0000FF"/>
              </a:solidFill>
              <a:latin typeface="Times New Roman"/>
              <a:ea typeface="Times New Roman"/>
              <a:cs typeface="Times New Roman"/>
              <a:sym typeface="Times New Roman"/>
            </a:endParaRPr>
          </a:p>
          <a:p>
            <a:pPr marL="914400" lvl="0" indent="-371475" algn="l" rtl="0">
              <a:lnSpc>
                <a:spcPct val="95000"/>
              </a:lnSpc>
              <a:spcBef>
                <a:spcPts val="0"/>
              </a:spcBef>
              <a:spcAft>
                <a:spcPts val="0"/>
              </a:spcAft>
              <a:buClr>
                <a:srgbClr val="FF0000"/>
              </a:buClr>
              <a:buSzPts val="2250"/>
              <a:buFont typeface="Times New Roman"/>
              <a:buAutoNum type="arabicPeriod"/>
            </a:pPr>
            <a:r>
              <a:rPr lang="en-GB" sz="2250" b="1">
                <a:solidFill>
                  <a:srgbClr val="FF0000"/>
                </a:solidFill>
                <a:latin typeface="Times New Roman"/>
                <a:ea typeface="Times New Roman"/>
                <a:cs typeface="Times New Roman"/>
                <a:sym typeface="Times New Roman"/>
              </a:rPr>
              <a:t>index = (index + 1 * indexH) % hashTableSize; </a:t>
            </a:r>
            <a:endParaRPr sz="2250" b="1">
              <a:solidFill>
                <a:srgbClr val="FF0000"/>
              </a:solidFill>
              <a:latin typeface="Times New Roman"/>
              <a:ea typeface="Times New Roman"/>
              <a:cs typeface="Times New Roman"/>
              <a:sym typeface="Times New Roman"/>
            </a:endParaRPr>
          </a:p>
          <a:p>
            <a:pPr marL="914400" lvl="0" indent="-371475" algn="l" rtl="0">
              <a:lnSpc>
                <a:spcPct val="95000"/>
              </a:lnSpc>
              <a:spcBef>
                <a:spcPts val="0"/>
              </a:spcBef>
              <a:spcAft>
                <a:spcPts val="0"/>
              </a:spcAft>
              <a:buClr>
                <a:srgbClr val="FF0000"/>
              </a:buClr>
              <a:buSzPts val="2250"/>
              <a:buFont typeface="Times New Roman"/>
              <a:buAutoNum type="arabicPeriod"/>
            </a:pPr>
            <a:r>
              <a:rPr lang="en-GB" sz="2250" b="1">
                <a:solidFill>
                  <a:srgbClr val="FF0000"/>
                </a:solidFill>
                <a:latin typeface="Times New Roman"/>
                <a:ea typeface="Times New Roman"/>
                <a:cs typeface="Times New Roman"/>
                <a:sym typeface="Times New Roman"/>
              </a:rPr>
              <a:t>index = (index + 2 * indexH) % hashTableSize;</a:t>
            </a:r>
            <a:endParaRPr sz="2250" b="1">
              <a:solidFill>
                <a:srgbClr val="FF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6"/>
          <p:cNvPicPr preferRelativeResize="0"/>
          <p:nvPr/>
        </p:nvPicPr>
        <p:blipFill>
          <a:blip r:embed="rId3">
            <a:alphaModFix/>
          </a:blip>
          <a:stretch>
            <a:fillRect/>
          </a:stretch>
        </p:blipFill>
        <p:spPr>
          <a:xfrm>
            <a:off x="1599000" y="98825"/>
            <a:ext cx="6352037"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6" name="Google Shape;21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37"/>
          <p:cNvPicPr preferRelativeResize="0"/>
          <p:nvPr/>
        </p:nvPicPr>
        <p:blipFill>
          <a:blip r:embed="rId3">
            <a:alphaModFix/>
          </a:blip>
          <a:stretch>
            <a:fillRect/>
          </a:stretch>
        </p:blipFill>
        <p:spPr>
          <a:xfrm>
            <a:off x="31428" y="0"/>
            <a:ext cx="9081143" cy="5143500"/>
          </a:xfrm>
          <a:prstGeom prst="rect">
            <a:avLst/>
          </a:prstGeom>
          <a:noFill/>
          <a:ln>
            <a:noFill/>
          </a:ln>
        </p:spPr>
      </p:pic>
      <p:pic>
        <p:nvPicPr>
          <p:cNvPr id="218" name="Google Shape;218;p37"/>
          <p:cNvPicPr preferRelativeResize="0"/>
          <p:nvPr/>
        </p:nvPicPr>
        <p:blipFill>
          <a:blip r:embed="rId4">
            <a:alphaModFix/>
          </a:blip>
          <a:stretch>
            <a:fillRect/>
          </a:stretch>
        </p:blipFill>
        <p:spPr>
          <a:xfrm>
            <a:off x="162384" y="0"/>
            <a:ext cx="7881032"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481125" y="321475"/>
            <a:ext cx="7949674" cy="464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267900"/>
            <a:ext cx="9011700" cy="1467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4594"/>
              <a:buFont typeface="Arial"/>
              <a:buNone/>
            </a:pPr>
            <a:r>
              <a:rPr lang="en-GB" sz="2466" b="1">
                <a:solidFill>
                  <a:srgbClr val="FF0000"/>
                </a:solidFill>
                <a:latin typeface="Times New Roman"/>
                <a:ea typeface="Times New Roman"/>
                <a:cs typeface="Times New Roman"/>
                <a:sym typeface="Times New Roman"/>
              </a:rPr>
              <a:t>Collision Hashing:</a:t>
            </a:r>
            <a:endParaRPr sz="2466" b="1">
              <a:solidFill>
                <a:srgbClr val="FF0000"/>
              </a:solidFill>
              <a:latin typeface="Times New Roman"/>
              <a:ea typeface="Times New Roman"/>
              <a:cs typeface="Times New Roman"/>
              <a:sym typeface="Times New Roman"/>
            </a:endParaRPr>
          </a:p>
          <a:p>
            <a:pPr marL="457200" lvl="0" indent="-344169" algn="l" rtl="0">
              <a:lnSpc>
                <a:spcPct val="115000"/>
              </a:lnSpc>
              <a:spcBef>
                <a:spcPts val="1200"/>
              </a:spcBef>
              <a:spcAft>
                <a:spcPts val="0"/>
              </a:spcAft>
              <a:buClr>
                <a:srgbClr val="0000FF"/>
              </a:buClr>
              <a:buSzPct val="100000"/>
              <a:buFont typeface="Times New Roman"/>
              <a:buChar char="●"/>
            </a:pPr>
            <a:r>
              <a:rPr lang="en-GB" sz="2022">
                <a:solidFill>
                  <a:srgbClr val="0000FF"/>
                </a:solidFill>
                <a:latin typeface="Times New Roman"/>
                <a:ea typeface="Times New Roman"/>
                <a:cs typeface="Times New Roman"/>
                <a:sym typeface="Times New Roman"/>
              </a:rPr>
              <a:t> If x1 and x2 are two different keys, it is possible that  h(x1) = h(x2).</a:t>
            </a:r>
            <a:endParaRPr sz="2022">
              <a:solidFill>
                <a:srgbClr val="0000FF"/>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Clr>
                <a:schemeClr val="dk1"/>
              </a:buClr>
              <a:buSzPct val="54395"/>
              <a:buFont typeface="Arial"/>
              <a:buNone/>
            </a:pPr>
            <a:r>
              <a:rPr lang="en-GB" sz="2022">
                <a:solidFill>
                  <a:srgbClr val="0000FF"/>
                </a:solidFill>
                <a:latin typeface="Times New Roman"/>
                <a:ea typeface="Times New Roman"/>
                <a:cs typeface="Times New Roman"/>
                <a:sym typeface="Times New Roman"/>
              </a:rPr>
              <a:t>=&gt; called a collision Hashing</a:t>
            </a:r>
            <a:endParaRPr sz="2466" b="1">
              <a:solidFill>
                <a:srgbClr val="FF0000"/>
              </a:solidFill>
              <a:latin typeface="Times New Roman"/>
              <a:ea typeface="Times New Roman"/>
              <a:cs typeface="Times New Roman"/>
              <a:sym typeface="Times New Roman"/>
            </a:endParaRPr>
          </a:p>
          <a:p>
            <a:pPr marL="0" lvl="0" indent="0" algn="l" rtl="0">
              <a:spcBef>
                <a:spcPts val="1200"/>
              </a:spcBef>
              <a:spcAft>
                <a:spcPts val="0"/>
              </a:spcAft>
              <a:buNone/>
            </a:pPr>
            <a:r>
              <a:rPr lang="en-GB"/>
              <a:t>	</a:t>
            </a:r>
            <a:endParaRPr/>
          </a:p>
        </p:txBody>
      </p:sp>
      <p:sp>
        <p:nvSpPr>
          <p:cNvPr id="141" name="Google Shape;141;p24"/>
          <p:cNvSpPr txBox="1">
            <a:spLocks noGrp="1"/>
          </p:cNvSpPr>
          <p:nvPr>
            <p:ph type="body" idx="1"/>
          </p:nvPr>
        </p:nvSpPr>
        <p:spPr>
          <a:xfrm>
            <a:off x="311700" y="188112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244" b="1">
                <a:solidFill>
                  <a:srgbClr val="FF0000"/>
                </a:solidFill>
                <a:latin typeface="Times New Roman"/>
                <a:ea typeface="Times New Roman"/>
                <a:cs typeface="Times New Roman"/>
                <a:sym typeface="Times New Roman"/>
              </a:rPr>
              <a:t>Collision resolution is the most important issue in hash table implementations.</a:t>
            </a:r>
            <a:endParaRPr>
              <a:solidFill>
                <a:srgbClr val="0000FF"/>
              </a:solidFill>
              <a:latin typeface="Times New Roman"/>
              <a:ea typeface="Times New Roman"/>
              <a:cs typeface="Times New Roman"/>
              <a:sym typeface="Times New Roman"/>
            </a:endParaRPr>
          </a:p>
          <a:p>
            <a:pPr marL="457200" lvl="0" indent="-342900" algn="l" rtl="0">
              <a:spcBef>
                <a:spcPts val="1200"/>
              </a:spcBef>
              <a:spcAft>
                <a:spcPts val="0"/>
              </a:spcAft>
              <a:buClr>
                <a:srgbClr val="0000FF"/>
              </a:buClr>
              <a:buSzPts val="1800"/>
              <a:buChar char="●"/>
            </a:pPr>
            <a:r>
              <a:rPr lang="en-GB">
                <a:solidFill>
                  <a:srgbClr val="0000FF"/>
                </a:solidFill>
                <a:latin typeface="Times New Roman"/>
                <a:ea typeface="Times New Roman"/>
                <a:cs typeface="Times New Roman"/>
                <a:sym typeface="Times New Roman"/>
              </a:rPr>
              <a:t>Choosing a hash function that minimizes the number of collisions and also hashes uniformly is another critical issue:</a:t>
            </a:r>
            <a:endParaRPr>
              <a:solidFill>
                <a:srgbClr val="0000FF"/>
              </a:solidFill>
              <a:latin typeface="Times New Roman"/>
              <a:ea typeface="Times New Roman"/>
              <a:cs typeface="Times New Roman"/>
              <a:sym typeface="Times New Roman"/>
            </a:endParaRPr>
          </a:p>
          <a:p>
            <a:pPr marL="914400" lvl="0" indent="-342900" algn="l" rtl="0">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Separate chaining (open hashing)</a:t>
            </a:r>
            <a:endParaRPr>
              <a:solidFill>
                <a:srgbClr val="000000"/>
              </a:solidFill>
              <a:latin typeface="Times New Roman"/>
              <a:ea typeface="Times New Roman"/>
              <a:cs typeface="Times New Roman"/>
              <a:sym typeface="Times New Roman"/>
            </a:endParaRPr>
          </a:p>
          <a:p>
            <a:pPr marL="914400" lvl="0" indent="-342900" algn="l" rtl="0">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Linear probing </a:t>
            </a:r>
            <a:endParaRPr>
              <a:solidFill>
                <a:srgbClr val="000000"/>
              </a:solidFill>
              <a:latin typeface="Times New Roman"/>
              <a:ea typeface="Times New Roman"/>
              <a:cs typeface="Times New Roman"/>
              <a:sym typeface="Times New Roman"/>
            </a:endParaRPr>
          </a:p>
          <a:p>
            <a:pPr marL="914400" lvl="0" indent="-342900" algn="l" rtl="0">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Quadratic Probing</a:t>
            </a:r>
            <a:endParaRPr>
              <a:solidFill>
                <a:srgbClr val="000000"/>
              </a:solidFill>
              <a:latin typeface="Times New Roman"/>
              <a:ea typeface="Times New Roman"/>
              <a:cs typeface="Times New Roman"/>
              <a:sym typeface="Times New Roman"/>
            </a:endParaRPr>
          </a:p>
          <a:p>
            <a:pPr marL="914400" lvl="0" indent="-342900" algn="l" rtl="0">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Double hashing</a:t>
            </a: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GB"/>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1372050" y="1290100"/>
            <a:ext cx="5904000" cy="74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700">
                <a:solidFill>
                  <a:srgbClr val="0000FF"/>
                </a:solidFill>
                <a:highlight>
                  <a:srgbClr val="FFFFFF"/>
                </a:highlight>
                <a:latin typeface="Times New Roman"/>
                <a:ea typeface="Times New Roman"/>
                <a:cs typeface="Times New Roman"/>
                <a:sym typeface="Times New Roman"/>
              </a:rPr>
              <a:t>-The idea is to make each cell of hash table point o a linked list of records that have same hash function value.</a:t>
            </a:r>
            <a:endParaRPr sz="1700">
              <a:solidFill>
                <a:srgbClr val="0000FF"/>
              </a:solidFill>
              <a:highlight>
                <a:srgbClr val="FFFFFF"/>
              </a:highlight>
              <a:latin typeface="Times New Roman"/>
              <a:ea typeface="Times New Roman"/>
              <a:cs typeface="Times New Roman"/>
              <a:sym typeface="Times New Roman"/>
            </a:endParaRPr>
          </a:p>
        </p:txBody>
      </p:sp>
      <p:pic>
        <p:nvPicPr>
          <p:cNvPr id="147" name="Google Shape;147;p25"/>
          <p:cNvPicPr preferRelativeResize="0"/>
          <p:nvPr/>
        </p:nvPicPr>
        <p:blipFill>
          <a:blip r:embed="rId3">
            <a:alphaModFix/>
          </a:blip>
          <a:stretch>
            <a:fillRect/>
          </a:stretch>
        </p:blipFill>
        <p:spPr>
          <a:xfrm>
            <a:off x="1232738" y="2076150"/>
            <a:ext cx="5686425" cy="3048000"/>
          </a:xfrm>
          <a:prstGeom prst="rect">
            <a:avLst/>
          </a:prstGeom>
          <a:noFill/>
          <a:ln>
            <a:noFill/>
          </a:ln>
        </p:spPr>
      </p:pic>
      <p:sp>
        <p:nvSpPr>
          <p:cNvPr id="148" name="Google Shape;148;p25"/>
          <p:cNvSpPr txBox="1"/>
          <p:nvPr/>
        </p:nvSpPr>
        <p:spPr>
          <a:xfrm>
            <a:off x="2575963" y="107150"/>
            <a:ext cx="3000000" cy="1111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GB" sz="2800" b="1">
                <a:solidFill>
                  <a:srgbClr val="DA27E3"/>
                </a:solidFill>
                <a:latin typeface="Times New Roman"/>
                <a:ea typeface="Times New Roman"/>
                <a:cs typeface="Times New Roman"/>
                <a:sym typeface="Times New Roman"/>
              </a:rPr>
              <a:t>Separate chaining (open hashing)</a:t>
            </a:r>
            <a:endParaRPr sz="2400" b="1">
              <a:solidFill>
                <a:srgbClr val="DA27E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420275" y="152400"/>
            <a:ext cx="7523635"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21132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2540">
                <a:solidFill>
                  <a:srgbClr val="0000FF"/>
                </a:solidFill>
                <a:latin typeface="Times New Roman"/>
                <a:ea typeface="Times New Roman"/>
                <a:cs typeface="Times New Roman"/>
                <a:sym typeface="Times New Roman"/>
              </a:rPr>
              <a:t>Let's say we have a hash function that converts the keys 50, 700, 76, 85, 92, 73, 101 by dividing by 7 and then taking the remainder</a:t>
            </a:r>
            <a:r>
              <a:rPr lang="en-GB" sz="2540">
                <a:latin typeface="Times New Roman"/>
                <a:ea typeface="Times New Roman"/>
                <a:cs typeface="Times New Roman"/>
                <a:sym typeface="Times New Roman"/>
              </a:rPr>
              <a:t>.</a:t>
            </a:r>
            <a:endParaRPr sz="2540">
              <a:latin typeface="Times New Roman"/>
              <a:ea typeface="Times New Roman"/>
              <a:cs typeface="Times New Roman"/>
              <a:sym typeface="Times New Roman"/>
            </a:endParaRPr>
          </a:p>
        </p:txBody>
      </p:sp>
      <p:pic>
        <p:nvPicPr>
          <p:cNvPr id="159" name="Google Shape;159;p27"/>
          <p:cNvPicPr preferRelativeResize="0"/>
          <p:nvPr/>
        </p:nvPicPr>
        <p:blipFill>
          <a:blip r:embed="rId3">
            <a:alphaModFix/>
          </a:blip>
          <a:stretch>
            <a:fillRect/>
          </a:stretch>
        </p:blipFill>
        <p:spPr>
          <a:xfrm>
            <a:off x="1976425" y="1333513"/>
            <a:ext cx="5191125" cy="410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80000"/>
              </a:lnSpc>
              <a:spcBef>
                <a:spcPts val="1000"/>
              </a:spcBef>
              <a:spcAft>
                <a:spcPts val="0"/>
              </a:spcAft>
              <a:buClr>
                <a:schemeClr val="dk1"/>
              </a:buClr>
              <a:buSzPts val="1100"/>
              <a:buFont typeface="Arial"/>
              <a:buNone/>
            </a:pPr>
            <a:r>
              <a:rPr lang="en-GB" sz="2700" b="1">
                <a:solidFill>
                  <a:srgbClr val="DA27E3"/>
                </a:solidFill>
                <a:latin typeface="Times New Roman"/>
                <a:ea typeface="Times New Roman"/>
                <a:cs typeface="Times New Roman"/>
                <a:sym typeface="Times New Roman"/>
              </a:rPr>
              <a:t>Advantages and Disadvantages</a:t>
            </a:r>
            <a:endParaRPr sz="2700" b="1">
              <a:solidFill>
                <a:srgbClr val="DA27E3"/>
              </a:solidFill>
              <a:latin typeface="Times New Roman"/>
              <a:ea typeface="Times New Roman"/>
              <a:cs typeface="Times New Roman"/>
              <a:sym typeface="Times New Roman"/>
            </a:endParaRPr>
          </a:p>
        </p:txBody>
      </p:sp>
      <p:sp>
        <p:nvSpPr>
          <p:cNvPr id="165" name="Google Shape;165;p28"/>
          <p:cNvSpPr txBox="1">
            <a:spLocks noGrp="1"/>
          </p:cNvSpPr>
          <p:nvPr>
            <p:ph type="body" idx="1"/>
          </p:nvPr>
        </p:nvSpPr>
        <p:spPr>
          <a:xfrm>
            <a:off x="311700" y="1152475"/>
            <a:ext cx="8520600" cy="34164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7200" lvl="0" indent="-347980" algn="just" rtl="0">
              <a:lnSpc>
                <a:spcPct val="60000"/>
              </a:lnSpc>
              <a:spcBef>
                <a:spcPts val="1000"/>
              </a:spcBef>
              <a:spcAft>
                <a:spcPts val="0"/>
              </a:spcAft>
              <a:buClr>
                <a:srgbClr val="0000FF"/>
              </a:buClr>
              <a:buSzPts val="1880"/>
              <a:buFont typeface="Times New Roman"/>
              <a:buChar char="●"/>
            </a:pPr>
            <a:r>
              <a:rPr lang="en-GB" sz="1879" b="1">
                <a:solidFill>
                  <a:srgbClr val="0000FF"/>
                </a:solidFill>
                <a:latin typeface="Times New Roman"/>
                <a:ea typeface="Times New Roman"/>
                <a:cs typeface="Times New Roman"/>
                <a:sym typeface="Times New Roman"/>
              </a:rPr>
              <a:t>Advantages</a:t>
            </a:r>
            <a:r>
              <a:rPr lang="en-GB" sz="1879" b="1">
                <a:solidFill>
                  <a:schemeClr val="dk1"/>
                </a:solidFill>
                <a:latin typeface="Times New Roman"/>
                <a:ea typeface="Times New Roman"/>
                <a:cs typeface="Times New Roman"/>
                <a:sym typeface="Times New Roman"/>
              </a:rPr>
              <a:t>: </a:t>
            </a:r>
            <a:endParaRPr sz="1879" b="1">
              <a:solidFill>
                <a:schemeClr val="dk1"/>
              </a:solidFill>
              <a:latin typeface="Times New Roman"/>
              <a:ea typeface="Times New Roman"/>
              <a:cs typeface="Times New Roman"/>
              <a:sym typeface="Times New Roman"/>
            </a:endParaRPr>
          </a:p>
          <a:p>
            <a:pPr marL="914400" lvl="0" indent="0" algn="just" rtl="0">
              <a:lnSpc>
                <a:spcPct val="60000"/>
              </a:lnSpc>
              <a:spcBef>
                <a:spcPts val="500"/>
              </a:spcBef>
              <a:spcAft>
                <a:spcPts val="0"/>
              </a:spcAft>
              <a:buNone/>
            </a:pPr>
            <a:r>
              <a:rPr lang="en-GB" sz="1679">
                <a:solidFill>
                  <a:schemeClr val="dk1"/>
                </a:solidFill>
                <a:latin typeface="Times New Roman"/>
                <a:ea typeface="Times New Roman"/>
                <a:cs typeface="Times New Roman"/>
                <a:sym typeface="Times New Roman"/>
              </a:rPr>
              <a:t>-Simple installation</a:t>
            </a:r>
            <a:endParaRPr sz="1679">
              <a:solidFill>
                <a:schemeClr val="dk1"/>
              </a:solidFill>
              <a:latin typeface="Times New Roman"/>
              <a:ea typeface="Times New Roman"/>
              <a:cs typeface="Times New Roman"/>
              <a:sym typeface="Times New Roman"/>
            </a:endParaRPr>
          </a:p>
          <a:p>
            <a:pPr marL="914400" lvl="0" indent="0" algn="just" rtl="0">
              <a:lnSpc>
                <a:spcPct val="60000"/>
              </a:lnSpc>
              <a:spcBef>
                <a:spcPts val="500"/>
              </a:spcBef>
              <a:spcAft>
                <a:spcPts val="0"/>
              </a:spcAft>
              <a:buNone/>
            </a:pPr>
            <a:r>
              <a:rPr lang="en-GB" sz="1679">
                <a:solidFill>
                  <a:schemeClr val="dk1"/>
                </a:solidFill>
                <a:latin typeface="Times New Roman"/>
                <a:ea typeface="Times New Roman"/>
                <a:cs typeface="Times New Roman"/>
                <a:sym typeface="Times New Roman"/>
              </a:rPr>
              <a:t>-Don't worry about the size of the hash table</a:t>
            </a:r>
            <a:endParaRPr sz="1679">
              <a:solidFill>
                <a:schemeClr val="dk1"/>
              </a:solidFill>
              <a:latin typeface="Times New Roman"/>
              <a:ea typeface="Times New Roman"/>
              <a:cs typeface="Times New Roman"/>
              <a:sym typeface="Times New Roman"/>
            </a:endParaRPr>
          </a:p>
          <a:p>
            <a:pPr marL="914400" lvl="0" indent="0" algn="just" rtl="0">
              <a:lnSpc>
                <a:spcPct val="60000"/>
              </a:lnSpc>
              <a:spcBef>
                <a:spcPts val="500"/>
              </a:spcBef>
              <a:spcAft>
                <a:spcPts val="0"/>
              </a:spcAft>
              <a:buNone/>
            </a:pPr>
            <a:r>
              <a:rPr lang="en-GB" sz="1679">
                <a:solidFill>
                  <a:schemeClr val="dk1"/>
                </a:solidFill>
                <a:latin typeface="Times New Roman"/>
                <a:ea typeface="Times New Roman"/>
                <a:cs typeface="Times New Roman"/>
                <a:sym typeface="Times New Roman"/>
              </a:rPr>
              <a:t>-You can always add data to the table by adding linked lists</a:t>
            </a:r>
            <a:endParaRPr sz="1679">
              <a:solidFill>
                <a:schemeClr val="dk1"/>
              </a:solidFill>
              <a:latin typeface="Times New Roman"/>
              <a:ea typeface="Times New Roman"/>
              <a:cs typeface="Times New Roman"/>
              <a:sym typeface="Times New Roman"/>
            </a:endParaRPr>
          </a:p>
          <a:p>
            <a:pPr marL="457200" lvl="0" indent="-347980" algn="just" rtl="0">
              <a:lnSpc>
                <a:spcPct val="60000"/>
              </a:lnSpc>
              <a:spcBef>
                <a:spcPts val="1000"/>
              </a:spcBef>
              <a:spcAft>
                <a:spcPts val="0"/>
              </a:spcAft>
              <a:buClr>
                <a:srgbClr val="0000FF"/>
              </a:buClr>
              <a:buSzPts val="1880"/>
              <a:buFont typeface="Times New Roman"/>
              <a:buChar char="●"/>
            </a:pPr>
            <a:r>
              <a:rPr lang="en-GB" sz="1879" b="1">
                <a:solidFill>
                  <a:srgbClr val="0000FF"/>
                </a:solidFill>
                <a:latin typeface="Times New Roman"/>
                <a:ea typeface="Times New Roman"/>
                <a:cs typeface="Times New Roman"/>
                <a:sym typeface="Times New Roman"/>
              </a:rPr>
              <a:t>Disadvantages</a:t>
            </a:r>
            <a:r>
              <a:rPr lang="en-GB" sz="1879">
                <a:solidFill>
                  <a:srgbClr val="0000FF"/>
                </a:solidFill>
                <a:latin typeface="Times New Roman"/>
                <a:ea typeface="Times New Roman"/>
                <a:cs typeface="Times New Roman"/>
                <a:sym typeface="Times New Roman"/>
              </a:rPr>
              <a:t>:</a:t>
            </a:r>
            <a:endParaRPr sz="1879">
              <a:solidFill>
                <a:srgbClr val="0000FF"/>
              </a:solidFill>
              <a:latin typeface="Times New Roman"/>
              <a:ea typeface="Times New Roman"/>
              <a:cs typeface="Times New Roman"/>
              <a:sym typeface="Times New Roman"/>
            </a:endParaRPr>
          </a:p>
          <a:p>
            <a:pPr marL="457200" lvl="0" indent="457200" algn="just" rtl="0">
              <a:lnSpc>
                <a:spcPct val="60000"/>
              </a:lnSpc>
              <a:spcBef>
                <a:spcPts val="1000"/>
              </a:spcBef>
              <a:spcAft>
                <a:spcPts val="0"/>
              </a:spcAft>
              <a:buClr>
                <a:schemeClr val="dk1"/>
              </a:buClr>
              <a:buSzPts val="1018"/>
              <a:buFont typeface="Arial"/>
              <a:buNone/>
            </a:pPr>
            <a:r>
              <a:rPr lang="en-GB" sz="1679">
                <a:solidFill>
                  <a:schemeClr val="dk1"/>
                </a:solidFill>
                <a:latin typeface="Times New Roman"/>
                <a:ea typeface="Times New Roman"/>
                <a:cs typeface="Times New Roman"/>
                <a:sym typeface="Times New Roman"/>
              </a:rPr>
              <a:t>-Sometimes memory is wasted</a:t>
            </a:r>
            <a:endParaRPr sz="1679">
              <a:solidFill>
                <a:schemeClr val="dk1"/>
              </a:solidFill>
              <a:latin typeface="Times New Roman"/>
              <a:ea typeface="Times New Roman"/>
              <a:cs typeface="Times New Roman"/>
              <a:sym typeface="Times New Roman"/>
            </a:endParaRPr>
          </a:p>
          <a:p>
            <a:pPr marL="457200" lvl="0" indent="457200" algn="just" rtl="0">
              <a:lnSpc>
                <a:spcPct val="60000"/>
              </a:lnSpc>
              <a:spcBef>
                <a:spcPts val="1000"/>
              </a:spcBef>
              <a:spcAft>
                <a:spcPts val="0"/>
              </a:spcAft>
              <a:buClr>
                <a:schemeClr val="dk1"/>
              </a:buClr>
              <a:buSzPts val="1018"/>
              <a:buFont typeface="Arial"/>
              <a:buNone/>
            </a:pPr>
            <a:r>
              <a:rPr lang="en-GB" sz="1679">
                <a:solidFill>
                  <a:schemeClr val="dk1"/>
                </a:solidFill>
                <a:latin typeface="Times New Roman"/>
                <a:ea typeface="Times New Roman"/>
                <a:cs typeface="Times New Roman"/>
                <a:sym typeface="Times New Roman"/>
              </a:rPr>
              <a:t>-time spent on searching and removing elements can be very time consuming.</a:t>
            </a:r>
            <a:endParaRPr sz="1679">
              <a:solidFill>
                <a:schemeClr val="dk1"/>
              </a:solidFill>
              <a:latin typeface="Times New Roman"/>
              <a:ea typeface="Times New Roman"/>
              <a:cs typeface="Times New Roman"/>
              <a:sym typeface="Times New Roman"/>
            </a:endParaRPr>
          </a:p>
          <a:p>
            <a:pPr marL="457200" lvl="0" indent="457200" algn="just" rtl="0">
              <a:lnSpc>
                <a:spcPct val="60000"/>
              </a:lnSpc>
              <a:spcBef>
                <a:spcPts val="1000"/>
              </a:spcBef>
              <a:spcAft>
                <a:spcPts val="0"/>
              </a:spcAft>
              <a:buClr>
                <a:schemeClr val="dk1"/>
              </a:buClr>
              <a:buSzPts val="1018"/>
              <a:buFont typeface="Arial"/>
              <a:buNone/>
            </a:pPr>
            <a:r>
              <a:rPr lang="en-GB" sz="1679">
                <a:solidFill>
                  <a:schemeClr val="dk1"/>
                </a:solidFill>
                <a:latin typeface="Times New Roman"/>
                <a:ea typeface="Times New Roman"/>
                <a:cs typeface="Times New Roman"/>
                <a:sym typeface="Times New Roman"/>
              </a:rPr>
              <a:t>More memory is required for linked list elements.</a:t>
            </a:r>
            <a:endParaRPr sz="1679">
              <a:solidFill>
                <a:schemeClr val="dk1"/>
              </a:solidFill>
              <a:latin typeface="Times New Roman"/>
              <a:ea typeface="Times New Roman"/>
              <a:cs typeface="Times New Roman"/>
              <a:sym typeface="Times New Roman"/>
            </a:endParaRPr>
          </a:p>
          <a:p>
            <a:pPr marL="0" lvl="0" indent="0" algn="l" rtl="0">
              <a:lnSpc>
                <a:spcPct val="95000"/>
              </a:lnSpc>
              <a:spcBef>
                <a:spcPts val="0"/>
              </a:spcBef>
              <a:spcAft>
                <a:spcPts val="1200"/>
              </a:spcAft>
              <a:buSzPts val="1018"/>
              <a:buNone/>
            </a:pPr>
            <a:endParaRPr sz="166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327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520" b="1">
                <a:solidFill>
                  <a:srgbClr val="DA27E3"/>
                </a:solidFill>
                <a:latin typeface="Times New Roman"/>
                <a:ea typeface="Times New Roman"/>
                <a:cs typeface="Times New Roman"/>
                <a:sym typeface="Times New Roman"/>
              </a:rPr>
              <a:t>Linear Probing </a:t>
            </a:r>
            <a:endParaRPr sz="3520" b="1">
              <a:solidFill>
                <a:srgbClr val="DA27E3"/>
              </a:solidFill>
              <a:latin typeface="Times New Roman"/>
              <a:ea typeface="Times New Roman"/>
              <a:cs typeface="Times New Roman"/>
              <a:sym typeface="Times New Roman"/>
            </a:endParaRPr>
          </a:p>
        </p:txBody>
      </p:sp>
      <p:sp>
        <p:nvSpPr>
          <p:cNvPr id="171" name="Google Shape;17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6710" algn="l" rtl="0">
              <a:lnSpc>
                <a:spcPct val="95000"/>
              </a:lnSpc>
              <a:spcBef>
                <a:spcPts val="0"/>
              </a:spcBef>
              <a:spcAft>
                <a:spcPts val="0"/>
              </a:spcAft>
              <a:buClr>
                <a:srgbClr val="0000FF"/>
              </a:buClr>
              <a:buSzPts val="1860"/>
              <a:buFont typeface="Times New Roman"/>
              <a:buChar char="●"/>
            </a:pPr>
            <a:r>
              <a:rPr lang="en-GB" sz="1860">
                <a:solidFill>
                  <a:srgbClr val="0000FF"/>
                </a:solidFill>
                <a:latin typeface="Times New Roman"/>
                <a:ea typeface="Times New Roman"/>
                <a:cs typeface="Times New Roman"/>
                <a:sym typeface="Times New Roman"/>
              </a:rPr>
              <a:t>If the slot at the hashed index is unoccupied, then the entry record is inserted in slot at the hashed index else it proceeds in some probe sequence until it finds an unoccupied slot.</a:t>
            </a:r>
            <a:endParaRPr sz="1860">
              <a:solidFill>
                <a:srgbClr val="0000FF"/>
              </a:solidFill>
              <a:latin typeface="Times New Roman"/>
              <a:ea typeface="Times New Roman"/>
              <a:cs typeface="Times New Roman"/>
              <a:sym typeface="Times New Roman"/>
            </a:endParaRPr>
          </a:p>
          <a:p>
            <a:pPr marL="457200" lvl="0" indent="-346710" algn="l" rtl="0">
              <a:lnSpc>
                <a:spcPct val="95000"/>
              </a:lnSpc>
              <a:spcBef>
                <a:spcPts val="0"/>
              </a:spcBef>
              <a:spcAft>
                <a:spcPts val="0"/>
              </a:spcAft>
              <a:buClr>
                <a:srgbClr val="0000FF"/>
              </a:buClr>
              <a:buSzPts val="1860"/>
              <a:buFont typeface="Times New Roman"/>
              <a:buChar char="●"/>
            </a:pPr>
            <a:r>
              <a:rPr lang="en-GB" sz="1860">
                <a:solidFill>
                  <a:srgbClr val="0000FF"/>
                </a:solidFill>
                <a:latin typeface="Times New Roman"/>
                <a:ea typeface="Times New Roman"/>
                <a:cs typeface="Times New Roman"/>
                <a:sym typeface="Times New Roman"/>
              </a:rPr>
              <a:t>The interval between slots is computed by adding the successive value of an arbitrary polynomial in the original hashed index:</a:t>
            </a:r>
            <a:endParaRPr sz="1860">
              <a:solidFill>
                <a:srgbClr val="0000FF"/>
              </a:solidFill>
              <a:latin typeface="Times New Roman"/>
              <a:ea typeface="Times New Roman"/>
              <a:cs typeface="Times New Roman"/>
              <a:sym typeface="Times New Roman"/>
            </a:endParaRPr>
          </a:p>
          <a:p>
            <a:pPr marL="0" lvl="0" indent="457200" algn="l" rtl="0">
              <a:lnSpc>
                <a:spcPct val="95000"/>
              </a:lnSpc>
              <a:spcBef>
                <a:spcPts val="1200"/>
              </a:spcBef>
              <a:spcAft>
                <a:spcPts val="0"/>
              </a:spcAft>
              <a:buClr>
                <a:schemeClr val="dk1"/>
              </a:buClr>
              <a:buSzPts val="770"/>
              <a:buFont typeface="Arial"/>
              <a:buNone/>
            </a:pPr>
            <a:r>
              <a:rPr lang="en-GB" sz="1760">
                <a:solidFill>
                  <a:srgbClr val="000000"/>
                </a:solidFill>
                <a:latin typeface="Times New Roman"/>
                <a:ea typeface="Times New Roman"/>
                <a:cs typeface="Times New Roman"/>
                <a:sym typeface="Times New Roman"/>
              </a:rPr>
              <a:t>-The main advantage of linear search is it’s simplicity, make it the least cache burden.</a:t>
            </a:r>
            <a:endParaRPr sz="1760">
              <a:solidFill>
                <a:srgbClr val="000000"/>
              </a:solidFill>
              <a:latin typeface="Times New Roman"/>
              <a:ea typeface="Times New Roman"/>
              <a:cs typeface="Times New Roman"/>
              <a:sym typeface="Times New Roman"/>
            </a:endParaRPr>
          </a:p>
          <a:p>
            <a:pPr marL="0" lvl="0" indent="457200" algn="l" rtl="0">
              <a:lnSpc>
                <a:spcPct val="95000"/>
              </a:lnSpc>
              <a:spcBef>
                <a:spcPts val="1200"/>
              </a:spcBef>
              <a:spcAft>
                <a:spcPts val="0"/>
              </a:spcAft>
              <a:buClr>
                <a:schemeClr val="dk1"/>
              </a:buClr>
              <a:buSzPts val="770"/>
              <a:buFont typeface="Arial"/>
              <a:buNone/>
            </a:pPr>
            <a:r>
              <a:rPr lang="en-GB" sz="1760">
                <a:solidFill>
                  <a:srgbClr val="000000"/>
                </a:solidFill>
                <a:latin typeface="Times New Roman"/>
                <a:ea typeface="Times New Roman"/>
                <a:cs typeface="Times New Roman"/>
                <a:sym typeface="Times New Roman"/>
              </a:rPr>
              <a:t>-It’s search for empty index can take a long time.</a:t>
            </a:r>
            <a:endParaRPr sz="1760">
              <a:solidFill>
                <a:srgbClr val="000000"/>
              </a:solidFill>
              <a:latin typeface="Times New Roman"/>
              <a:ea typeface="Times New Roman"/>
              <a:cs typeface="Times New Roman"/>
              <a:sym typeface="Times New Roman"/>
            </a:endParaRPr>
          </a:p>
          <a:p>
            <a:pPr marL="0" lvl="0" indent="457200" algn="l" rtl="0">
              <a:lnSpc>
                <a:spcPct val="95000"/>
              </a:lnSpc>
              <a:spcBef>
                <a:spcPts val="1200"/>
              </a:spcBef>
              <a:spcAft>
                <a:spcPts val="0"/>
              </a:spcAft>
              <a:buClr>
                <a:schemeClr val="dk1"/>
              </a:buClr>
              <a:buSzPts val="770"/>
              <a:buFont typeface="Arial"/>
              <a:buNone/>
            </a:pPr>
            <a:r>
              <a:rPr lang="en-GB" sz="1760">
                <a:solidFill>
                  <a:srgbClr val="000000"/>
                </a:solidFill>
                <a:latin typeface="Times New Roman"/>
                <a:ea typeface="Times New Roman"/>
                <a:cs typeface="Times New Roman"/>
                <a:sym typeface="Times New Roman"/>
              </a:rPr>
              <a:t>-It can cause clustering at the bottom of the table.</a:t>
            </a:r>
            <a:endParaRPr sz="176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770"/>
              <a:buFont typeface="Arial"/>
              <a:buNone/>
            </a:pPr>
            <a:endParaRPr sz="146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146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581025" y="152400"/>
            <a:ext cx="7490600"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872908" y="0"/>
            <a:ext cx="7398185"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On-screen Show (16:9)</PresentationFormat>
  <Paragraphs>38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Collision Hashing:  If x1 and x2 are two different keys, it is possible that  h(x1) = h(x2). =&gt; called a collision Hashing  </vt:lpstr>
      <vt:lpstr>PowerPoint Presentation</vt:lpstr>
      <vt:lpstr>PowerPoint Presentation</vt:lpstr>
      <vt:lpstr>Let's say we have a hash function that converts the keys 50, 700, 76, 85, 92, 73, 101 by dividing by 7 and then taking the remainder.</vt:lpstr>
      <vt:lpstr>Advantages and Disadvantages</vt:lpstr>
      <vt:lpstr>Linear Probing </vt:lpstr>
      <vt:lpstr>PowerPoint Presentation</vt:lpstr>
      <vt:lpstr>PowerPoint Presentation</vt:lpstr>
      <vt:lpstr>Let's say we have a hash function that converts the keys 76, 93, 40, 47, 10, 55 by dividing by 7 and then taking the remainder. </vt:lpstr>
      <vt:lpstr>PowerPoint Presentation</vt:lpstr>
      <vt:lpstr>PowerPoint Presentation</vt:lpstr>
      <vt:lpstr>Double Hashing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Thắng</dc:creator>
  <cp:lastModifiedBy>hp</cp:lastModifiedBy>
  <cp:revision>1</cp:revision>
  <dcterms:modified xsi:type="dcterms:W3CDTF">2021-04-01T08:53:30Z</dcterms:modified>
</cp:coreProperties>
</file>