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55"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DB492-8F08-49A8-BDD1-69E33503CDF9}"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909C-B875-4AB4-9EED-27393FEF9A14}" type="slidenum">
              <a:rPr lang="en-US" smtClean="0"/>
              <a:t>‹#›</a:t>
            </a:fld>
            <a:endParaRPr lang="en-US"/>
          </a:p>
        </p:txBody>
      </p:sp>
    </p:spTree>
    <p:extLst>
      <p:ext uri="{BB962C8B-B14F-4D97-AF65-F5344CB8AC3E}">
        <p14:creationId xmlns:p14="http://schemas.microsoft.com/office/powerpoint/2010/main" val="281161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DB909C-B875-4AB4-9EED-27393FEF9A14}" type="slidenum">
              <a:rPr lang="en-US" smtClean="0"/>
              <a:t>1</a:t>
            </a:fld>
            <a:endParaRPr lang="en-US"/>
          </a:p>
        </p:txBody>
      </p:sp>
    </p:spTree>
    <p:extLst>
      <p:ext uri="{BB962C8B-B14F-4D97-AF65-F5344CB8AC3E}">
        <p14:creationId xmlns:p14="http://schemas.microsoft.com/office/powerpoint/2010/main" val="229551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of IoT Course</a:t>
            </a:r>
            <a:endParaRPr lang="en-US"/>
          </a:p>
        </p:txBody>
      </p:sp>
      <p:sp>
        <p:nvSpPr>
          <p:cNvPr id="3" name="Subtitle 2"/>
          <p:cNvSpPr>
            <a:spLocks noGrp="1"/>
          </p:cNvSpPr>
          <p:nvPr>
            <p:ph type="subTitle" idx="1"/>
          </p:nvPr>
        </p:nvSpPr>
        <p:spPr/>
        <p:txBody>
          <a:bodyPr/>
          <a:lstStyle/>
          <a:p>
            <a:r>
              <a:rPr lang="en-US" smtClean="0"/>
              <a:t>Lecturer: _____________________</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9" y="344466"/>
            <a:ext cx="2028906" cy="549239"/>
          </a:xfrm>
          <a:prstGeom prst="rect">
            <a:avLst/>
          </a:prstGeom>
        </p:spPr>
      </p:pic>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objectives </a:t>
            </a:r>
            <a:r>
              <a:rPr lang="en-US" smtClean="0"/>
              <a:t>IOT102</a:t>
            </a:r>
            <a:endParaRPr lang="en-US"/>
          </a:p>
        </p:txBody>
      </p:sp>
      <p:sp>
        <p:nvSpPr>
          <p:cNvPr id="3" name="Content Placeholder 2"/>
          <p:cNvSpPr>
            <a:spLocks noGrp="1"/>
          </p:cNvSpPr>
          <p:nvPr>
            <p:ph idx="1"/>
          </p:nvPr>
        </p:nvSpPr>
        <p:spPr/>
        <p:txBody>
          <a:bodyPr>
            <a:normAutofit lnSpcReduction="10000"/>
          </a:bodyPr>
          <a:lstStyle/>
          <a:p>
            <a:pPr marL="0" indent="0">
              <a:buNone/>
            </a:pPr>
            <a:r>
              <a:rPr lang="en-US"/>
              <a:t>1) Knowledge</a:t>
            </a:r>
          </a:p>
          <a:p>
            <a:pPr marL="0" indent="0">
              <a:buNone/>
            </a:pPr>
            <a:r>
              <a:rPr lang="en-US"/>
              <a:t>- understand basic concepts of Internet of Things:  "things" of the Internet of Things, Networking IoT, Programming IoT, Securing IoT.</a:t>
            </a:r>
          </a:p>
          <a:p>
            <a:pPr marL="0" indent="0">
              <a:buNone/>
            </a:pPr>
            <a:r>
              <a:rPr lang="en-US"/>
              <a:t>- know about electrical circuits and electronics.</a:t>
            </a:r>
          </a:p>
          <a:p>
            <a:pPr>
              <a:buFontTx/>
              <a:buChar char="-"/>
            </a:pPr>
            <a:r>
              <a:rPr lang="en-US" smtClean="0"/>
              <a:t>understand </a:t>
            </a:r>
            <a:r>
              <a:rPr lang="en-US"/>
              <a:t>the application of IoT</a:t>
            </a:r>
            <a:r>
              <a:rPr lang="en-US" smtClean="0"/>
              <a:t>.</a:t>
            </a:r>
          </a:p>
          <a:p>
            <a:pPr>
              <a:buFontTx/>
              <a:buChar char="-"/>
            </a:pPr>
            <a:endParaRPr lang="en-US"/>
          </a:p>
          <a:p>
            <a:pPr marL="0" indent="0">
              <a:buNone/>
            </a:pPr>
            <a:r>
              <a:rPr lang="en-US"/>
              <a:t>2) and be able to</a:t>
            </a:r>
          </a:p>
          <a:p>
            <a:pPr marL="0" indent="0">
              <a:buNone/>
            </a:pPr>
            <a:r>
              <a:rPr lang="en-US"/>
              <a:t>- programming IoT</a:t>
            </a:r>
          </a:p>
          <a:p>
            <a:pPr marL="0" indent="0">
              <a:buNone/>
            </a:pPr>
            <a:r>
              <a:rPr lang="en-US"/>
              <a:t>- planning project concept and implementation.</a:t>
            </a:r>
            <a:endParaRPr lang="en-US" smtClean="0"/>
          </a:p>
        </p:txBody>
      </p:sp>
    </p:spTree>
    <p:extLst>
      <p:ext uri="{BB962C8B-B14F-4D97-AF65-F5344CB8AC3E}">
        <p14:creationId xmlns:p14="http://schemas.microsoft.com/office/powerpoint/2010/main" val="1919064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a:t>
            </a:r>
            <a:r>
              <a:rPr lang="en-US" smtClean="0"/>
              <a:t>time</a:t>
            </a:r>
            <a:endParaRPr lang="en-US"/>
          </a:p>
        </p:txBody>
      </p:sp>
      <p:sp>
        <p:nvSpPr>
          <p:cNvPr id="3" name="Content Placeholder 2"/>
          <p:cNvSpPr>
            <a:spLocks noGrp="1"/>
          </p:cNvSpPr>
          <p:nvPr>
            <p:ph idx="1"/>
          </p:nvPr>
        </p:nvSpPr>
        <p:spPr/>
        <p:txBody>
          <a:bodyPr>
            <a:normAutofit/>
          </a:bodyPr>
          <a:lstStyle/>
          <a:p>
            <a:r>
              <a:rPr lang="en-US" smtClean="0"/>
              <a:t>30 </a:t>
            </a:r>
            <a:r>
              <a:rPr lang="en-US"/>
              <a:t>sessions; 1 session = 90' </a:t>
            </a:r>
          </a:p>
          <a:p>
            <a:r>
              <a:rPr lang="en-US" smtClean="0"/>
              <a:t>Lectures:    7        online        /        offline</a:t>
            </a:r>
          </a:p>
          <a:p>
            <a:r>
              <a:rPr lang="en-US" smtClean="0"/>
              <a:t>Labs:          19       online        /        offline</a:t>
            </a:r>
            <a:endParaRPr lang="en-US"/>
          </a:p>
          <a:p>
            <a:r>
              <a:rPr lang="en-US" smtClean="0"/>
              <a:t>Check </a:t>
            </a:r>
            <a:r>
              <a:rPr lang="en-US"/>
              <a:t>Presentation: 2</a:t>
            </a:r>
          </a:p>
          <a:p>
            <a:r>
              <a:rPr lang="en-US" smtClean="0"/>
              <a:t>Check </a:t>
            </a:r>
            <a:r>
              <a:rPr lang="en-US"/>
              <a:t>Project: 2</a:t>
            </a:r>
          </a:p>
        </p:txBody>
      </p:sp>
    </p:spTree>
    <p:extLst>
      <p:ext uri="{BB962C8B-B14F-4D97-AF65-F5344CB8AC3E}">
        <p14:creationId xmlns:p14="http://schemas.microsoft.com/office/powerpoint/2010/main" val="85101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Student's task</a:t>
            </a:r>
          </a:p>
        </p:txBody>
      </p:sp>
      <p:sp>
        <p:nvSpPr>
          <p:cNvPr id="3" name="Content Placeholder 2"/>
          <p:cNvSpPr>
            <a:spLocks noGrp="1"/>
          </p:cNvSpPr>
          <p:nvPr>
            <p:ph idx="1"/>
          </p:nvPr>
        </p:nvSpPr>
        <p:spPr/>
        <p:txBody>
          <a:bodyPr/>
          <a:lstStyle/>
          <a:p>
            <a:pPr marL="0" indent="0">
              <a:buNone/>
            </a:pPr>
            <a:r>
              <a:rPr lang="en-US" smtClean="0"/>
              <a:t>- </a:t>
            </a:r>
            <a:r>
              <a:rPr lang="en-US"/>
              <a:t>Students must attend at least 80% of </a:t>
            </a:r>
            <a:r>
              <a:rPr lang="en-US" smtClean="0"/>
              <a:t>offline </a:t>
            </a:r>
            <a:r>
              <a:rPr lang="en-US"/>
              <a:t>sessions in order to be accepted to the final examination.</a:t>
            </a:r>
          </a:p>
          <a:p>
            <a:pPr marL="0" indent="0">
              <a:buNone/>
            </a:pPr>
            <a:r>
              <a:rPr lang="en-US" smtClean="0"/>
              <a:t>- </a:t>
            </a:r>
            <a:r>
              <a:rPr lang="en-US"/>
              <a:t>Student is responsible to learn all VIDEOs (theory) online given by instructor on Syllabus at </a:t>
            </a:r>
            <a:r>
              <a:rPr lang="en-US" smtClean="0"/>
              <a:t>home (See Guide documentation).</a:t>
            </a:r>
            <a:endParaRPr lang="en-US"/>
          </a:p>
          <a:p>
            <a:pPr marL="0" indent="0">
              <a:buNone/>
            </a:pPr>
            <a:r>
              <a:rPr lang="en-US" smtClean="0"/>
              <a:t>- </a:t>
            </a:r>
            <a:r>
              <a:rPr lang="en-US"/>
              <a:t>Student is responsible to do all LABs given by instructor on Syllabus at </a:t>
            </a:r>
            <a:r>
              <a:rPr lang="en-US" smtClean="0"/>
              <a:t>home</a:t>
            </a:r>
            <a:r>
              <a:rPr lang="en-US"/>
              <a:t> (See </a:t>
            </a:r>
            <a:r>
              <a:rPr lang="en-US" smtClean="0"/>
              <a:t>Tutorial documentation).</a:t>
            </a:r>
            <a:endParaRPr lang="en-US"/>
          </a:p>
          <a:p>
            <a:pPr marL="0" indent="0">
              <a:buNone/>
            </a:pPr>
            <a:r>
              <a:rPr lang="en-US"/>
              <a:t>- Constantly follow announcements on intranet/CMS at http://cms.fpt.edu.vn for up-to-date course information.</a:t>
            </a:r>
          </a:p>
        </p:txBody>
      </p:sp>
    </p:spTree>
    <p:extLst>
      <p:ext uri="{BB962C8B-B14F-4D97-AF65-F5344CB8AC3E}">
        <p14:creationId xmlns:p14="http://schemas.microsoft.com/office/powerpoint/2010/main" val="1482077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textbook/ resources:</a:t>
            </a:r>
          </a:p>
        </p:txBody>
      </p:sp>
      <p:sp>
        <p:nvSpPr>
          <p:cNvPr id="3" name="Content Placeholder 2"/>
          <p:cNvSpPr>
            <a:spLocks noGrp="1"/>
          </p:cNvSpPr>
          <p:nvPr>
            <p:ph idx="1"/>
          </p:nvPr>
        </p:nvSpPr>
        <p:spPr>
          <a:xfrm>
            <a:off x="838200" y="1825625"/>
            <a:ext cx="4508500" cy="4351338"/>
          </a:xfrm>
        </p:spPr>
        <p:txBody>
          <a:bodyPr>
            <a:normAutofit/>
          </a:bodyPr>
          <a:lstStyle/>
          <a:p>
            <a:r>
              <a:rPr lang="en-US" sz="2000" smtClean="0"/>
              <a:t>Slides</a:t>
            </a:r>
            <a:endParaRPr lang="en-US" sz="2000"/>
          </a:p>
          <a:p>
            <a:r>
              <a:rPr lang="en-US" sz="2000" smtClean="0"/>
              <a:t>Tutorials</a:t>
            </a:r>
            <a:endParaRPr lang="en-US" sz="2000"/>
          </a:p>
          <a:p>
            <a:r>
              <a:rPr lang="en-US" sz="2000" smtClean="0"/>
              <a:t>Videos</a:t>
            </a:r>
            <a:endParaRPr lang="en-US" sz="2000"/>
          </a:p>
          <a:p>
            <a:r>
              <a:rPr lang="en-US" sz="2000" smtClean="0"/>
              <a:t>Electronics </a:t>
            </a:r>
            <a:r>
              <a:rPr lang="en-US" sz="2000"/>
              <a:t>component list</a:t>
            </a:r>
          </a:p>
        </p:txBody>
      </p:sp>
      <p:sp>
        <p:nvSpPr>
          <p:cNvPr id="4" name="Content Placeholder 2"/>
          <p:cNvSpPr txBox="1">
            <a:spLocks/>
          </p:cNvSpPr>
          <p:nvPr/>
        </p:nvSpPr>
        <p:spPr>
          <a:xfrm>
            <a:off x="5727700" y="1825625"/>
            <a:ext cx="56261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Reference:  </a:t>
            </a:r>
          </a:p>
          <a:p>
            <a:r>
              <a:rPr lang="en-US" sz="1800" smtClean="0"/>
              <a:t>Course </a:t>
            </a:r>
            <a:r>
              <a:rPr lang="en-US" sz="1800"/>
              <a:t>from Edx: https://www.edx.org/course/introduction-to-the-internet-of-things-iot </a:t>
            </a:r>
          </a:p>
          <a:p>
            <a:r>
              <a:rPr lang="en-US" sz="1800" smtClean="0"/>
              <a:t>Course </a:t>
            </a:r>
            <a:r>
              <a:rPr lang="en-US" sz="1800"/>
              <a:t>from Edx: https://www.edx.org/course/sensors-and-devices-in-the-iot</a:t>
            </a:r>
          </a:p>
          <a:p>
            <a:r>
              <a:rPr lang="en-US" sz="1800" smtClean="0"/>
              <a:t>Free </a:t>
            </a:r>
            <a:r>
              <a:rPr lang="en-US" sz="1800"/>
              <a:t>Hardware and IoT Ebooks_ OReilly Media</a:t>
            </a:r>
          </a:p>
          <a:p>
            <a:r>
              <a:rPr lang="en-US" sz="1800" smtClean="0"/>
              <a:t>Introduction </a:t>
            </a:r>
            <a:r>
              <a:rPr lang="en-US" sz="1800"/>
              <a:t>to Arduino</a:t>
            </a:r>
          </a:p>
          <a:p>
            <a:pPr marL="457200" lvl="1" indent="0">
              <a:buNone/>
            </a:pPr>
            <a:r>
              <a:rPr lang="en-US" sz="1400"/>
              <a:t>A piece of cake!</a:t>
            </a:r>
          </a:p>
          <a:p>
            <a:pPr marL="457200" lvl="1" indent="0">
              <a:buNone/>
            </a:pPr>
            <a:r>
              <a:rPr lang="en-US" sz="1400"/>
              <a:t>by Alan G. Smith</a:t>
            </a:r>
          </a:p>
          <a:p>
            <a:pPr marL="457200" lvl="1" indent="0">
              <a:buNone/>
            </a:pPr>
            <a:r>
              <a:rPr lang="en-US" sz="1400"/>
              <a:t>September 30, 2011</a:t>
            </a:r>
          </a:p>
          <a:p>
            <a:pPr marL="457200" lvl="1" indent="0">
              <a:buNone/>
            </a:pPr>
            <a:r>
              <a:rPr lang="en-US" sz="1400"/>
              <a:t>free at: http://www.introtoarduino.com</a:t>
            </a:r>
          </a:p>
          <a:p>
            <a:r>
              <a:rPr lang="en-US" sz="1800" smtClean="0"/>
              <a:t>Documentss </a:t>
            </a:r>
            <a:r>
              <a:rPr lang="en-US" sz="1800"/>
              <a:t>at </a:t>
            </a:r>
            <a:r>
              <a:rPr lang="en-US" sz="1800" smtClean="0"/>
              <a:t>https</a:t>
            </a:r>
            <a:r>
              <a:rPr lang="en-US" sz="1800"/>
              <a:t>://www.arduino.cc/ </a:t>
            </a:r>
          </a:p>
          <a:p>
            <a:r>
              <a:rPr lang="en-US" sz="1800" smtClean="0"/>
              <a:t>Instructables.com </a:t>
            </a:r>
            <a:r>
              <a:rPr lang="en-US" sz="1800"/>
              <a:t>- 20 Unbelievable Arduino Projects</a:t>
            </a:r>
          </a:p>
        </p:txBody>
      </p:sp>
    </p:spTree>
    <p:extLst>
      <p:ext uri="{BB962C8B-B14F-4D97-AF65-F5344CB8AC3E}">
        <p14:creationId xmlns:p14="http://schemas.microsoft.com/office/powerpoint/2010/main" val="2456355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scheme</a:t>
            </a:r>
          </a:p>
        </p:txBody>
      </p:sp>
      <p:sp>
        <p:nvSpPr>
          <p:cNvPr id="3" name="Content Placeholder 2"/>
          <p:cNvSpPr>
            <a:spLocks noGrp="1"/>
          </p:cNvSpPr>
          <p:nvPr>
            <p:ph idx="1"/>
          </p:nvPr>
        </p:nvSpPr>
        <p:spPr/>
        <p:txBody>
          <a:bodyPr>
            <a:normAutofit fontScale="85000" lnSpcReduction="20000"/>
          </a:bodyPr>
          <a:lstStyle/>
          <a:p>
            <a:pPr marL="0" indent="0">
              <a:buNone/>
            </a:pPr>
            <a:r>
              <a:rPr lang="en-US" sz="2600"/>
              <a:t>1) On-going asessment: </a:t>
            </a:r>
          </a:p>
          <a:p>
            <a:pPr marL="0" indent="0">
              <a:buNone/>
            </a:pPr>
            <a:r>
              <a:rPr lang="en-US" sz="2600"/>
              <a:t>      - 01 Presentation:         </a:t>
            </a:r>
            <a:r>
              <a:rPr lang="en-US" sz="2600" smtClean="0"/>
              <a:t>			10%</a:t>
            </a:r>
          </a:p>
          <a:p>
            <a:pPr marL="0" indent="0">
              <a:buNone/>
            </a:pPr>
            <a:r>
              <a:rPr lang="en-US" sz="2600"/>
              <a:t> </a:t>
            </a:r>
            <a:r>
              <a:rPr lang="en-US" sz="2600" smtClean="0"/>
              <a:t>     - 02 Progress test				10%</a:t>
            </a:r>
            <a:endParaRPr lang="en-US" sz="2600"/>
          </a:p>
          <a:p>
            <a:pPr marL="0" indent="0">
              <a:buNone/>
            </a:pPr>
            <a:r>
              <a:rPr lang="en-US" sz="2600"/>
              <a:t>      - 01 Project:                </a:t>
            </a:r>
            <a:r>
              <a:rPr lang="en-US" sz="2600" smtClean="0"/>
              <a:t>   			30</a:t>
            </a:r>
            <a:r>
              <a:rPr lang="en-US" sz="2600"/>
              <a:t>%</a:t>
            </a:r>
          </a:p>
          <a:p>
            <a:pPr marL="0" indent="0">
              <a:buNone/>
            </a:pPr>
            <a:r>
              <a:rPr lang="en-US" sz="2600"/>
              <a:t>      - Active learning 				10%</a:t>
            </a:r>
          </a:p>
          <a:p>
            <a:pPr marL="0" indent="0">
              <a:buNone/>
            </a:pPr>
            <a:r>
              <a:rPr lang="en-US" sz="2600" smtClean="0"/>
              <a:t>	- </a:t>
            </a:r>
            <a:r>
              <a:rPr lang="en-US" sz="1800" b="1" i="1"/>
              <a:t>Check results at progress at the Progress tab of each Student (5</a:t>
            </a:r>
            <a:r>
              <a:rPr lang="en-US" sz="1800" b="1" i="1" smtClean="0"/>
              <a:t>%)</a:t>
            </a:r>
          </a:p>
          <a:p>
            <a:pPr marL="0" indent="0">
              <a:buNone/>
            </a:pPr>
            <a:r>
              <a:rPr lang="en-US" sz="1800" b="1" i="1"/>
              <a:t>	</a:t>
            </a:r>
            <a:r>
              <a:rPr lang="en-US" sz="1800" b="1" i="1" smtClean="0"/>
              <a:t>- Active </a:t>
            </a:r>
            <a:r>
              <a:rPr lang="en-US" sz="1800" b="1" i="1"/>
              <a:t>Participant in Labs (5</a:t>
            </a:r>
            <a:r>
              <a:rPr lang="en-US" sz="1800" b="1" i="1" smtClean="0"/>
              <a:t>%)</a:t>
            </a:r>
          </a:p>
          <a:p>
            <a:pPr marL="0" indent="0">
              <a:buNone/>
            </a:pPr>
            <a:r>
              <a:rPr lang="en-US" sz="2600" smtClean="0"/>
              <a:t>2</a:t>
            </a:r>
            <a:r>
              <a:rPr lang="en-US" sz="2600"/>
              <a:t>) Final Exam:                   40%  </a:t>
            </a:r>
          </a:p>
          <a:p>
            <a:pPr marL="0" indent="0">
              <a:buNone/>
            </a:pPr>
            <a:r>
              <a:rPr lang="en-US" sz="2600"/>
              <a:t>3) Final Result:                  100%</a:t>
            </a:r>
          </a:p>
          <a:p>
            <a:r>
              <a:rPr lang="en-US" sz="2600" smtClean="0"/>
              <a:t>Completion </a:t>
            </a:r>
            <a:r>
              <a:rPr lang="en-US" sz="2600"/>
              <a:t>Criteria:  </a:t>
            </a:r>
          </a:p>
          <a:p>
            <a:pPr lvl="1">
              <a:buFontTx/>
              <a:buChar char="-"/>
            </a:pPr>
            <a:r>
              <a:rPr lang="en-US" sz="2600" smtClean="0"/>
              <a:t>1</a:t>
            </a:r>
            <a:r>
              <a:rPr lang="en-US" sz="2600"/>
              <a:t>) Every on-going assessment component &gt;0</a:t>
            </a:r>
          </a:p>
          <a:p>
            <a:pPr lvl="1">
              <a:buFontTx/>
              <a:buChar char="-"/>
            </a:pPr>
            <a:r>
              <a:rPr lang="en-US" sz="2600"/>
              <a:t>2) Final Exam Score &gt;=4 &amp; Final Result  &gt;=5 </a:t>
            </a:r>
            <a:endParaRPr lang="en-US" sz="2600" smtClean="0"/>
          </a:p>
        </p:txBody>
      </p:sp>
    </p:spTree>
    <p:extLst>
      <p:ext uri="{BB962C8B-B14F-4D97-AF65-F5344CB8AC3E}">
        <p14:creationId xmlns:p14="http://schemas.microsoft.com/office/powerpoint/2010/main" val="245209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Presentation Guide</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 Students </a:t>
            </a:r>
            <a:r>
              <a:rPr lang="en-US"/>
              <a:t>observe and learn IoT's applications in real life, then propose ideas, solutions.</a:t>
            </a:r>
          </a:p>
          <a:p>
            <a:pPr marL="0" indent="0">
              <a:buNone/>
            </a:pPr>
            <a:r>
              <a:rPr lang="en-US"/>
              <a:t>To achieve that, students learn more about presentation skills, teamwork. Students can read technical materials in English and analyze, synthesize, and write in slides.</a:t>
            </a:r>
          </a:p>
          <a:p>
            <a:pPr marL="0" indent="0">
              <a:buNone/>
            </a:pPr>
            <a:r>
              <a:rPr lang="en-US"/>
              <a:t>Students can also read the reference books below to better understand other aspects of IoT applications.</a:t>
            </a:r>
          </a:p>
          <a:p>
            <a:pPr marL="0" indent="0">
              <a:buNone/>
            </a:pPr>
            <a:r>
              <a:rPr lang="en-US"/>
              <a:t>- Scoring:</a:t>
            </a:r>
          </a:p>
          <a:p>
            <a:pPr marL="0" indent="0">
              <a:buNone/>
            </a:pPr>
            <a:r>
              <a:rPr lang="en-US"/>
              <a:t>     + </a:t>
            </a:r>
            <a:r>
              <a:rPr lang="en-US" smtClean="0"/>
              <a:t>slide </a:t>
            </a:r>
            <a:r>
              <a:rPr lang="en-US"/>
              <a:t>preparation</a:t>
            </a:r>
          </a:p>
          <a:p>
            <a:pPr marL="0" indent="0">
              <a:buNone/>
            </a:pPr>
            <a:r>
              <a:rPr lang="en-US"/>
              <a:t>     + presentation skills</a:t>
            </a:r>
          </a:p>
          <a:p>
            <a:pPr marL="0" indent="0">
              <a:buNone/>
            </a:pPr>
            <a:r>
              <a:rPr lang="en-US"/>
              <a:t>     + teamwork</a:t>
            </a:r>
          </a:p>
          <a:p>
            <a:pPr marL="0" indent="0">
              <a:buNone/>
            </a:pPr>
            <a:r>
              <a:rPr lang="en-US"/>
              <a:t>     + quality and content of the presentation</a:t>
            </a:r>
          </a:p>
        </p:txBody>
      </p:sp>
    </p:spTree>
    <p:extLst>
      <p:ext uri="{BB962C8B-B14F-4D97-AF65-F5344CB8AC3E}">
        <p14:creationId xmlns:p14="http://schemas.microsoft.com/office/powerpoint/2010/main" val="3180704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141"/>
            <a:ext cx="3954236" cy="500289"/>
          </a:xfrm>
        </p:spPr>
        <p:txBody>
          <a:bodyPr>
            <a:normAutofit fontScale="90000"/>
          </a:bodyPr>
          <a:lstStyle/>
          <a:p>
            <a:r>
              <a:rPr lang="en-US" smtClean="0"/>
              <a:t>Project Guide</a:t>
            </a:r>
            <a:endParaRPr lang="en-US"/>
          </a:p>
        </p:txBody>
      </p:sp>
      <p:sp>
        <p:nvSpPr>
          <p:cNvPr id="4" name="Content Placeholder 3"/>
          <p:cNvSpPr>
            <a:spLocks noGrp="1"/>
          </p:cNvSpPr>
          <p:nvPr>
            <p:ph idx="1"/>
          </p:nvPr>
        </p:nvSpPr>
        <p:spPr>
          <a:xfrm>
            <a:off x="838200" y="1004202"/>
            <a:ext cx="10697936" cy="5494563"/>
          </a:xfrm>
        </p:spPr>
        <p:txBody>
          <a:bodyPr>
            <a:normAutofit fontScale="62500" lnSpcReduction="20000"/>
          </a:bodyPr>
          <a:lstStyle/>
          <a:p>
            <a:r>
              <a:rPr lang="en-US" smtClean="0"/>
              <a:t>Students </a:t>
            </a:r>
            <a:r>
              <a:rPr lang="en-US"/>
              <a:t>need to practice all the labs in the process to gain basic knowledge. </a:t>
            </a:r>
          </a:p>
          <a:p>
            <a:r>
              <a:rPr lang="en-US"/>
              <a:t>A careful understanding of each statement, interface, etc. will allow students to effectively implement projects.</a:t>
            </a:r>
          </a:p>
          <a:p>
            <a:r>
              <a:rPr lang="en-US"/>
              <a:t>Lecturer can suggest projects for students, or students can suggest projects that incorporate the knowledge they have learned in previous labs or from ideas based on the components provided. Encourage students to research the use of external components. Students can refer to the projects listed below. Note that these projects are for reference only. Students will have to design their own circuit and project code.   </a:t>
            </a:r>
          </a:p>
          <a:p>
            <a:r>
              <a:rPr lang="en-US"/>
              <a:t>The project must combine at least 5 components in the </a:t>
            </a:r>
            <a:r>
              <a:rPr lang="en-US" smtClean="0"/>
              <a:t>KIT (</a:t>
            </a:r>
            <a:r>
              <a:rPr lang="en-US"/>
              <a:t>or external components outside of the KIT) not counting wire and board, for example: Arduino, Led, push button, infrared receiver, IR transmitter. The more complicated the more better</a:t>
            </a:r>
            <a:r>
              <a:rPr lang="en-US" smtClean="0"/>
              <a:t>.</a:t>
            </a:r>
            <a:endParaRPr lang="en-US"/>
          </a:p>
          <a:p>
            <a:r>
              <a:rPr lang="en-US"/>
              <a:t>Some general ideas, for example: (Prototypes of) sticks for the blind, 3D drawing based on distance sensors, versatile controllers for smart homes ...</a:t>
            </a:r>
          </a:p>
          <a:p>
            <a:r>
              <a:rPr lang="en-US"/>
              <a:t>Please refer to additional tutorials for sensors, actuators, which are not directly </a:t>
            </a:r>
            <a:r>
              <a:rPr lang="en-US" smtClean="0"/>
              <a:t>guided. </a:t>
            </a:r>
            <a:r>
              <a:rPr lang="en-US"/>
              <a:t>These materials are for lecturers only</a:t>
            </a:r>
            <a:r>
              <a:rPr lang="en-US" smtClean="0"/>
              <a:t>.</a:t>
            </a:r>
            <a:endParaRPr lang="en-US"/>
          </a:p>
          <a:p>
            <a:r>
              <a:rPr lang="en-US" smtClean="0"/>
              <a:t>Scoring</a:t>
            </a:r>
            <a:r>
              <a:rPr lang="en-US"/>
              <a:t>: Student must understand how to use components, connect them together to make a meaningful piece of hardware. Use C or C ++ to program the circuit that has been designed</a:t>
            </a:r>
            <a:r>
              <a:rPr lang="en-US" smtClean="0"/>
              <a:t>.</a:t>
            </a:r>
          </a:p>
          <a:p>
            <a:pPr marL="0" indent="0">
              <a:buNone/>
            </a:pPr>
            <a:r>
              <a:rPr lang="en-US" smtClean="0"/>
              <a:t>     + Presentation (include slide, presentation skills) (10%)</a:t>
            </a:r>
          </a:p>
          <a:p>
            <a:pPr marL="0" indent="0">
              <a:buNone/>
            </a:pPr>
            <a:r>
              <a:rPr lang="en-US" smtClean="0"/>
              <a:t>     </a:t>
            </a:r>
            <a:r>
              <a:rPr lang="en-US"/>
              <a:t>+ Design circuit (Fritzing or TinkerCad) (40%)</a:t>
            </a:r>
          </a:p>
          <a:p>
            <a:pPr marL="0" indent="0">
              <a:buNone/>
            </a:pPr>
            <a:r>
              <a:rPr lang="en-US"/>
              <a:t>     + Source code (40%)</a:t>
            </a:r>
          </a:p>
          <a:p>
            <a:pPr marL="0" indent="0">
              <a:buNone/>
            </a:pPr>
            <a:r>
              <a:rPr lang="en-US"/>
              <a:t>     + personal questions (10%). Lecturer need to ask more questions about the program, command line, component pairing, etc. for accurate individual grading</a:t>
            </a:r>
            <a:r>
              <a:rPr lang="en-US" smtClean="0"/>
              <a:t>.</a:t>
            </a:r>
            <a:endParaRPr lang="en-US"/>
          </a:p>
        </p:txBody>
      </p:sp>
    </p:spTree>
    <p:extLst>
      <p:ext uri="{BB962C8B-B14F-4D97-AF65-F5344CB8AC3E}">
        <p14:creationId xmlns:p14="http://schemas.microsoft.com/office/powerpoint/2010/main" val="284296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658</Words>
  <Application>Microsoft Office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of IoT Course</vt:lpstr>
      <vt:lpstr>Main objectives IOT102</vt:lpstr>
      <vt:lpstr>Contact time</vt:lpstr>
      <vt:lpstr>Student's task</vt:lpstr>
      <vt:lpstr>Main textbook/ resources:</vt:lpstr>
      <vt:lpstr>Assessment scheme</vt:lpstr>
      <vt:lpstr>Presentation Guide</vt:lpstr>
      <vt:lpstr>Project Guide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18</cp:revision>
  <dcterms:created xsi:type="dcterms:W3CDTF">2018-10-31T00:16:02Z</dcterms:created>
  <dcterms:modified xsi:type="dcterms:W3CDTF">2020-12-25T07:48:02Z</dcterms:modified>
</cp:coreProperties>
</file>