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29" r:id="rId5"/>
    <p:sldId id="330" r:id="rId6"/>
    <p:sldId id="331" r:id="rId7"/>
    <p:sldId id="332" r:id="rId8"/>
    <p:sldId id="333" r:id="rId9"/>
    <p:sldId id="334" r:id="rId10"/>
    <p:sldId id="358" r:id="rId11"/>
    <p:sldId id="335" r:id="rId12"/>
    <p:sldId id="336" r:id="rId13"/>
    <p:sldId id="348" r:id="rId14"/>
    <p:sldId id="337" r:id="rId15"/>
    <p:sldId id="342" r:id="rId16"/>
    <p:sldId id="343" r:id="rId17"/>
    <p:sldId id="344" r:id="rId18"/>
    <p:sldId id="345" r:id="rId19"/>
    <p:sldId id="349" r:id="rId20"/>
    <p:sldId id="346" r:id="rId21"/>
    <p:sldId id="351" r:id="rId22"/>
    <p:sldId id="352" r:id="rId23"/>
    <p:sldId id="347" r:id="rId24"/>
    <p:sldId id="338" r:id="rId25"/>
    <p:sldId id="356" r:id="rId26"/>
    <p:sldId id="278" r:id="rId27"/>
    <p:sldId id="339" r:id="rId28"/>
    <p:sldId id="340" r:id="rId29"/>
    <p:sldId id="341" r:id="rId30"/>
    <p:sldId id="353" r:id="rId31"/>
    <p:sldId id="354" r:id="rId32"/>
    <p:sldId id="357" r:id="rId33"/>
    <p:sldId id="355" r:id="rId34"/>
    <p:sldId id="32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1/9/2024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must be less than 214 characters long, can’t start with a dot or underscore, can’t have uppercase letters, can’t contain any characters that aren’t allowed in URLs (such as ampersands and dollar signs) and that are “unsafe” in URLs (such as the percent symbol and spaces). </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86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Use global to set the username and e-mail for </a:t>
            </a:r>
            <a:r>
              <a:rPr lang="en-US" b="1" i="0">
                <a:solidFill>
                  <a:srgbClr val="000000"/>
                </a:solidFill>
                <a:effectLst/>
                <a:latin typeface="Verdana" panose="020B0604030504040204" pitchFamily="34" charset="0"/>
              </a:rPr>
              <a:t>every repository</a:t>
            </a:r>
            <a:r>
              <a:rPr lang="en-US" b="0" i="0">
                <a:solidFill>
                  <a:srgbClr val="000000"/>
                </a:solidFill>
                <a:effectLst/>
                <a:latin typeface="Verdana" panose="020B0604030504040204" pitchFamily="34" charset="0"/>
              </a:rPr>
              <a:t> on your computer.</a:t>
            </a:r>
          </a:p>
          <a:p>
            <a:pPr algn="l"/>
            <a:r>
              <a:rPr lang="en-US" b="0" i="0">
                <a:solidFill>
                  <a:srgbClr val="000000"/>
                </a:solidFill>
                <a:effectLst/>
                <a:latin typeface="Verdana" panose="020B0604030504040204" pitchFamily="34" charset="0"/>
              </a:rPr>
              <a:t>If you want to set the username/e-mail for just the current repo, you can remove global</a:t>
            </a:r>
          </a:p>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Git now knows that it should watch the folder you initiated it on.</a:t>
            </a:r>
          </a:p>
          <a:p>
            <a:pPr algn="l"/>
            <a:r>
              <a:rPr lang="en-US" b="0" i="0">
                <a:solidFill>
                  <a:srgbClr val="000000"/>
                </a:solidFill>
                <a:effectLst/>
                <a:latin typeface="Verdana" panose="020B0604030504040204" pitchFamily="34" charset="0"/>
              </a:rPr>
              <a:t>Git creates a hidden folder to keep track of changes.</a:t>
            </a:r>
          </a:p>
          <a:p>
            <a:pPr algn="l"/>
            <a:endParaRPr lang="en-US" b="0" i="0">
              <a:solidFill>
                <a:srgbClr val="000000"/>
              </a:solidFill>
              <a:effectLst/>
              <a:latin typeface="Verdana" panose="020B0604030504040204"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056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Diffing means comparing old content with new content to figure out what's changed. Patching means executing the necessary DOM operations to render the new content.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74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603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Node.js uses the “Single Threaded Event Loop” architecture to handle multiple concurrent clients. Node.js Processing Model is based on the JavaScript event-based model along with the JavaScript callback mechanism.</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253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C3437"/>
                </a:solidFill>
                <a:effectLst/>
                <a:latin typeface="Open Sans" panose="020B0606030504020204" pitchFamily="34" charset="0"/>
              </a:rPr>
              <a:t>it will install everything the project needs, in the </a:t>
            </a:r>
            <a:r>
              <a:rPr lang="en-US"/>
              <a:t>node_modules</a:t>
            </a:r>
            <a:r>
              <a:rPr lang="en-US" b="0" i="0">
                <a:solidFill>
                  <a:srgbClr val="2C3437"/>
                </a:solidFill>
                <a:effectLst/>
                <a:latin typeface="Open Sans" panose="020B0606030504020204" pitchFamily="34" charset="0"/>
              </a:rPr>
              <a:t> folder, creating it if it's not existing already.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89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36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install &amp; npm start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7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pmjs.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chrome.google.com/web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getting-started/using-a-package.j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What is React?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94D-7422-4562-856C-6F2D5930F519}"/>
              </a:ext>
            </a:extLst>
          </p:cNvPr>
          <p:cNvSpPr>
            <a:spLocks noGrp="1"/>
          </p:cNvSpPr>
          <p:nvPr>
            <p:ph type="title"/>
          </p:nvPr>
        </p:nvSpPr>
        <p:spPr/>
        <p:txBody>
          <a:bodyPr/>
          <a:lstStyle/>
          <a:p>
            <a:r>
              <a:rPr lang="en-US"/>
              <a:t>Key Features of React</a:t>
            </a:r>
          </a:p>
        </p:txBody>
      </p:sp>
      <p:sp>
        <p:nvSpPr>
          <p:cNvPr id="3" name="Text Placeholder 2">
            <a:extLst>
              <a:ext uri="{FF2B5EF4-FFF2-40B4-BE49-F238E27FC236}">
                <a16:creationId xmlns:a16="http://schemas.microsoft.com/office/drawing/2014/main" id="{F1038BE5-BB80-49E6-A045-8F2B999EDFE1}"/>
              </a:ext>
            </a:extLst>
          </p:cNvPr>
          <p:cNvSpPr>
            <a:spLocks noGrp="1"/>
          </p:cNvSpPr>
          <p:nvPr>
            <p:ph type="body" idx="1"/>
          </p:nvPr>
        </p:nvSpPr>
        <p:spPr/>
        <p:txBody>
          <a:bodyPr/>
          <a:lstStyle/>
          <a:p>
            <a:pPr algn="just"/>
            <a:r>
              <a:rPr lang="en-US" b="1"/>
              <a:t>Component-Based</a:t>
            </a:r>
            <a:r>
              <a:rPr lang="en-US"/>
              <a:t>: React encourages the creation of modular UI components, making code more organized and maintainable. </a:t>
            </a:r>
          </a:p>
          <a:p>
            <a:pPr algn="just"/>
            <a:r>
              <a:rPr lang="en-US" b="1"/>
              <a:t>Virtual DOM</a:t>
            </a:r>
            <a:r>
              <a:rPr lang="en-US"/>
              <a:t>: React uses a virtual representation of the DOM, optimizing updates and improving performance. </a:t>
            </a:r>
          </a:p>
          <a:p>
            <a:pPr algn="just"/>
            <a:r>
              <a:rPr lang="en-US" b="1"/>
              <a:t>Large Community</a:t>
            </a:r>
            <a:r>
              <a:rPr lang="en-US"/>
              <a:t>: A vast community of developers and libraries support React, offering solutions to various challenges.</a:t>
            </a:r>
          </a:p>
        </p:txBody>
      </p:sp>
      <p:sp>
        <p:nvSpPr>
          <p:cNvPr id="4" name="Slide Number Placeholder 3">
            <a:extLst>
              <a:ext uri="{FF2B5EF4-FFF2-40B4-BE49-F238E27FC236}">
                <a16:creationId xmlns:a16="http://schemas.microsoft.com/office/drawing/2014/main" id="{AD26DE8E-8F85-4166-8CF6-930EA7908273}"/>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5481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BF37-F725-46FE-8D90-66569A256B78}"/>
              </a:ext>
            </a:extLst>
          </p:cNvPr>
          <p:cNvSpPr>
            <a:spLocks noGrp="1"/>
          </p:cNvSpPr>
          <p:nvPr>
            <p:ph type="title"/>
          </p:nvPr>
        </p:nvSpPr>
        <p:spPr/>
        <p:txBody>
          <a:bodyPr/>
          <a:lstStyle/>
          <a:p>
            <a:r>
              <a:rPr lang="en-US" sz="3200"/>
              <a:t>What's new in React 18?</a:t>
            </a:r>
          </a:p>
        </p:txBody>
      </p:sp>
      <p:sp>
        <p:nvSpPr>
          <p:cNvPr id="3" name="Text Placeholder 2">
            <a:extLst>
              <a:ext uri="{FF2B5EF4-FFF2-40B4-BE49-F238E27FC236}">
                <a16:creationId xmlns:a16="http://schemas.microsoft.com/office/drawing/2014/main" id="{142D3770-05E2-4765-B092-1540795FE90B}"/>
              </a:ext>
            </a:extLst>
          </p:cNvPr>
          <p:cNvSpPr>
            <a:spLocks noGrp="1"/>
          </p:cNvSpPr>
          <p:nvPr>
            <p:ph type="body" idx="1"/>
          </p:nvPr>
        </p:nvSpPr>
        <p:spPr/>
        <p:txBody>
          <a:bodyPr/>
          <a:lstStyle/>
          <a:p>
            <a:pPr algn="just">
              <a:lnSpc>
                <a:spcPct val="120000"/>
              </a:lnSpc>
            </a:pPr>
            <a:r>
              <a:rPr lang="en-US" b="1" dirty="0"/>
              <a:t>Automatic batching</a:t>
            </a:r>
          </a:p>
          <a:p>
            <a:pPr lvl="1" algn="just">
              <a:lnSpc>
                <a:spcPct val="120000"/>
              </a:lnSpc>
            </a:pPr>
            <a:r>
              <a:rPr lang="en-US" dirty="0"/>
              <a:t>Batching state updates together drastically improves the performance of React applications because it reduces the number of renders to be </a:t>
            </a:r>
            <a:r>
              <a:rPr lang="en-US" dirty="0" smtClean="0"/>
              <a:t>performed (</a:t>
            </a:r>
            <a:r>
              <a:rPr lang="en-US" dirty="0" err="1" smtClean="0"/>
              <a:t>gom</a:t>
            </a:r>
            <a:r>
              <a:rPr lang="en-US" dirty="0" smtClean="0"/>
              <a:t> </a:t>
            </a:r>
            <a:r>
              <a:rPr lang="en-US" dirty="0" err="1" smtClean="0"/>
              <a:t>nhiều</a:t>
            </a:r>
            <a:r>
              <a:rPr lang="en-US" dirty="0" smtClean="0"/>
              <a:t> state </a:t>
            </a:r>
            <a:r>
              <a:rPr lang="en-US" dirty="0" err="1" smtClean="0"/>
              <a:t>thay</a:t>
            </a:r>
            <a:r>
              <a:rPr lang="en-US" dirty="0" smtClean="0"/>
              <a:t> </a:t>
            </a:r>
            <a:r>
              <a:rPr lang="en-US" dirty="0" err="1" smtClean="0"/>
              <a:t>đổi</a:t>
            </a:r>
            <a:r>
              <a:rPr lang="en-US" dirty="0" smtClean="0"/>
              <a:t> </a:t>
            </a:r>
            <a:r>
              <a:rPr lang="en-US" dirty="0" err="1" smtClean="0"/>
              <a:t>rồi</a:t>
            </a:r>
            <a:r>
              <a:rPr lang="en-US" dirty="0" smtClean="0"/>
              <a:t> gen </a:t>
            </a:r>
            <a:r>
              <a:rPr lang="en-US" dirty="0" err="1" smtClean="0"/>
              <a:t>lại</a:t>
            </a:r>
            <a:r>
              <a:rPr lang="en-US" dirty="0" smtClean="0"/>
              <a:t> 1 </a:t>
            </a:r>
            <a:r>
              <a:rPr lang="en-US" dirty="0" err="1" smtClean="0"/>
              <a:t>lần</a:t>
            </a:r>
            <a:r>
              <a:rPr lang="en-US" dirty="0" smtClean="0"/>
              <a:t>)</a:t>
            </a:r>
            <a:endParaRPr lang="en-US" dirty="0"/>
          </a:p>
          <a:p>
            <a:pPr algn="just">
              <a:lnSpc>
                <a:spcPct val="120000"/>
              </a:lnSpc>
            </a:pPr>
            <a:r>
              <a:rPr lang="en-US" b="1" dirty="0"/>
              <a:t>State transitions</a:t>
            </a:r>
          </a:p>
          <a:p>
            <a:pPr lvl="1" algn="just">
              <a:lnSpc>
                <a:spcPct val="120000"/>
              </a:lnSpc>
            </a:pPr>
            <a:r>
              <a:rPr lang="en-US" dirty="0"/>
              <a:t>The idea with state transitions is that the less important state updates that take place in application should have lower priority than state updates that should happen immediately.</a:t>
            </a:r>
          </a:p>
        </p:txBody>
      </p:sp>
      <p:sp>
        <p:nvSpPr>
          <p:cNvPr id="4" name="Slide Number Placeholder 3">
            <a:extLst>
              <a:ext uri="{FF2B5EF4-FFF2-40B4-BE49-F238E27FC236}">
                <a16:creationId xmlns:a16="http://schemas.microsoft.com/office/drawing/2014/main" id="{9A553940-661D-405D-9BE1-F87A6C70A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51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884-55D0-413E-9CE3-1B894DC136D3}"/>
              </a:ext>
            </a:extLst>
          </p:cNvPr>
          <p:cNvSpPr>
            <a:spLocks noGrp="1"/>
          </p:cNvSpPr>
          <p:nvPr>
            <p:ph type="title"/>
          </p:nvPr>
        </p:nvSpPr>
        <p:spPr/>
        <p:txBody>
          <a:bodyPr/>
          <a:lstStyle/>
          <a:p>
            <a:r>
              <a:rPr lang="en-US"/>
              <a:t>Installing required dependencies</a:t>
            </a:r>
          </a:p>
        </p:txBody>
      </p:sp>
      <p:sp>
        <p:nvSpPr>
          <p:cNvPr id="3" name="Text Placeholder 2">
            <a:extLst>
              <a:ext uri="{FF2B5EF4-FFF2-40B4-BE49-F238E27FC236}">
                <a16:creationId xmlns:a16="http://schemas.microsoft.com/office/drawing/2014/main" id="{2425D4F4-7A49-46DD-8A0A-9D9387B33395}"/>
              </a:ext>
            </a:extLst>
          </p:cNvPr>
          <p:cNvSpPr>
            <a:spLocks noGrp="1"/>
          </p:cNvSpPr>
          <p:nvPr>
            <p:ph type="body" idx="1"/>
          </p:nvPr>
        </p:nvSpPr>
        <p:spPr/>
        <p:txBody>
          <a:bodyPr>
            <a:normAutofit fontScale="92500" lnSpcReduction="20000"/>
          </a:bodyPr>
          <a:lstStyle/>
          <a:p>
            <a:pPr>
              <a:lnSpc>
                <a:spcPct val="120000"/>
              </a:lnSpc>
            </a:pPr>
            <a:r>
              <a:rPr lang="en-US"/>
              <a:t>Visual Studio Code</a:t>
            </a:r>
          </a:p>
          <a:p>
            <a:pPr lvl="1" algn="just">
              <a:lnSpc>
                <a:spcPct val="120000"/>
              </a:lnSpc>
            </a:pPr>
            <a:r>
              <a:rPr lang="en-US"/>
              <a:t>Open </a:t>
            </a:r>
            <a:r>
              <a:rPr lang="en-US">
                <a:hlinkClick r:id="rId2"/>
              </a:rPr>
              <a:t>https://code.visualstudio.com</a:t>
            </a:r>
            <a:r>
              <a:rPr lang="en-US"/>
              <a:t> in your web browser and click the download link for your operating system</a:t>
            </a:r>
          </a:p>
          <a:p>
            <a:pPr>
              <a:lnSpc>
                <a:spcPct val="120000"/>
              </a:lnSpc>
            </a:pPr>
            <a:r>
              <a:rPr lang="en-US"/>
              <a:t>Node.js</a:t>
            </a:r>
          </a:p>
          <a:p>
            <a:pPr lvl="1">
              <a:lnSpc>
                <a:spcPct val="120000"/>
              </a:lnSpc>
            </a:pPr>
            <a:r>
              <a:rPr lang="en-US"/>
              <a:t>Visit the npm Package Repository at </a:t>
            </a:r>
            <a:r>
              <a:rPr lang="en-US">
                <a:hlinkClick r:id="rId3"/>
              </a:rPr>
              <a:t>https://npmjs.com</a:t>
            </a:r>
            <a:r>
              <a:rPr lang="en-US"/>
              <a:t> </a:t>
            </a:r>
          </a:p>
          <a:p>
            <a:pPr>
              <a:lnSpc>
                <a:spcPct val="120000"/>
              </a:lnSpc>
            </a:pPr>
            <a:r>
              <a:rPr lang="en-US"/>
              <a:t>Chrome Dev Tools: Open your Chrome browser</a:t>
            </a:r>
          </a:p>
          <a:p>
            <a:pPr>
              <a:lnSpc>
                <a:spcPct val="120000"/>
              </a:lnSpc>
            </a:pPr>
            <a:r>
              <a:rPr lang="en-US"/>
              <a:t>React Developer Tools</a:t>
            </a:r>
          </a:p>
          <a:p>
            <a:pPr lvl="1">
              <a:lnSpc>
                <a:spcPct val="120000"/>
              </a:lnSpc>
            </a:pPr>
            <a:r>
              <a:rPr lang="en-US"/>
              <a:t>Go to the Chrome Web Store at </a:t>
            </a:r>
            <a:r>
              <a:rPr lang="en-US">
                <a:hlinkClick r:id="rId4"/>
              </a:rPr>
              <a:t>https://chrome.google.com/webstore</a:t>
            </a:r>
            <a:r>
              <a:rPr lang="en-US"/>
              <a:t> using your Chrome browser</a:t>
            </a:r>
          </a:p>
        </p:txBody>
      </p:sp>
      <p:sp>
        <p:nvSpPr>
          <p:cNvPr id="4" name="Slide Number Placeholder 3">
            <a:extLst>
              <a:ext uri="{FF2B5EF4-FFF2-40B4-BE49-F238E27FC236}">
                <a16:creationId xmlns:a16="http://schemas.microsoft.com/office/drawing/2014/main" id="{B3167E65-12E6-4309-96DD-3CF7B3691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98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B0E8-29BC-4277-860B-7BFA3784ACB4}"/>
              </a:ext>
            </a:extLst>
          </p:cNvPr>
          <p:cNvSpPr>
            <a:spLocks noGrp="1"/>
          </p:cNvSpPr>
          <p:nvPr>
            <p:ph type="title"/>
          </p:nvPr>
        </p:nvSpPr>
        <p:spPr/>
        <p:txBody>
          <a:bodyPr/>
          <a:lstStyle/>
          <a:p>
            <a:r>
              <a:rPr lang="en-US"/>
              <a:t>Web Applications</a:t>
            </a:r>
          </a:p>
        </p:txBody>
      </p:sp>
      <p:sp>
        <p:nvSpPr>
          <p:cNvPr id="3" name="Text Placeholder 2">
            <a:extLst>
              <a:ext uri="{FF2B5EF4-FFF2-40B4-BE49-F238E27FC236}">
                <a16:creationId xmlns:a16="http://schemas.microsoft.com/office/drawing/2014/main" id="{0E099DB4-F04B-41F1-B534-12F95391AA66}"/>
              </a:ext>
            </a:extLst>
          </p:cNvPr>
          <p:cNvSpPr>
            <a:spLocks noGrp="1"/>
          </p:cNvSpPr>
          <p:nvPr>
            <p:ph type="body" idx="1"/>
          </p:nvPr>
        </p:nvSpPr>
        <p:spPr/>
        <p:txBody>
          <a:bodyPr/>
          <a:lstStyle/>
          <a:p>
            <a:pPr algn="just">
              <a:lnSpc>
                <a:spcPct val="120000"/>
              </a:lnSpc>
            </a:pPr>
            <a:r>
              <a:rPr lang="en-US"/>
              <a:t>A web application is a program that runs on a server and is rendered by a client browser, using the internet to access all the resources of that application. It usually can be easily broken down into three parts:</a:t>
            </a:r>
          </a:p>
          <a:p>
            <a:pPr lvl="1">
              <a:lnSpc>
                <a:spcPct val="120000"/>
              </a:lnSpc>
            </a:pPr>
            <a:r>
              <a:rPr lang="en-US"/>
              <a:t>Client</a:t>
            </a:r>
          </a:p>
          <a:p>
            <a:pPr lvl="1">
              <a:lnSpc>
                <a:spcPct val="120000"/>
              </a:lnSpc>
            </a:pPr>
            <a:r>
              <a:rPr lang="en-US"/>
              <a:t>Server</a:t>
            </a:r>
          </a:p>
          <a:p>
            <a:pPr lvl="1">
              <a:lnSpc>
                <a:spcPct val="120000"/>
              </a:lnSpc>
            </a:pPr>
            <a:r>
              <a:rPr lang="en-US"/>
              <a:t>Database</a:t>
            </a:r>
          </a:p>
        </p:txBody>
      </p:sp>
      <p:sp>
        <p:nvSpPr>
          <p:cNvPr id="4" name="Slide Number Placeholder 3">
            <a:extLst>
              <a:ext uri="{FF2B5EF4-FFF2-40B4-BE49-F238E27FC236}">
                <a16:creationId xmlns:a16="http://schemas.microsoft.com/office/drawing/2014/main" id="{BAD6E2AE-E884-4739-B64A-0DEFFFE31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web-application">
            <a:extLst>
              <a:ext uri="{FF2B5EF4-FFF2-40B4-BE49-F238E27FC236}">
                <a16:creationId xmlns:a16="http://schemas.microsoft.com/office/drawing/2014/main" id="{7D65ADBC-D1E8-4D54-8ED2-125F70D5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0" y="3711480"/>
            <a:ext cx="5734253" cy="264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BC4B-81B9-4395-9DE5-CFCA8B863BA3}"/>
              </a:ext>
            </a:extLst>
          </p:cNvPr>
          <p:cNvSpPr>
            <a:spLocks noGrp="1"/>
          </p:cNvSpPr>
          <p:nvPr>
            <p:ph type="title"/>
          </p:nvPr>
        </p:nvSpPr>
        <p:spPr/>
        <p:txBody>
          <a:bodyPr/>
          <a:lstStyle/>
          <a:p>
            <a:r>
              <a:rPr lang="en-US"/>
              <a:t>Node.JS</a:t>
            </a:r>
          </a:p>
        </p:txBody>
      </p:sp>
      <p:sp>
        <p:nvSpPr>
          <p:cNvPr id="3" name="Text Placeholder 2">
            <a:extLst>
              <a:ext uri="{FF2B5EF4-FFF2-40B4-BE49-F238E27FC236}">
                <a16:creationId xmlns:a16="http://schemas.microsoft.com/office/drawing/2014/main" id="{911D7E11-84E1-4BDB-A71C-DB6152D82EB4}"/>
              </a:ext>
            </a:extLst>
          </p:cNvPr>
          <p:cNvSpPr>
            <a:spLocks noGrp="1"/>
          </p:cNvSpPr>
          <p:nvPr>
            <p:ph type="body" idx="1"/>
          </p:nvPr>
        </p:nvSpPr>
        <p:spPr>
          <a:xfrm>
            <a:off x="670034" y="1195642"/>
            <a:ext cx="6733656" cy="4351338"/>
          </a:xfrm>
        </p:spPr>
        <p:txBody>
          <a:bodyPr>
            <a:normAutofit fontScale="70000" lnSpcReduction="20000"/>
          </a:bodyPr>
          <a:lstStyle/>
          <a:p>
            <a:pPr algn="just">
              <a:lnSpc>
                <a:spcPct val="130000"/>
              </a:lnSpc>
            </a:pPr>
            <a:r>
              <a:rPr lang="en-US" dirty="0"/>
              <a:t>A way to run JavaScript on web servers</a:t>
            </a:r>
          </a:p>
          <a:p>
            <a:pPr algn="just">
              <a:lnSpc>
                <a:spcPct val="130000"/>
              </a:lnSpc>
            </a:pPr>
            <a:r>
              <a:rPr lang="en-US" dirty="0"/>
              <a:t>Common tasks that take place in development and that can be aided by Node.js include</a:t>
            </a:r>
          </a:p>
          <a:p>
            <a:pPr lvl="1" algn="just">
              <a:lnSpc>
                <a:spcPct val="130000"/>
              </a:lnSpc>
            </a:pPr>
            <a:r>
              <a:rPr lang="en-US" dirty="0" err="1" smtClean="0"/>
              <a:t>Minification</a:t>
            </a:r>
            <a:r>
              <a:rPr lang="en-US" dirty="0" smtClean="0"/>
              <a:t>: (</a:t>
            </a:r>
            <a:r>
              <a:rPr lang="en-US" dirty="0" err="1" smtClean="0"/>
              <a:t>rút</a:t>
            </a:r>
            <a:r>
              <a:rPr lang="en-US" dirty="0" smtClean="0"/>
              <a:t> </a:t>
            </a:r>
            <a:r>
              <a:rPr lang="en-US" dirty="0" err="1" smtClean="0"/>
              <a:t>gọn</a:t>
            </a:r>
            <a:r>
              <a:rPr lang="en-US" dirty="0" smtClean="0"/>
              <a:t> file VD: </a:t>
            </a:r>
            <a:r>
              <a:rPr lang="en-US" dirty="0" err="1" smtClean="0"/>
              <a:t>khoảng</a:t>
            </a:r>
            <a:r>
              <a:rPr lang="en-US" dirty="0" smtClean="0"/>
              <a:t> </a:t>
            </a:r>
            <a:r>
              <a:rPr lang="en-US" dirty="0" err="1" smtClean="0"/>
              <a:t>trắng</a:t>
            </a:r>
            <a:r>
              <a:rPr lang="en-US" dirty="0" smtClean="0"/>
              <a:t>) </a:t>
            </a:r>
            <a:endParaRPr lang="en-US" dirty="0"/>
          </a:p>
          <a:p>
            <a:pPr lvl="1" algn="just">
              <a:lnSpc>
                <a:spcPct val="130000"/>
              </a:lnSpc>
            </a:pPr>
            <a:r>
              <a:rPr lang="en-US" dirty="0" err="1" smtClean="0"/>
              <a:t>Transpiling</a:t>
            </a:r>
            <a:r>
              <a:rPr lang="en-US" dirty="0"/>
              <a:t> </a:t>
            </a:r>
            <a:r>
              <a:rPr lang="en-US" dirty="0" smtClean="0"/>
              <a:t>(</a:t>
            </a:r>
            <a:r>
              <a:rPr lang="en-US" dirty="0" err="1" smtClean="0"/>
              <a:t>chuyển</a:t>
            </a:r>
            <a:r>
              <a:rPr lang="en-US" dirty="0" smtClean="0"/>
              <a:t> ES6 </a:t>
            </a:r>
            <a:r>
              <a:rPr lang="en-US" dirty="0" err="1" smtClean="0"/>
              <a:t>về</a:t>
            </a:r>
            <a:r>
              <a:rPr lang="en-US" dirty="0" smtClean="0"/>
              <a:t> ES5 </a:t>
            </a:r>
            <a:r>
              <a:rPr lang="en-US" dirty="0" err="1" smtClean="0"/>
              <a:t>để</a:t>
            </a:r>
            <a:r>
              <a:rPr lang="en-US" dirty="0" smtClean="0"/>
              <a:t> web </a:t>
            </a:r>
            <a:r>
              <a:rPr lang="en-US" dirty="0" err="1" smtClean="0"/>
              <a:t>hiểu</a:t>
            </a:r>
            <a:r>
              <a:rPr lang="en-US" dirty="0" smtClean="0"/>
              <a:t> </a:t>
            </a:r>
            <a:r>
              <a:rPr lang="en-US" dirty="0" err="1" smtClean="0"/>
              <a:t>đc</a:t>
            </a:r>
            <a:r>
              <a:rPr lang="en-US" dirty="0"/>
              <a:t>)</a:t>
            </a:r>
          </a:p>
          <a:p>
            <a:pPr lvl="1" algn="just">
              <a:lnSpc>
                <a:spcPct val="130000"/>
              </a:lnSpc>
            </a:pPr>
            <a:r>
              <a:rPr lang="en-US" dirty="0"/>
              <a:t>Module </a:t>
            </a:r>
            <a:r>
              <a:rPr lang="en-US" dirty="0" smtClean="0"/>
              <a:t>bundling (</a:t>
            </a:r>
            <a:r>
              <a:rPr lang="en-US" dirty="0" err="1" smtClean="0"/>
              <a:t>gộp</a:t>
            </a:r>
            <a:r>
              <a:rPr lang="en-US" dirty="0" smtClean="0"/>
              <a:t> file)</a:t>
            </a:r>
            <a:endParaRPr lang="en-US" dirty="0"/>
          </a:p>
          <a:p>
            <a:pPr lvl="1" algn="just">
              <a:lnSpc>
                <a:spcPct val="130000"/>
              </a:lnSpc>
            </a:pPr>
            <a:r>
              <a:rPr lang="en-US" dirty="0"/>
              <a:t>Package </a:t>
            </a:r>
            <a:r>
              <a:rPr lang="en-US" dirty="0" smtClean="0"/>
              <a:t>management (</a:t>
            </a: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pakage</a:t>
            </a:r>
            <a:r>
              <a:rPr lang="en-US" dirty="0" smtClean="0"/>
              <a:t>, </a:t>
            </a:r>
            <a:r>
              <a:rPr lang="en-US" dirty="0" err="1" smtClean="0"/>
              <a:t>dễ</a:t>
            </a:r>
            <a:r>
              <a:rPr lang="en-US" dirty="0" smtClean="0"/>
              <a:t> </a:t>
            </a:r>
            <a:r>
              <a:rPr lang="en-US" dirty="0" err="1" smtClean="0"/>
              <a:t>dàng</a:t>
            </a:r>
            <a:r>
              <a:rPr lang="en-US" dirty="0" smtClean="0"/>
              <a:t> add)</a:t>
            </a:r>
            <a:endParaRPr lang="en-US" dirty="0"/>
          </a:p>
          <a:p>
            <a:pPr lvl="1" algn="just">
              <a:lnSpc>
                <a:spcPct val="130000"/>
              </a:lnSpc>
            </a:pPr>
            <a:r>
              <a:rPr lang="en-US" dirty="0"/>
              <a:t>CSS preprocessor</a:t>
            </a:r>
          </a:p>
          <a:p>
            <a:pPr lvl="1" algn="just">
              <a:lnSpc>
                <a:spcPct val="130000"/>
              </a:lnSpc>
            </a:pPr>
            <a:r>
              <a:rPr lang="en-US" dirty="0"/>
              <a:t>Testing frameworks</a:t>
            </a:r>
          </a:p>
          <a:p>
            <a:pPr lvl="1" algn="just">
              <a:lnSpc>
                <a:spcPct val="130000"/>
              </a:lnSpc>
            </a:pPr>
            <a:r>
              <a:rPr lang="en-US" dirty="0"/>
              <a:t>Build automation</a:t>
            </a:r>
          </a:p>
        </p:txBody>
      </p:sp>
      <p:sp>
        <p:nvSpPr>
          <p:cNvPr id="4" name="Slide Number Placeholder 3">
            <a:extLst>
              <a:ext uri="{FF2B5EF4-FFF2-40B4-BE49-F238E27FC236}">
                <a16:creationId xmlns:a16="http://schemas.microsoft.com/office/drawing/2014/main" id="{F2416313-171E-40C6-8621-F674251BC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F941386B-D95F-4898-B224-7A2D77620EF0}"/>
              </a:ext>
            </a:extLst>
          </p:cNvPr>
          <p:cNvPicPr/>
          <p:nvPr/>
        </p:nvPicPr>
        <p:blipFill>
          <a:blip r:embed="rId2"/>
          <a:stretch>
            <a:fillRect/>
          </a:stretch>
        </p:blipFill>
        <p:spPr>
          <a:xfrm>
            <a:off x="7403690" y="907925"/>
            <a:ext cx="4953740" cy="2065646"/>
          </a:xfrm>
          <a:prstGeom prst="rect">
            <a:avLst/>
          </a:prstGeom>
        </p:spPr>
      </p:pic>
      <p:pic>
        <p:nvPicPr>
          <p:cNvPr id="6" name="Picture 5">
            <a:extLst>
              <a:ext uri="{FF2B5EF4-FFF2-40B4-BE49-F238E27FC236}">
                <a16:creationId xmlns:a16="http://schemas.microsoft.com/office/drawing/2014/main" id="{D0EC4B96-568C-4D01-9DD8-77BB37AA6482}"/>
              </a:ext>
            </a:extLst>
          </p:cNvPr>
          <p:cNvPicPr/>
          <p:nvPr/>
        </p:nvPicPr>
        <p:blipFill>
          <a:blip r:embed="rId3"/>
          <a:stretch>
            <a:fillRect/>
          </a:stretch>
        </p:blipFill>
        <p:spPr>
          <a:xfrm>
            <a:off x="7350929" y="3212460"/>
            <a:ext cx="4841071" cy="3268240"/>
          </a:xfrm>
          <a:prstGeom prst="rect">
            <a:avLst/>
          </a:prstGeom>
        </p:spPr>
      </p:pic>
      <p:pic>
        <p:nvPicPr>
          <p:cNvPr id="7" name="Picture 6">
            <a:extLst>
              <a:ext uri="{FF2B5EF4-FFF2-40B4-BE49-F238E27FC236}">
                <a16:creationId xmlns:a16="http://schemas.microsoft.com/office/drawing/2014/main" id="{E9823DA0-71A8-4492-B463-66A6E602E55A}"/>
              </a:ext>
            </a:extLst>
          </p:cNvPr>
          <p:cNvPicPr/>
          <p:nvPr/>
        </p:nvPicPr>
        <p:blipFill>
          <a:blip r:embed="rId4"/>
          <a:stretch>
            <a:fillRect/>
          </a:stretch>
        </p:blipFill>
        <p:spPr>
          <a:xfrm>
            <a:off x="838200" y="4986740"/>
            <a:ext cx="4841071" cy="1871260"/>
          </a:xfrm>
          <a:prstGeom prst="rect">
            <a:avLst/>
          </a:prstGeom>
        </p:spPr>
      </p:pic>
    </p:spTree>
    <p:extLst>
      <p:ext uri="{BB962C8B-B14F-4D97-AF65-F5344CB8AC3E}">
        <p14:creationId xmlns:p14="http://schemas.microsoft.com/office/powerpoint/2010/main" val="39013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6686-85CB-4B8B-8CB9-99742A787FD3}"/>
              </a:ext>
            </a:extLst>
          </p:cNvPr>
          <p:cNvSpPr>
            <a:spLocks noGrp="1"/>
          </p:cNvSpPr>
          <p:nvPr>
            <p:ph type="title"/>
          </p:nvPr>
        </p:nvSpPr>
        <p:spPr/>
        <p:txBody>
          <a:bodyPr/>
          <a:lstStyle/>
          <a:p>
            <a:r>
              <a:rPr lang="en-US" spc="-5"/>
              <a:t>Node</a:t>
            </a:r>
            <a:r>
              <a:rPr lang="en-US" spc="-50"/>
              <a:t> </a:t>
            </a:r>
            <a:r>
              <a:rPr lang="en-US" spc="-20"/>
              <a:t>Architecture</a:t>
            </a:r>
            <a:endParaRPr lang="en-US"/>
          </a:p>
        </p:txBody>
      </p:sp>
      <p:sp>
        <p:nvSpPr>
          <p:cNvPr id="3" name="Text Placeholder 2">
            <a:extLst>
              <a:ext uri="{FF2B5EF4-FFF2-40B4-BE49-F238E27FC236}">
                <a16:creationId xmlns:a16="http://schemas.microsoft.com/office/drawing/2014/main" id="{DB8333AE-66D7-496D-A397-2829E94E2A28}"/>
              </a:ext>
            </a:extLst>
          </p:cNvPr>
          <p:cNvSpPr>
            <a:spLocks noGrp="1"/>
          </p:cNvSpPr>
          <p:nvPr>
            <p:ph type="body" idx="1"/>
          </p:nvPr>
        </p:nvSpPr>
        <p:spPr/>
        <p:txBody>
          <a:bodyPr>
            <a:normAutofit/>
          </a:bodyPr>
          <a:lstStyle/>
          <a:p>
            <a:pPr marL="114300" indent="0">
              <a:buNone/>
            </a:pPr>
            <a:r>
              <a:rPr lang="en-US"/>
              <a:t>Parts of the Node.js Architecture:</a:t>
            </a:r>
          </a:p>
          <a:p>
            <a:r>
              <a:rPr lang="en-US"/>
              <a:t>Requests</a:t>
            </a:r>
          </a:p>
          <a:p>
            <a:r>
              <a:rPr lang="en-US"/>
              <a:t>Node.js Server</a:t>
            </a:r>
          </a:p>
          <a:p>
            <a:r>
              <a:rPr lang="en-US"/>
              <a:t>Event Queue</a:t>
            </a:r>
          </a:p>
          <a:p>
            <a:r>
              <a:rPr lang="en-US"/>
              <a:t>Thread Pool</a:t>
            </a:r>
          </a:p>
          <a:p>
            <a:r>
              <a:rPr lang="en-US"/>
              <a:t>Event Loop</a:t>
            </a:r>
          </a:p>
          <a:p>
            <a:r>
              <a:rPr lang="en-US"/>
              <a:t>External Resources</a:t>
            </a:r>
          </a:p>
        </p:txBody>
      </p:sp>
      <p:sp>
        <p:nvSpPr>
          <p:cNvPr id="4" name="Slide Number Placeholder 3">
            <a:extLst>
              <a:ext uri="{FF2B5EF4-FFF2-40B4-BE49-F238E27FC236}">
                <a16:creationId xmlns:a16="http://schemas.microsoft.com/office/drawing/2014/main" id="{DE9139F3-E236-49DF-985A-837575477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node-js-archi">
            <a:extLst>
              <a:ext uri="{FF2B5EF4-FFF2-40B4-BE49-F238E27FC236}">
                <a16:creationId xmlns:a16="http://schemas.microsoft.com/office/drawing/2014/main" id="{A1080C50-FF13-4C23-838A-90CDE8AD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46" y="2114899"/>
            <a:ext cx="6287814" cy="32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BC33-C096-4DF6-A587-3922A570742F}"/>
              </a:ext>
            </a:extLst>
          </p:cNvPr>
          <p:cNvSpPr>
            <a:spLocks noGrp="1"/>
          </p:cNvSpPr>
          <p:nvPr>
            <p:ph type="title"/>
          </p:nvPr>
        </p:nvSpPr>
        <p:spPr/>
        <p:txBody>
          <a:bodyPr/>
          <a:lstStyle/>
          <a:p>
            <a:r>
              <a:rPr lang="en-US" spc="-5"/>
              <a:t>Node</a:t>
            </a:r>
            <a:r>
              <a:rPr lang="en-US" spc="-30"/>
              <a:t> Package</a:t>
            </a:r>
            <a:r>
              <a:rPr lang="en-US" spc="-25"/>
              <a:t> </a:t>
            </a:r>
            <a:r>
              <a:rPr lang="en-US" spc="-10"/>
              <a:t>Manager</a:t>
            </a:r>
            <a:endParaRPr lang="en-US"/>
          </a:p>
        </p:txBody>
      </p:sp>
      <p:sp>
        <p:nvSpPr>
          <p:cNvPr id="3" name="Text Placeholder 2">
            <a:extLst>
              <a:ext uri="{FF2B5EF4-FFF2-40B4-BE49-F238E27FC236}">
                <a16:creationId xmlns:a16="http://schemas.microsoft.com/office/drawing/2014/main" id="{F2AF8075-31F5-4636-8B87-9E5851696EAC}"/>
              </a:ext>
            </a:extLst>
          </p:cNvPr>
          <p:cNvSpPr>
            <a:spLocks noGrp="1"/>
          </p:cNvSpPr>
          <p:nvPr>
            <p:ph type="body" idx="1"/>
          </p:nvPr>
        </p:nvSpPr>
        <p:spPr/>
        <p:txBody>
          <a:bodyPr/>
          <a:lstStyle/>
          <a:p>
            <a:pPr algn="just"/>
            <a:r>
              <a:rPr lang="en-US"/>
              <a:t>Node package manager (NPM): manages  ecosystem of node modules / packages</a:t>
            </a:r>
          </a:p>
          <a:p>
            <a:pPr algn="just"/>
            <a:r>
              <a:rPr lang="en-US"/>
              <a:t>A package contains:</a:t>
            </a:r>
          </a:p>
          <a:p>
            <a:pPr lvl="1" algn="just"/>
            <a:r>
              <a:rPr lang="en-US"/>
              <a:t>JS files</a:t>
            </a:r>
          </a:p>
          <a:p>
            <a:pPr lvl="1" algn="just"/>
            <a:r>
              <a:rPr lang="en-US"/>
              <a:t>package.json (manifest)</a:t>
            </a:r>
          </a:p>
          <a:p>
            <a:pPr algn="just"/>
            <a:r>
              <a:rPr lang="en-US"/>
              <a:t>npm is the standard package manager for Node.js.</a:t>
            </a:r>
          </a:p>
        </p:txBody>
      </p:sp>
      <p:sp>
        <p:nvSpPr>
          <p:cNvPr id="4" name="Slide Number Placeholder 3">
            <a:extLst>
              <a:ext uri="{FF2B5EF4-FFF2-40B4-BE49-F238E27FC236}">
                <a16:creationId xmlns:a16="http://schemas.microsoft.com/office/drawing/2014/main" id="{7312B400-E632-45FA-97A3-A6338110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808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AA6-A59B-4754-820A-FD5B9895CF9B}"/>
              </a:ext>
            </a:extLst>
          </p:cNvPr>
          <p:cNvSpPr>
            <a:spLocks noGrp="1"/>
          </p:cNvSpPr>
          <p:nvPr>
            <p:ph type="title"/>
          </p:nvPr>
        </p:nvSpPr>
        <p:spPr/>
        <p:txBody>
          <a:bodyPr/>
          <a:lstStyle/>
          <a:p>
            <a:r>
              <a:rPr lang="en-US" spc="-10"/>
              <a:t>package.json</a:t>
            </a:r>
            <a:endParaRPr lang="en-US"/>
          </a:p>
        </p:txBody>
      </p:sp>
      <p:sp>
        <p:nvSpPr>
          <p:cNvPr id="3" name="Text Placeholder 2">
            <a:extLst>
              <a:ext uri="{FF2B5EF4-FFF2-40B4-BE49-F238E27FC236}">
                <a16:creationId xmlns:a16="http://schemas.microsoft.com/office/drawing/2014/main" id="{BDD9046F-499B-45E1-B0F4-C2953E4B6154}"/>
              </a:ext>
            </a:extLst>
          </p:cNvPr>
          <p:cNvSpPr>
            <a:spLocks noGrp="1"/>
          </p:cNvSpPr>
          <p:nvPr>
            <p:ph type="body" idx="1"/>
          </p:nvPr>
        </p:nvSpPr>
        <p:spPr/>
        <p:txBody>
          <a:bodyPr/>
          <a:lstStyle/>
          <a:p>
            <a:pPr algn="just">
              <a:lnSpc>
                <a:spcPct val="120000"/>
              </a:lnSpc>
            </a:pPr>
            <a:r>
              <a:rPr lang="en-US"/>
              <a:t>A package.json file affords you a lot of great things:</a:t>
            </a:r>
          </a:p>
          <a:p>
            <a:pPr lvl="1" algn="just">
              <a:lnSpc>
                <a:spcPct val="120000"/>
              </a:lnSpc>
            </a:pPr>
            <a:r>
              <a:rPr lang="en-US"/>
              <a:t>It serves as documentation for what packages your project depends on.</a:t>
            </a:r>
          </a:p>
          <a:p>
            <a:pPr lvl="1" algn="just">
              <a:lnSpc>
                <a:spcPct val="120000"/>
              </a:lnSpc>
            </a:pPr>
            <a:r>
              <a:rPr lang="en-US"/>
              <a:t>It allows you to specify the versions of a package that your project can use using semantic versioning rules.</a:t>
            </a:r>
          </a:p>
          <a:p>
            <a:pPr lvl="1" algn="just">
              <a:lnSpc>
                <a:spcPct val="120000"/>
              </a:lnSpc>
            </a:pPr>
            <a:r>
              <a:rPr lang="en-US"/>
              <a:t>Makes your build reproducible, which means that  its way easier to share with other developers.</a:t>
            </a:r>
          </a:p>
          <a:p>
            <a:pPr lvl="1" algn="just">
              <a:lnSpc>
                <a:spcPct val="120000"/>
              </a:lnSpc>
            </a:pPr>
            <a:r>
              <a:rPr lang="en-US"/>
              <a:t>Source: </a:t>
            </a:r>
            <a:r>
              <a:rPr lang="en-US">
                <a:hlinkClick r:id="rId2"/>
              </a:rPr>
              <a:t>https://docs.npmjs.com/getting-started/using-a-package.json</a:t>
            </a:r>
            <a:r>
              <a:rPr lang="en-US"/>
              <a:t> </a:t>
            </a:r>
          </a:p>
          <a:p>
            <a:pPr algn="just">
              <a:lnSpc>
                <a:spcPct val="120000"/>
              </a:lnSpc>
            </a:pPr>
            <a:endParaRPr lang="en-US"/>
          </a:p>
        </p:txBody>
      </p:sp>
      <p:sp>
        <p:nvSpPr>
          <p:cNvPr id="4" name="Slide Number Placeholder 3">
            <a:extLst>
              <a:ext uri="{FF2B5EF4-FFF2-40B4-BE49-F238E27FC236}">
                <a16:creationId xmlns:a16="http://schemas.microsoft.com/office/drawing/2014/main" id="{BF0BAD95-3F91-4316-BCB5-E736A20A9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3577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Initializing</a:t>
            </a:r>
            <a:r>
              <a:rPr lang="en-US" spc="-40"/>
              <a:t> </a:t>
            </a:r>
            <a:r>
              <a:rPr lang="en-US" spc="-10"/>
              <a:t>package.json</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lstStyle/>
          <a:p>
            <a:pPr algn="just"/>
            <a:r>
              <a:rPr lang="en-US"/>
              <a:t>To initialize a package.json file for your  project, type at the prompt in your project  directory:</a:t>
            </a:r>
          </a:p>
          <a:p>
            <a:pPr marL="349250" indent="0">
              <a:buNone/>
            </a:pPr>
            <a:r>
              <a:rPr lang="en-US" b="1"/>
              <a:t>	npm init / npm init -y</a:t>
            </a:r>
          </a:p>
          <a:p>
            <a:r>
              <a:rPr lang="en-US"/>
              <a:t>If a project has a package.json file, by running</a:t>
            </a:r>
          </a:p>
          <a:p>
            <a:pPr marL="114300" indent="0">
              <a:buNone/>
            </a:pPr>
            <a:r>
              <a:rPr lang="en-US" b="1"/>
              <a:t>	npm install</a:t>
            </a:r>
          </a:p>
          <a:p>
            <a:r>
              <a:rPr lang="en-US"/>
              <a:t>Can install a specific package by running</a:t>
            </a:r>
          </a:p>
          <a:p>
            <a:pPr marL="114300" indent="0">
              <a:buNone/>
            </a:pPr>
            <a:r>
              <a:rPr lang="en-US" b="1"/>
              <a:t>	npm install &lt;package-name&gt;</a:t>
            </a:r>
          </a:p>
          <a:p>
            <a:r>
              <a:rPr lang="en-US"/>
              <a:t>Ex: </a:t>
            </a:r>
            <a:r>
              <a:rPr lang="en-US" i="1"/>
              <a:t>npm i bootstrap@5.3.1</a:t>
            </a:r>
          </a:p>
          <a:p>
            <a:endParaRPr lang="en-US"/>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0908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Using npm</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normAutofit lnSpcReduction="10000"/>
          </a:bodyPr>
          <a:lstStyle/>
          <a:p>
            <a:pPr algn="just"/>
            <a:r>
              <a:rPr lang="en-US"/>
              <a:t>As for the optionalDependencies the difference is that build failure of the dependency will not cause installation to fail.</a:t>
            </a:r>
          </a:p>
          <a:p>
            <a:pPr algn="just"/>
            <a:r>
              <a:rPr lang="en-US"/>
              <a:t>See more flags added to this command:</a:t>
            </a:r>
          </a:p>
          <a:p>
            <a:pPr lvl="1" algn="just"/>
            <a:r>
              <a:rPr lang="en-US" b="1"/>
              <a:t>--save -dev </a:t>
            </a:r>
            <a:r>
              <a:rPr lang="en-US"/>
              <a:t>installs and adds the entry to the package.json file devDependencies</a:t>
            </a:r>
          </a:p>
          <a:p>
            <a:pPr lvl="1" algn="just"/>
            <a:r>
              <a:rPr lang="en-US" b="1"/>
              <a:t>--no-save </a:t>
            </a:r>
            <a:r>
              <a:rPr lang="en-US"/>
              <a:t>installs but does not add the entry to the package.json file dependencies</a:t>
            </a:r>
          </a:p>
          <a:p>
            <a:pPr lvl="1" algn="just"/>
            <a:r>
              <a:rPr lang="en-US" b="1"/>
              <a:t>--save-optional </a:t>
            </a:r>
            <a:r>
              <a:rPr lang="en-US"/>
              <a:t>installs and adds the entry to the package.json file optionalDependencies</a:t>
            </a:r>
          </a:p>
          <a:p>
            <a:pPr lvl="1" algn="just"/>
            <a:r>
              <a:rPr lang="en-US" b="1"/>
              <a:t>--no-optional </a:t>
            </a:r>
            <a:r>
              <a:rPr lang="en-US"/>
              <a:t>will prevent optional dependencies from being installed</a:t>
            </a:r>
          </a:p>
          <a:p>
            <a:pPr lvl="1" algn="just"/>
            <a:r>
              <a:rPr lang="en-US" b="1"/>
              <a:t>--save --force </a:t>
            </a:r>
            <a:r>
              <a:rPr lang="en-US"/>
              <a:t>attempting to install or update dependencies that may cause conflicts or compatibility issues</a:t>
            </a:r>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46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Overview React</a:t>
            </a:r>
          </a:p>
          <a:p>
            <a:pPr marL="342900" lvl="0" indent="-342900" algn="l" rtl="0">
              <a:lnSpc>
                <a:spcPct val="120000"/>
              </a:lnSpc>
              <a:spcBef>
                <a:spcPts val="0"/>
              </a:spcBef>
              <a:spcAft>
                <a:spcPts val="0"/>
              </a:spcAft>
              <a:buClr>
                <a:srgbClr val="973735"/>
              </a:buClr>
              <a:buSzPts val="1400"/>
              <a:buFont typeface="Noto Sans Symbols"/>
              <a:buChar char="◆"/>
            </a:pPr>
            <a:r>
              <a:rPr lang="en-US"/>
              <a:t>Describe new in React 18</a:t>
            </a:r>
            <a:endParaRPr/>
          </a:p>
          <a:p>
            <a:pPr marL="342900" lvl="0" indent="-342900" algn="l" rtl="0">
              <a:lnSpc>
                <a:spcPct val="120000"/>
              </a:lnSpc>
              <a:spcBef>
                <a:spcPts val="1000"/>
              </a:spcBef>
              <a:spcAft>
                <a:spcPts val="0"/>
              </a:spcAft>
              <a:buClr>
                <a:srgbClr val="973735"/>
              </a:buClr>
              <a:buSzPts val="1400"/>
              <a:buFont typeface="Noto Sans Symbols"/>
              <a:buChar char="◆"/>
            </a:pPr>
            <a:r>
              <a:rPr lang="en-US"/>
              <a:t>Describe installing required dependencies</a:t>
            </a:r>
          </a:p>
          <a:p>
            <a:pPr marL="800100" lvl="1">
              <a:lnSpc>
                <a:spcPct val="120000"/>
              </a:lnSpc>
              <a:spcBef>
                <a:spcPts val="1000"/>
              </a:spcBef>
              <a:buClr>
                <a:srgbClr val="973735"/>
              </a:buClr>
              <a:buSzPts val="1400"/>
              <a:buFont typeface="Noto Sans Symbols"/>
              <a:buChar char="◆"/>
            </a:pPr>
            <a:r>
              <a:rPr lang="en-US"/>
              <a:t>Visual Studio Code</a:t>
            </a:r>
          </a:p>
          <a:p>
            <a:pPr marL="800100" lvl="1">
              <a:lnSpc>
                <a:spcPct val="120000"/>
              </a:lnSpc>
              <a:spcBef>
                <a:spcPts val="1000"/>
              </a:spcBef>
              <a:buClr>
                <a:srgbClr val="973735"/>
              </a:buClr>
              <a:buSzPts val="1400"/>
              <a:buFont typeface="Noto Sans Symbols"/>
              <a:buChar char="◆"/>
            </a:pPr>
            <a:r>
              <a:rPr lang="en-US"/>
              <a:t>Node JS</a:t>
            </a:r>
          </a:p>
          <a:p>
            <a:pPr marL="800100" lvl="1">
              <a:lnSpc>
                <a:spcPct val="120000"/>
              </a:lnSpc>
              <a:spcBef>
                <a:spcPts val="1000"/>
              </a:spcBef>
              <a:buClr>
                <a:srgbClr val="973735"/>
              </a:buClr>
              <a:buSzPts val="1400"/>
              <a:buFont typeface="Noto Sans Symbols"/>
              <a:buChar char="◆"/>
            </a:pPr>
            <a:r>
              <a:rPr lang="en-US"/>
              <a:t>Chrome DevTools</a:t>
            </a:r>
          </a:p>
          <a:p>
            <a:pPr marL="800100" lvl="1">
              <a:lnSpc>
                <a:spcPct val="120000"/>
              </a:lnSpc>
              <a:spcBef>
                <a:spcPts val="1000"/>
              </a:spcBef>
              <a:buClr>
                <a:srgbClr val="973735"/>
              </a:buClr>
              <a:buSzPts val="1400"/>
              <a:buFont typeface="Noto Sans Symbols"/>
              <a:buChar char="◆"/>
            </a:pPr>
            <a:r>
              <a:rPr lang="en-US"/>
              <a:t>React Developer Tools</a:t>
            </a:r>
          </a:p>
          <a:p>
            <a:pPr marL="342900">
              <a:lnSpc>
                <a:spcPct val="120000"/>
              </a:lnSpc>
              <a:buClr>
                <a:srgbClr val="973735"/>
              </a:buClr>
              <a:buSzPts val="1400"/>
              <a:buFont typeface="Noto Sans Symbols"/>
              <a:buChar char="◆"/>
            </a:pPr>
            <a:r>
              <a:rPr lang="en-US"/>
              <a:t>Demo Create React App</a:t>
            </a:r>
          </a:p>
          <a:p>
            <a:pPr marL="342900">
              <a:lnSpc>
                <a:spcPct val="120000"/>
              </a:lnSpc>
              <a:buClr>
                <a:srgbClr val="973735"/>
              </a:buClr>
              <a:buSzPts val="1400"/>
              <a:buFont typeface="Noto Sans Symbols"/>
              <a:buChar char="◆"/>
            </a:pPr>
            <a:r>
              <a:rPr lang="en-US"/>
              <a:t>Set up a Git</a:t>
            </a:r>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 Install Node.js</a:t>
            </a:r>
          </a:p>
        </p:txBody>
      </p:sp>
    </p:spTree>
    <p:extLst>
      <p:ext uri="{BB962C8B-B14F-4D97-AF65-F5344CB8AC3E}">
        <p14:creationId xmlns:p14="http://schemas.microsoft.com/office/powerpoint/2010/main" val="26070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9EE-0BFE-44F2-8097-B3825C6F21B6}"/>
              </a:ext>
            </a:extLst>
          </p:cNvPr>
          <p:cNvSpPr>
            <a:spLocks noGrp="1"/>
          </p:cNvSpPr>
          <p:nvPr>
            <p:ph type="title"/>
          </p:nvPr>
        </p:nvSpPr>
        <p:spPr/>
        <p:txBody>
          <a:bodyPr/>
          <a:lstStyle/>
          <a:p>
            <a:r>
              <a:rPr lang="en-US"/>
              <a:t>Example Node.js</a:t>
            </a:r>
          </a:p>
        </p:txBody>
      </p:sp>
      <p:sp>
        <p:nvSpPr>
          <p:cNvPr id="3" name="Text Placeholder 2">
            <a:extLst>
              <a:ext uri="{FF2B5EF4-FFF2-40B4-BE49-F238E27FC236}">
                <a16:creationId xmlns:a16="http://schemas.microsoft.com/office/drawing/2014/main" id="{F696AFD1-674E-4564-A09E-45C157F4AB48}"/>
              </a:ext>
            </a:extLst>
          </p:cNvPr>
          <p:cNvSpPr>
            <a:spLocks noGrp="1"/>
          </p:cNvSpPr>
          <p:nvPr>
            <p:ph type="body" idx="1"/>
          </p:nvPr>
        </p:nvSpPr>
        <p:spPr/>
        <p:txBody>
          <a:bodyPr/>
          <a:lstStyle/>
          <a:p>
            <a:pPr algn="just"/>
            <a:r>
              <a:rPr lang="en-US"/>
              <a:t>The most common example Hello FPT University of Node.js is a web server:</a:t>
            </a:r>
          </a:p>
        </p:txBody>
      </p:sp>
      <p:sp>
        <p:nvSpPr>
          <p:cNvPr id="4" name="Slide Number Placeholder 3">
            <a:extLst>
              <a:ext uri="{FF2B5EF4-FFF2-40B4-BE49-F238E27FC236}">
                <a16:creationId xmlns:a16="http://schemas.microsoft.com/office/drawing/2014/main" id="{CA141D68-8588-4F1E-AABB-638F4A2A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060A630E-B701-48DA-B21D-AD851392005F}"/>
              </a:ext>
            </a:extLst>
          </p:cNvPr>
          <p:cNvPicPr>
            <a:picLocks noChangeAspect="1"/>
          </p:cNvPicPr>
          <p:nvPr/>
        </p:nvPicPr>
        <p:blipFill>
          <a:blip r:embed="rId3"/>
          <a:stretch>
            <a:fillRect/>
          </a:stretch>
        </p:blipFill>
        <p:spPr>
          <a:xfrm>
            <a:off x="7630274" y="2914578"/>
            <a:ext cx="2934109" cy="1028844"/>
          </a:xfrm>
          <a:prstGeom prst="rect">
            <a:avLst/>
          </a:prstGeom>
        </p:spPr>
      </p:pic>
      <p:pic>
        <p:nvPicPr>
          <p:cNvPr id="12" name="Picture 11">
            <a:extLst>
              <a:ext uri="{FF2B5EF4-FFF2-40B4-BE49-F238E27FC236}">
                <a16:creationId xmlns:a16="http://schemas.microsoft.com/office/drawing/2014/main" id="{FADAE783-BB9F-4E62-8158-0C3771FB7762}"/>
              </a:ext>
            </a:extLst>
          </p:cNvPr>
          <p:cNvPicPr>
            <a:picLocks noChangeAspect="1"/>
          </p:cNvPicPr>
          <p:nvPr/>
        </p:nvPicPr>
        <p:blipFill>
          <a:blip r:embed="rId4"/>
          <a:stretch>
            <a:fillRect/>
          </a:stretch>
        </p:blipFill>
        <p:spPr>
          <a:xfrm>
            <a:off x="1253532" y="2914578"/>
            <a:ext cx="5849166" cy="2972215"/>
          </a:xfrm>
          <a:prstGeom prst="rect">
            <a:avLst/>
          </a:prstGeom>
        </p:spPr>
      </p:pic>
      <p:pic>
        <p:nvPicPr>
          <p:cNvPr id="6" name="Picture 5">
            <a:extLst>
              <a:ext uri="{FF2B5EF4-FFF2-40B4-BE49-F238E27FC236}">
                <a16:creationId xmlns:a16="http://schemas.microsoft.com/office/drawing/2014/main" id="{A607D62F-8850-454F-90C8-33DF0ADA7390}"/>
              </a:ext>
            </a:extLst>
          </p:cNvPr>
          <p:cNvPicPr>
            <a:picLocks noChangeAspect="1"/>
          </p:cNvPicPr>
          <p:nvPr/>
        </p:nvPicPr>
        <p:blipFill>
          <a:blip r:embed="rId5"/>
          <a:stretch>
            <a:fillRect/>
          </a:stretch>
        </p:blipFill>
        <p:spPr>
          <a:xfrm>
            <a:off x="7363499" y="5379384"/>
            <a:ext cx="4486901" cy="485843"/>
          </a:xfrm>
          <a:prstGeom prst="rect">
            <a:avLst/>
          </a:prstGeom>
        </p:spPr>
      </p:pic>
    </p:spTree>
    <p:extLst>
      <p:ext uri="{BB962C8B-B14F-4D97-AF65-F5344CB8AC3E}">
        <p14:creationId xmlns:p14="http://schemas.microsoft.com/office/powerpoint/2010/main" val="53957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49BE-14DF-4DA4-8996-370B57AC8205}"/>
              </a:ext>
            </a:extLst>
          </p:cNvPr>
          <p:cNvSpPr>
            <a:spLocks noGrp="1"/>
          </p:cNvSpPr>
          <p:nvPr>
            <p:ph type="title"/>
          </p:nvPr>
        </p:nvSpPr>
        <p:spPr/>
        <p:txBody>
          <a:bodyPr/>
          <a:lstStyle/>
          <a:p>
            <a:r>
              <a:rPr lang="en-US"/>
              <a:t>How much JavaScript to use Node.js?</a:t>
            </a:r>
          </a:p>
        </p:txBody>
      </p:sp>
      <p:sp>
        <p:nvSpPr>
          <p:cNvPr id="3" name="Text Placeholder 2">
            <a:extLst>
              <a:ext uri="{FF2B5EF4-FFF2-40B4-BE49-F238E27FC236}">
                <a16:creationId xmlns:a16="http://schemas.microsoft.com/office/drawing/2014/main" id="{6D22DB7A-D015-4FFF-993D-CD12CC96A98D}"/>
              </a:ext>
            </a:extLst>
          </p:cNvPr>
          <p:cNvSpPr>
            <a:spLocks noGrp="1"/>
          </p:cNvSpPr>
          <p:nvPr>
            <p:ph type="body" idx="1"/>
          </p:nvPr>
        </p:nvSpPr>
        <p:spPr>
          <a:xfrm>
            <a:off x="838200" y="1535810"/>
            <a:ext cx="4648200" cy="5096217"/>
          </a:xfrm>
        </p:spPr>
        <p:txBody>
          <a:bodyPr>
            <a:noAutofit/>
          </a:bodyPr>
          <a:lstStyle/>
          <a:p>
            <a:r>
              <a:rPr lang="en-US" sz="2400"/>
              <a:t>Lexical Structure</a:t>
            </a:r>
          </a:p>
          <a:p>
            <a:r>
              <a:rPr lang="en-US" sz="2400"/>
              <a:t>Expressions</a:t>
            </a:r>
          </a:p>
          <a:p>
            <a:r>
              <a:rPr lang="en-US" sz="2400"/>
              <a:t>Data Types</a:t>
            </a:r>
          </a:p>
          <a:p>
            <a:r>
              <a:rPr lang="en-US" sz="2400"/>
              <a:t>Classes</a:t>
            </a:r>
          </a:p>
          <a:p>
            <a:r>
              <a:rPr lang="en-US" sz="2400"/>
              <a:t>Variables</a:t>
            </a:r>
          </a:p>
          <a:p>
            <a:r>
              <a:rPr lang="en-US" sz="2400"/>
              <a:t>Functions</a:t>
            </a:r>
          </a:p>
          <a:p>
            <a:r>
              <a:rPr lang="en-US" sz="2400"/>
              <a:t>this operator</a:t>
            </a:r>
          </a:p>
          <a:p>
            <a:r>
              <a:rPr lang="en-US" sz="2400"/>
              <a:t>Arrow Functions</a:t>
            </a:r>
          </a:p>
          <a:p>
            <a:r>
              <a:rPr lang="en-US" sz="2400"/>
              <a:t>Loops</a:t>
            </a:r>
          </a:p>
          <a:p>
            <a:r>
              <a:rPr lang="en-US" sz="2400"/>
              <a:t>Scopes</a:t>
            </a:r>
          </a:p>
          <a:p>
            <a:r>
              <a:rPr lang="en-US" sz="2400"/>
              <a:t>Arrays</a:t>
            </a:r>
          </a:p>
        </p:txBody>
      </p:sp>
      <p:sp>
        <p:nvSpPr>
          <p:cNvPr id="4" name="Slide Number Placeholder 3">
            <a:extLst>
              <a:ext uri="{FF2B5EF4-FFF2-40B4-BE49-F238E27FC236}">
                <a16:creationId xmlns:a16="http://schemas.microsoft.com/office/drawing/2014/main" id="{D98A99FE-F505-43B5-B1F9-3032A6D29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2">
            <a:extLst>
              <a:ext uri="{FF2B5EF4-FFF2-40B4-BE49-F238E27FC236}">
                <a16:creationId xmlns:a16="http://schemas.microsoft.com/office/drawing/2014/main" id="{9E003B02-41ED-4761-9528-49E86B9BED14}"/>
              </a:ext>
            </a:extLst>
          </p:cNvPr>
          <p:cNvSpPr txBox="1">
            <a:spLocks/>
          </p:cNvSpPr>
          <p:nvPr/>
        </p:nvSpPr>
        <p:spPr>
          <a:xfrm>
            <a:off x="6582104" y="1542366"/>
            <a:ext cx="4648200" cy="4858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a:t>Template Literals</a:t>
            </a:r>
          </a:p>
          <a:p>
            <a:r>
              <a:rPr lang="en-US" sz="2400"/>
              <a:t>Strict Mode</a:t>
            </a:r>
          </a:p>
          <a:p>
            <a:r>
              <a:rPr lang="en-US" sz="2400"/>
              <a:t>ECMAScript 2015 (ES6) and beyond</a:t>
            </a:r>
          </a:p>
          <a:p>
            <a:r>
              <a:rPr lang="en-US" sz="2400"/>
              <a:t>Asynchronous programming and callbacks</a:t>
            </a:r>
          </a:p>
          <a:p>
            <a:r>
              <a:rPr lang="en-US" sz="2400"/>
              <a:t>Timers</a:t>
            </a:r>
          </a:p>
          <a:p>
            <a:r>
              <a:rPr lang="en-US" sz="2400"/>
              <a:t>Promises</a:t>
            </a:r>
          </a:p>
          <a:p>
            <a:r>
              <a:rPr lang="en-US" sz="2400"/>
              <a:t>Async and Await</a:t>
            </a:r>
          </a:p>
          <a:p>
            <a:r>
              <a:rPr lang="en-US" sz="2400"/>
              <a:t>Closures</a:t>
            </a:r>
          </a:p>
          <a:p>
            <a:r>
              <a:rPr lang="en-US" sz="2400"/>
              <a:t>The Event Loop</a:t>
            </a:r>
          </a:p>
        </p:txBody>
      </p:sp>
    </p:spTree>
    <p:extLst>
      <p:ext uri="{BB962C8B-B14F-4D97-AF65-F5344CB8AC3E}">
        <p14:creationId xmlns:p14="http://schemas.microsoft.com/office/powerpoint/2010/main" val="20600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 Demo Create new React App</a:t>
            </a:r>
          </a:p>
        </p:txBody>
      </p:sp>
    </p:spTree>
    <p:extLst>
      <p:ext uri="{BB962C8B-B14F-4D97-AF65-F5344CB8AC3E}">
        <p14:creationId xmlns:p14="http://schemas.microsoft.com/office/powerpoint/2010/main" val="21663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D36-6661-436F-9B4D-998CE5661473}"/>
              </a:ext>
            </a:extLst>
          </p:cNvPr>
          <p:cNvSpPr>
            <a:spLocks noGrp="1"/>
          </p:cNvSpPr>
          <p:nvPr>
            <p:ph type="title"/>
          </p:nvPr>
        </p:nvSpPr>
        <p:spPr/>
        <p:txBody>
          <a:bodyPr/>
          <a:lstStyle/>
          <a:p>
            <a:r>
              <a:rPr lang="en-US"/>
              <a:t>Demo Create new React App</a:t>
            </a:r>
          </a:p>
        </p:txBody>
      </p:sp>
      <p:sp>
        <p:nvSpPr>
          <p:cNvPr id="3" name="Text Placeholder 2">
            <a:extLst>
              <a:ext uri="{FF2B5EF4-FFF2-40B4-BE49-F238E27FC236}">
                <a16:creationId xmlns:a16="http://schemas.microsoft.com/office/drawing/2014/main" id="{689233D0-04D9-44B0-AD57-87F2D6CF9581}"/>
              </a:ext>
            </a:extLst>
          </p:cNvPr>
          <p:cNvSpPr>
            <a:spLocks noGrp="1"/>
          </p:cNvSpPr>
          <p:nvPr>
            <p:ph type="body" idx="1"/>
          </p:nvPr>
        </p:nvSpPr>
        <p:spPr/>
        <p:txBody>
          <a:bodyPr>
            <a:normAutofit lnSpcReduction="10000"/>
          </a:bodyPr>
          <a:lstStyle/>
          <a:p>
            <a:pPr>
              <a:lnSpc>
                <a:spcPct val="120000"/>
              </a:lnSpc>
            </a:pPr>
            <a:r>
              <a:rPr lang="en-US"/>
              <a:t>To create a new React app using Create React App, use the npx command, followed by create-react app, followed by a name that you want to give your new React app.</a:t>
            </a:r>
            <a:br>
              <a:rPr lang="en-US"/>
            </a:br>
            <a:r>
              <a:rPr lang="en-US" b="1" i="1"/>
              <a:t>npx create-react-app my-new-app</a:t>
            </a:r>
            <a:r>
              <a:rPr lang="en-US" i="1"/>
              <a:t/>
            </a:r>
            <a:br>
              <a:rPr lang="en-US" i="1"/>
            </a:br>
            <a:r>
              <a:rPr lang="en-US" b="1" i="1"/>
              <a:t>cd my-new-app</a:t>
            </a:r>
          </a:p>
          <a:p>
            <a:pPr>
              <a:lnSpc>
                <a:spcPct val="120000"/>
              </a:lnSpc>
            </a:pPr>
            <a:r>
              <a:rPr lang="en-US" b="1"/>
              <a:t>Note:</a:t>
            </a:r>
          </a:p>
          <a:p>
            <a:pPr lvl="1" algn="just">
              <a:lnSpc>
                <a:spcPct val="120000"/>
              </a:lnSpc>
            </a:pPr>
            <a:r>
              <a:rPr lang="en-US"/>
              <a:t>Naming Your React App</a:t>
            </a:r>
          </a:p>
          <a:p>
            <a:pPr lvl="1" algn="just">
              <a:lnSpc>
                <a:spcPct val="120000"/>
              </a:lnSpc>
            </a:pPr>
            <a:r>
              <a:rPr lang="en-US"/>
              <a:t>Making Your First React App </a:t>
            </a:r>
          </a:p>
        </p:txBody>
      </p:sp>
      <p:sp>
        <p:nvSpPr>
          <p:cNvPr id="4" name="Slide Number Placeholder 3">
            <a:extLst>
              <a:ext uri="{FF2B5EF4-FFF2-40B4-BE49-F238E27FC236}">
                <a16:creationId xmlns:a16="http://schemas.microsoft.com/office/drawing/2014/main" id="{ED17CF60-462C-40AB-A7DE-79E8DDECA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758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D133-B2D1-4197-A42C-AA9E645243D0}"/>
              </a:ext>
            </a:extLst>
          </p:cNvPr>
          <p:cNvSpPr>
            <a:spLocks noGrp="1"/>
          </p:cNvSpPr>
          <p:nvPr>
            <p:ph type="title"/>
          </p:nvPr>
        </p:nvSpPr>
        <p:spPr/>
        <p:txBody>
          <a:bodyPr/>
          <a:lstStyle/>
          <a:p>
            <a:r>
              <a:rPr lang="en-US"/>
              <a:t>Run React App</a:t>
            </a:r>
          </a:p>
        </p:txBody>
      </p:sp>
      <p:sp>
        <p:nvSpPr>
          <p:cNvPr id="3" name="Text Placeholder 2">
            <a:extLst>
              <a:ext uri="{FF2B5EF4-FFF2-40B4-BE49-F238E27FC236}">
                <a16:creationId xmlns:a16="http://schemas.microsoft.com/office/drawing/2014/main" id="{500AB627-E7A5-447F-95B6-77C0F44032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D02C97-E0E6-463F-9C4F-6861AC566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AE8A5602-7EA2-423B-BD04-DC1F6D974DE8}"/>
              </a:ext>
            </a:extLst>
          </p:cNvPr>
          <p:cNvPicPr>
            <a:picLocks noChangeAspect="1"/>
          </p:cNvPicPr>
          <p:nvPr/>
        </p:nvPicPr>
        <p:blipFill>
          <a:blip r:embed="rId2"/>
          <a:stretch>
            <a:fillRect/>
          </a:stretch>
        </p:blipFill>
        <p:spPr>
          <a:xfrm>
            <a:off x="6541821" y="1637759"/>
            <a:ext cx="5650179" cy="4600032"/>
          </a:xfrm>
          <a:prstGeom prst="rect">
            <a:avLst/>
          </a:prstGeom>
        </p:spPr>
      </p:pic>
      <p:pic>
        <p:nvPicPr>
          <p:cNvPr id="7" name="Picture 6">
            <a:extLst>
              <a:ext uri="{FF2B5EF4-FFF2-40B4-BE49-F238E27FC236}">
                <a16:creationId xmlns:a16="http://schemas.microsoft.com/office/drawing/2014/main" id="{9BFEF511-48AE-46A3-BFB2-752E6955A0A5}"/>
              </a:ext>
            </a:extLst>
          </p:cNvPr>
          <p:cNvPicPr/>
          <p:nvPr/>
        </p:nvPicPr>
        <p:blipFill>
          <a:blip r:embed="rId3"/>
          <a:stretch>
            <a:fillRect/>
          </a:stretch>
        </p:blipFill>
        <p:spPr>
          <a:xfrm>
            <a:off x="0" y="1649147"/>
            <a:ext cx="6428123" cy="4600033"/>
          </a:xfrm>
          <a:prstGeom prst="rect">
            <a:avLst/>
          </a:prstGeom>
        </p:spPr>
      </p:pic>
    </p:spTree>
    <p:extLst>
      <p:ext uri="{BB962C8B-B14F-4D97-AF65-F5344CB8AC3E}">
        <p14:creationId xmlns:p14="http://schemas.microsoft.com/office/powerpoint/2010/main" val="4273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Git</a:t>
            </a:r>
          </a:p>
        </p:txBody>
      </p:sp>
    </p:spTree>
    <p:extLst>
      <p:ext uri="{BB962C8B-B14F-4D97-AF65-F5344CB8AC3E}">
        <p14:creationId xmlns:p14="http://schemas.microsoft.com/office/powerpoint/2010/main" val="23385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3889-D375-43BE-AC2E-30A98A455913}"/>
              </a:ext>
            </a:extLst>
          </p:cNvPr>
          <p:cNvSpPr>
            <a:spLocks noGrp="1"/>
          </p:cNvSpPr>
          <p:nvPr>
            <p:ph type="title"/>
          </p:nvPr>
        </p:nvSpPr>
        <p:spPr/>
        <p:txBody>
          <a:bodyPr/>
          <a:lstStyle/>
          <a:p>
            <a:r>
              <a:rPr lang="en-US" spc="-5"/>
              <a:t>Some</a:t>
            </a:r>
            <a:r>
              <a:rPr lang="en-US" spc="-30"/>
              <a:t> </a:t>
            </a:r>
            <a:r>
              <a:rPr lang="en-US" spc="-5"/>
              <a:t>Basic</a:t>
            </a:r>
            <a:r>
              <a:rPr lang="en-US" spc="-20"/>
              <a:t> </a:t>
            </a:r>
            <a:r>
              <a:rPr lang="en-US" spc="-10"/>
              <a:t>Concepts</a:t>
            </a:r>
            <a:endParaRPr lang="en-US"/>
          </a:p>
        </p:txBody>
      </p:sp>
      <p:sp>
        <p:nvSpPr>
          <p:cNvPr id="3" name="Text Placeholder 2">
            <a:extLst>
              <a:ext uri="{FF2B5EF4-FFF2-40B4-BE49-F238E27FC236}">
                <a16:creationId xmlns:a16="http://schemas.microsoft.com/office/drawing/2014/main" id="{1A37C8AE-E880-4D0A-9CFE-4CBABE6F31B0}"/>
              </a:ext>
            </a:extLst>
          </p:cNvPr>
          <p:cNvSpPr>
            <a:spLocks noGrp="1"/>
          </p:cNvSpPr>
          <p:nvPr>
            <p:ph type="body" idx="1"/>
          </p:nvPr>
        </p:nvSpPr>
        <p:spPr/>
        <p:txBody>
          <a:bodyPr/>
          <a:lstStyle/>
          <a:p>
            <a:r>
              <a:rPr lang="en-US"/>
              <a:t>Version Control: software tool(s) that enable the management of changes to source code</a:t>
            </a:r>
          </a:p>
          <a:p>
            <a:pPr lvl="1"/>
            <a:r>
              <a:rPr lang="en-US"/>
              <a:t>Maintaining version history</a:t>
            </a:r>
          </a:p>
          <a:p>
            <a:r>
              <a:rPr lang="en-US"/>
              <a:t>Several version control tools: CVS, SVN, Git  etc.</a:t>
            </a:r>
          </a:p>
          <a:p>
            <a:r>
              <a:rPr lang="en-US"/>
              <a:t>Distributed version control system</a:t>
            </a:r>
          </a:p>
          <a:p>
            <a:pPr algn="just"/>
            <a:r>
              <a:rPr lang="en-US"/>
              <a:t>Developed by Linus Torvalds for managing Linux kernel development</a:t>
            </a:r>
          </a:p>
          <a:p>
            <a:r>
              <a:rPr lang="en-US"/>
              <a:t>Widely adopted now by several projects</a:t>
            </a:r>
          </a:p>
          <a:p>
            <a:pPr lvl="1"/>
            <a:r>
              <a:rPr lang="en-US"/>
              <a:t>The Node ecosystem thrives on it</a:t>
            </a:r>
          </a:p>
          <a:p>
            <a:endParaRPr lang="en-US"/>
          </a:p>
        </p:txBody>
      </p:sp>
      <p:sp>
        <p:nvSpPr>
          <p:cNvPr id="4" name="Slide Number Placeholder 3">
            <a:extLst>
              <a:ext uri="{FF2B5EF4-FFF2-40B4-BE49-F238E27FC236}">
                <a16:creationId xmlns:a16="http://schemas.microsoft.com/office/drawing/2014/main" id="{D3DB5F59-D717-4299-9021-1ADE508AC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51512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98C-48E0-45A6-B4E6-37DCD84ED669}"/>
              </a:ext>
            </a:extLst>
          </p:cNvPr>
          <p:cNvSpPr>
            <a:spLocks noGrp="1"/>
          </p:cNvSpPr>
          <p:nvPr>
            <p:ph type="title"/>
          </p:nvPr>
        </p:nvSpPr>
        <p:spPr/>
        <p:txBody>
          <a:bodyPr/>
          <a:lstStyle/>
          <a:p>
            <a:r>
              <a:rPr lang="en-US"/>
              <a:t>Git Install</a:t>
            </a:r>
          </a:p>
        </p:txBody>
      </p:sp>
      <p:sp>
        <p:nvSpPr>
          <p:cNvPr id="3" name="Text Placeholder 2">
            <a:extLst>
              <a:ext uri="{FF2B5EF4-FFF2-40B4-BE49-F238E27FC236}">
                <a16:creationId xmlns:a16="http://schemas.microsoft.com/office/drawing/2014/main" id="{559F6E6A-1CD6-47C7-BCBE-1827D2616C3E}"/>
              </a:ext>
            </a:extLst>
          </p:cNvPr>
          <p:cNvSpPr>
            <a:spLocks noGrp="1"/>
          </p:cNvSpPr>
          <p:nvPr>
            <p:ph type="body" idx="1"/>
          </p:nvPr>
        </p:nvSpPr>
        <p:spPr/>
        <p:txBody>
          <a:bodyPr>
            <a:noAutofit/>
          </a:bodyPr>
          <a:lstStyle/>
          <a:p>
            <a:pPr algn="just">
              <a:lnSpc>
                <a:spcPct val="140000"/>
              </a:lnSpc>
            </a:pPr>
            <a:r>
              <a:rPr lang="en-US" sz="1600"/>
              <a:t>Download Git to your computer at: </a:t>
            </a:r>
            <a:r>
              <a:rPr lang="en-US" sz="1600">
                <a:hlinkClick r:id="rId2"/>
              </a:rPr>
              <a:t>https://git-scm.com/downloads</a:t>
            </a:r>
            <a:r>
              <a:rPr lang="en-US" sz="1600"/>
              <a:t>  </a:t>
            </a:r>
          </a:p>
          <a:p>
            <a:pPr algn="just">
              <a:lnSpc>
                <a:spcPct val="140000"/>
              </a:lnSpc>
            </a:pPr>
            <a:r>
              <a:rPr lang="en-US" sz="1600"/>
              <a:t>Choose the Git version that is suitable for the operating system you are using on your computer and download it.</a:t>
            </a:r>
          </a:p>
          <a:p>
            <a:pPr algn="just">
              <a:lnSpc>
                <a:spcPct val="140000"/>
              </a:lnSpc>
            </a:pPr>
            <a:r>
              <a:rPr lang="en-US" sz="1600"/>
              <a:t>Open the installation file and run the setup program.</a:t>
            </a:r>
          </a:p>
          <a:p>
            <a:pPr algn="just">
              <a:lnSpc>
                <a:spcPct val="140000"/>
              </a:lnSpc>
            </a:pPr>
            <a:r>
              <a:rPr lang="en-US" sz="1600"/>
              <a:t>Agree to the terms and continue the installation process.</a:t>
            </a:r>
          </a:p>
          <a:p>
            <a:pPr algn="just">
              <a:lnSpc>
                <a:spcPct val="140000"/>
              </a:lnSpc>
            </a:pPr>
            <a:r>
              <a:rPr lang="en-US" sz="1600"/>
              <a:t>Choose the installation options that you want to use and continue the installation process.</a:t>
            </a:r>
          </a:p>
          <a:p>
            <a:pPr algn="just">
              <a:lnSpc>
                <a:spcPct val="140000"/>
              </a:lnSpc>
            </a:pPr>
            <a:r>
              <a:rPr lang="en-US" sz="1600"/>
              <a:t>Complete the installation process and restart your computer if required.</a:t>
            </a:r>
          </a:p>
          <a:p>
            <a:pPr algn="just">
              <a:lnSpc>
                <a:spcPct val="140000"/>
              </a:lnSpc>
            </a:pPr>
            <a:r>
              <a:rPr lang="en-US" sz="1600"/>
              <a:t>Open Command Prompt or Terminal on your computer and check if Git has been successfully installed by entering the following command:</a:t>
            </a:r>
          </a:p>
          <a:p>
            <a:pPr marL="114300" indent="0" algn="just">
              <a:lnSpc>
                <a:spcPct val="140000"/>
              </a:lnSpc>
              <a:buNone/>
            </a:pPr>
            <a:r>
              <a:rPr lang="en-US" sz="1600" i="1"/>
              <a:t>	git --version</a:t>
            </a:r>
          </a:p>
          <a:p>
            <a:pPr algn="just">
              <a:lnSpc>
                <a:spcPct val="140000"/>
              </a:lnSpc>
            </a:pPr>
            <a:r>
              <a:rPr lang="en-US" sz="1600"/>
              <a:t>If Git has been installed successfully, the version of Git will be displayed on Command Prompt or Terminal.</a:t>
            </a:r>
          </a:p>
        </p:txBody>
      </p:sp>
      <p:sp>
        <p:nvSpPr>
          <p:cNvPr id="4" name="Slide Number Placeholder 3">
            <a:extLst>
              <a:ext uri="{FF2B5EF4-FFF2-40B4-BE49-F238E27FC236}">
                <a16:creationId xmlns:a16="http://schemas.microsoft.com/office/drawing/2014/main" id="{50C4E86C-D535-44F4-9EF0-BCF41AA684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220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CC5-6D9A-45FA-B584-ECA73C5923B2}"/>
              </a:ext>
            </a:extLst>
          </p:cNvPr>
          <p:cNvSpPr>
            <a:spLocks noGrp="1"/>
          </p:cNvSpPr>
          <p:nvPr>
            <p:ph type="title"/>
          </p:nvPr>
        </p:nvSpPr>
        <p:spPr/>
        <p:txBody>
          <a:bodyPr/>
          <a:lstStyle/>
          <a:p>
            <a:r>
              <a:rPr lang="en-US"/>
              <a:t>Online Git Repository</a:t>
            </a:r>
          </a:p>
        </p:txBody>
      </p:sp>
      <p:sp>
        <p:nvSpPr>
          <p:cNvPr id="3" name="Text Placeholder 2">
            <a:extLst>
              <a:ext uri="{FF2B5EF4-FFF2-40B4-BE49-F238E27FC236}">
                <a16:creationId xmlns:a16="http://schemas.microsoft.com/office/drawing/2014/main" id="{D6B452C8-80F9-4A5A-B18E-8B56F7D87C39}"/>
              </a:ext>
            </a:extLst>
          </p:cNvPr>
          <p:cNvSpPr>
            <a:spLocks noGrp="1"/>
          </p:cNvSpPr>
          <p:nvPr>
            <p:ph type="body" idx="1"/>
          </p:nvPr>
        </p:nvSpPr>
        <p:spPr/>
        <p:txBody>
          <a:bodyPr/>
          <a:lstStyle/>
          <a:p>
            <a:pPr>
              <a:lnSpc>
                <a:spcPct val="150000"/>
              </a:lnSpc>
            </a:pPr>
            <a:r>
              <a:rPr lang="en-US"/>
              <a:t>Several online Git repository service providers:</a:t>
            </a:r>
          </a:p>
          <a:p>
            <a:pPr lvl="1">
              <a:lnSpc>
                <a:spcPct val="150000"/>
              </a:lnSpc>
            </a:pPr>
            <a:r>
              <a:rPr lang="en-US"/>
              <a:t>GitHub (</a:t>
            </a:r>
            <a:r>
              <a:rPr lang="en-US">
                <a:hlinkClick r:id="rId2"/>
              </a:rPr>
              <a:t>https://github.com</a:t>
            </a:r>
            <a:r>
              <a:rPr lang="en-US"/>
              <a:t>)</a:t>
            </a:r>
          </a:p>
          <a:p>
            <a:pPr lvl="1">
              <a:lnSpc>
                <a:spcPct val="150000"/>
              </a:lnSpc>
            </a:pPr>
            <a:r>
              <a:rPr lang="en-US"/>
              <a:t>Bitbucket (</a:t>
            </a:r>
            <a:r>
              <a:rPr lang="en-US">
                <a:hlinkClick r:id="rId3"/>
              </a:rPr>
              <a:t>https://bitbucket.org</a:t>
            </a:r>
            <a:r>
              <a:rPr lang="en-US"/>
              <a:t>)</a:t>
            </a:r>
          </a:p>
        </p:txBody>
      </p:sp>
      <p:sp>
        <p:nvSpPr>
          <p:cNvPr id="4" name="Slide Number Placeholder 3">
            <a:extLst>
              <a:ext uri="{FF2B5EF4-FFF2-40B4-BE49-F238E27FC236}">
                <a16:creationId xmlns:a16="http://schemas.microsoft.com/office/drawing/2014/main" id="{4FD1A10F-8FC8-45D5-A14D-E42B5B0FB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2260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4"/>
            <a:ext cx="10712668" cy="4879036"/>
          </a:xfrm>
          <a:prstGeom prst="rect">
            <a:avLst/>
          </a:prstGeom>
          <a:noFill/>
          <a:ln>
            <a:noFill/>
          </a:ln>
        </p:spPr>
        <p:txBody>
          <a:bodyPr spcFirstLastPara="1" wrap="square" lIns="91425" tIns="45700" rIns="91425" bIns="45700" anchor="t" anchorCtr="0">
            <a:normAutofit fontScale="92500" lnSpcReduction="10000"/>
          </a:bodyPr>
          <a:lstStyle/>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React is "A JavaScript library</a:t>
            </a:r>
            <a:r>
              <a:rPr lang="en-US" sz="2700"/>
              <a:t> created by Facebook</a:t>
            </a:r>
            <a:r>
              <a:rPr lang="en-US" sz="2700">
                <a:solidFill>
                  <a:srgbClr val="111111"/>
                </a:solidFill>
                <a:latin typeface="Arial"/>
                <a:ea typeface="Arial"/>
                <a:cs typeface="Arial"/>
                <a:sym typeface="Arial"/>
              </a:rPr>
              <a:t> for building user interfaces (UI)” and </a:t>
            </a:r>
            <a:r>
              <a:rPr lang="en-US" sz="2700"/>
              <a:t>a tool for building UI components</a:t>
            </a:r>
            <a:r>
              <a:rPr lang="en-US" sz="2700">
                <a:solidFill>
                  <a:srgbClr val="111111"/>
                </a:solidFill>
                <a:latin typeface="Arial"/>
                <a:ea typeface="Arial"/>
                <a:cs typeface="Arial"/>
                <a:sym typeface="Arial"/>
              </a:rPr>
              <a:t>. </a:t>
            </a:r>
          </a:p>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It allows developers to create reusable UI components and manage the state of an application efficiently. </a:t>
            </a:r>
          </a:p>
          <a:p>
            <a:pPr marL="342900" algn="just">
              <a:lnSpc>
                <a:spcPct val="120000"/>
              </a:lnSpc>
              <a:spcBef>
                <a:spcPts val="0"/>
              </a:spcBef>
              <a:buClr>
                <a:srgbClr val="973735"/>
              </a:buClr>
              <a:buSzPct val="50000"/>
              <a:buFont typeface="Noto Sans Symbols"/>
              <a:buChar char="◆"/>
            </a:pPr>
            <a:r>
              <a:rPr lang="en-US" sz="2700"/>
              <a:t>Use ways to build dynamic web and mobile applications. </a:t>
            </a:r>
          </a:p>
          <a:p>
            <a:pPr marL="342900" algn="just">
              <a:lnSpc>
                <a:spcPct val="120000"/>
              </a:lnSpc>
              <a:spcBef>
                <a:spcPts val="0"/>
              </a:spcBef>
              <a:buClr>
                <a:srgbClr val="973735"/>
              </a:buClr>
              <a:buSzPct val="50000"/>
              <a:buFont typeface="Noto Sans Symbols"/>
              <a:buChar char="◆"/>
            </a:pPr>
            <a:r>
              <a:rPr lang="en-US" sz="2700"/>
              <a:t>If React isn't a framework, then what is it exactly?</a:t>
            </a:r>
          </a:p>
          <a:p>
            <a:pPr marL="800100" lvl="1" algn="just">
              <a:lnSpc>
                <a:spcPct val="120000"/>
              </a:lnSpc>
              <a:spcBef>
                <a:spcPts val="0"/>
              </a:spcBef>
              <a:buClr>
                <a:srgbClr val="973735"/>
              </a:buClr>
              <a:buSzPct val="50000"/>
              <a:buFont typeface="Noto Sans Symbols"/>
              <a:buChar char="◆"/>
            </a:pPr>
            <a:r>
              <a:rPr lang="en-US" sz="2300"/>
              <a:t>React is just the view layer</a:t>
            </a:r>
          </a:p>
          <a:p>
            <a:pPr marL="800100" lvl="1" algn="just">
              <a:lnSpc>
                <a:spcPct val="120000"/>
              </a:lnSpc>
              <a:spcBef>
                <a:spcPts val="0"/>
              </a:spcBef>
              <a:buClr>
                <a:srgbClr val="973735"/>
              </a:buClr>
              <a:buSzPct val="50000"/>
              <a:buFont typeface="Noto Sans Symbols"/>
              <a:buChar char="◆"/>
            </a:pPr>
            <a:r>
              <a:rPr lang="en-US" sz="2300"/>
              <a:t>Simplicity is good</a:t>
            </a:r>
          </a:p>
          <a:p>
            <a:pPr marL="800100" lvl="1" algn="just">
              <a:lnSpc>
                <a:spcPct val="120000"/>
              </a:lnSpc>
              <a:spcBef>
                <a:spcPts val="0"/>
              </a:spcBef>
              <a:buClr>
                <a:srgbClr val="973735"/>
              </a:buClr>
              <a:buSzPct val="50000"/>
              <a:buFont typeface="Noto Sans Symbols"/>
              <a:buChar char="◆"/>
            </a:pPr>
            <a:r>
              <a:rPr lang="en-US" sz="2300"/>
              <a:t>Declarative UI structures</a:t>
            </a:r>
          </a:p>
          <a:p>
            <a:pPr marL="800100" lvl="1" algn="just">
              <a:lnSpc>
                <a:spcPct val="120000"/>
              </a:lnSpc>
              <a:spcBef>
                <a:spcPts val="0"/>
              </a:spcBef>
              <a:buClr>
                <a:srgbClr val="973735"/>
              </a:buClr>
              <a:buSzPct val="50000"/>
              <a:buFont typeface="Noto Sans Symbols"/>
              <a:buChar char="◆"/>
            </a:pPr>
            <a:r>
              <a:rPr lang="en-US" sz="2300"/>
              <a:t>Data changes over time</a:t>
            </a:r>
          </a:p>
          <a:p>
            <a:pPr marL="800100" lvl="1" algn="just">
              <a:lnSpc>
                <a:spcPct val="120000"/>
              </a:lnSpc>
              <a:spcBef>
                <a:spcPts val="0"/>
              </a:spcBef>
              <a:buClr>
                <a:srgbClr val="973735"/>
              </a:buClr>
              <a:buSzPct val="50000"/>
              <a:buFont typeface="Noto Sans Symbols"/>
              <a:buChar char="◆"/>
            </a:pPr>
            <a:r>
              <a:rPr lang="en-US" sz="2300"/>
              <a:t>Performance matters</a:t>
            </a:r>
          </a:p>
          <a:p>
            <a:pPr marL="800100" lvl="1" algn="just">
              <a:lnSpc>
                <a:spcPct val="120000"/>
              </a:lnSpc>
              <a:spcBef>
                <a:spcPts val="0"/>
              </a:spcBef>
              <a:buClr>
                <a:srgbClr val="973735"/>
              </a:buClr>
              <a:buSzPct val="50000"/>
              <a:buFont typeface="Noto Sans Symbols"/>
              <a:buChar char="◆"/>
            </a:pPr>
            <a:r>
              <a:rPr lang="en-US" sz="2300"/>
              <a:t>The right level of abstraction</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React?</a:t>
            </a:r>
            <a:endParaRPr sz="3200" b="1">
              <a:solidFill>
                <a:srgbClr val="00206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C88E-60FB-4B05-9CFC-E4C4501DE5C2}"/>
              </a:ext>
            </a:extLst>
          </p:cNvPr>
          <p:cNvSpPr>
            <a:spLocks noGrp="1"/>
          </p:cNvSpPr>
          <p:nvPr>
            <p:ph type="title"/>
          </p:nvPr>
        </p:nvSpPr>
        <p:spPr/>
        <p:txBody>
          <a:bodyPr/>
          <a:lstStyle/>
          <a:p>
            <a:r>
              <a:rPr lang="en-US"/>
              <a:t>Config Git</a:t>
            </a:r>
          </a:p>
        </p:txBody>
      </p:sp>
      <p:sp>
        <p:nvSpPr>
          <p:cNvPr id="3" name="Text Placeholder 2">
            <a:extLst>
              <a:ext uri="{FF2B5EF4-FFF2-40B4-BE49-F238E27FC236}">
                <a16:creationId xmlns:a16="http://schemas.microsoft.com/office/drawing/2014/main" id="{048447C3-DAF7-427A-818D-7CE9DFDD7C8D}"/>
              </a:ext>
            </a:extLst>
          </p:cNvPr>
          <p:cNvSpPr>
            <a:spLocks noGrp="1"/>
          </p:cNvSpPr>
          <p:nvPr>
            <p:ph type="body" idx="1"/>
          </p:nvPr>
        </p:nvSpPr>
        <p:spPr/>
        <p:txBody>
          <a:bodyPr>
            <a:normAutofit fontScale="92500" lnSpcReduction="20000"/>
          </a:bodyPr>
          <a:lstStyle/>
          <a:p>
            <a:pPr>
              <a:lnSpc>
                <a:spcPct val="150000"/>
              </a:lnSpc>
            </a:pPr>
            <a:r>
              <a:rPr lang="en-US"/>
              <a:t>Configure Git</a:t>
            </a:r>
            <a:br>
              <a:rPr lang="en-US"/>
            </a:br>
            <a:r>
              <a:rPr lang="en-US" b="1"/>
              <a:t>git config --global user.name "yourname "</a:t>
            </a:r>
            <a:br>
              <a:rPr lang="en-US" b="1"/>
            </a:br>
            <a:r>
              <a:rPr lang="en-US" b="1"/>
              <a:t>git config --global user.email "youremail"</a:t>
            </a:r>
          </a:p>
          <a:p>
            <a:pPr>
              <a:lnSpc>
                <a:spcPct val="150000"/>
              </a:lnSpc>
            </a:pPr>
            <a:r>
              <a:rPr lang="en-US"/>
              <a:t>Creating Git Folder</a:t>
            </a:r>
            <a:br>
              <a:rPr lang="en-US"/>
            </a:br>
            <a:r>
              <a:rPr lang="en-US" b="1"/>
              <a:t>cd myproject</a:t>
            </a:r>
          </a:p>
          <a:p>
            <a:pPr>
              <a:lnSpc>
                <a:spcPct val="150000"/>
              </a:lnSpc>
            </a:pPr>
            <a:r>
              <a:rPr lang="en-US"/>
              <a:t>Initialize Git</a:t>
            </a:r>
            <a:br>
              <a:rPr lang="en-US"/>
            </a:br>
            <a:r>
              <a:rPr lang="en-US" b="1"/>
              <a:t>git init </a:t>
            </a:r>
          </a:p>
          <a:p>
            <a:pPr>
              <a:lnSpc>
                <a:spcPct val="150000"/>
              </a:lnSpc>
            </a:pPr>
            <a:endParaRPr lang="en-US"/>
          </a:p>
        </p:txBody>
      </p:sp>
      <p:sp>
        <p:nvSpPr>
          <p:cNvPr id="4" name="Slide Number Placeholder 3">
            <a:extLst>
              <a:ext uri="{FF2B5EF4-FFF2-40B4-BE49-F238E27FC236}">
                <a16:creationId xmlns:a16="http://schemas.microsoft.com/office/drawing/2014/main" id="{410E4E8A-0FF9-49E1-9F33-C54D36982B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31860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87-2196-4EBD-B4C3-7A51A996EF90}"/>
              </a:ext>
            </a:extLst>
          </p:cNvPr>
          <p:cNvSpPr>
            <a:spLocks noGrp="1"/>
          </p:cNvSpPr>
          <p:nvPr>
            <p:ph type="title"/>
          </p:nvPr>
        </p:nvSpPr>
        <p:spPr/>
        <p:txBody>
          <a:bodyPr/>
          <a:lstStyle/>
          <a:p>
            <a:r>
              <a:rPr lang="en-US"/>
              <a:t>Using Git</a:t>
            </a:r>
          </a:p>
        </p:txBody>
      </p:sp>
      <p:sp>
        <p:nvSpPr>
          <p:cNvPr id="3" name="Text Placeholder 2">
            <a:extLst>
              <a:ext uri="{FF2B5EF4-FFF2-40B4-BE49-F238E27FC236}">
                <a16:creationId xmlns:a16="http://schemas.microsoft.com/office/drawing/2014/main" id="{8C4BBB92-B5B0-4A88-847E-C33F9CFB7856}"/>
              </a:ext>
            </a:extLst>
          </p:cNvPr>
          <p:cNvSpPr>
            <a:spLocks noGrp="1"/>
          </p:cNvSpPr>
          <p:nvPr>
            <p:ph type="body" idx="1"/>
          </p:nvPr>
        </p:nvSpPr>
        <p:spPr>
          <a:xfrm>
            <a:off x="838200" y="1535811"/>
            <a:ext cx="5940972" cy="4351338"/>
          </a:xfrm>
        </p:spPr>
        <p:txBody>
          <a:bodyPr>
            <a:normAutofit fontScale="85000" lnSpcReduction="10000"/>
          </a:bodyPr>
          <a:lstStyle/>
          <a:p>
            <a:pPr>
              <a:lnSpc>
                <a:spcPct val="110000"/>
              </a:lnSpc>
            </a:pPr>
            <a:r>
              <a:rPr lang="en-US"/>
              <a:t>Add the remote online repository</a:t>
            </a:r>
            <a:br>
              <a:rPr lang="en-US"/>
            </a:br>
            <a:r>
              <a:rPr lang="en-US" b="1"/>
              <a:t>git remote add origin &lt;repository URL&gt;</a:t>
            </a:r>
          </a:p>
          <a:p>
            <a:pPr>
              <a:lnSpc>
                <a:spcPct val="110000"/>
              </a:lnSpc>
            </a:pPr>
            <a:r>
              <a:rPr lang="en-US"/>
              <a:t>Git Staging Environment</a:t>
            </a:r>
            <a:br>
              <a:rPr lang="en-US"/>
            </a:br>
            <a:r>
              <a:rPr lang="en-US" b="1"/>
              <a:t>git add ‘your file name’</a:t>
            </a:r>
            <a:br>
              <a:rPr lang="en-US" b="1"/>
            </a:br>
            <a:r>
              <a:rPr lang="en-US" b="1"/>
              <a:t>git add --all</a:t>
            </a:r>
          </a:p>
          <a:p>
            <a:pPr>
              <a:lnSpc>
                <a:spcPct val="110000"/>
              </a:lnSpc>
            </a:pPr>
            <a:r>
              <a:rPr lang="en-US"/>
              <a:t>Check status</a:t>
            </a:r>
            <a:br>
              <a:rPr lang="en-US"/>
            </a:br>
            <a:r>
              <a:rPr lang="en-US" b="1"/>
              <a:t>git status</a:t>
            </a:r>
          </a:p>
          <a:p>
            <a:pPr>
              <a:lnSpc>
                <a:spcPct val="110000"/>
              </a:lnSpc>
            </a:pPr>
            <a:r>
              <a:rPr lang="en-US"/>
              <a:t>Git Commit</a:t>
            </a:r>
            <a:br>
              <a:rPr lang="en-US"/>
            </a:br>
            <a:r>
              <a:rPr lang="en-US" b="1"/>
              <a:t>git commit -m "First of Hello World!"</a:t>
            </a:r>
          </a:p>
        </p:txBody>
      </p:sp>
      <p:sp>
        <p:nvSpPr>
          <p:cNvPr id="4" name="Slide Number Placeholder 3">
            <a:extLst>
              <a:ext uri="{FF2B5EF4-FFF2-40B4-BE49-F238E27FC236}">
                <a16:creationId xmlns:a16="http://schemas.microsoft.com/office/drawing/2014/main" id="{FB6B30CA-FCC6-4144-84F3-AC039C18C9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ext Placeholder 2">
            <a:extLst>
              <a:ext uri="{FF2B5EF4-FFF2-40B4-BE49-F238E27FC236}">
                <a16:creationId xmlns:a16="http://schemas.microsoft.com/office/drawing/2014/main" id="{A2D67DF6-D94F-4D30-B8E7-967EB280D145}"/>
              </a:ext>
            </a:extLst>
          </p:cNvPr>
          <p:cNvSpPr txBox="1">
            <a:spLocks/>
          </p:cNvSpPr>
          <p:nvPr/>
        </p:nvSpPr>
        <p:spPr>
          <a:xfrm>
            <a:off x="6955221" y="1535811"/>
            <a:ext cx="523677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00000"/>
              </a:lnSpc>
            </a:pPr>
            <a:r>
              <a:rPr lang="en-US"/>
              <a:t>Git Commit Log</a:t>
            </a:r>
            <a:br>
              <a:rPr lang="en-US"/>
            </a:br>
            <a:r>
              <a:rPr lang="en-US" b="1"/>
              <a:t>git log</a:t>
            </a:r>
          </a:p>
          <a:p>
            <a:pPr>
              <a:lnSpc>
                <a:spcPct val="100000"/>
              </a:lnSpc>
            </a:pPr>
            <a:r>
              <a:rPr lang="en-US"/>
              <a:t>New Git Branch</a:t>
            </a:r>
            <a:br>
              <a:rPr lang="en-US"/>
            </a:br>
            <a:r>
              <a:rPr lang="en-US" b="1"/>
              <a:t>git branch ‘hello-world’</a:t>
            </a:r>
          </a:p>
          <a:p>
            <a:pPr>
              <a:lnSpc>
                <a:spcPct val="100000"/>
              </a:lnSpc>
            </a:pPr>
            <a:r>
              <a:rPr lang="en-US"/>
              <a:t>Git Checkout</a:t>
            </a:r>
            <a:br>
              <a:rPr lang="en-US"/>
            </a:br>
            <a:r>
              <a:rPr lang="en-US" b="1"/>
              <a:t>git checkout hello-world</a:t>
            </a:r>
          </a:p>
          <a:p>
            <a:pPr>
              <a:lnSpc>
                <a:spcPct val="100000"/>
              </a:lnSpc>
            </a:pPr>
            <a:r>
              <a:rPr lang="en-US"/>
              <a:t>Push Changes to GitHub</a:t>
            </a:r>
            <a:br>
              <a:rPr lang="en-US"/>
            </a:br>
            <a:r>
              <a:rPr lang="en-US" b="1"/>
              <a:t>git push -u origin master</a:t>
            </a:r>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17270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12-D48E-40CD-9705-A4DECAC0CFF9}"/>
              </a:ext>
            </a:extLst>
          </p:cNvPr>
          <p:cNvSpPr>
            <a:spLocks noGrp="1"/>
          </p:cNvSpPr>
          <p:nvPr>
            <p:ph type="title"/>
          </p:nvPr>
        </p:nvSpPr>
        <p:spPr/>
        <p:txBody>
          <a:bodyPr/>
          <a:lstStyle/>
          <a:p>
            <a:r>
              <a:rPr lang="en-US"/>
              <a:t>Quick setup with git</a:t>
            </a:r>
          </a:p>
        </p:txBody>
      </p:sp>
      <p:sp>
        <p:nvSpPr>
          <p:cNvPr id="4" name="Slide Number Placeholder 3">
            <a:extLst>
              <a:ext uri="{FF2B5EF4-FFF2-40B4-BE49-F238E27FC236}">
                <a16:creationId xmlns:a16="http://schemas.microsoft.com/office/drawing/2014/main" id="{47102D81-5E6D-4FB7-A325-98DF0EB05365}"/>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2C5F9623-DDD1-4D7C-AB06-7828B75E258A}"/>
              </a:ext>
            </a:extLst>
          </p:cNvPr>
          <p:cNvPicPr>
            <a:picLocks noChangeAspect="1"/>
          </p:cNvPicPr>
          <p:nvPr/>
        </p:nvPicPr>
        <p:blipFill>
          <a:blip r:embed="rId2"/>
          <a:stretch>
            <a:fillRect/>
          </a:stretch>
        </p:blipFill>
        <p:spPr>
          <a:xfrm>
            <a:off x="5944170" y="-8332"/>
            <a:ext cx="6247829" cy="6096000"/>
          </a:xfrm>
          <a:prstGeom prst="rect">
            <a:avLst/>
          </a:prstGeom>
        </p:spPr>
      </p:pic>
      <p:pic>
        <p:nvPicPr>
          <p:cNvPr id="8" name="Picture 7">
            <a:extLst>
              <a:ext uri="{FF2B5EF4-FFF2-40B4-BE49-F238E27FC236}">
                <a16:creationId xmlns:a16="http://schemas.microsoft.com/office/drawing/2014/main" id="{9E7E75E3-441F-4F0C-A4AA-29EDAEBA1EA4}"/>
              </a:ext>
            </a:extLst>
          </p:cNvPr>
          <p:cNvPicPr>
            <a:picLocks noChangeAspect="1"/>
          </p:cNvPicPr>
          <p:nvPr/>
        </p:nvPicPr>
        <p:blipFill>
          <a:blip r:embed="rId3"/>
          <a:stretch>
            <a:fillRect/>
          </a:stretch>
        </p:blipFill>
        <p:spPr>
          <a:xfrm>
            <a:off x="9353154" y="3244872"/>
            <a:ext cx="2838846" cy="3600953"/>
          </a:xfrm>
          <a:prstGeom prst="rect">
            <a:avLst/>
          </a:prstGeom>
        </p:spPr>
      </p:pic>
      <p:pic>
        <p:nvPicPr>
          <p:cNvPr id="10" name="Picture 9">
            <a:extLst>
              <a:ext uri="{FF2B5EF4-FFF2-40B4-BE49-F238E27FC236}">
                <a16:creationId xmlns:a16="http://schemas.microsoft.com/office/drawing/2014/main" id="{C85F054E-B05E-4687-AC11-CDAC7D5C8A8D}"/>
              </a:ext>
            </a:extLst>
          </p:cNvPr>
          <p:cNvPicPr>
            <a:picLocks noChangeAspect="1"/>
          </p:cNvPicPr>
          <p:nvPr/>
        </p:nvPicPr>
        <p:blipFill>
          <a:blip r:embed="rId4"/>
          <a:stretch>
            <a:fillRect/>
          </a:stretch>
        </p:blipFill>
        <p:spPr>
          <a:xfrm>
            <a:off x="0" y="4859039"/>
            <a:ext cx="5315692" cy="400106"/>
          </a:xfrm>
          <a:prstGeom prst="rect">
            <a:avLst/>
          </a:prstGeom>
        </p:spPr>
      </p:pic>
      <p:pic>
        <p:nvPicPr>
          <p:cNvPr id="12" name="Picture 11">
            <a:extLst>
              <a:ext uri="{FF2B5EF4-FFF2-40B4-BE49-F238E27FC236}">
                <a16:creationId xmlns:a16="http://schemas.microsoft.com/office/drawing/2014/main" id="{DA70A51D-09FF-41B1-A9EF-F6D8D8F0D8D0}"/>
              </a:ext>
            </a:extLst>
          </p:cNvPr>
          <p:cNvPicPr>
            <a:picLocks noChangeAspect="1"/>
          </p:cNvPicPr>
          <p:nvPr/>
        </p:nvPicPr>
        <p:blipFill>
          <a:blip r:embed="rId5"/>
          <a:stretch>
            <a:fillRect/>
          </a:stretch>
        </p:blipFill>
        <p:spPr>
          <a:xfrm>
            <a:off x="0" y="5260701"/>
            <a:ext cx="4696480" cy="1019317"/>
          </a:xfrm>
          <a:prstGeom prst="rect">
            <a:avLst/>
          </a:prstGeom>
        </p:spPr>
      </p:pic>
      <p:pic>
        <p:nvPicPr>
          <p:cNvPr id="14" name="Picture 13">
            <a:extLst>
              <a:ext uri="{FF2B5EF4-FFF2-40B4-BE49-F238E27FC236}">
                <a16:creationId xmlns:a16="http://schemas.microsoft.com/office/drawing/2014/main" id="{317BE1A9-81C8-4CCF-AE82-5A0513D9645D}"/>
              </a:ext>
            </a:extLst>
          </p:cNvPr>
          <p:cNvPicPr>
            <a:picLocks noChangeAspect="1"/>
          </p:cNvPicPr>
          <p:nvPr/>
        </p:nvPicPr>
        <p:blipFill>
          <a:blip r:embed="rId6"/>
          <a:stretch>
            <a:fillRect/>
          </a:stretch>
        </p:blipFill>
        <p:spPr>
          <a:xfrm>
            <a:off x="0" y="6280018"/>
            <a:ext cx="7430537" cy="543001"/>
          </a:xfrm>
          <a:prstGeom prst="rect">
            <a:avLst/>
          </a:prstGeom>
        </p:spPr>
      </p:pic>
      <p:pic>
        <p:nvPicPr>
          <p:cNvPr id="16" name="Picture 15">
            <a:extLst>
              <a:ext uri="{FF2B5EF4-FFF2-40B4-BE49-F238E27FC236}">
                <a16:creationId xmlns:a16="http://schemas.microsoft.com/office/drawing/2014/main" id="{8529ED66-B058-4D0A-93E0-E6CA5BC8E2F4}"/>
              </a:ext>
            </a:extLst>
          </p:cNvPr>
          <p:cNvPicPr>
            <a:picLocks noChangeAspect="1"/>
          </p:cNvPicPr>
          <p:nvPr/>
        </p:nvPicPr>
        <p:blipFill>
          <a:blip r:embed="rId7"/>
          <a:stretch>
            <a:fillRect/>
          </a:stretch>
        </p:blipFill>
        <p:spPr>
          <a:xfrm>
            <a:off x="89613" y="1379660"/>
            <a:ext cx="4848902" cy="2848373"/>
          </a:xfrm>
          <a:prstGeom prst="rect">
            <a:avLst/>
          </a:prstGeom>
        </p:spPr>
      </p:pic>
      <p:sp>
        <p:nvSpPr>
          <p:cNvPr id="17" name="Oval 16">
            <a:extLst>
              <a:ext uri="{FF2B5EF4-FFF2-40B4-BE49-F238E27FC236}">
                <a16:creationId xmlns:a16="http://schemas.microsoft.com/office/drawing/2014/main" id="{12886756-7844-42F5-8BB2-88A5173BCA17}"/>
              </a:ext>
            </a:extLst>
          </p:cNvPr>
          <p:cNvSpPr/>
          <p:nvPr/>
        </p:nvSpPr>
        <p:spPr>
          <a:xfrm>
            <a:off x="11353800" y="4993630"/>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1</a:t>
            </a:r>
          </a:p>
        </p:txBody>
      </p:sp>
      <p:sp>
        <p:nvSpPr>
          <p:cNvPr id="18" name="Oval 17">
            <a:extLst>
              <a:ext uri="{FF2B5EF4-FFF2-40B4-BE49-F238E27FC236}">
                <a16:creationId xmlns:a16="http://schemas.microsoft.com/office/drawing/2014/main" id="{853213E4-1547-460C-822F-F6A71400936F}"/>
              </a:ext>
            </a:extLst>
          </p:cNvPr>
          <p:cNvSpPr/>
          <p:nvPr/>
        </p:nvSpPr>
        <p:spPr>
          <a:xfrm>
            <a:off x="10541349" y="1757801"/>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2</a:t>
            </a:r>
          </a:p>
        </p:txBody>
      </p:sp>
      <p:sp>
        <p:nvSpPr>
          <p:cNvPr id="19" name="Oval 18">
            <a:extLst>
              <a:ext uri="{FF2B5EF4-FFF2-40B4-BE49-F238E27FC236}">
                <a16:creationId xmlns:a16="http://schemas.microsoft.com/office/drawing/2014/main" id="{57492F63-AC51-4430-BF50-14F3B71D2915}"/>
              </a:ext>
            </a:extLst>
          </p:cNvPr>
          <p:cNvSpPr/>
          <p:nvPr/>
        </p:nvSpPr>
        <p:spPr>
          <a:xfrm>
            <a:off x="4008451" y="5721388"/>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3</a:t>
            </a:r>
          </a:p>
        </p:txBody>
      </p:sp>
      <p:sp>
        <p:nvSpPr>
          <p:cNvPr id="20" name="Oval 19">
            <a:extLst>
              <a:ext uri="{FF2B5EF4-FFF2-40B4-BE49-F238E27FC236}">
                <a16:creationId xmlns:a16="http://schemas.microsoft.com/office/drawing/2014/main" id="{79C0F8DB-A420-4696-8F5A-9CE59728C29B}"/>
              </a:ext>
            </a:extLst>
          </p:cNvPr>
          <p:cNvSpPr/>
          <p:nvPr/>
        </p:nvSpPr>
        <p:spPr>
          <a:xfrm>
            <a:off x="2928730" y="2487286"/>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4</a:t>
            </a:r>
          </a:p>
        </p:txBody>
      </p:sp>
      <p:cxnSp>
        <p:nvCxnSpPr>
          <p:cNvPr id="24" name="Straight Arrow Connector 23">
            <a:extLst>
              <a:ext uri="{FF2B5EF4-FFF2-40B4-BE49-F238E27FC236}">
                <a16:creationId xmlns:a16="http://schemas.microsoft.com/office/drawing/2014/main" id="{E0AFB3EB-DDAE-4D09-BB93-3DEB10E6E413}"/>
              </a:ext>
            </a:extLst>
          </p:cNvPr>
          <p:cNvCxnSpPr/>
          <p:nvPr/>
        </p:nvCxnSpPr>
        <p:spPr>
          <a:xfrm flipV="1">
            <a:off x="11585027" y="2343807"/>
            <a:ext cx="0" cy="2259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B30D0F-6F25-4A0A-8244-951C6657F4E3}"/>
              </a:ext>
            </a:extLst>
          </p:cNvPr>
          <p:cNvCxnSpPr>
            <a:cxnSpLocks/>
          </p:cNvCxnSpPr>
          <p:nvPr/>
        </p:nvCxnSpPr>
        <p:spPr>
          <a:xfrm flipH="1">
            <a:off x="4938515" y="2220256"/>
            <a:ext cx="5288052" cy="3521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92EC24-CA34-49FD-8597-263403210009}"/>
              </a:ext>
            </a:extLst>
          </p:cNvPr>
          <p:cNvCxnSpPr>
            <a:cxnSpLocks/>
          </p:cNvCxnSpPr>
          <p:nvPr/>
        </p:nvCxnSpPr>
        <p:spPr>
          <a:xfrm flipH="1" flipV="1">
            <a:off x="3288594" y="3176496"/>
            <a:ext cx="793295" cy="2393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38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3: Install, Setting up and Push Code to Git</a:t>
            </a:r>
          </a:p>
        </p:txBody>
      </p:sp>
    </p:spTree>
    <p:extLst>
      <p:ext uri="{BB962C8B-B14F-4D97-AF65-F5344CB8AC3E}">
        <p14:creationId xmlns:p14="http://schemas.microsoft.com/office/powerpoint/2010/main" val="388832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React</a:t>
            </a:r>
          </a:p>
          <a:p>
            <a:pPr marL="800100" lvl="1">
              <a:lnSpc>
                <a:spcPct val="120000"/>
              </a:lnSpc>
              <a:spcBef>
                <a:spcPts val="0"/>
              </a:spcBef>
              <a:buClr>
                <a:srgbClr val="973735"/>
              </a:buClr>
              <a:buSzPts val="1400"/>
              <a:buFont typeface="Noto Sans Symbols"/>
              <a:buChar char="◆"/>
            </a:pPr>
            <a:r>
              <a:rPr lang="en-US"/>
              <a:t>Describe new in React 18</a:t>
            </a:r>
          </a:p>
          <a:p>
            <a:pPr marL="800100" lvl="1">
              <a:lnSpc>
                <a:spcPct val="120000"/>
              </a:lnSpc>
              <a:buClr>
                <a:srgbClr val="973735"/>
              </a:buClr>
              <a:buSzPts val="1400"/>
              <a:buFont typeface="Noto Sans Symbols"/>
              <a:buChar char="◆"/>
            </a:pPr>
            <a:r>
              <a:rPr lang="en-US"/>
              <a:t>Describe installing required dependencies</a:t>
            </a:r>
          </a:p>
          <a:p>
            <a:pPr marL="1257300" lvl="2">
              <a:lnSpc>
                <a:spcPct val="120000"/>
              </a:lnSpc>
              <a:spcBef>
                <a:spcPts val="1000"/>
              </a:spcBef>
              <a:buClr>
                <a:srgbClr val="973735"/>
              </a:buClr>
              <a:buSzPts val="1400"/>
              <a:buFont typeface="Noto Sans Symbols"/>
              <a:buChar char="◆"/>
            </a:pPr>
            <a:r>
              <a:rPr lang="en-US"/>
              <a:t>Visual Studio Code</a:t>
            </a:r>
          </a:p>
          <a:p>
            <a:pPr marL="1257300" lvl="2">
              <a:lnSpc>
                <a:spcPct val="120000"/>
              </a:lnSpc>
              <a:spcBef>
                <a:spcPts val="1000"/>
              </a:spcBef>
              <a:buClr>
                <a:srgbClr val="973735"/>
              </a:buClr>
              <a:buSzPts val="1400"/>
              <a:buFont typeface="Noto Sans Symbols"/>
              <a:buChar char="◆"/>
            </a:pPr>
            <a:r>
              <a:rPr lang="en-US"/>
              <a:t>Node JS</a:t>
            </a:r>
          </a:p>
          <a:p>
            <a:pPr marL="1257300" lvl="2">
              <a:lnSpc>
                <a:spcPct val="120000"/>
              </a:lnSpc>
              <a:spcBef>
                <a:spcPts val="1000"/>
              </a:spcBef>
              <a:buClr>
                <a:srgbClr val="973735"/>
              </a:buClr>
              <a:buSzPts val="1400"/>
              <a:buFont typeface="Noto Sans Symbols"/>
              <a:buChar char="◆"/>
            </a:pPr>
            <a:r>
              <a:rPr lang="en-US"/>
              <a:t>Chrome DevTools</a:t>
            </a:r>
          </a:p>
          <a:p>
            <a:pPr marL="1257300" lvl="2">
              <a:lnSpc>
                <a:spcPct val="120000"/>
              </a:lnSpc>
              <a:spcBef>
                <a:spcPts val="1000"/>
              </a:spcBef>
              <a:buClr>
                <a:srgbClr val="973735"/>
              </a:buClr>
              <a:buSzPts val="1400"/>
              <a:buFont typeface="Noto Sans Symbols"/>
              <a:buChar char="◆"/>
            </a:pPr>
            <a:r>
              <a:rPr lang="en-US"/>
              <a:t>React Developer Tools</a:t>
            </a:r>
          </a:p>
          <a:p>
            <a:pPr marL="800100" lvl="1">
              <a:lnSpc>
                <a:spcPct val="120000"/>
              </a:lnSpc>
              <a:buClr>
                <a:srgbClr val="973735"/>
              </a:buClr>
              <a:buSzPts val="1400"/>
              <a:buFont typeface="Noto Sans Symbols"/>
              <a:buChar char="◆"/>
            </a:pPr>
            <a:r>
              <a:rPr lang="en-US"/>
              <a:t>Demo Create React App</a:t>
            </a:r>
          </a:p>
          <a:p>
            <a:pPr marL="800100" lvl="1">
              <a:lnSpc>
                <a:spcPct val="120000"/>
              </a:lnSpc>
              <a:buClr>
                <a:srgbClr val="973735"/>
              </a:buClr>
              <a:buSzPts val="1400"/>
              <a:buFont typeface="Noto Sans Symbols"/>
              <a:buChar char="◆"/>
            </a:pPr>
            <a:r>
              <a:rPr lang="en-US"/>
              <a:t>Set up a Git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E143-A116-48C2-AE59-FE4B4BDCE8E6}"/>
              </a:ext>
            </a:extLst>
          </p:cNvPr>
          <p:cNvSpPr>
            <a:spLocks noGrp="1"/>
          </p:cNvSpPr>
          <p:nvPr>
            <p:ph type="title"/>
          </p:nvPr>
        </p:nvSpPr>
        <p:spPr>
          <a:xfrm>
            <a:off x="1211826" y="580880"/>
            <a:ext cx="10515600" cy="575433"/>
          </a:xfrm>
        </p:spPr>
        <p:txBody>
          <a:bodyPr>
            <a:normAutofit/>
          </a:bodyPr>
          <a:lstStyle/>
          <a:p>
            <a:r>
              <a:rPr lang="en-US" b="1"/>
              <a:t>React is just the view layer</a:t>
            </a:r>
          </a:p>
        </p:txBody>
      </p:sp>
      <p:sp>
        <p:nvSpPr>
          <p:cNvPr id="3" name="Text Placeholder 2">
            <a:extLst>
              <a:ext uri="{FF2B5EF4-FFF2-40B4-BE49-F238E27FC236}">
                <a16:creationId xmlns:a16="http://schemas.microsoft.com/office/drawing/2014/main" id="{8D87F744-5EB9-4DBC-AE4E-1635E857BFC8}"/>
              </a:ext>
            </a:extLst>
          </p:cNvPr>
          <p:cNvSpPr>
            <a:spLocks noGrp="1"/>
          </p:cNvSpPr>
          <p:nvPr>
            <p:ph type="body" idx="1"/>
          </p:nvPr>
        </p:nvSpPr>
        <p:spPr>
          <a:xfrm>
            <a:off x="838200" y="1535811"/>
            <a:ext cx="6430347" cy="4351338"/>
          </a:xfrm>
        </p:spPr>
        <p:txBody>
          <a:bodyPr/>
          <a:lstStyle/>
          <a:p>
            <a:pPr algn="just">
              <a:lnSpc>
                <a:spcPct val="120000"/>
              </a:lnSpc>
            </a:pPr>
            <a:r>
              <a:rPr lang="en-US"/>
              <a:t>React is generally thought of as the view layer in an application.</a:t>
            </a:r>
          </a:p>
          <a:p>
            <a:pPr algn="just">
              <a:lnSpc>
                <a:spcPct val="120000"/>
              </a:lnSpc>
            </a:pPr>
            <a:r>
              <a:rPr lang="en-US" sz="2800">
                <a:solidFill>
                  <a:schemeClr val="dk1"/>
                </a:solidFill>
              </a:rPr>
              <a:t>To render this data to the UI, pass it to a React Component, which handles the job of getting the HTML into the page. </a:t>
            </a:r>
          </a:p>
        </p:txBody>
      </p:sp>
      <p:sp>
        <p:nvSpPr>
          <p:cNvPr id="4" name="Slide Number Placeholder 3">
            <a:extLst>
              <a:ext uri="{FF2B5EF4-FFF2-40B4-BE49-F238E27FC236}">
                <a16:creationId xmlns:a16="http://schemas.microsoft.com/office/drawing/2014/main" id="{5B140CBD-A79C-4A38-897D-8A0235687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0A93B0C4-7BA4-41CA-90E9-5541CC91B61D}"/>
              </a:ext>
            </a:extLst>
          </p:cNvPr>
          <p:cNvPicPr/>
          <p:nvPr/>
        </p:nvPicPr>
        <p:blipFill>
          <a:blip r:embed="rId2"/>
          <a:stretch>
            <a:fillRect/>
          </a:stretch>
        </p:blipFill>
        <p:spPr>
          <a:xfrm>
            <a:off x="8138858" y="1638447"/>
            <a:ext cx="2545975" cy="2687836"/>
          </a:xfrm>
          <a:prstGeom prst="rect">
            <a:avLst/>
          </a:prstGeom>
        </p:spPr>
      </p:pic>
    </p:spTree>
    <p:extLst>
      <p:ext uri="{BB962C8B-B14F-4D97-AF65-F5344CB8AC3E}">
        <p14:creationId xmlns:p14="http://schemas.microsoft.com/office/powerpoint/2010/main" val="418959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DD5-07F7-4412-8DE7-A6680F3BD9BA}"/>
              </a:ext>
            </a:extLst>
          </p:cNvPr>
          <p:cNvSpPr>
            <a:spLocks noGrp="1"/>
          </p:cNvSpPr>
          <p:nvPr>
            <p:ph type="title"/>
          </p:nvPr>
        </p:nvSpPr>
        <p:spPr/>
        <p:txBody>
          <a:bodyPr>
            <a:normAutofit/>
          </a:bodyPr>
          <a:lstStyle/>
          <a:p>
            <a:r>
              <a:rPr lang="en-US"/>
              <a:t>Simplicity is good</a:t>
            </a:r>
          </a:p>
        </p:txBody>
      </p:sp>
      <p:sp>
        <p:nvSpPr>
          <p:cNvPr id="3" name="Text Placeholder 2">
            <a:extLst>
              <a:ext uri="{FF2B5EF4-FFF2-40B4-BE49-F238E27FC236}">
                <a16:creationId xmlns:a16="http://schemas.microsoft.com/office/drawing/2014/main" id="{765EC090-C1C6-4B45-9D95-0F9C01D6A686}"/>
              </a:ext>
            </a:extLst>
          </p:cNvPr>
          <p:cNvSpPr>
            <a:spLocks noGrp="1"/>
          </p:cNvSpPr>
          <p:nvPr>
            <p:ph type="body" idx="1"/>
          </p:nvPr>
        </p:nvSpPr>
        <p:spPr/>
        <p:txBody>
          <a:bodyPr>
            <a:normAutofit fontScale="85000" lnSpcReduction="10000"/>
          </a:bodyPr>
          <a:lstStyle/>
          <a:p>
            <a:pPr algn="just">
              <a:lnSpc>
                <a:spcPct val="130000"/>
              </a:lnSpc>
            </a:pPr>
            <a:r>
              <a:rPr lang="en-US"/>
              <a:t>React is divided into two major APIs: </a:t>
            </a:r>
          </a:p>
          <a:p>
            <a:pPr lvl="1" algn="just">
              <a:lnSpc>
                <a:spcPct val="130000"/>
              </a:lnSpc>
            </a:pPr>
            <a:r>
              <a:rPr lang="en-US" b="1"/>
              <a:t>The React Component API</a:t>
            </a:r>
            <a:r>
              <a:rPr lang="en-US"/>
              <a:t>: These are the parts of the page that are rendered by the React DOM. </a:t>
            </a:r>
          </a:p>
          <a:p>
            <a:pPr lvl="1" algn="just">
              <a:lnSpc>
                <a:spcPct val="130000"/>
              </a:lnSpc>
            </a:pPr>
            <a:r>
              <a:rPr lang="en-US" b="1"/>
              <a:t>React DOM</a:t>
            </a:r>
            <a:r>
              <a:rPr lang="en-US"/>
              <a:t>: This is the API that's used to perform the rendering on a web page. </a:t>
            </a:r>
          </a:p>
          <a:p>
            <a:pPr algn="just">
              <a:lnSpc>
                <a:spcPct val="130000"/>
              </a:lnSpc>
            </a:pPr>
            <a:r>
              <a:rPr lang="en-US"/>
              <a:t>Within a React component, we have the following areas to think about: </a:t>
            </a:r>
          </a:p>
          <a:p>
            <a:pPr lvl="1" algn="just">
              <a:lnSpc>
                <a:spcPct val="130000"/>
              </a:lnSpc>
            </a:pPr>
            <a:r>
              <a:rPr lang="en-US"/>
              <a:t>Data</a:t>
            </a:r>
          </a:p>
          <a:p>
            <a:pPr lvl="1" algn="just">
              <a:lnSpc>
                <a:spcPct val="130000"/>
              </a:lnSpc>
            </a:pPr>
            <a:r>
              <a:rPr lang="en-US"/>
              <a:t>Lifecycle</a:t>
            </a:r>
          </a:p>
          <a:p>
            <a:pPr lvl="1" algn="just">
              <a:lnSpc>
                <a:spcPct val="130000"/>
              </a:lnSpc>
            </a:pPr>
            <a:r>
              <a:rPr lang="en-US"/>
              <a:t>Events</a:t>
            </a:r>
          </a:p>
          <a:p>
            <a:pPr lvl="1" algn="just">
              <a:lnSpc>
                <a:spcPct val="130000"/>
              </a:lnSpc>
            </a:pPr>
            <a:r>
              <a:rPr lang="en-US"/>
              <a:t>JSX</a:t>
            </a:r>
          </a:p>
        </p:txBody>
      </p:sp>
      <p:sp>
        <p:nvSpPr>
          <p:cNvPr id="4" name="Slide Number Placeholder 3">
            <a:extLst>
              <a:ext uri="{FF2B5EF4-FFF2-40B4-BE49-F238E27FC236}">
                <a16:creationId xmlns:a16="http://schemas.microsoft.com/office/drawing/2014/main" id="{67030547-2043-457F-AE77-100B0EEADF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022C780-19A3-4C07-B342-A8E176716E4D}"/>
              </a:ext>
            </a:extLst>
          </p:cNvPr>
          <p:cNvPicPr/>
          <p:nvPr/>
        </p:nvPicPr>
        <p:blipFill>
          <a:blip r:embed="rId2"/>
          <a:stretch>
            <a:fillRect/>
          </a:stretch>
        </p:blipFill>
        <p:spPr>
          <a:xfrm>
            <a:off x="6742690" y="3870166"/>
            <a:ext cx="4500698" cy="2479905"/>
          </a:xfrm>
          <a:prstGeom prst="rect">
            <a:avLst/>
          </a:prstGeom>
        </p:spPr>
      </p:pic>
    </p:spTree>
    <p:extLst>
      <p:ext uri="{BB962C8B-B14F-4D97-AF65-F5344CB8AC3E}">
        <p14:creationId xmlns:p14="http://schemas.microsoft.com/office/powerpoint/2010/main" val="21096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04-5373-428C-A2EB-5192E0D3F691}"/>
              </a:ext>
            </a:extLst>
          </p:cNvPr>
          <p:cNvSpPr>
            <a:spLocks noGrp="1"/>
          </p:cNvSpPr>
          <p:nvPr>
            <p:ph type="title"/>
          </p:nvPr>
        </p:nvSpPr>
        <p:spPr/>
        <p:txBody>
          <a:bodyPr>
            <a:normAutofit/>
          </a:bodyPr>
          <a:lstStyle/>
          <a:p>
            <a:r>
              <a:rPr lang="en-US"/>
              <a:t>Declarative UI structures</a:t>
            </a:r>
          </a:p>
        </p:txBody>
      </p:sp>
      <p:sp>
        <p:nvSpPr>
          <p:cNvPr id="3" name="Text Placeholder 2">
            <a:extLst>
              <a:ext uri="{FF2B5EF4-FFF2-40B4-BE49-F238E27FC236}">
                <a16:creationId xmlns:a16="http://schemas.microsoft.com/office/drawing/2014/main" id="{7F09E99D-AC26-4B3B-89DE-1441C37C17BF}"/>
              </a:ext>
            </a:extLst>
          </p:cNvPr>
          <p:cNvSpPr>
            <a:spLocks noGrp="1"/>
          </p:cNvSpPr>
          <p:nvPr>
            <p:ph type="body" idx="1"/>
          </p:nvPr>
        </p:nvSpPr>
        <p:spPr/>
        <p:txBody>
          <a:bodyPr>
            <a:normAutofit fontScale="92500" lnSpcReduction="20000"/>
          </a:bodyPr>
          <a:lstStyle/>
          <a:p>
            <a:pPr algn="just">
              <a:lnSpc>
                <a:spcPct val="120000"/>
              </a:lnSpc>
            </a:pPr>
            <a:r>
              <a:rPr lang="en-US"/>
              <a:t>The syntax used by React components is called JSX (JavaScript XML). </a:t>
            </a:r>
          </a:p>
          <a:p>
            <a:pPr algn="just">
              <a:lnSpc>
                <a:spcPct val="120000"/>
              </a:lnSpc>
            </a:pPr>
            <a:r>
              <a:rPr lang="en-US"/>
              <a:t>What's groundbreaking about the declarative JSX approach is that we don't have to perform little micro-operations to change the content of a component.</a:t>
            </a:r>
          </a:p>
          <a:p>
            <a:pPr algn="just">
              <a:lnSpc>
                <a:spcPct val="120000"/>
              </a:lnSpc>
            </a:pPr>
            <a:r>
              <a:rPr lang="en-US"/>
              <a:t>The XML-style syntax makes it easy to describe what the UI should look like – that is, what are the HTML elements that this component is going to render? This is called declarative programming and is very well suited for UI development.</a:t>
            </a:r>
          </a:p>
        </p:txBody>
      </p:sp>
      <p:sp>
        <p:nvSpPr>
          <p:cNvPr id="4" name="Slide Number Placeholder 3">
            <a:extLst>
              <a:ext uri="{FF2B5EF4-FFF2-40B4-BE49-F238E27FC236}">
                <a16:creationId xmlns:a16="http://schemas.microsoft.com/office/drawing/2014/main" id="{E0D27374-19DE-4B95-A227-F74BB6C25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287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B82C-95A3-4B16-9089-AEC3E17C2438}"/>
              </a:ext>
            </a:extLst>
          </p:cNvPr>
          <p:cNvSpPr>
            <a:spLocks noGrp="1"/>
          </p:cNvSpPr>
          <p:nvPr>
            <p:ph type="title"/>
          </p:nvPr>
        </p:nvSpPr>
        <p:spPr/>
        <p:txBody>
          <a:bodyPr>
            <a:normAutofit/>
          </a:bodyPr>
          <a:lstStyle/>
          <a:p>
            <a:r>
              <a:rPr lang="en-US" sz="3200"/>
              <a:t>Data changes over time</a:t>
            </a:r>
          </a:p>
        </p:txBody>
      </p:sp>
      <p:sp>
        <p:nvSpPr>
          <p:cNvPr id="3" name="Text Placeholder 2">
            <a:extLst>
              <a:ext uri="{FF2B5EF4-FFF2-40B4-BE49-F238E27FC236}">
                <a16:creationId xmlns:a16="http://schemas.microsoft.com/office/drawing/2014/main" id="{E441A27E-650B-452E-A420-FA77EAE8DCCE}"/>
              </a:ext>
            </a:extLst>
          </p:cNvPr>
          <p:cNvSpPr>
            <a:spLocks noGrp="1"/>
          </p:cNvSpPr>
          <p:nvPr>
            <p:ph type="body" idx="1"/>
          </p:nvPr>
        </p:nvSpPr>
        <p:spPr>
          <a:xfrm>
            <a:off x="838200" y="1535811"/>
            <a:ext cx="7745963" cy="4351338"/>
          </a:xfrm>
        </p:spPr>
        <p:txBody>
          <a:bodyPr>
            <a:normAutofit fontScale="85000" lnSpcReduction="10000"/>
          </a:bodyPr>
          <a:lstStyle/>
          <a:p>
            <a:pPr algn="just">
              <a:lnSpc>
                <a:spcPct val="120000"/>
              </a:lnSpc>
            </a:pPr>
            <a:r>
              <a:rPr lang="en-US"/>
              <a:t>JSX is like a static string, representing a chunk of rendered output.</a:t>
            </a:r>
          </a:p>
          <a:p>
            <a:pPr algn="just">
              <a:lnSpc>
                <a:spcPct val="120000"/>
              </a:lnSpc>
            </a:pPr>
            <a:r>
              <a:rPr lang="en-US"/>
              <a:t>React components rely on data being passed into them. This data represents the dynamic parts of the UI – for example, a UI element that's rendered based on a Boolean value could change the next time the component is rendered. </a:t>
            </a:r>
          </a:p>
          <a:p>
            <a:pPr algn="just">
              <a:lnSpc>
                <a:spcPct val="120000"/>
              </a:lnSpc>
            </a:pPr>
            <a:r>
              <a:rPr lang="en-US"/>
              <a:t>React can handle the performance demands of this approach.</a:t>
            </a:r>
          </a:p>
        </p:txBody>
      </p:sp>
      <p:sp>
        <p:nvSpPr>
          <p:cNvPr id="4" name="Slide Number Placeholder 3">
            <a:extLst>
              <a:ext uri="{FF2B5EF4-FFF2-40B4-BE49-F238E27FC236}">
                <a16:creationId xmlns:a16="http://schemas.microsoft.com/office/drawing/2014/main" id="{5634B978-0212-4615-AAD7-1DF088C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ADA5B67-90B2-4493-9769-42CB200D5236}"/>
              </a:ext>
            </a:extLst>
          </p:cNvPr>
          <p:cNvPicPr/>
          <p:nvPr/>
        </p:nvPicPr>
        <p:blipFill>
          <a:blip r:embed="rId2"/>
          <a:stretch>
            <a:fillRect/>
          </a:stretch>
        </p:blipFill>
        <p:spPr>
          <a:xfrm>
            <a:off x="8686060" y="1523861"/>
            <a:ext cx="2594650" cy="3085461"/>
          </a:xfrm>
          <a:prstGeom prst="rect">
            <a:avLst/>
          </a:prstGeom>
        </p:spPr>
      </p:pic>
    </p:spTree>
    <p:extLst>
      <p:ext uri="{BB962C8B-B14F-4D97-AF65-F5344CB8AC3E}">
        <p14:creationId xmlns:p14="http://schemas.microsoft.com/office/powerpoint/2010/main" val="21618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2CD7-3F5E-4B9A-8E2B-656C9C847817}"/>
              </a:ext>
            </a:extLst>
          </p:cNvPr>
          <p:cNvSpPr>
            <a:spLocks noGrp="1"/>
          </p:cNvSpPr>
          <p:nvPr>
            <p:ph type="title"/>
          </p:nvPr>
        </p:nvSpPr>
        <p:spPr/>
        <p:txBody>
          <a:bodyPr>
            <a:normAutofit/>
          </a:bodyPr>
          <a:lstStyle/>
          <a:p>
            <a:r>
              <a:rPr lang="en-US" sz="3200"/>
              <a:t>Performance matters</a:t>
            </a:r>
          </a:p>
        </p:txBody>
      </p:sp>
      <p:sp>
        <p:nvSpPr>
          <p:cNvPr id="3" name="Text Placeholder 2">
            <a:extLst>
              <a:ext uri="{FF2B5EF4-FFF2-40B4-BE49-F238E27FC236}">
                <a16:creationId xmlns:a16="http://schemas.microsoft.com/office/drawing/2014/main" id="{9221A512-6B1F-4242-93B2-BA571D43539A}"/>
              </a:ext>
            </a:extLst>
          </p:cNvPr>
          <p:cNvSpPr>
            <a:spLocks noGrp="1"/>
          </p:cNvSpPr>
          <p:nvPr>
            <p:ph type="body" idx="1"/>
          </p:nvPr>
        </p:nvSpPr>
        <p:spPr>
          <a:xfrm>
            <a:off x="838200" y="1535811"/>
            <a:ext cx="6393024" cy="4351338"/>
          </a:xfrm>
        </p:spPr>
        <p:txBody>
          <a:bodyPr>
            <a:normAutofit fontScale="77500" lnSpcReduction="20000"/>
          </a:bodyPr>
          <a:lstStyle/>
          <a:p>
            <a:pPr algn="just">
              <a:lnSpc>
                <a:spcPct val="120000"/>
              </a:lnSpc>
            </a:pPr>
            <a:r>
              <a:rPr lang="en-US"/>
              <a:t>Can declare the structure of the UI with JSX. This is less error-prone than the imperative approach of assembling the UI piece by piece. However, the declarative approach does present a challenge –performance. </a:t>
            </a:r>
          </a:p>
          <a:p>
            <a:pPr algn="just">
              <a:lnSpc>
                <a:spcPct val="120000"/>
              </a:lnSpc>
            </a:pPr>
            <a:r>
              <a:rPr lang="en-US"/>
              <a:t>The Document Object Model (DOM) represents HTML in the browser after it has been rendered. The DOM API is how JavaScript is able to change content on a page.</a:t>
            </a:r>
          </a:p>
          <a:p>
            <a:pPr algn="just">
              <a:lnSpc>
                <a:spcPct val="120000"/>
              </a:lnSpc>
            </a:pPr>
            <a:r>
              <a:rPr lang="en-US"/>
              <a:t>Diffing and patching. </a:t>
            </a:r>
          </a:p>
        </p:txBody>
      </p:sp>
      <p:sp>
        <p:nvSpPr>
          <p:cNvPr id="4" name="Slide Number Placeholder 3">
            <a:extLst>
              <a:ext uri="{FF2B5EF4-FFF2-40B4-BE49-F238E27FC236}">
                <a16:creationId xmlns:a16="http://schemas.microsoft.com/office/drawing/2014/main" id="{2F726504-E8AD-4ADC-A7AE-BF98FA6CF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5796F30-05A5-46A8-940E-3144B8F9C3F8}"/>
              </a:ext>
            </a:extLst>
          </p:cNvPr>
          <p:cNvPicPr/>
          <p:nvPr/>
        </p:nvPicPr>
        <p:blipFill>
          <a:blip r:embed="rId3"/>
          <a:stretch>
            <a:fillRect/>
          </a:stretch>
        </p:blipFill>
        <p:spPr>
          <a:xfrm>
            <a:off x="7365997" y="1655562"/>
            <a:ext cx="4063263" cy="1918062"/>
          </a:xfrm>
          <a:prstGeom prst="rect">
            <a:avLst/>
          </a:prstGeom>
        </p:spPr>
      </p:pic>
      <p:pic>
        <p:nvPicPr>
          <p:cNvPr id="6" name="Picture 5">
            <a:extLst>
              <a:ext uri="{FF2B5EF4-FFF2-40B4-BE49-F238E27FC236}">
                <a16:creationId xmlns:a16="http://schemas.microsoft.com/office/drawing/2014/main" id="{AFADA8FA-C081-461B-905C-FF35AE82B947}"/>
              </a:ext>
            </a:extLst>
          </p:cNvPr>
          <p:cNvPicPr/>
          <p:nvPr/>
        </p:nvPicPr>
        <p:blipFill>
          <a:blip r:embed="rId4"/>
          <a:stretch>
            <a:fillRect/>
          </a:stretch>
        </p:blipFill>
        <p:spPr>
          <a:xfrm>
            <a:off x="7365996" y="4226250"/>
            <a:ext cx="4063263" cy="2011541"/>
          </a:xfrm>
          <a:prstGeom prst="rect">
            <a:avLst/>
          </a:prstGeom>
        </p:spPr>
      </p:pic>
      <p:sp>
        <p:nvSpPr>
          <p:cNvPr id="8" name="TextBox 7">
            <a:extLst>
              <a:ext uri="{FF2B5EF4-FFF2-40B4-BE49-F238E27FC236}">
                <a16:creationId xmlns:a16="http://schemas.microsoft.com/office/drawing/2014/main" id="{F97FB859-1CD1-42A7-8E51-F3B2CB6E07C0}"/>
              </a:ext>
            </a:extLst>
          </p:cNvPr>
          <p:cNvSpPr txBox="1"/>
          <p:nvPr/>
        </p:nvSpPr>
        <p:spPr>
          <a:xfrm>
            <a:off x="7009660" y="6172923"/>
            <a:ext cx="4909071" cy="307777"/>
          </a:xfrm>
          <a:prstGeom prst="rect">
            <a:avLst/>
          </a:prstGeom>
          <a:noFill/>
        </p:spPr>
        <p:txBody>
          <a:bodyPr wrap="square">
            <a:spAutoFit/>
          </a:bodyPr>
          <a:lstStyle/>
          <a:p>
            <a:r>
              <a:rPr lang="en-US">
                <a:solidFill>
                  <a:srgbClr val="002060"/>
                </a:solidFill>
              </a:rPr>
              <a:t>React transpiles JSX syntax into imperative DOM API calls </a:t>
            </a:r>
          </a:p>
        </p:txBody>
      </p:sp>
      <p:sp>
        <p:nvSpPr>
          <p:cNvPr id="10" name="TextBox 9">
            <a:extLst>
              <a:ext uri="{FF2B5EF4-FFF2-40B4-BE49-F238E27FC236}">
                <a16:creationId xmlns:a16="http://schemas.microsoft.com/office/drawing/2014/main" id="{98DDE901-858C-4C09-A3FC-482CB2FD2627}"/>
              </a:ext>
            </a:extLst>
          </p:cNvPr>
          <p:cNvSpPr txBox="1"/>
          <p:nvPr/>
        </p:nvSpPr>
        <p:spPr>
          <a:xfrm>
            <a:off x="7231224" y="3643130"/>
            <a:ext cx="4761079" cy="307777"/>
          </a:xfrm>
          <a:prstGeom prst="rect">
            <a:avLst/>
          </a:prstGeom>
          <a:noFill/>
        </p:spPr>
        <p:txBody>
          <a:bodyPr wrap="square">
            <a:spAutoFit/>
          </a:bodyPr>
          <a:lstStyle/>
          <a:p>
            <a:r>
              <a:rPr lang="en-US">
                <a:solidFill>
                  <a:srgbClr val="002060"/>
                </a:solidFill>
              </a:rPr>
              <a:t>How JSX syntax translates to HTML in the browser DOM</a:t>
            </a:r>
          </a:p>
        </p:txBody>
      </p:sp>
    </p:spTree>
    <p:extLst>
      <p:ext uri="{BB962C8B-B14F-4D97-AF65-F5344CB8AC3E}">
        <p14:creationId xmlns:p14="http://schemas.microsoft.com/office/powerpoint/2010/main" val="124252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915-EDEE-4DFD-B168-1B310FE157D0}"/>
              </a:ext>
            </a:extLst>
          </p:cNvPr>
          <p:cNvSpPr>
            <a:spLocks noGrp="1"/>
          </p:cNvSpPr>
          <p:nvPr>
            <p:ph type="title"/>
          </p:nvPr>
        </p:nvSpPr>
        <p:spPr/>
        <p:txBody>
          <a:bodyPr>
            <a:normAutofit/>
          </a:bodyPr>
          <a:lstStyle/>
          <a:p>
            <a:r>
              <a:rPr lang="en-US" sz="3200"/>
              <a:t>The right level of abstraction</a:t>
            </a:r>
          </a:p>
        </p:txBody>
      </p:sp>
      <p:sp>
        <p:nvSpPr>
          <p:cNvPr id="3" name="Text Placeholder 2">
            <a:extLst>
              <a:ext uri="{FF2B5EF4-FFF2-40B4-BE49-F238E27FC236}">
                <a16:creationId xmlns:a16="http://schemas.microsoft.com/office/drawing/2014/main" id="{C9CAD5EB-1267-40B8-A079-6631B98E06C9}"/>
              </a:ext>
            </a:extLst>
          </p:cNvPr>
          <p:cNvSpPr>
            <a:spLocks noGrp="1"/>
          </p:cNvSpPr>
          <p:nvPr>
            <p:ph type="body" idx="1"/>
          </p:nvPr>
        </p:nvSpPr>
        <p:spPr>
          <a:xfrm>
            <a:off x="838199" y="1535811"/>
            <a:ext cx="10743592" cy="4351338"/>
          </a:xfrm>
        </p:spPr>
        <p:txBody>
          <a:bodyPr>
            <a:normAutofit/>
          </a:bodyPr>
          <a:lstStyle/>
          <a:p>
            <a:r>
              <a:rPr lang="en-US"/>
              <a:t>React code is abstraction</a:t>
            </a:r>
          </a:p>
          <a:p>
            <a:pPr algn="just"/>
            <a:r>
              <a:rPr lang="en-US"/>
              <a:t>From left to right, we have React Web (just plain React), React Native, React Desktop, and React Toast. The same pattern applies: </a:t>
            </a:r>
          </a:p>
          <a:p>
            <a:pPr lvl="1"/>
            <a:r>
              <a:rPr lang="en-US"/>
              <a:t>Implement components specific </a:t>
            </a:r>
            <a:br>
              <a:rPr lang="en-US"/>
            </a:br>
            <a:r>
              <a:rPr lang="en-US"/>
              <a:t>to the target. </a:t>
            </a:r>
          </a:p>
          <a:p>
            <a:pPr lvl="1"/>
            <a:r>
              <a:rPr lang="en-US"/>
              <a:t>Implement a React renderer that</a:t>
            </a:r>
            <a:br>
              <a:rPr lang="en-US"/>
            </a:br>
            <a:r>
              <a:rPr lang="en-US"/>
              <a:t>can perform the platform-specific</a:t>
            </a:r>
            <a:br>
              <a:rPr lang="en-US"/>
            </a:br>
            <a:r>
              <a:rPr lang="en-US"/>
              <a:t>operations under the hood. </a:t>
            </a:r>
          </a:p>
        </p:txBody>
      </p:sp>
      <p:sp>
        <p:nvSpPr>
          <p:cNvPr id="4" name="Slide Number Placeholder 3">
            <a:extLst>
              <a:ext uri="{FF2B5EF4-FFF2-40B4-BE49-F238E27FC236}">
                <a16:creationId xmlns:a16="http://schemas.microsoft.com/office/drawing/2014/main" id="{3A38118D-8963-4D8F-9DA1-2588DE3E55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BD137EFD-4053-4FEA-A899-62E9F4B54471}"/>
              </a:ext>
            </a:extLst>
          </p:cNvPr>
          <p:cNvPicPr/>
          <p:nvPr/>
        </p:nvPicPr>
        <p:blipFill>
          <a:blip r:embed="rId2"/>
          <a:stretch>
            <a:fillRect/>
          </a:stretch>
        </p:blipFill>
        <p:spPr>
          <a:xfrm>
            <a:off x="6336866" y="3429000"/>
            <a:ext cx="5244925" cy="1639807"/>
          </a:xfrm>
          <a:prstGeom prst="rect">
            <a:avLst/>
          </a:prstGeom>
        </p:spPr>
      </p:pic>
      <p:sp>
        <p:nvSpPr>
          <p:cNvPr id="7" name="TextBox 6">
            <a:extLst>
              <a:ext uri="{FF2B5EF4-FFF2-40B4-BE49-F238E27FC236}">
                <a16:creationId xmlns:a16="http://schemas.microsoft.com/office/drawing/2014/main" id="{68EFA2BA-C217-40CC-AC07-8AFE1D3B2A93}"/>
              </a:ext>
            </a:extLst>
          </p:cNvPr>
          <p:cNvSpPr txBox="1"/>
          <p:nvPr/>
        </p:nvSpPr>
        <p:spPr>
          <a:xfrm>
            <a:off x="6695089" y="5147366"/>
            <a:ext cx="4519449" cy="523220"/>
          </a:xfrm>
          <a:prstGeom prst="rect">
            <a:avLst/>
          </a:prstGeom>
          <a:noFill/>
        </p:spPr>
        <p:txBody>
          <a:bodyPr wrap="square">
            <a:spAutoFit/>
          </a:bodyPr>
          <a:lstStyle/>
          <a:p>
            <a:pPr algn="ctr"/>
            <a:r>
              <a:rPr lang="en-US">
                <a:solidFill>
                  <a:srgbClr val="002060"/>
                </a:solidFill>
              </a:rPr>
              <a:t>React abstracts the target rendering environment from the components that we implement </a:t>
            </a:r>
          </a:p>
        </p:txBody>
      </p:sp>
    </p:spTree>
    <p:extLst>
      <p:ext uri="{BB962C8B-B14F-4D97-AF65-F5344CB8AC3E}">
        <p14:creationId xmlns:p14="http://schemas.microsoft.com/office/powerpoint/2010/main" val="2201161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1558</Words>
  <Application>Microsoft Office PowerPoint</Application>
  <PresentationFormat>Widescreen</PresentationFormat>
  <Paragraphs>255</Paragraphs>
  <Slides>34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Noto Sans Symbols</vt:lpstr>
      <vt:lpstr>Open Sans</vt:lpstr>
      <vt:lpstr>Roboto</vt:lpstr>
      <vt:lpstr>Arial</vt:lpstr>
      <vt:lpstr>Calibri</vt:lpstr>
      <vt:lpstr>Verdana</vt:lpstr>
      <vt:lpstr>Office Theme</vt:lpstr>
      <vt:lpstr>What is React?</vt:lpstr>
      <vt:lpstr>Objectives </vt:lpstr>
      <vt:lpstr>PowerPoint Presentation</vt:lpstr>
      <vt:lpstr>React is just the view layer</vt:lpstr>
      <vt:lpstr>Simplicity is good</vt:lpstr>
      <vt:lpstr>Declarative UI structures</vt:lpstr>
      <vt:lpstr>Data changes over time</vt:lpstr>
      <vt:lpstr>Performance matters</vt:lpstr>
      <vt:lpstr>The right level of abstraction</vt:lpstr>
      <vt:lpstr>Key Features of React</vt:lpstr>
      <vt:lpstr>What's new in React 18?</vt:lpstr>
      <vt:lpstr>Installing required dependencies</vt:lpstr>
      <vt:lpstr>Web Applications</vt:lpstr>
      <vt:lpstr>Node.JS</vt:lpstr>
      <vt:lpstr>Node Architecture</vt:lpstr>
      <vt:lpstr>Node Package Manager</vt:lpstr>
      <vt:lpstr>package.json</vt:lpstr>
      <vt:lpstr>Initializing package.json</vt:lpstr>
      <vt:lpstr>Using npm</vt:lpstr>
      <vt:lpstr>PowerPoint Presentation</vt:lpstr>
      <vt:lpstr>Example Node.js</vt:lpstr>
      <vt:lpstr>How much JavaScript to use Node.js?</vt:lpstr>
      <vt:lpstr>PowerPoint Presentation</vt:lpstr>
      <vt:lpstr>Demo Create new React App</vt:lpstr>
      <vt:lpstr>Run React App</vt:lpstr>
      <vt:lpstr>PowerPoint Presentation</vt:lpstr>
      <vt:lpstr>Some Basic Concepts</vt:lpstr>
      <vt:lpstr>Git Install</vt:lpstr>
      <vt:lpstr>Online Git Repository</vt:lpstr>
      <vt:lpstr>Config Git</vt:lpstr>
      <vt:lpstr>Using Git</vt:lpstr>
      <vt:lpstr>Quick setup with git</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ADMIN</dc:creator>
  <cp:lastModifiedBy>PC-Phong</cp:lastModifiedBy>
  <cp:revision>127</cp:revision>
  <dcterms:created xsi:type="dcterms:W3CDTF">2021-01-25T08:25:31Z</dcterms:created>
  <dcterms:modified xsi:type="dcterms:W3CDTF">2024-01-08T19:01:21Z</dcterms:modified>
</cp:coreProperties>
</file>