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handoutMasterIdLst>
    <p:handoutMasterId r:id="rId46"/>
  </p:handoutMasterIdLst>
  <p:sldIdLst>
    <p:sldId id="256" r:id="rId2"/>
    <p:sldId id="257" r:id="rId3"/>
    <p:sldId id="370" r:id="rId4"/>
    <p:sldId id="371" r:id="rId5"/>
    <p:sldId id="374" r:id="rId6"/>
    <p:sldId id="373" r:id="rId7"/>
    <p:sldId id="375" r:id="rId8"/>
    <p:sldId id="376" r:id="rId9"/>
    <p:sldId id="377" r:id="rId10"/>
    <p:sldId id="378" r:id="rId11"/>
    <p:sldId id="379" r:id="rId12"/>
    <p:sldId id="380" r:id="rId13"/>
    <p:sldId id="381" r:id="rId14"/>
    <p:sldId id="382" r:id="rId15"/>
    <p:sldId id="384" r:id="rId16"/>
    <p:sldId id="385" r:id="rId17"/>
    <p:sldId id="386" r:id="rId18"/>
    <p:sldId id="387" r:id="rId19"/>
    <p:sldId id="388" r:id="rId20"/>
    <p:sldId id="389" r:id="rId21"/>
    <p:sldId id="395" r:id="rId22"/>
    <p:sldId id="392" r:id="rId23"/>
    <p:sldId id="393" r:id="rId24"/>
    <p:sldId id="390" r:id="rId25"/>
    <p:sldId id="391" r:id="rId26"/>
    <p:sldId id="394" r:id="rId27"/>
    <p:sldId id="258" r:id="rId28"/>
    <p:sldId id="356" r:id="rId29"/>
    <p:sldId id="358" r:id="rId30"/>
    <p:sldId id="359" r:id="rId31"/>
    <p:sldId id="357" r:id="rId32"/>
    <p:sldId id="360" r:id="rId33"/>
    <p:sldId id="361" r:id="rId34"/>
    <p:sldId id="362" r:id="rId35"/>
    <p:sldId id="363" r:id="rId36"/>
    <p:sldId id="355" r:id="rId37"/>
    <p:sldId id="364" r:id="rId38"/>
    <p:sldId id="365" r:id="rId39"/>
    <p:sldId id="366" r:id="rId40"/>
    <p:sldId id="367" r:id="rId41"/>
    <p:sldId id="369" r:id="rId42"/>
    <p:sldId id="383" r:id="rId43"/>
    <p:sldId id="328"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p:scale>
          <a:sx n="75" d="100"/>
          <a:sy n="75" d="100"/>
        </p:scale>
        <p:origin x="490" y="-10"/>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4"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1/9/2024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879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a:solidFill>
                  <a:srgbClr val="050E17"/>
                </a:solidFill>
                <a:effectLst/>
                <a:latin typeface="-apple-system"/>
              </a:rPr>
              <a:t>Destructuring Assignment: Destructuring assignment allows for extracting values from arrays or objects into individual variables. It simplifies the process of accessing and working with complex data structures.</a:t>
            </a:r>
          </a:p>
          <a:p>
            <a:pPr algn="l">
              <a:buFont typeface="+mj-lt"/>
              <a:buAutoNum type="arabicPeriod"/>
            </a:pPr>
            <a:r>
              <a:rPr lang="en-US" b="0" i="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a:solidFill>
                  <a:srgbClr val="050E17"/>
                </a:solidFill>
                <a:effectLst/>
                <a:latin typeface="-apple-system"/>
              </a:rPr>
              <a:t>Enhanced Object Manipulation: ES6 introduces features like object shorthand notation, computed property names, and object destructuring, making object manipulation more concise and flexible.</a:t>
            </a:r>
          </a:p>
          <a:p>
            <a:pPr algn="l">
              <a:buFont typeface="+mj-lt"/>
              <a:buAutoNum type="arabicPeriod"/>
            </a:pPr>
            <a:r>
              <a:rPr lang="en-US" b="0" i="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3EE3B-0638-4CC7-8D05-38438C4E0475}"/>
              </a:ext>
            </a:extLst>
          </p:cNvPr>
          <p:cNvPicPr>
            <a:picLocks noChangeAspect="1"/>
          </p:cNvPicPr>
          <p:nvPr/>
        </p:nvPicPr>
        <p:blipFill>
          <a:blip r:embed="rId4"/>
          <a:stretch>
            <a:fillRect/>
          </a:stretch>
        </p:blipFill>
        <p:spPr>
          <a:xfrm>
            <a:off x="838200" y="2370244"/>
            <a:ext cx="8470984" cy="1727570"/>
          </a:xfrm>
          <a:prstGeom prst="rect">
            <a:avLst/>
          </a:prstGeom>
        </p:spPr>
      </p:pic>
      <p:pic>
        <p:nvPicPr>
          <p:cNvPr id="9" name="Picture 8">
            <a:extLst>
              <a:ext uri="{FF2B5EF4-FFF2-40B4-BE49-F238E27FC236}">
                <a16:creationId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E7E-98DF-4D41-8A52-EB54D72846BC}"/>
              </a:ext>
            </a:extLst>
          </p:cNvPr>
          <p:cNvSpPr>
            <a:spLocks noGrp="1"/>
          </p:cNvSpPr>
          <p:nvPr>
            <p:ph type="title"/>
          </p:nvPr>
        </p:nvSpPr>
        <p:spPr/>
        <p:txBody>
          <a:bodyPr/>
          <a:lstStyle/>
          <a:p>
            <a:r>
              <a:rPr lang="en-US"/>
              <a:t>Arrow functions - 6</a:t>
            </a:r>
          </a:p>
        </p:txBody>
      </p:sp>
      <p:sp>
        <p:nvSpPr>
          <p:cNvPr id="3" name="Text Placeholder 2">
            <a:extLst>
              <a:ext uri="{FF2B5EF4-FFF2-40B4-BE49-F238E27FC236}">
                <a16:creationId xmlns:a16="http://schemas.microsoft.com/office/drawing/2014/main" id="{D0355210-CDAE-4878-8504-457A4B665007}"/>
              </a:ext>
            </a:extLst>
          </p:cNvPr>
          <p:cNvSpPr>
            <a:spLocks noGrp="1"/>
          </p:cNvSpPr>
          <p:nvPr>
            <p:ph type="body" idx="1"/>
          </p:nvPr>
        </p:nvSpPr>
        <p:spPr/>
        <p:txBody>
          <a:bodyPr/>
          <a:lstStyle/>
          <a:p>
            <a:r>
              <a:rPr lang="en-US"/>
              <a:t>Use Promises and callbacks</a:t>
            </a:r>
          </a:p>
        </p:txBody>
      </p:sp>
      <p:sp>
        <p:nvSpPr>
          <p:cNvPr id="4" name="Slide Number Placeholder 3">
            <a:extLst>
              <a:ext uri="{FF2B5EF4-FFF2-40B4-BE49-F238E27FC236}">
                <a16:creationId xmlns:a16="http://schemas.microsoft.com/office/drawing/2014/main" id="{474E8254-A4A5-480B-91E0-21FABFF6A0B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4D7102ED-24B7-4FEF-B2DB-978DB8C1E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46FD01-7F97-49EB-80A9-52DC75B3F47D}"/>
              </a:ext>
            </a:extLst>
          </p:cNvPr>
          <p:cNvPicPr>
            <a:picLocks noChangeAspect="1"/>
          </p:cNvPicPr>
          <p:nvPr/>
        </p:nvPicPr>
        <p:blipFill>
          <a:blip r:embed="rId4"/>
          <a:stretch>
            <a:fillRect/>
          </a:stretch>
        </p:blipFill>
        <p:spPr>
          <a:xfrm>
            <a:off x="962355" y="2339599"/>
            <a:ext cx="5031243" cy="4141101"/>
          </a:xfrm>
          <a:prstGeom prst="rect">
            <a:avLst/>
          </a:prstGeom>
        </p:spPr>
      </p:pic>
      <p:pic>
        <p:nvPicPr>
          <p:cNvPr id="9" name="Picture 8">
            <a:extLst>
              <a:ext uri="{FF2B5EF4-FFF2-40B4-BE49-F238E27FC236}">
                <a16:creationId xmlns:a16="http://schemas.microsoft.com/office/drawing/2014/main" id="{B9809F21-E32E-44EE-BA53-B41D3B220A9F}"/>
              </a:ext>
            </a:extLst>
          </p:cNvPr>
          <p:cNvPicPr>
            <a:picLocks noChangeAspect="1"/>
          </p:cNvPicPr>
          <p:nvPr/>
        </p:nvPicPr>
        <p:blipFill>
          <a:blip r:embed="rId5"/>
          <a:stretch>
            <a:fillRect/>
          </a:stretch>
        </p:blipFill>
        <p:spPr>
          <a:xfrm>
            <a:off x="6336187" y="2339598"/>
            <a:ext cx="5569020" cy="4001043"/>
          </a:xfrm>
          <a:prstGeom prst="rect">
            <a:avLst/>
          </a:prstGeom>
        </p:spPr>
      </p:pic>
    </p:spTree>
    <p:extLst>
      <p:ext uri="{BB962C8B-B14F-4D97-AF65-F5344CB8AC3E}">
        <p14:creationId xmlns:p14="http://schemas.microsoft.com/office/powerpoint/2010/main" val="6245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a:t>This is one of the features defined with the keywords let and const. Variables only exist within the block scope of the Block Scope. These blocks are defined using curly braces. </a:t>
            </a:r>
          </a:p>
          <a:p>
            <a:pPr algn="just">
              <a:lnSpc>
                <a:spcPct val="150000"/>
              </a:lnSpc>
            </a:pPr>
            <a:r>
              <a:rPr lang="en-US"/>
              <a:t>In ES6, </a:t>
            </a:r>
            <a:r>
              <a:rPr lang="en-US" b="1"/>
              <a:t>let</a:t>
            </a:r>
            <a:r>
              <a:rPr lang="en-US"/>
              <a:t> is used to limit the scope of variables within the executing block. With the </a:t>
            </a:r>
            <a:r>
              <a:rPr lang="en-US" b="1"/>
              <a:t>const</a:t>
            </a:r>
            <a:r>
              <a:rPr lang="en-US"/>
              <a:t> keyword, it is an immutable variable and is usually limited to the scope of blocks, similar to let.</a:t>
            </a:r>
          </a:p>
        </p:txBody>
      </p:sp>
      <p:sp>
        <p:nvSpPr>
          <p:cNvPr id="4" name="Slide Number Placeholder 3">
            <a:extLst>
              <a:ext uri="{FF2B5EF4-FFF2-40B4-BE49-F238E27FC236}">
                <a16:creationId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a16="http://schemas.microsoft.com/office/drawing/2014/main" id="{3D2B4D42-4FDB-4D2E-B63B-690220F05E67}"/>
              </a:ext>
            </a:extLst>
          </p:cNvPr>
          <p:cNvSpPr>
            <a:spLocks noGrp="1"/>
          </p:cNvSpPr>
          <p:nvPr>
            <p:ph type="body" idx="1"/>
          </p:nvPr>
        </p:nvSpPr>
        <p:spPr/>
        <p:txBody>
          <a:bodyPr/>
          <a:lstStyle/>
          <a:p>
            <a:pPr algn="just"/>
            <a:r>
              <a:rPr lang="en-US"/>
              <a:t>The let keyword uses to declare variables with block scope. They are not accessible outside of that block.</a:t>
            </a:r>
          </a:p>
        </p:txBody>
      </p:sp>
      <p:sp>
        <p:nvSpPr>
          <p:cNvPr id="4" name="Slide Number Placeholder 3">
            <a:extLst>
              <a:ext uri="{FF2B5EF4-FFF2-40B4-BE49-F238E27FC236}">
                <a16:creationId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6" name="Picture 5">
            <a:extLst>
              <a:ext uri="{FF2B5EF4-FFF2-40B4-BE49-F238E27FC236}">
                <a16:creationId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Box 5">
            <a:extLst>
              <a:ext uri="{FF2B5EF4-FFF2-40B4-BE49-F238E27FC236}">
                <a16:creationId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a16="http://schemas.microsoft.com/office/drawing/2014/main" id="{4802FA3B-D0E0-4019-908E-FFD3DD2A2C92}"/>
              </a:ext>
            </a:extLst>
          </p:cNvPr>
          <p:cNvPicPr>
            <a:picLocks noChangeAspect="1"/>
          </p:cNvPicPr>
          <p:nvPr/>
        </p:nvPicPr>
        <p:blipFill>
          <a:blip r:embed="rId3"/>
          <a:stretch>
            <a:fillRect/>
          </a:stretch>
        </p:blipFill>
        <p:spPr>
          <a:xfrm>
            <a:off x="875472" y="3932020"/>
            <a:ext cx="4799312" cy="2101032"/>
          </a:xfrm>
          <a:prstGeom prst="rect">
            <a:avLst/>
          </a:prstGeom>
        </p:spPr>
      </p:pic>
      <p:pic>
        <p:nvPicPr>
          <p:cNvPr id="12" name="Picture 11">
            <a:extLst>
              <a:ext uri="{FF2B5EF4-FFF2-40B4-BE49-F238E27FC236}">
                <a16:creationId xmlns:a16="http://schemas.microsoft.com/office/drawing/2014/main" id="{40DBCC26-00A1-4A5B-9216-3689FD2EDE3F}"/>
              </a:ext>
            </a:extLst>
          </p:cNvPr>
          <p:cNvPicPr>
            <a:picLocks noChangeAspect="1"/>
          </p:cNvPicPr>
          <p:nvPr/>
        </p:nvPicPr>
        <p:blipFill>
          <a:blip r:embed="rId4"/>
          <a:stretch>
            <a:fillRect/>
          </a:stretch>
        </p:blipFill>
        <p:spPr>
          <a:xfrm>
            <a:off x="6352605" y="3963982"/>
            <a:ext cx="3982685" cy="2516718"/>
          </a:xfrm>
          <a:prstGeom prst="rect">
            <a:avLst/>
          </a:prstGeom>
        </p:spPr>
      </p:pic>
      <p:pic>
        <p:nvPicPr>
          <p:cNvPr id="13" name="Picture 2" descr="Javascript ES6 Basics in 15 Minutes | by Mehdi Aoussiad | Weekly Webtips |  Medium">
            <a:extLst>
              <a:ext uri="{FF2B5EF4-FFF2-40B4-BE49-F238E27FC236}">
                <a16:creationId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a16="http://schemas.microsoft.com/office/drawing/2014/main" id="{F3B8AA9F-49FE-4CDE-A3D3-484255B43DE6}"/>
              </a:ext>
            </a:extLst>
          </p:cNvPr>
          <p:cNvPicPr>
            <a:picLocks noChangeAspect="1"/>
          </p:cNvPicPr>
          <p:nvPr/>
        </p:nvPicPr>
        <p:blipFill>
          <a:blip r:embed="rId3"/>
          <a:stretch>
            <a:fillRect/>
          </a:stretch>
        </p:blipFill>
        <p:spPr>
          <a:xfrm>
            <a:off x="7685268" y="3836761"/>
            <a:ext cx="3320007" cy="2946865"/>
          </a:xfrm>
          <a:prstGeom prst="rect">
            <a:avLst/>
          </a:prstGeom>
        </p:spPr>
      </p:pic>
      <p:pic>
        <p:nvPicPr>
          <p:cNvPr id="10" name="Picture 9">
            <a:extLst>
              <a:ext uri="{FF2B5EF4-FFF2-40B4-BE49-F238E27FC236}">
                <a16:creationId xmlns:a16="http://schemas.microsoft.com/office/drawing/2014/main" id="{FC09AD3E-01E1-407E-A6E5-ED1626D8DD21}"/>
              </a:ext>
            </a:extLst>
          </p:cNvPr>
          <p:cNvPicPr>
            <a:picLocks noChangeAspect="1"/>
          </p:cNvPicPr>
          <p:nvPr/>
        </p:nvPicPr>
        <p:blipFill>
          <a:blip r:embed="rId4"/>
          <a:stretch>
            <a:fillRect/>
          </a:stretch>
        </p:blipFill>
        <p:spPr>
          <a:xfrm>
            <a:off x="1050756" y="5549086"/>
            <a:ext cx="4261703" cy="1234540"/>
          </a:xfrm>
          <a:prstGeom prst="rect">
            <a:avLst/>
          </a:prstGeom>
        </p:spPr>
      </p:pic>
      <p:sp>
        <p:nvSpPr>
          <p:cNvPr id="12" name="TextBox 11">
            <a:extLst>
              <a:ext uri="{FF2B5EF4-FFF2-40B4-BE49-F238E27FC236}">
                <a16:creationId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a16="http://schemas.microsoft.com/office/drawing/2014/main" id="{A478DFA8-30CA-4D88-BEC5-37B25DC1D37D}"/>
              </a:ext>
            </a:extLst>
          </p:cNvPr>
          <p:cNvSpPr txBox="1"/>
          <p:nvPr/>
        </p:nvSpPr>
        <p:spPr>
          <a:xfrm>
            <a:off x="7632539" y="3460635"/>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a16="http://schemas.microsoft.com/office/drawing/2014/main" id="{EBC42F40-4574-4777-B894-D16F2907EA4F}"/>
              </a:ext>
            </a:extLst>
          </p:cNvPr>
          <p:cNvSpPr txBox="1"/>
          <p:nvPr/>
        </p:nvSpPr>
        <p:spPr>
          <a:xfrm>
            <a:off x="1050756" y="5158077"/>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9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E396-A135-491B-82CA-34B3E816F12A}"/>
              </a:ext>
            </a:extLst>
          </p:cNvPr>
          <p:cNvSpPr>
            <a:spLocks noGrp="1"/>
          </p:cNvSpPr>
          <p:nvPr>
            <p:ph type="title"/>
          </p:nvPr>
        </p:nvSpPr>
        <p:spPr/>
        <p:txBody>
          <a:bodyPr/>
          <a:lstStyle/>
          <a:p>
            <a:r>
              <a:rPr lang="en-US"/>
              <a:t>Promises</a:t>
            </a:r>
          </a:p>
        </p:txBody>
      </p:sp>
      <p:sp>
        <p:nvSpPr>
          <p:cNvPr id="3" name="Text Placeholder 2">
            <a:extLst>
              <a:ext uri="{FF2B5EF4-FFF2-40B4-BE49-F238E27FC236}">
                <a16:creationId xmlns:a16="http://schemas.microsoft.com/office/drawing/2014/main" id="{0D1B1B87-480D-4A15-8F2A-461CD95DDC5D}"/>
              </a:ext>
            </a:extLst>
          </p:cNvPr>
          <p:cNvSpPr>
            <a:spLocks noGrp="1"/>
          </p:cNvSpPr>
          <p:nvPr>
            <p:ph type="body" idx="1"/>
          </p:nvPr>
        </p:nvSpPr>
        <p:spPr/>
        <p:txBody>
          <a:bodyPr/>
          <a:lstStyle/>
          <a:p>
            <a:pPr algn="just"/>
            <a:r>
              <a:rPr lang="en-US"/>
              <a:t>Promises handle asynchronous operations in JavaScript. </a:t>
            </a:r>
          </a:p>
          <a:p>
            <a:pPr algn="just"/>
            <a:r>
              <a:rPr lang="en-US"/>
              <a:t>A promise represents the eventual completion or failure of an asynchronous operation and allows you to write code that can handle the result of that operation asynchronously.</a:t>
            </a:r>
          </a:p>
          <a:p>
            <a:pPr algn="just"/>
            <a:r>
              <a:rPr lang="en-US"/>
              <a:t>Include:</a:t>
            </a:r>
          </a:p>
          <a:p>
            <a:pPr lvl="1" algn="just"/>
            <a:r>
              <a:rPr lang="en-US"/>
              <a:t>Creating a Promise</a:t>
            </a:r>
          </a:p>
          <a:p>
            <a:pPr lvl="1" algn="just"/>
            <a:r>
              <a:rPr lang="en-US"/>
              <a:t>Handling Promises</a:t>
            </a:r>
          </a:p>
          <a:p>
            <a:pPr lvl="1" algn="just"/>
            <a:r>
              <a:rPr lang="en-US"/>
              <a:t>Chaining Promises</a:t>
            </a:r>
          </a:p>
        </p:txBody>
      </p:sp>
      <p:sp>
        <p:nvSpPr>
          <p:cNvPr id="4" name="Slide Number Placeholder 3">
            <a:extLst>
              <a:ext uri="{FF2B5EF4-FFF2-40B4-BE49-F238E27FC236}">
                <a16:creationId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9544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a:t>Overview ES6 – ECMAScript 6</a:t>
            </a:r>
          </a:p>
          <a:p>
            <a:pPr marL="342900">
              <a:lnSpc>
                <a:spcPct val="120000"/>
              </a:lnSpc>
              <a:spcBef>
                <a:spcPts val="0"/>
              </a:spcBef>
              <a:buClr>
                <a:srgbClr val="973735"/>
              </a:buClr>
              <a:buSzPts val="1400"/>
              <a:buFont typeface="Noto Sans Symbols"/>
              <a:buChar char="◆"/>
            </a:pPr>
            <a:r>
              <a:rPr lang="en-US"/>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a:t>Overview JSX</a:t>
            </a:r>
          </a:p>
          <a:p>
            <a:pPr marL="800100" lvl="1">
              <a:lnSpc>
                <a:spcPct val="120000"/>
              </a:lnSpc>
              <a:spcBef>
                <a:spcPts val="0"/>
              </a:spcBef>
              <a:buClr>
                <a:srgbClr val="973735"/>
              </a:buClr>
              <a:buSzPts val="1400"/>
              <a:buFont typeface="Noto Sans Symbols"/>
              <a:buChar char="◆"/>
            </a:pPr>
            <a:r>
              <a:rPr lang="en-US"/>
              <a:t>JSX Content: Rendering HTML, Describing the UI structure</a:t>
            </a:r>
          </a:p>
          <a:p>
            <a:pPr marL="800100" lvl="1">
              <a:lnSpc>
                <a:spcPct val="120000"/>
              </a:lnSpc>
              <a:buClr>
                <a:srgbClr val="973735"/>
              </a:buClr>
              <a:buSzPts val="1400"/>
              <a:buFont typeface="Noto Sans Symbols"/>
              <a:buChar char="◆"/>
            </a:pPr>
            <a:r>
              <a:rPr lang="en-US"/>
              <a:t>Creating JSX elements</a:t>
            </a:r>
          </a:p>
          <a:p>
            <a:pPr marL="800100" lvl="1">
              <a:lnSpc>
                <a:spcPct val="120000"/>
              </a:lnSpc>
              <a:buClr>
                <a:srgbClr val="973735"/>
              </a:buClr>
              <a:buSzPts val="1400"/>
              <a:buFont typeface="Noto Sans Symbols"/>
              <a:buChar char="◆"/>
            </a:pPr>
            <a:r>
              <a:rPr lang="en-US"/>
              <a:t>Using JavaScript expressions</a:t>
            </a:r>
          </a:p>
          <a:p>
            <a:pPr marL="800100" lvl="1">
              <a:lnSpc>
                <a:spcPct val="120000"/>
              </a:lnSpc>
              <a:buClr>
                <a:srgbClr val="973735"/>
              </a:buClr>
              <a:buSzPts val="1400"/>
              <a:buFont typeface="Noto Sans Symbols"/>
              <a:buChar char="◆"/>
            </a:pPr>
            <a:r>
              <a:rPr lang="en-US"/>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1/9/2024</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5" name="Picture 4">
            <a:extLst>
              <a:ext uri="{FF2B5EF4-FFF2-40B4-BE49-F238E27FC236}">
                <a16:creationId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a:t>Promise.all </a:t>
            </a:r>
            <a:r>
              <a:rPr lang="en-US" sz="2400"/>
              <a:t>allows you to handle multiple Promises at once and waits for all of them to complete before proceeding, for multiple asynchronous tasks to complete.</a:t>
            </a:r>
          </a:p>
          <a:p>
            <a:pPr algn="just"/>
            <a:r>
              <a:rPr lang="en-US" sz="2400"/>
              <a:t>Note that, if any promise from the array is rejected, Promise.all will also be rejected with the reason of the first rejected promise.</a:t>
            </a:r>
          </a:p>
          <a:p>
            <a:endParaRPr lang="en-US" sz="2400"/>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10" name="TextBox 9">
            <a:extLst>
              <a:ext uri="{FF2B5EF4-FFF2-40B4-BE49-F238E27FC236}">
                <a16:creationId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1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2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Result: ["Promise 1 resolved", "Promise 2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Synchronous: </a:t>
            </a:r>
            <a:r>
              <a:rPr lang="en-US"/>
              <a:t>Tasks are performed </a:t>
            </a:r>
            <a:r>
              <a:rPr lang="en-US" i="1"/>
              <a:t>sequentially</a:t>
            </a:r>
            <a:r>
              <a:rPr lang="en-US"/>
              <a:t>. If a task takes a long time to complete, subsequent tasks will have to wait, causing a "blocking" state.</a:t>
            </a:r>
          </a:p>
          <a:p>
            <a:pPr algn="just"/>
            <a:endParaRPr lang="en-US" b="1"/>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8" name="TextBox 7">
            <a:extLst>
              <a:ext uri="{FF2B5EF4-FFF2-40B4-BE49-F238E27FC236}">
                <a16:creationId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
            </a:r>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
            </a:r>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dirty="0"/>
              <a:t>Asynchronous</a:t>
            </a:r>
            <a:r>
              <a:rPr lang="en-US" dirty="0"/>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7" name="TextBox 6">
            <a:extLst>
              <a:ext uri="{FF2B5EF4-FFF2-40B4-BE49-F238E27FC236}">
                <a16:creationId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a:t>Classes provide a syntactic sugar for creating objects and implementing object-oriented programming (OOP) concepts in JavaScript. Classes provide a way to define blueprints for creating objects with shared properties and methods.</a:t>
            </a:r>
          </a:p>
          <a:p>
            <a:pPr algn="just"/>
            <a:r>
              <a:rPr lang="en-US"/>
              <a:t>Include:</a:t>
            </a:r>
          </a:p>
          <a:p>
            <a:pPr lvl="1" algn="just"/>
            <a:r>
              <a:rPr lang="en-US" b="1"/>
              <a:t>Class Declaration</a:t>
            </a:r>
            <a:r>
              <a:rPr lang="en-US"/>
              <a:t>: Classes are declared using the class keyword followed by the class name.</a:t>
            </a:r>
          </a:p>
          <a:p>
            <a:pPr lvl="1" algn="just"/>
            <a:r>
              <a:rPr lang="en-US" b="1"/>
              <a:t>Creating Objects</a:t>
            </a:r>
            <a:r>
              <a:rPr lang="en-US"/>
              <a:t>: To create an object from a class, we use the new keyword followed by the class name and any necessary arguments for the constructor.</a:t>
            </a:r>
          </a:p>
          <a:p>
            <a:pPr lvl="1" algn="just"/>
            <a:r>
              <a:rPr lang="en-US" b="1"/>
              <a:t>Inheritance</a:t>
            </a:r>
            <a:r>
              <a:rPr lang="en-US"/>
              <a:t>: Classes support inheritance, allowing you to create a new class based on an existing class.</a:t>
            </a:r>
          </a:p>
        </p:txBody>
      </p:sp>
      <p:sp>
        <p:nvSpPr>
          <p:cNvPr id="4" name="Slide Number Placeholder 3">
            <a:extLst>
              <a:ext uri="{FF2B5EF4-FFF2-40B4-BE49-F238E27FC236}">
                <a16:creationId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266320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a16="http://schemas.microsoft.com/office/drawing/2014/main" id="{DCEDC1C0-E5FC-4659-ADA8-33937825BEE2}"/>
              </a:ext>
            </a:extLst>
          </p:cNvPr>
          <p:cNvSpPr>
            <a:spLocks noGrp="1"/>
          </p:cNvSpPr>
          <p:nvPr>
            <p:ph type="body" idx="1"/>
          </p:nvPr>
        </p:nvSpPr>
        <p:spPr>
          <a:xfrm>
            <a:off x="838200" y="1535811"/>
            <a:ext cx="3826397" cy="767551"/>
          </a:xfrm>
        </p:spPr>
        <p:txBody>
          <a:bodyPr/>
          <a:lstStyle/>
          <a:p>
            <a:r>
              <a:rPr lang="en-US"/>
              <a:t>Class Declaration</a:t>
            </a:r>
          </a:p>
        </p:txBody>
      </p:sp>
      <p:sp>
        <p:nvSpPr>
          <p:cNvPr id="4" name="Slide Number Placeholder 3">
            <a:extLst>
              <a:ext uri="{FF2B5EF4-FFF2-40B4-BE49-F238E27FC236}">
                <a16:creationId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2">
            <a:extLst>
              <a:ext uri="{FF2B5EF4-FFF2-40B4-BE49-F238E27FC236}">
                <a16:creationId xmlns:a16="http://schemas.microsoft.com/office/drawing/2014/main" id="{7F60ABBD-667C-4D52-B8A6-97EAB44A05B8}"/>
              </a:ext>
            </a:extLst>
          </p:cNvPr>
          <p:cNvSpPr txBox="1">
            <a:spLocks/>
          </p:cNvSpPr>
          <p:nvPr/>
        </p:nvSpPr>
        <p:spPr>
          <a:xfrm>
            <a:off x="6879702" y="153581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sp>
        <p:nvSpPr>
          <p:cNvPr id="6" name="Text Placeholder 2">
            <a:extLst>
              <a:ext uri="{FF2B5EF4-FFF2-40B4-BE49-F238E27FC236}">
                <a16:creationId xmlns:a16="http://schemas.microsoft.com/office/drawing/2014/main" id="{F87B8A33-4A38-4BAC-B678-D0BC8A47B5C7}"/>
              </a:ext>
            </a:extLst>
          </p:cNvPr>
          <p:cNvSpPr txBox="1">
            <a:spLocks/>
          </p:cNvSpPr>
          <p:nvPr/>
        </p:nvSpPr>
        <p:spPr>
          <a:xfrm>
            <a:off x="6879702" y="2914394"/>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Inheritance</a:t>
            </a:r>
          </a:p>
        </p:txBody>
      </p:sp>
      <p:pic>
        <p:nvPicPr>
          <p:cNvPr id="8" name="Picture 7">
            <a:extLst>
              <a:ext uri="{FF2B5EF4-FFF2-40B4-BE49-F238E27FC236}">
                <a16:creationId xmlns:a16="http://schemas.microsoft.com/office/drawing/2014/main" id="{20365AE3-FBBD-4C32-8594-05FE006AE2C9}"/>
              </a:ext>
            </a:extLst>
          </p:cNvPr>
          <p:cNvPicPr>
            <a:picLocks noChangeAspect="1"/>
          </p:cNvPicPr>
          <p:nvPr/>
        </p:nvPicPr>
        <p:blipFill>
          <a:blip r:embed="rId2"/>
          <a:stretch>
            <a:fillRect/>
          </a:stretch>
        </p:blipFill>
        <p:spPr>
          <a:xfrm>
            <a:off x="838199" y="2160341"/>
            <a:ext cx="4589357" cy="2735749"/>
          </a:xfrm>
          <a:prstGeom prst="rect">
            <a:avLst/>
          </a:prstGeom>
        </p:spPr>
      </p:pic>
      <p:pic>
        <p:nvPicPr>
          <p:cNvPr id="10" name="Picture 9">
            <a:extLst>
              <a:ext uri="{FF2B5EF4-FFF2-40B4-BE49-F238E27FC236}">
                <a16:creationId xmlns:a16="http://schemas.microsoft.com/office/drawing/2014/main" id="{28EBF392-FB26-4525-AF11-05557D22E1DB}"/>
              </a:ext>
            </a:extLst>
          </p:cNvPr>
          <p:cNvPicPr>
            <a:picLocks noChangeAspect="1"/>
          </p:cNvPicPr>
          <p:nvPr/>
        </p:nvPicPr>
        <p:blipFill>
          <a:blip r:embed="rId3"/>
          <a:stretch>
            <a:fillRect/>
          </a:stretch>
        </p:blipFill>
        <p:spPr>
          <a:xfrm>
            <a:off x="6850551" y="2288163"/>
            <a:ext cx="5137432" cy="562570"/>
          </a:xfrm>
          <a:prstGeom prst="rect">
            <a:avLst/>
          </a:prstGeom>
        </p:spPr>
      </p:pic>
      <p:pic>
        <p:nvPicPr>
          <p:cNvPr id="12" name="Picture 11">
            <a:extLst>
              <a:ext uri="{FF2B5EF4-FFF2-40B4-BE49-F238E27FC236}">
                <a16:creationId xmlns:a16="http://schemas.microsoft.com/office/drawing/2014/main" id="{F7654CA7-00BE-4A03-BE70-C0A836530D66}"/>
              </a:ext>
            </a:extLst>
          </p:cNvPr>
          <p:cNvPicPr>
            <a:picLocks noChangeAspect="1"/>
          </p:cNvPicPr>
          <p:nvPr/>
        </p:nvPicPr>
        <p:blipFill>
          <a:blip r:embed="rId4"/>
          <a:stretch>
            <a:fillRect/>
          </a:stretch>
        </p:blipFill>
        <p:spPr>
          <a:xfrm>
            <a:off x="6879702" y="3745605"/>
            <a:ext cx="5146460" cy="562569"/>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embedded in JavaScript code and used to declare React components.</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1/9/2024</a:t>
            </a:fld>
            <a:endParaRPr sz="12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a:t>Built-in HTML tags</a:t>
            </a:r>
          </a:p>
          <a:p>
            <a:pPr lvl="1" algn="just">
              <a:lnSpc>
                <a:spcPct val="150000"/>
              </a:lnSpc>
            </a:pPr>
            <a:r>
              <a:rPr lang="en-US"/>
              <a:t>HTML elements rendered using JSX closely follow regular HTML element syntax with a few subtle differences regarding case-sensitivity and attributes.</a:t>
            </a:r>
          </a:p>
          <a:p>
            <a:pPr lvl="1" algn="just"/>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6" name="Picture 5">
            <a:extLst>
              <a:ext uri="{FF2B5EF4-FFF2-40B4-BE49-F238E27FC236}">
                <a16:creationId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7" name="Picture 6">
            <a:extLst>
              <a:ext uri="{FF2B5EF4-FFF2-40B4-BE49-F238E27FC236}">
                <a16:creationId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31</a:t>
            </a:fld>
            <a:endParaRPr lang="en-US"/>
          </a:p>
        </p:txBody>
      </p:sp>
    </p:spTree>
    <p:extLst>
      <p:ext uri="{BB962C8B-B14F-4D97-AF65-F5344CB8AC3E}">
        <p14:creationId xmlns:p14="http://schemas.microsoft.com/office/powerpoint/2010/main" val="155305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a:t>This JSX markup describes a fairly sophisticated UI structure.</a:t>
            </a:r>
          </a:p>
          <a:p>
            <a:pPr algn="just"/>
            <a:r>
              <a:rPr lang="en-US"/>
              <a:t>It's easier to read than imperative code because it's XML, and XML is good for concisely expressing a hierarchical structure</a:t>
            </a:r>
          </a:p>
        </p:txBody>
      </p:sp>
      <p:sp>
        <p:nvSpPr>
          <p:cNvPr id="4" name="Slide Number Placeholder 3">
            <a:extLst>
              <a:ext uri="{FF2B5EF4-FFF2-40B4-BE49-F238E27FC236}">
                <a16:creationId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5" name="Picture 4">
            <a:extLst>
              <a:ext uri="{FF2B5EF4-FFF2-40B4-BE49-F238E27FC236}">
                <a16:creationId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6" name="Picture 5">
            <a:extLst>
              <a:ext uri="{FF2B5EF4-FFF2-40B4-BE49-F238E27FC236}">
                <a16:creationId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a:xfrm>
            <a:off x="1173480" y="502577"/>
            <a:ext cx="10515600" cy="575433"/>
          </a:xfrm>
        </p:spPr>
        <p:txBody>
          <a:bodyPr/>
          <a:lstStyle/>
          <a:p>
            <a:r>
              <a:rPr lang="en-US" dirty="0"/>
              <a:t>Creating your own JSX elements - cont’d</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8" name="Picture 7">
            <a:extLst>
              <a:ext uri="{FF2B5EF4-FFF2-40B4-BE49-F238E27FC236}">
                <a16:creationId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5" name="Picture 4">
            <a:extLst>
              <a:ext uri="{FF2B5EF4-FFF2-40B4-BE49-F238E27FC236}">
                <a16:creationId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a:t>A namespace provides an organizational unit for your components so that related components can share the same namespace prefix</a:t>
            </a:r>
          </a:p>
          <a:p>
            <a:pPr lvl="1" algn="just"/>
            <a:r>
              <a:rPr lang="en-US"/>
              <a:t>MyComponent is part of MyNamespace</a:t>
            </a:r>
          </a:p>
        </p:txBody>
      </p:sp>
    </p:spTree>
    <p:extLst>
      <p:ext uri="{BB962C8B-B14F-4D97-AF65-F5344CB8AC3E}">
        <p14:creationId xmlns:p14="http://schemas.microsoft.com/office/powerpoint/2010/main" val="354643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37</a:t>
            </a:fld>
            <a:endParaRPr lang="en-US"/>
          </a:p>
        </p:txBody>
      </p:sp>
    </p:spTree>
    <p:extLst>
      <p:ext uri="{BB962C8B-B14F-4D97-AF65-F5344CB8AC3E}">
        <p14:creationId xmlns:p14="http://schemas.microsoft.com/office/powerpoint/2010/main" val="40241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a:t>React is just the view layer.</a:t>
            </a:r>
          </a:p>
          <a:p>
            <a:pPr algn="just">
              <a:lnSpc>
                <a:spcPct val="130000"/>
              </a:lnSpc>
            </a:pPr>
            <a:r>
              <a:rPr lang="en-US"/>
              <a:t>What the JavaScript expression syntax looks like in JSX markup?</a:t>
            </a:r>
          </a:p>
          <a:p>
            <a:pPr algn="just">
              <a:lnSpc>
                <a:spcPct val="130000"/>
              </a:lnSpc>
            </a:pPr>
            <a:r>
              <a:rPr lang="en-US"/>
              <a:t>Anything that is a valid JavaScript expression, including nested JSX, can go in between the braces: {}</a:t>
            </a:r>
          </a:p>
          <a:p>
            <a:pPr algn="just">
              <a:lnSpc>
                <a:spcPct val="130000"/>
              </a:lnSpc>
            </a:pPr>
            <a:r>
              <a:rPr lang="en-US"/>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38</a:t>
            </a:fld>
            <a:endParaRPr lang="en-US"/>
          </a:p>
        </p:txBody>
      </p:sp>
      <p:pic>
        <p:nvPicPr>
          <p:cNvPr id="6" name="Picture 5">
            <a:extLst>
              <a:ext uri="{FF2B5EF4-FFF2-40B4-BE49-F238E27FC236}">
                <a16:creationId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39</a:t>
            </a:fld>
            <a:endParaRPr lang="en-US"/>
          </a:p>
        </p:txBody>
      </p:sp>
      <p:pic>
        <p:nvPicPr>
          <p:cNvPr id="6" name="Picture 5">
            <a:extLst>
              <a:ext uri="{FF2B5EF4-FFF2-40B4-BE49-F238E27FC236}">
                <a16:creationId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a:t>1995: LiveScript is born. </a:t>
            </a:r>
          </a:p>
          <a:p>
            <a:pPr algn="just"/>
            <a:r>
              <a:rPr lang="en-US"/>
              <a:t>1997: The ECMAScript standard is established. </a:t>
            </a:r>
          </a:p>
          <a:p>
            <a:pPr algn="just"/>
            <a:r>
              <a:rPr lang="en-US"/>
              <a:t>1999: ES3 is released. 2000-2005: XMLHttpRequest, also known as AJAX, gains popularity, leading to the rise of applications like Outlook Web Access (2000) and Oddpost (2002), Gmail (2004), and Google Maps (2005). </a:t>
            </a:r>
          </a:p>
          <a:p>
            <a:pPr algn="just"/>
            <a:r>
              <a:rPr lang="en-US"/>
              <a:t>2009: ES5 is released (currently the most widely used version) with features like forEach, Object.keys, Object.create (by Douglas Crockford), and JSON standardization. </a:t>
            </a:r>
          </a:p>
          <a:p>
            <a:pPr algn="just"/>
            <a:r>
              <a:rPr lang="en-US"/>
              <a:t>2015: ES6/ECMAScript 2015 is released.</a:t>
            </a:r>
          </a:p>
        </p:txBody>
      </p:sp>
      <p:sp>
        <p:nvSpPr>
          <p:cNvPr id="4" name="Slide Number Placeholder 3">
            <a:extLst>
              <a:ext uri="{FF2B5EF4-FFF2-40B4-BE49-F238E27FC236}">
                <a16:creationId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DC86-7901-4686-A056-F6A7CE3C0812}"/>
              </a:ext>
            </a:extLst>
          </p:cNvPr>
          <p:cNvSpPr>
            <a:spLocks noGrp="1"/>
          </p:cNvSpPr>
          <p:nvPr>
            <p:ph type="title"/>
          </p:nvPr>
        </p:nvSpPr>
        <p:spPr/>
        <p:txBody>
          <a:bodyPr/>
          <a:lstStyle/>
          <a:p>
            <a:r>
              <a:rPr lang="en-US" dirty="0"/>
              <a:t>Fragments of JSX</a:t>
            </a:r>
          </a:p>
        </p:txBody>
      </p:sp>
      <p:sp>
        <p:nvSpPr>
          <p:cNvPr id="3" name="Text Placeholder 2">
            <a:extLst>
              <a:ext uri="{FF2B5EF4-FFF2-40B4-BE49-F238E27FC236}">
                <a16:creationId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dirty="0"/>
              <a:t>Fragments are a way to group together chunks of markup without having to add unnecessary structure to your page.</a:t>
            </a:r>
          </a:p>
          <a:p>
            <a:pPr algn="just">
              <a:lnSpc>
                <a:spcPct val="150000"/>
              </a:lnSpc>
            </a:pPr>
            <a:r>
              <a:rPr lang="en-US" dirty="0"/>
              <a:t>When a component renders a fragment, React knows to render the fragment's child element wherever the component is used</a:t>
            </a:r>
          </a:p>
        </p:txBody>
      </p:sp>
      <p:sp>
        <p:nvSpPr>
          <p:cNvPr id="4" name="Slide Number Placeholder 3">
            <a:extLst>
              <a:ext uri="{FF2B5EF4-FFF2-40B4-BE49-F238E27FC236}">
                <a16:creationId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2342941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17-2BAB-4F4F-8CAB-2D1352461E28}"/>
              </a:ext>
            </a:extLst>
          </p:cNvPr>
          <p:cNvSpPr>
            <a:spLocks noGrp="1"/>
          </p:cNvSpPr>
          <p:nvPr>
            <p:ph type="title"/>
          </p:nvPr>
        </p:nvSpPr>
        <p:spPr/>
        <p:txBody>
          <a:bodyPr/>
          <a:lstStyle/>
          <a:p>
            <a:r>
              <a:rPr lang="en-US" dirty="0"/>
              <a:t>Fragments of JSX – cont’d</a:t>
            </a:r>
          </a:p>
        </p:txBody>
      </p:sp>
      <p:sp>
        <p:nvSpPr>
          <p:cNvPr id="3" name="Text Placeholder 2">
            <a:extLst>
              <a:ext uri="{FF2B5EF4-FFF2-40B4-BE49-F238E27FC236}">
                <a16:creationId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41</a:t>
            </a:fld>
            <a:endParaRPr lang="en-US"/>
          </a:p>
        </p:txBody>
      </p:sp>
      <p:pic>
        <p:nvPicPr>
          <p:cNvPr id="5" name="Picture 4">
            <a:extLst>
              <a:ext uri="{FF2B5EF4-FFF2-40B4-BE49-F238E27FC236}">
                <a16:creationId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a16="http://schemas.microsoft.com/office/drawing/2014/main" id="{78B10029-4481-4A96-9F21-2B83B4DA22B4}"/>
              </a:ext>
            </a:extLst>
          </p:cNvPr>
          <p:cNvSpPr>
            <a:spLocks noGrp="1"/>
          </p:cNvSpPr>
          <p:nvPr>
            <p:ph type="body" idx="1"/>
          </p:nvPr>
        </p:nvSpPr>
        <p:spPr>
          <a:xfrm>
            <a:off x="838200" y="1535810"/>
            <a:ext cx="10515600" cy="4944889"/>
          </a:xfrm>
        </p:spPr>
        <p:txBody>
          <a:bodyPr>
            <a:normAutofit lnSpcReduction="10000"/>
          </a:bodyPr>
          <a:lstStyle/>
          <a:p>
            <a:r>
              <a:rPr lang="en-US"/>
              <a:t>Arrow Functions</a:t>
            </a:r>
          </a:p>
          <a:p>
            <a:r>
              <a:rPr lang="en-US"/>
              <a:t>Template Literals</a:t>
            </a:r>
          </a:p>
          <a:p>
            <a:r>
              <a:rPr lang="en-US"/>
              <a:t>Destructuring Assignment</a:t>
            </a:r>
          </a:p>
          <a:p>
            <a:r>
              <a:rPr lang="en-US"/>
              <a:t>Classes</a:t>
            </a:r>
          </a:p>
          <a:p>
            <a:r>
              <a:rPr lang="en-US"/>
              <a:t>Modules</a:t>
            </a:r>
          </a:p>
          <a:p>
            <a:r>
              <a:rPr lang="en-US"/>
              <a:t>Enhanced Array Manipulation</a:t>
            </a:r>
          </a:p>
          <a:p>
            <a:r>
              <a:rPr lang="en-US"/>
              <a:t>Promises</a:t>
            </a:r>
          </a:p>
          <a:p>
            <a:r>
              <a:rPr lang="en-US"/>
              <a:t>Enhanced Object Manipulation</a:t>
            </a:r>
          </a:p>
          <a:p>
            <a:r>
              <a:rPr lang="en-US"/>
              <a:t>Default Parameters</a:t>
            </a:r>
          </a:p>
          <a:p>
            <a:r>
              <a:rPr lang="en-US"/>
              <a:t>Rest and Spread Operators</a:t>
            </a:r>
          </a:p>
        </p:txBody>
      </p:sp>
      <p:sp>
        <p:nvSpPr>
          <p:cNvPr id="4" name="Slide Number Placeholder 3">
            <a:extLst>
              <a:ext uri="{FF2B5EF4-FFF2-40B4-BE49-F238E27FC236}">
                <a16:creationId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75F1639-0763-4A2B-A707-14BB68BB40B0}"/>
              </a:ext>
            </a:extLst>
          </p:cNvPr>
          <p:cNvPicPr>
            <a:picLocks noChangeAspect="1"/>
          </p:cNvPicPr>
          <p:nvPr/>
        </p:nvPicPr>
        <p:blipFill rotWithShape="1">
          <a:blip r:embed="rId5"/>
          <a:srcRect t="24820"/>
          <a:stretch/>
        </p:blipFill>
        <p:spPr>
          <a:xfrm>
            <a:off x="968270" y="2446751"/>
            <a:ext cx="6965372" cy="2529457"/>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171CF3BC-404C-47DF-80B7-CF569D01E5B9}"/>
              </a:ext>
            </a:extLst>
          </p:cNvPr>
          <p:cNvPicPr>
            <a:picLocks noChangeAspect="1"/>
          </p:cNvPicPr>
          <p:nvPr/>
        </p:nvPicPr>
        <p:blipFill>
          <a:blip r:embed="rId3"/>
          <a:stretch>
            <a:fillRect/>
          </a:stretch>
        </p:blipFill>
        <p:spPr>
          <a:xfrm>
            <a:off x="987658" y="2319445"/>
            <a:ext cx="6931835" cy="216833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4010</TotalTime>
  <Words>1986</Words>
  <Application>Microsoft Office PowerPoint</Application>
  <PresentationFormat>Widescreen</PresentationFormat>
  <Paragraphs>285</Paragraphs>
  <Slides>43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-apple-system</vt:lpstr>
      <vt:lpstr>Noto Sans Symbols</vt:lpstr>
      <vt:lpstr>Arial</vt:lpstr>
      <vt:lpstr>Calibri</vt:lpstr>
      <vt:lpstr>Consolas</vt:lpstr>
      <vt:lpstr>Times New Roman</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Arrow functions - 6</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PC-Phong</cp:lastModifiedBy>
  <cp:revision>208</cp:revision>
  <dcterms:created xsi:type="dcterms:W3CDTF">2021-01-25T08:25:31Z</dcterms:created>
  <dcterms:modified xsi:type="dcterms:W3CDTF">2024-01-09T08:23:35Z</dcterms:modified>
</cp:coreProperties>
</file>