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7" r:id="rId10"/>
    <p:sldId id="264" r:id="rId11"/>
    <p:sldId id="274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390" autoAdjust="0"/>
  </p:normalViewPr>
  <p:slideViewPr>
    <p:cSldViewPr>
      <p:cViewPr varScale="1">
        <p:scale>
          <a:sx n="48" d="100"/>
          <a:sy n="48" d="100"/>
        </p:scale>
        <p:origin x="41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user, indirect user, executive sponsor, procurement staff, and acquirer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9B688-A743-4A44-832D-C442DAE0B4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2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Teacher should explain every the right of customers in requirements engineering</a:t>
            </a:r>
            <a:r>
              <a:rPr lang="en-US" baseline="0"/>
              <a:t> activities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8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Teacher should explain every the responsibility of customers in requirements engineering</a:t>
            </a:r>
            <a:r>
              <a:rPr lang="en-US" baseline="0"/>
              <a:t> activities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8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Veto authority: </a:t>
            </a:r>
            <a:r>
              <a:rPr lang="en-US" dirty="0" err="1"/>
              <a:t>quyền</a:t>
            </a:r>
            <a:r>
              <a:rPr lang="en-US" baseline="0" dirty="0"/>
              <a:t> </a:t>
            </a:r>
            <a:r>
              <a:rPr lang="en-US" baseline="0" dirty="0" err="1"/>
              <a:t>phủ</a:t>
            </a:r>
            <a:r>
              <a:rPr lang="en-US" baseline="0" dirty="0"/>
              <a:t> </a:t>
            </a:r>
            <a:r>
              <a:rPr lang="en-US" baseline="0" dirty="0" err="1"/>
              <a:t>quyết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9B688-A743-4A44-832D-C442DAE0B4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3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5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2"/>
            <a:ext cx="8229600" cy="5833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1043607" y="3143248"/>
            <a:ext cx="7056785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Requirements from the customer’s perspective </a:t>
            </a:r>
            <a:r>
              <a:rPr lang="en-US" sz="3000" b="1" i="1" cap="all">
                <a:solidFill>
                  <a:srgbClr val="0070C0"/>
                </a:solidFill>
              </a:rPr>
              <a:t>(Chapter 02)</a:t>
            </a:r>
            <a:endParaRPr lang="en-US" sz="3000" b="1" i="1" cap="all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5" cy="5688632"/>
          </a:xfrm>
        </p:spPr>
        <p:txBody>
          <a:bodyPr>
            <a:normAutofit fontScale="85000" lnSpcReduction="10000"/>
          </a:bodyPr>
          <a:lstStyle/>
          <a:p>
            <a:pPr marL="358775" indent="-358775">
              <a:buFont typeface="Wingdings" panose="05000000000000000000" pitchFamily="2" charset="2"/>
              <a:buChar char="v"/>
            </a:pPr>
            <a:r>
              <a:rPr lang="en-US" dirty="0"/>
              <a:t>Reaching agreement on the requirements for the product to be built, or for a specific portion of it, is</a:t>
            </a:r>
            <a:br>
              <a:rPr lang="en-US" dirty="0"/>
            </a:br>
            <a:r>
              <a:rPr lang="en-US" dirty="0"/>
              <a:t>at the core of the customer-developer partnership. Multiple parties are involved in this agreement: </a:t>
            </a:r>
          </a:p>
          <a:p>
            <a:pPr lvl="1"/>
            <a:r>
              <a:rPr lang="en-US" dirty="0"/>
              <a:t>Customers agree that the requirements address their needs.</a:t>
            </a:r>
          </a:p>
          <a:p>
            <a:pPr lvl="1"/>
            <a:r>
              <a:rPr lang="en-US" dirty="0"/>
              <a:t>Developers agree that they understand the requirements and that they are feasible.</a:t>
            </a:r>
          </a:p>
          <a:p>
            <a:pPr lvl="1"/>
            <a:r>
              <a:rPr lang="en-US" dirty="0"/>
              <a:t>Testers agree that the requirements are verifiable. </a:t>
            </a:r>
          </a:p>
          <a:p>
            <a:pPr lvl="1"/>
            <a:r>
              <a:rPr lang="en-US" dirty="0"/>
              <a:t>Management agrees that the requirements will achieve their business objectives.</a:t>
            </a:r>
          </a:p>
          <a:p>
            <a:pPr marL="358775" indent="-358775">
              <a:buFont typeface="Wingdings" panose="05000000000000000000" pitchFamily="2" charset="2"/>
              <a:buChar char="v"/>
            </a:pPr>
            <a:r>
              <a:rPr lang="en-US" dirty="0"/>
              <a:t>The requirements baseline </a:t>
            </a:r>
          </a:p>
          <a:p>
            <a:pPr marL="358775" indent="-358775">
              <a:buFont typeface="Wingdings" panose="05000000000000000000" pitchFamily="2" charset="2"/>
              <a:buChar char="v"/>
            </a:pPr>
            <a:r>
              <a:rPr lang="en-US" dirty="0"/>
              <a:t>What if you don’t reach agreement?</a:t>
            </a:r>
          </a:p>
          <a:p>
            <a:pPr marL="358775" indent="-358775">
              <a:buFont typeface="Wingdings" panose="05000000000000000000" pitchFamily="2" charset="2"/>
              <a:buChar char="v"/>
            </a:pPr>
            <a:r>
              <a:rPr lang="en-US" dirty="0"/>
              <a:t>Agreeing on requirements on agile projects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8CDB51-2CBC-1244-B903-4F4E4CB2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Reaching agreement 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0163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113DA3-157B-4248-A502-B86C43E7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A94C4F-999D-1744-97C9-6529364E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800" dirty="0"/>
              <a:t>The expectation gap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Who is the customer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The customer-development partnership</a:t>
            </a:r>
          </a:p>
          <a:p>
            <a:pPr marL="642938" lvl="1" indent="-201613">
              <a:buFont typeface="Arial" panose="020B0604020202020204" pitchFamily="34" charset="0"/>
              <a:buChar char="•"/>
            </a:pPr>
            <a:r>
              <a:rPr lang="en-US" sz="2400" dirty="0"/>
              <a:t>Requirements Bill of Rights for Software Customers </a:t>
            </a:r>
          </a:p>
          <a:p>
            <a:pPr marL="642938" lvl="1" indent="-201613">
              <a:buFont typeface="Arial" panose="020B0604020202020204" pitchFamily="34" charset="0"/>
              <a:buChar char="•"/>
            </a:pPr>
            <a:r>
              <a:rPr lang="en-US" sz="2400" dirty="0"/>
              <a:t>Requirements Bill of Responsibilities for Software Customers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Creating a culture that respects requirements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Identifying decision makers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Reaching agreement 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6422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90" y="1338262"/>
            <a:ext cx="8203051" cy="444036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A93602-547E-2746-A0A2-8F945CB4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expectation gap</a:t>
            </a:r>
          </a:p>
        </p:txBody>
      </p:sp>
    </p:spTree>
    <p:extLst>
      <p:ext uri="{BB962C8B-B14F-4D97-AF65-F5344CB8AC3E}">
        <p14:creationId xmlns:p14="http://schemas.microsoft.com/office/powerpoint/2010/main" val="146196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53" y="1062662"/>
            <a:ext cx="6268284" cy="5518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259" y="1062662"/>
            <a:ext cx="16731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i="1" dirty="0"/>
              <a:t>customer </a:t>
            </a:r>
            <a:r>
              <a:rPr lang="en-US" dirty="0"/>
              <a:t>is an individual or organization that derives</a:t>
            </a:r>
            <a:br>
              <a:rPr lang="en-US" dirty="0"/>
            </a:br>
            <a:r>
              <a:rPr lang="en-US" dirty="0"/>
              <a:t>either direct or indirect benefit from a product.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Software customers could request, pay for, select,</a:t>
            </a:r>
            <a:br>
              <a:rPr lang="en-US" dirty="0"/>
            </a:br>
            <a:r>
              <a:rPr lang="en-US" dirty="0"/>
              <a:t>specify, use, or receive the output generated by a software product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13A7BC-B205-DE40-83C1-CE8FA609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is the customer?</a:t>
            </a:r>
          </a:p>
        </p:txBody>
      </p:sp>
    </p:spTree>
    <p:extLst>
      <p:ext uri="{BB962C8B-B14F-4D97-AF65-F5344CB8AC3E}">
        <p14:creationId xmlns:p14="http://schemas.microsoft.com/office/powerpoint/2010/main" val="276660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062662"/>
            <a:ext cx="8051800" cy="56556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Customers have the right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Expect BAs to speak your language.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Expect BAs to learn about your business and your objectives.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Expect BAs to record requirements in an appropriate form.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Receive explanations of requirements practices and deliverables.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Change your requirements.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Expect an environment of mutual respect.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Hear ideas and alternatives for your requirements and for their solution.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Describe characteristics that will make the product easy to use.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Hear about ways to adjust requirements to accelerate development through reuse.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Receive a system that meets your functional needs and quality  expectations.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2C747A-332C-A343-BE79-DAB9E171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customer-development partnership – the rights</a:t>
            </a:r>
          </a:p>
        </p:txBody>
      </p:sp>
    </p:spTree>
    <p:extLst>
      <p:ext uri="{BB962C8B-B14F-4D97-AF65-F5344CB8AC3E}">
        <p14:creationId xmlns:p14="http://schemas.microsoft.com/office/powerpoint/2010/main" val="108730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customer-development partnership – the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062662"/>
            <a:ext cx="7772400" cy="5325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Customers have the responsibility to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Educate BAs and developers about your business.</a:t>
            </a:r>
          </a:p>
          <a:p>
            <a:pPr marL="342900" indent="-342900">
              <a:buAutoNum type="arabicPeriod"/>
            </a:pPr>
            <a:r>
              <a:rPr lang="en-US" dirty="0"/>
              <a:t>Dedicate the time that it takes to provide and clarify requirements. </a:t>
            </a:r>
          </a:p>
          <a:p>
            <a:pPr marL="342900" indent="-342900">
              <a:buAutoNum type="arabicPeriod"/>
            </a:pPr>
            <a:r>
              <a:rPr lang="en-US" dirty="0"/>
              <a:t>Be specific and precise when providing input about requirements. </a:t>
            </a:r>
          </a:p>
          <a:p>
            <a:pPr marL="342900" indent="-342900">
              <a:buAutoNum type="arabicPeriod"/>
            </a:pPr>
            <a:r>
              <a:rPr lang="en-US" dirty="0"/>
              <a:t>Make timely decisions about requirements when asked.</a:t>
            </a:r>
          </a:p>
          <a:p>
            <a:pPr marL="342900" indent="-342900">
              <a:buAutoNum type="arabicPeriod"/>
            </a:pPr>
            <a:r>
              <a:rPr lang="en-US" dirty="0"/>
              <a:t>Respect a developer’s assessment of the cost and feasibility of requirements. </a:t>
            </a:r>
          </a:p>
          <a:p>
            <a:pPr marL="342900" indent="-342900">
              <a:buAutoNum type="arabicPeriod"/>
            </a:pPr>
            <a:r>
              <a:rPr lang="en-US" dirty="0"/>
              <a:t>Set realistic requirement priorities in collaboration with developers.  </a:t>
            </a:r>
          </a:p>
          <a:p>
            <a:pPr marL="342900" indent="-342900">
              <a:buAutoNum type="arabicPeriod"/>
            </a:pPr>
            <a:r>
              <a:rPr lang="en-US" dirty="0"/>
              <a:t>Review requirements and evaluate prototypes. </a:t>
            </a:r>
          </a:p>
          <a:p>
            <a:pPr marL="342900" indent="-342900">
              <a:buAutoNum type="arabicPeriod"/>
            </a:pPr>
            <a:r>
              <a:rPr lang="en-US" dirty="0"/>
              <a:t>Establish acceptance criteria. </a:t>
            </a:r>
          </a:p>
          <a:p>
            <a:pPr marL="342900" indent="-342900">
              <a:buAutoNum type="arabicPeriod"/>
            </a:pPr>
            <a:r>
              <a:rPr lang="en-US" dirty="0"/>
              <a:t>Promptly communicate changes to the requirements. </a:t>
            </a:r>
          </a:p>
          <a:p>
            <a:pPr marL="342900" indent="-342900">
              <a:buAutoNum type="arabicPeriod"/>
            </a:pPr>
            <a:r>
              <a:rPr lang="en-US" dirty="0"/>
              <a:t>Respect the requirements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1524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Creating a culture that respects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Engage people in a collaborative requirements partnership</a:t>
            </a:r>
          </a:p>
          <a:p>
            <a:pPr lvl="1"/>
            <a:r>
              <a:rPr lang="en-US" sz="2400" dirty="0"/>
              <a:t>Users to provide requirements input makes it more likely that they’ll get what they needs </a:t>
            </a:r>
          </a:p>
          <a:p>
            <a:pPr lvl="1"/>
            <a:r>
              <a:rPr lang="en-US" sz="2400" dirty="0"/>
              <a:t>Developers ought to recognize that participating in the process will make their lives easier than being hit on the head by whatever requirements document flies over the proverbial wall </a:t>
            </a:r>
          </a:p>
          <a:p>
            <a:r>
              <a:rPr lang="en-US" sz="2800" dirty="0"/>
              <a:t>How to create a culture that respects requirements</a:t>
            </a:r>
          </a:p>
          <a:p>
            <a:pPr lvl="1"/>
            <a:r>
              <a:rPr lang="en-US" sz="2400" dirty="0"/>
              <a:t>Resisters</a:t>
            </a:r>
          </a:p>
          <a:p>
            <a:pPr lvl="1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QA &amp; testers </a:t>
            </a:r>
          </a:p>
          <a:p>
            <a:pPr lvl="1"/>
            <a:r>
              <a:rPr lang="en-US" sz="2400" dirty="0"/>
              <a:t>The organization’s leadership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737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980729"/>
            <a:ext cx="7991019" cy="5504912"/>
          </a:xfrm>
        </p:spPr>
        <p:txBody>
          <a:bodyPr>
            <a:normAutofit/>
          </a:bodyPr>
          <a:lstStyle/>
          <a:p>
            <a:r>
              <a:rPr lang="en-US" sz="2800" dirty="0"/>
              <a:t>There can be hundreds of decisions to make</a:t>
            </a:r>
          </a:p>
          <a:p>
            <a:pPr lvl="1"/>
            <a:r>
              <a:rPr lang="en-US" sz="2400" dirty="0"/>
              <a:t>resolve some conflict </a:t>
            </a:r>
          </a:p>
          <a:p>
            <a:pPr lvl="1"/>
            <a:r>
              <a:rPr lang="en-US" sz="2400" dirty="0"/>
              <a:t>accept (or reject) a proposed change </a:t>
            </a:r>
          </a:p>
          <a:p>
            <a:pPr lvl="1"/>
            <a:r>
              <a:rPr lang="en-US" sz="2400" dirty="0"/>
              <a:t>approve a set of requirements for a specific release </a:t>
            </a:r>
          </a:p>
          <a:p>
            <a:pPr lvl="1"/>
            <a:r>
              <a:rPr lang="en-US" sz="2400" dirty="0"/>
              <a:t>…</a:t>
            </a:r>
          </a:p>
          <a:p>
            <a:r>
              <a:rPr lang="en-US" sz="2800" dirty="0"/>
              <a:t>We need to determine who the requirements decision makers will be and how they will make decisions.</a:t>
            </a:r>
          </a:p>
          <a:p>
            <a:r>
              <a:rPr lang="en-US" sz="2800" dirty="0"/>
              <a:t>The decision-making group needs to identify its </a:t>
            </a:r>
            <a:r>
              <a:rPr lang="en-US" sz="2800" i="1" dirty="0"/>
              <a:t>decision leader </a:t>
            </a:r>
            <a:r>
              <a:rPr lang="en-US" sz="2800" dirty="0"/>
              <a:t>and to select a </a:t>
            </a:r>
            <a:r>
              <a:rPr lang="en-US" sz="2800" i="1" dirty="0"/>
              <a:t>decision rule</a:t>
            </a:r>
            <a:r>
              <a:rPr lang="en-US" sz="2800" dirty="0"/>
              <a:t>, which describes how they will arrive at their decision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A7BD3C-E371-F045-8462-02E6AD8E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decision makers 1/2</a:t>
            </a:r>
          </a:p>
        </p:txBody>
      </p:sp>
    </p:spTree>
    <p:extLst>
      <p:ext uri="{BB962C8B-B14F-4D97-AF65-F5344CB8AC3E}">
        <p14:creationId xmlns:p14="http://schemas.microsoft.com/office/powerpoint/2010/main" val="396930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80729"/>
            <a:ext cx="8063027" cy="55049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Decision rules</a:t>
            </a:r>
          </a:p>
          <a:p>
            <a:r>
              <a:rPr lang="en-US" sz="2800" dirty="0"/>
              <a:t>The decision leader makes the choice, either with or without discussion with others.</a:t>
            </a:r>
          </a:p>
          <a:p>
            <a:r>
              <a:rPr lang="en-US" sz="2800" dirty="0"/>
              <a:t>The group votes and the majority rules.</a:t>
            </a:r>
          </a:p>
          <a:p>
            <a:r>
              <a:rPr lang="en-US" sz="2800" dirty="0"/>
              <a:t>The group votes, but the result must be unanimous to approve the decision.</a:t>
            </a:r>
          </a:p>
          <a:p>
            <a:r>
              <a:rPr lang="en-US" sz="2800" dirty="0"/>
              <a:t>The group discusses and negotiates to reach a consensus. Everyone can live with the decision</a:t>
            </a:r>
            <a:br>
              <a:rPr lang="en-US" sz="2800" dirty="0"/>
            </a:br>
            <a:r>
              <a:rPr lang="en-US" sz="2800" dirty="0"/>
              <a:t>and commits to supporting it.</a:t>
            </a:r>
          </a:p>
          <a:p>
            <a:r>
              <a:rPr lang="en-US" sz="2800" dirty="0"/>
              <a:t>The decision leader delegates authority for making the decision to one individual.</a:t>
            </a:r>
          </a:p>
          <a:p>
            <a:r>
              <a:rPr lang="en-US" sz="2800" dirty="0"/>
              <a:t>The group reaches a decision, but some individual has veto authority over that decision. </a:t>
            </a:r>
            <a:br>
              <a:rPr lang="en-US" sz="2800" dirty="0"/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AB8945-927E-214D-BC26-1C907AA3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decision makers 2/2</a:t>
            </a:r>
          </a:p>
        </p:txBody>
      </p:sp>
    </p:spTree>
    <p:extLst>
      <p:ext uri="{BB962C8B-B14F-4D97-AF65-F5344CB8AC3E}">
        <p14:creationId xmlns:p14="http://schemas.microsoft.com/office/powerpoint/2010/main" val="309222162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3426</TotalTime>
  <Words>700</Words>
  <Application>Microsoft Macintosh PowerPoint</Application>
  <PresentationFormat>On-screen Show (4:3)</PresentationFormat>
  <Paragraphs>82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Session 02_Integration Management</vt:lpstr>
      <vt:lpstr>Software requirements (swr302)</vt:lpstr>
      <vt:lpstr>Contents</vt:lpstr>
      <vt:lpstr>The expectation gap</vt:lpstr>
      <vt:lpstr>Who is the customer?</vt:lpstr>
      <vt:lpstr>The customer-development partnership – the rights</vt:lpstr>
      <vt:lpstr>The customer-development partnership – the responsibilities</vt:lpstr>
      <vt:lpstr>Creating a culture that respects requirements</vt:lpstr>
      <vt:lpstr>Identifying decision makers 1/2</vt:lpstr>
      <vt:lpstr>Identifying decision makers 2/2</vt:lpstr>
      <vt:lpstr>Reaching agreement on requirements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265</cp:revision>
  <cp:lastPrinted>2021-04-05T14:49:05Z</cp:lastPrinted>
  <dcterms:created xsi:type="dcterms:W3CDTF">2014-07-26T10:22:45Z</dcterms:created>
  <dcterms:modified xsi:type="dcterms:W3CDTF">2022-01-04T05:57:04Z</dcterms:modified>
</cp:coreProperties>
</file>