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8" r:id="rId3"/>
    <p:sldId id="274" r:id="rId4"/>
    <p:sldId id="259" r:id="rId5"/>
    <p:sldId id="260" r:id="rId6"/>
    <p:sldId id="261" r:id="rId7"/>
    <p:sldId id="262" r:id="rId8"/>
    <p:sldId id="263" r:id="rId9"/>
    <p:sldId id="264" r:id="rId10"/>
    <p:sldId id="266" r:id="rId11"/>
    <p:sldId id="269" r:id="rId12"/>
    <p:sldId id="268" r:id="rId13"/>
    <p:sldId id="270" r:id="rId14"/>
    <p:sldId id="273"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324" autoAdjust="0"/>
  </p:normalViewPr>
  <p:slideViewPr>
    <p:cSldViewPr snapToGrid="0">
      <p:cViewPr varScale="1">
        <p:scale>
          <a:sx n="85" d="100"/>
          <a:sy n="85" d="100"/>
        </p:scale>
        <p:origin x="140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am Duc Thang (FE FPTU HN)" userId="839238ec-af3e-4897-83da-a00fb1283f7b" providerId="ADAL" clId="{E92A8D4E-DA16-46ED-B30F-FCD765B7617C}"/>
    <pc:docChg chg="delSld modSld">
      <pc:chgData name="Pham Duc Thang (FE FPTU HN)" userId="839238ec-af3e-4897-83da-a00fb1283f7b" providerId="ADAL" clId="{E92A8D4E-DA16-46ED-B30F-FCD765B7617C}" dt="2023-02-20T00:47:24.703" v="2" actId="20577"/>
      <pc:docMkLst>
        <pc:docMk/>
      </pc:docMkLst>
      <pc:sldChg chg="modSp mod">
        <pc:chgData name="Pham Duc Thang (FE FPTU HN)" userId="839238ec-af3e-4897-83da-a00fb1283f7b" providerId="ADAL" clId="{E92A8D4E-DA16-46ED-B30F-FCD765B7617C}" dt="2023-02-20T00:37:35.604" v="0" actId="20577"/>
        <pc:sldMkLst>
          <pc:docMk/>
          <pc:sldMk cId="2801749783" sldId="256"/>
        </pc:sldMkLst>
        <pc:spChg chg="mod">
          <ac:chgData name="Pham Duc Thang (FE FPTU HN)" userId="839238ec-af3e-4897-83da-a00fb1283f7b" providerId="ADAL" clId="{E92A8D4E-DA16-46ED-B30F-FCD765B7617C}" dt="2023-02-20T00:37:35.604" v="0" actId="20577"/>
          <ac:spMkLst>
            <pc:docMk/>
            <pc:sldMk cId="2801749783" sldId="256"/>
            <ac:spMk id="2" creationId="{2E7F0EF1-1727-42A5-A54C-CD1479D88FD5}"/>
          </ac:spMkLst>
        </pc:spChg>
      </pc:sldChg>
      <pc:sldChg chg="del">
        <pc:chgData name="Pham Duc Thang (FE FPTU HN)" userId="839238ec-af3e-4897-83da-a00fb1283f7b" providerId="ADAL" clId="{E92A8D4E-DA16-46ED-B30F-FCD765B7617C}" dt="2023-02-20T00:47:19.988" v="1" actId="47"/>
        <pc:sldMkLst>
          <pc:docMk/>
          <pc:sldMk cId="2063913197" sldId="267"/>
        </pc:sldMkLst>
      </pc:sldChg>
      <pc:sldChg chg="modSp mod">
        <pc:chgData name="Pham Duc Thang (FE FPTU HN)" userId="839238ec-af3e-4897-83da-a00fb1283f7b" providerId="ADAL" clId="{E92A8D4E-DA16-46ED-B30F-FCD765B7617C}" dt="2023-02-20T00:47:24.703" v="2" actId="20577"/>
        <pc:sldMkLst>
          <pc:docMk/>
          <pc:sldMk cId="2007997264" sldId="269"/>
        </pc:sldMkLst>
        <pc:spChg chg="mod">
          <ac:chgData name="Pham Duc Thang (FE FPTU HN)" userId="839238ec-af3e-4897-83da-a00fb1283f7b" providerId="ADAL" clId="{E92A8D4E-DA16-46ED-B30F-FCD765B7617C}" dt="2023-02-20T00:47:24.703" v="2" actId="20577"/>
          <ac:spMkLst>
            <pc:docMk/>
            <pc:sldMk cId="2007997264" sldId="269"/>
            <ac:spMk id="2" creationId="{3BC83405-5D0A-4D2B-A88D-D49DFAD19DEA}"/>
          </ac:spMkLst>
        </pc:spChg>
      </pc:sldChg>
    </pc:docChg>
  </pc:docChgLst>
  <pc:docChgLst>
    <pc:chgData name="Pham Duc Thang (FE FPTU HN)" userId="839238ec-af3e-4897-83da-a00fb1283f7b" providerId="ADAL" clId="{DCEA0ABC-5223-41A8-A684-093C4AFCCC15}"/>
    <pc:docChg chg="modSld">
      <pc:chgData name="Pham Duc Thang (FE FPTU HN)" userId="839238ec-af3e-4897-83da-a00fb1283f7b" providerId="ADAL" clId="{DCEA0ABC-5223-41A8-A684-093C4AFCCC15}" dt="2023-04-17T03:12:34.658" v="0" actId="20577"/>
      <pc:docMkLst>
        <pc:docMk/>
      </pc:docMkLst>
      <pc:sldChg chg="modSp mod">
        <pc:chgData name="Pham Duc Thang (FE FPTU HN)" userId="839238ec-af3e-4897-83da-a00fb1283f7b" providerId="ADAL" clId="{DCEA0ABC-5223-41A8-A684-093C4AFCCC15}" dt="2023-04-17T03:12:34.658" v="0" actId="20577"/>
        <pc:sldMkLst>
          <pc:docMk/>
          <pc:sldMk cId="2007997264" sldId="269"/>
        </pc:sldMkLst>
        <pc:spChg chg="mod">
          <ac:chgData name="Pham Duc Thang (FE FPTU HN)" userId="839238ec-af3e-4897-83da-a00fb1283f7b" providerId="ADAL" clId="{DCEA0ABC-5223-41A8-A684-093C4AFCCC15}" dt="2023-04-17T03:12:34.658" v="0" actId="20577"/>
          <ac:spMkLst>
            <pc:docMk/>
            <pc:sldMk cId="2007997264" sldId="269"/>
            <ac:spMk id="3" creationId="{AE252EAE-D705-4987-8187-23C8187CA9E8}"/>
          </ac:spMkLst>
        </pc:spChg>
      </pc:sldChg>
    </pc:docChg>
  </pc:docChgLst>
  <pc:docChgLst>
    <pc:chgData name="Pham Duc Thang (FE FPTU HN)" userId="839238ec-af3e-4897-83da-a00fb1283f7b" providerId="ADAL" clId="{0487FDFD-6F30-49A0-97AA-65257A03D5E8}"/>
    <pc:docChg chg="modSld">
      <pc:chgData name="Pham Duc Thang (FE FPTU HN)" userId="839238ec-af3e-4897-83da-a00fb1283f7b" providerId="ADAL" clId="{0487FDFD-6F30-49A0-97AA-65257A03D5E8}" dt="2023-04-26T04:18:20.186" v="0" actId="20577"/>
      <pc:docMkLst>
        <pc:docMk/>
      </pc:docMkLst>
      <pc:sldChg chg="modSp mod">
        <pc:chgData name="Pham Duc Thang (FE FPTU HN)" userId="839238ec-af3e-4897-83da-a00fb1283f7b" providerId="ADAL" clId="{0487FDFD-6F30-49A0-97AA-65257A03D5E8}" dt="2023-04-26T04:18:20.186" v="0" actId="20577"/>
        <pc:sldMkLst>
          <pc:docMk/>
          <pc:sldMk cId="2007997264" sldId="269"/>
        </pc:sldMkLst>
        <pc:spChg chg="mod">
          <ac:chgData name="Pham Duc Thang (FE FPTU HN)" userId="839238ec-af3e-4897-83da-a00fb1283f7b" providerId="ADAL" clId="{0487FDFD-6F30-49A0-97AA-65257A03D5E8}" dt="2023-04-26T04:18:20.186" v="0" actId="20577"/>
          <ac:spMkLst>
            <pc:docMk/>
            <pc:sldMk cId="2007997264" sldId="269"/>
            <ac:spMk id="3" creationId="{AE252EAE-D705-4987-8187-23C8187CA9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1AAE7B-DF50-4C66-89FE-B82DC85037E3}" type="datetimeFigureOut">
              <a:rPr lang="en-US" smtClean="0"/>
              <a:t>4/26/2023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962B3-1E3D-49D3-BF88-71E9033A233E}" type="slidenum">
              <a:rPr lang="en-US" smtClean="0"/>
              <a:t>‹#›</a:t>
            </a:fld>
            <a:endParaRPr lang="en-US"/>
          </a:p>
        </p:txBody>
      </p:sp>
    </p:spTree>
    <p:extLst>
      <p:ext uri="{BB962C8B-B14F-4D97-AF65-F5344CB8AC3E}">
        <p14:creationId xmlns:p14="http://schemas.microsoft.com/office/powerpoint/2010/main" val="1133025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5962B3-1E3D-49D3-BF88-71E9033A233E}" type="slidenum">
              <a:rPr lang="en-US" smtClean="0"/>
              <a:t>4</a:t>
            </a:fld>
            <a:endParaRPr lang="en-US"/>
          </a:p>
        </p:txBody>
      </p:sp>
    </p:spTree>
    <p:extLst>
      <p:ext uri="{BB962C8B-B14F-4D97-AF65-F5344CB8AC3E}">
        <p14:creationId xmlns:p14="http://schemas.microsoft.com/office/powerpoint/2010/main" val="3346093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5962B3-1E3D-49D3-BF88-71E9033A233E}" type="slidenum">
              <a:rPr lang="en-US" smtClean="0"/>
              <a:t>5</a:t>
            </a:fld>
            <a:endParaRPr lang="en-US"/>
          </a:p>
        </p:txBody>
      </p:sp>
    </p:spTree>
    <p:extLst>
      <p:ext uri="{BB962C8B-B14F-4D97-AF65-F5344CB8AC3E}">
        <p14:creationId xmlns:p14="http://schemas.microsoft.com/office/powerpoint/2010/main" val="3070765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5962B3-1E3D-49D3-BF88-71E9033A233E}" type="slidenum">
              <a:rPr lang="en-US" smtClean="0"/>
              <a:t>6</a:t>
            </a:fld>
            <a:endParaRPr lang="en-US"/>
          </a:p>
        </p:txBody>
      </p:sp>
    </p:spTree>
    <p:extLst>
      <p:ext uri="{BB962C8B-B14F-4D97-AF65-F5344CB8AC3E}">
        <p14:creationId xmlns:p14="http://schemas.microsoft.com/office/powerpoint/2010/main" val="608129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0" i="0" dirty="0">
                <a:solidFill>
                  <a:srgbClr val="3A3A3A"/>
                </a:solidFill>
                <a:effectLst/>
                <a:latin typeface="Work Sans"/>
              </a:rPr>
              <a:t>Robust: </a:t>
            </a:r>
            <a:r>
              <a:rPr lang="en-US" b="0" i="0" dirty="0" err="1">
                <a:solidFill>
                  <a:srgbClr val="3A3A3A"/>
                </a:solidFill>
                <a:effectLst/>
                <a:latin typeface="Work Sans"/>
              </a:rPr>
              <a:t>mạnh</a:t>
            </a:r>
            <a:r>
              <a:rPr lang="en-US" b="0" i="0" dirty="0">
                <a:solidFill>
                  <a:srgbClr val="3A3A3A"/>
                </a:solidFill>
                <a:effectLst/>
                <a:latin typeface="Work Sans"/>
              </a:rPr>
              <a:t> </a:t>
            </a:r>
            <a:r>
              <a:rPr lang="en-US" b="0" i="0" dirty="0" err="1">
                <a:solidFill>
                  <a:srgbClr val="3A3A3A"/>
                </a:solidFill>
                <a:effectLst/>
                <a:latin typeface="Work Sans"/>
              </a:rPr>
              <a:t>mẽ</a:t>
            </a:r>
            <a:endParaRPr lang="en-US" b="0" i="0" dirty="0">
              <a:solidFill>
                <a:srgbClr val="3A3A3A"/>
              </a:solidFill>
              <a:effectLst/>
              <a:latin typeface="Work Sans"/>
            </a:endParaRPr>
          </a:p>
          <a:p>
            <a:r>
              <a:rPr lang="en-US" b="0" i="0" dirty="0">
                <a:solidFill>
                  <a:srgbClr val="3A3A3A"/>
                </a:solidFill>
                <a:effectLst/>
                <a:latin typeface="Work Sans"/>
              </a:rPr>
              <a:t>Integral: </a:t>
            </a:r>
            <a:r>
              <a:rPr lang="en-US" b="0" i="0" dirty="0" err="1">
                <a:solidFill>
                  <a:srgbClr val="3A3A3A"/>
                </a:solidFill>
                <a:effectLst/>
                <a:latin typeface="Work Sans"/>
              </a:rPr>
              <a:t>Liên</a:t>
            </a:r>
            <a:r>
              <a:rPr lang="en-US" b="0" i="0" dirty="0">
                <a:solidFill>
                  <a:srgbClr val="3A3A3A"/>
                </a:solidFill>
                <a:effectLst/>
                <a:latin typeface="Work Sans"/>
              </a:rPr>
              <a:t> </a:t>
            </a:r>
            <a:r>
              <a:rPr lang="en-US" b="0" i="0" dirty="0" err="1">
                <a:solidFill>
                  <a:srgbClr val="3A3A3A"/>
                </a:solidFill>
                <a:effectLst/>
                <a:latin typeface="Work Sans"/>
              </a:rPr>
              <a:t>quan</a:t>
            </a:r>
            <a:endParaRPr lang="en-US" b="0" i="0" dirty="0">
              <a:solidFill>
                <a:srgbClr val="3A3A3A"/>
              </a:solidFill>
              <a:effectLst/>
              <a:latin typeface="Work Sans"/>
            </a:endParaRPr>
          </a:p>
          <a:p>
            <a:endParaRPr lang="en-US" dirty="0"/>
          </a:p>
        </p:txBody>
      </p:sp>
      <p:sp>
        <p:nvSpPr>
          <p:cNvPr id="4" name="Slide Number Placeholder 3"/>
          <p:cNvSpPr>
            <a:spLocks noGrp="1"/>
          </p:cNvSpPr>
          <p:nvPr>
            <p:ph type="sldNum" sz="quarter" idx="5"/>
          </p:nvPr>
        </p:nvSpPr>
        <p:spPr/>
        <p:txBody>
          <a:bodyPr/>
          <a:lstStyle/>
          <a:p>
            <a:fld id="{385962B3-1E3D-49D3-BF88-71E9033A233E}" type="slidenum">
              <a:rPr lang="en-US" smtClean="0"/>
              <a:t>7</a:t>
            </a:fld>
            <a:endParaRPr lang="en-US"/>
          </a:p>
        </p:txBody>
      </p:sp>
    </p:spTree>
    <p:extLst>
      <p:ext uri="{BB962C8B-B14F-4D97-AF65-F5344CB8AC3E}">
        <p14:creationId xmlns:p14="http://schemas.microsoft.com/office/powerpoint/2010/main" val="3534930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0" i="0" dirty="0">
                <a:solidFill>
                  <a:srgbClr val="3A3A3A"/>
                </a:solidFill>
                <a:effectLst/>
                <a:latin typeface="Work Sans"/>
              </a:rPr>
              <a:t>Robust: </a:t>
            </a:r>
            <a:r>
              <a:rPr lang="en-US" b="0" i="0" dirty="0" err="1">
                <a:solidFill>
                  <a:srgbClr val="3A3A3A"/>
                </a:solidFill>
                <a:effectLst/>
                <a:latin typeface="Work Sans"/>
              </a:rPr>
              <a:t>mạnh</a:t>
            </a:r>
            <a:r>
              <a:rPr lang="en-US" b="0" i="0" dirty="0">
                <a:solidFill>
                  <a:srgbClr val="3A3A3A"/>
                </a:solidFill>
                <a:effectLst/>
                <a:latin typeface="Work Sans"/>
              </a:rPr>
              <a:t> </a:t>
            </a:r>
            <a:r>
              <a:rPr lang="en-US" b="0" i="0" dirty="0" err="1">
                <a:solidFill>
                  <a:srgbClr val="3A3A3A"/>
                </a:solidFill>
                <a:effectLst/>
                <a:latin typeface="Work Sans"/>
              </a:rPr>
              <a:t>mẽ</a:t>
            </a:r>
            <a:endParaRPr lang="en-US" b="0" i="0" dirty="0">
              <a:solidFill>
                <a:srgbClr val="3A3A3A"/>
              </a:solidFill>
              <a:effectLst/>
              <a:latin typeface="Work Sans"/>
            </a:endParaRPr>
          </a:p>
          <a:p>
            <a:r>
              <a:rPr lang="en-US" b="0" i="0" dirty="0">
                <a:solidFill>
                  <a:srgbClr val="3A3A3A"/>
                </a:solidFill>
                <a:effectLst/>
                <a:latin typeface="Work Sans"/>
              </a:rPr>
              <a:t>Integral: </a:t>
            </a:r>
            <a:r>
              <a:rPr lang="en-US" b="0" i="0" dirty="0" err="1">
                <a:solidFill>
                  <a:srgbClr val="3A3A3A"/>
                </a:solidFill>
                <a:effectLst/>
                <a:latin typeface="Work Sans"/>
              </a:rPr>
              <a:t>Liên</a:t>
            </a:r>
            <a:r>
              <a:rPr lang="en-US" b="0" i="0" dirty="0">
                <a:solidFill>
                  <a:srgbClr val="3A3A3A"/>
                </a:solidFill>
                <a:effectLst/>
                <a:latin typeface="Work Sans"/>
              </a:rPr>
              <a:t> </a:t>
            </a:r>
            <a:r>
              <a:rPr lang="en-US" b="0" i="0" dirty="0" err="1">
                <a:solidFill>
                  <a:srgbClr val="3A3A3A"/>
                </a:solidFill>
                <a:effectLst/>
                <a:latin typeface="Work Sans"/>
              </a:rPr>
              <a:t>quan</a:t>
            </a:r>
            <a:endParaRPr lang="en-US" b="0" i="0" dirty="0">
              <a:solidFill>
                <a:srgbClr val="3A3A3A"/>
              </a:solidFill>
              <a:effectLst/>
              <a:latin typeface="Work Sans"/>
            </a:endParaRPr>
          </a:p>
          <a:p>
            <a:endParaRPr lang="en-US" dirty="0"/>
          </a:p>
        </p:txBody>
      </p:sp>
      <p:sp>
        <p:nvSpPr>
          <p:cNvPr id="4" name="Slide Number Placeholder 3"/>
          <p:cNvSpPr>
            <a:spLocks noGrp="1"/>
          </p:cNvSpPr>
          <p:nvPr>
            <p:ph type="sldNum" sz="quarter" idx="5"/>
          </p:nvPr>
        </p:nvSpPr>
        <p:spPr/>
        <p:txBody>
          <a:bodyPr/>
          <a:lstStyle/>
          <a:p>
            <a:fld id="{385962B3-1E3D-49D3-BF88-71E9033A233E}" type="slidenum">
              <a:rPr lang="en-US" smtClean="0"/>
              <a:t>8</a:t>
            </a:fld>
            <a:endParaRPr lang="en-US"/>
          </a:p>
        </p:txBody>
      </p:sp>
    </p:spTree>
    <p:extLst>
      <p:ext uri="{BB962C8B-B14F-4D97-AF65-F5344CB8AC3E}">
        <p14:creationId xmlns:p14="http://schemas.microsoft.com/office/powerpoint/2010/main" val="4137676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5962B3-1E3D-49D3-BF88-71E9033A233E}" type="slidenum">
              <a:rPr lang="en-US" smtClean="0"/>
              <a:t>9</a:t>
            </a:fld>
            <a:endParaRPr lang="en-US"/>
          </a:p>
        </p:txBody>
      </p:sp>
    </p:spTree>
    <p:extLst>
      <p:ext uri="{BB962C8B-B14F-4D97-AF65-F5344CB8AC3E}">
        <p14:creationId xmlns:p14="http://schemas.microsoft.com/office/powerpoint/2010/main" val="3934480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5962B3-1E3D-49D3-BF88-71E9033A233E}" type="slidenum">
              <a:rPr lang="en-US" smtClean="0"/>
              <a:t>10</a:t>
            </a:fld>
            <a:endParaRPr lang="en-US"/>
          </a:p>
        </p:txBody>
      </p:sp>
    </p:spTree>
    <p:extLst>
      <p:ext uri="{BB962C8B-B14F-4D97-AF65-F5344CB8AC3E}">
        <p14:creationId xmlns:p14="http://schemas.microsoft.com/office/powerpoint/2010/main" val="2197152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5962B3-1E3D-49D3-BF88-71E9033A233E}" type="slidenum">
              <a:rPr lang="en-US" smtClean="0"/>
              <a:t>11</a:t>
            </a:fld>
            <a:endParaRPr lang="en-US"/>
          </a:p>
        </p:txBody>
      </p:sp>
    </p:spTree>
    <p:extLst>
      <p:ext uri="{BB962C8B-B14F-4D97-AF65-F5344CB8AC3E}">
        <p14:creationId xmlns:p14="http://schemas.microsoft.com/office/powerpoint/2010/main" val="1128784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5962B3-1E3D-49D3-BF88-71E9033A233E}" type="slidenum">
              <a:rPr lang="en-US" smtClean="0"/>
              <a:t>12</a:t>
            </a:fld>
            <a:endParaRPr lang="en-US"/>
          </a:p>
        </p:txBody>
      </p:sp>
    </p:spTree>
    <p:extLst>
      <p:ext uri="{BB962C8B-B14F-4D97-AF65-F5344CB8AC3E}">
        <p14:creationId xmlns:p14="http://schemas.microsoft.com/office/powerpoint/2010/main" val="1025480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15E13B-27DC-43FD-A6C6-B37EA3C7BB61}"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7C66E-3C5B-4E84-BE77-59BF06E83256}" type="slidenum">
              <a:rPr lang="en-US" smtClean="0"/>
              <a:t>‹#›</a:t>
            </a:fld>
            <a:endParaRPr lang="en-US"/>
          </a:p>
        </p:txBody>
      </p:sp>
    </p:spTree>
    <p:extLst>
      <p:ext uri="{BB962C8B-B14F-4D97-AF65-F5344CB8AC3E}">
        <p14:creationId xmlns:p14="http://schemas.microsoft.com/office/powerpoint/2010/main" val="3201660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15E13B-27DC-43FD-A6C6-B37EA3C7BB61}"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7C66E-3C5B-4E84-BE77-59BF06E83256}" type="slidenum">
              <a:rPr lang="en-US" smtClean="0"/>
              <a:t>‹#›</a:t>
            </a:fld>
            <a:endParaRPr lang="en-US"/>
          </a:p>
        </p:txBody>
      </p:sp>
    </p:spTree>
    <p:extLst>
      <p:ext uri="{BB962C8B-B14F-4D97-AF65-F5344CB8AC3E}">
        <p14:creationId xmlns:p14="http://schemas.microsoft.com/office/powerpoint/2010/main" val="2928913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15E13B-27DC-43FD-A6C6-B37EA3C7BB61}"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7C66E-3C5B-4E84-BE77-59BF06E83256}" type="slidenum">
              <a:rPr lang="en-US" smtClean="0"/>
              <a:t>‹#›</a:t>
            </a:fld>
            <a:endParaRPr lang="en-US"/>
          </a:p>
        </p:txBody>
      </p:sp>
    </p:spTree>
    <p:extLst>
      <p:ext uri="{BB962C8B-B14F-4D97-AF65-F5344CB8AC3E}">
        <p14:creationId xmlns:p14="http://schemas.microsoft.com/office/powerpoint/2010/main" val="1973917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15E13B-27DC-43FD-A6C6-B37EA3C7BB61}"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7C66E-3C5B-4E84-BE77-59BF06E83256}" type="slidenum">
              <a:rPr lang="en-US" smtClean="0"/>
              <a:t>‹#›</a:t>
            </a:fld>
            <a:endParaRPr lang="en-US"/>
          </a:p>
        </p:txBody>
      </p:sp>
    </p:spTree>
    <p:extLst>
      <p:ext uri="{BB962C8B-B14F-4D97-AF65-F5344CB8AC3E}">
        <p14:creationId xmlns:p14="http://schemas.microsoft.com/office/powerpoint/2010/main" val="369131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15E13B-27DC-43FD-A6C6-B37EA3C7BB61}"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7C66E-3C5B-4E84-BE77-59BF06E83256}" type="slidenum">
              <a:rPr lang="en-US" smtClean="0"/>
              <a:t>‹#›</a:t>
            </a:fld>
            <a:endParaRPr lang="en-US"/>
          </a:p>
        </p:txBody>
      </p:sp>
    </p:spTree>
    <p:extLst>
      <p:ext uri="{BB962C8B-B14F-4D97-AF65-F5344CB8AC3E}">
        <p14:creationId xmlns:p14="http://schemas.microsoft.com/office/powerpoint/2010/main" val="587514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15E13B-27DC-43FD-A6C6-B37EA3C7BB61}"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7C66E-3C5B-4E84-BE77-59BF06E83256}" type="slidenum">
              <a:rPr lang="en-US" smtClean="0"/>
              <a:t>‹#›</a:t>
            </a:fld>
            <a:endParaRPr lang="en-US"/>
          </a:p>
        </p:txBody>
      </p:sp>
    </p:spTree>
    <p:extLst>
      <p:ext uri="{BB962C8B-B14F-4D97-AF65-F5344CB8AC3E}">
        <p14:creationId xmlns:p14="http://schemas.microsoft.com/office/powerpoint/2010/main" val="183497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15E13B-27DC-43FD-A6C6-B37EA3C7BB61}" type="datetimeFigureOut">
              <a:rPr lang="en-US" smtClean="0"/>
              <a:t>4/26/2023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7C66E-3C5B-4E84-BE77-59BF06E83256}" type="slidenum">
              <a:rPr lang="en-US" smtClean="0"/>
              <a:t>‹#›</a:t>
            </a:fld>
            <a:endParaRPr lang="en-US"/>
          </a:p>
        </p:txBody>
      </p:sp>
    </p:spTree>
    <p:extLst>
      <p:ext uri="{BB962C8B-B14F-4D97-AF65-F5344CB8AC3E}">
        <p14:creationId xmlns:p14="http://schemas.microsoft.com/office/powerpoint/2010/main" val="3692860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15E13B-27DC-43FD-A6C6-B37EA3C7BB61}" type="datetimeFigureOut">
              <a:rPr lang="en-US" smtClean="0"/>
              <a:t>4/26/2023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7C66E-3C5B-4E84-BE77-59BF06E83256}" type="slidenum">
              <a:rPr lang="en-US" smtClean="0"/>
              <a:t>‹#›</a:t>
            </a:fld>
            <a:endParaRPr lang="en-US"/>
          </a:p>
        </p:txBody>
      </p:sp>
    </p:spTree>
    <p:extLst>
      <p:ext uri="{BB962C8B-B14F-4D97-AF65-F5344CB8AC3E}">
        <p14:creationId xmlns:p14="http://schemas.microsoft.com/office/powerpoint/2010/main" val="1614877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5E13B-27DC-43FD-A6C6-B37EA3C7BB61}" type="datetimeFigureOut">
              <a:rPr lang="en-US" smtClean="0"/>
              <a:t>4/26/2023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7C66E-3C5B-4E84-BE77-59BF06E83256}" type="slidenum">
              <a:rPr lang="en-US" smtClean="0"/>
              <a:t>‹#›</a:t>
            </a:fld>
            <a:endParaRPr lang="en-US"/>
          </a:p>
        </p:txBody>
      </p:sp>
    </p:spTree>
    <p:extLst>
      <p:ext uri="{BB962C8B-B14F-4D97-AF65-F5344CB8AC3E}">
        <p14:creationId xmlns:p14="http://schemas.microsoft.com/office/powerpoint/2010/main" val="2981588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15E13B-27DC-43FD-A6C6-B37EA3C7BB61}"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7C66E-3C5B-4E84-BE77-59BF06E83256}" type="slidenum">
              <a:rPr lang="en-US" smtClean="0"/>
              <a:t>‹#›</a:t>
            </a:fld>
            <a:endParaRPr lang="en-US"/>
          </a:p>
        </p:txBody>
      </p:sp>
    </p:spTree>
    <p:extLst>
      <p:ext uri="{BB962C8B-B14F-4D97-AF65-F5344CB8AC3E}">
        <p14:creationId xmlns:p14="http://schemas.microsoft.com/office/powerpoint/2010/main" val="4033286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15E13B-27DC-43FD-A6C6-B37EA3C7BB61}"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7C66E-3C5B-4E84-BE77-59BF06E83256}" type="slidenum">
              <a:rPr lang="en-US" smtClean="0"/>
              <a:t>‹#›</a:t>
            </a:fld>
            <a:endParaRPr lang="en-US"/>
          </a:p>
        </p:txBody>
      </p:sp>
    </p:spTree>
    <p:extLst>
      <p:ext uri="{BB962C8B-B14F-4D97-AF65-F5344CB8AC3E}">
        <p14:creationId xmlns:p14="http://schemas.microsoft.com/office/powerpoint/2010/main" val="2084089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15E13B-27DC-43FD-A6C6-B37EA3C7BB61}" type="datetimeFigureOut">
              <a:rPr lang="en-US" smtClean="0"/>
              <a:t>4/26/2023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7C66E-3C5B-4E84-BE77-59BF06E83256}" type="slidenum">
              <a:rPr lang="en-US" smtClean="0"/>
              <a:t>‹#›</a:t>
            </a:fld>
            <a:endParaRPr lang="en-US"/>
          </a:p>
        </p:txBody>
      </p:sp>
    </p:spTree>
    <p:extLst>
      <p:ext uri="{BB962C8B-B14F-4D97-AF65-F5344CB8AC3E}">
        <p14:creationId xmlns:p14="http://schemas.microsoft.com/office/powerpoint/2010/main" val="5842478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gpcoder.com/5234-kiem-thu-voi-junit-trong-java/"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0EF1-1727-42A5-A54C-CD1479D88FD5}"/>
              </a:ext>
            </a:extLst>
          </p:cNvPr>
          <p:cNvSpPr>
            <a:spLocks noGrp="1"/>
          </p:cNvSpPr>
          <p:nvPr>
            <p:ph type="ctrTitle"/>
          </p:nvPr>
        </p:nvSpPr>
        <p:spPr/>
        <p:txBody>
          <a:bodyPr/>
          <a:lstStyle/>
          <a:p>
            <a:r>
              <a:rPr lang="en-US" b="1" dirty="0"/>
              <a:t>LAB3: UNIT TESTING</a:t>
            </a:r>
          </a:p>
        </p:txBody>
      </p:sp>
    </p:spTree>
    <p:extLst>
      <p:ext uri="{BB962C8B-B14F-4D97-AF65-F5344CB8AC3E}">
        <p14:creationId xmlns:p14="http://schemas.microsoft.com/office/powerpoint/2010/main" val="2801749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3405-5D0A-4D2B-A88D-D49DFAD19DEA}"/>
              </a:ext>
            </a:extLst>
          </p:cNvPr>
          <p:cNvSpPr>
            <a:spLocks noGrp="1"/>
          </p:cNvSpPr>
          <p:nvPr>
            <p:ph type="title"/>
          </p:nvPr>
        </p:nvSpPr>
        <p:spPr/>
        <p:txBody>
          <a:bodyPr>
            <a:normAutofit/>
          </a:bodyPr>
          <a:lstStyle/>
          <a:p>
            <a:r>
              <a:rPr lang="en-US" b="1" i="0" dirty="0">
                <a:solidFill>
                  <a:srgbClr val="3A3A3A"/>
                </a:solidFill>
                <a:effectLst/>
                <a:latin typeface="Work Sans"/>
              </a:rPr>
              <a:t>How to write good Unit Tests?</a:t>
            </a:r>
          </a:p>
        </p:txBody>
      </p:sp>
      <p:sp>
        <p:nvSpPr>
          <p:cNvPr id="3" name="Content Placeholder 2">
            <a:extLst>
              <a:ext uri="{FF2B5EF4-FFF2-40B4-BE49-F238E27FC236}">
                <a16:creationId xmlns:a16="http://schemas.microsoft.com/office/drawing/2014/main" id="{AE252EAE-D705-4987-8187-23C8187CA9E8}"/>
              </a:ext>
            </a:extLst>
          </p:cNvPr>
          <p:cNvSpPr>
            <a:spLocks noGrp="1"/>
          </p:cNvSpPr>
          <p:nvPr>
            <p:ph idx="1"/>
          </p:nvPr>
        </p:nvSpPr>
        <p:spPr/>
        <p:txBody>
          <a:bodyPr>
            <a:normAutofit/>
          </a:bodyPr>
          <a:lstStyle/>
          <a:p>
            <a:r>
              <a:rPr lang="en-US" sz="2400" dirty="0">
                <a:solidFill>
                  <a:srgbClr val="3A3A3A"/>
                </a:solidFill>
                <a:latin typeface="Work Sans"/>
              </a:rPr>
              <a:t>A Unit test should be written to verify a single unit of code and not the integration.</a:t>
            </a:r>
          </a:p>
          <a:p>
            <a:r>
              <a:rPr lang="en-US" sz="2400" dirty="0">
                <a:solidFill>
                  <a:srgbClr val="3A3A3A"/>
                </a:solidFill>
                <a:latin typeface="Work Sans"/>
              </a:rPr>
              <a:t>Small and isolated Unit tests with clear naming would make it very easy to write and maintain.</a:t>
            </a:r>
          </a:p>
          <a:p>
            <a:r>
              <a:rPr lang="en-US" sz="2400" dirty="0">
                <a:solidFill>
                  <a:srgbClr val="3A3A3A"/>
                </a:solidFill>
                <a:latin typeface="Work Sans"/>
              </a:rPr>
              <a:t>Changing another part of the software should not affect the Unit test if those are isolated and written for a specific unit of code.</a:t>
            </a:r>
          </a:p>
          <a:p>
            <a:r>
              <a:rPr lang="en-US" sz="2400" dirty="0">
                <a:solidFill>
                  <a:srgbClr val="3A3A3A"/>
                </a:solidFill>
                <a:latin typeface="Work Sans"/>
              </a:rPr>
              <a:t>It should run quickly</a:t>
            </a:r>
          </a:p>
          <a:p>
            <a:r>
              <a:rPr lang="en-US" sz="2400" dirty="0">
                <a:solidFill>
                  <a:srgbClr val="3A3A3A"/>
                </a:solidFill>
                <a:latin typeface="Work Sans"/>
              </a:rPr>
              <a:t>A Unit test should be reusable</a:t>
            </a:r>
          </a:p>
          <a:p>
            <a:pPr algn="l"/>
            <a:endParaRPr lang="en-US" dirty="0">
              <a:solidFill>
                <a:srgbClr val="3A3A3A"/>
              </a:solidFill>
              <a:latin typeface="Work Sans"/>
            </a:endParaRPr>
          </a:p>
        </p:txBody>
      </p:sp>
    </p:spTree>
    <p:extLst>
      <p:ext uri="{BB962C8B-B14F-4D97-AF65-F5344CB8AC3E}">
        <p14:creationId xmlns:p14="http://schemas.microsoft.com/office/powerpoint/2010/main" val="4173905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3405-5D0A-4D2B-A88D-D49DFAD19DEA}"/>
              </a:ext>
            </a:extLst>
          </p:cNvPr>
          <p:cNvSpPr>
            <a:spLocks noGrp="1"/>
          </p:cNvSpPr>
          <p:nvPr>
            <p:ph type="title"/>
          </p:nvPr>
        </p:nvSpPr>
        <p:spPr/>
        <p:txBody>
          <a:bodyPr>
            <a:normAutofit/>
          </a:bodyPr>
          <a:lstStyle/>
          <a:p>
            <a:r>
              <a:rPr lang="en-US" b="1" i="0" dirty="0">
                <a:solidFill>
                  <a:srgbClr val="3A3A3A"/>
                </a:solidFill>
                <a:effectLst/>
                <a:latin typeface="Work Sans"/>
              </a:rPr>
              <a:t>Lab 3</a:t>
            </a:r>
          </a:p>
        </p:txBody>
      </p:sp>
      <p:sp>
        <p:nvSpPr>
          <p:cNvPr id="3" name="Content Placeholder 2">
            <a:extLst>
              <a:ext uri="{FF2B5EF4-FFF2-40B4-BE49-F238E27FC236}">
                <a16:creationId xmlns:a16="http://schemas.microsoft.com/office/drawing/2014/main" id="{AE252EAE-D705-4987-8187-23C8187CA9E8}"/>
              </a:ext>
            </a:extLst>
          </p:cNvPr>
          <p:cNvSpPr>
            <a:spLocks noGrp="1"/>
          </p:cNvSpPr>
          <p:nvPr>
            <p:ph idx="1"/>
          </p:nvPr>
        </p:nvSpPr>
        <p:spPr>
          <a:xfrm>
            <a:off x="447897" y="1382401"/>
            <a:ext cx="7886700" cy="3263504"/>
          </a:xfrm>
        </p:spPr>
        <p:txBody>
          <a:bodyPr>
            <a:noAutofit/>
          </a:bodyPr>
          <a:lstStyle/>
          <a:p>
            <a:pPr algn="l"/>
            <a:r>
              <a:rPr lang="en-US" sz="2000" dirty="0" err="1">
                <a:solidFill>
                  <a:srgbClr val="3A3A3A"/>
                </a:solidFill>
                <a:latin typeface="Work Sans"/>
              </a:rPr>
              <a:t>Nhóm</a:t>
            </a:r>
            <a:r>
              <a:rPr lang="en-US" sz="2000" dirty="0">
                <a:solidFill>
                  <a:srgbClr val="3A3A3A"/>
                </a:solidFill>
                <a:latin typeface="Work Sans"/>
              </a:rPr>
              <a:t>: </a:t>
            </a:r>
            <a:r>
              <a:rPr lang="en-US" sz="2000" dirty="0" err="1">
                <a:solidFill>
                  <a:srgbClr val="3A3A3A"/>
                </a:solidFill>
                <a:latin typeface="Work Sans"/>
              </a:rPr>
              <a:t>sử</a:t>
            </a:r>
            <a:r>
              <a:rPr lang="en-US" sz="2000" dirty="0">
                <a:solidFill>
                  <a:srgbClr val="3A3A3A"/>
                </a:solidFill>
                <a:latin typeface="Work Sans"/>
              </a:rPr>
              <a:t> </a:t>
            </a:r>
            <a:r>
              <a:rPr lang="en-US" sz="2000" dirty="0" err="1">
                <a:solidFill>
                  <a:srgbClr val="3A3A3A"/>
                </a:solidFill>
                <a:latin typeface="Work Sans"/>
              </a:rPr>
              <a:t>dụng</a:t>
            </a:r>
            <a:r>
              <a:rPr lang="en-US" sz="2000" dirty="0">
                <a:solidFill>
                  <a:srgbClr val="3A3A3A"/>
                </a:solidFill>
                <a:latin typeface="Work Sans"/>
              </a:rPr>
              <a:t> </a:t>
            </a:r>
            <a:r>
              <a:rPr lang="en-US" sz="2000" dirty="0" err="1">
                <a:solidFill>
                  <a:srgbClr val="3A3A3A"/>
                </a:solidFill>
                <a:latin typeface="Work Sans"/>
              </a:rPr>
              <a:t>nhóm</a:t>
            </a:r>
            <a:r>
              <a:rPr lang="en-US" sz="2000" dirty="0">
                <a:solidFill>
                  <a:srgbClr val="3A3A3A"/>
                </a:solidFill>
                <a:latin typeface="Work Sans"/>
              </a:rPr>
              <a:t> </a:t>
            </a:r>
            <a:r>
              <a:rPr lang="en-US" sz="2000" dirty="0" err="1">
                <a:solidFill>
                  <a:srgbClr val="3A3A3A"/>
                </a:solidFill>
                <a:latin typeface="Work Sans"/>
              </a:rPr>
              <a:t>đã</a:t>
            </a:r>
            <a:r>
              <a:rPr lang="en-US" sz="2000" dirty="0">
                <a:solidFill>
                  <a:srgbClr val="3A3A3A"/>
                </a:solidFill>
                <a:latin typeface="Work Sans"/>
              </a:rPr>
              <a:t> </a:t>
            </a:r>
            <a:r>
              <a:rPr lang="en-US" sz="2000" dirty="0" err="1">
                <a:solidFill>
                  <a:srgbClr val="3A3A3A"/>
                </a:solidFill>
                <a:latin typeface="Work Sans"/>
              </a:rPr>
              <a:t>đăng</a:t>
            </a:r>
            <a:r>
              <a:rPr lang="en-US" sz="2000" dirty="0">
                <a:solidFill>
                  <a:srgbClr val="3A3A3A"/>
                </a:solidFill>
                <a:latin typeface="Work Sans"/>
              </a:rPr>
              <a:t> </a:t>
            </a:r>
            <a:r>
              <a:rPr lang="en-US" sz="2000" dirty="0" err="1">
                <a:solidFill>
                  <a:srgbClr val="3A3A3A"/>
                </a:solidFill>
                <a:latin typeface="Work Sans"/>
              </a:rPr>
              <a:t>ký</a:t>
            </a:r>
            <a:r>
              <a:rPr lang="en-US" sz="2000" dirty="0">
                <a:solidFill>
                  <a:srgbClr val="3A3A3A"/>
                </a:solidFill>
                <a:latin typeface="Work Sans"/>
              </a:rPr>
              <a:t>.</a:t>
            </a:r>
          </a:p>
          <a:p>
            <a:pPr algn="l"/>
            <a:r>
              <a:rPr lang="en-US" sz="2000" dirty="0" err="1">
                <a:solidFill>
                  <a:srgbClr val="3A3A3A"/>
                </a:solidFill>
                <a:latin typeface="Work Sans"/>
              </a:rPr>
              <a:t>Nội</a:t>
            </a:r>
            <a:r>
              <a:rPr lang="en-US" sz="2000" dirty="0">
                <a:solidFill>
                  <a:srgbClr val="3A3A3A"/>
                </a:solidFill>
                <a:latin typeface="Work Sans"/>
              </a:rPr>
              <a:t> dung: </a:t>
            </a:r>
            <a:r>
              <a:rPr lang="en-US" sz="2000" dirty="0" err="1">
                <a:solidFill>
                  <a:srgbClr val="3A3A3A"/>
                </a:solidFill>
                <a:latin typeface="Work Sans"/>
              </a:rPr>
              <a:t>Lựa</a:t>
            </a:r>
            <a:r>
              <a:rPr lang="en-US" sz="2000" dirty="0">
                <a:solidFill>
                  <a:srgbClr val="3A3A3A"/>
                </a:solidFill>
                <a:latin typeface="Work Sans"/>
              </a:rPr>
              <a:t> </a:t>
            </a:r>
            <a:r>
              <a:rPr lang="en-US" sz="2000" dirty="0" err="1">
                <a:solidFill>
                  <a:srgbClr val="3A3A3A"/>
                </a:solidFill>
                <a:latin typeface="Work Sans"/>
              </a:rPr>
              <a:t>chọn</a:t>
            </a:r>
            <a:r>
              <a:rPr lang="en-US" sz="2000" dirty="0">
                <a:solidFill>
                  <a:srgbClr val="3A3A3A"/>
                </a:solidFill>
                <a:latin typeface="Work Sans"/>
              </a:rPr>
              <a:t> </a:t>
            </a:r>
            <a:r>
              <a:rPr lang="en-US" sz="2000" dirty="0" err="1">
                <a:solidFill>
                  <a:srgbClr val="3A3A3A"/>
                </a:solidFill>
                <a:latin typeface="Work Sans"/>
              </a:rPr>
              <a:t>một</a:t>
            </a:r>
            <a:r>
              <a:rPr lang="en-US" sz="2000" dirty="0">
                <a:solidFill>
                  <a:srgbClr val="3A3A3A"/>
                </a:solidFill>
                <a:latin typeface="Work Sans"/>
              </a:rPr>
              <a:t> </a:t>
            </a:r>
            <a:r>
              <a:rPr lang="en-US" sz="2000" dirty="0" err="1">
                <a:solidFill>
                  <a:srgbClr val="3A3A3A"/>
                </a:solidFill>
                <a:latin typeface="Work Sans"/>
              </a:rPr>
              <a:t>công</a:t>
            </a:r>
            <a:r>
              <a:rPr lang="en-US" sz="2000" dirty="0">
                <a:solidFill>
                  <a:srgbClr val="3A3A3A"/>
                </a:solidFill>
                <a:latin typeface="Work Sans"/>
              </a:rPr>
              <a:t> </a:t>
            </a:r>
            <a:r>
              <a:rPr lang="en-US" sz="2000" dirty="0" err="1">
                <a:solidFill>
                  <a:srgbClr val="3A3A3A"/>
                </a:solidFill>
                <a:latin typeface="Work Sans"/>
              </a:rPr>
              <a:t>cụ</a:t>
            </a:r>
            <a:r>
              <a:rPr lang="en-US" sz="2000" dirty="0">
                <a:solidFill>
                  <a:srgbClr val="3A3A3A"/>
                </a:solidFill>
                <a:latin typeface="Work Sans"/>
              </a:rPr>
              <a:t> ở slide 12 </a:t>
            </a:r>
            <a:r>
              <a:rPr lang="en-US" sz="2000" dirty="0" err="1">
                <a:solidFill>
                  <a:srgbClr val="3A3A3A"/>
                </a:solidFill>
                <a:latin typeface="Work Sans"/>
              </a:rPr>
              <a:t>để</a:t>
            </a:r>
            <a:r>
              <a:rPr lang="en-US" sz="2000" dirty="0">
                <a:solidFill>
                  <a:srgbClr val="3A3A3A"/>
                </a:solidFill>
                <a:latin typeface="Work Sans"/>
              </a:rPr>
              <a:t> </a:t>
            </a:r>
            <a:r>
              <a:rPr lang="en-US" sz="2000" dirty="0" err="1">
                <a:solidFill>
                  <a:srgbClr val="3A3A3A"/>
                </a:solidFill>
                <a:latin typeface="Work Sans"/>
              </a:rPr>
              <a:t>nghiên</a:t>
            </a:r>
            <a:r>
              <a:rPr lang="en-US" sz="2000" dirty="0">
                <a:solidFill>
                  <a:srgbClr val="3A3A3A"/>
                </a:solidFill>
                <a:latin typeface="Work Sans"/>
              </a:rPr>
              <a:t> </a:t>
            </a:r>
            <a:r>
              <a:rPr lang="en-US" sz="2000" dirty="0" err="1">
                <a:solidFill>
                  <a:srgbClr val="3A3A3A"/>
                </a:solidFill>
                <a:latin typeface="Work Sans"/>
              </a:rPr>
              <a:t>cứu</a:t>
            </a:r>
            <a:r>
              <a:rPr lang="en-US" sz="2000" dirty="0">
                <a:solidFill>
                  <a:srgbClr val="3A3A3A"/>
                </a:solidFill>
                <a:latin typeface="Work Sans"/>
              </a:rPr>
              <a:t> </a:t>
            </a:r>
            <a:r>
              <a:rPr lang="en-US" sz="2000" dirty="0" err="1">
                <a:solidFill>
                  <a:srgbClr val="3A3A3A"/>
                </a:solidFill>
                <a:latin typeface="Work Sans"/>
              </a:rPr>
              <a:t>và</a:t>
            </a:r>
            <a:r>
              <a:rPr lang="en-US" sz="2000" dirty="0">
                <a:solidFill>
                  <a:srgbClr val="3A3A3A"/>
                </a:solidFill>
                <a:latin typeface="Work Sans"/>
              </a:rPr>
              <a:t> </a:t>
            </a:r>
            <a:r>
              <a:rPr lang="en-US" sz="2000" dirty="0" err="1">
                <a:solidFill>
                  <a:srgbClr val="3A3A3A"/>
                </a:solidFill>
                <a:latin typeface="Work Sans"/>
              </a:rPr>
              <a:t>thực</a:t>
            </a:r>
            <a:r>
              <a:rPr lang="en-US" sz="2000" dirty="0">
                <a:solidFill>
                  <a:srgbClr val="3A3A3A"/>
                </a:solidFill>
                <a:latin typeface="Work Sans"/>
              </a:rPr>
              <a:t> </a:t>
            </a:r>
            <a:r>
              <a:rPr lang="en-US" sz="2000" dirty="0" err="1">
                <a:solidFill>
                  <a:srgbClr val="3A3A3A"/>
                </a:solidFill>
                <a:latin typeface="Work Sans"/>
              </a:rPr>
              <a:t>hiện</a:t>
            </a:r>
            <a:r>
              <a:rPr lang="en-US" sz="2000" dirty="0">
                <a:solidFill>
                  <a:srgbClr val="3A3A3A"/>
                </a:solidFill>
                <a:latin typeface="Work Sans"/>
              </a:rPr>
              <a:t> UT.</a:t>
            </a:r>
          </a:p>
          <a:p>
            <a:pPr algn="l"/>
            <a:r>
              <a:rPr lang="en-US" sz="2000" dirty="0" err="1">
                <a:solidFill>
                  <a:srgbClr val="3A3A3A"/>
                </a:solidFill>
                <a:latin typeface="Work Sans"/>
              </a:rPr>
              <a:t>Báo</a:t>
            </a:r>
            <a:r>
              <a:rPr lang="en-US" sz="2000" dirty="0">
                <a:solidFill>
                  <a:srgbClr val="3A3A3A"/>
                </a:solidFill>
                <a:latin typeface="Work Sans"/>
              </a:rPr>
              <a:t> </a:t>
            </a:r>
            <a:r>
              <a:rPr lang="en-US" sz="2000" dirty="0" err="1">
                <a:solidFill>
                  <a:srgbClr val="3A3A3A"/>
                </a:solidFill>
                <a:latin typeface="Work Sans"/>
              </a:rPr>
              <a:t>cáo</a:t>
            </a:r>
            <a:r>
              <a:rPr lang="en-US" sz="2000" dirty="0">
                <a:solidFill>
                  <a:srgbClr val="3A3A3A"/>
                </a:solidFill>
                <a:latin typeface="Work Sans"/>
              </a:rPr>
              <a:t>: (</a:t>
            </a:r>
            <a:r>
              <a:rPr lang="en-US" sz="2000" dirty="0" err="1">
                <a:solidFill>
                  <a:srgbClr val="3A3A3A"/>
                </a:solidFill>
                <a:latin typeface="Work Sans"/>
              </a:rPr>
              <a:t>sử</a:t>
            </a:r>
            <a:r>
              <a:rPr lang="en-US" sz="2000" dirty="0">
                <a:solidFill>
                  <a:srgbClr val="3A3A3A"/>
                </a:solidFill>
                <a:latin typeface="Work Sans"/>
              </a:rPr>
              <a:t> </a:t>
            </a:r>
            <a:r>
              <a:rPr lang="en-US" sz="2000" dirty="0" err="1">
                <a:solidFill>
                  <a:srgbClr val="3A3A3A"/>
                </a:solidFill>
                <a:latin typeface="Work Sans"/>
              </a:rPr>
              <a:t>dụng</a:t>
            </a:r>
            <a:r>
              <a:rPr lang="en-US" sz="2000" dirty="0">
                <a:solidFill>
                  <a:srgbClr val="3A3A3A"/>
                </a:solidFill>
                <a:latin typeface="Work Sans"/>
              </a:rPr>
              <a:t> template UT Test case </a:t>
            </a:r>
            <a:r>
              <a:rPr lang="en-US" sz="2000" dirty="0" err="1">
                <a:solidFill>
                  <a:srgbClr val="3A3A3A"/>
                </a:solidFill>
                <a:latin typeface="Work Sans"/>
              </a:rPr>
              <a:t>kèm</a:t>
            </a:r>
            <a:r>
              <a:rPr lang="en-US" sz="2000" dirty="0">
                <a:solidFill>
                  <a:srgbClr val="3A3A3A"/>
                </a:solidFill>
                <a:latin typeface="Work Sans"/>
              </a:rPr>
              <a:t> </a:t>
            </a:r>
            <a:r>
              <a:rPr lang="en-US" sz="2000" dirty="0" err="1">
                <a:solidFill>
                  <a:srgbClr val="3A3A3A"/>
                </a:solidFill>
                <a:latin typeface="Work Sans"/>
              </a:rPr>
              <a:t>theo</a:t>
            </a:r>
            <a:r>
              <a:rPr lang="en-US" sz="2000" dirty="0">
                <a:solidFill>
                  <a:srgbClr val="3A3A3A"/>
                </a:solidFill>
                <a:latin typeface="Work Sans"/>
              </a:rPr>
              <a:t> </a:t>
            </a:r>
            <a:r>
              <a:rPr lang="en-US" sz="2000" dirty="0" err="1">
                <a:solidFill>
                  <a:srgbClr val="3A3A3A"/>
                </a:solidFill>
                <a:latin typeface="Work Sans"/>
              </a:rPr>
              <a:t>bài</a:t>
            </a:r>
            <a:r>
              <a:rPr lang="en-US" sz="2000" dirty="0">
                <a:solidFill>
                  <a:srgbClr val="3A3A3A"/>
                </a:solidFill>
                <a:latin typeface="Work Sans"/>
              </a:rPr>
              <a:t> post)</a:t>
            </a:r>
          </a:p>
          <a:p>
            <a:pPr lvl="1"/>
            <a:r>
              <a:rPr lang="en-US" sz="2000" dirty="0">
                <a:solidFill>
                  <a:srgbClr val="3A3A3A"/>
                </a:solidFill>
                <a:latin typeface="Work Sans"/>
              </a:rPr>
              <a:t>UT Test case </a:t>
            </a:r>
          </a:p>
          <a:p>
            <a:pPr lvl="1"/>
            <a:r>
              <a:rPr lang="en-US" sz="2000" dirty="0" err="1">
                <a:solidFill>
                  <a:srgbClr val="3A3A3A"/>
                </a:solidFill>
                <a:latin typeface="Work Sans"/>
              </a:rPr>
              <a:t>Báo</a:t>
            </a:r>
            <a:r>
              <a:rPr lang="en-US" sz="2000" dirty="0">
                <a:solidFill>
                  <a:srgbClr val="3A3A3A"/>
                </a:solidFill>
                <a:latin typeface="Work Sans"/>
              </a:rPr>
              <a:t> </a:t>
            </a:r>
            <a:r>
              <a:rPr lang="en-US" sz="2000" dirty="0" err="1">
                <a:solidFill>
                  <a:srgbClr val="3A3A3A"/>
                </a:solidFill>
                <a:latin typeface="Work Sans"/>
              </a:rPr>
              <a:t>cáo</a:t>
            </a:r>
            <a:r>
              <a:rPr lang="en-US" sz="2000" dirty="0">
                <a:solidFill>
                  <a:srgbClr val="3A3A3A"/>
                </a:solidFill>
                <a:latin typeface="Work Sans"/>
              </a:rPr>
              <a:t> Test</a:t>
            </a:r>
          </a:p>
          <a:p>
            <a:pPr algn="l"/>
            <a:r>
              <a:rPr lang="en-US" sz="2000" dirty="0" err="1">
                <a:solidFill>
                  <a:srgbClr val="3A3A3A"/>
                </a:solidFill>
                <a:latin typeface="Work Sans"/>
              </a:rPr>
              <a:t>Cơ</a:t>
            </a:r>
            <a:r>
              <a:rPr lang="en-US" sz="2000" dirty="0">
                <a:solidFill>
                  <a:srgbClr val="3A3A3A"/>
                </a:solidFill>
                <a:latin typeface="Work Sans"/>
              </a:rPr>
              <a:t> </a:t>
            </a:r>
            <a:r>
              <a:rPr lang="en-US" sz="2000" dirty="0" err="1">
                <a:solidFill>
                  <a:srgbClr val="3A3A3A"/>
                </a:solidFill>
                <a:latin typeface="Work Sans"/>
              </a:rPr>
              <a:t>cấu</a:t>
            </a:r>
            <a:r>
              <a:rPr lang="en-US" sz="2000" dirty="0">
                <a:solidFill>
                  <a:srgbClr val="3A3A3A"/>
                </a:solidFill>
                <a:latin typeface="Work Sans"/>
              </a:rPr>
              <a:t> </a:t>
            </a:r>
            <a:r>
              <a:rPr lang="en-US" sz="2000" dirty="0" err="1">
                <a:solidFill>
                  <a:srgbClr val="3A3A3A"/>
                </a:solidFill>
                <a:latin typeface="Work Sans"/>
              </a:rPr>
              <a:t>chấm</a:t>
            </a:r>
            <a:r>
              <a:rPr lang="en-US" sz="2000" dirty="0">
                <a:solidFill>
                  <a:srgbClr val="3A3A3A"/>
                </a:solidFill>
                <a:latin typeface="Work Sans"/>
              </a:rPr>
              <a:t> </a:t>
            </a:r>
            <a:r>
              <a:rPr lang="en-US" sz="2000" dirty="0" err="1">
                <a:solidFill>
                  <a:srgbClr val="3A3A3A"/>
                </a:solidFill>
                <a:latin typeface="Work Sans"/>
              </a:rPr>
              <a:t>điểm</a:t>
            </a:r>
            <a:endParaRPr lang="en-US" sz="2000" dirty="0">
              <a:solidFill>
                <a:srgbClr val="3A3A3A"/>
              </a:solidFill>
              <a:latin typeface="Work Sans"/>
            </a:endParaRPr>
          </a:p>
          <a:p>
            <a:pPr lvl="1"/>
            <a:r>
              <a:rPr lang="en-US" sz="2000" dirty="0" err="1">
                <a:solidFill>
                  <a:srgbClr val="3A3A3A"/>
                </a:solidFill>
                <a:latin typeface="Work Sans"/>
              </a:rPr>
              <a:t>Không</a:t>
            </a:r>
            <a:r>
              <a:rPr lang="en-US" sz="2000" dirty="0">
                <a:solidFill>
                  <a:srgbClr val="3A3A3A"/>
                </a:solidFill>
                <a:latin typeface="Work Sans"/>
              </a:rPr>
              <a:t> </a:t>
            </a:r>
            <a:r>
              <a:rPr lang="en-US" sz="2000" dirty="0" err="1">
                <a:solidFill>
                  <a:srgbClr val="3A3A3A"/>
                </a:solidFill>
                <a:latin typeface="Work Sans"/>
              </a:rPr>
              <a:t>có</a:t>
            </a:r>
            <a:r>
              <a:rPr lang="en-US" sz="2000" dirty="0">
                <a:solidFill>
                  <a:srgbClr val="3A3A3A"/>
                </a:solidFill>
                <a:latin typeface="Work Sans"/>
              </a:rPr>
              <a:t> </a:t>
            </a:r>
            <a:r>
              <a:rPr lang="en-US" sz="2000" dirty="0" err="1">
                <a:solidFill>
                  <a:srgbClr val="3A3A3A"/>
                </a:solidFill>
                <a:latin typeface="Work Sans"/>
              </a:rPr>
              <a:t>bài</a:t>
            </a:r>
            <a:r>
              <a:rPr lang="en-US" sz="2000" dirty="0">
                <a:solidFill>
                  <a:srgbClr val="3A3A3A"/>
                </a:solidFill>
                <a:latin typeface="Work Sans"/>
              </a:rPr>
              <a:t>		:0 	</a:t>
            </a:r>
            <a:r>
              <a:rPr lang="en-US" sz="2000" dirty="0" err="1">
                <a:solidFill>
                  <a:srgbClr val="3A3A3A"/>
                </a:solidFill>
                <a:latin typeface="Work Sans"/>
              </a:rPr>
              <a:t>điểm</a:t>
            </a:r>
            <a:r>
              <a:rPr lang="en-US" sz="2000" dirty="0">
                <a:solidFill>
                  <a:srgbClr val="3A3A3A"/>
                </a:solidFill>
                <a:latin typeface="Work Sans"/>
              </a:rPr>
              <a:t>.</a:t>
            </a:r>
          </a:p>
          <a:p>
            <a:pPr lvl="1"/>
            <a:r>
              <a:rPr lang="en-US" sz="2000" dirty="0">
                <a:solidFill>
                  <a:srgbClr val="3A3A3A"/>
                </a:solidFill>
                <a:latin typeface="Work Sans"/>
              </a:rPr>
              <a:t>&lt;500		LOC	:1-4 	</a:t>
            </a:r>
            <a:r>
              <a:rPr lang="en-US" sz="2000" dirty="0" err="1">
                <a:solidFill>
                  <a:srgbClr val="3A3A3A"/>
                </a:solidFill>
                <a:latin typeface="Work Sans"/>
              </a:rPr>
              <a:t>điểm</a:t>
            </a:r>
            <a:r>
              <a:rPr lang="en-US" sz="2000" dirty="0">
                <a:solidFill>
                  <a:srgbClr val="3A3A3A"/>
                </a:solidFill>
                <a:latin typeface="Work Sans"/>
              </a:rPr>
              <a:t>.</a:t>
            </a:r>
          </a:p>
          <a:p>
            <a:pPr lvl="1"/>
            <a:r>
              <a:rPr lang="en-US" sz="2000" dirty="0">
                <a:solidFill>
                  <a:srgbClr val="3A3A3A"/>
                </a:solidFill>
                <a:latin typeface="Work Sans"/>
              </a:rPr>
              <a:t>500- 1000	LOC	:5 	</a:t>
            </a:r>
            <a:r>
              <a:rPr lang="en-US" sz="2000" dirty="0" err="1">
                <a:solidFill>
                  <a:srgbClr val="3A3A3A"/>
                </a:solidFill>
                <a:latin typeface="Work Sans"/>
              </a:rPr>
              <a:t>điểm</a:t>
            </a:r>
            <a:r>
              <a:rPr lang="en-US" sz="2000" dirty="0">
                <a:solidFill>
                  <a:srgbClr val="3A3A3A"/>
                </a:solidFill>
                <a:latin typeface="Work Sans"/>
              </a:rPr>
              <a:t>.</a:t>
            </a:r>
          </a:p>
          <a:p>
            <a:pPr lvl="1"/>
            <a:r>
              <a:rPr lang="en-US" sz="2000" dirty="0">
                <a:solidFill>
                  <a:srgbClr val="3A3A3A"/>
                </a:solidFill>
                <a:latin typeface="Work Sans"/>
              </a:rPr>
              <a:t>1001-1500 	LOC	:6 	</a:t>
            </a:r>
            <a:r>
              <a:rPr lang="en-US" sz="2000" dirty="0" err="1">
                <a:solidFill>
                  <a:srgbClr val="3A3A3A"/>
                </a:solidFill>
                <a:latin typeface="Work Sans"/>
              </a:rPr>
              <a:t>điểm</a:t>
            </a:r>
            <a:r>
              <a:rPr lang="en-US" sz="2000" dirty="0">
                <a:solidFill>
                  <a:srgbClr val="3A3A3A"/>
                </a:solidFill>
                <a:latin typeface="Work Sans"/>
              </a:rPr>
              <a:t>.</a:t>
            </a:r>
          </a:p>
          <a:p>
            <a:pPr lvl="1"/>
            <a:r>
              <a:rPr lang="en-US" sz="2000" dirty="0">
                <a:solidFill>
                  <a:srgbClr val="3A3A3A"/>
                </a:solidFill>
                <a:latin typeface="Work Sans"/>
              </a:rPr>
              <a:t>1501-2000 	LOC	:7 	</a:t>
            </a:r>
            <a:r>
              <a:rPr lang="en-US" sz="2000" dirty="0" err="1">
                <a:solidFill>
                  <a:srgbClr val="3A3A3A"/>
                </a:solidFill>
                <a:latin typeface="Work Sans"/>
              </a:rPr>
              <a:t>điểm</a:t>
            </a:r>
            <a:r>
              <a:rPr lang="en-US" sz="2000" dirty="0">
                <a:solidFill>
                  <a:srgbClr val="3A3A3A"/>
                </a:solidFill>
                <a:latin typeface="Work Sans"/>
              </a:rPr>
              <a:t>.</a:t>
            </a:r>
          </a:p>
          <a:p>
            <a:pPr lvl="1"/>
            <a:r>
              <a:rPr lang="en-US" sz="2000" dirty="0">
                <a:solidFill>
                  <a:srgbClr val="3A3A3A"/>
                </a:solidFill>
                <a:latin typeface="Work Sans"/>
              </a:rPr>
              <a:t>&gt;2000 		LOC	:8 	</a:t>
            </a:r>
            <a:r>
              <a:rPr lang="en-US" sz="2000" dirty="0" err="1">
                <a:solidFill>
                  <a:srgbClr val="3A3A3A"/>
                </a:solidFill>
                <a:latin typeface="Work Sans"/>
              </a:rPr>
              <a:t>điểm</a:t>
            </a:r>
            <a:r>
              <a:rPr lang="en-US" sz="2000" dirty="0">
                <a:solidFill>
                  <a:srgbClr val="3A3A3A"/>
                </a:solidFill>
                <a:latin typeface="Work Sans"/>
              </a:rPr>
              <a:t>.</a:t>
            </a:r>
          </a:p>
          <a:p>
            <a:pPr lvl="1"/>
            <a:r>
              <a:rPr lang="en-US" sz="2000" dirty="0" err="1">
                <a:solidFill>
                  <a:srgbClr val="3A3A3A"/>
                </a:solidFill>
                <a:latin typeface="Work Sans"/>
              </a:rPr>
              <a:t>Độ</a:t>
            </a:r>
            <a:r>
              <a:rPr lang="en-US" sz="2000" dirty="0">
                <a:solidFill>
                  <a:srgbClr val="3A3A3A"/>
                </a:solidFill>
                <a:latin typeface="Work Sans"/>
              </a:rPr>
              <a:t> </a:t>
            </a:r>
            <a:r>
              <a:rPr lang="en-US" sz="2000" dirty="0" err="1">
                <a:solidFill>
                  <a:srgbClr val="3A3A3A"/>
                </a:solidFill>
                <a:latin typeface="Work Sans"/>
              </a:rPr>
              <a:t>khó</a:t>
            </a:r>
            <a:r>
              <a:rPr lang="en-US" sz="2000" dirty="0">
                <a:solidFill>
                  <a:srgbClr val="3A3A3A"/>
                </a:solidFill>
                <a:latin typeface="Work Sans"/>
              </a:rPr>
              <a:t> </a:t>
            </a:r>
            <a:r>
              <a:rPr lang="en-US" sz="2000" dirty="0" err="1">
                <a:solidFill>
                  <a:srgbClr val="3A3A3A"/>
                </a:solidFill>
                <a:latin typeface="Work Sans"/>
              </a:rPr>
              <a:t>của</a:t>
            </a:r>
            <a:r>
              <a:rPr lang="en-US" sz="2000" dirty="0">
                <a:solidFill>
                  <a:srgbClr val="3A3A3A"/>
                </a:solidFill>
                <a:latin typeface="Work Sans"/>
              </a:rPr>
              <a:t> </a:t>
            </a:r>
            <a:r>
              <a:rPr lang="en-US" sz="2000" dirty="0" err="1">
                <a:solidFill>
                  <a:srgbClr val="3A3A3A"/>
                </a:solidFill>
                <a:latin typeface="Work Sans"/>
              </a:rPr>
              <a:t>bài</a:t>
            </a:r>
            <a:r>
              <a:rPr lang="en-US" sz="2000" dirty="0">
                <a:solidFill>
                  <a:srgbClr val="3A3A3A"/>
                </a:solidFill>
                <a:latin typeface="Work Sans"/>
              </a:rPr>
              <a:t> UT	:0-2 	</a:t>
            </a:r>
            <a:r>
              <a:rPr lang="en-US" sz="2000" dirty="0" err="1">
                <a:solidFill>
                  <a:srgbClr val="3A3A3A"/>
                </a:solidFill>
                <a:latin typeface="Work Sans"/>
              </a:rPr>
              <a:t>điểm</a:t>
            </a:r>
            <a:r>
              <a:rPr lang="en-US" sz="2000" dirty="0">
                <a:solidFill>
                  <a:srgbClr val="3A3A3A"/>
                </a:solidFill>
                <a:latin typeface="Work Sans"/>
              </a:rPr>
              <a:t> </a:t>
            </a:r>
          </a:p>
          <a:p>
            <a:pPr algn="l"/>
            <a:endParaRPr lang="en-US" sz="2000" dirty="0">
              <a:solidFill>
                <a:srgbClr val="3A3A3A"/>
              </a:solidFill>
              <a:latin typeface="Work Sans"/>
            </a:endParaRPr>
          </a:p>
        </p:txBody>
      </p:sp>
    </p:spTree>
    <p:extLst>
      <p:ext uri="{BB962C8B-B14F-4D97-AF65-F5344CB8AC3E}">
        <p14:creationId xmlns:p14="http://schemas.microsoft.com/office/powerpoint/2010/main" val="2007997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3405-5D0A-4D2B-A88D-D49DFAD19DEA}"/>
              </a:ext>
            </a:extLst>
          </p:cNvPr>
          <p:cNvSpPr>
            <a:spLocks noGrp="1"/>
          </p:cNvSpPr>
          <p:nvPr>
            <p:ph type="title"/>
          </p:nvPr>
        </p:nvSpPr>
        <p:spPr/>
        <p:txBody>
          <a:bodyPr>
            <a:normAutofit/>
          </a:bodyPr>
          <a:lstStyle/>
          <a:p>
            <a:r>
              <a:rPr lang="en-US" b="1" dirty="0">
                <a:solidFill>
                  <a:srgbClr val="3A3A3A"/>
                </a:solidFill>
                <a:latin typeface="Work Sans"/>
              </a:rPr>
              <a:t>Popular</a:t>
            </a:r>
            <a:r>
              <a:rPr lang="en-US" b="1" i="0" dirty="0">
                <a:solidFill>
                  <a:srgbClr val="3A3A3A"/>
                </a:solidFill>
                <a:effectLst/>
                <a:latin typeface="Work Sans"/>
              </a:rPr>
              <a:t> Unit Testing Tools</a:t>
            </a:r>
          </a:p>
        </p:txBody>
      </p:sp>
      <p:pic>
        <p:nvPicPr>
          <p:cNvPr id="10242" name="Picture 2" descr="NUnit Logo">
            <a:extLst>
              <a:ext uri="{FF2B5EF4-FFF2-40B4-BE49-F238E27FC236}">
                <a16:creationId xmlns:a16="http://schemas.microsoft.com/office/drawing/2014/main" id="{444F39BA-02D8-4C89-BC42-A05F487651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1" y="2358675"/>
            <a:ext cx="1935956" cy="878681"/>
          </a:xfrm>
          <a:prstGeom prst="rect">
            <a:avLst/>
          </a:prstGeom>
          <a:noFill/>
          <a:extLst>
            <a:ext uri="{909E8E84-426E-40DD-AFC4-6F175D3DCCD1}">
              <a14:hiddenFill xmlns:a14="http://schemas.microsoft.com/office/drawing/2010/main">
                <a:solidFill>
                  <a:srgbClr val="FFFFFF"/>
                </a:solidFill>
              </a14:hiddenFill>
            </a:ext>
          </a:extLst>
        </p:spPr>
      </p:pic>
      <p:pic>
        <p:nvPicPr>
          <p:cNvPr id="10258" name="Picture 18" descr="JUnit Logo">
            <a:extLst>
              <a:ext uri="{FF2B5EF4-FFF2-40B4-BE49-F238E27FC236}">
                <a16:creationId xmlns:a16="http://schemas.microsoft.com/office/drawing/2014/main" id="{EA7BFBFA-019A-457B-BB56-0633C9BE7E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2284" y="2358674"/>
            <a:ext cx="1900238" cy="800100"/>
          </a:xfrm>
          <a:prstGeom prst="rect">
            <a:avLst/>
          </a:prstGeom>
          <a:noFill/>
          <a:extLst>
            <a:ext uri="{909E8E84-426E-40DD-AFC4-6F175D3DCCD1}">
              <a14:hiddenFill xmlns:a14="http://schemas.microsoft.com/office/drawing/2010/main">
                <a:solidFill>
                  <a:srgbClr val="FFFFFF"/>
                </a:solidFill>
              </a14:hiddenFill>
            </a:ext>
          </a:extLst>
        </p:spPr>
      </p:pic>
      <p:pic>
        <p:nvPicPr>
          <p:cNvPr id="10260" name="Picture 20" descr="TestNG Logo">
            <a:extLst>
              <a:ext uri="{FF2B5EF4-FFF2-40B4-BE49-F238E27FC236}">
                <a16:creationId xmlns:a16="http://schemas.microsoft.com/office/drawing/2014/main" id="{87AD7AA7-8851-49CA-9ECF-117D7C44E3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9395" y="1641759"/>
            <a:ext cx="1366485" cy="159559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8C803419-BD6E-4F2D-89E9-725AC3F8B05A}"/>
              </a:ext>
            </a:extLst>
          </p:cNvPr>
          <p:cNvSpPr txBox="1"/>
          <p:nvPr/>
        </p:nvSpPr>
        <p:spPr>
          <a:xfrm>
            <a:off x="698978" y="4634299"/>
            <a:ext cx="7326735" cy="507831"/>
          </a:xfrm>
          <a:prstGeom prst="rect">
            <a:avLst/>
          </a:prstGeom>
          <a:noFill/>
        </p:spPr>
        <p:txBody>
          <a:bodyPr wrap="square">
            <a:spAutoFit/>
          </a:bodyPr>
          <a:lstStyle/>
          <a:p>
            <a:r>
              <a:rPr lang="en-US" sz="2700" dirty="0" err="1">
                <a:hlinkClick r:id="rId6"/>
              </a:rPr>
              <a:t>Giới</a:t>
            </a:r>
            <a:r>
              <a:rPr lang="en-US" sz="2700" dirty="0">
                <a:hlinkClick r:id="rId6"/>
              </a:rPr>
              <a:t> </a:t>
            </a:r>
            <a:r>
              <a:rPr lang="en-US" sz="2700" dirty="0" err="1">
                <a:hlinkClick r:id="rId6"/>
              </a:rPr>
              <a:t>thiệu</a:t>
            </a:r>
            <a:r>
              <a:rPr lang="en-US" sz="2700" dirty="0">
                <a:hlinkClick r:id="rId6"/>
              </a:rPr>
              <a:t> JUnit - GP Coder (</a:t>
            </a:r>
            <a:r>
              <a:rPr lang="en-US" sz="2700" dirty="0" err="1">
                <a:hlinkClick r:id="rId6"/>
              </a:rPr>
              <a:t>Lập</a:t>
            </a:r>
            <a:r>
              <a:rPr lang="en-US" sz="2700" dirty="0">
                <a:hlinkClick r:id="rId6"/>
              </a:rPr>
              <a:t> </a:t>
            </a:r>
            <a:r>
              <a:rPr lang="en-US" sz="2700" dirty="0" err="1">
                <a:hlinkClick r:id="rId6"/>
              </a:rPr>
              <a:t>trình</a:t>
            </a:r>
            <a:r>
              <a:rPr lang="en-US" sz="2700" dirty="0">
                <a:hlinkClick r:id="rId6"/>
              </a:rPr>
              <a:t> Java)</a:t>
            </a:r>
            <a:endParaRPr lang="en-US" sz="2700" dirty="0"/>
          </a:p>
        </p:txBody>
      </p:sp>
      <p:sp>
        <p:nvSpPr>
          <p:cNvPr id="17" name="Title 1">
            <a:extLst>
              <a:ext uri="{FF2B5EF4-FFF2-40B4-BE49-F238E27FC236}">
                <a16:creationId xmlns:a16="http://schemas.microsoft.com/office/drawing/2014/main" id="{4FFAE4DA-FA8A-4447-9D25-2308E712F4DA}"/>
              </a:ext>
            </a:extLst>
          </p:cNvPr>
          <p:cNvSpPr txBox="1">
            <a:spLocks/>
          </p:cNvSpPr>
          <p:nvPr/>
        </p:nvSpPr>
        <p:spPr>
          <a:xfrm>
            <a:off x="628650" y="3778626"/>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b="1" dirty="0">
                <a:solidFill>
                  <a:srgbClr val="3A3A3A"/>
                </a:solidFill>
                <a:latin typeface="Work Sans"/>
              </a:rPr>
              <a:t>Guide (Vietnamese)</a:t>
            </a:r>
          </a:p>
        </p:txBody>
      </p:sp>
    </p:spTree>
    <p:extLst>
      <p:ext uri="{BB962C8B-B14F-4D97-AF65-F5344CB8AC3E}">
        <p14:creationId xmlns:p14="http://schemas.microsoft.com/office/powerpoint/2010/main" val="635647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A88BA3-FF0E-40A6-8386-FA0000E46671}"/>
              </a:ext>
            </a:extLst>
          </p:cNvPr>
          <p:cNvPicPr>
            <a:picLocks noChangeAspect="1"/>
          </p:cNvPicPr>
          <p:nvPr/>
        </p:nvPicPr>
        <p:blipFill>
          <a:blip r:embed="rId2"/>
          <a:stretch>
            <a:fillRect/>
          </a:stretch>
        </p:blipFill>
        <p:spPr>
          <a:xfrm>
            <a:off x="642745" y="1321299"/>
            <a:ext cx="8004442" cy="4234608"/>
          </a:xfrm>
          <a:prstGeom prst="rect">
            <a:avLst/>
          </a:prstGeom>
        </p:spPr>
      </p:pic>
    </p:spTree>
    <p:extLst>
      <p:ext uri="{BB962C8B-B14F-4D97-AF65-F5344CB8AC3E}">
        <p14:creationId xmlns:p14="http://schemas.microsoft.com/office/powerpoint/2010/main" val="3323956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151D56-76B9-4255-963A-592CF751AB0B}"/>
              </a:ext>
            </a:extLst>
          </p:cNvPr>
          <p:cNvPicPr>
            <a:picLocks noChangeAspect="1"/>
          </p:cNvPicPr>
          <p:nvPr/>
        </p:nvPicPr>
        <p:blipFill>
          <a:blip r:embed="rId2"/>
          <a:stretch>
            <a:fillRect/>
          </a:stretch>
        </p:blipFill>
        <p:spPr>
          <a:xfrm>
            <a:off x="632886" y="1271168"/>
            <a:ext cx="7672847" cy="3478461"/>
          </a:xfrm>
          <a:prstGeom prst="rect">
            <a:avLst/>
          </a:prstGeom>
        </p:spPr>
      </p:pic>
    </p:spTree>
    <p:extLst>
      <p:ext uri="{BB962C8B-B14F-4D97-AF65-F5344CB8AC3E}">
        <p14:creationId xmlns:p14="http://schemas.microsoft.com/office/powerpoint/2010/main" val="2323138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3405-5D0A-4D2B-A88D-D49DFAD19DEA}"/>
              </a:ext>
            </a:extLst>
          </p:cNvPr>
          <p:cNvSpPr>
            <a:spLocks noGrp="1"/>
          </p:cNvSpPr>
          <p:nvPr>
            <p:ph type="title"/>
          </p:nvPr>
        </p:nvSpPr>
        <p:spPr/>
        <p:txBody>
          <a:bodyPr>
            <a:normAutofit fontScale="90000"/>
          </a:bodyPr>
          <a:lstStyle/>
          <a:p>
            <a:r>
              <a:rPr lang="en-US" b="1" i="0" dirty="0">
                <a:solidFill>
                  <a:srgbClr val="3A3A3A"/>
                </a:solidFill>
                <a:effectLst/>
                <a:latin typeface="Work Sans"/>
              </a:rPr>
              <a:t>Unit Testing In Software Development Life Cycle (SDLC)</a:t>
            </a:r>
          </a:p>
        </p:txBody>
      </p:sp>
      <p:sp>
        <p:nvSpPr>
          <p:cNvPr id="3" name="Content Placeholder 2">
            <a:extLst>
              <a:ext uri="{FF2B5EF4-FFF2-40B4-BE49-F238E27FC236}">
                <a16:creationId xmlns:a16="http://schemas.microsoft.com/office/drawing/2014/main" id="{AE252EAE-D705-4987-8187-23C8187CA9E8}"/>
              </a:ext>
            </a:extLst>
          </p:cNvPr>
          <p:cNvSpPr>
            <a:spLocks noGrp="1"/>
          </p:cNvSpPr>
          <p:nvPr>
            <p:ph idx="1"/>
          </p:nvPr>
        </p:nvSpPr>
        <p:spPr>
          <a:xfrm>
            <a:off x="628650" y="2141536"/>
            <a:ext cx="7886700" cy="4351338"/>
          </a:xfrm>
        </p:spPr>
        <p:txBody>
          <a:bodyPr/>
          <a:lstStyle/>
          <a:p>
            <a:r>
              <a:rPr lang="en-US" b="0" i="0" dirty="0">
                <a:solidFill>
                  <a:srgbClr val="3A3A3A"/>
                </a:solidFill>
                <a:effectLst/>
                <a:latin typeface="Work Sans"/>
              </a:rPr>
              <a:t>Unit Testing is not a new concept. It’s been there since the early days of programming.</a:t>
            </a:r>
          </a:p>
          <a:p>
            <a:r>
              <a:rPr lang="en-US" b="0" i="0" dirty="0">
                <a:solidFill>
                  <a:srgbClr val="3A3A3A"/>
                </a:solidFill>
                <a:effectLst/>
                <a:latin typeface="Work Sans"/>
              </a:rPr>
              <a:t>Unit tests to improve code quality by verifying every unit of the code used to implement functional requirements</a:t>
            </a:r>
            <a:r>
              <a:rPr lang="en-US" dirty="0">
                <a:solidFill>
                  <a:srgbClr val="3A3A3A"/>
                </a:solidFill>
                <a:latin typeface="Work Sans"/>
              </a:rPr>
              <a:t>.</a:t>
            </a:r>
          </a:p>
          <a:p>
            <a:r>
              <a:rPr lang="en-US" b="0" i="0" dirty="0">
                <a:solidFill>
                  <a:srgbClr val="3A3A3A"/>
                </a:solidFill>
                <a:effectLst/>
                <a:latin typeface="Work Sans"/>
              </a:rPr>
              <a:t>Test drove development (TDD) or test-first development.</a:t>
            </a:r>
          </a:p>
          <a:p>
            <a:r>
              <a:rPr lang="en-US" dirty="0">
                <a:solidFill>
                  <a:srgbClr val="3A3A3A"/>
                </a:solidFill>
                <a:latin typeface="Work Sans"/>
              </a:rPr>
              <a:t>Done by </a:t>
            </a:r>
            <a:r>
              <a:rPr lang="en-US" b="0" i="0" dirty="0">
                <a:solidFill>
                  <a:srgbClr val="3A3A3A"/>
                </a:solidFill>
                <a:effectLst/>
                <a:latin typeface="Work Sans"/>
              </a:rPr>
              <a:t>developers and sometimes </a:t>
            </a:r>
            <a:r>
              <a:rPr lang="en-US" b="0" i="0" u="none" strike="noStrike" dirty="0">
                <a:solidFill>
                  <a:srgbClr val="DB0700"/>
                </a:solidFill>
                <a:effectLst/>
                <a:latin typeface="Work Sans"/>
              </a:rPr>
              <a:t>White box testers</a:t>
            </a:r>
            <a:endParaRPr lang="en-US" b="0" i="0" dirty="0">
              <a:solidFill>
                <a:srgbClr val="3A3A3A"/>
              </a:solidFill>
              <a:effectLst/>
              <a:latin typeface="Work Sans"/>
            </a:endParaRPr>
          </a:p>
          <a:p>
            <a:endParaRPr lang="en-US" dirty="0"/>
          </a:p>
        </p:txBody>
      </p:sp>
    </p:spTree>
    <p:extLst>
      <p:ext uri="{BB962C8B-B14F-4D97-AF65-F5344CB8AC3E}">
        <p14:creationId xmlns:p14="http://schemas.microsoft.com/office/powerpoint/2010/main" val="2274030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3405-5D0A-4D2B-A88D-D49DFAD19DEA}"/>
              </a:ext>
            </a:extLst>
          </p:cNvPr>
          <p:cNvSpPr>
            <a:spLocks noGrp="1"/>
          </p:cNvSpPr>
          <p:nvPr>
            <p:ph type="title"/>
          </p:nvPr>
        </p:nvSpPr>
        <p:spPr/>
        <p:txBody>
          <a:bodyPr>
            <a:normAutofit/>
          </a:bodyPr>
          <a:lstStyle/>
          <a:p>
            <a:r>
              <a:rPr lang="en-US" b="1" i="0" dirty="0">
                <a:solidFill>
                  <a:srgbClr val="3A3A3A"/>
                </a:solidFill>
                <a:effectLst/>
                <a:latin typeface="Work Sans"/>
              </a:rPr>
              <a:t>Unit Testing In SDLC</a:t>
            </a:r>
          </a:p>
        </p:txBody>
      </p:sp>
      <p:pic>
        <p:nvPicPr>
          <p:cNvPr id="4" name="Picture 2" descr="Unit Testing in SDLC">
            <a:extLst>
              <a:ext uri="{FF2B5EF4-FFF2-40B4-BE49-F238E27FC236}">
                <a16:creationId xmlns:a16="http://schemas.microsoft.com/office/drawing/2014/main" id="{1FC153E3-CA5C-40C4-A03D-E7F00C231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790" y="1458775"/>
            <a:ext cx="6886182" cy="4565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740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3405-5D0A-4D2B-A88D-D49DFAD19DEA}"/>
              </a:ext>
            </a:extLst>
          </p:cNvPr>
          <p:cNvSpPr>
            <a:spLocks noGrp="1"/>
          </p:cNvSpPr>
          <p:nvPr>
            <p:ph type="title"/>
          </p:nvPr>
        </p:nvSpPr>
        <p:spPr/>
        <p:txBody>
          <a:bodyPr>
            <a:normAutofit/>
          </a:bodyPr>
          <a:lstStyle/>
          <a:p>
            <a:r>
              <a:rPr lang="en-US" b="1" i="0" dirty="0">
                <a:solidFill>
                  <a:srgbClr val="3A3A3A"/>
                </a:solidFill>
                <a:effectLst/>
                <a:latin typeface="Work Sans"/>
              </a:rPr>
              <a:t>Unit Testing In SDLC</a:t>
            </a:r>
          </a:p>
        </p:txBody>
      </p:sp>
      <p:sp>
        <p:nvSpPr>
          <p:cNvPr id="3" name="Content Placeholder 2">
            <a:extLst>
              <a:ext uri="{FF2B5EF4-FFF2-40B4-BE49-F238E27FC236}">
                <a16:creationId xmlns:a16="http://schemas.microsoft.com/office/drawing/2014/main" id="{AE252EAE-D705-4987-8187-23C8187CA9E8}"/>
              </a:ext>
            </a:extLst>
          </p:cNvPr>
          <p:cNvSpPr>
            <a:spLocks noGrp="1"/>
          </p:cNvSpPr>
          <p:nvPr>
            <p:ph idx="1"/>
          </p:nvPr>
        </p:nvSpPr>
        <p:spPr>
          <a:xfrm>
            <a:off x="628650" y="1562987"/>
            <a:ext cx="7886700" cy="4816548"/>
          </a:xfrm>
        </p:spPr>
        <p:txBody>
          <a:bodyPr>
            <a:normAutofit fontScale="70000" lnSpcReduction="20000"/>
          </a:bodyPr>
          <a:lstStyle/>
          <a:p>
            <a:r>
              <a:rPr lang="en-US" b="0" i="0" dirty="0">
                <a:solidFill>
                  <a:srgbClr val="3A3A3A"/>
                </a:solidFill>
                <a:effectLst/>
                <a:latin typeface="Work Sans"/>
              </a:rPr>
              <a:t>Unit Testing is used to design robust software components that help maintain code and eliminate the issues in code units.</a:t>
            </a:r>
          </a:p>
          <a:p>
            <a:r>
              <a:rPr lang="en-US" b="0" i="0" dirty="0">
                <a:solidFill>
                  <a:srgbClr val="3A3A3A"/>
                </a:solidFill>
                <a:effectLst/>
                <a:latin typeface="Work Sans"/>
              </a:rPr>
              <a:t>Finding and fixing defects in the early stage of the software development cycle.</a:t>
            </a:r>
          </a:p>
          <a:p>
            <a:r>
              <a:rPr lang="en-US" b="0" i="0" dirty="0">
                <a:solidFill>
                  <a:srgbClr val="3A3A3A"/>
                </a:solidFill>
                <a:effectLst/>
                <a:latin typeface="Work Sans"/>
              </a:rPr>
              <a:t>It is an related part of the agile software development process.</a:t>
            </a:r>
          </a:p>
          <a:p>
            <a:r>
              <a:rPr lang="en-US" b="0" i="0" dirty="0">
                <a:solidFill>
                  <a:srgbClr val="3A3A3A"/>
                </a:solidFill>
                <a:effectLst/>
                <a:latin typeface="Work Sans"/>
              </a:rPr>
              <a:t>If we set this as a standard process, many defects would be caught in the early development cycle, saving much testing time.</a:t>
            </a:r>
            <a:endParaRPr lang="en-US" i="1" dirty="0">
              <a:solidFill>
                <a:srgbClr val="3A3A3A"/>
              </a:solidFill>
              <a:latin typeface="Work Sans"/>
            </a:endParaRPr>
          </a:p>
          <a:p>
            <a:pPr marL="0" indent="0">
              <a:buNone/>
            </a:pPr>
            <a:r>
              <a:rPr lang="en-US" i="1" dirty="0">
                <a:solidFill>
                  <a:srgbClr val="FF0000"/>
                </a:solidFill>
                <a:latin typeface="Work Sans"/>
              </a:rPr>
              <a:t>Notes:</a:t>
            </a:r>
          </a:p>
          <a:p>
            <a:r>
              <a:rPr lang="en-US" i="1" dirty="0">
                <a:solidFill>
                  <a:srgbClr val="FF0000"/>
                </a:solidFill>
                <a:latin typeface="Work Sans"/>
              </a:rPr>
              <a:t>Many developers hate to write unit tests. They either ignore or write bad unit test cases due to tight scheduled or lack of seriousness (yea they write empty unit tests, so 100% of them pass successfully. </a:t>
            </a:r>
          </a:p>
          <a:p>
            <a:r>
              <a:rPr lang="en-US" i="1" dirty="0">
                <a:solidFill>
                  <a:srgbClr val="FF0000"/>
                </a:solidFill>
                <a:latin typeface="Work Sans"/>
              </a:rPr>
              <a:t>It’s important to write good unit tests or don’t write them at all.</a:t>
            </a:r>
            <a:endParaRPr lang="en-US" i="1" dirty="0">
              <a:solidFill>
                <a:srgbClr val="FF0000"/>
              </a:solidFill>
            </a:endParaRPr>
          </a:p>
        </p:txBody>
      </p:sp>
    </p:spTree>
    <p:extLst>
      <p:ext uri="{BB962C8B-B14F-4D97-AF65-F5344CB8AC3E}">
        <p14:creationId xmlns:p14="http://schemas.microsoft.com/office/powerpoint/2010/main" val="1382500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3405-5D0A-4D2B-A88D-D49DFAD19DEA}"/>
              </a:ext>
            </a:extLst>
          </p:cNvPr>
          <p:cNvSpPr>
            <a:spLocks noGrp="1"/>
          </p:cNvSpPr>
          <p:nvPr>
            <p:ph type="title"/>
          </p:nvPr>
        </p:nvSpPr>
        <p:spPr/>
        <p:txBody>
          <a:bodyPr>
            <a:normAutofit/>
          </a:bodyPr>
          <a:lstStyle/>
          <a:p>
            <a:r>
              <a:rPr lang="en-US" b="1" i="0" dirty="0">
                <a:solidFill>
                  <a:srgbClr val="3A3A3A"/>
                </a:solidFill>
                <a:effectLst/>
                <a:latin typeface="Work Sans"/>
              </a:rPr>
              <a:t>Unit Testing Methods</a:t>
            </a:r>
          </a:p>
        </p:txBody>
      </p:sp>
      <p:sp>
        <p:nvSpPr>
          <p:cNvPr id="3" name="Content Placeholder 2">
            <a:extLst>
              <a:ext uri="{FF2B5EF4-FFF2-40B4-BE49-F238E27FC236}">
                <a16:creationId xmlns:a16="http://schemas.microsoft.com/office/drawing/2014/main" id="{AE252EAE-D705-4987-8187-23C8187CA9E8}"/>
              </a:ext>
            </a:extLst>
          </p:cNvPr>
          <p:cNvSpPr>
            <a:spLocks noGrp="1"/>
          </p:cNvSpPr>
          <p:nvPr>
            <p:ph idx="1"/>
          </p:nvPr>
        </p:nvSpPr>
        <p:spPr/>
        <p:txBody>
          <a:bodyPr>
            <a:normAutofit/>
          </a:bodyPr>
          <a:lstStyle/>
          <a:p>
            <a:pPr algn="l"/>
            <a:r>
              <a:rPr lang="en-US" sz="2400" b="1" dirty="0">
                <a:solidFill>
                  <a:srgbClr val="3A3A3A"/>
                </a:solidFill>
                <a:latin typeface="Work Sans"/>
              </a:rPr>
              <a:t>It can be performed in 2 ways :</a:t>
            </a:r>
            <a:endParaRPr lang="en-US" sz="2400" dirty="0">
              <a:solidFill>
                <a:srgbClr val="3A3A3A"/>
              </a:solidFill>
              <a:latin typeface="Work Sans"/>
            </a:endParaRPr>
          </a:p>
          <a:p>
            <a:pPr lvl="1">
              <a:buFont typeface="+mj-lt"/>
              <a:buAutoNum type="arabicPeriod"/>
            </a:pPr>
            <a:r>
              <a:rPr lang="en-US" sz="2400" dirty="0">
                <a:solidFill>
                  <a:srgbClr val="3A3A3A"/>
                </a:solidFill>
                <a:latin typeface="Work Sans"/>
              </a:rPr>
              <a:t>Manual Testing</a:t>
            </a:r>
          </a:p>
          <a:p>
            <a:pPr lvl="1">
              <a:buFont typeface="+mj-lt"/>
              <a:buAutoNum type="arabicPeriod"/>
            </a:pPr>
            <a:r>
              <a:rPr lang="en-US" sz="2400" dirty="0">
                <a:solidFill>
                  <a:srgbClr val="3A3A3A"/>
                </a:solidFill>
                <a:latin typeface="Work Sans"/>
              </a:rPr>
              <a:t>Automated Testing</a:t>
            </a:r>
          </a:p>
        </p:txBody>
      </p:sp>
    </p:spTree>
    <p:extLst>
      <p:ext uri="{BB962C8B-B14F-4D97-AF65-F5344CB8AC3E}">
        <p14:creationId xmlns:p14="http://schemas.microsoft.com/office/powerpoint/2010/main" val="3637559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3405-5D0A-4D2B-A88D-D49DFAD19DEA}"/>
              </a:ext>
            </a:extLst>
          </p:cNvPr>
          <p:cNvSpPr>
            <a:spLocks noGrp="1"/>
          </p:cNvSpPr>
          <p:nvPr>
            <p:ph type="title"/>
          </p:nvPr>
        </p:nvSpPr>
        <p:spPr/>
        <p:txBody>
          <a:bodyPr>
            <a:normAutofit/>
          </a:bodyPr>
          <a:lstStyle/>
          <a:p>
            <a:r>
              <a:rPr lang="en-US" b="1" i="0" dirty="0">
                <a:solidFill>
                  <a:srgbClr val="3A3A3A"/>
                </a:solidFill>
                <a:effectLst/>
                <a:latin typeface="Work Sans"/>
              </a:rPr>
              <a:t>Techniques Within Unit Testing</a:t>
            </a:r>
          </a:p>
        </p:txBody>
      </p:sp>
      <p:sp>
        <p:nvSpPr>
          <p:cNvPr id="3" name="Content Placeholder 2">
            <a:extLst>
              <a:ext uri="{FF2B5EF4-FFF2-40B4-BE49-F238E27FC236}">
                <a16:creationId xmlns:a16="http://schemas.microsoft.com/office/drawing/2014/main" id="{AE252EAE-D705-4987-8187-23C8187CA9E8}"/>
              </a:ext>
            </a:extLst>
          </p:cNvPr>
          <p:cNvSpPr>
            <a:spLocks noGrp="1"/>
          </p:cNvSpPr>
          <p:nvPr>
            <p:ph idx="1"/>
          </p:nvPr>
        </p:nvSpPr>
        <p:spPr/>
        <p:txBody>
          <a:bodyPr>
            <a:normAutofit/>
          </a:bodyPr>
          <a:lstStyle/>
          <a:p>
            <a:pPr algn="l"/>
            <a:r>
              <a:rPr lang="en-US" sz="2400" b="1" dirty="0">
                <a:solidFill>
                  <a:srgbClr val="3A3A3A"/>
                </a:solidFill>
                <a:latin typeface="Work Sans"/>
              </a:rPr>
              <a:t>White box testing</a:t>
            </a:r>
          </a:p>
          <a:p>
            <a:pPr lvl="1"/>
            <a:r>
              <a:rPr lang="en-US" sz="2100" dirty="0">
                <a:solidFill>
                  <a:srgbClr val="3A3A3A"/>
                </a:solidFill>
                <a:latin typeface="Work Sans"/>
              </a:rPr>
              <a:t>the tester knows the internal structure of the software including the code</a:t>
            </a:r>
          </a:p>
          <a:p>
            <a:pPr lvl="1"/>
            <a:r>
              <a:rPr lang="en-US" sz="2100" dirty="0">
                <a:solidFill>
                  <a:srgbClr val="3A3A3A"/>
                </a:solidFill>
                <a:latin typeface="Work Sans"/>
              </a:rPr>
              <a:t>The tester can test it against the design and the requirements</a:t>
            </a:r>
          </a:p>
          <a:p>
            <a:pPr lvl="1"/>
            <a:r>
              <a:rPr lang="en-US" sz="2100" dirty="0">
                <a:solidFill>
                  <a:srgbClr val="3A3A3A"/>
                </a:solidFill>
                <a:latin typeface="Work Sans"/>
              </a:rPr>
              <a:t>white box testing is also known as transparent testing.</a:t>
            </a:r>
          </a:p>
          <a:p>
            <a:pPr lvl="1"/>
            <a:endParaRPr lang="en-US" sz="2100" dirty="0">
              <a:solidFill>
                <a:srgbClr val="3A3A3A"/>
              </a:solidFill>
              <a:latin typeface="Work Sans"/>
            </a:endParaRPr>
          </a:p>
          <a:p>
            <a:pPr lvl="1"/>
            <a:endParaRPr lang="en-US" sz="2100" dirty="0">
              <a:solidFill>
                <a:srgbClr val="3A3A3A"/>
              </a:solidFill>
              <a:latin typeface="Work Sans"/>
            </a:endParaRPr>
          </a:p>
        </p:txBody>
      </p:sp>
      <p:pic>
        <p:nvPicPr>
          <p:cNvPr id="2050" name="Picture 2" descr="white box testing">
            <a:extLst>
              <a:ext uri="{FF2B5EF4-FFF2-40B4-BE49-F238E27FC236}">
                <a16:creationId xmlns:a16="http://schemas.microsoft.com/office/drawing/2014/main" id="{20E230E2-0EA7-48A7-9B83-2ABF11CD43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2740" y="4056685"/>
            <a:ext cx="4097713" cy="1852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474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3405-5D0A-4D2B-A88D-D49DFAD19DEA}"/>
              </a:ext>
            </a:extLst>
          </p:cNvPr>
          <p:cNvSpPr>
            <a:spLocks noGrp="1"/>
          </p:cNvSpPr>
          <p:nvPr>
            <p:ph type="title"/>
          </p:nvPr>
        </p:nvSpPr>
        <p:spPr/>
        <p:txBody>
          <a:bodyPr>
            <a:normAutofit/>
          </a:bodyPr>
          <a:lstStyle/>
          <a:p>
            <a:r>
              <a:rPr lang="en-US" b="1" i="0" dirty="0">
                <a:solidFill>
                  <a:srgbClr val="3A3A3A"/>
                </a:solidFill>
                <a:effectLst/>
                <a:latin typeface="Work Sans"/>
              </a:rPr>
              <a:t>Techniques Within Unit Testing</a:t>
            </a:r>
          </a:p>
        </p:txBody>
      </p:sp>
      <p:sp>
        <p:nvSpPr>
          <p:cNvPr id="3" name="Content Placeholder 2">
            <a:extLst>
              <a:ext uri="{FF2B5EF4-FFF2-40B4-BE49-F238E27FC236}">
                <a16:creationId xmlns:a16="http://schemas.microsoft.com/office/drawing/2014/main" id="{AE252EAE-D705-4987-8187-23C8187CA9E8}"/>
              </a:ext>
            </a:extLst>
          </p:cNvPr>
          <p:cNvSpPr>
            <a:spLocks noGrp="1"/>
          </p:cNvSpPr>
          <p:nvPr>
            <p:ph idx="1"/>
          </p:nvPr>
        </p:nvSpPr>
        <p:spPr/>
        <p:txBody>
          <a:bodyPr>
            <a:normAutofit/>
          </a:bodyPr>
          <a:lstStyle/>
          <a:p>
            <a:pPr algn="l"/>
            <a:r>
              <a:rPr lang="en-US" sz="2400" b="1" dirty="0">
                <a:solidFill>
                  <a:srgbClr val="3A3A3A"/>
                </a:solidFill>
                <a:latin typeface="Work Sans"/>
              </a:rPr>
              <a:t>Black box testing</a:t>
            </a:r>
          </a:p>
          <a:p>
            <a:pPr lvl="1"/>
            <a:r>
              <a:rPr lang="en-US" dirty="0">
                <a:solidFill>
                  <a:srgbClr val="3A3A3A"/>
                </a:solidFill>
                <a:latin typeface="Work Sans"/>
              </a:rPr>
              <a:t>the tester does not know the internal structures either the code of the software</a:t>
            </a:r>
            <a:endParaRPr lang="en-US" sz="2100" dirty="0">
              <a:solidFill>
                <a:srgbClr val="3A3A3A"/>
              </a:solidFill>
              <a:latin typeface="Work Sans"/>
            </a:endParaRPr>
          </a:p>
          <a:p>
            <a:pPr lvl="1"/>
            <a:endParaRPr lang="en-US" sz="2100" dirty="0">
              <a:solidFill>
                <a:srgbClr val="3A3A3A"/>
              </a:solidFill>
              <a:latin typeface="Work Sans"/>
            </a:endParaRPr>
          </a:p>
        </p:txBody>
      </p:sp>
      <p:pic>
        <p:nvPicPr>
          <p:cNvPr id="6146" name="Picture 2" descr="black box testing">
            <a:extLst>
              <a:ext uri="{FF2B5EF4-FFF2-40B4-BE49-F238E27FC236}">
                <a16:creationId xmlns:a16="http://schemas.microsoft.com/office/drawing/2014/main" id="{1E0962DD-C603-43F9-8EE7-0F7F2CB565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3225055"/>
            <a:ext cx="5134232" cy="2775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529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3405-5D0A-4D2B-A88D-D49DFAD19DEA}"/>
              </a:ext>
            </a:extLst>
          </p:cNvPr>
          <p:cNvSpPr>
            <a:spLocks noGrp="1"/>
          </p:cNvSpPr>
          <p:nvPr>
            <p:ph type="title"/>
          </p:nvPr>
        </p:nvSpPr>
        <p:spPr/>
        <p:txBody>
          <a:bodyPr>
            <a:normAutofit/>
          </a:bodyPr>
          <a:lstStyle/>
          <a:p>
            <a:r>
              <a:rPr lang="en-US" b="1" i="0" dirty="0">
                <a:solidFill>
                  <a:srgbClr val="3A3A3A"/>
                </a:solidFill>
                <a:effectLst/>
                <a:latin typeface="Work Sans"/>
              </a:rPr>
              <a:t>Techniques Within Unit Testing</a:t>
            </a:r>
          </a:p>
        </p:txBody>
      </p:sp>
      <p:sp>
        <p:nvSpPr>
          <p:cNvPr id="3" name="Content Placeholder 2">
            <a:extLst>
              <a:ext uri="{FF2B5EF4-FFF2-40B4-BE49-F238E27FC236}">
                <a16:creationId xmlns:a16="http://schemas.microsoft.com/office/drawing/2014/main" id="{AE252EAE-D705-4987-8187-23C8187CA9E8}"/>
              </a:ext>
            </a:extLst>
          </p:cNvPr>
          <p:cNvSpPr>
            <a:spLocks noGrp="1"/>
          </p:cNvSpPr>
          <p:nvPr>
            <p:ph idx="1"/>
          </p:nvPr>
        </p:nvSpPr>
        <p:spPr/>
        <p:txBody>
          <a:bodyPr>
            <a:normAutofit/>
          </a:bodyPr>
          <a:lstStyle/>
          <a:p>
            <a:pPr algn="l"/>
            <a:r>
              <a:rPr lang="en-US" sz="2400" b="1" dirty="0">
                <a:solidFill>
                  <a:srgbClr val="3A3A3A"/>
                </a:solidFill>
                <a:latin typeface="Work Sans"/>
              </a:rPr>
              <a:t>Grey box testing</a:t>
            </a:r>
          </a:p>
          <a:p>
            <a:pPr lvl="1"/>
            <a:r>
              <a:rPr lang="en-US" dirty="0">
                <a:solidFill>
                  <a:srgbClr val="3A3A3A"/>
                </a:solidFill>
                <a:latin typeface="Work Sans"/>
              </a:rPr>
              <a:t>The grey box is considered as a </a:t>
            </a:r>
            <a:r>
              <a:rPr lang="en-US" b="1" dirty="0">
                <a:solidFill>
                  <a:srgbClr val="3A3A3A"/>
                </a:solidFill>
                <a:latin typeface="Work Sans"/>
              </a:rPr>
              <a:t>combination of black box and white box testing techniques </a:t>
            </a:r>
            <a:r>
              <a:rPr lang="en-US" dirty="0">
                <a:solidFill>
                  <a:srgbClr val="3A3A3A"/>
                </a:solidFill>
                <a:latin typeface="Work Sans"/>
              </a:rPr>
              <a:t>(Semi-transparent technique testing)</a:t>
            </a:r>
            <a:r>
              <a:rPr lang="en-US" b="1" dirty="0">
                <a:solidFill>
                  <a:srgbClr val="3A3A3A"/>
                </a:solidFill>
                <a:latin typeface="Work Sans"/>
              </a:rPr>
              <a:t>.</a:t>
            </a:r>
          </a:p>
          <a:p>
            <a:pPr lvl="1"/>
            <a:r>
              <a:rPr lang="en-US" dirty="0">
                <a:solidFill>
                  <a:srgbClr val="3A3A3A"/>
                </a:solidFill>
                <a:latin typeface="Work Sans"/>
              </a:rPr>
              <a:t>The testers are only partially aware of the internal structure, functions, and designs along with the requirements</a:t>
            </a:r>
          </a:p>
          <a:p>
            <a:pPr lvl="1"/>
            <a:endParaRPr lang="en-US" sz="2100" dirty="0">
              <a:solidFill>
                <a:srgbClr val="3A3A3A"/>
              </a:solidFill>
              <a:latin typeface="Work Sans"/>
            </a:endParaRPr>
          </a:p>
        </p:txBody>
      </p:sp>
      <p:pic>
        <p:nvPicPr>
          <p:cNvPr id="7170" name="Picture 2" descr="Grey box testing">
            <a:extLst>
              <a:ext uri="{FF2B5EF4-FFF2-40B4-BE49-F238E27FC236}">
                <a16:creationId xmlns:a16="http://schemas.microsoft.com/office/drawing/2014/main" id="{9180794C-84A9-44B1-922F-BB7DB1BA8B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3762" y="4471303"/>
            <a:ext cx="3906086" cy="2021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69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3405-5D0A-4D2B-A88D-D49DFAD19DEA}"/>
              </a:ext>
            </a:extLst>
          </p:cNvPr>
          <p:cNvSpPr>
            <a:spLocks noGrp="1"/>
          </p:cNvSpPr>
          <p:nvPr>
            <p:ph type="title"/>
          </p:nvPr>
        </p:nvSpPr>
        <p:spPr/>
        <p:txBody>
          <a:bodyPr>
            <a:normAutofit/>
          </a:bodyPr>
          <a:lstStyle/>
          <a:p>
            <a:r>
              <a:rPr lang="en-US" b="1" i="0" dirty="0">
                <a:solidFill>
                  <a:srgbClr val="3A3A3A"/>
                </a:solidFill>
                <a:effectLst/>
                <a:latin typeface="Work Sans"/>
              </a:rPr>
              <a:t>Benefits Of Unit Testing</a:t>
            </a:r>
          </a:p>
        </p:txBody>
      </p:sp>
      <p:sp>
        <p:nvSpPr>
          <p:cNvPr id="3" name="Content Placeholder 2">
            <a:extLst>
              <a:ext uri="{FF2B5EF4-FFF2-40B4-BE49-F238E27FC236}">
                <a16:creationId xmlns:a16="http://schemas.microsoft.com/office/drawing/2014/main" id="{AE252EAE-D705-4987-8187-23C8187CA9E8}"/>
              </a:ext>
            </a:extLst>
          </p:cNvPr>
          <p:cNvSpPr>
            <a:spLocks noGrp="1"/>
          </p:cNvSpPr>
          <p:nvPr>
            <p:ph idx="1"/>
          </p:nvPr>
        </p:nvSpPr>
        <p:spPr/>
        <p:txBody>
          <a:bodyPr>
            <a:normAutofit fontScale="92500" lnSpcReduction="20000"/>
          </a:bodyPr>
          <a:lstStyle/>
          <a:p>
            <a:pPr marL="385763" indent="-385763">
              <a:buFont typeface="+mj-lt"/>
              <a:buAutoNum type="arabicPeriod"/>
            </a:pPr>
            <a:r>
              <a:rPr lang="en-US" sz="2600" dirty="0">
                <a:solidFill>
                  <a:srgbClr val="3A3A3A"/>
                </a:solidFill>
                <a:latin typeface="Work Sans"/>
              </a:rPr>
              <a:t>The process becomes agile</a:t>
            </a:r>
          </a:p>
          <a:p>
            <a:pPr marL="385763" indent="-385763">
              <a:buFont typeface="+mj-lt"/>
              <a:buAutoNum type="arabicPeriod"/>
            </a:pPr>
            <a:r>
              <a:rPr lang="en-US" sz="2600" dirty="0">
                <a:solidFill>
                  <a:srgbClr val="3A3A3A"/>
                </a:solidFill>
                <a:latin typeface="Work Sans"/>
              </a:rPr>
              <a:t>Code quality improves</a:t>
            </a:r>
          </a:p>
          <a:p>
            <a:pPr marL="385763" indent="-385763">
              <a:buFont typeface="+mj-lt"/>
              <a:buAutoNum type="arabicPeriod"/>
            </a:pPr>
            <a:r>
              <a:rPr lang="en-US" sz="2600" dirty="0">
                <a:solidFill>
                  <a:srgbClr val="3A3A3A"/>
                </a:solidFill>
                <a:latin typeface="Work Sans"/>
              </a:rPr>
              <a:t>Detects bugs early</a:t>
            </a:r>
          </a:p>
          <a:p>
            <a:pPr marL="385763" indent="-385763">
              <a:buFont typeface="+mj-lt"/>
              <a:buAutoNum type="arabicPeriod"/>
            </a:pPr>
            <a:r>
              <a:rPr lang="en-US" sz="2600" dirty="0">
                <a:solidFill>
                  <a:srgbClr val="3A3A3A"/>
                </a:solidFill>
                <a:latin typeface="Work Sans"/>
              </a:rPr>
              <a:t>Easier changes and simplified integrations</a:t>
            </a:r>
          </a:p>
          <a:p>
            <a:pPr marL="385763" indent="-385763">
              <a:buFont typeface="+mj-lt"/>
              <a:buAutoNum type="arabicPeriod"/>
            </a:pPr>
            <a:r>
              <a:rPr lang="en-US" sz="2600" dirty="0">
                <a:solidFill>
                  <a:srgbClr val="3A3A3A"/>
                </a:solidFill>
                <a:latin typeface="Work Sans"/>
              </a:rPr>
              <a:t>Documentation availability</a:t>
            </a:r>
          </a:p>
          <a:p>
            <a:pPr marL="385763" indent="-385763">
              <a:buFont typeface="+mj-lt"/>
              <a:buAutoNum type="arabicPeriod"/>
            </a:pPr>
            <a:r>
              <a:rPr lang="en-US" sz="2600" dirty="0">
                <a:solidFill>
                  <a:srgbClr val="3A3A3A"/>
                </a:solidFill>
                <a:latin typeface="Work Sans"/>
              </a:rPr>
              <a:t>Easy debugging process</a:t>
            </a:r>
          </a:p>
          <a:p>
            <a:pPr marL="385763" indent="-385763">
              <a:buFont typeface="+mj-lt"/>
              <a:buAutoNum type="arabicPeriod"/>
            </a:pPr>
            <a:r>
              <a:rPr lang="en-US" sz="2600" dirty="0">
                <a:solidFill>
                  <a:srgbClr val="3A3A3A"/>
                </a:solidFill>
                <a:latin typeface="Work Sans"/>
              </a:rPr>
              <a:t>Lower cost</a:t>
            </a:r>
          </a:p>
          <a:p>
            <a:pPr marL="385763" indent="-385763">
              <a:buFont typeface="+mj-lt"/>
              <a:buAutoNum type="arabicPeriod"/>
            </a:pPr>
            <a:r>
              <a:rPr lang="en-US" sz="2600" dirty="0">
                <a:solidFill>
                  <a:srgbClr val="3A3A3A"/>
                </a:solidFill>
                <a:latin typeface="Work Sans"/>
              </a:rPr>
              <a:t>Code completeness can be demonstrated using unit tests</a:t>
            </a:r>
          </a:p>
          <a:p>
            <a:pPr marL="385763" indent="-385763">
              <a:buFont typeface="+mj-lt"/>
              <a:buAutoNum type="arabicPeriod"/>
            </a:pPr>
            <a:r>
              <a:rPr lang="en-US" sz="2600" dirty="0">
                <a:solidFill>
                  <a:srgbClr val="3A3A3A"/>
                </a:solidFill>
                <a:latin typeface="Work Sans"/>
              </a:rPr>
              <a:t>Saves development time</a:t>
            </a:r>
          </a:p>
          <a:p>
            <a:pPr marL="385763" indent="-385763">
              <a:buFont typeface="+mj-lt"/>
              <a:buAutoNum type="arabicPeriod"/>
            </a:pPr>
            <a:r>
              <a:rPr lang="en-US" sz="2600" dirty="0">
                <a:solidFill>
                  <a:srgbClr val="3A3A3A"/>
                </a:solidFill>
                <a:latin typeface="Work Sans"/>
              </a:rPr>
              <a:t>Code coverage can be measured</a:t>
            </a:r>
          </a:p>
          <a:p>
            <a:pPr algn="l"/>
            <a:endParaRPr lang="en-US" dirty="0">
              <a:solidFill>
                <a:srgbClr val="3A3A3A"/>
              </a:solidFill>
              <a:latin typeface="Work Sans"/>
            </a:endParaRPr>
          </a:p>
        </p:txBody>
      </p:sp>
    </p:spTree>
    <p:extLst>
      <p:ext uri="{BB962C8B-B14F-4D97-AF65-F5344CB8AC3E}">
        <p14:creationId xmlns:p14="http://schemas.microsoft.com/office/powerpoint/2010/main" val="6722751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251</TotalTime>
  <Words>618</Words>
  <Application>Microsoft Office PowerPoint</Application>
  <PresentationFormat>On-screen Show (4:3)</PresentationFormat>
  <Paragraphs>78</Paragraphs>
  <Slides>14</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Work Sans</vt:lpstr>
      <vt:lpstr>Office Theme</vt:lpstr>
      <vt:lpstr>LAB3: UNIT TESTING</vt:lpstr>
      <vt:lpstr>Unit Testing In Software Development Life Cycle (SDLC)</vt:lpstr>
      <vt:lpstr>Unit Testing In SDLC</vt:lpstr>
      <vt:lpstr>Unit Testing In SDLC</vt:lpstr>
      <vt:lpstr>Unit Testing Methods</vt:lpstr>
      <vt:lpstr>Techniques Within Unit Testing</vt:lpstr>
      <vt:lpstr>Techniques Within Unit Testing</vt:lpstr>
      <vt:lpstr>Techniques Within Unit Testing</vt:lpstr>
      <vt:lpstr>Benefits Of Unit Testing</vt:lpstr>
      <vt:lpstr>How to write good Unit Tests?</vt:lpstr>
      <vt:lpstr>Lab 3</vt:lpstr>
      <vt:lpstr>Popular Unit Testing Tools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dc:title>
  <dc:creator>Pham Duc Thang (FE FPTU HN)</dc:creator>
  <cp:lastModifiedBy>Pham Duc Thang (FE FPTU HN)</cp:lastModifiedBy>
  <cp:revision>23</cp:revision>
  <dcterms:created xsi:type="dcterms:W3CDTF">2021-01-10T15:44:25Z</dcterms:created>
  <dcterms:modified xsi:type="dcterms:W3CDTF">2023-04-26T04:18:22Z</dcterms:modified>
</cp:coreProperties>
</file>