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sLATurV/9mX2EAfXz0YRmSDh4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i="0" lang="en-US">
                <a:solidFill>
                  <a:srgbClr val="242424"/>
                </a:solidFill>
                <a:latin typeface="Arial"/>
                <a:ea typeface="Arial"/>
                <a:cs typeface="Arial"/>
                <a:sym typeface="Arial"/>
              </a:rPr>
              <a:t>This command generates an SSL certificate with a 2048-bit RSA key pair and a validity period of 365 days. The certificate is signed by its own private key (self-signed).</a:t>
            </a:r>
            <a:endParaRPr/>
          </a:p>
        </p:txBody>
      </p:sp>
      <p:sp>
        <p:nvSpPr>
          <p:cNvPr id="178" name="Google Shape;178;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US">
                <a:solidFill>
                  <a:srgbClr val="242424"/>
                </a:solidFill>
                <a:latin typeface="Arial"/>
                <a:ea typeface="Arial"/>
                <a:cs typeface="Arial"/>
                <a:sym typeface="Arial"/>
              </a:rPr>
              <a:t>HTTPS has an </a:t>
            </a:r>
            <a:r>
              <a:rPr b="1" i="0" lang="en-US">
                <a:solidFill>
                  <a:srgbClr val="242424"/>
                </a:solidFill>
                <a:latin typeface="Arial"/>
                <a:ea typeface="Arial"/>
                <a:cs typeface="Arial"/>
                <a:sym typeface="Arial"/>
              </a:rPr>
              <a:t>overhead of SSL handshake</a:t>
            </a:r>
            <a:r>
              <a:rPr b="0" i="0" lang="en-US">
                <a:solidFill>
                  <a:srgbClr val="242424"/>
                </a:solidFill>
                <a:latin typeface="Arial"/>
                <a:ea typeface="Arial"/>
                <a:cs typeface="Arial"/>
                <a:sym typeface="Arial"/>
              </a:rPr>
              <a:t> and thus might be slower than HTTP. But the </a:t>
            </a:r>
            <a:r>
              <a:rPr b="1" i="0" lang="en-US">
                <a:solidFill>
                  <a:srgbClr val="242424"/>
                </a:solidFill>
                <a:latin typeface="Arial"/>
                <a:ea typeface="Arial"/>
                <a:cs typeface="Arial"/>
                <a:sym typeface="Arial"/>
              </a:rPr>
              <a:t>security benefits</a:t>
            </a:r>
            <a:r>
              <a:rPr b="0" i="0" lang="en-US">
                <a:solidFill>
                  <a:srgbClr val="242424"/>
                </a:solidFill>
                <a:latin typeface="Arial"/>
                <a:ea typeface="Arial"/>
                <a:cs typeface="Arial"/>
                <a:sym typeface="Arial"/>
              </a:rPr>
              <a:t> it offers outweighs these slight delays in performance.</a:t>
            </a:r>
            <a:endParaRPr/>
          </a:p>
          <a:p>
            <a:pPr indent="-228600" lvl="0" marL="457200" marR="0" rtl="0" algn="l">
              <a:lnSpc>
                <a:spcPct val="100000"/>
              </a:lnSpc>
              <a:spcBef>
                <a:spcPts val="0"/>
              </a:spcBef>
              <a:spcAft>
                <a:spcPts val="0"/>
              </a:spcAft>
              <a:buSzPts val="1400"/>
              <a:buNone/>
            </a:pPr>
            <a:r>
              <a:t/>
            </a:r>
            <a:endParaRPr/>
          </a:p>
        </p:txBody>
      </p:sp>
      <p:sp>
        <p:nvSpPr>
          <p:cNvPr id="144" name="Google Shape;144;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slproweb.com/products/Win32OpenSSL.html" TargetMode="External"/><Relationship Id="rId4" Type="http://schemas.openxmlformats.org/officeDocument/2006/relationships/image" Target="../media/image12.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HTTPS &amp; Secure communication</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Generate SSL certificates – 2</a:t>
            </a:r>
            <a:endParaRPr/>
          </a:p>
        </p:txBody>
      </p:sp>
      <p:sp>
        <p:nvSpPr>
          <p:cNvPr id="162" name="Google Shape;162;p9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Download and Install OpenSSL from a reliable source. One commonly used build for Windows is available from </a:t>
            </a:r>
            <a:r>
              <a:rPr b="1" lang="en-US" u="sng">
                <a:solidFill>
                  <a:schemeClr val="hlink"/>
                </a:solidFill>
                <a:hlinkClick r:id="rId3"/>
              </a:rPr>
              <a:t>Win32/Win64 OpenSSL</a:t>
            </a:r>
            <a:r>
              <a:rPr lang="en-US"/>
              <a:t>.</a:t>
            </a:r>
            <a:endParaRPr/>
          </a:p>
        </p:txBody>
      </p:sp>
      <p:sp>
        <p:nvSpPr>
          <p:cNvPr id="163" name="Google Shape;163;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4" name="Google Shape;164;p93"/>
          <p:cNvPicPr preferRelativeResize="0"/>
          <p:nvPr/>
        </p:nvPicPr>
        <p:blipFill rotWithShape="1">
          <a:blip r:embed="rId4">
            <a:alphaModFix/>
          </a:blip>
          <a:srcRect b="4280" l="0" r="4649" t="9043"/>
          <a:stretch/>
        </p:blipFill>
        <p:spPr>
          <a:xfrm>
            <a:off x="1352049" y="3011093"/>
            <a:ext cx="5928882" cy="3294075"/>
          </a:xfrm>
          <a:prstGeom prst="rect">
            <a:avLst/>
          </a:prstGeom>
          <a:noFill/>
          <a:ln>
            <a:noFill/>
          </a:ln>
        </p:spPr>
      </p:pic>
      <p:pic>
        <p:nvPicPr>
          <p:cNvPr id="165" name="Google Shape;165;p93"/>
          <p:cNvPicPr preferRelativeResize="0"/>
          <p:nvPr/>
        </p:nvPicPr>
        <p:blipFill rotWithShape="1">
          <a:blip r:embed="rId5">
            <a:alphaModFix/>
          </a:blip>
          <a:srcRect b="0" l="0" r="0" t="0"/>
          <a:stretch/>
        </p:blipFill>
        <p:spPr>
          <a:xfrm>
            <a:off x="7401827" y="3011093"/>
            <a:ext cx="4238888" cy="329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Generate SSL certificates – 3</a:t>
            </a:r>
            <a:endParaRPr/>
          </a:p>
        </p:txBody>
      </p:sp>
      <p:sp>
        <p:nvSpPr>
          <p:cNvPr id="171" name="Google Shape;171;p9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Add OpenSSL to the PATH Environment Variable: </a:t>
            </a:r>
            <a:r>
              <a:rPr lang="en-US">
                <a:latin typeface="Courier New"/>
                <a:ea typeface="Courier New"/>
                <a:cs typeface="Courier New"/>
                <a:sym typeface="Courier New"/>
              </a:rPr>
              <a:t>C:\Program Files\OpenSSL-Win64\bin</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72" name="Google Shape;172;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3" name="Google Shape;173;p94"/>
          <p:cNvPicPr preferRelativeResize="0"/>
          <p:nvPr/>
        </p:nvPicPr>
        <p:blipFill rotWithShape="1">
          <a:blip r:embed="rId3">
            <a:alphaModFix/>
          </a:blip>
          <a:srcRect b="0" l="0" r="0" t="0"/>
          <a:stretch/>
        </p:blipFill>
        <p:spPr>
          <a:xfrm>
            <a:off x="1342456" y="2521690"/>
            <a:ext cx="4016979" cy="3821980"/>
          </a:xfrm>
          <a:prstGeom prst="rect">
            <a:avLst/>
          </a:prstGeom>
          <a:noFill/>
          <a:ln>
            <a:noFill/>
          </a:ln>
        </p:spPr>
      </p:pic>
      <p:pic>
        <p:nvPicPr>
          <p:cNvPr id="174" name="Google Shape;174;p94"/>
          <p:cNvPicPr preferRelativeResize="0"/>
          <p:nvPr/>
        </p:nvPicPr>
        <p:blipFill rotWithShape="1">
          <a:blip r:embed="rId4">
            <a:alphaModFix/>
          </a:blip>
          <a:srcRect b="0" l="0" r="0" t="0"/>
          <a:stretch/>
        </p:blipFill>
        <p:spPr>
          <a:xfrm>
            <a:off x="5863690" y="2530215"/>
            <a:ext cx="5439811" cy="28888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Generate SSL certificates – 4</a:t>
            </a:r>
            <a:endParaRPr/>
          </a:p>
        </p:txBody>
      </p:sp>
      <p:sp>
        <p:nvSpPr>
          <p:cNvPr id="181" name="Google Shape;181;p9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generate a self-signed SSL certificate, you can use the OpenSSL command-line tool. Here ‘s now:</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openssl req -x509 -newkey rsa:2048 -nodes -sha256 -subj "/CN=localhost" -keyout server.key -out server.crt</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82" name="Google Shape;182;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3" name="Google Shape;183;p95"/>
          <p:cNvPicPr preferRelativeResize="0"/>
          <p:nvPr/>
        </p:nvPicPr>
        <p:blipFill rotWithShape="1">
          <a:blip r:embed="rId3">
            <a:alphaModFix/>
          </a:blip>
          <a:srcRect b="0" l="0" r="0" t="0"/>
          <a:stretch/>
        </p:blipFill>
        <p:spPr>
          <a:xfrm>
            <a:off x="1018381" y="3780105"/>
            <a:ext cx="7856111" cy="2551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Set up HTTPS</a:t>
            </a:r>
            <a:endParaRPr/>
          </a:p>
        </p:txBody>
      </p:sp>
      <p:sp>
        <p:nvSpPr>
          <p:cNvPr id="189" name="Google Shape;189;p9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How to set up HTTPS using the https module:</a:t>
            </a:r>
            <a:endParaRPr/>
          </a:p>
        </p:txBody>
      </p:sp>
      <p:sp>
        <p:nvSpPr>
          <p:cNvPr id="190" name="Google Shape;190;p9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1" name="Google Shape;191;p96"/>
          <p:cNvSpPr txBox="1"/>
          <p:nvPr/>
        </p:nvSpPr>
        <p:spPr>
          <a:xfrm>
            <a:off x="5168766" y="2347977"/>
            <a:ext cx="6872438" cy="28931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https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'https'</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path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'path'</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options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key:</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readFileSync</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path</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join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__dirname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'cert'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'server.key'</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cert: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readFileSync</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path</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join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__dirname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'cert'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'server.crt'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EC9B0"/>
                </a:solidFill>
                <a:latin typeface="Consolas"/>
                <a:ea typeface="Consolas"/>
                <a:cs typeface="Consolas"/>
                <a:sym typeface="Consolas"/>
              </a:rPr>
              <a:t>https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createServer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options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writeHead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'Hello, world!'</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listen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443</a:t>
            </a:r>
            <a:r>
              <a:rPr b="0" i="0" lang="en-US" sz="1400" u="none" cap="none" strike="noStrike">
                <a:solidFill>
                  <a:srgbClr val="CCCCCC"/>
                </a:solidFill>
                <a:latin typeface="Consolas"/>
                <a:ea typeface="Consolas"/>
                <a:cs typeface="Consolas"/>
                <a:sym typeface="Consolas"/>
              </a:rPr>
              <a:t>);</a:t>
            </a:r>
            <a:endParaRPr/>
          </a:p>
        </p:txBody>
      </p:sp>
      <p:pic>
        <p:nvPicPr>
          <p:cNvPr id="192" name="Google Shape;192;p96"/>
          <p:cNvPicPr preferRelativeResize="0"/>
          <p:nvPr/>
        </p:nvPicPr>
        <p:blipFill rotWithShape="1">
          <a:blip r:embed="rId3">
            <a:alphaModFix/>
          </a:blip>
          <a:srcRect b="0" l="0" r="0" t="0"/>
          <a:stretch/>
        </p:blipFill>
        <p:spPr>
          <a:xfrm>
            <a:off x="838200" y="3826985"/>
            <a:ext cx="4257667" cy="1409157"/>
          </a:xfrm>
          <a:prstGeom prst="rect">
            <a:avLst/>
          </a:prstGeom>
          <a:noFill/>
          <a:ln>
            <a:noFill/>
          </a:ln>
        </p:spPr>
      </p:pic>
      <p:pic>
        <p:nvPicPr>
          <p:cNvPr id="193" name="Google Shape;193;p96"/>
          <p:cNvPicPr preferRelativeResize="0"/>
          <p:nvPr/>
        </p:nvPicPr>
        <p:blipFill rotWithShape="1">
          <a:blip r:embed="rId4">
            <a:alphaModFix/>
          </a:blip>
          <a:srcRect b="0" l="0" r="0" t="0"/>
          <a:stretch/>
        </p:blipFill>
        <p:spPr>
          <a:xfrm>
            <a:off x="838200" y="2347977"/>
            <a:ext cx="4229690" cy="13336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Redirect HTTP traffic to HTTPS</a:t>
            </a:r>
            <a:endParaRPr/>
          </a:p>
        </p:txBody>
      </p:sp>
      <p:sp>
        <p:nvSpPr>
          <p:cNvPr id="199" name="Google Shape;199;p97"/>
          <p:cNvSpPr txBox="1"/>
          <p:nvPr>
            <p:ph idx="1" type="body"/>
          </p:nvPr>
        </p:nvSpPr>
        <p:spPr>
          <a:xfrm>
            <a:off x="838200" y="1535811"/>
            <a:ext cx="4888832"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ensure that all traffic to your NodeJS app is encrypted, you should redirect all HTTP traffic to HTTPS.</a:t>
            </a:r>
            <a:endParaRPr/>
          </a:p>
        </p:txBody>
      </p:sp>
      <p:sp>
        <p:nvSpPr>
          <p:cNvPr id="200" name="Google Shape;200;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p97"/>
          <p:cNvSpPr txBox="1"/>
          <p:nvPr/>
        </p:nvSpPr>
        <p:spPr>
          <a:xfrm>
            <a:off x="5842535" y="1280045"/>
            <a:ext cx="6343048" cy="486287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http</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'http'</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https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'https'</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fs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'fs'</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200" u="none" cap="none" strike="noStrike">
                <a:solidFill>
                  <a:srgbClr val="CCCCCC"/>
                </a:solidFill>
                <a:latin typeface="Consolas"/>
                <a:ea typeface="Consolas"/>
                <a:cs typeface="Consolas"/>
                <a:sym typeface="Consolas"/>
              </a:rPr>
            </a:b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options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key:</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fs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readFileSync</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join</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__dirname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'cert'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'server.key'</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cert: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fs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readFileSync</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join</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__dirname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'cert'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'server.crt'</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200" u="none" cap="none" strike="noStrike">
                <a:solidFill>
                  <a:srgbClr val="CCCCCC"/>
                </a:solidFill>
                <a:latin typeface="Consolas"/>
                <a:ea typeface="Consolas"/>
                <a:cs typeface="Consolas"/>
                <a:sym typeface="Consolas"/>
              </a:rPr>
            </a:b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httpsServer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https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createServer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options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=&gt;</a:t>
            </a: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writeHead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200</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end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'Hello, world!'</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httpServer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http</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createServer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req</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=&gt;</a:t>
            </a: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host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headers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host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split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0</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6A9955"/>
                </a:solidFill>
                <a:latin typeface="Consolas"/>
                <a:ea typeface="Consolas"/>
                <a:cs typeface="Consolas"/>
                <a:sym typeface="Consolas"/>
              </a:rPr>
              <a:t>// Get hostname without port number</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writeHead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301</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9CDCFE"/>
                </a:solidFill>
                <a:latin typeface="Consolas"/>
                <a:ea typeface="Consolas"/>
                <a:cs typeface="Consolas"/>
                <a:sym typeface="Consolas"/>
              </a:rPr>
              <a:t>Location: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`https://</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host</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:443</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req</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url</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6A9955"/>
                </a:solidFill>
                <a:latin typeface="Consolas"/>
                <a:ea typeface="Consolas"/>
                <a:cs typeface="Consolas"/>
                <a:sym typeface="Consolas"/>
              </a:rPr>
              <a:t>//https://${req.headers.host}${req.url}</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end</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httpServer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listen</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3000</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httpsServer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listen</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443</a:t>
            </a:r>
            <a:r>
              <a:rPr b="0" i="0" lang="en-US" sz="1200" u="none" cap="none" strike="noStrike">
                <a:solidFill>
                  <a:srgbClr val="CCCCCC"/>
                </a:solidFill>
                <a:latin typeface="Consolas"/>
                <a:ea typeface="Consolas"/>
                <a:cs typeface="Consolas"/>
                <a:sym typeface="Consolas"/>
              </a:rPr>
              <a:t>);</a:t>
            </a:r>
            <a:endParaRPr/>
          </a:p>
        </p:txBody>
      </p:sp>
      <p:sp>
        <p:nvSpPr>
          <p:cNvPr id="202" name="Google Shape;202;p97"/>
          <p:cNvSpPr/>
          <p:nvPr/>
        </p:nvSpPr>
        <p:spPr>
          <a:xfrm>
            <a:off x="5881036" y="4013735"/>
            <a:ext cx="6189044" cy="143416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8"/>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HTTPS and Secure Communication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Introduction SSO</a:t>
            </a:r>
            <a:endParaRPr/>
          </a:p>
        </p:txBody>
      </p:sp>
      <p:sp>
        <p:nvSpPr>
          <p:cNvPr id="214" name="Google Shape;214;p10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Single Sign-On (SSO) is a tailored SSO solution made for applications that are built on Node. js. </a:t>
            </a:r>
            <a:endParaRPr/>
          </a:p>
          <a:p>
            <a:pPr indent="-342900" lvl="0" marL="457200" rtl="0" algn="just">
              <a:lnSpc>
                <a:spcPct val="90000"/>
              </a:lnSpc>
              <a:spcBef>
                <a:spcPts val="1000"/>
              </a:spcBef>
              <a:spcAft>
                <a:spcPts val="0"/>
              </a:spcAft>
              <a:buSzPts val="1800"/>
              <a:buChar char="•"/>
            </a:pPr>
            <a:r>
              <a:rPr lang="en-US"/>
              <a:t>The solution streamlines the integration of popular authentication protocols such as OAuth 2.0, JWT, and OpenID Connect into Node.</a:t>
            </a:r>
            <a:endParaRPr/>
          </a:p>
        </p:txBody>
      </p:sp>
      <p:sp>
        <p:nvSpPr>
          <p:cNvPr id="215" name="Google Shape;215;p10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𝗞𝗲𝘆 𝗣𝗹𝗮𝘆𝗲𝗿𝘀 𝗶𝗻 𝗦𝗦𝗢</a:t>
            </a:r>
            <a:endParaRPr/>
          </a:p>
        </p:txBody>
      </p:sp>
      <p:sp>
        <p:nvSpPr>
          <p:cNvPr id="221" name="Google Shape;221;p10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User - The individual seeking access to applications</a:t>
            </a:r>
            <a:endParaRPr/>
          </a:p>
          <a:p>
            <a:pPr indent="-342900" lvl="0" marL="457200" rtl="0" algn="just">
              <a:lnSpc>
                <a:spcPct val="90000"/>
              </a:lnSpc>
              <a:spcBef>
                <a:spcPts val="1000"/>
              </a:spcBef>
              <a:spcAft>
                <a:spcPts val="0"/>
              </a:spcAft>
              <a:buSzPts val="1800"/>
              <a:buChar char="•"/>
            </a:pPr>
            <a:r>
              <a:rPr lang="en-US"/>
              <a:t>Identity Provider (IDP) - Authenticates users (e.g. Google, Facebook)</a:t>
            </a:r>
            <a:endParaRPr/>
          </a:p>
          <a:p>
            <a:pPr indent="-342900" lvl="0" marL="457200" rtl="0" algn="just">
              <a:lnSpc>
                <a:spcPct val="90000"/>
              </a:lnSpc>
              <a:spcBef>
                <a:spcPts val="1000"/>
              </a:spcBef>
              <a:spcAft>
                <a:spcPts val="0"/>
              </a:spcAft>
              <a:buSzPts val="1800"/>
              <a:buChar char="•"/>
            </a:pPr>
            <a:r>
              <a:rPr lang="en-US"/>
              <a:t>Application - The software or service the user wants to access</a:t>
            </a:r>
            <a:endParaRPr/>
          </a:p>
          <a:p>
            <a:pPr indent="-228600" lvl="0" marL="457200" rtl="0" algn="just">
              <a:lnSpc>
                <a:spcPct val="90000"/>
              </a:lnSpc>
              <a:spcBef>
                <a:spcPts val="1000"/>
              </a:spcBef>
              <a:spcAft>
                <a:spcPts val="0"/>
              </a:spcAft>
              <a:buSzPts val="1800"/>
              <a:buNone/>
            </a:pPr>
            <a:r>
              <a:t/>
            </a:r>
            <a:endParaRPr/>
          </a:p>
        </p:txBody>
      </p:sp>
      <p:sp>
        <p:nvSpPr>
          <p:cNvPr id="222" name="Google Shape;222;p10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𝗕𝗲𝗻𝗲𝗳𝗶𝘁𝘀 𝗼𝗳 𝗦𝗦𝗢</a:t>
            </a:r>
            <a:endParaRPr/>
          </a:p>
        </p:txBody>
      </p:sp>
      <p:sp>
        <p:nvSpPr>
          <p:cNvPr id="228" name="Google Shape;228;p10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Simplifies access with one set of credentials</a:t>
            </a:r>
            <a:endParaRPr/>
          </a:p>
          <a:p>
            <a:pPr indent="-342900" lvl="0" marL="457200" rtl="0" algn="l">
              <a:lnSpc>
                <a:spcPct val="90000"/>
              </a:lnSpc>
              <a:spcBef>
                <a:spcPts val="1000"/>
              </a:spcBef>
              <a:spcAft>
                <a:spcPts val="0"/>
              </a:spcAft>
              <a:buClr>
                <a:schemeClr val="dk1"/>
              </a:buClr>
              <a:buSzPts val="1800"/>
              <a:buChar char="•"/>
            </a:pPr>
            <a:r>
              <a:rPr lang="en-US"/>
              <a:t>Enhances user experience</a:t>
            </a:r>
            <a:endParaRPr/>
          </a:p>
          <a:p>
            <a:pPr indent="-342900" lvl="0" marL="457200" rtl="0" algn="l">
              <a:lnSpc>
                <a:spcPct val="90000"/>
              </a:lnSpc>
              <a:spcBef>
                <a:spcPts val="1000"/>
              </a:spcBef>
              <a:spcAft>
                <a:spcPts val="0"/>
              </a:spcAft>
              <a:buClr>
                <a:schemeClr val="dk1"/>
              </a:buClr>
              <a:buSzPts val="1800"/>
              <a:buChar char="•"/>
            </a:pPr>
            <a:r>
              <a:rPr lang="en-US"/>
              <a:t>Reduces password fatigue</a:t>
            </a:r>
            <a:endParaRPr/>
          </a:p>
          <a:p>
            <a:pPr indent="-342900" lvl="0" marL="457200" rtl="0" algn="l">
              <a:lnSpc>
                <a:spcPct val="90000"/>
              </a:lnSpc>
              <a:spcBef>
                <a:spcPts val="1000"/>
              </a:spcBef>
              <a:spcAft>
                <a:spcPts val="0"/>
              </a:spcAft>
              <a:buClr>
                <a:schemeClr val="dk1"/>
              </a:buClr>
              <a:buSzPts val="1800"/>
              <a:buChar char="•"/>
            </a:pPr>
            <a:r>
              <a:rPr lang="en-US"/>
              <a:t>Centralizes security and access management</a:t>
            </a:r>
            <a:endParaRPr/>
          </a:p>
          <a:p>
            <a:pPr indent="-342900" lvl="0" marL="457200" rtl="0" algn="l">
              <a:lnSpc>
                <a:spcPct val="90000"/>
              </a:lnSpc>
              <a:spcBef>
                <a:spcPts val="1000"/>
              </a:spcBef>
              <a:spcAft>
                <a:spcPts val="0"/>
              </a:spcAft>
              <a:buClr>
                <a:schemeClr val="dk1"/>
              </a:buClr>
              <a:buSzPts val="1800"/>
              <a:buChar char="•"/>
            </a:pPr>
            <a:r>
              <a:rPr lang="en-US"/>
              <a:t>Improves security</a:t>
            </a:r>
            <a:endParaRPr/>
          </a:p>
          <a:p>
            <a:pPr indent="-342900" lvl="0" marL="457200" rtl="0" algn="l">
              <a:lnSpc>
                <a:spcPct val="90000"/>
              </a:lnSpc>
              <a:spcBef>
                <a:spcPts val="1000"/>
              </a:spcBef>
              <a:spcAft>
                <a:spcPts val="0"/>
              </a:spcAft>
              <a:buClr>
                <a:schemeClr val="dk1"/>
              </a:buClr>
              <a:buSzPts val="1800"/>
              <a:buChar char="•"/>
            </a:pPr>
            <a:r>
              <a:rPr lang="en-US"/>
              <a:t>Streamlines access control</a:t>
            </a:r>
            <a:endParaRPr/>
          </a:p>
          <a:p>
            <a:pPr indent="-342900" lvl="0" marL="457200" rtl="0" algn="l">
              <a:lnSpc>
                <a:spcPct val="90000"/>
              </a:lnSpc>
              <a:spcBef>
                <a:spcPts val="1000"/>
              </a:spcBef>
              <a:spcAft>
                <a:spcPts val="0"/>
              </a:spcAft>
              <a:buClr>
                <a:schemeClr val="dk1"/>
              </a:buClr>
              <a:buSzPts val="1800"/>
              <a:buChar char="•"/>
            </a:pPr>
            <a:r>
              <a:rPr lang="en-US"/>
              <a:t>Simplifies compliance reporting</a:t>
            </a:r>
            <a:endParaRPr/>
          </a:p>
          <a:p>
            <a:pPr indent="-342900" lvl="0" marL="457200" rtl="0" algn="l">
              <a:lnSpc>
                <a:spcPct val="90000"/>
              </a:lnSpc>
              <a:spcBef>
                <a:spcPts val="1000"/>
              </a:spcBef>
              <a:spcAft>
                <a:spcPts val="0"/>
              </a:spcAft>
              <a:buClr>
                <a:schemeClr val="dk1"/>
              </a:buClr>
              <a:buSzPts val="1800"/>
              <a:buChar char="•"/>
            </a:pPr>
            <a:r>
              <a:rPr lang="en-US"/>
              <a:t>Allows seamless integration</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29" name="Google Shape;229;p10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𝗛𝗼𝘄 𝗦𝗦𝗢 𝗪𝗼𝗿𝗸𝘀</a:t>
            </a:r>
            <a:endParaRPr/>
          </a:p>
        </p:txBody>
      </p:sp>
      <p:sp>
        <p:nvSpPr>
          <p:cNvPr id="235" name="Google Shape;235;p103"/>
          <p:cNvSpPr txBox="1"/>
          <p:nvPr>
            <p:ph idx="1" type="body"/>
          </p:nvPr>
        </p:nvSpPr>
        <p:spPr>
          <a:xfrm>
            <a:off x="838200" y="1535811"/>
            <a:ext cx="5726229" cy="4351338"/>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l">
              <a:lnSpc>
                <a:spcPct val="90000"/>
              </a:lnSpc>
              <a:spcBef>
                <a:spcPts val="1000"/>
              </a:spcBef>
              <a:spcAft>
                <a:spcPts val="0"/>
              </a:spcAft>
              <a:buClr>
                <a:schemeClr val="dk1"/>
              </a:buClr>
              <a:buSzPct val="69498"/>
              <a:buChar char="•"/>
            </a:pPr>
            <a:r>
              <a:rPr lang="en-US"/>
              <a:t>User tries to log into an application</a:t>
            </a:r>
            <a:endParaRPr/>
          </a:p>
          <a:p>
            <a:pPr indent="-342900" lvl="0" marL="457200" rtl="0" algn="l">
              <a:lnSpc>
                <a:spcPct val="90000"/>
              </a:lnSpc>
              <a:spcBef>
                <a:spcPts val="1000"/>
              </a:spcBef>
              <a:spcAft>
                <a:spcPts val="0"/>
              </a:spcAft>
              <a:buClr>
                <a:schemeClr val="dk1"/>
              </a:buClr>
              <a:buSzPct val="69498"/>
              <a:buChar char="•"/>
            </a:pPr>
            <a:r>
              <a:rPr lang="en-US"/>
              <a:t>Application redirects user to SSO/IDP</a:t>
            </a:r>
            <a:endParaRPr/>
          </a:p>
          <a:p>
            <a:pPr indent="-342900" lvl="0" marL="457200" rtl="0" algn="l">
              <a:lnSpc>
                <a:spcPct val="90000"/>
              </a:lnSpc>
              <a:spcBef>
                <a:spcPts val="1000"/>
              </a:spcBef>
              <a:spcAft>
                <a:spcPts val="0"/>
              </a:spcAft>
              <a:buClr>
                <a:schemeClr val="dk1"/>
              </a:buClr>
              <a:buSzPct val="69498"/>
              <a:buChar char="•"/>
            </a:pPr>
            <a:r>
              <a:rPr lang="en-US"/>
              <a:t>IDP authenticates user</a:t>
            </a:r>
            <a:endParaRPr/>
          </a:p>
          <a:p>
            <a:pPr indent="-342900" lvl="0" marL="457200" rtl="0" algn="l">
              <a:lnSpc>
                <a:spcPct val="90000"/>
              </a:lnSpc>
              <a:spcBef>
                <a:spcPts val="1000"/>
              </a:spcBef>
              <a:spcAft>
                <a:spcPts val="0"/>
              </a:spcAft>
              <a:buClr>
                <a:schemeClr val="dk1"/>
              </a:buClr>
              <a:buSzPct val="69498"/>
              <a:buChar char="•"/>
            </a:pPr>
            <a:r>
              <a:rPr lang="en-US"/>
              <a:t>IDP issues authenticated token</a:t>
            </a:r>
            <a:endParaRPr/>
          </a:p>
          <a:p>
            <a:pPr indent="-342900" lvl="0" marL="457200" rtl="0" algn="l">
              <a:lnSpc>
                <a:spcPct val="90000"/>
              </a:lnSpc>
              <a:spcBef>
                <a:spcPts val="1000"/>
              </a:spcBef>
              <a:spcAft>
                <a:spcPts val="0"/>
              </a:spcAft>
              <a:buClr>
                <a:schemeClr val="dk1"/>
              </a:buClr>
              <a:buSzPct val="69498"/>
              <a:buChar char="•"/>
            </a:pPr>
            <a:r>
              <a:rPr lang="en-US"/>
              <a:t>Token sent back to browser</a:t>
            </a:r>
            <a:endParaRPr/>
          </a:p>
          <a:p>
            <a:pPr indent="-342900" lvl="0" marL="457200" rtl="0" algn="l">
              <a:lnSpc>
                <a:spcPct val="90000"/>
              </a:lnSpc>
              <a:spcBef>
                <a:spcPts val="1000"/>
              </a:spcBef>
              <a:spcAft>
                <a:spcPts val="0"/>
              </a:spcAft>
              <a:buClr>
                <a:schemeClr val="dk1"/>
              </a:buClr>
              <a:buSzPct val="69498"/>
              <a:buChar char="•"/>
            </a:pPr>
            <a:r>
              <a:rPr lang="en-US"/>
              <a:t>Browser presents token to application</a:t>
            </a:r>
            <a:endParaRPr/>
          </a:p>
          <a:p>
            <a:pPr indent="-342900" lvl="0" marL="457200" rtl="0" algn="l">
              <a:lnSpc>
                <a:spcPct val="90000"/>
              </a:lnSpc>
              <a:spcBef>
                <a:spcPts val="1000"/>
              </a:spcBef>
              <a:spcAft>
                <a:spcPts val="0"/>
              </a:spcAft>
              <a:buClr>
                <a:schemeClr val="dk1"/>
              </a:buClr>
              <a:buSzPct val="69498"/>
              <a:buChar char="•"/>
            </a:pPr>
            <a:r>
              <a:rPr lang="en-US"/>
              <a:t>Application grants access without re-entering credentials</a:t>
            </a:r>
            <a:endParaRPr/>
          </a:p>
          <a:p>
            <a:pPr indent="-228600" lvl="0" marL="457200" rtl="0" algn="l">
              <a:lnSpc>
                <a:spcPct val="90000"/>
              </a:lnSpc>
              <a:spcBef>
                <a:spcPts val="1000"/>
              </a:spcBef>
              <a:spcAft>
                <a:spcPts val="0"/>
              </a:spcAft>
              <a:buClr>
                <a:schemeClr val="dk1"/>
              </a:buClr>
              <a:buSzPct val="69498"/>
              <a:buNone/>
            </a:pPr>
            <a:r>
              <a:t/>
            </a:r>
            <a:endParaRPr/>
          </a:p>
          <a:p>
            <a:pPr indent="-228600" lvl="0" marL="457200" rtl="0" algn="l">
              <a:lnSpc>
                <a:spcPct val="90000"/>
              </a:lnSpc>
              <a:spcBef>
                <a:spcPts val="1000"/>
              </a:spcBef>
              <a:spcAft>
                <a:spcPts val="0"/>
              </a:spcAft>
              <a:buClr>
                <a:schemeClr val="dk1"/>
              </a:buClr>
              <a:buSzPct val="69498"/>
              <a:buNone/>
            </a:pPr>
            <a:r>
              <a:t/>
            </a:r>
            <a:endParaRPr/>
          </a:p>
        </p:txBody>
      </p:sp>
      <p:sp>
        <p:nvSpPr>
          <p:cNvPr id="236" name="Google Shape;236;p10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7" name="Google Shape;237;p103"/>
          <p:cNvSpPr txBox="1"/>
          <p:nvPr/>
        </p:nvSpPr>
        <p:spPr>
          <a:xfrm>
            <a:off x="8030339" y="5412482"/>
            <a:ext cx="405464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This streamlined process enables single login access to multiple applications, improving convenience and security.</a:t>
            </a:r>
            <a:endParaRPr/>
          </a:p>
        </p:txBody>
      </p:sp>
      <p:pic>
        <p:nvPicPr>
          <p:cNvPr id="238" name="Google Shape;238;p103"/>
          <p:cNvPicPr preferRelativeResize="0"/>
          <p:nvPr/>
        </p:nvPicPr>
        <p:blipFill rotWithShape="1">
          <a:blip r:embed="rId3">
            <a:alphaModFix/>
          </a:blip>
          <a:srcRect b="0" l="0" r="0" t="0"/>
          <a:stretch/>
        </p:blipFill>
        <p:spPr>
          <a:xfrm>
            <a:off x="6831730" y="1631438"/>
            <a:ext cx="5360795" cy="37810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Introduction HTTPS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Install and Create SSL Certificate</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How to implement https in node js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Introduction SSO, OAuth</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Understand OAuth 1.0</a:t>
            </a:r>
            <a:endParaRPr/>
          </a:p>
        </p:txBody>
      </p:sp>
      <p:sp>
        <p:nvSpPr>
          <p:cNvPr id="244" name="Google Shape;244;p10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OAuth provides a method for clients to access server resources on behalf of a resource owner (such as a different client or an end- user). </a:t>
            </a:r>
            <a:endParaRPr/>
          </a:p>
          <a:p>
            <a:pPr indent="-342900" lvl="0" marL="457200" rtl="0" algn="just">
              <a:lnSpc>
                <a:spcPct val="90000"/>
              </a:lnSpc>
              <a:spcBef>
                <a:spcPts val="1000"/>
              </a:spcBef>
              <a:spcAft>
                <a:spcPts val="0"/>
              </a:spcAft>
              <a:buSzPts val="1800"/>
              <a:buChar char="•"/>
            </a:pPr>
            <a:r>
              <a:rPr lang="en-US"/>
              <a:t>It also provides a process for end-users to authorize third- party access to their server resources without sharing their credentials (typically, a username and password pair), using user- agent redirections.</a:t>
            </a:r>
            <a:endParaRPr/>
          </a:p>
          <a:p>
            <a:pPr indent="-228600" lvl="0" marL="457200" rtl="0" algn="just">
              <a:lnSpc>
                <a:spcPct val="90000"/>
              </a:lnSpc>
              <a:spcBef>
                <a:spcPts val="1000"/>
              </a:spcBef>
              <a:spcAft>
                <a:spcPts val="0"/>
              </a:spcAft>
              <a:buSzPts val="1800"/>
              <a:buNone/>
            </a:pPr>
            <a:r>
              <a:t/>
            </a:r>
            <a:endParaRPr/>
          </a:p>
        </p:txBody>
      </p:sp>
      <p:sp>
        <p:nvSpPr>
          <p:cNvPr id="245" name="Google Shape;245;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Understand OAuth 1.0 – cont’d</a:t>
            </a:r>
            <a:endParaRPr/>
          </a:p>
        </p:txBody>
      </p:sp>
      <p:sp>
        <p:nvSpPr>
          <p:cNvPr id="251" name="Google Shape;251;p10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This section will help developers understand the concepts in OAuth 1.0, but not in deep. Here is an overview of a typical OAuth 1.0 flow</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52" name="Google Shape;252;p10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OAuth 1.0 Flow" id="253" name="Google Shape;253;p105"/>
          <p:cNvPicPr preferRelativeResize="0"/>
          <p:nvPr/>
        </p:nvPicPr>
        <p:blipFill rotWithShape="1">
          <a:blip r:embed="rId3">
            <a:alphaModFix/>
          </a:blip>
          <a:srcRect b="0" l="0" r="0" t="0"/>
          <a:stretch/>
        </p:blipFill>
        <p:spPr>
          <a:xfrm>
            <a:off x="1135079" y="2846137"/>
            <a:ext cx="4117230" cy="3564288"/>
          </a:xfrm>
          <a:prstGeom prst="rect">
            <a:avLst/>
          </a:prstGeom>
          <a:noFill/>
          <a:ln>
            <a:noFill/>
          </a:ln>
        </p:spPr>
      </p:pic>
      <p:sp>
        <p:nvSpPr>
          <p:cNvPr id="254" name="Google Shape;254;p105"/>
          <p:cNvSpPr txBox="1"/>
          <p:nvPr/>
        </p:nvSpPr>
        <p:spPr>
          <a:xfrm>
            <a:off x="5553075" y="3116006"/>
            <a:ext cx="6097604" cy="277114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7000"/>
              </a:lnSpc>
              <a:spcBef>
                <a:spcPts val="0"/>
              </a:spcBef>
              <a:spcAft>
                <a:spcPts val="0"/>
              </a:spcAft>
              <a:buNone/>
            </a:pPr>
            <a:r>
              <a:rPr b="1" i="0" lang="en-US" sz="1400" u="none" cap="none" strike="noStrike">
                <a:solidFill>
                  <a:srgbClr val="000000"/>
                </a:solidFill>
                <a:latin typeface="Roboto"/>
                <a:ea typeface="Roboto"/>
                <a:cs typeface="Roboto"/>
                <a:sym typeface="Roboto"/>
              </a:rPr>
              <a:t>Client</a:t>
            </a:r>
            <a:r>
              <a:rPr b="0" i="0" lang="en-US" sz="1400" u="none" cap="none" strike="noStrike">
                <a:solidFill>
                  <a:srgbClr val="000000"/>
                </a:solidFill>
                <a:latin typeface="Roboto"/>
                <a:ea typeface="Roboto"/>
                <a:cs typeface="Roboto"/>
                <a:sym typeface="Roboto"/>
              </a:rPr>
              <a:t> uses its </a:t>
            </a:r>
            <a:r>
              <a:rPr b="1" i="0" lang="en-US" sz="1400" u="none" cap="none" strike="noStrike">
                <a:solidFill>
                  <a:srgbClr val="000000"/>
                </a:solidFill>
                <a:latin typeface="Roboto"/>
                <a:ea typeface="Roboto"/>
                <a:cs typeface="Roboto"/>
                <a:sym typeface="Roboto"/>
              </a:rPr>
              <a:t>client credentials</a:t>
            </a:r>
            <a:r>
              <a:rPr b="0" i="0" lang="en-US" sz="1400" u="none" cap="none" strike="noStrike">
                <a:solidFill>
                  <a:srgbClr val="000000"/>
                </a:solidFill>
                <a:latin typeface="Roboto"/>
                <a:ea typeface="Roboto"/>
                <a:cs typeface="Roboto"/>
                <a:sym typeface="Roboto"/>
              </a:rPr>
              <a:t> to make a request to server, asking the server for a temporary credential.</a:t>
            </a:r>
            <a:endParaRPr b="0" i="0" sz="12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240"/>
              </a:spcBef>
              <a:spcAft>
                <a:spcPts val="0"/>
              </a:spcAft>
              <a:buNone/>
            </a:pPr>
            <a:r>
              <a:rPr b="1" i="0" lang="en-US" sz="1400" u="none" cap="none" strike="noStrike">
                <a:solidFill>
                  <a:srgbClr val="000000"/>
                </a:solidFill>
                <a:latin typeface="Roboto"/>
                <a:ea typeface="Roboto"/>
                <a:cs typeface="Roboto"/>
                <a:sym typeface="Roboto"/>
              </a:rPr>
              <a:t>Server</a:t>
            </a:r>
            <a:r>
              <a:rPr b="0" i="0" lang="en-US" sz="1400" u="none" cap="none" strike="noStrike">
                <a:solidFill>
                  <a:srgbClr val="000000"/>
                </a:solidFill>
                <a:latin typeface="Roboto"/>
                <a:ea typeface="Roboto"/>
                <a:cs typeface="Roboto"/>
                <a:sym typeface="Roboto"/>
              </a:rPr>
              <a:t> responds with a </a:t>
            </a:r>
            <a:r>
              <a:rPr b="1" i="0" lang="en-US" sz="1400" u="none" cap="none" strike="noStrike">
                <a:solidFill>
                  <a:srgbClr val="000000"/>
                </a:solidFill>
                <a:latin typeface="Roboto"/>
                <a:ea typeface="Roboto"/>
                <a:cs typeface="Roboto"/>
                <a:sym typeface="Roboto"/>
              </a:rPr>
              <a:t>temporary credential</a:t>
            </a:r>
            <a:r>
              <a:rPr b="0" i="0" lang="en-US" sz="1400" u="none" cap="none" strike="noStrike">
                <a:solidFill>
                  <a:srgbClr val="000000"/>
                </a:solidFill>
                <a:latin typeface="Roboto"/>
                <a:ea typeface="Roboto"/>
                <a:cs typeface="Roboto"/>
                <a:sym typeface="Roboto"/>
              </a:rPr>
              <a:t> if it verified your client credential.</a:t>
            </a:r>
            <a:endParaRPr b="0" i="0" sz="12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240"/>
              </a:spcBef>
              <a:spcAft>
                <a:spcPts val="0"/>
              </a:spcAft>
              <a:buNone/>
            </a:pPr>
            <a:r>
              <a:rPr b="1" i="0" lang="en-US" sz="1400" u="none" cap="none" strike="noStrike">
                <a:solidFill>
                  <a:srgbClr val="000000"/>
                </a:solidFill>
                <a:latin typeface="Roboto"/>
                <a:ea typeface="Roboto"/>
                <a:cs typeface="Roboto"/>
                <a:sym typeface="Roboto"/>
              </a:rPr>
              <a:t>Client</a:t>
            </a:r>
            <a:r>
              <a:rPr b="0" i="0" lang="en-US" sz="1400" u="none" cap="none" strike="noStrike">
                <a:solidFill>
                  <a:srgbClr val="000000"/>
                </a:solidFill>
                <a:latin typeface="Roboto"/>
                <a:ea typeface="Roboto"/>
                <a:cs typeface="Roboto"/>
                <a:sym typeface="Roboto"/>
              </a:rPr>
              <a:t> saves temporary credential for later use, then open a view for </a:t>
            </a:r>
            <a:r>
              <a:rPr b="1" i="0" lang="en-US" sz="1400" u="none" cap="none" strike="noStrike">
                <a:solidFill>
                  <a:srgbClr val="000000"/>
                </a:solidFill>
                <a:latin typeface="Roboto"/>
                <a:ea typeface="Roboto"/>
                <a:cs typeface="Roboto"/>
                <a:sym typeface="Roboto"/>
              </a:rPr>
              <a:t>resource owner</a:t>
            </a:r>
            <a:r>
              <a:rPr b="0" i="0" lang="en-US" sz="1400" u="none" cap="none" strike="noStrike">
                <a:solidFill>
                  <a:srgbClr val="000000"/>
                </a:solidFill>
                <a:latin typeface="Roboto"/>
                <a:ea typeface="Roboto"/>
                <a:cs typeface="Roboto"/>
                <a:sym typeface="Roboto"/>
              </a:rPr>
              <a:t> to grant the access.</a:t>
            </a:r>
            <a:endParaRPr b="0" i="0" sz="12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240"/>
              </a:spcBef>
              <a:spcAft>
                <a:spcPts val="0"/>
              </a:spcAft>
              <a:buNone/>
            </a:pPr>
            <a:r>
              <a:rPr b="0" i="0" lang="en-US" sz="1400" u="none" cap="none" strike="noStrike">
                <a:solidFill>
                  <a:srgbClr val="000000"/>
                </a:solidFill>
                <a:latin typeface="Roboto"/>
                <a:ea typeface="Roboto"/>
                <a:cs typeface="Roboto"/>
                <a:sym typeface="Roboto"/>
              </a:rPr>
              <a:t>When access is granted, </a:t>
            </a:r>
            <a:r>
              <a:rPr b="1" i="0" lang="en-US" sz="1400" u="none" cap="none" strike="noStrike">
                <a:solidFill>
                  <a:srgbClr val="000000"/>
                </a:solidFill>
                <a:latin typeface="Roboto"/>
                <a:ea typeface="Roboto"/>
                <a:cs typeface="Roboto"/>
                <a:sym typeface="Roboto"/>
              </a:rPr>
              <a:t>Server</a:t>
            </a:r>
            <a:r>
              <a:rPr b="0" i="0" lang="en-US" sz="1400" u="none" cap="none" strike="noStrike">
                <a:solidFill>
                  <a:srgbClr val="000000"/>
                </a:solidFill>
                <a:latin typeface="Roboto"/>
                <a:ea typeface="Roboto"/>
                <a:cs typeface="Roboto"/>
                <a:sym typeface="Roboto"/>
              </a:rPr>
              <a:t> responds with a </a:t>
            </a:r>
            <a:r>
              <a:rPr b="1" i="0" lang="en-US" sz="1400" u="none" cap="none" strike="noStrike">
                <a:solidFill>
                  <a:srgbClr val="000000"/>
                </a:solidFill>
                <a:latin typeface="Roboto"/>
                <a:ea typeface="Roboto"/>
                <a:cs typeface="Roboto"/>
                <a:sym typeface="Roboto"/>
              </a:rPr>
              <a:t>verifier</a:t>
            </a:r>
            <a:r>
              <a:rPr b="0" i="0" lang="en-US" sz="1400" u="none" cap="none" strike="noStrike">
                <a:solidFill>
                  <a:srgbClr val="000000"/>
                </a:solidFill>
                <a:latin typeface="Roboto"/>
                <a:ea typeface="Roboto"/>
                <a:cs typeface="Roboto"/>
                <a:sym typeface="Roboto"/>
              </a:rPr>
              <a:t> to client.</a:t>
            </a:r>
            <a:endParaRPr b="0" i="0" sz="12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240"/>
              </a:spcBef>
              <a:spcAft>
                <a:spcPts val="0"/>
              </a:spcAft>
              <a:buNone/>
            </a:pPr>
            <a:r>
              <a:rPr b="1" i="0" lang="en-US" sz="1400" u="none" cap="none" strike="noStrike">
                <a:solidFill>
                  <a:srgbClr val="000000"/>
                </a:solidFill>
                <a:latin typeface="Roboto"/>
                <a:ea typeface="Roboto"/>
                <a:cs typeface="Roboto"/>
                <a:sym typeface="Roboto"/>
              </a:rPr>
              <a:t>Client</a:t>
            </a:r>
            <a:r>
              <a:rPr b="0" i="0" lang="en-US" sz="1400" u="none" cap="none" strike="noStrike">
                <a:solidFill>
                  <a:srgbClr val="000000"/>
                </a:solidFill>
                <a:latin typeface="Roboto"/>
                <a:ea typeface="Roboto"/>
                <a:cs typeface="Roboto"/>
                <a:sym typeface="Roboto"/>
              </a:rPr>
              <a:t> uses this </a:t>
            </a:r>
            <a:r>
              <a:rPr b="1" i="0" lang="en-US" sz="1400" u="none" cap="none" strike="noStrike">
                <a:solidFill>
                  <a:srgbClr val="000000"/>
                </a:solidFill>
                <a:latin typeface="Roboto"/>
                <a:ea typeface="Roboto"/>
                <a:cs typeface="Roboto"/>
                <a:sym typeface="Roboto"/>
              </a:rPr>
              <a:t>verifier and temporary credential</a:t>
            </a:r>
            <a:r>
              <a:rPr b="0" i="0" lang="en-US" sz="1400" u="none" cap="none" strike="noStrike">
                <a:solidFill>
                  <a:srgbClr val="000000"/>
                </a:solidFill>
                <a:latin typeface="Roboto"/>
                <a:ea typeface="Roboto"/>
                <a:cs typeface="Roboto"/>
                <a:sym typeface="Roboto"/>
              </a:rPr>
              <a:t> to make a request to the server asking for </a:t>
            </a:r>
            <a:r>
              <a:rPr b="1" i="0" lang="en-US" sz="1400" u="none" cap="none" strike="noStrike">
                <a:solidFill>
                  <a:srgbClr val="000000"/>
                </a:solidFill>
                <a:latin typeface="Roboto"/>
                <a:ea typeface="Roboto"/>
                <a:cs typeface="Roboto"/>
                <a:sym typeface="Roboto"/>
              </a:rPr>
              <a:t>token credentials</a:t>
            </a:r>
            <a:r>
              <a:rPr b="0" i="0" lang="en-US" sz="1400" u="none" cap="none" strike="noStrike">
                <a:solidFill>
                  <a:srgbClr val="000000"/>
                </a:solidFill>
                <a:latin typeface="Roboto"/>
                <a:ea typeface="Roboto"/>
                <a:cs typeface="Roboto"/>
                <a:sym typeface="Roboto"/>
              </a:rPr>
              <a:t>.</a:t>
            </a:r>
            <a:endParaRPr b="0" i="0" sz="1200" u="none" cap="none" strike="noStrike">
              <a:solidFill>
                <a:srgbClr val="000000"/>
              </a:solidFill>
              <a:latin typeface="Calibri"/>
              <a:ea typeface="Calibri"/>
              <a:cs typeface="Calibri"/>
              <a:sym typeface="Calibri"/>
            </a:endParaRPr>
          </a:p>
          <a:p>
            <a:pPr indent="-342900" lvl="0" marL="342900" marR="0" rtl="0" algn="just">
              <a:lnSpc>
                <a:spcPct val="107000"/>
              </a:lnSpc>
              <a:spcBef>
                <a:spcPts val="240"/>
              </a:spcBef>
              <a:spcAft>
                <a:spcPts val="0"/>
              </a:spcAft>
              <a:buNone/>
            </a:pPr>
            <a:r>
              <a:rPr b="1" i="0" lang="en-US" sz="1400" u="none" cap="none" strike="noStrike">
                <a:solidFill>
                  <a:srgbClr val="000000"/>
                </a:solidFill>
                <a:latin typeface="Roboto"/>
                <a:ea typeface="Roboto"/>
                <a:cs typeface="Roboto"/>
                <a:sym typeface="Roboto"/>
              </a:rPr>
              <a:t>Server</a:t>
            </a:r>
            <a:r>
              <a:rPr b="0" i="0" lang="en-US" sz="1400" u="none" cap="none" strike="noStrike">
                <a:solidFill>
                  <a:srgbClr val="000000"/>
                </a:solidFill>
                <a:latin typeface="Roboto"/>
                <a:ea typeface="Roboto"/>
                <a:cs typeface="Roboto"/>
                <a:sym typeface="Roboto"/>
              </a:rPr>
              <a:t> responds with access token if it verified everything.</a:t>
            </a:r>
            <a:endParaRPr b="0" i="0" sz="1200" u="none" cap="none" strike="noStrike">
              <a:solidFill>
                <a:srgbClr val="000000"/>
              </a:solidFill>
              <a:latin typeface="Calibri"/>
              <a:ea typeface="Calibri"/>
              <a:cs typeface="Calibri"/>
              <a:sym typeface="Calibri"/>
            </a:endParaRPr>
          </a:p>
          <a:p>
            <a:pPr indent="0" lvl="0" marL="0" marR="0" rtl="0" algn="just">
              <a:lnSpc>
                <a:spcPct val="107000"/>
              </a:lnSpc>
              <a:spcBef>
                <a:spcPts val="240"/>
              </a:spcBef>
              <a:spcAft>
                <a:spcPts val="0"/>
              </a:spcAft>
              <a:buNone/>
            </a:pPr>
            <a:r>
              <a:rPr b="0" i="0" lang="en-US" sz="1400" u="none" cap="none" strike="noStrike">
                <a:solidFill>
                  <a:srgbClr val="000000"/>
                </a:solidFill>
                <a:latin typeface="Roboto"/>
                <a:ea typeface="Roboto"/>
                <a:cs typeface="Roboto"/>
                <a:sym typeface="Roboto"/>
              </a:rPr>
              <a:t>And then </a:t>
            </a:r>
            <a:r>
              <a:rPr b="1" i="0" lang="en-US" sz="1400" u="none" cap="none" strike="noStrike">
                <a:solidFill>
                  <a:srgbClr val="000000"/>
                </a:solidFill>
                <a:latin typeface="Roboto"/>
                <a:ea typeface="Roboto"/>
                <a:cs typeface="Roboto"/>
                <a:sym typeface="Roboto"/>
              </a:rPr>
              <a:t>Client</a:t>
            </a:r>
            <a:r>
              <a:rPr b="0" i="0" lang="en-US" sz="1400" u="none" cap="none" strike="noStrike">
                <a:solidFill>
                  <a:srgbClr val="000000"/>
                </a:solidFill>
                <a:latin typeface="Roboto"/>
                <a:ea typeface="Roboto"/>
                <a:cs typeface="Roboto"/>
                <a:sym typeface="Roboto"/>
              </a:rPr>
              <a:t> can send tweets with the </a:t>
            </a:r>
            <a:r>
              <a:rPr b="1" i="0" lang="en-US" sz="1400" u="none" cap="none" strike="noStrike">
                <a:solidFill>
                  <a:srgbClr val="000000"/>
                </a:solidFill>
                <a:latin typeface="Roboto"/>
                <a:ea typeface="Roboto"/>
                <a:cs typeface="Roboto"/>
                <a:sym typeface="Roboto"/>
              </a:rPr>
              <a:t>token credentials</a:t>
            </a:r>
            <a:r>
              <a:rPr b="0" i="0" lang="en-US" sz="1400" u="none" cap="none" strike="noStrike">
                <a:solidFill>
                  <a:srgbClr val="000000"/>
                </a:solidFill>
                <a:latin typeface="Roboto"/>
                <a:ea typeface="Roboto"/>
                <a:cs typeface="Roboto"/>
                <a:sym typeface="Roboto"/>
              </a:rPr>
              <a:t>.</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Understand OAuth 2.0</a:t>
            </a:r>
            <a:endParaRPr/>
          </a:p>
        </p:txBody>
      </p:sp>
      <p:sp>
        <p:nvSpPr>
          <p:cNvPr id="260" name="Google Shape;260;p10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just">
              <a:lnSpc>
                <a:spcPct val="90000"/>
              </a:lnSpc>
              <a:spcBef>
                <a:spcPts val="1000"/>
              </a:spcBef>
              <a:spcAft>
                <a:spcPts val="0"/>
              </a:spcAft>
              <a:buSzPct val="75630"/>
              <a:buChar char="•"/>
            </a:pPr>
            <a:r>
              <a:rPr lang="en-US"/>
              <a:t>It is an open standard that allows users to grant limited access to their data on one site to other sites or applications without exposing their passwords. </a:t>
            </a:r>
            <a:endParaRPr/>
          </a:p>
          <a:p>
            <a:pPr indent="-342900" lvl="0" marL="457200" rtl="0" algn="just">
              <a:lnSpc>
                <a:spcPct val="90000"/>
              </a:lnSpc>
              <a:spcBef>
                <a:spcPts val="1000"/>
              </a:spcBef>
              <a:spcAft>
                <a:spcPts val="0"/>
              </a:spcAft>
              <a:buSzPct val="75630"/>
              <a:buChar char="•"/>
            </a:pPr>
            <a:r>
              <a:rPr lang="en-US"/>
              <a:t>It has become the backbone of secure authorization across the web and mobile apps. </a:t>
            </a:r>
            <a:endParaRPr/>
          </a:p>
          <a:p>
            <a:pPr indent="-342900" lvl="0" marL="457200" rtl="0" algn="just">
              <a:lnSpc>
                <a:spcPct val="90000"/>
              </a:lnSpc>
              <a:spcBef>
                <a:spcPts val="1000"/>
              </a:spcBef>
              <a:spcAft>
                <a:spcPts val="0"/>
              </a:spcAft>
              <a:buSzPct val="75630"/>
              <a:buChar char="•"/>
            </a:pPr>
            <a:r>
              <a:rPr lang="en-US"/>
              <a:t>OAuth connects three main players: </a:t>
            </a:r>
            <a:endParaRPr/>
          </a:p>
          <a:p>
            <a:pPr indent="-342900" lvl="1" marL="914400" rtl="0" algn="just">
              <a:lnSpc>
                <a:spcPct val="90000"/>
              </a:lnSpc>
              <a:spcBef>
                <a:spcPts val="500"/>
              </a:spcBef>
              <a:spcAft>
                <a:spcPts val="0"/>
              </a:spcAft>
              <a:buSzPct val="88235"/>
              <a:buChar char="•"/>
            </a:pPr>
            <a:r>
              <a:rPr lang="en-US"/>
              <a:t>The User who wants to grant access to their data without sharing login credentials</a:t>
            </a:r>
            <a:endParaRPr/>
          </a:p>
          <a:p>
            <a:pPr indent="-342900" lvl="1" marL="914400" rtl="0" algn="just">
              <a:lnSpc>
                <a:spcPct val="90000"/>
              </a:lnSpc>
              <a:spcBef>
                <a:spcPts val="500"/>
              </a:spcBef>
              <a:spcAft>
                <a:spcPts val="0"/>
              </a:spcAft>
              <a:buSzPct val="88235"/>
              <a:buChar char="•"/>
            </a:pPr>
            <a:r>
              <a:rPr lang="en-US"/>
              <a:t>The Server that hosts the user's data and provides access tokens</a:t>
            </a:r>
            <a:endParaRPr/>
          </a:p>
          <a:p>
            <a:pPr indent="-342900" lvl="1" marL="914400" rtl="0" algn="just">
              <a:lnSpc>
                <a:spcPct val="90000"/>
              </a:lnSpc>
              <a:spcBef>
                <a:spcPts val="500"/>
              </a:spcBef>
              <a:spcAft>
                <a:spcPts val="0"/>
              </a:spcAft>
              <a:buSzPct val="88235"/>
              <a:buChar char="•"/>
            </a:pPr>
            <a:r>
              <a:rPr lang="en-US"/>
              <a:t>The Identity Provider (IdP) that authenticates the user's identity and issues tokens </a:t>
            </a:r>
            <a:endParaRPr/>
          </a:p>
          <a:p>
            <a:pPr indent="-342900" lvl="0" marL="457200" rtl="0" algn="just">
              <a:lnSpc>
                <a:spcPct val="90000"/>
              </a:lnSpc>
              <a:spcBef>
                <a:spcPts val="1000"/>
              </a:spcBef>
              <a:spcAft>
                <a:spcPts val="0"/>
              </a:spcAft>
              <a:buSzPct val="75630"/>
              <a:buChar char="•"/>
            </a:pPr>
            <a:r>
              <a:rPr lang="en-US"/>
              <a:t>𝗛𝗼𝘄 𝗢𝗔𝘂𝘁𝗵 𝘄𝗼𝗿𝗸𝘀 </a:t>
            </a:r>
            <a:endParaRPr/>
          </a:p>
          <a:p>
            <a:pPr indent="-342900" lvl="1" marL="914400" rtl="0" algn="just">
              <a:lnSpc>
                <a:spcPct val="90000"/>
              </a:lnSpc>
              <a:spcBef>
                <a:spcPts val="500"/>
              </a:spcBef>
              <a:spcAft>
                <a:spcPts val="0"/>
              </a:spcAft>
              <a:buSzPct val="88235"/>
              <a:buChar char="•"/>
            </a:pPr>
            <a:r>
              <a:rPr lang="en-US"/>
              <a:t>When a user tries to access their data through a third-party app, they are redirected to log in through the IdP. </a:t>
            </a:r>
            <a:endParaRPr/>
          </a:p>
          <a:p>
            <a:pPr indent="-342900" lvl="1" marL="914400" rtl="0" algn="just">
              <a:lnSpc>
                <a:spcPct val="90000"/>
              </a:lnSpc>
              <a:spcBef>
                <a:spcPts val="500"/>
              </a:spcBef>
              <a:spcAft>
                <a:spcPts val="0"/>
              </a:spcAft>
              <a:buSzPct val="88235"/>
              <a:buChar char="•"/>
            </a:pPr>
            <a:r>
              <a:rPr lang="en-US"/>
              <a:t>The IdP sends an access token to the app, which presents it to the server. Recognizing the valid token, the server grants access. </a:t>
            </a:r>
            <a:endParaRPr/>
          </a:p>
        </p:txBody>
      </p:sp>
      <p:sp>
        <p:nvSpPr>
          <p:cNvPr id="261" name="Google Shape;261;p10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Compare between OAuth 1 and OAuth 2</a:t>
            </a:r>
            <a:endParaRPr/>
          </a:p>
        </p:txBody>
      </p:sp>
      <p:sp>
        <p:nvSpPr>
          <p:cNvPr id="267" name="Google Shape;267;p10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ow OAuth Boosts API Security and Access Management | Nordic APIs |" id="268" name="Google Shape;268;p107"/>
          <p:cNvPicPr preferRelativeResize="0"/>
          <p:nvPr/>
        </p:nvPicPr>
        <p:blipFill rotWithShape="1">
          <a:blip r:embed="rId3">
            <a:alphaModFix/>
          </a:blip>
          <a:srcRect b="0" l="0" r="0" t="0"/>
          <a:stretch/>
        </p:blipFill>
        <p:spPr>
          <a:xfrm>
            <a:off x="2113810" y="1195642"/>
            <a:ext cx="6572250" cy="51454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274" name="Google Shape;274;p73"/>
          <p:cNvSpPr txBox="1"/>
          <p:nvPr>
            <p:ph idx="1" type="body"/>
          </p:nvPr>
        </p:nvSpPr>
        <p:spPr>
          <a:xfrm>
            <a:off x="752348" y="1450817"/>
            <a:ext cx="11538305" cy="5029883"/>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HTTPS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Install and Create SSL Certificate</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How to implement https in node js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SSO, OAuth</a:t>
            </a:r>
            <a:endParaRPr/>
          </a:p>
          <a:p>
            <a:pPr indent="-254000" lvl="1" marL="800100" rtl="0" algn="l">
              <a:lnSpc>
                <a:spcPct val="120000"/>
              </a:lnSpc>
              <a:spcBef>
                <a:spcPts val="0"/>
              </a:spcBef>
              <a:spcAft>
                <a:spcPts val="0"/>
              </a:spcAft>
              <a:buClr>
                <a:srgbClr val="973735"/>
              </a:buClr>
              <a:buSzPts val="1400"/>
              <a:buFont typeface="Noto Sans Symbols"/>
              <a:buNone/>
            </a:pPr>
            <a:r>
              <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275" name="Google Shape;275;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500"/>
                                        <p:tgtEl>
                                          <p:spTgt spid="27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500"/>
                                        <p:tgtEl>
                                          <p:spTgt spid="27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500"/>
                                        <p:tgtEl>
                                          <p:spTgt spid="27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500"/>
                                        <p:tgtEl>
                                          <p:spTgt spid="27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500"/>
                                        <p:tgtEl>
                                          <p:spTgt spid="27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500"/>
                                        <p:tgtEl>
                                          <p:spTgt spid="27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animEffect filter="fade" transition="in">
                                      <p:cBhvr>
                                        <p:cTn dur="500"/>
                                        <p:tgtEl>
                                          <p:spTgt spid="2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Introduction HTTPS</a:t>
            </a:r>
            <a:endParaRPr/>
          </a:p>
        </p:txBody>
      </p:sp>
      <p:sp>
        <p:nvSpPr>
          <p:cNvPr id="106" name="Google Shape;106;p8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92500"/>
          </a:bodyPr>
          <a:lstStyle/>
          <a:p>
            <a:pPr indent="-342900" lvl="0" marL="457200" rtl="0" algn="just">
              <a:lnSpc>
                <a:spcPct val="90000"/>
              </a:lnSpc>
              <a:spcBef>
                <a:spcPts val="1000"/>
              </a:spcBef>
              <a:spcAft>
                <a:spcPts val="0"/>
              </a:spcAft>
              <a:buSzPct val="69498"/>
              <a:buChar char="•"/>
            </a:pPr>
            <a:r>
              <a:rPr lang="en-US"/>
              <a:t>HTTPS is an extension of the Hypertext Transfer Protocol (HTTP).</a:t>
            </a:r>
            <a:endParaRPr/>
          </a:p>
          <a:p>
            <a:pPr indent="-342900" lvl="0" marL="457200" rtl="0" algn="just">
              <a:lnSpc>
                <a:spcPct val="90000"/>
              </a:lnSpc>
              <a:spcBef>
                <a:spcPts val="1000"/>
              </a:spcBef>
              <a:spcAft>
                <a:spcPts val="0"/>
              </a:spcAft>
              <a:buSzPct val="69498"/>
              <a:buChar char="•"/>
            </a:pPr>
            <a:r>
              <a:rPr lang="en-US"/>
              <a:t>HTTPS (Hypertext Transfer Protocol Secure) is a protocol used to encrypt communication between a web browser and a web server. </a:t>
            </a:r>
            <a:endParaRPr/>
          </a:p>
          <a:p>
            <a:pPr indent="-342900" lvl="0" marL="457200" rtl="0" algn="just">
              <a:lnSpc>
                <a:spcPct val="90000"/>
              </a:lnSpc>
              <a:spcBef>
                <a:spcPts val="1000"/>
              </a:spcBef>
              <a:spcAft>
                <a:spcPts val="0"/>
              </a:spcAft>
              <a:buSzPct val="69498"/>
              <a:buChar char="•"/>
            </a:pPr>
            <a:r>
              <a:rPr lang="en-US"/>
              <a:t>HTTPS transmits encrypted data using Transport Layer Security (TLS). If the data is hijacked online, all the hijacker gets is binary code.</a:t>
            </a:r>
            <a:endParaRPr/>
          </a:p>
          <a:p>
            <a:pPr indent="-342900" lvl="0" marL="457200" rtl="0" algn="just">
              <a:lnSpc>
                <a:spcPct val="90000"/>
              </a:lnSpc>
              <a:spcBef>
                <a:spcPts val="1000"/>
              </a:spcBef>
              <a:spcAft>
                <a:spcPts val="0"/>
              </a:spcAft>
              <a:buSzPct val="69498"/>
              <a:buChar char="•"/>
            </a:pPr>
            <a:r>
              <a:rPr lang="en-US"/>
              <a:t>SSL (Secure Socket Layer) is a technology that establishes an encrypted connection between a web server and a client. </a:t>
            </a:r>
            <a:endParaRPr/>
          </a:p>
          <a:p>
            <a:pPr indent="-342900" lvl="0" marL="457200" rtl="0" algn="just">
              <a:lnSpc>
                <a:spcPct val="90000"/>
              </a:lnSpc>
              <a:spcBef>
                <a:spcPts val="1000"/>
              </a:spcBef>
              <a:spcAft>
                <a:spcPts val="0"/>
              </a:spcAft>
              <a:buSzPct val="69498"/>
              <a:buChar char="•"/>
            </a:pPr>
            <a:r>
              <a:rPr lang="en-US"/>
              <a:t>Together, they provide a secure channel for transmitting sensitive data over the internet.</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does HTTPS work?</a:t>
            </a:r>
            <a:endParaRPr/>
          </a:p>
        </p:txBody>
      </p:sp>
      <p:sp>
        <p:nvSpPr>
          <p:cNvPr id="113" name="Google Shape;113;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4" name="Google Shape;114;p87"/>
          <p:cNvPicPr preferRelativeResize="0"/>
          <p:nvPr/>
        </p:nvPicPr>
        <p:blipFill rotWithShape="1">
          <a:blip r:embed="rId3">
            <a:alphaModFix/>
          </a:blip>
          <a:srcRect b="0" l="0" r="0" t="0"/>
          <a:stretch/>
        </p:blipFill>
        <p:spPr>
          <a:xfrm>
            <a:off x="2571463" y="1445476"/>
            <a:ext cx="7049073" cy="50183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20" name="Google Shape;120;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Symmetric Key Cryptography </a:t>
            </a:r>
            <a:endParaRPr/>
          </a:p>
        </p:txBody>
      </p:sp>
      <p:sp>
        <p:nvSpPr>
          <p:cNvPr id="122" name="Google Shape;122;p8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Symmetric Encryption: </a:t>
            </a:r>
            <a:endParaRPr/>
          </a:p>
          <a:p>
            <a:pPr indent="-342900" lvl="1" marL="914400" rtl="0" algn="l">
              <a:lnSpc>
                <a:spcPct val="90000"/>
              </a:lnSpc>
              <a:spcBef>
                <a:spcPts val="500"/>
              </a:spcBef>
              <a:spcAft>
                <a:spcPts val="0"/>
              </a:spcAft>
              <a:buSzPts val="1800"/>
              <a:buChar char="•"/>
            </a:pPr>
            <a:r>
              <a:rPr lang="en-US"/>
              <a:t>Shared secret key between the two parties </a:t>
            </a:r>
            <a:endParaRPr/>
          </a:p>
        </p:txBody>
      </p:sp>
      <p:pic>
        <p:nvPicPr>
          <p:cNvPr id="123" name="Google Shape;123;p88"/>
          <p:cNvPicPr preferRelativeResize="0"/>
          <p:nvPr/>
        </p:nvPicPr>
        <p:blipFill rotWithShape="1">
          <a:blip r:embed="rId3">
            <a:alphaModFix/>
          </a:blip>
          <a:srcRect b="0" l="0" r="0" t="0"/>
          <a:stretch/>
        </p:blipFill>
        <p:spPr>
          <a:xfrm>
            <a:off x="743232" y="3081459"/>
            <a:ext cx="10795589" cy="27491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29" name="Google Shape;129;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0" name="Google Shape;130;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Public Key Cryptography </a:t>
            </a:r>
            <a:endParaRPr/>
          </a:p>
        </p:txBody>
      </p:sp>
      <p:sp>
        <p:nvSpPr>
          <p:cNvPr id="131" name="Google Shape;131;p8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Asymmetric Encryption:</a:t>
            </a:r>
            <a:endParaRPr/>
          </a:p>
          <a:p>
            <a:pPr indent="-342900" lvl="1" marL="914400" rtl="0" algn="l">
              <a:lnSpc>
                <a:spcPct val="90000"/>
              </a:lnSpc>
              <a:spcBef>
                <a:spcPts val="500"/>
              </a:spcBef>
              <a:spcAft>
                <a:spcPts val="0"/>
              </a:spcAft>
              <a:buSzPts val="1800"/>
              <a:buChar char="•"/>
            </a:pPr>
            <a:r>
              <a:rPr lang="en-US"/>
              <a:t>Public key that can be widely distributed</a:t>
            </a:r>
            <a:endParaRPr/>
          </a:p>
          <a:p>
            <a:pPr indent="-342900" lvl="1" marL="914400" rtl="0" algn="l">
              <a:lnSpc>
                <a:spcPct val="90000"/>
              </a:lnSpc>
              <a:spcBef>
                <a:spcPts val="500"/>
              </a:spcBef>
              <a:spcAft>
                <a:spcPts val="0"/>
              </a:spcAft>
              <a:buSzPts val="1800"/>
              <a:buChar char="•"/>
            </a:pPr>
            <a:r>
              <a:rPr lang="en-US"/>
              <a:t>Private key that is only known to the receiver </a:t>
            </a:r>
            <a:endParaRPr/>
          </a:p>
        </p:txBody>
      </p:sp>
      <p:pic>
        <p:nvPicPr>
          <p:cNvPr id="132" name="Google Shape;132;p89"/>
          <p:cNvPicPr preferRelativeResize="0"/>
          <p:nvPr/>
        </p:nvPicPr>
        <p:blipFill rotWithShape="1">
          <a:blip r:embed="rId3">
            <a:alphaModFix/>
          </a:blip>
          <a:srcRect b="0" l="0" r="0" t="0"/>
          <a:stretch/>
        </p:blipFill>
        <p:spPr>
          <a:xfrm>
            <a:off x="718618" y="3410064"/>
            <a:ext cx="10742571" cy="2766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is the data encrypted and decrypted? </a:t>
            </a:r>
            <a:endParaRPr/>
          </a:p>
        </p:txBody>
      </p:sp>
      <p:sp>
        <p:nvSpPr>
          <p:cNvPr id="138" name="Google Shape;138;p90"/>
          <p:cNvSpPr txBox="1"/>
          <p:nvPr>
            <p:ph idx="1" type="body"/>
          </p:nvPr>
        </p:nvSpPr>
        <p:spPr>
          <a:xfrm>
            <a:off x="110689" y="4251068"/>
            <a:ext cx="11713946" cy="2334181"/>
          </a:xfrm>
          <a:prstGeom prst="rect">
            <a:avLst/>
          </a:prstGeom>
          <a:noFill/>
          <a:ln>
            <a:noFill/>
          </a:ln>
        </p:spPr>
        <p:txBody>
          <a:bodyPr anchorCtr="0" anchor="t" bIns="45700" lIns="91425" spcFirstLastPara="1" rIns="91425" wrap="square" tIns="45700">
            <a:normAutofit fontScale="55000" lnSpcReduction="20000"/>
          </a:bodyPr>
          <a:lstStyle/>
          <a:p>
            <a:pPr indent="-342900" lvl="0" marL="457200" rtl="0" algn="just">
              <a:lnSpc>
                <a:spcPct val="90000"/>
              </a:lnSpc>
              <a:spcBef>
                <a:spcPts val="1000"/>
              </a:spcBef>
              <a:spcAft>
                <a:spcPts val="0"/>
              </a:spcAft>
              <a:buSzPct val="116883"/>
              <a:buChar char="•"/>
            </a:pPr>
            <a:r>
              <a:rPr lang="en-US"/>
              <a:t>Step 1 - The client (browser) and the server establish a TCP connection. </a:t>
            </a:r>
            <a:endParaRPr/>
          </a:p>
          <a:p>
            <a:pPr indent="-342900" lvl="0" marL="457200" rtl="0" algn="just">
              <a:lnSpc>
                <a:spcPct val="90000"/>
              </a:lnSpc>
              <a:spcBef>
                <a:spcPts val="1000"/>
              </a:spcBef>
              <a:spcAft>
                <a:spcPts val="0"/>
              </a:spcAft>
              <a:buSzPct val="116883"/>
              <a:buChar char="•"/>
            </a:pPr>
            <a:r>
              <a:rPr lang="en-US"/>
              <a:t>Step 2 - The client sends a “client hello” to the server. The message contains a set of necessary encryption algorithms (cipher suites) and the latest TLS version it can support. The server responds with a “server hello” so the browser knows whether it can support the algorithms and TLS version. The server then sends the SSL certificate to the client. The certificate contains the public key, host name, expiry dates, etc. The client validates the certificate. </a:t>
            </a:r>
            <a:endParaRPr/>
          </a:p>
          <a:p>
            <a:pPr indent="-342900" lvl="0" marL="457200" rtl="0" algn="just">
              <a:lnSpc>
                <a:spcPct val="90000"/>
              </a:lnSpc>
              <a:spcBef>
                <a:spcPts val="1000"/>
              </a:spcBef>
              <a:spcAft>
                <a:spcPts val="0"/>
              </a:spcAft>
              <a:buSzPct val="116883"/>
              <a:buChar char="•"/>
            </a:pPr>
            <a:r>
              <a:rPr lang="en-US"/>
              <a:t>Step 3 - After validating the SSL certificate, the client generates a session key and encrypts it using the public key. The server receives the encrypted session key and decrypts it with the private key. </a:t>
            </a:r>
            <a:endParaRPr/>
          </a:p>
          <a:p>
            <a:pPr indent="-342900" lvl="0" marL="457200" rtl="0" algn="just">
              <a:lnSpc>
                <a:spcPct val="90000"/>
              </a:lnSpc>
              <a:spcBef>
                <a:spcPts val="1000"/>
              </a:spcBef>
              <a:spcAft>
                <a:spcPts val="0"/>
              </a:spcAft>
              <a:buSzPct val="116883"/>
              <a:buChar char="•"/>
            </a:pPr>
            <a:r>
              <a:rPr lang="en-US"/>
              <a:t>Step 4 - Now that both the client and the server hold the same session key (symmetric encryption), the encrypted data is transmitted in a secure bi-directional channel. </a:t>
            </a:r>
            <a:endParaRPr/>
          </a:p>
        </p:txBody>
      </p:sp>
      <p:sp>
        <p:nvSpPr>
          <p:cNvPr id="139" name="Google Shape;139;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0" name="Google Shape;140;p90"/>
          <p:cNvPicPr preferRelativeResize="0"/>
          <p:nvPr/>
        </p:nvPicPr>
        <p:blipFill rotWithShape="1">
          <a:blip r:embed="rId3">
            <a:alphaModFix/>
          </a:blip>
          <a:srcRect b="0" l="0" r="0" t="0"/>
          <a:stretch/>
        </p:blipFill>
        <p:spPr>
          <a:xfrm>
            <a:off x="2868328" y="1133394"/>
            <a:ext cx="6198669" cy="3117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1"/>
          <p:cNvSpPr txBox="1"/>
          <p:nvPr>
            <p:ph type="title"/>
          </p:nvPr>
        </p:nvSpPr>
        <p:spPr>
          <a:xfrm>
            <a:off x="838200" y="620209"/>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Why does HTTPS switch to symmetric encryption during data transmission?</a:t>
            </a:r>
            <a:endParaRPr/>
          </a:p>
        </p:txBody>
      </p:sp>
      <p:sp>
        <p:nvSpPr>
          <p:cNvPr id="147" name="Google Shape;147;p91"/>
          <p:cNvSpPr txBox="1"/>
          <p:nvPr>
            <p:ph idx="1" type="body"/>
          </p:nvPr>
        </p:nvSpPr>
        <p:spPr>
          <a:xfrm>
            <a:off x="174056" y="1535810"/>
            <a:ext cx="5447097" cy="4351338"/>
          </a:xfrm>
          <a:prstGeom prst="rect">
            <a:avLst/>
          </a:prstGeom>
          <a:noFill/>
          <a:ln>
            <a:noFill/>
          </a:ln>
        </p:spPr>
        <p:txBody>
          <a:bodyPr anchorCtr="0" anchor="t" bIns="45700" lIns="91425" spcFirstLastPara="1" rIns="91425" wrap="square" tIns="45700">
            <a:normAutofit fontScale="92500"/>
          </a:bodyPr>
          <a:lstStyle/>
          <a:p>
            <a:pPr indent="-342900" lvl="0" marL="457200" rtl="0" algn="just">
              <a:lnSpc>
                <a:spcPct val="90000"/>
              </a:lnSpc>
              <a:spcBef>
                <a:spcPts val="1000"/>
              </a:spcBef>
              <a:spcAft>
                <a:spcPts val="0"/>
              </a:spcAft>
              <a:buSzPct val="69498"/>
              <a:buChar char="•"/>
            </a:pPr>
            <a:r>
              <a:rPr lang="en-US"/>
              <a:t>There are two main reasons: </a:t>
            </a:r>
            <a:endParaRPr/>
          </a:p>
          <a:p>
            <a:pPr indent="-342900" lvl="1" marL="914400" rtl="0" algn="just">
              <a:lnSpc>
                <a:spcPct val="90000"/>
              </a:lnSpc>
              <a:spcBef>
                <a:spcPts val="500"/>
              </a:spcBef>
              <a:spcAft>
                <a:spcPts val="0"/>
              </a:spcAft>
              <a:buSzPct val="81081"/>
              <a:buChar char="•"/>
            </a:pPr>
            <a:r>
              <a:rPr b="1" lang="en-US"/>
              <a:t>Security</a:t>
            </a:r>
            <a:r>
              <a:rPr lang="en-US"/>
              <a:t>: The asymmetric encryption goes only one way. This means that if the server tries to send the encrypted data back to the client, anyone can decrypt the data using the public key. </a:t>
            </a:r>
            <a:endParaRPr/>
          </a:p>
          <a:p>
            <a:pPr indent="-342900" lvl="1" marL="914400" rtl="0" algn="just">
              <a:lnSpc>
                <a:spcPct val="90000"/>
              </a:lnSpc>
              <a:spcBef>
                <a:spcPts val="500"/>
              </a:spcBef>
              <a:spcAft>
                <a:spcPts val="0"/>
              </a:spcAft>
              <a:buSzPct val="81081"/>
              <a:buChar char="•"/>
            </a:pPr>
            <a:r>
              <a:rPr b="1" lang="en-US"/>
              <a:t>Server resources</a:t>
            </a:r>
            <a:r>
              <a:rPr lang="en-US"/>
              <a:t>: The asymmetric encryption adds quite a lot of mathematical overhead. It is not suitable for data transmissions in long sessions.</a:t>
            </a:r>
            <a:endParaRPr/>
          </a:p>
        </p:txBody>
      </p:sp>
      <p:sp>
        <p:nvSpPr>
          <p:cNvPr id="148" name="Google Shape;148;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9" name="Google Shape;149;p91"/>
          <p:cNvPicPr preferRelativeResize="0"/>
          <p:nvPr/>
        </p:nvPicPr>
        <p:blipFill rotWithShape="1">
          <a:blip r:embed="rId3">
            <a:alphaModFix/>
          </a:blip>
          <a:srcRect b="0" l="0" r="0" t="0"/>
          <a:stretch/>
        </p:blipFill>
        <p:spPr>
          <a:xfrm>
            <a:off x="5714950" y="1733488"/>
            <a:ext cx="6477050" cy="39559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Generate SSL certificates</a:t>
            </a:r>
            <a:endParaRPr/>
          </a:p>
        </p:txBody>
      </p:sp>
      <p:sp>
        <p:nvSpPr>
          <p:cNvPr id="155" name="Google Shape;155;p9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first step in securing your NodeJS app with HTTPS is to obtain an SSL certificate. There are different types of SSL certificates, including </a:t>
            </a:r>
            <a:r>
              <a:rPr b="1" lang="en-US"/>
              <a:t>self-signed</a:t>
            </a:r>
            <a:r>
              <a:rPr lang="en-US"/>
              <a:t> and </a:t>
            </a:r>
            <a:r>
              <a:rPr b="1" lang="en-US"/>
              <a:t>trusted SSL </a:t>
            </a:r>
            <a:r>
              <a:rPr lang="en-US"/>
              <a:t>certificates.</a:t>
            </a:r>
            <a:endParaRPr/>
          </a:p>
          <a:p>
            <a:pPr indent="-342900" lvl="0" marL="457200" rtl="0" algn="just">
              <a:lnSpc>
                <a:spcPct val="90000"/>
              </a:lnSpc>
              <a:spcBef>
                <a:spcPts val="1000"/>
              </a:spcBef>
              <a:spcAft>
                <a:spcPts val="0"/>
              </a:spcAft>
              <a:buSzPts val="1800"/>
              <a:buChar char="•"/>
            </a:pPr>
            <a:r>
              <a:rPr lang="en-US"/>
              <a:t>Self-signed SSL certificates are free, but they are not trusted by browsers and are not suitable for production environments. On the other hand, trusted SSL certificates are issued by a trusted Certificate Authority (CA) and are trusted by most browsers.</a:t>
            </a:r>
            <a:endParaRPr/>
          </a:p>
        </p:txBody>
      </p:sp>
      <p:sp>
        <p:nvSpPr>
          <p:cNvPr id="156" name="Google Shape;156;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