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8" roundtripDataSignature="AMtx7mgQFz4KKkSjFIbQSgZZvCnz7NMv/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customschemas.google.com/relationships/presentationmetadata" Target="meta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9" name="Google Shape;89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1" name="Google Shape;161;p1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9" name="Google Shape;169;p1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7" name="Google Shape;177;p1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8" name="Google Shape;178;p11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7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83" name="Google Shape;183;p7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" name="Google Shape;95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6" name="Google Shape;96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0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3" name="Google Shape;103;p10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0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2" name="Google Shape;112;p10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0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9" name="Google Shape;119;p10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8" name="Google Shape;128;p1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7" name="Google Shape;137;p1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5" name="Google Shape;145;p1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3" name="Google Shape;153;p1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4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5"/>
          <p:cNvSpPr txBox="1"/>
          <p:nvPr>
            <p:ph type="ctrTitle"/>
          </p:nvPr>
        </p:nvSpPr>
        <p:spPr>
          <a:xfrm>
            <a:off x="1524000" y="1988598"/>
            <a:ext cx="9144000" cy="15213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75"/>
          <p:cNvSpPr txBox="1"/>
          <p:nvPr>
            <p:ph idx="1" type="subTitle"/>
          </p:nvPr>
        </p:nvSpPr>
        <p:spPr>
          <a:xfrm>
            <a:off x="1524000" y="3602038"/>
            <a:ext cx="9144000" cy="12274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75"/>
          <p:cNvSpPr txBox="1"/>
          <p:nvPr/>
        </p:nvSpPr>
        <p:spPr>
          <a:xfrm>
            <a:off x="0" y="6461294"/>
            <a:ext cx="12192000" cy="403934"/>
          </a:xfrm>
          <a:prstGeom prst="rect">
            <a:avLst/>
          </a:prstGeom>
          <a:solidFill>
            <a:srgbClr val="2F5496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" name="Google Shape;19;p7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23292" y="23662"/>
            <a:ext cx="932284" cy="512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8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84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8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8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8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85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85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3" name="Google Shape;83;p8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8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8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76"/>
          <p:cNvSpPr txBox="1"/>
          <p:nvPr>
            <p:ph type="title"/>
          </p:nvPr>
        </p:nvSpPr>
        <p:spPr>
          <a:xfrm>
            <a:off x="838200" y="620209"/>
            <a:ext cx="9219460" cy="57543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3200">
                <a:solidFill>
                  <a:srgbClr val="00206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76"/>
          <p:cNvSpPr txBox="1"/>
          <p:nvPr/>
        </p:nvSpPr>
        <p:spPr>
          <a:xfrm>
            <a:off x="0" y="6461294"/>
            <a:ext cx="12192000" cy="369291"/>
          </a:xfrm>
          <a:prstGeom prst="rect">
            <a:avLst/>
          </a:prstGeom>
          <a:solidFill>
            <a:srgbClr val="2F5496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76"/>
          <p:cNvSpPr txBox="1"/>
          <p:nvPr>
            <p:ph idx="1" type="body"/>
          </p:nvPr>
        </p:nvSpPr>
        <p:spPr>
          <a:xfrm>
            <a:off x="838200" y="1535811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rgbClr val="002060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76"/>
          <p:cNvSpPr txBox="1"/>
          <p:nvPr>
            <p:ph idx="10" type="dt"/>
          </p:nvPr>
        </p:nvSpPr>
        <p:spPr>
          <a:xfrm>
            <a:off x="838200" y="648069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76"/>
          <p:cNvSpPr txBox="1"/>
          <p:nvPr>
            <p:ph idx="12" type="sldNum"/>
          </p:nvPr>
        </p:nvSpPr>
        <p:spPr>
          <a:xfrm>
            <a:off x="8686060" y="64807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" name="Google Shape;26;p76"/>
          <p:cNvSpPr txBox="1"/>
          <p:nvPr/>
        </p:nvSpPr>
        <p:spPr>
          <a:xfrm>
            <a:off x="670250" y="620209"/>
            <a:ext cx="167950" cy="57543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" name="Google Shape;27;p7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38200" y="7619"/>
            <a:ext cx="932284" cy="51275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Node.jsで開発環境を切り替え - Libra Studio Log" id="28" name="Google Shape;28;p7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60840" y="27415"/>
            <a:ext cx="492960" cy="4929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7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77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2" name="Google Shape;32;p7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7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7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3600">
                <a:solidFill>
                  <a:srgbClr val="00206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78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78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7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7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7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9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79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79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79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79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7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7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8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8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8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8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82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3" name="Google Shape;63;p82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4" name="Google Shape;64;p8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8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8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8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83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0" name="Google Shape;70;p83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1" name="Google Shape;71;p8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8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8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7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7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7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7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6.png"/><Relationship Id="rId5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"/>
          <p:cNvSpPr txBox="1"/>
          <p:nvPr>
            <p:ph type="ctrTitle"/>
          </p:nvPr>
        </p:nvSpPr>
        <p:spPr>
          <a:xfrm>
            <a:off x="1161393" y="2241458"/>
            <a:ext cx="9869214" cy="1774360"/>
          </a:xfrm>
          <a:prstGeom prst="rect">
            <a:avLst/>
          </a:prstGeom>
          <a:gradFill>
            <a:gsLst>
              <a:gs pos="0">
                <a:srgbClr val="F6F9FC"/>
              </a:gs>
              <a:gs pos="74000">
                <a:srgbClr val="B3D1EC"/>
              </a:gs>
              <a:gs pos="83000">
                <a:srgbClr val="B3D1EC"/>
              </a:gs>
              <a:gs pos="100000">
                <a:srgbClr val="CCE0F2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1" lang="en-US" sz="440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Cross-Origin Resource Sharing </a:t>
            </a:r>
            <a:endParaRPr b="1" sz="440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MongoDB with Node.js, CRUD Operation - DEV Community" id="92" name="Google Shape;92;p1"/>
          <p:cNvPicPr preferRelativeResize="0"/>
          <p:nvPr/>
        </p:nvPicPr>
        <p:blipFill rotWithShape="1">
          <a:blip r:embed="rId3">
            <a:alphaModFix/>
          </a:blip>
          <a:srcRect b="25606" l="0" r="0" t="32619"/>
          <a:stretch/>
        </p:blipFill>
        <p:spPr>
          <a:xfrm>
            <a:off x="1161393" y="570270"/>
            <a:ext cx="9869214" cy="16711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14"/>
          <p:cNvSpPr txBox="1"/>
          <p:nvPr>
            <p:ph type="title"/>
          </p:nvPr>
        </p:nvSpPr>
        <p:spPr>
          <a:xfrm>
            <a:off x="838200" y="620209"/>
            <a:ext cx="9219460" cy="57543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Test the endpoints by POSTMAN - 4</a:t>
            </a:r>
            <a:endParaRPr/>
          </a:p>
        </p:txBody>
      </p:sp>
      <p:sp>
        <p:nvSpPr>
          <p:cNvPr id="164" name="Google Shape;164;p114"/>
          <p:cNvSpPr txBox="1"/>
          <p:nvPr>
            <p:ph idx="1" type="body"/>
          </p:nvPr>
        </p:nvSpPr>
        <p:spPr>
          <a:xfrm>
            <a:off x="838200" y="1535811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Send a GET request</a:t>
            </a:r>
            <a:endParaRPr/>
          </a:p>
        </p:txBody>
      </p:sp>
      <p:sp>
        <p:nvSpPr>
          <p:cNvPr id="165" name="Google Shape;165;p114"/>
          <p:cNvSpPr txBox="1"/>
          <p:nvPr>
            <p:ph idx="12" type="sldNum"/>
          </p:nvPr>
        </p:nvSpPr>
        <p:spPr>
          <a:xfrm>
            <a:off x="8686060" y="64807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66" name="Google Shape;166;p1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90341" y="1260655"/>
            <a:ext cx="7124521" cy="51739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15"/>
          <p:cNvSpPr txBox="1"/>
          <p:nvPr>
            <p:ph type="title"/>
          </p:nvPr>
        </p:nvSpPr>
        <p:spPr>
          <a:xfrm>
            <a:off x="838200" y="620209"/>
            <a:ext cx="9219460" cy="57543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Test the endpoints by POSTMAN - 5</a:t>
            </a:r>
            <a:endParaRPr/>
          </a:p>
        </p:txBody>
      </p:sp>
      <p:sp>
        <p:nvSpPr>
          <p:cNvPr id="172" name="Google Shape;172;p115"/>
          <p:cNvSpPr txBox="1"/>
          <p:nvPr>
            <p:ph idx="1" type="body"/>
          </p:nvPr>
        </p:nvSpPr>
        <p:spPr>
          <a:xfrm>
            <a:off x="838200" y="1535811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Send a GET request By Id</a:t>
            </a:r>
            <a:endParaRPr/>
          </a:p>
        </p:txBody>
      </p:sp>
      <p:sp>
        <p:nvSpPr>
          <p:cNvPr id="173" name="Google Shape;173;p115"/>
          <p:cNvSpPr txBox="1"/>
          <p:nvPr>
            <p:ph idx="12" type="sldNum"/>
          </p:nvPr>
        </p:nvSpPr>
        <p:spPr>
          <a:xfrm>
            <a:off x="8686060" y="64807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74" name="Google Shape;174;p1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21211" y="2261216"/>
            <a:ext cx="8961880" cy="40377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16"/>
          <p:cNvSpPr txBox="1"/>
          <p:nvPr>
            <p:ph type="ctrTitle"/>
          </p:nvPr>
        </p:nvSpPr>
        <p:spPr>
          <a:xfrm>
            <a:off x="1161393" y="2241458"/>
            <a:ext cx="9869214" cy="1774360"/>
          </a:xfrm>
          <a:prstGeom prst="rect">
            <a:avLst/>
          </a:prstGeom>
          <a:gradFill>
            <a:gsLst>
              <a:gs pos="0">
                <a:srgbClr val="F6F9FC"/>
              </a:gs>
              <a:gs pos="74000">
                <a:srgbClr val="B3D1EC"/>
              </a:gs>
              <a:gs pos="83000">
                <a:srgbClr val="B3D1EC"/>
              </a:gs>
              <a:gs pos="100000">
                <a:srgbClr val="CCE0F2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1" lang="en-US" sz="440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Exercise: </a:t>
            </a:r>
            <a:r>
              <a:rPr b="1" lang="en-US" sz="4400">
                <a:solidFill>
                  <a:srgbClr val="002060"/>
                </a:solidFill>
              </a:rPr>
              <a:t>HTTPS and CORS</a:t>
            </a:r>
            <a:endParaRPr b="1" sz="440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73"/>
          <p:cNvSpPr txBox="1"/>
          <p:nvPr>
            <p:ph type="title"/>
          </p:nvPr>
        </p:nvSpPr>
        <p:spPr>
          <a:xfrm>
            <a:off x="1008993" y="679111"/>
            <a:ext cx="9850820" cy="59264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1" lang="en-US" sz="4000"/>
              <a:t>Summary</a:t>
            </a:r>
            <a:endParaRPr/>
          </a:p>
        </p:txBody>
      </p:sp>
      <p:sp>
        <p:nvSpPr>
          <p:cNvPr id="186" name="Google Shape;186;p73"/>
          <p:cNvSpPr txBox="1"/>
          <p:nvPr>
            <p:ph idx="1" type="body"/>
          </p:nvPr>
        </p:nvSpPr>
        <p:spPr>
          <a:xfrm>
            <a:off x="752348" y="1450817"/>
            <a:ext cx="11538305" cy="50298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973735"/>
              </a:buClr>
              <a:buSzPts val="1500"/>
              <a:buFont typeface="Noto Sans Symbols"/>
              <a:buChar char="◆"/>
            </a:pPr>
            <a:r>
              <a:rPr lang="en-US" sz="3000"/>
              <a:t>Concepts were introduced:</a:t>
            </a:r>
            <a:endParaRPr/>
          </a:p>
          <a:p>
            <a:pPr indent="-342900" lvl="1" marL="8001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973735"/>
              </a:buClr>
              <a:buSzPts val="1400"/>
              <a:buFont typeface="Noto Sans Symbols"/>
              <a:buChar char="◆"/>
            </a:pPr>
            <a:r>
              <a:rPr lang="en-US"/>
              <a:t>Introduction RESTful API</a:t>
            </a:r>
            <a:endParaRPr/>
          </a:p>
          <a:p>
            <a:pPr indent="-342900" lvl="1" marL="8001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973735"/>
              </a:buClr>
              <a:buSzPts val="1400"/>
              <a:buFont typeface="Noto Sans Symbols"/>
              <a:buChar char="◆"/>
            </a:pPr>
            <a:r>
              <a:rPr lang="en-US"/>
              <a:t>What is RESTful API design?</a:t>
            </a:r>
            <a:endParaRPr/>
          </a:p>
          <a:p>
            <a:pPr indent="-342900" lvl="1" marL="8001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973735"/>
              </a:buClr>
              <a:buSzPts val="1400"/>
              <a:buFont typeface="Noto Sans Symbols"/>
              <a:buChar char="◆"/>
            </a:pPr>
            <a:r>
              <a:rPr lang="en-US"/>
              <a:t>Building the Models, Services, Controllers, Routes</a:t>
            </a:r>
            <a:endParaRPr/>
          </a:p>
          <a:p>
            <a:pPr indent="-342900" lvl="1" marL="8001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973735"/>
              </a:buClr>
              <a:buSzPts val="1400"/>
              <a:buFont typeface="Noto Sans Symbols"/>
              <a:buChar char="◆"/>
            </a:pPr>
            <a:r>
              <a:rPr lang="en-US"/>
              <a:t>Test the endpoints by POSTMAN</a:t>
            </a:r>
            <a:endParaRPr/>
          </a:p>
          <a:p>
            <a:pPr indent="-342900" lvl="1" marL="8001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973735"/>
              </a:buClr>
              <a:buSzPts val="1400"/>
              <a:buFont typeface="Noto Sans Symbols"/>
              <a:buChar char="◆"/>
            </a:pPr>
            <a:r>
              <a:rPr lang="en-US"/>
              <a:t>What is CORS? Install and Use CORS</a:t>
            </a:r>
            <a:endParaRPr/>
          </a:p>
          <a:p>
            <a:pPr indent="-254000" lvl="1" marL="8001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973735"/>
              </a:buClr>
              <a:buSzPts val="1400"/>
              <a:buFont typeface="Noto Sans Symbols"/>
              <a:buNone/>
            </a:pPr>
            <a:r>
              <a:t/>
            </a:r>
            <a:endParaRPr/>
          </a:p>
          <a:p>
            <a:pPr indent="-266700" lvl="1" marL="8001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973735"/>
              </a:buClr>
              <a:buSzPts val="1200"/>
              <a:buFont typeface="Noto Sans Symbols"/>
              <a:buNone/>
            </a:pPr>
            <a:r>
              <a:t/>
            </a:r>
            <a:endParaRPr/>
          </a:p>
        </p:txBody>
      </p:sp>
      <p:sp>
        <p:nvSpPr>
          <p:cNvPr id="187" name="Google Shape;187;p73"/>
          <p:cNvSpPr txBox="1"/>
          <p:nvPr>
            <p:ph idx="12" type="sldNum"/>
          </p:nvPr>
        </p:nvSpPr>
        <p:spPr>
          <a:xfrm>
            <a:off x="8686060" y="64807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 txBox="1"/>
          <p:nvPr>
            <p:ph idx="12" type="sldNum"/>
          </p:nvPr>
        </p:nvSpPr>
        <p:spPr>
          <a:xfrm>
            <a:off x="8686060" y="64807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9" name="Google Shape;99;p2"/>
          <p:cNvSpPr txBox="1"/>
          <p:nvPr>
            <p:ph idx="1" type="body"/>
          </p:nvPr>
        </p:nvSpPr>
        <p:spPr>
          <a:xfrm>
            <a:off x="714703" y="1424123"/>
            <a:ext cx="11066792" cy="49331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973735"/>
              </a:buClr>
              <a:buSzPts val="1400"/>
              <a:buFont typeface="Noto Sans Symbols"/>
              <a:buChar char="◆"/>
            </a:pPr>
            <a:r>
              <a:rPr lang="en-US"/>
              <a:t>What is CORS? </a:t>
            </a:r>
            <a:endParaRPr/>
          </a:p>
          <a:p>
            <a:pPr indent="-342900" lvl="0" marL="3429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973735"/>
              </a:buClr>
              <a:buSzPts val="1400"/>
              <a:buFont typeface="Noto Sans Symbols"/>
              <a:buChar char="◆"/>
            </a:pPr>
            <a:r>
              <a:rPr lang="en-US"/>
              <a:t>Install and Use CORS</a:t>
            </a:r>
            <a:endParaRPr/>
          </a:p>
        </p:txBody>
      </p:sp>
      <p:sp>
        <p:nvSpPr>
          <p:cNvPr id="100" name="Google Shape;100;p2"/>
          <p:cNvSpPr txBox="1"/>
          <p:nvPr>
            <p:ph type="title"/>
          </p:nvPr>
        </p:nvSpPr>
        <p:spPr>
          <a:xfrm>
            <a:off x="838200" y="611076"/>
            <a:ext cx="10379025" cy="74801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1" lang="en-US" sz="4000"/>
              <a:t>Objectives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07"/>
          <p:cNvSpPr txBox="1"/>
          <p:nvPr>
            <p:ph type="title"/>
          </p:nvPr>
        </p:nvSpPr>
        <p:spPr>
          <a:xfrm>
            <a:off x="838200" y="620209"/>
            <a:ext cx="9219460" cy="57543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What is CORS?</a:t>
            </a:r>
            <a:endParaRPr/>
          </a:p>
        </p:txBody>
      </p:sp>
      <p:sp>
        <p:nvSpPr>
          <p:cNvPr id="106" name="Google Shape;106;p107"/>
          <p:cNvSpPr txBox="1"/>
          <p:nvPr>
            <p:ph idx="1" type="body"/>
          </p:nvPr>
        </p:nvSpPr>
        <p:spPr>
          <a:xfrm>
            <a:off x="838200" y="1535811"/>
            <a:ext cx="10799618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sz="2400"/>
              <a:t>Cross-Origin Resource Sharing (CORS) is a security feature implemented by web browsers to prevent malicious websites from accessing resources and data from a different domain without permission.</a:t>
            </a:r>
            <a:endParaRPr/>
          </a:p>
          <a:p>
            <a:pPr indent="-342900" lvl="0" marL="4572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sz="2400"/>
              <a:t>CORS is a protocol that uses additional HTTP headers to tell browsers to give a web application running at one origin, access to selected resources from a different origin.</a:t>
            </a:r>
            <a:endParaRPr/>
          </a:p>
        </p:txBody>
      </p:sp>
      <p:sp>
        <p:nvSpPr>
          <p:cNvPr id="107" name="Google Shape;107;p107"/>
          <p:cNvSpPr txBox="1"/>
          <p:nvPr>
            <p:ph idx="12" type="sldNum"/>
          </p:nvPr>
        </p:nvSpPr>
        <p:spPr>
          <a:xfrm>
            <a:off x="8686060" y="64807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08" name="Google Shape;108;p10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4094" y="3553743"/>
            <a:ext cx="4873724" cy="28374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0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1891" y="3901353"/>
            <a:ext cx="5638513" cy="24898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08"/>
          <p:cNvSpPr txBox="1"/>
          <p:nvPr>
            <p:ph type="title"/>
          </p:nvPr>
        </p:nvSpPr>
        <p:spPr>
          <a:xfrm>
            <a:off x="838200" y="620209"/>
            <a:ext cx="9219460" cy="57543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How CORS Works?</a:t>
            </a:r>
            <a:endParaRPr/>
          </a:p>
        </p:txBody>
      </p:sp>
      <p:sp>
        <p:nvSpPr>
          <p:cNvPr id="115" name="Google Shape;115;p108"/>
          <p:cNvSpPr txBox="1"/>
          <p:nvPr>
            <p:ph idx="1" type="body"/>
          </p:nvPr>
        </p:nvSpPr>
        <p:spPr>
          <a:xfrm>
            <a:off x="838200" y="1535811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CORS works by adding new HTTP headers that define the rules for allowing or rejecting requests based on the origin they are made from. Here are key headers involved:</a:t>
            </a:r>
            <a:endParaRPr/>
          </a:p>
          <a:p>
            <a:pPr indent="-342900" lvl="1" marL="9144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b="1" lang="en-US"/>
              <a:t>Access-Control-Allow-Origin</a:t>
            </a:r>
            <a:r>
              <a:rPr lang="en-US"/>
              <a:t>: Specifies the domains allowed to access resources.</a:t>
            </a:r>
            <a:endParaRPr/>
          </a:p>
          <a:p>
            <a:pPr indent="-342900" lvl="1" marL="9144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b="1" lang="en-US"/>
              <a:t>Access-Control-Allow-Methods</a:t>
            </a:r>
            <a:r>
              <a:rPr lang="en-US"/>
              <a:t>: Specifies the methods (GET, POST, etc.) allowed when accessing the resources.</a:t>
            </a:r>
            <a:endParaRPr/>
          </a:p>
          <a:p>
            <a:pPr indent="-342900" lvl="1" marL="9144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b="1" lang="en-US"/>
              <a:t>Access-Control-Allow-Headers</a:t>
            </a:r>
            <a:r>
              <a:rPr lang="en-US"/>
              <a:t>: Specifies the headers that can be used during the actual request.</a:t>
            </a:r>
            <a:endParaRPr/>
          </a:p>
          <a:p>
            <a:pPr indent="-342900" lvl="1" marL="9144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b="1" lang="en-US"/>
              <a:t>Access-Control-Max-Age</a:t>
            </a:r>
            <a:r>
              <a:rPr lang="en-US"/>
              <a:t>: Specifies how long the results of a preflight request can be cached.</a:t>
            </a:r>
            <a:endParaRPr/>
          </a:p>
        </p:txBody>
      </p:sp>
      <p:sp>
        <p:nvSpPr>
          <p:cNvPr id="116" name="Google Shape;116;p108"/>
          <p:cNvSpPr txBox="1"/>
          <p:nvPr>
            <p:ph idx="12" type="sldNum"/>
          </p:nvPr>
        </p:nvSpPr>
        <p:spPr>
          <a:xfrm>
            <a:off x="8686060" y="64807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09"/>
          <p:cNvSpPr txBox="1"/>
          <p:nvPr>
            <p:ph type="title"/>
          </p:nvPr>
        </p:nvSpPr>
        <p:spPr>
          <a:xfrm>
            <a:off x="838200" y="620209"/>
            <a:ext cx="9219460" cy="57543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How CORS Works? – cont’d</a:t>
            </a:r>
            <a:endParaRPr/>
          </a:p>
        </p:txBody>
      </p:sp>
      <p:sp>
        <p:nvSpPr>
          <p:cNvPr id="122" name="Google Shape;122;p109"/>
          <p:cNvSpPr txBox="1"/>
          <p:nvPr>
            <p:ph idx="12" type="sldNum"/>
          </p:nvPr>
        </p:nvSpPr>
        <p:spPr>
          <a:xfrm>
            <a:off x="8686060" y="64807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23" name="Google Shape;123;p10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0284" y="1894572"/>
            <a:ext cx="6572250" cy="289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0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11356" y="119695"/>
            <a:ext cx="3877129" cy="2808791"/>
          </a:xfrm>
          <a:prstGeom prst="rect">
            <a:avLst/>
          </a:prstGeom>
          <a:noFill/>
          <a:ln cap="flat" cmpd="sng" w="9525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25" name="Google Shape;125;p10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711356" y="3121244"/>
            <a:ext cx="3877129" cy="2829368"/>
          </a:xfrm>
          <a:prstGeom prst="rect">
            <a:avLst/>
          </a:prstGeom>
          <a:noFill/>
          <a:ln cap="flat" cmpd="sng" w="9525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10"/>
          <p:cNvSpPr txBox="1"/>
          <p:nvPr>
            <p:ph type="title"/>
          </p:nvPr>
        </p:nvSpPr>
        <p:spPr>
          <a:xfrm>
            <a:off x="838200" y="620209"/>
            <a:ext cx="9219460" cy="57543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Install and Use CORS</a:t>
            </a:r>
            <a:endParaRPr/>
          </a:p>
        </p:txBody>
      </p:sp>
      <p:sp>
        <p:nvSpPr>
          <p:cNvPr id="131" name="Google Shape;131;p110"/>
          <p:cNvSpPr txBox="1"/>
          <p:nvPr>
            <p:ph idx="1" type="body"/>
          </p:nvPr>
        </p:nvSpPr>
        <p:spPr>
          <a:xfrm>
            <a:off x="838200" y="1535811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Install CORS Middleware: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npm install cors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Set Up an Express Server with CORS</a:t>
            </a:r>
            <a:endParaRPr/>
          </a:p>
        </p:txBody>
      </p:sp>
      <p:sp>
        <p:nvSpPr>
          <p:cNvPr id="132" name="Google Shape;132;p110"/>
          <p:cNvSpPr txBox="1"/>
          <p:nvPr>
            <p:ph idx="12" type="sldNum"/>
          </p:nvPr>
        </p:nvSpPr>
        <p:spPr>
          <a:xfrm>
            <a:off x="8686060" y="64807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3" name="Google Shape;133;p110"/>
          <p:cNvSpPr txBox="1"/>
          <p:nvPr/>
        </p:nvSpPr>
        <p:spPr>
          <a:xfrm>
            <a:off x="1394979" y="2779576"/>
            <a:ext cx="5265594" cy="353943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400" u="none" cap="none" strike="noStrik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express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4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400" u="none" cap="none" strike="noStrik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require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1400" u="none" cap="none" strike="noStrike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'express'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400" u="none" cap="none" strike="noStrik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cors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4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400" u="none" cap="none" strike="noStrik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require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1400" u="none" cap="none" strike="noStrike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'cors'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b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4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400" u="none" cap="none" strike="noStrike">
                <a:solidFill>
                  <a:srgbClr val="4FC1FF"/>
                </a:solidFill>
                <a:latin typeface="Consolas"/>
                <a:ea typeface="Consolas"/>
                <a:cs typeface="Consolas"/>
                <a:sym typeface="Consolas"/>
              </a:rPr>
              <a:t>app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4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400" u="none" cap="none" strike="noStrik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express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b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400" u="none" cap="none" strike="noStrike">
                <a:solidFill>
                  <a:srgbClr val="6A9955"/>
                </a:solidFill>
                <a:latin typeface="Consolas"/>
                <a:ea typeface="Consolas"/>
                <a:cs typeface="Consolas"/>
                <a:sym typeface="Consolas"/>
              </a:rPr>
              <a:t>// Enable All CORS Requests</a:t>
            </a:r>
            <a:endParaRPr b="0" i="0" sz="1400" u="none" cap="none" strike="noStrike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4FC1FF"/>
                </a:solidFill>
                <a:latin typeface="Consolas"/>
                <a:ea typeface="Consolas"/>
                <a:cs typeface="Consolas"/>
                <a:sym typeface="Consolas"/>
              </a:rPr>
              <a:t>app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en-US" sz="1400" u="none" cap="none" strike="noStrik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use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1400" u="none" cap="none" strike="noStrik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cors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());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b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400" u="none" cap="none" strike="noStrike">
                <a:solidFill>
                  <a:srgbClr val="4FC1FF"/>
                </a:solidFill>
                <a:latin typeface="Consolas"/>
                <a:ea typeface="Consolas"/>
                <a:cs typeface="Consolas"/>
                <a:sym typeface="Consolas"/>
              </a:rPr>
              <a:t>app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en-US" sz="1400" u="none" cap="none" strike="noStrik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1400" u="none" cap="none" strike="noStrike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'/'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en-US" sz="14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b="0" i="0" lang="en-US" sz="14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req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en-US" sz="14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res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i="0" lang="en-US" sz="14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res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en-US" sz="1400" u="none" cap="none" strike="noStrik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send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1400" u="none" cap="none" strike="noStrike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'Hello World!'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});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b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4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400" u="none" cap="none" strike="noStrike">
                <a:solidFill>
                  <a:srgbClr val="4FC1FF"/>
                </a:solidFill>
                <a:latin typeface="Consolas"/>
                <a:ea typeface="Consolas"/>
                <a:cs typeface="Consolas"/>
                <a:sym typeface="Consolas"/>
              </a:rPr>
              <a:t>PORT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4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4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process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en-US" sz="14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env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en-US" sz="1400" u="none" cap="none" strike="noStrike">
                <a:solidFill>
                  <a:srgbClr val="4FC1FF"/>
                </a:solidFill>
                <a:latin typeface="Consolas"/>
                <a:ea typeface="Consolas"/>
                <a:cs typeface="Consolas"/>
                <a:sym typeface="Consolas"/>
              </a:rPr>
              <a:t>PORT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4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||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400" u="none" cap="none" strike="noStrike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3000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4FC1FF"/>
                </a:solidFill>
                <a:latin typeface="Consolas"/>
                <a:ea typeface="Consolas"/>
                <a:cs typeface="Consolas"/>
                <a:sym typeface="Consolas"/>
              </a:rPr>
              <a:t>app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en-US" sz="1400" u="none" cap="none" strike="noStrik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listen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1400" u="none" cap="none" strike="noStrike">
                <a:solidFill>
                  <a:srgbClr val="4FC1FF"/>
                </a:solidFill>
                <a:latin typeface="Consolas"/>
                <a:ea typeface="Consolas"/>
                <a:cs typeface="Consolas"/>
                <a:sym typeface="Consolas"/>
              </a:rPr>
              <a:t>PORT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, () </a:t>
            </a:r>
            <a:r>
              <a:rPr b="0" i="0" lang="en-US" sz="14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i="0" lang="en-US" sz="14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en-US" sz="1400" u="none" cap="none" strike="noStrik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1400" u="none" cap="none" strike="noStrike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`Server running on port </a:t>
            </a:r>
            <a:r>
              <a:rPr b="0" i="0" lang="en-US" sz="14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${</a:t>
            </a:r>
            <a:r>
              <a:rPr b="0" i="0" lang="en-US" sz="1400" u="none" cap="none" strike="noStrike">
                <a:solidFill>
                  <a:srgbClr val="4FC1FF"/>
                </a:solidFill>
                <a:latin typeface="Consolas"/>
                <a:ea typeface="Consolas"/>
                <a:cs typeface="Consolas"/>
                <a:sym typeface="Consolas"/>
              </a:rPr>
              <a:t>PORT</a:t>
            </a:r>
            <a:r>
              <a:rPr b="0" i="0" lang="en-US" sz="14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b="0" i="0" lang="en-US" sz="1400" u="none" cap="none" strike="noStrike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`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});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110"/>
          <p:cNvSpPr txBox="1"/>
          <p:nvPr/>
        </p:nvSpPr>
        <p:spPr>
          <a:xfrm>
            <a:off x="6795655" y="2779576"/>
            <a:ext cx="5114925" cy="26776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app.use(cors()); enables CORS for all routes and origins.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If you need to configure CORS for specific routes or set options like allowed origins or headers, you can customize the CORS middleware.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11"/>
          <p:cNvSpPr txBox="1"/>
          <p:nvPr>
            <p:ph type="title"/>
          </p:nvPr>
        </p:nvSpPr>
        <p:spPr>
          <a:xfrm>
            <a:off x="838200" y="620209"/>
            <a:ext cx="9219460" cy="57543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Test the endpoints by POSTMAN</a:t>
            </a:r>
            <a:endParaRPr/>
          </a:p>
        </p:txBody>
      </p:sp>
      <p:sp>
        <p:nvSpPr>
          <p:cNvPr id="140" name="Google Shape;140;p111"/>
          <p:cNvSpPr txBox="1"/>
          <p:nvPr>
            <p:ph idx="1" type="body"/>
          </p:nvPr>
        </p:nvSpPr>
        <p:spPr>
          <a:xfrm>
            <a:off x="838200" y="1535811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Send a POST request</a:t>
            </a:r>
            <a:endParaRPr/>
          </a:p>
        </p:txBody>
      </p:sp>
      <p:sp>
        <p:nvSpPr>
          <p:cNvPr id="141" name="Google Shape;141;p111"/>
          <p:cNvSpPr txBox="1"/>
          <p:nvPr>
            <p:ph idx="12" type="sldNum"/>
          </p:nvPr>
        </p:nvSpPr>
        <p:spPr>
          <a:xfrm>
            <a:off x="8686060" y="64807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42" name="Google Shape;142;p1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2321395"/>
            <a:ext cx="10698068" cy="30007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12"/>
          <p:cNvSpPr txBox="1"/>
          <p:nvPr>
            <p:ph type="title"/>
          </p:nvPr>
        </p:nvSpPr>
        <p:spPr>
          <a:xfrm>
            <a:off x="838200" y="620209"/>
            <a:ext cx="9219460" cy="57543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Test the endpoints by POSTMAN - 2</a:t>
            </a:r>
            <a:endParaRPr/>
          </a:p>
        </p:txBody>
      </p:sp>
      <p:sp>
        <p:nvSpPr>
          <p:cNvPr id="148" name="Google Shape;148;p112"/>
          <p:cNvSpPr txBox="1"/>
          <p:nvPr>
            <p:ph idx="1" type="body"/>
          </p:nvPr>
        </p:nvSpPr>
        <p:spPr>
          <a:xfrm>
            <a:off x="838200" y="1535811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Send a PUT request</a:t>
            </a:r>
            <a:endParaRPr/>
          </a:p>
        </p:txBody>
      </p:sp>
      <p:sp>
        <p:nvSpPr>
          <p:cNvPr id="149" name="Google Shape;149;p112"/>
          <p:cNvSpPr txBox="1"/>
          <p:nvPr>
            <p:ph idx="12" type="sldNum"/>
          </p:nvPr>
        </p:nvSpPr>
        <p:spPr>
          <a:xfrm>
            <a:off x="8686060" y="64807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50" name="Google Shape;150;p1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5043" y="2578892"/>
            <a:ext cx="10783805" cy="31341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13"/>
          <p:cNvSpPr txBox="1"/>
          <p:nvPr>
            <p:ph type="title"/>
          </p:nvPr>
        </p:nvSpPr>
        <p:spPr>
          <a:xfrm>
            <a:off x="838200" y="620209"/>
            <a:ext cx="9219460" cy="57543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Test the endpoints by POSTMAN - 3</a:t>
            </a:r>
            <a:endParaRPr/>
          </a:p>
        </p:txBody>
      </p:sp>
      <p:sp>
        <p:nvSpPr>
          <p:cNvPr id="156" name="Google Shape;156;p113"/>
          <p:cNvSpPr txBox="1"/>
          <p:nvPr>
            <p:ph idx="1" type="body"/>
          </p:nvPr>
        </p:nvSpPr>
        <p:spPr>
          <a:xfrm>
            <a:off x="838200" y="1535811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Send a DELETE request</a:t>
            </a:r>
            <a:endParaRPr/>
          </a:p>
        </p:txBody>
      </p:sp>
      <p:sp>
        <p:nvSpPr>
          <p:cNvPr id="157" name="Google Shape;157;p113"/>
          <p:cNvSpPr txBox="1"/>
          <p:nvPr>
            <p:ph idx="12" type="sldNum"/>
          </p:nvPr>
        </p:nvSpPr>
        <p:spPr>
          <a:xfrm>
            <a:off x="8686060" y="64807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58" name="Google Shape;158;p1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0157" y="2328581"/>
            <a:ext cx="7744906" cy="40296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2021-01-25T08:25:31Z</dcterms:created>
  <dc:creator>ADMIN</dc:creator>
</cp:coreProperties>
</file>