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38" roundtripDataSignature="AMtx7mjCQ+NapsljM5tgwFfgJl8QcUTPb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9F690B1-1AB6-49ED-BA16-A12A0B580ED8}">
  <a:tblStyle styleId="{A9F690B1-1AB6-49ED-BA16-A12A0B580ED8}" styleName="Table_0">
    <a:wholeTbl>
      <a:tcTxStyle b="off" i="off">
        <a:font>
          <a:latin typeface="Arial"/>
          <a:ea typeface="Arial"/>
          <a:cs typeface="Arial"/>
        </a:font>
        <a:schemeClr val="dk1"/>
      </a:tcTxStyle>
      <a:tcStyle>
        <a:tcBdr>
          <a:left>
            <a:ln cap="flat" cmpd="sng" w="12700">
              <a:solidFill>
                <a:schemeClr val="accent1"/>
              </a:solidFill>
              <a:prstDash val="solid"/>
              <a:round/>
              <a:headEnd len="sm" w="sm" type="none"/>
              <a:tailEnd len="sm" w="sm" type="none"/>
            </a:ln>
          </a:left>
          <a:right>
            <a:ln cap="flat" cmpd="sng" w="12700">
              <a:solidFill>
                <a:schemeClr val="accent1"/>
              </a:solidFill>
              <a:prstDash val="solid"/>
              <a:round/>
              <a:headEnd len="sm" w="sm" type="none"/>
              <a:tailEnd len="sm" w="sm" type="none"/>
            </a:ln>
          </a:right>
          <a:top>
            <a:ln cap="flat" cmpd="sng" w="12700">
              <a:solidFill>
                <a:schemeClr val="accent1"/>
              </a:solidFill>
              <a:prstDash val="solid"/>
              <a:round/>
              <a:headEnd len="sm" w="sm" type="none"/>
              <a:tailEnd len="sm" w="sm" type="none"/>
            </a:ln>
          </a:top>
          <a:bottom>
            <a:ln cap="flat" cmpd="sng" w="12700">
              <a:solidFill>
                <a:schemeClr val="accent1"/>
              </a:solidFill>
              <a:prstDash val="solid"/>
              <a:round/>
              <a:headEnd len="sm" w="sm" type="none"/>
              <a:tailEnd len="sm" w="sm" type="none"/>
            </a:ln>
          </a:bottom>
          <a:insideH>
            <a:ln cap="flat" cmpd="sng" w="12700">
              <a:solidFill>
                <a:schemeClr val="accent1"/>
              </a:solidFill>
              <a:prstDash val="solid"/>
              <a:round/>
              <a:headEnd len="sm" w="sm" type="none"/>
              <a:tailEnd len="sm" w="sm" type="none"/>
            </a:ln>
          </a:insideH>
          <a:insideV>
            <a:ln cap="flat" cmpd="sng" w="12700">
              <a:solidFill>
                <a:schemeClr val="accent1"/>
              </a:solidFill>
              <a:prstDash val="solid"/>
              <a:round/>
              <a:headEnd len="sm" w="sm" type="none"/>
              <a:tailEnd len="sm" w="sm" type="none"/>
            </a:ln>
          </a:insideV>
        </a:tcBdr>
        <a:fill>
          <a:solidFill>
            <a:srgbClr val="FFFFFF">
              <a:alpha val="0"/>
            </a:srgbClr>
          </a:solidFill>
        </a:fill>
      </a:tcStyle>
    </a:wholeTbl>
    <a:band1H>
      <a:tcTxStyle/>
      <a:tcStyle>
        <a:fill>
          <a:solidFill>
            <a:schemeClr val="accent1">
              <a:alpha val="20000"/>
            </a:schemeClr>
          </a:solidFill>
        </a:fill>
      </a:tcStyle>
    </a:band1H>
    <a:band2H>
      <a:tcTxStyle/>
    </a:band2H>
    <a:band1V>
      <a:tcTxStyle/>
      <a:tcStyle>
        <a:fill>
          <a:solidFill>
            <a:schemeClr val="accent1">
              <a:alpha val="20000"/>
            </a:schemeClr>
          </a:solidFill>
        </a:fill>
      </a:tcStyle>
    </a:band1V>
    <a:band2V>
      <a:tcTxStyle/>
    </a:band2V>
    <a:lastCol>
      <a:tcTxStyle b="on" i="off"/>
    </a:lastCol>
    <a:firstCol>
      <a:tcTxStyle b="on" i="off"/>
    </a:firstCol>
    <a:lastRow>
      <a:tcTxStyle b="on" i="off"/>
      <a:tcStyle>
        <a:tcBdr>
          <a:top>
            <a:ln cap="flat" cmpd="sng" w="50800">
              <a:solidFill>
                <a:schemeClr val="accent1"/>
              </a:solidFill>
              <a:prstDash val="solid"/>
              <a:round/>
              <a:headEnd len="sm" w="sm" type="none"/>
              <a:tailEnd len="sm" w="sm" type="none"/>
            </a:ln>
          </a:top>
        </a:tcBdr>
        <a:fill>
          <a:solidFill>
            <a:srgbClr val="FFFFFF">
              <a:alpha val="0"/>
            </a:srgbClr>
          </a:solidFill>
        </a:fill>
      </a:tcStyle>
    </a:lastRow>
    <a:seCell>
      <a:tcTxStyle/>
    </a:seCell>
    <a:swCell>
      <a:tcTxStyle/>
    </a:swCell>
    <a:firstRow>
      <a:tcTxStyle b="on" i="off"/>
      <a:tcStyle>
        <a:tcBdr>
          <a:bottom>
            <a:ln cap="flat" cmpd="sng" w="25400">
              <a:solidFill>
                <a:schemeClr val="accent1"/>
              </a:solidFill>
              <a:prstDash val="solid"/>
              <a:round/>
              <a:headEnd len="sm" w="sm" type="none"/>
              <a:tailEnd len="sm" w="sm" type="none"/>
            </a:ln>
          </a:bottom>
        </a:tcBdr>
        <a:fill>
          <a:solidFill>
            <a:srgbClr val="FFFFFF">
              <a:alpha val="0"/>
            </a:srgbClr>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16" Type="http://schemas.openxmlformats.org/officeDocument/2006/relationships/slide" Target="slides/slide11.xml"/><Relationship Id="rId38" Type="http://customschemas.google.com/relationships/presentationmetadata" Target="meta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8" name="Google Shape;88;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9" name="Google Shape;89;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9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2" name="Google Shape;152;p9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9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9" name="Google Shape;159;p9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9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6" name="Google Shape;166;p9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9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3" name="Google Shape;173;p9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4" name="Google Shape;174;p9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9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9" name="Google Shape;179;p9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9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7" name="Google Shape;187;p9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9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5" name="Google Shape;195;p9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10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3" name="Google Shape;203;p10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10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0" name="Google Shape;210;p10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10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9" name="Google Shape;219;p10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5" name="Google Shape;95;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6" name="Google Shape;96;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10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9" name="Google Shape;229;p10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10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7" name="Google Shape;237;p10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p10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5" name="Google Shape;245;p10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10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3" name="Google Shape;253;p10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p10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1" name="Google Shape;261;p10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p10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9" name="Google Shape;269;p10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0" name="Google Shape;270;p10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10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5" name="Google Shape;275;p10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p1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2" name="Google Shape;282;p1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p1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9" name="Google Shape;289;p1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p1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7" name="Google Shape;297;p1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8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3" name="Google Shape;103;p8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p1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8" name="Google Shape;308;p1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p1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8" name="Google Shape;318;p1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p7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325" name="Google Shape;325;p7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8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0" name="Google Shape;110;p8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8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7" name="Google Shape;117;p8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8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4" name="Google Shape;124;p8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9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1" name="Google Shape;131;p9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9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8" name="Google Shape;138;p9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9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5" name="Google Shape;145;p9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75"/>
          <p:cNvSpPr txBox="1"/>
          <p:nvPr>
            <p:ph type="ctrTitle"/>
          </p:nvPr>
        </p:nvSpPr>
        <p:spPr>
          <a:xfrm>
            <a:off x="1524000" y="1988598"/>
            <a:ext cx="9144000" cy="1521364"/>
          </a:xfrm>
          <a:prstGeom prst="rect">
            <a:avLst/>
          </a:prstGeom>
          <a:solidFill>
            <a:schemeClr val="accent2"/>
          </a:solid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Arial"/>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75"/>
          <p:cNvSpPr txBox="1"/>
          <p:nvPr>
            <p:ph idx="1" type="subTitle"/>
          </p:nvPr>
        </p:nvSpPr>
        <p:spPr>
          <a:xfrm>
            <a:off x="1524000" y="3602038"/>
            <a:ext cx="9144000" cy="1227414"/>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75"/>
          <p:cNvSpPr txBox="1"/>
          <p:nvPr/>
        </p:nvSpPr>
        <p:spPr>
          <a:xfrm>
            <a:off x="0" y="6461294"/>
            <a:ext cx="12192000" cy="403934"/>
          </a:xfrm>
          <a:prstGeom prst="rect">
            <a:avLst/>
          </a:prstGeom>
          <a:solidFill>
            <a:srgbClr val="2F5496"/>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pic>
        <p:nvPicPr>
          <p:cNvPr id="19" name="Google Shape;19;p75"/>
          <p:cNvPicPr preferRelativeResize="0"/>
          <p:nvPr/>
        </p:nvPicPr>
        <p:blipFill rotWithShape="1">
          <a:blip r:embed="rId2">
            <a:alphaModFix/>
          </a:blip>
          <a:srcRect b="0" l="0" r="0" t="0"/>
          <a:stretch/>
        </p:blipFill>
        <p:spPr>
          <a:xfrm>
            <a:off x="523292" y="23662"/>
            <a:ext cx="932284" cy="51275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4" name="Shape 74"/>
        <p:cNvGrpSpPr/>
        <p:nvPr/>
      </p:nvGrpSpPr>
      <p:grpSpPr>
        <a:xfrm>
          <a:off x="0" y="0"/>
          <a:ext cx="0" cy="0"/>
          <a:chOff x="0" y="0"/>
          <a:chExt cx="0" cy="0"/>
        </a:xfrm>
      </p:grpSpPr>
      <p:sp>
        <p:nvSpPr>
          <p:cNvPr id="75" name="Google Shape;75;p8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84"/>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8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8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8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0" name="Shape 80"/>
        <p:cNvGrpSpPr/>
        <p:nvPr/>
      </p:nvGrpSpPr>
      <p:grpSpPr>
        <a:xfrm>
          <a:off x="0" y="0"/>
          <a:ext cx="0" cy="0"/>
          <a:chOff x="0" y="0"/>
          <a:chExt cx="0" cy="0"/>
        </a:xfrm>
      </p:grpSpPr>
      <p:sp>
        <p:nvSpPr>
          <p:cNvPr id="81" name="Google Shape;81;p85"/>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85"/>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3" name="Google Shape;83;p8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p8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8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0" name="Shape 20"/>
        <p:cNvGrpSpPr/>
        <p:nvPr/>
      </p:nvGrpSpPr>
      <p:grpSpPr>
        <a:xfrm>
          <a:off x="0" y="0"/>
          <a:ext cx="0" cy="0"/>
          <a:chOff x="0" y="0"/>
          <a:chExt cx="0" cy="0"/>
        </a:xfrm>
      </p:grpSpPr>
      <p:sp>
        <p:nvSpPr>
          <p:cNvPr id="21" name="Google Shape;21;p76"/>
          <p:cNvSpPr txBox="1"/>
          <p:nvPr>
            <p:ph type="title"/>
          </p:nvPr>
        </p:nvSpPr>
        <p:spPr>
          <a:xfrm>
            <a:off x="838200" y="620209"/>
            <a:ext cx="9219460" cy="575433"/>
          </a:xfrm>
          <a:prstGeom prst="rect">
            <a:avLst/>
          </a:prstGeom>
          <a:solidFill>
            <a:schemeClr val="lt1"/>
          </a:solid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b="1" sz="3200">
                <a:solidFill>
                  <a:srgbClr val="00206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76"/>
          <p:cNvSpPr txBox="1"/>
          <p:nvPr/>
        </p:nvSpPr>
        <p:spPr>
          <a:xfrm>
            <a:off x="0" y="6461294"/>
            <a:ext cx="12192000" cy="369291"/>
          </a:xfrm>
          <a:prstGeom prst="rect">
            <a:avLst/>
          </a:prstGeom>
          <a:solidFill>
            <a:srgbClr val="2F5496"/>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2"/>
              </a:solidFill>
              <a:latin typeface="Arial"/>
              <a:ea typeface="Arial"/>
              <a:cs typeface="Arial"/>
              <a:sym typeface="Arial"/>
            </a:endParaRPr>
          </a:p>
        </p:txBody>
      </p:sp>
      <p:sp>
        <p:nvSpPr>
          <p:cNvPr id="23" name="Google Shape;23;p76"/>
          <p:cNvSpPr txBox="1"/>
          <p:nvPr>
            <p:ph idx="1" type="body"/>
          </p:nvPr>
        </p:nvSpPr>
        <p:spPr>
          <a:xfrm>
            <a:off x="838200" y="1535811"/>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solidFill>
                  <a:srgbClr val="002060"/>
                </a:solidFil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76"/>
          <p:cNvSpPr txBox="1"/>
          <p:nvPr>
            <p:ph idx="10" type="dt"/>
          </p:nvPr>
        </p:nvSpPr>
        <p:spPr>
          <a:xfrm>
            <a:off x="838200" y="6480699"/>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solidFill>
                  <a:schemeClr val="lt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76"/>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SzPts val="1200"/>
              <a:buNone/>
              <a:defRPr b="0" i="0" sz="1200" u="none" cap="none" strike="noStrike">
                <a:solidFill>
                  <a:schemeClr val="lt2"/>
                </a:solidFill>
                <a:latin typeface="Arial"/>
                <a:ea typeface="Arial"/>
                <a:cs typeface="Arial"/>
                <a:sym typeface="Arial"/>
              </a:defRPr>
            </a:lvl1pPr>
            <a:lvl2pPr indent="0" lvl="1" marL="0" algn="r">
              <a:lnSpc>
                <a:spcPct val="100000"/>
              </a:lnSpc>
              <a:spcBef>
                <a:spcPts val="0"/>
              </a:spcBef>
              <a:spcAft>
                <a:spcPts val="0"/>
              </a:spcAft>
              <a:buSzPts val="1200"/>
              <a:buNone/>
              <a:defRPr b="0" i="0" sz="1200" u="none" cap="none" strike="noStrike">
                <a:solidFill>
                  <a:schemeClr val="lt2"/>
                </a:solidFill>
                <a:latin typeface="Arial"/>
                <a:ea typeface="Arial"/>
                <a:cs typeface="Arial"/>
                <a:sym typeface="Arial"/>
              </a:defRPr>
            </a:lvl2pPr>
            <a:lvl3pPr indent="0" lvl="2" marL="0" algn="r">
              <a:lnSpc>
                <a:spcPct val="100000"/>
              </a:lnSpc>
              <a:spcBef>
                <a:spcPts val="0"/>
              </a:spcBef>
              <a:spcAft>
                <a:spcPts val="0"/>
              </a:spcAft>
              <a:buSzPts val="1200"/>
              <a:buNone/>
              <a:defRPr b="0" i="0" sz="1200" u="none" cap="none" strike="noStrike">
                <a:solidFill>
                  <a:schemeClr val="lt2"/>
                </a:solidFill>
                <a:latin typeface="Arial"/>
                <a:ea typeface="Arial"/>
                <a:cs typeface="Arial"/>
                <a:sym typeface="Arial"/>
              </a:defRPr>
            </a:lvl3pPr>
            <a:lvl4pPr indent="0" lvl="3" marL="0" algn="r">
              <a:lnSpc>
                <a:spcPct val="100000"/>
              </a:lnSpc>
              <a:spcBef>
                <a:spcPts val="0"/>
              </a:spcBef>
              <a:spcAft>
                <a:spcPts val="0"/>
              </a:spcAft>
              <a:buSzPts val="1200"/>
              <a:buNone/>
              <a:defRPr b="0" i="0" sz="1200" u="none" cap="none" strike="noStrike">
                <a:solidFill>
                  <a:schemeClr val="lt2"/>
                </a:solidFill>
                <a:latin typeface="Arial"/>
                <a:ea typeface="Arial"/>
                <a:cs typeface="Arial"/>
                <a:sym typeface="Arial"/>
              </a:defRPr>
            </a:lvl4pPr>
            <a:lvl5pPr indent="0" lvl="4" marL="0" algn="r">
              <a:lnSpc>
                <a:spcPct val="100000"/>
              </a:lnSpc>
              <a:spcBef>
                <a:spcPts val="0"/>
              </a:spcBef>
              <a:spcAft>
                <a:spcPts val="0"/>
              </a:spcAft>
              <a:buSzPts val="1200"/>
              <a:buNone/>
              <a:defRPr b="0" i="0" sz="1200" u="none" cap="none" strike="noStrike">
                <a:solidFill>
                  <a:schemeClr val="lt2"/>
                </a:solidFill>
                <a:latin typeface="Arial"/>
                <a:ea typeface="Arial"/>
                <a:cs typeface="Arial"/>
                <a:sym typeface="Arial"/>
              </a:defRPr>
            </a:lvl5pPr>
            <a:lvl6pPr indent="0" lvl="5" marL="0" algn="r">
              <a:lnSpc>
                <a:spcPct val="100000"/>
              </a:lnSpc>
              <a:spcBef>
                <a:spcPts val="0"/>
              </a:spcBef>
              <a:spcAft>
                <a:spcPts val="0"/>
              </a:spcAft>
              <a:buSzPts val="1200"/>
              <a:buNone/>
              <a:defRPr b="0" i="0" sz="1200" u="none" cap="none" strike="noStrike">
                <a:solidFill>
                  <a:schemeClr val="lt2"/>
                </a:solidFill>
                <a:latin typeface="Arial"/>
                <a:ea typeface="Arial"/>
                <a:cs typeface="Arial"/>
                <a:sym typeface="Arial"/>
              </a:defRPr>
            </a:lvl6pPr>
            <a:lvl7pPr indent="0" lvl="6" marL="0" algn="r">
              <a:lnSpc>
                <a:spcPct val="100000"/>
              </a:lnSpc>
              <a:spcBef>
                <a:spcPts val="0"/>
              </a:spcBef>
              <a:spcAft>
                <a:spcPts val="0"/>
              </a:spcAft>
              <a:buSzPts val="1200"/>
              <a:buNone/>
              <a:defRPr b="0" i="0" sz="1200" u="none" cap="none" strike="noStrike">
                <a:solidFill>
                  <a:schemeClr val="lt2"/>
                </a:solidFill>
                <a:latin typeface="Arial"/>
                <a:ea typeface="Arial"/>
                <a:cs typeface="Arial"/>
                <a:sym typeface="Arial"/>
              </a:defRPr>
            </a:lvl7pPr>
            <a:lvl8pPr indent="0" lvl="7" marL="0" algn="r">
              <a:lnSpc>
                <a:spcPct val="100000"/>
              </a:lnSpc>
              <a:spcBef>
                <a:spcPts val="0"/>
              </a:spcBef>
              <a:spcAft>
                <a:spcPts val="0"/>
              </a:spcAft>
              <a:buSzPts val="1200"/>
              <a:buNone/>
              <a:defRPr b="0" i="0" sz="1200" u="none" cap="none" strike="noStrike">
                <a:solidFill>
                  <a:schemeClr val="lt2"/>
                </a:solidFill>
                <a:latin typeface="Arial"/>
                <a:ea typeface="Arial"/>
                <a:cs typeface="Arial"/>
                <a:sym typeface="Arial"/>
              </a:defRPr>
            </a:lvl8pPr>
            <a:lvl9pPr indent="0" lvl="8" marL="0" algn="r">
              <a:lnSpc>
                <a:spcPct val="100000"/>
              </a:lnSpc>
              <a:spcBef>
                <a:spcPts val="0"/>
              </a:spcBef>
              <a:spcAft>
                <a:spcPts val="0"/>
              </a:spcAft>
              <a:buSzPts val="1200"/>
              <a:buNone/>
              <a:defRPr b="0" i="0" sz="12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26" name="Google Shape;26;p76"/>
          <p:cNvSpPr txBox="1"/>
          <p:nvPr/>
        </p:nvSpPr>
        <p:spPr>
          <a:xfrm>
            <a:off x="670250" y="620209"/>
            <a:ext cx="167950" cy="575433"/>
          </a:xfrm>
          <a:prstGeom prst="rect">
            <a:avLst/>
          </a:prstGeom>
          <a:solidFill>
            <a:srgbClr val="002060"/>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pic>
        <p:nvPicPr>
          <p:cNvPr id="27" name="Google Shape;27;p76"/>
          <p:cNvPicPr preferRelativeResize="0"/>
          <p:nvPr/>
        </p:nvPicPr>
        <p:blipFill rotWithShape="1">
          <a:blip r:embed="rId2">
            <a:alphaModFix/>
          </a:blip>
          <a:srcRect b="0" l="0" r="0" t="0"/>
          <a:stretch/>
        </p:blipFill>
        <p:spPr>
          <a:xfrm>
            <a:off x="838200" y="7619"/>
            <a:ext cx="932284" cy="512756"/>
          </a:xfrm>
          <a:prstGeom prst="rect">
            <a:avLst/>
          </a:prstGeom>
          <a:noFill/>
          <a:ln>
            <a:noFill/>
          </a:ln>
        </p:spPr>
      </p:pic>
      <p:pic>
        <p:nvPicPr>
          <p:cNvPr descr="Node.jsで開発環境を切り替え - Libra Studio Log" id="28" name="Google Shape;28;p76"/>
          <p:cNvPicPr preferRelativeResize="0"/>
          <p:nvPr/>
        </p:nvPicPr>
        <p:blipFill rotWithShape="1">
          <a:blip r:embed="rId3">
            <a:alphaModFix/>
          </a:blip>
          <a:srcRect b="0" l="0" r="0" t="0"/>
          <a:stretch/>
        </p:blipFill>
        <p:spPr>
          <a:xfrm>
            <a:off x="10860840" y="27415"/>
            <a:ext cx="492960" cy="49296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9" name="Shape 29"/>
        <p:cNvGrpSpPr/>
        <p:nvPr/>
      </p:nvGrpSpPr>
      <p:grpSpPr>
        <a:xfrm>
          <a:off x="0" y="0"/>
          <a:ext cx="0" cy="0"/>
          <a:chOff x="0" y="0"/>
          <a:chExt cx="0" cy="0"/>
        </a:xfrm>
      </p:grpSpPr>
      <p:sp>
        <p:nvSpPr>
          <p:cNvPr id="30" name="Google Shape;30;p77"/>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Arial"/>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77"/>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2" name="Google Shape;32;p7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7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7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5" name="Shape 35"/>
        <p:cNvGrpSpPr/>
        <p:nvPr/>
      </p:nvGrpSpPr>
      <p:grpSpPr>
        <a:xfrm>
          <a:off x="0" y="0"/>
          <a:ext cx="0" cy="0"/>
          <a:chOff x="0" y="0"/>
          <a:chExt cx="0" cy="0"/>
        </a:xfrm>
      </p:grpSpPr>
      <p:sp>
        <p:nvSpPr>
          <p:cNvPr id="36" name="Google Shape;36;p7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b="1" sz="3600">
                <a:solidFill>
                  <a:srgbClr val="00206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78"/>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8" name="Google Shape;38;p78"/>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9" name="Google Shape;39;p7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7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7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2" name="Shape 42"/>
        <p:cNvGrpSpPr/>
        <p:nvPr/>
      </p:nvGrpSpPr>
      <p:grpSpPr>
        <a:xfrm>
          <a:off x="0" y="0"/>
          <a:ext cx="0" cy="0"/>
          <a:chOff x="0" y="0"/>
          <a:chExt cx="0" cy="0"/>
        </a:xfrm>
      </p:grpSpPr>
      <p:sp>
        <p:nvSpPr>
          <p:cNvPr id="43" name="Google Shape;43;p79"/>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79"/>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79"/>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79"/>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7" name="Google Shape;47;p79"/>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8" name="Google Shape;48;p7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7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7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1" name="Shape 51"/>
        <p:cNvGrpSpPr/>
        <p:nvPr/>
      </p:nvGrpSpPr>
      <p:grpSpPr>
        <a:xfrm>
          <a:off x="0" y="0"/>
          <a:ext cx="0" cy="0"/>
          <a:chOff x="0" y="0"/>
          <a:chExt cx="0" cy="0"/>
        </a:xfrm>
      </p:grpSpPr>
      <p:sp>
        <p:nvSpPr>
          <p:cNvPr id="52" name="Google Shape;52;p8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8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8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8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8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8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8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0" name="Shape 60"/>
        <p:cNvGrpSpPr/>
        <p:nvPr/>
      </p:nvGrpSpPr>
      <p:grpSpPr>
        <a:xfrm>
          <a:off x="0" y="0"/>
          <a:ext cx="0" cy="0"/>
          <a:chOff x="0" y="0"/>
          <a:chExt cx="0" cy="0"/>
        </a:xfrm>
      </p:grpSpPr>
      <p:sp>
        <p:nvSpPr>
          <p:cNvPr id="61" name="Google Shape;61;p8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Arial"/>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82"/>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3" name="Google Shape;63;p82"/>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4" name="Google Shape;64;p8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8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8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7" name="Shape 67"/>
        <p:cNvGrpSpPr/>
        <p:nvPr/>
      </p:nvGrpSpPr>
      <p:grpSpPr>
        <a:xfrm>
          <a:off x="0" y="0"/>
          <a:ext cx="0" cy="0"/>
          <a:chOff x="0" y="0"/>
          <a:chExt cx="0" cy="0"/>
        </a:xfrm>
      </p:grpSpPr>
      <p:sp>
        <p:nvSpPr>
          <p:cNvPr id="68" name="Google Shape;68;p83"/>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Arial"/>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83"/>
          <p:cNvSpPr/>
          <p:nvPr>
            <p:ph idx="2" type="pic"/>
          </p:nvPr>
        </p:nvSpPr>
        <p:spPr>
          <a:xfrm>
            <a:off x="5183188" y="987425"/>
            <a:ext cx="6172200" cy="4873625"/>
          </a:xfrm>
          <a:prstGeom prst="rect">
            <a:avLst/>
          </a:prstGeom>
          <a:noFill/>
          <a:ln>
            <a:noFill/>
          </a:ln>
        </p:spPr>
      </p:sp>
      <p:sp>
        <p:nvSpPr>
          <p:cNvPr id="70" name="Google Shape;70;p83"/>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1" name="Google Shape;71;p8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8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8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7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7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2" name="Google Shape;12;p7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3" name="Google Shape;13;p7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4" name="Google Shape;14;p7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hyperlink" Target="https://signup.heroku.com/" TargetMode="External"/><Relationship Id="rId4" Type="http://schemas.openxmlformats.org/officeDocument/2006/relationships/image" Target="../media/image2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hyperlink" Target="https://devcenter.heroku.com/articles/heroku-cli"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6.png"/><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4.png"/><Relationship Id="rId4" Type="http://schemas.openxmlformats.org/officeDocument/2006/relationships/image" Target="../media/image9.png"/><Relationship Id="rId5"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1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hyperlink" Target="https://firebase.google.com/" TargetMode="External"/><Relationship Id="rId4" Type="http://schemas.openxmlformats.org/officeDocument/2006/relationships/image" Target="../media/image2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15.png"/><Relationship Id="rId4" Type="http://schemas.openxmlformats.org/officeDocument/2006/relationships/image" Target="../media/image21.png"/><Relationship Id="rId5" Type="http://schemas.openxmlformats.org/officeDocument/2006/relationships/image" Target="../media/image20.png"/><Relationship Id="rId6"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17.png"/><Relationship Id="rId4" Type="http://schemas.openxmlformats.org/officeDocument/2006/relationships/image" Target="../media/image18.png"/><Relationship Id="rId5" Type="http://schemas.openxmlformats.org/officeDocument/2006/relationships/image" Target="../media/image2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
          <p:cNvSpPr txBox="1"/>
          <p:nvPr>
            <p:ph type="ctrTitle"/>
          </p:nvPr>
        </p:nvSpPr>
        <p:spPr>
          <a:xfrm>
            <a:off x="1161393" y="2241458"/>
            <a:ext cx="9869214" cy="1774360"/>
          </a:xfrm>
          <a:prstGeom prst="rect">
            <a:avLst/>
          </a:prstGeom>
          <a:gradFill>
            <a:gsLst>
              <a:gs pos="0">
                <a:srgbClr val="F6F9FC"/>
              </a:gs>
              <a:gs pos="74000">
                <a:srgbClr val="B3D1EC"/>
              </a:gs>
              <a:gs pos="83000">
                <a:srgbClr val="B3D1EC"/>
              </a:gs>
              <a:gs pos="100000">
                <a:srgbClr val="CCE0F2"/>
              </a:gs>
            </a:gsLst>
            <a:lin ang="5400000" scaled="0"/>
          </a:grad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Arial"/>
              <a:buNone/>
            </a:pPr>
            <a:r>
              <a:rPr b="1" lang="en-US" sz="4400">
                <a:solidFill>
                  <a:srgbClr val="002060"/>
                </a:solidFill>
                <a:latin typeface="Arial"/>
                <a:ea typeface="Arial"/>
                <a:cs typeface="Arial"/>
                <a:sym typeface="Arial"/>
              </a:rPr>
              <a:t>Backend as a Service (BaaS)</a:t>
            </a:r>
            <a:endParaRPr b="1" sz="4400">
              <a:solidFill>
                <a:srgbClr val="002060"/>
              </a:solidFill>
              <a:latin typeface="Arial"/>
              <a:ea typeface="Arial"/>
              <a:cs typeface="Arial"/>
              <a:sym typeface="Arial"/>
            </a:endParaRPr>
          </a:p>
        </p:txBody>
      </p:sp>
      <p:pic>
        <p:nvPicPr>
          <p:cNvPr descr="MongoDB with Node.js, CRUD Operation - DEV Community" id="92" name="Google Shape;92;p1"/>
          <p:cNvPicPr preferRelativeResize="0"/>
          <p:nvPr/>
        </p:nvPicPr>
        <p:blipFill rotWithShape="1">
          <a:blip r:embed="rId3">
            <a:alphaModFix/>
          </a:blip>
          <a:srcRect b="25606" l="0" r="0" t="32619"/>
          <a:stretch/>
        </p:blipFill>
        <p:spPr>
          <a:xfrm>
            <a:off x="1161393" y="570270"/>
            <a:ext cx="9869214" cy="1671187"/>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93"/>
          <p:cNvSpPr txBox="1"/>
          <p:nvPr>
            <p:ph type="title"/>
          </p:nvPr>
        </p:nvSpPr>
        <p:spPr>
          <a:xfrm>
            <a:off x="838200" y="620209"/>
            <a:ext cx="9219460" cy="575433"/>
          </a:xfrm>
          <a:prstGeom prst="rect">
            <a:avLst/>
          </a:prstGeom>
          <a:solidFill>
            <a:schemeClr val="lt1"/>
          </a:solid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1800"/>
              <a:buNone/>
            </a:pPr>
            <a:r>
              <a:rPr lang="en-US"/>
              <a:t>What is Platform as a Service (PaaS)</a:t>
            </a:r>
            <a:endParaRPr/>
          </a:p>
        </p:txBody>
      </p:sp>
      <p:sp>
        <p:nvSpPr>
          <p:cNvPr id="155" name="Google Shape;155;p93"/>
          <p:cNvSpPr txBox="1"/>
          <p:nvPr>
            <p:ph idx="1" type="body"/>
          </p:nvPr>
        </p:nvSpPr>
        <p:spPr>
          <a:xfrm>
            <a:off x="838200" y="1535810"/>
            <a:ext cx="10515600" cy="4944889"/>
          </a:xfrm>
          <a:prstGeom prst="rect">
            <a:avLst/>
          </a:prstGeom>
          <a:noFill/>
          <a:ln>
            <a:noFill/>
          </a:ln>
        </p:spPr>
        <p:txBody>
          <a:bodyPr anchorCtr="0" anchor="t" bIns="45700" lIns="91425" spcFirstLastPara="1" rIns="91425" wrap="square" tIns="45700">
            <a:normAutofit lnSpcReduction="10000"/>
          </a:bodyPr>
          <a:lstStyle/>
          <a:p>
            <a:pPr indent="-342900" lvl="0" marL="457200" rtl="0" algn="just">
              <a:lnSpc>
                <a:spcPct val="90000"/>
              </a:lnSpc>
              <a:spcBef>
                <a:spcPts val="1000"/>
              </a:spcBef>
              <a:spcAft>
                <a:spcPts val="0"/>
              </a:spcAft>
              <a:buSzPts val="1800"/>
              <a:buChar char="•"/>
            </a:pPr>
            <a:r>
              <a:rPr lang="en-US"/>
              <a:t>PaaS (Platform as a Service) is another cloud-based service for deploying and managing applications. It provides an automated platform for developers to deploy backend. It works without worrying about how to configure the infrastructure components.</a:t>
            </a:r>
            <a:endParaRPr/>
          </a:p>
          <a:p>
            <a:pPr indent="-342900" lvl="0" marL="457200" rtl="0" algn="just">
              <a:lnSpc>
                <a:spcPct val="90000"/>
              </a:lnSpc>
              <a:spcBef>
                <a:spcPts val="1000"/>
              </a:spcBef>
              <a:spcAft>
                <a:spcPts val="0"/>
              </a:spcAft>
              <a:buSzPts val="1800"/>
              <a:buChar char="•"/>
            </a:pPr>
            <a:r>
              <a:rPr lang="en-US"/>
              <a:t>Organizations that need to set up complex applications with cloud deployment often use PaaS services.  These services usually offer the following features to help ensure the applications’ performance:</a:t>
            </a:r>
            <a:endParaRPr/>
          </a:p>
          <a:p>
            <a:pPr indent="-342900" lvl="1" marL="914400" rtl="0" algn="just">
              <a:lnSpc>
                <a:spcPct val="90000"/>
              </a:lnSpc>
              <a:spcBef>
                <a:spcPts val="500"/>
              </a:spcBef>
              <a:spcAft>
                <a:spcPts val="0"/>
              </a:spcAft>
              <a:buSzPts val="1800"/>
              <a:buChar char="•"/>
            </a:pPr>
            <a:r>
              <a:rPr lang="en-US"/>
              <a:t>Reliability</a:t>
            </a:r>
            <a:endParaRPr/>
          </a:p>
          <a:p>
            <a:pPr indent="-342900" lvl="1" marL="914400" rtl="0" algn="just">
              <a:lnSpc>
                <a:spcPct val="90000"/>
              </a:lnSpc>
              <a:spcBef>
                <a:spcPts val="500"/>
              </a:spcBef>
              <a:spcAft>
                <a:spcPts val="0"/>
              </a:spcAft>
              <a:buSzPts val="1800"/>
              <a:buChar char="•"/>
            </a:pPr>
            <a:r>
              <a:rPr lang="en-US"/>
              <a:t>Hardware scaling</a:t>
            </a:r>
            <a:endParaRPr/>
          </a:p>
          <a:p>
            <a:pPr indent="-342900" lvl="1" marL="914400" rtl="0" algn="just">
              <a:lnSpc>
                <a:spcPct val="90000"/>
              </a:lnSpc>
              <a:spcBef>
                <a:spcPts val="500"/>
              </a:spcBef>
              <a:spcAft>
                <a:spcPts val="0"/>
              </a:spcAft>
              <a:buSzPts val="1800"/>
              <a:buChar char="•"/>
            </a:pPr>
            <a:r>
              <a:rPr lang="en-US"/>
              <a:t>Monitoring</a:t>
            </a:r>
            <a:endParaRPr/>
          </a:p>
          <a:p>
            <a:pPr indent="-342900" lvl="1" marL="914400" rtl="0" algn="just">
              <a:lnSpc>
                <a:spcPct val="90000"/>
              </a:lnSpc>
              <a:spcBef>
                <a:spcPts val="500"/>
              </a:spcBef>
              <a:spcAft>
                <a:spcPts val="0"/>
              </a:spcAft>
              <a:buSzPts val="1800"/>
              <a:buChar char="•"/>
            </a:pPr>
            <a:r>
              <a:rPr lang="en-US"/>
              <a:t>Security</a:t>
            </a:r>
            <a:endParaRPr/>
          </a:p>
        </p:txBody>
      </p:sp>
      <p:sp>
        <p:nvSpPr>
          <p:cNvPr id="156" name="Google Shape;156;p93"/>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94"/>
          <p:cNvSpPr txBox="1"/>
          <p:nvPr>
            <p:ph type="title"/>
          </p:nvPr>
        </p:nvSpPr>
        <p:spPr>
          <a:xfrm>
            <a:off x="838200" y="620209"/>
            <a:ext cx="9219460" cy="575433"/>
          </a:xfrm>
          <a:prstGeom prst="rect">
            <a:avLst/>
          </a:prstGeom>
          <a:solidFill>
            <a:schemeClr val="lt1"/>
          </a:solid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1800"/>
              <a:buNone/>
            </a:pPr>
            <a:r>
              <a:rPr lang="en-US"/>
              <a:t>What is Infrastructure as a Service (IaaS)</a:t>
            </a:r>
            <a:endParaRPr/>
          </a:p>
        </p:txBody>
      </p:sp>
      <p:sp>
        <p:nvSpPr>
          <p:cNvPr id="162" name="Google Shape;162;p94"/>
          <p:cNvSpPr txBox="1"/>
          <p:nvPr>
            <p:ph idx="1" type="body"/>
          </p:nvPr>
        </p:nvSpPr>
        <p:spPr>
          <a:xfrm>
            <a:off x="838200" y="1535810"/>
            <a:ext cx="10515600" cy="4944889"/>
          </a:xfrm>
          <a:prstGeom prst="rect">
            <a:avLst/>
          </a:prstGeom>
          <a:noFill/>
          <a:ln>
            <a:noFill/>
          </a:ln>
        </p:spPr>
        <p:txBody>
          <a:bodyPr anchorCtr="0" anchor="t" bIns="45700" lIns="91425" spcFirstLastPara="1" rIns="91425" wrap="square" tIns="45700">
            <a:normAutofit fontScale="92500" lnSpcReduction="10000"/>
          </a:bodyPr>
          <a:lstStyle/>
          <a:p>
            <a:pPr indent="-342900" lvl="0" marL="457200" rtl="0" algn="just">
              <a:lnSpc>
                <a:spcPct val="90000"/>
              </a:lnSpc>
              <a:spcBef>
                <a:spcPts val="1000"/>
              </a:spcBef>
              <a:spcAft>
                <a:spcPts val="0"/>
              </a:spcAft>
              <a:buSzPct val="69498"/>
              <a:buChar char="•"/>
            </a:pPr>
            <a:r>
              <a:rPr lang="en-US"/>
              <a:t>IaaS (Infrastructure as a Service) is a cloud-based service for deploying and managing applications. It provides an automated platform to provision:</a:t>
            </a:r>
            <a:endParaRPr/>
          </a:p>
          <a:p>
            <a:pPr indent="-342900" lvl="1" marL="914400" rtl="0" algn="just">
              <a:lnSpc>
                <a:spcPct val="90000"/>
              </a:lnSpc>
              <a:spcBef>
                <a:spcPts val="500"/>
              </a:spcBef>
              <a:spcAft>
                <a:spcPts val="0"/>
              </a:spcAft>
              <a:buSzPct val="81081"/>
              <a:buChar char="•"/>
            </a:pPr>
            <a:r>
              <a:rPr lang="en-US"/>
              <a:t>Virtual machines</a:t>
            </a:r>
            <a:endParaRPr/>
          </a:p>
          <a:p>
            <a:pPr indent="-342900" lvl="1" marL="914400" rtl="0" algn="just">
              <a:lnSpc>
                <a:spcPct val="90000"/>
              </a:lnSpc>
              <a:spcBef>
                <a:spcPts val="500"/>
              </a:spcBef>
              <a:spcAft>
                <a:spcPts val="0"/>
              </a:spcAft>
              <a:buSzPct val="81081"/>
              <a:buChar char="•"/>
            </a:pPr>
            <a:r>
              <a:rPr lang="en-US"/>
              <a:t>Storage</a:t>
            </a:r>
            <a:endParaRPr/>
          </a:p>
          <a:p>
            <a:pPr indent="-342900" lvl="1" marL="914400" rtl="0" algn="just">
              <a:lnSpc>
                <a:spcPct val="90000"/>
              </a:lnSpc>
              <a:spcBef>
                <a:spcPts val="500"/>
              </a:spcBef>
              <a:spcAft>
                <a:spcPts val="0"/>
              </a:spcAft>
              <a:buSzPct val="81081"/>
              <a:buChar char="•"/>
            </a:pPr>
            <a:r>
              <a:rPr lang="en-US"/>
              <a:t>Databases</a:t>
            </a:r>
            <a:endParaRPr/>
          </a:p>
          <a:p>
            <a:pPr indent="-342900" lvl="0" marL="457200" rtl="0" algn="just">
              <a:lnSpc>
                <a:spcPct val="90000"/>
              </a:lnSpc>
              <a:spcBef>
                <a:spcPts val="1000"/>
              </a:spcBef>
              <a:spcAft>
                <a:spcPts val="0"/>
              </a:spcAft>
              <a:buSzPct val="69498"/>
              <a:buChar char="•"/>
            </a:pPr>
            <a:r>
              <a:rPr lang="en-US"/>
              <a:t>Along with other resources without the need to set up and configure physical hardware. It is ideal for organizations that want to deploy their backend with minimal effort quickly.</a:t>
            </a:r>
            <a:endParaRPr/>
          </a:p>
          <a:p>
            <a:pPr indent="-342900" lvl="0" marL="457200" rtl="0" algn="just">
              <a:lnSpc>
                <a:spcPct val="90000"/>
              </a:lnSpc>
              <a:spcBef>
                <a:spcPts val="1000"/>
              </a:spcBef>
              <a:spcAft>
                <a:spcPts val="0"/>
              </a:spcAft>
              <a:buSzPct val="69498"/>
              <a:buChar char="•"/>
            </a:pPr>
            <a:r>
              <a:rPr lang="en-US"/>
              <a:t>Additionally, they provide APIs and SDKs. These make it easy to integrate with third-party services. So, your app gets other functionalities such as databases, storage services, and authentication providers.</a:t>
            </a:r>
            <a:endParaRPr/>
          </a:p>
        </p:txBody>
      </p:sp>
      <p:sp>
        <p:nvSpPr>
          <p:cNvPr id="163" name="Google Shape;163;p94"/>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95"/>
          <p:cNvSpPr txBox="1"/>
          <p:nvPr>
            <p:ph type="title"/>
          </p:nvPr>
        </p:nvSpPr>
        <p:spPr>
          <a:xfrm>
            <a:off x="838200" y="620209"/>
            <a:ext cx="9219460" cy="575433"/>
          </a:xfrm>
          <a:prstGeom prst="rect">
            <a:avLst/>
          </a:prstGeom>
          <a:solidFill>
            <a:schemeClr val="lt1"/>
          </a:solid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1800"/>
              <a:buNone/>
            </a:pPr>
            <a:r>
              <a:rPr lang="en-US"/>
              <a:t>What is Software as a Service (SaaS) </a:t>
            </a:r>
            <a:endParaRPr/>
          </a:p>
        </p:txBody>
      </p:sp>
      <p:sp>
        <p:nvSpPr>
          <p:cNvPr id="169" name="Google Shape;169;p95"/>
          <p:cNvSpPr txBox="1"/>
          <p:nvPr>
            <p:ph idx="1" type="body"/>
          </p:nvPr>
        </p:nvSpPr>
        <p:spPr>
          <a:xfrm>
            <a:off x="838200" y="1535811"/>
            <a:ext cx="10515600" cy="4351338"/>
          </a:xfrm>
          <a:prstGeom prst="rect">
            <a:avLst/>
          </a:prstGeom>
          <a:noFill/>
          <a:ln>
            <a:noFill/>
          </a:ln>
        </p:spPr>
        <p:txBody>
          <a:bodyPr anchorCtr="0" anchor="t" bIns="45700" lIns="91425" spcFirstLastPara="1" rIns="91425" wrap="square" tIns="45700">
            <a:normAutofit/>
          </a:bodyPr>
          <a:lstStyle/>
          <a:p>
            <a:pPr indent="-342900" lvl="0" marL="457200" rtl="0" algn="just">
              <a:lnSpc>
                <a:spcPct val="90000"/>
              </a:lnSpc>
              <a:spcBef>
                <a:spcPts val="1000"/>
              </a:spcBef>
              <a:spcAft>
                <a:spcPts val="0"/>
              </a:spcAft>
              <a:buSzPts val="1800"/>
              <a:buChar char="•"/>
            </a:pPr>
            <a:r>
              <a:rPr lang="en-US"/>
              <a:t>This model delivers software applications over the Internet, which are usually accessed by users through a web browser. SaaS providers manage the infrastructure, platforms, and even the applications themselves. </a:t>
            </a:r>
            <a:endParaRPr/>
          </a:p>
          <a:p>
            <a:pPr indent="-342900" lvl="0" marL="457200" rtl="0" algn="just">
              <a:lnSpc>
                <a:spcPct val="90000"/>
              </a:lnSpc>
              <a:spcBef>
                <a:spcPts val="1000"/>
              </a:spcBef>
              <a:spcAft>
                <a:spcPts val="0"/>
              </a:spcAft>
              <a:buSzPts val="1800"/>
              <a:buChar char="•"/>
            </a:pPr>
            <a:r>
              <a:rPr lang="en-US"/>
              <a:t>Examples include Google Workspace, Microsoft Office 365, and Salesforce. While not typically used just for deploying backends, some aspects of SaaS can intersect with backend functionality, especially in terms of user management and integration services.</a:t>
            </a:r>
            <a:endParaRPr/>
          </a:p>
        </p:txBody>
      </p:sp>
      <p:sp>
        <p:nvSpPr>
          <p:cNvPr id="170" name="Google Shape;170;p95"/>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96"/>
          <p:cNvSpPr txBox="1"/>
          <p:nvPr>
            <p:ph type="ctrTitle"/>
          </p:nvPr>
        </p:nvSpPr>
        <p:spPr>
          <a:xfrm>
            <a:off x="1161393" y="2241458"/>
            <a:ext cx="9869214" cy="1774360"/>
          </a:xfrm>
          <a:prstGeom prst="rect">
            <a:avLst/>
          </a:prstGeom>
          <a:gradFill>
            <a:gsLst>
              <a:gs pos="0">
                <a:srgbClr val="F6F9FC"/>
              </a:gs>
              <a:gs pos="74000">
                <a:srgbClr val="B3D1EC"/>
              </a:gs>
              <a:gs pos="83000">
                <a:srgbClr val="B3D1EC"/>
              </a:gs>
              <a:gs pos="100000">
                <a:srgbClr val="CCE0F2"/>
              </a:gs>
            </a:gsLst>
            <a:lin ang="5400000" scaled="0"/>
          </a:grad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Arial"/>
              <a:buNone/>
            </a:pPr>
            <a:r>
              <a:rPr b="1" lang="en-US" sz="4400">
                <a:solidFill>
                  <a:srgbClr val="002060"/>
                </a:solidFill>
                <a:latin typeface="Arial"/>
                <a:ea typeface="Arial"/>
                <a:cs typeface="Arial"/>
                <a:sym typeface="Arial"/>
              </a:rPr>
              <a:t>Heroku</a:t>
            </a:r>
            <a:endParaRPr b="1" sz="4400">
              <a:solidFill>
                <a:srgbClr val="00206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97"/>
          <p:cNvSpPr txBox="1"/>
          <p:nvPr>
            <p:ph type="title"/>
          </p:nvPr>
        </p:nvSpPr>
        <p:spPr>
          <a:xfrm>
            <a:off x="838200" y="620209"/>
            <a:ext cx="9219460" cy="575433"/>
          </a:xfrm>
          <a:prstGeom prst="rect">
            <a:avLst/>
          </a:prstGeom>
          <a:solidFill>
            <a:schemeClr val="lt1"/>
          </a:solid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1800"/>
              <a:buNone/>
            </a:pPr>
            <a:r>
              <a:rPr lang="en-US"/>
              <a:t>Introduction Heroku</a:t>
            </a:r>
            <a:endParaRPr/>
          </a:p>
        </p:txBody>
      </p:sp>
      <p:sp>
        <p:nvSpPr>
          <p:cNvPr id="182" name="Google Shape;182;p97"/>
          <p:cNvSpPr txBox="1"/>
          <p:nvPr>
            <p:ph idx="1" type="body"/>
          </p:nvPr>
        </p:nvSpPr>
        <p:spPr>
          <a:xfrm>
            <a:off x="838200" y="1535811"/>
            <a:ext cx="6294120" cy="4351338"/>
          </a:xfrm>
          <a:prstGeom prst="rect">
            <a:avLst/>
          </a:prstGeom>
          <a:noFill/>
          <a:ln>
            <a:noFill/>
          </a:ln>
        </p:spPr>
        <p:txBody>
          <a:bodyPr anchorCtr="0" anchor="t" bIns="45700" lIns="91425" spcFirstLastPara="1" rIns="91425" wrap="square" tIns="45700">
            <a:normAutofit/>
          </a:bodyPr>
          <a:lstStyle/>
          <a:p>
            <a:pPr indent="-342900" lvl="0" marL="457200" rtl="0" algn="just">
              <a:lnSpc>
                <a:spcPct val="90000"/>
              </a:lnSpc>
              <a:spcBef>
                <a:spcPts val="1000"/>
              </a:spcBef>
              <a:spcAft>
                <a:spcPts val="0"/>
              </a:spcAft>
              <a:buSzPts val="1800"/>
              <a:buChar char="•"/>
            </a:pPr>
            <a:r>
              <a:rPr lang="en-US"/>
              <a:t>Heroku is a PaaS provider that allows developers to deploy their backend with minimal effort instantly. </a:t>
            </a:r>
            <a:endParaRPr/>
          </a:p>
          <a:p>
            <a:pPr indent="-342900" lvl="0" marL="457200" rtl="0" algn="just">
              <a:lnSpc>
                <a:spcPct val="90000"/>
              </a:lnSpc>
              <a:spcBef>
                <a:spcPts val="1000"/>
              </a:spcBef>
              <a:spcAft>
                <a:spcPts val="0"/>
              </a:spcAft>
              <a:buSzPts val="1800"/>
              <a:buChar char="•"/>
            </a:pPr>
            <a:r>
              <a:rPr lang="en-US"/>
              <a:t>It provides a platform for hosting web applications. </a:t>
            </a:r>
            <a:endParaRPr/>
          </a:p>
          <a:p>
            <a:pPr indent="-342900" lvl="0" marL="457200" rtl="0" algn="just">
              <a:lnSpc>
                <a:spcPct val="90000"/>
              </a:lnSpc>
              <a:spcBef>
                <a:spcPts val="1000"/>
              </a:spcBef>
              <a:spcAft>
                <a:spcPts val="0"/>
              </a:spcAft>
              <a:buSzPts val="1800"/>
              <a:buChar char="•"/>
            </a:pPr>
            <a:r>
              <a:rPr lang="en-US"/>
              <a:t>Some of its features include scalability, monitoring, and security.</a:t>
            </a:r>
            <a:endParaRPr/>
          </a:p>
        </p:txBody>
      </p:sp>
      <p:sp>
        <p:nvSpPr>
          <p:cNvPr id="183" name="Google Shape;183;p97"/>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184" name="Google Shape;184;p97"/>
          <p:cNvPicPr preferRelativeResize="0"/>
          <p:nvPr/>
        </p:nvPicPr>
        <p:blipFill rotWithShape="1">
          <a:blip r:embed="rId3">
            <a:alphaModFix/>
          </a:blip>
          <a:srcRect b="0" l="0" r="0" t="0"/>
          <a:stretch/>
        </p:blipFill>
        <p:spPr>
          <a:xfrm>
            <a:off x="7255327" y="499653"/>
            <a:ext cx="4534533" cy="5858693"/>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98"/>
          <p:cNvSpPr txBox="1"/>
          <p:nvPr>
            <p:ph type="title"/>
          </p:nvPr>
        </p:nvSpPr>
        <p:spPr>
          <a:xfrm>
            <a:off x="838200" y="620209"/>
            <a:ext cx="9219460" cy="575433"/>
          </a:xfrm>
          <a:prstGeom prst="rect">
            <a:avLst/>
          </a:prstGeom>
          <a:solidFill>
            <a:schemeClr val="lt1"/>
          </a:solid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1800"/>
              <a:buNone/>
            </a:pPr>
            <a:r>
              <a:rPr lang="en-US"/>
              <a:t>Deploying sample Node.js application</a:t>
            </a:r>
            <a:endParaRPr/>
          </a:p>
        </p:txBody>
      </p:sp>
      <p:sp>
        <p:nvSpPr>
          <p:cNvPr id="190" name="Google Shape;190;p98"/>
          <p:cNvSpPr txBox="1"/>
          <p:nvPr>
            <p:ph idx="1" type="body"/>
          </p:nvPr>
        </p:nvSpPr>
        <p:spPr>
          <a:xfrm>
            <a:off x="838200" y="1535811"/>
            <a:ext cx="10515600" cy="4351338"/>
          </a:xfrm>
          <a:prstGeom prst="rect">
            <a:avLst/>
          </a:prstGeom>
          <a:noFill/>
          <a:ln>
            <a:noFill/>
          </a:ln>
        </p:spPr>
        <p:txBody>
          <a:bodyPr anchorCtr="0" anchor="t" bIns="45700" lIns="91425" spcFirstLastPara="1" rIns="91425" wrap="square" tIns="45700">
            <a:normAutofit/>
          </a:bodyPr>
          <a:lstStyle/>
          <a:p>
            <a:pPr indent="-342900" lvl="0" marL="457200" rtl="0" algn="just">
              <a:lnSpc>
                <a:spcPct val="90000"/>
              </a:lnSpc>
              <a:spcBef>
                <a:spcPts val="1000"/>
              </a:spcBef>
              <a:spcAft>
                <a:spcPts val="0"/>
              </a:spcAft>
              <a:buSzPts val="1800"/>
              <a:buChar char="•"/>
            </a:pPr>
            <a:r>
              <a:rPr lang="en-US"/>
              <a:t>Create a Heroku account for free </a:t>
            </a:r>
            <a:r>
              <a:rPr lang="en-US" u="sng">
                <a:solidFill>
                  <a:schemeClr val="hlink"/>
                </a:solidFill>
                <a:hlinkClick r:id="rId3"/>
              </a:rPr>
              <a:t>here</a:t>
            </a:r>
            <a:r>
              <a:rPr lang="en-US"/>
              <a:t>. If you already have an account then log in and go to the dashboard.</a:t>
            </a:r>
            <a:endParaRPr/>
          </a:p>
        </p:txBody>
      </p:sp>
      <p:sp>
        <p:nvSpPr>
          <p:cNvPr id="191" name="Google Shape;191;p98"/>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192" name="Google Shape;192;p98"/>
          <p:cNvPicPr preferRelativeResize="0"/>
          <p:nvPr/>
        </p:nvPicPr>
        <p:blipFill rotWithShape="1">
          <a:blip r:embed="rId4">
            <a:alphaModFix/>
          </a:blip>
          <a:srcRect b="0" l="0" r="0" t="0"/>
          <a:stretch/>
        </p:blipFill>
        <p:spPr>
          <a:xfrm>
            <a:off x="2515261" y="2514357"/>
            <a:ext cx="7325831" cy="3898647"/>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99"/>
          <p:cNvSpPr txBox="1"/>
          <p:nvPr>
            <p:ph type="title"/>
          </p:nvPr>
        </p:nvSpPr>
        <p:spPr>
          <a:xfrm>
            <a:off x="838200" y="620209"/>
            <a:ext cx="9219460" cy="575433"/>
          </a:xfrm>
          <a:prstGeom prst="rect">
            <a:avLst/>
          </a:prstGeom>
          <a:solidFill>
            <a:schemeClr val="lt1"/>
          </a:solid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1800"/>
              <a:buNone/>
            </a:pPr>
            <a:r>
              <a:rPr lang="en-US"/>
              <a:t>Deploying sample Node.js application - 2</a:t>
            </a:r>
            <a:endParaRPr/>
          </a:p>
        </p:txBody>
      </p:sp>
      <p:sp>
        <p:nvSpPr>
          <p:cNvPr id="198" name="Google Shape;198;p99"/>
          <p:cNvSpPr txBox="1"/>
          <p:nvPr>
            <p:ph idx="1" type="body"/>
          </p:nvPr>
        </p:nvSpPr>
        <p:spPr>
          <a:xfrm>
            <a:off x="838200" y="1535811"/>
            <a:ext cx="5398971" cy="4351338"/>
          </a:xfrm>
          <a:prstGeom prst="rect">
            <a:avLst/>
          </a:prstGeom>
          <a:noFill/>
          <a:ln>
            <a:noFill/>
          </a:ln>
        </p:spPr>
        <p:txBody>
          <a:bodyPr anchorCtr="0" anchor="t" bIns="45700" lIns="91425" spcFirstLastPara="1" rIns="91425" wrap="square" tIns="45700">
            <a:normAutofit lnSpcReduction="10000"/>
          </a:bodyPr>
          <a:lstStyle/>
          <a:p>
            <a:pPr indent="-342900" lvl="0" marL="457200" rtl="0" algn="just">
              <a:lnSpc>
                <a:spcPct val="90000"/>
              </a:lnSpc>
              <a:spcBef>
                <a:spcPts val="1000"/>
              </a:spcBef>
              <a:spcAft>
                <a:spcPts val="0"/>
              </a:spcAft>
              <a:buSzPts val="1800"/>
              <a:buChar char="•"/>
            </a:pPr>
            <a:r>
              <a:rPr lang="en-US"/>
              <a:t>Here you need to create a new app.</a:t>
            </a:r>
            <a:endParaRPr/>
          </a:p>
          <a:p>
            <a:pPr indent="-342900" lvl="0" marL="457200" rtl="0" algn="just">
              <a:lnSpc>
                <a:spcPct val="90000"/>
              </a:lnSpc>
              <a:spcBef>
                <a:spcPts val="1000"/>
              </a:spcBef>
              <a:spcAft>
                <a:spcPts val="0"/>
              </a:spcAft>
              <a:buSzPts val="1800"/>
              <a:buChar char="•"/>
            </a:pPr>
            <a:r>
              <a:rPr lang="en-US"/>
              <a:t>And enter a unique App name.</a:t>
            </a:r>
            <a:endParaRPr/>
          </a:p>
          <a:p>
            <a:pPr indent="-342900" lvl="0" marL="457200" rtl="0" algn="just">
              <a:lnSpc>
                <a:spcPct val="90000"/>
              </a:lnSpc>
              <a:spcBef>
                <a:spcPts val="1000"/>
              </a:spcBef>
              <a:spcAft>
                <a:spcPts val="0"/>
              </a:spcAft>
              <a:buSzPts val="1800"/>
              <a:buChar char="•"/>
            </a:pPr>
            <a:r>
              <a:rPr lang="en-US"/>
              <a:t>To be able to successfully create an App, you need to have an online payment account. Click the </a:t>
            </a:r>
            <a:r>
              <a:rPr b="1" lang="en-US"/>
              <a:t>Add Payment Method</a:t>
            </a:r>
            <a:r>
              <a:rPr lang="en-US"/>
              <a:t> button to do it the first time (no need next time)</a:t>
            </a:r>
            <a:endParaRPr/>
          </a:p>
        </p:txBody>
      </p:sp>
      <p:sp>
        <p:nvSpPr>
          <p:cNvPr id="199" name="Google Shape;199;p99"/>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200" name="Google Shape;200;p99"/>
          <p:cNvPicPr preferRelativeResize="0"/>
          <p:nvPr/>
        </p:nvPicPr>
        <p:blipFill rotWithShape="1">
          <a:blip r:embed="rId3">
            <a:alphaModFix/>
          </a:blip>
          <a:srcRect b="0" l="0" r="0" t="0"/>
          <a:stretch/>
        </p:blipFill>
        <p:spPr>
          <a:xfrm>
            <a:off x="6471920" y="1535811"/>
            <a:ext cx="5309282" cy="435133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100"/>
          <p:cNvSpPr txBox="1"/>
          <p:nvPr>
            <p:ph type="title"/>
          </p:nvPr>
        </p:nvSpPr>
        <p:spPr>
          <a:xfrm>
            <a:off x="838200" y="620209"/>
            <a:ext cx="9219460" cy="575433"/>
          </a:xfrm>
          <a:prstGeom prst="rect">
            <a:avLst/>
          </a:prstGeom>
          <a:solidFill>
            <a:schemeClr val="lt1"/>
          </a:solid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1800"/>
              <a:buNone/>
            </a:pPr>
            <a:r>
              <a:rPr lang="en-US"/>
              <a:t>Deployment using Heroku CLI</a:t>
            </a:r>
            <a:endParaRPr/>
          </a:p>
        </p:txBody>
      </p:sp>
      <p:sp>
        <p:nvSpPr>
          <p:cNvPr id="206" name="Google Shape;206;p100"/>
          <p:cNvSpPr txBox="1"/>
          <p:nvPr>
            <p:ph idx="1" type="body"/>
          </p:nvPr>
        </p:nvSpPr>
        <p:spPr>
          <a:xfrm>
            <a:off x="838200" y="1535811"/>
            <a:ext cx="10515600" cy="4351338"/>
          </a:xfrm>
          <a:prstGeom prst="rect">
            <a:avLst/>
          </a:prstGeom>
          <a:noFill/>
          <a:ln>
            <a:noFill/>
          </a:ln>
        </p:spPr>
        <p:txBody>
          <a:bodyPr anchorCtr="0" anchor="t" bIns="45700" lIns="91425" spcFirstLastPara="1" rIns="91425" wrap="square" tIns="45700">
            <a:normAutofit lnSpcReduction="10000"/>
          </a:bodyPr>
          <a:lstStyle/>
          <a:p>
            <a:pPr indent="-342900" lvl="0" marL="457200" rtl="0" algn="just">
              <a:lnSpc>
                <a:spcPct val="90000"/>
              </a:lnSpc>
              <a:spcBef>
                <a:spcPts val="1000"/>
              </a:spcBef>
              <a:spcAft>
                <a:spcPts val="0"/>
              </a:spcAft>
              <a:buSzPts val="1800"/>
              <a:buChar char="•"/>
            </a:pPr>
            <a:r>
              <a:rPr lang="en-US"/>
              <a:t>You need to install Heroku CLI on your machine you can install it from </a:t>
            </a:r>
            <a:r>
              <a:rPr lang="en-US" u="sng">
                <a:solidFill>
                  <a:schemeClr val="hlink"/>
                </a:solidFill>
                <a:hlinkClick r:id="rId3"/>
              </a:rPr>
              <a:t>here</a:t>
            </a:r>
            <a:r>
              <a:rPr lang="en-US"/>
              <a:t>, and verify the installation by running heroku –version</a:t>
            </a:r>
            <a:endParaRPr/>
          </a:p>
          <a:p>
            <a:pPr indent="-342900" lvl="0" marL="457200" rtl="0" algn="just">
              <a:lnSpc>
                <a:spcPct val="90000"/>
              </a:lnSpc>
              <a:spcBef>
                <a:spcPts val="1000"/>
              </a:spcBef>
              <a:spcAft>
                <a:spcPts val="0"/>
              </a:spcAft>
              <a:buSzPts val="1800"/>
              <a:buChar char="•"/>
            </a:pPr>
            <a:r>
              <a:rPr lang="en-US"/>
              <a:t>Add Heroku to PATH Manually</a:t>
            </a:r>
            <a:endParaRPr/>
          </a:p>
          <a:p>
            <a:pPr indent="-342900" lvl="1" marL="914400" rtl="0" algn="just">
              <a:lnSpc>
                <a:spcPct val="90000"/>
              </a:lnSpc>
              <a:spcBef>
                <a:spcPts val="500"/>
              </a:spcBef>
              <a:spcAft>
                <a:spcPts val="0"/>
              </a:spcAft>
              <a:buSzPts val="1800"/>
              <a:buChar char="•"/>
            </a:pPr>
            <a:r>
              <a:rPr lang="en-US"/>
              <a:t>Right-click on Computer (Windows), select </a:t>
            </a:r>
            <a:r>
              <a:rPr b="1" lang="en-US"/>
              <a:t>Properties</a:t>
            </a:r>
            <a:r>
              <a:rPr lang="en-US"/>
              <a:t> &gt; </a:t>
            </a:r>
            <a:r>
              <a:rPr b="1" lang="en-US"/>
              <a:t>Advanced system settings</a:t>
            </a:r>
            <a:r>
              <a:rPr lang="en-US"/>
              <a:t> &gt; </a:t>
            </a:r>
            <a:r>
              <a:rPr b="1" lang="en-US"/>
              <a:t>Environment Variables</a:t>
            </a:r>
            <a:r>
              <a:rPr lang="en-US"/>
              <a:t>.</a:t>
            </a:r>
            <a:endParaRPr/>
          </a:p>
          <a:p>
            <a:pPr indent="-342900" lvl="1" marL="914400" rtl="0" algn="just">
              <a:lnSpc>
                <a:spcPct val="90000"/>
              </a:lnSpc>
              <a:spcBef>
                <a:spcPts val="500"/>
              </a:spcBef>
              <a:spcAft>
                <a:spcPts val="0"/>
              </a:spcAft>
              <a:buSzPts val="1800"/>
              <a:buChar char="•"/>
            </a:pPr>
            <a:r>
              <a:rPr lang="en-US"/>
              <a:t>Under System Variables, find and select the </a:t>
            </a:r>
            <a:r>
              <a:rPr b="1" lang="en-US"/>
              <a:t>Path</a:t>
            </a:r>
            <a:r>
              <a:rPr lang="en-US"/>
              <a:t> variable, then click </a:t>
            </a:r>
            <a:r>
              <a:rPr b="1" lang="en-US"/>
              <a:t>Edit</a:t>
            </a:r>
            <a:r>
              <a:rPr lang="en-US"/>
              <a:t>.</a:t>
            </a:r>
            <a:endParaRPr/>
          </a:p>
          <a:p>
            <a:pPr indent="-342900" lvl="1" marL="914400" rtl="0" algn="just">
              <a:lnSpc>
                <a:spcPct val="90000"/>
              </a:lnSpc>
              <a:spcBef>
                <a:spcPts val="500"/>
              </a:spcBef>
              <a:spcAft>
                <a:spcPts val="0"/>
              </a:spcAft>
              <a:buSzPts val="1800"/>
              <a:buChar char="•"/>
            </a:pPr>
            <a:r>
              <a:rPr lang="en-US"/>
              <a:t>Click </a:t>
            </a:r>
            <a:r>
              <a:rPr b="1" lang="en-US"/>
              <a:t>New</a:t>
            </a:r>
            <a:r>
              <a:rPr lang="en-US"/>
              <a:t> and add the path (</a:t>
            </a:r>
            <a:r>
              <a:rPr lang="en-US">
                <a:latin typeface="Courier New"/>
                <a:ea typeface="Courier New"/>
                <a:cs typeface="Courier New"/>
                <a:sym typeface="Courier New"/>
              </a:rPr>
              <a:t>C:\Program Files\Heroku\bin</a:t>
            </a:r>
            <a:r>
              <a:rPr lang="en-US"/>
              <a:t>) to the Heroku CLI bin directory.</a:t>
            </a:r>
            <a:endParaRPr/>
          </a:p>
          <a:p>
            <a:pPr indent="-342900" lvl="1" marL="914400" rtl="0" algn="just">
              <a:lnSpc>
                <a:spcPct val="90000"/>
              </a:lnSpc>
              <a:spcBef>
                <a:spcPts val="500"/>
              </a:spcBef>
              <a:spcAft>
                <a:spcPts val="0"/>
              </a:spcAft>
              <a:buSzPts val="1800"/>
              <a:buChar char="•"/>
            </a:pPr>
            <a:r>
              <a:rPr lang="en-US"/>
              <a:t>Click </a:t>
            </a:r>
            <a:r>
              <a:rPr b="1" lang="en-US"/>
              <a:t>OK</a:t>
            </a:r>
            <a:r>
              <a:rPr lang="en-US"/>
              <a:t> to close all dialogs.</a:t>
            </a:r>
            <a:endParaRPr/>
          </a:p>
        </p:txBody>
      </p:sp>
      <p:sp>
        <p:nvSpPr>
          <p:cNvPr id="207" name="Google Shape;207;p100"/>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101"/>
          <p:cNvSpPr txBox="1"/>
          <p:nvPr>
            <p:ph type="title"/>
          </p:nvPr>
        </p:nvSpPr>
        <p:spPr>
          <a:xfrm>
            <a:off x="838200" y="620209"/>
            <a:ext cx="9219460" cy="575433"/>
          </a:xfrm>
          <a:prstGeom prst="rect">
            <a:avLst/>
          </a:prstGeom>
          <a:solidFill>
            <a:schemeClr val="lt1"/>
          </a:solid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1800"/>
              <a:buNone/>
            </a:pPr>
            <a:r>
              <a:rPr lang="en-US"/>
              <a:t>Deployment using Heroku CLI - 2</a:t>
            </a:r>
            <a:endParaRPr/>
          </a:p>
        </p:txBody>
      </p:sp>
      <p:sp>
        <p:nvSpPr>
          <p:cNvPr id="213" name="Google Shape;213;p101"/>
          <p:cNvSpPr txBox="1"/>
          <p:nvPr>
            <p:ph idx="1" type="body"/>
          </p:nvPr>
        </p:nvSpPr>
        <p:spPr>
          <a:xfrm>
            <a:off x="838200" y="1535811"/>
            <a:ext cx="10515600" cy="4351338"/>
          </a:xfrm>
          <a:prstGeom prst="rect">
            <a:avLst/>
          </a:prstGeom>
          <a:noFill/>
          <a:ln>
            <a:noFill/>
          </a:ln>
        </p:spPr>
        <p:txBody>
          <a:bodyPr anchorCtr="0" anchor="t" bIns="45700" lIns="91425" spcFirstLastPara="1" rIns="91425" wrap="square" tIns="45700">
            <a:normAutofit/>
          </a:bodyPr>
          <a:lstStyle/>
          <a:p>
            <a:pPr indent="-342900" lvl="0" marL="457200" rtl="0" algn="just">
              <a:lnSpc>
                <a:spcPct val="90000"/>
              </a:lnSpc>
              <a:spcBef>
                <a:spcPts val="1000"/>
              </a:spcBef>
              <a:spcAft>
                <a:spcPts val="0"/>
              </a:spcAft>
              <a:buSzPts val="1800"/>
              <a:buChar char="•"/>
            </a:pPr>
            <a:r>
              <a:rPr lang="en-US"/>
              <a:t>If you are facing any issue with the above installation method you can run </a:t>
            </a:r>
            <a:r>
              <a:rPr lang="en-US">
                <a:latin typeface="Courier New"/>
                <a:ea typeface="Courier New"/>
                <a:cs typeface="Courier New"/>
                <a:sym typeface="Courier New"/>
              </a:rPr>
              <a:t>npm install -g heroku</a:t>
            </a:r>
            <a:r>
              <a:rPr lang="en-US"/>
              <a:t> command assuming you have npm and node installed and try to verify again.</a:t>
            </a:r>
            <a:endParaRPr/>
          </a:p>
          <a:p>
            <a:pPr indent="-228600" lvl="0" marL="457200" rtl="0" algn="just">
              <a:lnSpc>
                <a:spcPct val="90000"/>
              </a:lnSpc>
              <a:spcBef>
                <a:spcPts val="1000"/>
              </a:spcBef>
              <a:spcAft>
                <a:spcPts val="0"/>
              </a:spcAft>
              <a:buSzPts val="1800"/>
              <a:buNone/>
            </a:pPr>
            <a:r>
              <a:t/>
            </a:r>
            <a:endParaRPr/>
          </a:p>
          <a:p>
            <a:pPr indent="-228600" lvl="0" marL="457200" rtl="0" algn="just">
              <a:lnSpc>
                <a:spcPct val="90000"/>
              </a:lnSpc>
              <a:spcBef>
                <a:spcPts val="1000"/>
              </a:spcBef>
              <a:spcAft>
                <a:spcPts val="0"/>
              </a:spcAft>
              <a:buSzPts val="1800"/>
              <a:buNone/>
            </a:pPr>
            <a:r>
              <a:t/>
            </a:r>
            <a:endParaRPr/>
          </a:p>
          <a:p>
            <a:pPr indent="-228600" lvl="0" marL="457200" rtl="0" algn="l">
              <a:lnSpc>
                <a:spcPct val="90000"/>
              </a:lnSpc>
              <a:spcBef>
                <a:spcPts val="1000"/>
              </a:spcBef>
              <a:spcAft>
                <a:spcPts val="0"/>
              </a:spcAft>
              <a:buClr>
                <a:schemeClr val="dk1"/>
              </a:buClr>
              <a:buSzPts val="1800"/>
              <a:buNone/>
            </a:pPr>
            <a:r>
              <a:t/>
            </a:r>
            <a:endParaRPr/>
          </a:p>
        </p:txBody>
      </p:sp>
      <p:sp>
        <p:nvSpPr>
          <p:cNvPr id="214" name="Google Shape;214;p101"/>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215" name="Google Shape;215;p101"/>
          <p:cNvPicPr preferRelativeResize="0"/>
          <p:nvPr/>
        </p:nvPicPr>
        <p:blipFill rotWithShape="1">
          <a:blip r:embed="rId3">
            <a:alphaModFix/>
          </a:blip>
          <a:srcRect b="0" l="0" r="0" t="0"/>
          <a:stretch/>
        </p:blipFill>
        <p:spPr>
          <a:xfrm>
            <a:off x="8010810" y="2969186"/>
            <a:ext cx="3667637" cy="485843"/>
          </a:xfrm>
          <a:prstGeom prst="rect">
            <a:avLst/>
          </a:prstGeom>
          <a:noFill/>
          <a:ln>
            <a:noFill/>
          </a:ln>
        </p:spPr>
      </p:pic>
      <p:pic>
        <p:nvPicPr>
          <p:cNvPr id="216" name="Google Shape;216;p101"/>
          <p:cNvPicPr preferRelativeResize="0"/>
          <p:nvPr/>
        </p:nvPicPr>
        <p:blipFill rotWithShape="1">
          <a:blip r:embed="rId4">
            <a:alphaModFix/>
          </a:blip>
          <a:srcRect b="0" l="0" r="0" t="0"/>
          <a:stretch/>
        </p:blipFill>
        <p:spPr>
          <a:xfrm>
            <a:off x="1282152" y="2969186"/>
            <a:ext cx="6544588" cy="2353003"/>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102"/>
          <p:cNvSpPr txBox="1"/>
          <p:nvPr>
            <p:ph type="title"/>
          </p:nvPr>
        </p:nvSpPr>
        <p:spPr>
          <a:xfrm>
            <a:off x="838200" y="620209"/>
            <a:ext cx="9219460" cy="575433"/>
          </a:xfrm>
          <a:prstGeom prst="rect">
            <a:avLst/>
          </a:prstGeom>
          <a:solidFill>
            <a:schemeClr val="lt1"/>
          </a:solid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1800"/>
              <a:buNone/>
            </a:pPr>
            <a:r>
              <a:rPr lang="en-US"/>
              <a:t>Deployment using Heroku CLI - 3</a:t>
            </a:r>
            <a:endParaRPr/>
          </a:p>
        </p:txBody>
      </p:sp>
      <p:sp>
        <p:nvSpPr>
          <p:cNvPr id="222" name="Google Shape;222;p102"/>
          <p:cNvSpPr txBox="1"/>
          <p:nvPr>
            <p:ph idx="1" type="body"/>
          </p:nvPr>
        </p:nvSpPr>
        <p:spPr>
          <a:xfrm>
            <a:off x="838200" y="1535811"/>
            <a:ext cx="10515600" cy="4351338"/>
          </a:xfrm>
          <a:prstGeom prst="rect">
            <a:avLst/>
          </a:prstGeom>
          <a:noFill/>
          <a:ln>
            <a:noFill/>
          </a:ln>
        </p:spPr>
        <p:txBody>
          <a:bodyPr anchorCtr="0" anchor="t" bIns="45700" lIns="91425" spcFirstLastPara="1" rIns="91425" wrap="square" tIns="45700">
            <a:normAutofit/>
          </a:bodyPr>
          <a:lstStyle/>
          <a:p>
            <a:pPr indent="-342900" lvl="0" marL="457200" rtl="0" algn="just">
              <a:lnSpc>
                <a:spcPct val="90000"/>
              </a:lnSpc>
              <a:spcBef>
                <a:spcPts val="1000"/>
              </a:spcBef>
              <a:spcAft>
                <a:spcPts val="0"/>
              </a:spcAft>
              <a:buSzPts val="1800"/>
              <a:buChar char="•"/>
            </a:pPr>
            <a:r>
              <a:rPr lang="en-US"/>
              <a:t>Now once the installation is successful you need to go to your server-side project and run the below command in the terminal.</a:t>
            </a:r>
            <a:endParaRPr/>
          </a:p>
          <a:p>
            <a:pPr indent="0" lvl="0" marL="114300" rtl="0" algn="just">
              <a:lnSpc>
                <a:spcPct val="90000"/>
              </a:lnSpc>
              <a:spcBef>
                <a:spcPts val="1000"/>
              </a:spcBef>
              <a:spcAft>
                <a:spcPts val="0"/>
              </a:spcAft>
              <a:buSzPts val="1800"/>
              <a:buNone/>
            </a:pPr>
            <a:r>
              <a:rPr lang="en-US"/>
              <a:t>	</a:t>
            </a:r>
            <a:r>
              <a:rPr lang="en-US">
                <a:latin typeface="Courier New"/>
                <a:ea typeface="Courier New"/>
                <a:cs typeface="Courier New"/>
                <a:sym typeface="Courier New"/>
              </a:rPr>
              <a:t>heroku login</a:t>
            </a:r>
            <a:endParaRPr/>
          </a:p>
          <a:p>
            <a:pPr indent="-228600" lvl="0" marL="457200" rtl="0" algn="l">
              <a:lnSpc>
                <a:spcPct val="90000"/>
              </a:lnSpc>
              <a:spcBef>
                <a:spcPts val="1000"/>
              </a:spcBef>
              <a:spcAft>
                <a:spcPts val="0"/>
              </a:spcAft>
              <a:buClr>
                <a:schemeClr val="dk1"/>
              </a:buClr>
              <a:buSzPts val="1800"/>
              <a:buNone/>
            </a:pPr>
            <a:r>
              <a:t/>
            </a:r>
            <a:endParaRPr/>
          </a:p>
        </p:txBody>
      </p:sp>
      <p:sp>
        <p:nvSpPr>
          <p:cNvPr id="223" name="Google Shape;223;p102"/>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224" name="Google Shape;224;p102"/>
          <p:cNvPicPr preferRelativeResize="0"/>
          <p:nvPr/>
        </p:nvPicPr>
        <p:blipFill rotWithShape="1">
          <a:blip r:embed="rId3">
            <a:alphaModFix/>
          </a:blip>
          <a:srcRect b="17940" l="0" r="0" t="0"/>
          <a:stretch/>
        </p:blipFill>
        <p:spPr>
          <a:xfrm>
            <a:off x="732323" y="3589386"/>
            <a:ext cx="6096851" cy="1500918"/>
          </a:xfrm>
          <a:prstGeom prst="rect">
            <a:avLst/>
          </a:prstGeom>
          <a:noFill/>
          <a:ln>
            <a:noFill/>
          </a:ln>
        </p:spPr>
      </p:pic>
      <p:pic>
        <p:nvPicPr>
          <p:cNvPr id="225" name="Google Shape;225;p102"/>
          <p:cNvPicPr preferRelativeResize="0"/>
          <p:nvPr/>
        </p:nvPicPr>
        <p:blipFill rotWithShape="1">
          <a:blip r:embed="rId4">
            <a:alphaModFix/>
          </a:blip>
          <a:srcRect b="0" l="0" r="0" t="0"/>
          <a:stretch/>
        </p:blipFill>
        <p:spPr>
          <a:xfrm>
            <a:off x="7066952" y="2603409"/>
            <a:ext cx="4286848" cy="3801005"/>
          </a:xfrm>
          <a:prstGeom prst="rect">
            <a:avLst/>
          </a:prstGeom>
          <a:noFill/>
          <a:ln>
            <a:noFill/>
          </a:ln>
        </p:spPr>
      </p:pic>
      <p:pic>
        <p:nvPicPr>
          <p:cNvPr id="226" name="Google Shape;226;p102"/>
          <p:cNvPicPr preferRelativeResize="0"/>
          <p:nvPr/>
        </p:nvPicPr>
        <p:blipFill rotWithShape="1">
          <a:blip r:embed="rId5">
            <a:alphaModFix/>
          </a:blip>
          <a:srcRect b="26326" l="0" r="0" t="1"/>
          <a:stretch/>
        </p:blipFill>
        <p:spPr>
          <a:xfrm>
            <a:off x="732323" y="5169191"/>
            <a:ext cx="6125430" cy="1235223"/>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99" name="Google Shape;99;p2"/>
          <p:cNvSpPr txBox="1"/>
          <p:nvPr>
            <p:ph idx="1" type="body"/>
          </p:nvPr>
        </p:nvSpPr>
        <p:spPr>
          <a:xfrm>
            <a:off x="714703" y="1424123"/>
            <a:ext cx="11066792" cy="4933134"/>
          </a:xfrm>
          <a:prstGeom prst="rect">
            <a:avLst/>
          </a:prstGeom>
          <a:noFill/>
          <a:ln>
            <a:noFill/>
          </a:ln>
        </p:spPr>
        <p:txBody>
          <a:bodyPr anchorCtr="0" anchor="t" bIns="45700" lIns="91425" spcFirstLastPara="1" rIns="91425" wrap="square" tIns="45700">
            <a:noAutofit/>
          </a:bodyPr>
          <a:lstStyle/>
          <a:p>
            <a:pPr indent="-342900" lvl="0" marL="342900" rtl="0" algn="l">
              <a:lnSpc>
                <a:spcPct val="120000"/>
              </a:lnSpc>
              <a:spcBef>
                <a:spcPts val="0"/>
              </a:spcBef>
              <a:spcAft>
                <a:spcPts val="0"/>
              </a:spcAft>
              <a:buClr>
                <a:srgbClr val="973735"/>
              </a:buClr>
              <a:buSzPts val="1400"/>
              <a:buFont typeface="Noto Sans Symbols"/>
              <a:buChar char="◆"/>
            </a:pPr>
            <a:r>
              <a:rPr lang="en-US"/>
              <a:t>Introduction BaaS.</a:t>
            </a:r>
            <a:endParaRPr/>
          </a:p>
          <a:p>
            <a:pPr indent="-342900" lvl="0" marL="342900" rtl="0" algn="l">
              <a:lnSpc>
                <a:spcPct val="120000"/>
              </a:lnSpc>
              <a:spcBef>
                <a:spcPts val="0"/>
              </a:spcBef>
              <a:spcAft>
                <a:spcPts val="0"/>
              </a:spcAft>
              <a:buClr>
                <a:srgbClr val="973735"/>
              </a:buClr>
              <a:buSzPts val="1400"/>
              <a:buFont typeface="Noto Sans Symbols"/>
              <a:buChar char="◆"/>
            </a:pPr>
            <a:r>
              <a:rPr lang="en-US"/>
              <a:t>Introduction PaaS, IaaS, SaaS.</a:t>
            </a:r>
            <a:endParaRPr/>
          </a:p>
          <a:p>
            <a:pPr indent="-342900" lvl="0" marL="342900" rtl="0" algn="l">
              <a:lnSpc>
                <a:spcPct val="120000"/>
              </a:lnSpc>
              <a:spcBef>
                <a:spcPts val="0"/>
              </a:spcBef>
              <a:spcAft>
                <a:spcPts val="0"/>
              </a:spcAft>
              <a:buClr>
                <a:srgbClr val="973735"/>
              </a:buClr>
              <a:buSzPts val="1400"/>
              <a:buFont typeface="Noto Sans Symbols"/>
              <a:buChar char="◆"/>
            </a:pPr>
            <a:r>
              <a:rPr lang="en-US"/>
              <a:t>Using Heroku and Firebase to quickly build backend support for your applications.</a:t>
            </a:r>
            <a:endParaRPr/>
          </a:p>
        </p:txBody>
      </p:sp>
      <p:sp>
        <p:nvSpPr>
          <p:cNvPr id="100" name="Google Shape;100;p2"/>
          <p:cNvSpPr txBox="1"/>
          <p:nvPr>
            <p:ph type="title"/>
          </p:nvPr>
        </p:nvSpPr>
        <p:spPr>
          <a:xfrm>
            <a:off x="838200" y="611076"/>
            <a:ext cx="10379025" cy="748017"/>
          </a:xfrm>
          <a:prstGeom prst="rect">
            <a:avLst/>
          </a:prstGeom>
          <a:solidFill>
            <a:schemeClr val="lt1"/>
          </a:solid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Arial"/>
              <a:buNone/>
            </a:pPr>
            <a:r>
              <a:rPr b="1" lang="en-US" sz="4000"/>
              <a:t>Objectives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103"/>
          <p:cNvSpPr txBox="1"/>
          <p:nvPr>
            <p:ph type="title"/>
          </p:nvPr>
        </p:nvSpPr>
        <p:spPr>
          <a:xfrm>
            <a:off x="838200" y="620209"/>
            <a:ext cx="9219460" cy="575433"/>
          </a:xfrm>
          <a:prstGeom prst="rect">
            <a:avLst/>
          </a:prstGeom>
          <a:solidFill>
            <a:schemeClr val="lt1"/>
          </a:solid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1800"/>
              <a:buNone/>
            </a:pPr>
            <a:r>
              <a:rPr lang="en-US"/>
              <a:t>Deploy using Heroku Git</a:t>
            </a:r>
            <a:endParaRPr/>
          </a:p>
        </p:txBody>
      </p:sp>
      <p:sp>
        <p:nvSpPr>
          <p:cNvPr id="232" name="Google Shape;232;p103"/>
          <p:cNvSpPr txBox="1"/>
          <p:nvPr>
            <p:ph idx="1" type="body"/>
          </p:nvPr>
        </p:nvSpPr>
        <p:spPr>
          <a:xfrm>
            <a:off x="838200" y="1535811"/>
            <a:ext cx="10515600" cy="4351338"/>
          </a:xfrm>
          <a:prstGeom prst="rect">
            <a:avLst/>
          </a:prstGeom>
          <a:noFill/>
          <a:ln>
            <a:noFill/>
          </a:ln>
        </p:spPr>
        <p:txBody>
          <a:bodyPr anchorCtr="0" anchor="t" bIns="45700" lIns="91425" spcFirstLastPara="1" rIns="91425" wrap="square" tIns="45700">
            <a:normAutofit/>
          </a:bodyPr>
          <a:lstStyle/>
          <a:p>
            <a:pPr indent="-342900" lvl="0" marL="457200" rtl="0" algn="just">
              <a:lnSpc>
                <a:spcPct val="90000"/>
              </a:lnSpc>
              <a:spcBef>
                <a:spcPts val="1000"/>
              </a:spcBef>
              <a:spcAft>
                <a:spcPts val="0"/>
              </a:spcAft>
              <a:buSzPts val="1800"/>
              <a:buChar char="•"/>
            </a:pPr>
            <a:r>
              <a:rPr lang="en-US"/>
              <a:t>Now initialize git repository inside your working directory and connect that to your Heroku app using the second command with your app name.</a:t>
            </a:r>
            <a:endParaRPr/>
          </a:p>
        </p:txBody>
      </p:sp>
      <p:sp>
        <p:nvSpPr>
          <p:cNvPr id="233" name="Google Shape;233;p103"/>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234" name="Google Shape;234;p103"/>
          <p:cNvPicPr preferRelativeResize="0"/>
          <p:nvPr/>
        </p:nvPicPr>
        <p:blipFill rotWithShape="1">
          <a:blip r:embed="rId3">
            <a:alphaModFix/>
          </a:blip>
          <a:srcRect b="0" l="0" r="0" t="0"/>
          <a:stretch/>
        </p:blipFill>
        <p:spPr>
          <a:xfrm>
            <a:off x="1665973" y="2968524"/>
            <a:ext cx="9443853" cy="3512176"/>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104"/>
          <p:cNvSpPr txBox="1"/>
          <p:nvPr>
            <p:ph type="title"/>
          </p:nvPr>
        </p:nvSpPr>
        <p:spPr>
          <a:xfrm>
            <a:off x="838200" y="620209"/>
            <a:ext cx="9219460" cy="575433"/>
          </a:xfrm>
          <a:prstGeom prst="rect">
            <a:avLst/>
          </a:prstGeom>
          <a:solidFill>
            <a:schemeClr val="lt1"/>
          </a:solid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1800"/>
              <a:buNone/>
            </a:pPr>
            <a:r>
              <a:rPr lang="en-US"/>
              <a:t>Deploy using Heroku Git - 2</a:t>
            </a:r>
            <a:endParaRPr/>
          </a:p>
        </p:txBody>
      </p:sp>
      <p:sp>
        <p:nvSpPr>
          <p:cNvPr id="240" name="Google Shape;240;p104"/>
          <p:cNvSpPr txBox="1"/>
          <p:nvPr>
            <p:ph idx="1" type="body"/>
          </p:nvPr>
        </p:nvSpPr>
        <p:spPr>
          <a:xfrm>
            <a:off x="838200" y="1535811"/>
            <a:ext cx="10515600" cy="4351338"/>
          </a:xfrm>
          <a:prstGeom prst="rect">
            <a:avLst/>
          </a:prstGeom>
          <a:noFill/>
          <a:ln>
            <a:noFill/>
          </a:ln>
        </p:spPr>
        <p:txBody>
          <a:bodyPr anchorCtr="0" anchor="t" bIns="45700" lIns="91425" spcFirstLastPara="1" rIns="91425" wrap="square" tIns="45700">
            <a:normAutofit/>
          </a:bodyPr>
          <a:lstStyle/>
          <a:p>
            <a:pPr indent="-342900" lvl="0" marL="457200" rtl="0" algn="just">
              <a:lnSpc>
                <a:spcPct val="90000"/>
              </a:lnSpc>
              <a:spcBef>
                <a:spcPts val="1000"/>
              </a:spcBef>
              <a:spcAft>
                <a:spcPts val="0"/>
              </a:spcAft>
              <a:buSzPts val="1800"/>
              <a:buChar char="•"/>
            </a:pPr>
            <a:r>
              <a:rPr lang="en-US"/>
              <a:t>Once you are done you will be able to see that the build and deployment are successful in the latest activity section of the Heroku app overview. </a:t>
            </a:r>
            <a:endParaRPr/>
          </a:p>
          <a:p>
            <a:pPr indent="-342900" lvl="0" marL="457200" rtl="0" algn="just">
              <a:lnSpc>
                <a:spcPct val="90000"/>
              </a:lnSpc>
              <a:spcBef>
                <a:spcPts val="1000"/>
              </a:spcBef>
              <a:spcAft>
                <a:spcPts val="0"/>
              </a:spcAft>
              <a:buSzPts val="1800"/>
              <a:buChar char="•"/>
            </a:pPr>
            <a:r>
              <a:rPr lang="en-US"/>
              <a:t>Now you can click the app button on the top to view your node application.</a:t>
            </a:r>
            <a:endParaRPr/>
          </a:p>
        </p:txBody>
      </p:sp>
      <p:sp>
        <p:nvSpPr>
          <p:cNvPr id="241" name="Google Shape;241;p104"/>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242" name="Google Shape;242;p104"/>
          <p:cNvPicPr preferRelativeResize="0"/>
          <p:nvPr/>
        </p:nvPicPr>
        <p:blipFill rotWithShape="1">
          <a:blip r:embed="rId3">
            <a:alphaModFix/>
          </a:blip>
          <a:srcRect b="0" l="0" r="0" t="0"/>
          <a:stretch/>
        </p:blipFill>
        <p:spPr>
          <a:xfrm>
            <a:off x="1420607" y="3997759"/>
            <a:ext cx="6664871" cy="132443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105"/>
          <p:cNvSpPr txBox="1"/>
          <p:nvPr>
            <p:ph type="title"/>
          </p:nvPr>
        </p:nvSpPr>
        <p:spPr>
          <a:xfrm>
            <a:off x="838200" y="620209"/>
            <a:ext cx="9219460" cy="575433"/>
          </a:xfrm>
          <a:prstGeom prst="rect">
            <a:avLst/>
          </a:prstGeom>
          <a:solidFill>
            <a:schemeClr val="lt1"/>
          </a:solid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1800"/>
              <a:buNone/>
            </a:pPr>
            <a:r>
              <a:rPr lang="en-US"/>
              <a:t>Deploy using Git</a:t>
            </a:r>
            <a:endParaRPr/>
          </a:p>
        </p:txBody>
      </p:sp>
      <p:sp>
        <p:nvSpPr>
          <p:cNvPr id="248" name="Google Shape;248;p105"/>
          <p:cNvSpPr txBox="1"/>
          <p:nvPr>
            <p:ph idx="1" type="body"/>
          </p:nvPr>
        </p:nvSpPr>
        <p:spPr>
          <a:xfrm>
            <a:off x="838200" y="1535811"/>
            <a:ext cx="10515600" cy="4351338"/>
          </a:xfrm>
          <a:prstGeom prst="rect">
            <a:avLst/>
          </a:prstGeom>
          <a:noFill/>
          <a:ln>
            <a:noFill/>
          </a:ln>
        </p:spPr>
        <p:txBody>
          <a:bodyPr anchorCtr="0" anchor="t" bIns="45700" lIns="91425" spcFirstLastPara="1" rIns="91425" wrap="square" tIns="45700">
            <a:normAutofit/>
          </a:bodyPr>
          <a:lstStyle/>
          <a:p>
            <a:pPr indent="-342900" lvl="0" marL="457200" rtl="0" algn="l">
              <a:lnSpc>
                <a:spcPct val="90000"/>
              </a:lnSpc>
              <a:spcBef>
                <a:spcPts val="1000"/>
              </a:spcBef>
              <a:spcAft>
                <a:spcPts val="0"/>
              </a:spcAft>
              <a:buClr>
                <a:schemeClr val="dk1"/>
              </a:buClr>
              <a:buSzPts val="1800"/>
              <a:buChar char="•"/>
            </a:pPr>
            <a:r>
              <a:rPr lang="en-US"/>
              <a:t>Another way is to connect Github inside Heroku</a:t>
            </a:r>
            <a:endParaRPr/>
          </a:p>
        </p:txBody>
      </p:sp>
      <p:sp>
        <p:nvSpPr>
          <p:cNvPr id="249" name="Google Shape;249;p105"/>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250" name="Google Shape;250;p105"/>
          <p:cNvPicPr preferRelativeResize="0"/>
          <p:nvPr/>
        </p:nvPicPr>
        <p:blipFill rotWithShape="1">
          <a:blip r:embed="rId3">
            <a:alphaModFix/>
          </a:blip>
          <a:srcRect b="0" l="0" r="0" t="0"/>
          <a:stretch/>
        </p:blipFill>
        <p:spPr>
          <a:xfrm>
            <a:off x="1329738" y="2301266"/>
            <a:ext cx="9366207" cy="4012907"/>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106"/>
          <p:cNvSpPr txBox="1"/>
          <p:nvPr>
            <p:ph type="title"/>
          </p:nvPr>
        </p:nvSpPr>
        <p:spPr>
          <a:xfrm>
            <a:off x="838200" y="620209"/>
            <a:ext cx="9219460" cy="575433"/>
          </a:xfrm>
          <a:prstGeom prst="rect">
            <a:avLst/>
          </a:prstGeom>
          <a:solidFill>
            <a:schemeClr val="lt1"/>
          </a:solid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1800"/>
              <a:buNone/>
            </a:pPr>
            <a:r>
              <a:rPr lang="en-US"/>
              <a:t>Deploy using Git - 2</a:t>
            </a:r>
            <a:endParaRPr/>
          </a:p>
        </p:txBody>
      </p:sp>
      <p:sp>
        <p:nvSpPr>
          <p:cNvPr id="256" name="Google Shape;256;p106"/>
          <p:cNvSpPr txBox="1"/>
          <p:nvPr>
            <p:ph idx="1" type="body"/>
          </p:nvPr>
        </p:nvSpPr>
        <p:spPr>
          <a:xfrm>
            <a:off x="838200" y="1535811"/>
            <a:ext cx="10515600" cy="4351338"/>
          </a:xfrm>
          <a:prstGeom prst="rect">
            <a:avLst/>
          </a:prstGeom>
          <a:noFill/>
          <a:ln>
            <a:noFill/>
          </a:ln>
        </p:spPr>
        <p:txBody>
          <a:bodyPr anchorCtr="0" anchor="t" bIns="45700" lIns="91425" spcFirstLastPara="1" rIns="91425" wrap="square" tIns="45700">
            <a:normAutofit/>
          </a:bodyPr>
          <a:lstStyle/>
          <a:p>
            <a:pPr indent="-342900" lvl="0" marL="457200" rtl="0" algn="l">
              <a:lnSpc>
                <a:spcPct val="90000"/>
              </a:lnSpc>
              <a:spcBef>
                <a:spcPts val="1000"/>
              </a:spcBef>
              <a:spcAft>
                <a:spcPts val="0"/>
              </a:spcAft>
              <a:buClr>
                <a:schemeClr val="dk1"/>
              </a:buClr>
              <a:buSzPts val="1800"/>
              <a:buChar char="•"/>
            </a:pPr>
            <a:r>
              <a:rPr lang="en-US"/>
              <a:t>Enter the repository name -&gt; click search -&gt; Select correct repository -&gt; Click connect.</a:t>
            </a:r>
            <a:endParaRPr/>
          </a:p>
        </p:txBody>
      </p:sp>
      <p:sp>
        <p:nvSpPr>
          <p:cNvPr id="257" name="Google Shape;257;p106"/>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258" name="Google Shape;258;p106"/>
          <p:cNvPicPr preferRelativeResize="0"/>
          <p:nvPr/>
        </p:nvPicPr>
        <p:blipFill rotWithShape="1">
          <a:blip r:embed="rId3">
            <a:alphaModFix/>
          </a:blip>
          <a:srcRect b="0" l="0" r="0" t="0"/>
          <a:stretch/>
        </p:blipFill>
        <p:spPr>
          <a:xfrm>
            <a:off x="387789" y="2843650"/>
            <a:ext cx="11698333" cy="290553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107"/>
          <p:cNvSpPr txBox="1"/>
          <p:nvPr>
            <p:ph type="title"/>
          </p:nvPr>
        </p:nvSpPr>
        <p:spPr>
          <a:xfrm>
            <a:off x="838200" y="620209"/>
            <a:ext cx="9219460" cy="575433"/>
          </a:xfrm>
          <a:prstGeom prst="rect">
            <a:avLst/>
          </a:prstGeom>
          <a:solidFill>
            <a:schemeClr val="lt1"/>
          </a:solid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1800"/>
              <a:buNone/>
            </a:pPr>
            <a:r>
              <a:rPr lang="en-US"/>
              <a:t>Deploy using Git - 3</a:t>
            </a:r>
            <a:endParaRPr/>
          </a:p>
        </p:txBody>
      </p:sp>
      <p:sp>
        <p:nvSpPr>
          <p:cNvPr id="264" name="Google Shape;264;p107"/>
          <p:cNvSpPr txBox="1"/>
          <p:nvPr>
            <p:ph idx="1" type="body"/>
          </p:nvPr>
        </p:nvSpPr>
        <p:spPr>
          <a:xfrm>
            <a:off x="838200" y="1535811"/>
            <a:ext cx="10515600" cy="4351338"/>
          </a:xfrm>
          <a:prstGeom prst="rect">
            <a:avLst/>
          </a:prstGeom>
          <a:noFill/>
          <a:ln>
            <a:noFill/>
          </a:ln>
        </p:spPr>
        <p:txBody>
          <a:bodyPr anchorCtr="0" anchor="t" bIns="45700" lIns="91425" spcFirstLastPara="1" rIns="91425" wrap="square" tIns="45700">
            <a:normAutofit/>
          </a:bodyPr>
          <a:lstStyle/>
          <a:p>
            <a:pPr indent="-342900" lvl="0" marL="457200" rtl="0" algn="just">
              <a:lnSpc>
                <a:spcPct val="90000"/>
              </a:lnSpc>
              <a:spcBef>
                <a:spcPts val="1000"/>
              </a:spcBef>
              <a:spcAft>
                <a:spcPts val="0"/>
              </a:spcAft>
              <a:buSzPts val="1800"/>
              <a:buChar char="•"/>
            </a:pPr>
            <a:r>
              <a:rPr lang="en-US"/>
              <a:t>Click on “</a:t>
            </a:r>
            <a:r>
              <a:rPr b="1" lang="en-US"/>
              <a:t>Enable automatic deploys</a:t>
            </a:r>
            <a:r>
              <a:rPr lang="en-US"/>
              <a:t>” button which would mean that whenever you add any code to your GitHub repository, Heroku will update your hosted app too.</a:t>
            </a:r>
            <a:endParaRPr/>
          </a:p>
          <a:p>
            <a:pPr indent="-342900" lvl="0" marL="457200" rtl="0" algn="just">
              <a:lnSpc>
                <a:spcPct val="90000"/>
              </a:lnSpc>
              <a:spcBef>
                <a:spcPts val="1000"/>
              </a:spcBef>
              <a:spcAft>
                <a:spcPts val="0"/>
              </a:spcAft>
              <a:buSzPts val="1800"/>
              <a:buChar char="•"/>
            </a:pPr>
            <a:r>
              <a:rPr lang="en-US"/>
              <a:t>And finally, click on “</a:t>
            </a:r>
            <a:r>
              <a:rPr b="1" lang="en-US"/>
              <a:t>Deploy branch</a:t>
            </a:r>
            <a:r>
              <a:rPr lang="en-US"/>
              <a:t>”. Wait for a couple of minutes and let the deploying process finish.</a:t>
            </a:r>
            <a:endParaRPr/>
          </a:p>
          <a:p>
            <a:pPr indent="-342900" lvl="0" marL="457200" rtl="0" algn="just">
              <a:lnSpc>
                <a:spcPct val="90000"/>
              </a:lnSpc>
              <a:spcBef>
                <a:spcPts val="1000"/>
              </a:spcBef>
              <a:spcAft>
                <a:spcPts val="0"/>
              </a:spcAft>
              <a:buSzPts val="1800"/>
              <a:buChar char="•"/>
            </a:pPr>
            <a:r>
              <a:rPr lang="en-US"/>
              <a:t>After successfully deploying the website you will get a success message as shown.</a:t>
            </a:r>
            <a:endParaRPr/>
          </a:p>
        </p:txBody>
      </p:sp>
      <p:sp>
        <p:nvSpPr>
          <p:cNvPr id="265" name="Google Shape;265;p107"/>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266" name="Google Shape;266;p107"/>
          <p:cNvPicPr preferRelativeResize="0"/>
          <p:nvPr/>
        </p:nvPicPr>
        <p:blipFill rotWithShape="1">
          <a:blip r:embed="rId3">
            <a:alphaModFix/>
          </a:blip>
          <a:srcRect b="0" l="0" r="0" t="0"/>
          <a:stretch/>
        </p:blipFill>
        <p:spPr>
          <a:xfrm>
            <a:off x="6372726" y="4460808"/>
            <a:ext cx="4908082" cy="1929149"/>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108"/>
          <p:cNvSpPr txBox="1"/>
          <p:nvPr>
            <p:ph type="ctrTitle"/>
          </p:nvPr>
        </p:nvSpPr>
        <p:spPr>
          <a:xfrm>
            <a:off x="1161393" y="2241458"/>
            <a:ext cx="9869214" cy="1774360"/>
          </a:xfrm>
          <a:prstGeom prst="rect">
            <a:avLst/>
          </a:prstGeom>
          <a:gradFill>
            <a:gsLst>
              <a:gs pos="0">
                <a:srgbClr val="F6F9FC"/>
              </a:gs>
              <a:gs pos="74000">
                <a:srgbClr val="B3D1EC"/>
              </a:gs>
              <a:gs pos="83000">
                <a:srgbClr val="B3D1EC"/>
              </a:gs>
              <a:gs pos="100000">
                <a:srgbClr val="CCE0F2"/>
              </a:gs>
            </a:gsLst>
            <a:lin ang="5400000" scaled="0"/>
          </a:grad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Arial"/>
              <a:buNone/>
            </a:pPr>
            <a:r>
              <a:rPr b="1" lang="en-US" sz="4400">
                <a:solidFill>
                  <a:srgbClr val="002060"/>
                </a:solidFill>
                <a:latin typeface="Arial"/>
                <a:ea typeface="Arial"/>
                <a:cs typeface="Arial"/>
                <a:sym typeface="Arial"/>
              </a:rPr>
              <a:t>Firebase</a:t>
            </a:r>
            <a:endParaRPr b="1" sz="4400">
              <a:solidFill>
                <a:srgbClr val="002060"/>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09"/>
          <p:cNvSpPr txBox="1"/>
          <p:nvPr>
            <p:ph type="title"/>
          </p:nvPr>
        </p:nvSpPr>
        <p:spPr>
          <a:xfrm>
            <a:off x="838200" y="620209"/>
            <a:ext cx="9219460" cy="575433"/>
          </a:xfrm>
          <a:prstGeom prst="rect">
            <a:avLst/>
          </a:prstGeom>
          <a:solidFill>
            <a:schemeClr val="lt1"/>
          </a:solid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1800"/>
              <a:buNone/>
            </a:pPr>
            <a:r>
              <a:rPr lang="en-US"/>
              <a:t>What is Firebase?</a:t>
            </a:r>
            <a:endParaRPr/>
          </a:p>
        </p:txBody>
      </p:sp>
      <p:sp>
        <p:nvSpPr>
          <p:cNvPr id="278" name="Google Shape;278;p109"/>
          <p:cNvSpPr txBox="1"/>
          <p:nvPr>
            <p:ph idx="1" type="body"/>
          </p:nvPr>
        </p:nvSpPr>
        <p:spPr>
          <a:xfrm>
            <a:off x="838200" y="1535811"/>
            <a:ext cx="10515600" cy="4351338"/>
          </a:xfrm>
          <a:prstGeom prst="rect">
            <a:avLst/>
          </a:prstGeom>
          <a:noFill/>
          <a:ln>
            <a:noFill/>
          </a:ln>
        </p:spPr>
        <p:txBody>
          <a:bodyPr anchorCtr="0" anchor="t" bIns="45700" lIns="91425" spcFirstLastPara="1" rIns="91425" wrap="square" tIns="45700">
            <a:normAutofit/>
          </a:bodyPr>
          <a:lstStyle/>
          <a:p>
            <a:pPr indent="-342900" lvl="0" marL="457200" rtl="0" algn="just">
              <a:lnSpc>
                <a:spcPct val="90000"/>
              </a:lnSpc>
              <a:spcBef>
                <a:spcPts val="1000"/>
              </a:spcBef>
              <a:spcAft>
                <a:spcPts val="0"/>
              </a:spcAft>
              <a:buSzPts val="1800"/>
              <a:buChar char="•"/>
            </a:pPr>
            <a:r>
              <a:rPr lang="en-US"/>
              <a:t>Firebase is a web and mobile application development platform developed by Google. </a:t>
            </a:r>
            <a:endParaRPr/>
          </a:p>
          <a:p>
            <a:pPr indent="-342900" lvl="0" marL="457200" rtl="0" algn="just">
              <a:lnSpc>
                <a:spcPct val="90000"/>
              </a:lnSpc>
              <a:spcBef>
                <a:spcPts val="1000"/>
              </a:spcBef>
              <a:spcAft>
                <a:spcPts val="0"/>
              </a:spcAft>
              <a:buSzPts val="1800"/>
              <a:buChar char="•"/>
            </a:pPr>
            <a:r>
              <a:rPr lang="en-US"/>
              <a:t>It provides many tools and services that make it easier to develop, test, and improve applications. </a:t>
            </a:r>
            <a:endParaRPr/>
          </a:p>
          <a:p>
            <a:pPr indent="-342900" lvl="0" marL="457200" rtl="0" algn="just">
              <a:lnSpc>
                <a:spcPct val="90000"/>
              </a:lnSpc>
              <a:spcBef>
                <a:spcPts val="1000"/>
              </a:spcBef>
              <a:spcAft>
                <a:spcPts val="0"/>
              </a:spcAft>
              <a:buSzPts val="1800"/>
              <a:buChar char="•"/>
            </a:pPr>
            <a:r>
              <a:rPr lang="en-US"/>
              <a:t>Firebase provides Backend-as-a-Service (BaaS) solutions, allowing developers to focus on building great user experiences without worrying too much about server infrastructure management.</a:t>
            </a:r>
            <a:endParaRPr/>
          </a:p>
        </p:txBody>
      </p:sp>
      <p:sp>
        <p:nvSpPr>
          <p:cNvPr id="279" name="Google Shape;279;p109"/>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110"/>
          <p:cNvSpPr txBox="1"/>
          <p:nvPr>
            <p:ph type="title"/>
          </p:nvPr>
        </p:nvSpPr>
        <p:spPr>
          <a:xfrm>
            <a:off x="838200" y="620209"/>
            <a:ext cx="9219460" cy="575433"/>
          </a:xfrm>
          <a:prstGeom prst="rect">
            <a:avLst/>
          </a:prstGeom>
          <a:solidFill>
            <a:schemeClr val="lt1"/>
          </a:solid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1800"/>
              <a:buNone/>
            </a:pPr>
            <a:r>
              <a:rPr lang="en-US"/>
              <a:t>Key features of Firebase</a:t>
            </a:r>
            <a:endParaRPr/>
          </a:p>
        </p:txBody>
      </p:sp>
      <p:sp>
        <p:nvSpPr>
          <p:cNvPr id="285" name="Google Shape;285;p110"/>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descr="Features of Firebase" id="286" name="Google Shape;286;p110"/>
          <p:cNvPicPr preferRelativeResize="0"/>
          <p:nvPr/>
        </p:nvPicPr>
        <p:blipFill rotWithShape="1">
          <a:blip r:embed="rId3">
            <a:alphaModFix/>
          </a:blip>
          <a:srcRect b="0" l="0" r="0" t="0"/>
          <a:stretch/>
        </p:blipFill>
        <p:spPr>
          <a:xfrm>
            <a:off x="1651535" y="1415344"/>
            <a:ext cx="8569756" cy="4902889"/>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111"/>
          <p:cNvSpPr txBox="1"/>
          <p:nvPr>
            <p:ph type="title"/>
          </p:nvPr>
        </p:nvSpPr>
        <p:spPr>
          <a:xfrm>
            <a:off x="838200" y="620209"/>
            <a:ext cx="9219460" cy="575433"/>
          </a:xfrm>
          <a:prstGeom prst="rect">
            <a:avLst/>
          </a:prstGeom>
          <a:solidFill>
            <a:schemeClr val="lt1"/>
          </a:solid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1800"/>
              <a:buNone/>
            </a:pPr>
            <a:r>
              <a:rPr lang="en-US"/>
              <a:t>Set Up Firebase</a:t>
            </a:r>
            <a:endParaRPr/>
          </a:p>
        </p:txBody>
      </p:sp>
      <p:sp>
        <p:nvSpPr>
          <p:cNvPr id="292" name="Google Shape;292;p111"/>
          <p:cNvSpPr txBox="1"/>
          <p:nvPr>
            <p:ph idx="1" type="body"/>
          </p:nvPr>
        </p:nvSpPr>
        <p:spPr>
          <a:xfrm>
            <a:off x="838200" y="1535811"/>
            <a:ext cx="10515600" cy="4351338"/>
          </a:xfrm>
          <a:prstGeom prst="rect">
            <a:avLst/>
          </a:prstGeom>
          <a:noFill/>
          <a:ln>
            <a:noFill/>
          </a:ln>
        </p:spPr>
        <p:txBody>
          <a:bodyPr anchorCtr="0" anchor="t" bIns="45700" lIns="91425" spcFirstLastPara="1" rIns="91425" wrap="square" tIns="45700">
            <a:normAutofit/>
          </a:bodyPr>
          <a:lstStyle/>
          <a:p>
            <a:pPr indent="-342900" lvl="0" marL="457200" rtl="0" algn="just">
              <a:lnSpc>
                <a:spcPct val="90000"/>
              </a:lnSpc>
              <a:spcBef>
                <a:spcPts val="1000"/>
              </a:spcBef>
              <a:spcAft>
                <a:spcPts val="0"/>
              </a:spcAft>
              <a:buSzPts val="1800"/>
              <a:buChar char="•"/>
            </a:pPr>
            <a:r>
              <a:rPr lang="en-US"/>
              <a:t>To use Firebase Hosting, make sure you have made firebase project. Go to </a:t>
            </a:r>
            <a:r>
              <a:rPr lang="en-US" u="sng">
                <a:solidFill>
                  <a:schemeClr val="hlink"/>
                </a:solidFill>
                <a:hlinkClick r:id="rId3"/>
              </a:rPr>
              <a:t>https://firebase.google.com/</a:t>
            </a:r>
            <a:r>
              <a:rPr lang="en-US"/>
              <a:t> and click on Get Started.</a:t>
            </a:r>
            <a:endParaRPr/>
          </a:p>
        </p:txBody>
      </p:sp>
      <p:sp>
        <p:nvSpPr>
          <p:cNvPr id="293" name="Google Shape;293;p111"/>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294" name="Google Shape;294;p111"/>
          <p:cNvPicPr preferRelativeResize="0"/>
          <p:nvPr/>
        </p:nvPicPr>
        <p:blipFill rotWithShape="1">
          <a:blip r:embed="rId4">
            <a:alphaModFix/>
          </a:blip>
          <a:srcRect b="0" l="0" r="0" t="0"/>
          <a:stretch/>
        </p:blipFill>
        <p:spPr>
          <a:xfrm>
            <a:off x="1424540" y="3022099"/>
            <a:ext cx="9798517" cy="3359338"/>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112"/>
          <p:cNvSpPr txBox="1"/>
          <p:nvPr>
            <p:ph type="title"/>
          </p:nvPr>
        </p:nvSpPr>
        <p:spPr>
          <a:xfrm>
            <a:off x="838200" y="620209"/>
            <a:ext cx="9219460" cy="575433"/>
          </a:xfrm>
          <a:prstGeom prst="rect">
            <a:avLst/>
          </a:prstGeom>
          <a:solidFill>
            <a:schemeClr val="lt1"/>
          </a:solid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1800"/>
              <a:buNone/>
            </a:pPr>
            <a:r>
              <a:rPr lang="en-US"/>
              <a:t>Create a Firebase project</a:t>
            </a:r>
            <a:endParaRPr/>
          </a:p>
        </p:txBody>
      </p:sp>
      <p:sp>
        <p:nvSpPr>
          <p:cNvPr id="300" name="Google Shape;300;p112"/>
          <p:cNvSpPr txBox="1"/>
          <p:nvPr>
            <p:ph idx="1" type="body"/>
          </p:nvPr>
        </p:nvSpPr>
        <p:spPr>
          <a:xfrm>
            <a:off x="838200" y="1535811"/>
            <a:ext cx="10515600" cy="4351338"/>
          </a:xfrm>
          <a:prstGeom prst="rect">
            <a:avLst/>
          </a:prstGeom>
          <a:noFill/>
          <a:ln>
            <a:noFill/>
          </a:ln>
        </p:spPr>
        <p:txBody>
          <a:bodyPr anchorCtr="0" anchor="t" bIns="45700" lIns="91425" spcFirstLastPara="1" rIns="91425" wrap="square" tIns="45700">
            <a:normAutofit/>
          </a:bodyPr>
          <a:lstStyle/>
          <a:p>
            <a:pPr indent="-342900" lvl="0" marL="457200" rtl="0" algn="just">
              <a:lnSpc>
                <a:spcPct val="90000"/>
              </a:lnSpc>
              <a:spcBef>
                <a:spcPts val="1000"/>
              </a:spcBef>
              <a:spcAft>
                <a:spcPts val="0"/>
              </a:spcAft>
              <a:buSzPts val="1800"/>
              <a:buChar char="•"/>
            </a:pPr>
            <a:r>
              <a:rPr lang="en-US"/>
              <a:t>Proceed to click on </a:t>
            </a:r>
            <a:r>
              <a:rPr b="1" lang="en-US"/>
              <a:t>Create a project</a:t>
            </a:r>
            <a:r>
              <a:rPr lang="en-US"/>
              <a:t>.</a:t>
            </a:r>
            <a:endParaRPr/>
          </a:p>
          <a:p>
            <a:pPr indent="-342900" lvl="0" marL="457200" rtl="0" algn="just">
              <a:lnSpc>
                <a:spcPct val="90000"/>
              </a:lnSpc>
              <a:spcBef>
                <a:spcPts val="1000"/>
              </a:spcBef>
              <a:spcAft>
                <a:spcPts val="0"/>
              </a:spcAft>
              <a:buSzPts val="1800"/>
              <a:buChar char="•"/>
            </a:pPr>
            <a:r>
              <a:rPr lang="en-US"/>
              <a:t>Enter a project name and check yes if you wish to add analytics to your project.</a:t>
            </a:r>
            <a:endParaRPr/>
          </a:p>
          <a:p>
            <a:pPr indent="-342900" lvl="0" marL="457200" rtl="0" algn="just">
              <a:lnSpc>
                <a:spcPct val="90000"/>
              </a:lnSpc>
              <a:spcBef>
                <a:spcPts val="1000"/>
              </a:spcBef>
              <a:spcAft>
                <a:spcPts val="0"/>
              </a:spcAft>
              <a:buSzPts val="1800"/>
              <a:buChar char="•"/>
            </a:pPr>
            <a:r>
              <a:rPr lang="en-US"/>
              <a:t>Wait for the project to be created.</a:t>
            </a:r>
            <a:endParaRPr/>
          </a:p>
        </p:txBody>
      </p:sp>
      <p:sp>
        <p:nvSpPr>
          <p:cNvPr id="301" name="Google Shape;301;p112"/>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302" name="Google Shape;302;p112"/>
          <p:cNvPicPr preferRelativeResize="0"/>
          <p:nvPr/>
        </p:nvPicPr>
        <p:blipFill rotWithShape="1">
          <a:blip r:embed="rId3">
            <a:alphaModFix/>
          </a:blip>
          <a:srcRect b="0" l="0" r="0" t="0"/>
          <a:stretch/>
        </p:blipFill>
        <p:spPr>
          <a:xfrm>
            <a:off x="838200" y="3690915"/>
            <a:ext cx="2743200" cy="2667630"/>
          </a:xfrm>
          <a:prstGeom prst="rect">
            <a:avLst/>
          </a:prstGeom>
          <a:noFill/>
          <a:ln>
            <a:noFill/>
          </a:ln>
        </p:spPr>
      </p:pic>
      <p:pic>
        <p:nvPicPr>
          <p:cNvPr id="303" name="Google Shape;303;p112"/>
          <p:cNvPicPr preferRelativeResize="0"/>
          <p:nvPr/>
        </p:nvPicPr>
        <p:blipFill rotWithShape="1">
          <a:blip r:embed="rId4">
            <a:alphaModFix/>
          </a:blip>
          <a:srcRect b="0" l="0" r="0" t="0"/>
          <a:stretch/>
        </p:blipFill>
        <p:spPr>
          <a:xfrm>
            <a:off x="3883080" y="3690914"/>
            <a:ext cx="2557591" cy="2667631"/>
          </a:xfrm>
          <a:prstGeom prst="rect">
            <a:avLst/>
          </a:prstGeom>
          <a:noFill/>
          <a:ln>
            <a:noFill/>
          </a:ln>
        </p:spPr>
      </p:pic>
      <p:pic>
        <p:nvPicPr>
          <p:cNvPr id="304" name="Google Shape;304;p112"/>
          <p:cNvPicPr preferRelativeResize="0"/>
          <p:nvPr/>
        </p:nvPicPr>
        <p:blipFill rotWithShape="1">
          <a:blip r:embed="rId5">
            <a:alphaModFix/>
          </a:blip>
          <a:srcRect b="0" l="0" r="0" t="0"/>
          <a:stretch/>
        </p:blipFill>
        <p:spPr>
          <a:xfrm>
            <a:off x="6768137" y="3702786"/>
            <a:ext cx="2507320" cy="2655759"/>
          </a:xfrm>
          <a:prstGeom prst="rect">
            <a:avLst/>
          </a:prstGeom>
          <a:noFill/>
          <a:ln>
            <a:noFill/>
          </a:ln>
        </p:spPr>
      </p:pic>
      <p:pic>
        <p:nvPicPr>
          <p:cNvPr id="305" name="Google Shape;305;p112"/>
          <p:cNvPicPr preferRelativeResize="0"/>
          <p:nvPr/>
        </p:nvPicPr>
        <p:blipFill rotWithShape="1">
          <a:blip r:embed="rId6">
            <a:alphaModFix/>
          </a:blip>
          <a:srcRect b="0" l="0" r="0" t="0"/>
          <a:stretch/>
        </p:blipFill>
        <p:spPr>
          <a:xfrm>
            <a:off x="9577137" y="3655601"/>
            <a:ext cx="2239168" cy="270294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86"/>
          <p:cNvSpPr txBox="1"/>
          <p:nvPr>
            <p:ph type="title"/>
          </p:nvPr>
        </p:nvSpPr>
        <p:spPr>
          <a:xfrm>
            <a:off x="838200" y="620209"/>
            <a:ext cx="9219460" cy="575433"/>
          </a:xfrm>
          <a:prstGeom prst="rect">
            <a:avLst/>
          </a:prstGeom>
          <a:solidFill>
            <a:schemeClr val="lt1"/>
          </a:solid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1800"/>
              <a:buNone/>
            </a:pPr>
            <a:r>
              <a:rPr lang="en-US"/>
              <a:t>Backend Services </a:t>
            </a:r>
            <a:endParaRPr/>
          </a:p>
        </p:txBody>
      </p:sp>
      <p:sp>
        <p:nvSpPr>
          <p:cNvPr id="106" name="Google Shape;106;p86"/>
          <p:cNvSpPr txBox="1"/>
          <p:nvPr>
            <p:ph idx="1" type="body"/>
          </p:nvPr>
        </p:nvSpPr>
        <p:spPr>
          <a:xfrm>
            <a:off x="838200" y="1535811"/>
            <a:ext cx="10515600" cy="4351338"/>
          </a:xfrm>
          <a:prstGeom prst="rect">
            <a:avLst/>
          </a:prstGeom>
          <a:noFill/>
          <a:ln>
            <a:noFill/>
          </a:ln>
        </p:spPr>
        <p:txBody>
          <a:bodyPr anchorCtr="0" anchor="t" bIns="45700" lIns="91425" spcFirstLastPara="1" rIns="91425" wrap="square" tIns="45700">
            <a:normAutofit/>
          </a:bodyPr>
          <a:lstStyle/>
          <a:p>
            <a:pPr indent="-342900" lvl="0" marL="457200" rtl="0" algn="l">
              <a:lnSpc>
                <a:spcPct val="90000"/>
              </a:lnSpc>
              <a:spcBef>
                <a:spcPts val="1000"/>
              </a:spcBef>
              <a:spcAft>
                <a:spcPts val="0"/>
              </a:spcAft>
              <a:buClr>
                <a:schemeClr val="dk1"/>
              </a:buClr>
              <a:buSzPts val="1800"/>
              <a:buChar char="•"/>
            </a:pPr>
            <a:r>
              <a:rPr lang="en-US"/>
              <a:t>Build your own backend approach that we discussed earlier is cumbersome </a:t>
            </a:r>
            <a:endParaRPr/>
          </a:p>
          <a:p>
            <a:pPr indent="-342900" lvl="0" marL="457200" rtl="0" algn="l">
              <a:lnSpc>
                <a:spcPct val="90000"/>
              </a:lnSpc>
              <a:spcBef>
                <a:spcPts val="1000"/>
              </a:spcBef>
              <a:spcAft>
                <a:spcPts val="0"/>
              </a:spcAft>
              <a:buClr>
                <a:schemeClr val="dk1"/>
              </a:buClr>
              <a:buSzPts val="1800"/>
              <a:buChar char="•"/>
            </a:pPr>
            <a:r>
              <a:rPr lang="en-US"/>
              <a:t>Server setup and configuration issues </a:t>
            </a:r>
            <a:endParaRPr/>
          </a:p>
          <a:p>
            <a:pPr indent="-342900" lvl="0" marL="457200" rtl="0" algn="l">
              <a:lnSpc>
                <a:spcPct val="90000"/>
              </a:lnSpc>
              <a:spcBef>
                <a:spcPts val="1000"/>
              </a:spcBef>
              <a:spcAft>
                <a:spcPts val="0"/>
              </a:spcAft>
              <a:buClr>
                <a:schemeClr val="dk1"/>
              </a:buClr>
              <a:buSzPts val="1800"/>
              <a:buChar char="•"/>
            </a:pPr>
            <a:r>
              <a:rPr lang="en-US"/>
              <a:t>Backend storage and database provisioning </a:t>
            </a:r>
            <a:endParaRPr/>
          </a:p>
          <a:p>
            <a:pPr indent="-342900" lvl="0" marL="457200" rtl="0" algn="l">
              <a:lnSpc>
                <a:spcPct val="90000"/>
              </a:lnSpc>
              <a:spcBef>
                <a:spcPts val="1000"/>
              </a:spcBef>
              <a:spcAft>
                <a:spcPts val="0"/>
              </a:spcAft>
              <a:buClr>
                <a:schemeClr val="dk1"/>
              </a:buClr>
              <a:buSzPts val="1800"/>
              <a:buChar char="•"/>
            </a:pPr>
            <a:r>
              <a:rPr lang="en-US"/>
              <a:t>Developing the REST API and configuration </a:t>
            </a:r>
            <a:endParaRPr/>
          </a:p>
          <a:p>
            <a:pPr indent="-342900" lvl="0" marL="457200" rtl="0" algn="l">
              <a:lnSpc>
                <a:spcPct val="90000"/>
              </a:lnSpc>
              <a:spcBef>
                <a:spcPts val="1000"/>
              </a:spcBef>
              <a:spcAft>
                <a:spcPts val="0"/>
              </a:spcAft>
              <a:buClr>
                <a:schemeClr val="dk1"/>
              </a:buClr>
              <a:buSzPts val="1800"/>
              <a:buChar char="•"/>
            </a:pPr>
            <a:r>
              <a:rPr lang="en-US"/>
              <a:t>Additional services like notifications, user management, social networking etc. adds to the burden on developers </a:t>
            </a:r>
            <a:endParaRPr/>
          </a:p>
          <a:p>
            <a:pPr indent="-342900" lvl="0" marL="457200" rtl="0" algn="l">
              <a:lnSpc>
                <a:spcPct val="90000"/>
              </a:lnSpc>
              <a:spcBef>
                <a:spcPts val="1000"/>
              </a:spcBef>
              <a:spcAft>
                <a:spcPts val="0"/>
              </a:spcAft>
              <a:buClr>
                <a:schemeClr val="dk1"/>
              </a:buClr>
              <a:buSzPts val="1800"/>
              <a:buChar char="•"/>
            </a:pPr>
            <a:r>
              <a:rPr lang="en-US"/>
              <a:t>Can we package the whole backend services into a easily deployable, configurable and manageable service? </a:t>
            </a:r>
            <a:endParaRPr/>
          </a:p>
          <a:p>
            <a:pPr indent="-228600" lvl="0" marL="457200" rtl="0" algn="l">
              <a:lnSpc>
                <a:spcPct val="90000"/>
              </a:lnSpc>
              <a:spcBef>
                <a:spcPts val="1000"/>
              </a:spcBef>
              <a:spcAft>
                <a:spcPts val="0"/>
              </a:spcAft>
              <a:buClr>
                <a:schemeClr val="dk1"/>
              </a:buClr>
              <a:buSzPts val="1800"/>
              <a:buNone/>
            </a:pPr>
            <a:r>
              <a:t/>
            </a:r>
            <a:endParaRPr/>
          </a:p>
        </p:txBody>
      </p:sp>
      <p:sp>
        <p:nvSpPr>
          <p:cNvPr id="107" name="Google Shape;107;p86"/>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113"/>
          <p:cNvSpPr txBox="1"/>
          <p:nvPr>
            <p:ph type="title"/>
          </p:nvPr>
        </p:nvSpPr>
        <p:spPr>
          <a:xfrm>
            <a:off x="838200" y="620209"/>
            <a:ext cx="9219460" cy="575433"/>
          </a:xfrm>
          <a:prstGeom prst="rect">
            <a:avLst/>
          </a:prstGeom>
          <a:solidFill>
            <a:schemeClr val="lt1"/>
          </a:solid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1800"/>
              <a:buNone/>
            </a:pPr>
            <a:r>
              <a:rPr lang="en-US"/>
              <a:t>Create a Firebase project - 2</a:t>
            </a:r>
            <a:endParaRPr/>
          </a:p>
        </p:txBody>
      </p:sp>
      <p:sp>
        <p:nvSpPr>
          <p:cNvPr id="311" name="Google Shape;311;p113"/>
          <p:cNvSpPr txBox="1"/>
          <p:nvPr>
            <p:ph idx="1" type="body"/>
          </p:nvPr>
        </p:nvSpPr>
        <p:spPr>
          <a:xfrm>
            <a:off x="838200" y="1535811"/>
            <a:ext cx="10515600" cy="4351338"/>
          </a:xfrm>
          <a:prstGeom prst="rect">
            <a:avLst/>
          </a:prstGeom>
          <a:noFill/>
          <a:ln>
            <a:noFill/>
          </a:ln>
        </p:spPr>
        <p:txBody>
          <a:bodyPr anchorCtr="0" anchor="t" bIns="45700" lIns="91425" spcFirstLastPara="1" rIns="91425" wrap="square" tIns="45700">
            <a:normAutofit/>
          </a:bodyPr>
          <a:lstStyle/>
          <a:p>
            <a:pPr indent="-342900" lvl="0" marL="457200" rtl="0" algn="just">
              <a:lnSpc>
                <a:spcPct val="90000"/>
              </a:lnSpc>
              <a:spcBef>
                <a:spcPts val="1000"/>
              </a:spcBef>
              <a:spcAft>
                <a:spcPts val="0"/>
              </a:spcAft>
              <a:buSzPts val="1800"/>
              <a:buChar char="•"/>
            </a:pPr>
            <a:r>
              <a:rPr lang="en-US"/>
              <a:t>Install the Firebase Command Line Interface (CLI) by entering </a:t>
            </a:r>
            <a:endParaRPr/>
          </a:p>
          <a:p>
            <a:pPr indent="0" lvl="0" marL="114300" rtl="0" algn="just">
              <a:lnSpc>
                <a:spcPct val="90000"/>
              </a:lnSpc>
              <a:spcBef>
                <a:spcPts val="1000"/>
              </a:spcBef>
              <a:spcAft>
                <a:spcPts val="0"/>
              </a:spcAft>
              <a:buSzPts val="1800"/>
              <a:buNone/>
            </a:pPr>
            <a:r>
              <a:rPr lang="en-US">
                <a:latin typeface="Courier New"/>
                <a:ea typeface="Courier New"/>
                <a:cs typeface="Courier New"/>
                <a:sym typeface="Courier New"/>
              </a:rPr>
              <a:t>	npm install -g firebase-tools</a:t>
            </a:r>
            <a:endParaRPr/>
          </a:p>
          <a:p>
            <a:pPr indent="-342900" lvl="0" marL="457200" rtl="0" algn="just">
              <a:lnSpc>
                <a:spcPct val="90000"/>
              </a:lnSpc>
              <a:spcBef>
                <a:spcPts val="1000"/>
              </a:spcBef>
              <a:spcAft>
                <a:spcPts val="0"/>
              </a:spcAft>
              <a:buSzPts val="1800"/>
              <a:buChar char="•"/>
            </a:pPr>
            <a:r>
              <a:rPr lang="en-US"/>
              <a:t>Log in to Firebase using the CLI: </a:t>
            </a:r>
            <a:r>
              <a:rPr lang="en-US">
                <a:latin typeface="Courier New"/>
                <a:ea typeface="Courier New"/>
                <a:cs typeface="Courier New"/>
                <a:sym typeface="Courier New"/>
              </a:rPr>
              <a:t>firebase login</a:t>
            </a:r>
            <a:endParaRPr/>
          </a:p>
          <a:p>
            <a:pPr indent="-342900" lvl="0" marL="457200" rtl="0" algn="just">
              <a:lnSpc>
                <a:spcPct val="90000"/>
              </a:lnSpc>
              <a:spcBef>
                <a:spcPts val="1000"/>
              </a:spcBef>
              <a:spcAft>
                <a:spcPts val="0"/>
              </a:spcAft>
              <a:buSzPts val="1800"/>
              <a:buChar char="•"/>
            </a:pPr>
            <a:r>
              <a:rPr lang="en-US"/>
              <a:t>Initialize the Firebase project. In the terminal or command prompt, navigate to the root directory of the Node.js project and run the </a:t>
            </a:r>
            <a:r>
              <a:rPr lang="en-US">
                <a:latin typeface="Courier New"/>
                <a:ea typeface="Courier New"/>
                <a:cs typeface="Courier New"/>
                <a:sym typeface="Courier New"/>
              </a:rPr>
              <a:t>firebase init</a:t>
            </a:r>
            <a:r>
              <a:rPr lang="en-US"/>
              <a:t> command.</a:t>
            </a:r>
            <a:endParaRPr/>
          </a:p>
          <a:p>
            <a:pPr indent="-342900" lvl="0" marL="457200" rtl="0" algn="just">
              <a:lnSpc>
                <a:spcPct val="90000"/>
              </a:lnSpc>
              <a:spcBef>
                <a:spcPts val="1000"/>
              </a:spcBef>
              <a:spcAft>
                <a:spcPts val="0"/>
              </a:spcAft>
              <a:buSzPts val="1800"/>
              <a:buChar char="•"/>
            </a:pPr>
            <a:r>
              <a:rPr lang="en-US"/>
              <a:t>Deploy Firebase by running: </a:t>
            </a:r>
            <a:r>
              <a:rPr lang="en-US">
                <a:latin typeface="Courier New"/>
                <a:ea typeface="Courier New"/>
                <a:cs typeface="Courier New"/>
                <a:sym typeface="Courier New"/>
              </a:rPr>
              <a:t>firebase deploy</a:t>
            </a:r>
            <a:endParaRPr/>
          </a:p>
          <a:p>
            <a:pPr indent="-228600" lvl="0" marL="457200" rtl="0" algn="l">
              <a:lnSpc>
                <a:spcPct val="90000"/>
              </a:lnSpc>
              <a:spcBef>
                <a:spcPts val="1000"/>
              </a:spcBef>
              <a:spcAft>
                <a:spcPts val="0"/>
              </a:spcAft>
              <a:buClr>
                <a:schemeClr val="dk1"/>
              </a:buClr>
              <a:buSzPts val="1800"/>
              <a:buNone/>
            </a:pPr>
            <a:r>
              <a:t/>
            </a:r>
            <a:endParaRPr/>
          </a:p>
        </p:txBody>
      </p:sp>
      <p:sp>
        <p:nvSpPr>
          <p:cNvPr id="312" name="Google Shape;312;p113"/>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313" name="Google Shape;313;p113"/>
          <p:cNvPicPr preferRelativeResize="0"/>
          <p:nvPr/>
        </p:nvPicPr>
        <p:blipFill rotWithShape="1">
          <a:blip r:embed="rId3">
            <a:alphaModFix/>
          </a:blip>
          <a:srcRect b="0" l="0" r="0" t="0"/>
          <a:stretch/>
        </p:blipFill>
        <p:spPr>
          <a:xfrm>
            <a:off x="1398221" y="5067784"/>
            <a:ext cx="3395160" cy="397305"/>
          </a:xfrm>
          <a:prstGeom prst="rect">
            <a:avLst/>
          </a:prstGeom>
          <a:noFill/>
          <a:ln>
            <a:noFill/>
          </a:ln>
        </p:spPr>
      </p:pic>
      <p:pic>
        <p:nvPicPr>
          <p:cNvPr id="314" name="Google Shape;314;p113"/>
          <p:cNvPicPr preferRelativeResize="0"/>
          <p:nvPr/>
        </p:nvPicPr>
        <p:blipFill rotWithShape="1">
          <a:blip r:embed="rId4">
            <a:alphaModFix/>
          </a:blip>
          <a:srcRect b="0" l="0" r="0" t="0"/>
          <a:stretch/>
        </p:blipFill>
        <p:spPr>
          <a:xfrm>
            <a:off x="1398221" y="5481331"/>
            <a:ext cx="6836471" cy="849774"/>
          </a:xfrm>
          <a:prstGeom prst="rect">
            <a:avLst/>
          </a:prstGeom>
          <a:noFill/>
          <a:ln>
            <a:noFill/>
          </a:ln>
        </p:spPr>
      </p:pic>
      <p:pic>
        <p:nvPicPr>
          <p:cNvPr id="315" name="Google Shape;315;p113"/>
          <p:cNvPicPr preferRelativeResize="0"/>
          <p:nvPr/>
        </p:nvPicPr>
        <p:blipFill rotWithShape="1">
          <a:blip r:embed="rId5">
            <a:alphaModFix/>
          </a:blip>
          <a:srcRect b="0" l="0" r="0" t="0"/>
          <a:stretch/>
        </p:blipFill>
        <p:spPr>
          <a:xfrm>
            <a:off x="8365916" y="4910038"/>
            <a:ext cx="2987884" cy="1421067"/>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114"/>
          <p:cNvSpPr txBox="1"/>
          <p:nvPr>
            <p:ph type="title"/>
          </p:nvPr>
        </p:nvSpPr>
        <p:spPr>
          <a:xfrm>
            <a:off x="838200" y="620209"/>
            <a:ext cx="9219460" cy="575433"/>
          </a:xfrm>
          <a:prstGeom prst="rect">
            <a:avLst/>
          </a:prstGeom>
          <a:solidFill>
            <a:schemeClr val="lt1"/>
          </a:solid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1800"/>
              <a:buNone/>
            </a:pPr>
            <a:r>
              <a:rPr lang="en-US"/>
              <a:t>Firebase Hosting vs. Heroku | Comparison</a:t>
            </a:r>
            <a:endParaRPr/>
          </a:p>
        </p:txBody>
      </p:sp>
      <p:sp>
        <p:nvSpPr>
          <p:cNvPr id="321" name="Google Shape;321;p114"/>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graphicFrame>
        <p:nvGraphicFramePr>
          <p:cNvPr id="322" name="Google Shape;322;p114"/>
          <p:cNvGraphicFramePr/>
          <p:nvPr/>
        </p:nvGraphicFramePr>
        <p:xfrm>
          <a:off x="838200" y="1342621"/>
          <a:ext cx="3000000" cy="3000000"/>
        </p:xfrm>
        <a:graphic>
          <a:graphicData uri="http://schemas.openxmlformats.org/drawingml/2006/table">
            <a:tbl>
              <a:tblPr>
                <a:noFill/>
                <a:tableStyleId>{A9F690B1-1AB6-49ED-BA16-A12A0B580ED8}</a:tableStyleId>
              </a:tblPr>
              <a:tblGrid>
                <a:gridCol w="2193750"/>
                <a:gridCol w="4866950"/>
                <a:gridCol w="3530350"/>
              </a:tblGrid>
              <a:tr h="254000">
                <a:tc>
                  <a:txBody>
                    <a:bodyPr/>
                    <a:lstStyle/>
                    <a:p>
                      <a:pPr indent="0" lvl="0" marL="0" marR="0" rtl="0" algn="l">
                        <a:lnSpc>
                          <a:spcPct val="100000"/>
                        </a:lnSpc>
                        <a:spcBef>
                          <a:spcPts val="0"/>
                        </a:spcBef>
                        <a:spcAft>
                          <a:spcPts val="0"/>
                        </a:spcAft>
                        <a:buNone/>
                      </a:pPr>
                      <a:r>
                        <a:rPr b="0" lang="en-US" sz="2000" u="none" cap="none" strike="noStrike"/>
                        <a:t> </a:t>
                      </a:r>
                      <a:endParaRPr b="0" i="0" sz="2000" u="none" cap="none" strike="noStrike"/>
                    </a:p>
                  </a:txBody>
                  <a:tcPr marT="57150" marB="57150" marR="57150" marL="57150" anchor="ctr">
                    <a:solidFill>
                      <a:schemeClr val="accent1"/>
                    </a:solidFill>
                  </a:tcPr>
                </a:tc>
                <a:tc>
                  <a:txBody>
                    <a:bodyPr/>
                    <a:lstStyle/>
                    <a:p>
                      <a:pPr indent="0" lvl="0" marL="0" marR="0" rtl="0" algn="ctr">
                        <a:lnSpc>
                          <a:spcPct val="100000"/>
                        </a:lnSpc>
                        <a:spcBef>
                          <a:spcPts val="0"/>
                        </a:spcBef>
                        <a:spcAft>
                          <a:spcPts val="0"/>
                        </a:spcAft>
                        <a:buNone/>
                      </a:pPr>
                      <a:r>
                        <a:rPr b="1" lang="en-US" sz="2000" u="none" cap="none" strike="noStrike"/>
                        <a:t>Firebase</a:t>
                      </a:r>
                      <a:endParaRPr b="0" i="0" sz="2000" u="none" cap="none" strike="noStrike"/>
                    </a:p>
                  </a:txBody>
                  <a:tcPr marT="57150" marB="57150" marR="57150" marL="57150" anchor="ctr">
                    <a:solidFill>
                      <a:schemeClr val="accent1"/>
                    </a:solidFill>
                  </a:tcPr>
                </a:tc>
                <a:tc>
                  <a:txBody>
                    <a:bodyPr/>
                    <a:lstStyle/>
                    <a:p>
                      <a:pPr indent="0" lvl="0" marL="0" marR="0" rtl="0" algn="ctr">
                        <a:lnSpc>
                          <a:spcPct val="100000"/>
                        </a:lnSpc>
                        <a:spcBef>
                          <a:spcPts val="0"/>
                        </a:spcBef>
                        <a:spcAft>
                          <a:spcPts val="0"/>
                        </a:spcAft>
                        <a:buNone/>
                      </a:pPr>
                      <a:r>
                        <a:rPr b="1" lang="en-US" sz="2000" u="none" cap="none" strike="noStrike"/>
                        <a:t>Heroku</a:t>
                      </a:r>
                      <a:endParaRPr b="0" i="0" sz="2000" u="none" cap="none" strike="noStrike"/>
                    </a:p>
                  </a:txBody>
                  <a:tcPr marT="57150" marB="57150" marR="57150" marL="57150" anchor="ctr">
                    <a:solidFill>
                      <a:schemeClr val="accent1"/>
                    </a:solidFill>
                  </a:tcPr>
                </a:tc>
              </a:tr>
              <a:tr h="254000">
                <a:tc>
                  <a:txBody>
                    <a:bodyPr/>
                    <a:lstStyle/>
                    <a:p>
                      <a:pPr indent="0" lvl="0" marL="0" marR="0" rtl="0" algn="l">
                        <a:lnSpc>
                          <a:spcPct val="100000"/>
                        </a:lnSpc>
                        <a:spcBef>
                          <a:spcPts val="0"/>
                        </a:spcBef>
                        <a:spcAft>
                          <a:spcPts val="0"/>
                        </a:spcAft>
                        <a:buNone/>
                      </a:pPr>
                      <a:r>
                        <a:rPr b="1" lang="en-US" sz="2000" u="none" cap="none" strike="noStrike"/>
                        <a:t>Category</a:t>
                      </a:r>
                      <a:endParaRPr b="0" i="0" sz="2000" u="none" cap="none" strike="noStrike"/>
                    </a:p>
                  </a:txBody>
                  <a:tcPr marT="57150" marB="57150" marR="57150" marL="57150" anchor="ctr"/>
                </a:tc>
                <a:tc>
                  <a:txBody>
                    <a:bodyPr/>
                    <a:lstStyle/>
                    <a:p>
                      <a:pPr indent="0" lvl="0" marL="0" marR="0" rtl="0" algn="ctr">
                        <a:lnSpc>
                          <a:spcPct val="100000"/>
                        </a:lnSpc>
                        <a:spcBef>
                          <a:spcPts val="0"/>
                        </a:spcBef>
                        <a:spcAft>
                          <a:spcPts val="0"/>
                        </a:spcAft>
                        <a:buNone/>
                      </a:pPr>
                      <a:r>
                        <a:rPr b="0" lang="en-US" sz="2000" u="none" cap="none" strike="noStrike"/>
                        <a:t>Backend as a Service (</a:t>
                      </a:r>
                      <a:r>
                        <a:rPr b="1" lang="en-US" sz="2000" u="none" cap="none" strike="noStrike">
                          <a:solidFill>
                            <a:srgbClr val="0F1C32"/>
                          </a:solidFill>
                        </a:rPr>
                        <a:t>BaaS</a:t>
                      </a:r>
                      <a:r>
                        <a:rPr b="0" lang="en-US" sz="2000" u="none" cap="none" strike="noStrike"/>
                        <a:t>)</a:t>
                      </a:r>
                      <a:endParaRPr b="0" i="0" sz="2000" u="none" cap="none" strike="noStrike"/>
                    </a:p>
                  </a:txBody>
                  <a:tcPr marT="57150" marB="57150" marR="57150" marL="57150" anchor="ctr"/>
                </a:tc>
                <a:tc>
                  <a:txBody>
                    <a:bodyPr/>
                    <a:lstStyle/>
                    <a:p>
                      <a:pPr indent="0" lvl="0" marL="0" marR="0" rtl="0" algn="ctr">
                        <a:lnSpc>
                          <a:spcPct val="100000"/>
                        </a:lnSpc>
                        <a:spcBef>
                          <a:spcPts val="0"/>
                        </a:spcBef>
                        <a:spcAft>
                          <a:spcPts val="0"/>
                        </a:spcAft>
                        <a:buNone/>
                      </a:pPr>
                      <a:r>
                        <a:rPr b="0" lang="en-US" sz="2000" u="none" cap="none" strike="noStrike"/>
                        <a:t>Platform as a Service (</a:t>
                      </a:r>
                      <a:r>
                        <a:rPr b="1" lang="en-US" sz="2000" u="none" cap="none" strike="noStrike">
                          <a:solidFill>
                            <a:srgbClr val="0F1C32"/>
                          </a:solidFill>
                        </a:rPr>
                        <a:t>PaaS</a:t>
                      </a:r>
                      <a:r>
                        <a:rPr b="0" lang="en-US" sz="2000" u="none" cap="none" strike="noStrike"/>
                        <a:t>)</a:t>
                      </a:r>
                      <a:endParaRPr b="0" i="0" sz="2000" u="none" cap="none" strike="noStrike"/>
                    </a:p>
                  </a:txBody>
                  <a:tcPr marT="57150" marB="57150" marR="57150" marL="57150" anchor="ctr"/>
                </a:tc>
              </a:tr>
              <a:tr h="254000">
                <a:tc>
                  <a:txBody>
                    <a:bodyPr/>
                    <a:lstStyle/>
                    <a:p>
                      <a:pPr indent="0" lvl="0" marL="0" marR="0" rtl="0" algn="l">
                        <a:lnSpc>
                          <a:spcPct val="100000"/>
                        </a:lnSpc>
                        <a:spcBef>
                          <a:spcPts val="0"/>
                        </a:spcBef>
                        <a:spcAft>
                          <a:spcPts val="0"/>
                        </a:spcAft>
                        <a:buNone/>
                      </a:pPr>
                      <a:r>
                        <a:rPr b="1" lang="en-US" sz="2000" u="none" cap="none" strike="noStrike"/>
                        <a:t>Founded in </a:t>
                      </a:r>
                      <a:endParaRPr b="0" i="0" sz="2000" u="none" cap="none" strike="noStrike"/>
                    </a:p>
                  </a:txBody>
                  <a:tcPr marT="57150" marB="57150" marR="57150" marL="57150" anchor="ctr"/>
                </a:tc>
                <a:tc>
                  <a:txBody>
                    <a:bodyPr/>
                    <a:lstStyle/>
                    <a:p>
                      <a:pPr indent="0" lvl="0" marL="0" marR="0" rtl="0" algn="ctr">
                        <a:lnSpc>
                          <a:spcPct val="100000"/>
                        </a:lnSpc>
                        <a:spcBef>
                          <a:spcPts val="0"/>
                        </a:spcBef>
                        <a:spcAft>
                          <a:spcPts val="0"/>
                        </a:spcAft>
                        <a:buNone/>
                      </a:pPr>
                      <a:r>
                        <a:rPr b="0" lang="en-US" sz="2000" u="none" cap="none" strike="noStrike"/>
                        <a:t>2011</a:t>
                      </a:r>
                      <a:endParaRPr b="0" i="0" sz="2000" u="none" cap="none" strike="noStrike"/>
                    </a:p>
                  </a:txBody>
                  <a:tcPr marT="57150" marB="57150" marR="57150" marL="57150" anchor="ctr"/>
                </a:tc>
                <a:tc>
                  <a:txBody>
                    <a:bodyPr/>
                    <a:lstStyle/>
                    <a:p>
                      <a:pPr indent="0" lvl="0" marL="0" marR="0" rtl="0" algn="ctr">
                        <a:lnSpc>
                          <a:spcPct val="100000"/>
                        </a:lnSpc>
                        <a:spcBef>
                          <a:spcPts val="0"/>
                        </a:spcBef>
                        <a:spcAft>
                          <a:spcPts val="0"/>
                        </a:spcAft>
                        <a:buNone/>
                      </a:pPr>
                      <a:r>
                        <a:rPr b="0" lang="en-US" sz="2000" u="none" cap="none" strike="noStrike"/>
                        <a:t>2007</a:t>
                      </a:r>
                      <a:endParaRPr b="0" i="0" sz="2000" u="none" cap="none" strike="noStrike"/>
                    </a:p>
                  </a:txBody>
                  <a:tcPr marT="57150" marB="57150" marR="57150" marL="57150" anchor="ctr"/>
                </a:tc>
              </a:tr>
              <a:tr h="254000">
                <a:tc>
                  <a:txBody>
                    <a:bodyPr/>
                    <a:lstStyle/>
                    <a:p>
                      <a:pPr indent="0" lvl="0" marL="0" marR="0" rtl="0" algn="l">
                        <a:lnSpc>
                          <a:spcPct val="100000"/>
                        </a:lnSpc>
                        <a:spcBef>
                          <a:spcPts val="0"/>
                        </a:spcBef>
                        <a:spcAft>
                          <a:spcPts val="0"/>
                        </a:spcAft>
                        <a:buNone/>
                      </a:pPr>
                      <a:r>
                        <a:rPr b="1" lang="en-US" sz="2000" u="none" cap="none" strike="noStrike"/>
                        <a:t>Parent Company</a:t>
                      </a:r>
                      <a:endParaRPr b="0" i="0" sz="2000" u="none" cap="none" strike="noStrike"/>
                    </a:p>
                  </a:txBody>
                  <a:tcPr marT="57150" marB="57150" marR="57150" marL="57150" anchor="ctr"/>
                </a:tc>
                <a:tc>
                  <a:txBody>
                    <a:bodyPr/>
                    <a:lstStyle/>
                    <a:p>
                      <a:pPr indent="0" lvl="0" marL="0" marR="0" rtl="0" algn="ctr">
                        <a:lnSpc>
                          <a:spcPct val="100000"/>
                        </a:lnSpc>
                        <a:spcBef>
                          <a:spcPts val="0"/>
                        </a:spcBef>
                        <a:spcAft>
                          <a:spcPts val="0"/>
                        </a:spcAft>
                        <a:buNone/>
                      </a:pPr>
                      <a:r>
                        <a:rPr b="0" lang="en-US" sz="2000" u="none" cap="none" strike="noStrike"/>
                        <a:t>Google</a:t>
                      </a:r>
                      <a:endParaRPr b="0" i="0" sz="2000" u="none" cap="none" strike="noStrike"/>
                    </a:p>
                  </a:txBody>
                  <a:tcPr marT="57150" marB="57150" marR="57150" marL="57150" anchor="ctr"/>
                </a:tc>
                <a:tc>
                  <a:txBody>
                    <a:bodyPr/>
                    <a:lstStyle/>
                    <a:p>
                      <a:pPr indent="0" lvl="0" marL="0" marR="0" rtl="0" algn="ctr">
                        <a:lnSpc>
                          <a:spcPct val="100000"/>
                        </a:lnSpc>
                        <a:spcBef>
                          <a:spcPts val="0"/>
                        </a:spcBef>
                        <a:spcAft>
                          <a:spcPts val="0"/>
                        </a:spcAft>
                        <a:buNone/>
                      </a:pPr>
                      <a:r>
                        <a:rPr b="0" lang="en-US" sz="2000" u="none" cap="none" strike="noStrike"/>
                        <a:t>Salesforce, Inc.</a:t>
                      </a:r>
                      <a:endParaRPr b="0" i="0" sz="2000" u="none" cap="none" strike="noStrike"/>
                    </a:p>
                  </a:txBody>
                  <a:tcPr marT="57150" marB="57150" marR="57150" marL="57150" anchor="ctr"/>
                </a:tc>
              </a:tr>
              <a:tr h="254000">
                <a:tc>
                  <a:txBody>
                    <a:bodyPr/>
                    <a:lstStyle/>
                    <a:p>
                      <a:pPr indent="0" lvl="0" marL="0" marR="0" rtl="0" algn="l">
                        <a:lnSpc>
                          <a:spcPct val="100000"/>
                        </a:lnSpc>
                        <a:spcBef>
                          <a:spcPts val="0"/>
                        </a:spcBef>
                        <a:spcAft>
                          <a:spcPts val="0"/>
                        </a:spcAft>
                        <a:buNone/>
                      </a:pPr>
                      <a:r>
                        <a:rPr b="1" lang="en-US" sz="2000" u="none" cap="none" strike="noStrike"/>
                        <a:t>Core Features</a:t>
                      </a:r>
                      <a:endParaRPr b="0" i="0" sz="2000" u="none" cap="none" strike="noStrike"/>
                    </a:p>
                  </a:txBody>
                  <a:tcPr marT="57150" marB="57150" marR="57150" marL="57150" anchor="ctr"/>
                </a:tc>
                <a:tc>
                  <a:txBody>
                    <a:bodyPr/>
                    <a:lstStyle/>
                    <a:p>
                      <a:pPr indent="0" lvl="0" marL="0" marR="0" rtl="0" algn="ctr">
                        <a:lnSpc>
                          <a:spcPct val="100000"/>
                        </a:lnSpc>
                        <a:spcBef>
                          <a:spcPts val="0"/>
                        </a:spcBef>
                        <a:spcAft>
                          <a:spcPts val="0"/>
                        </a:spcAft>
                        <a:buNone/>
                      </a:pPr>
                      <a:r>
                        <a:rPr b="0" lang="en-US" sz="2000" u="none" cap="none" strike="noStrike"/>
                        <a:t>Cloud Firestore</a:t>
                      </a:r>
                      <a:br>
                        <a:rPr b="0" lang="en-US" sz="2000" u="none" cap="none" strike="noStrike"/>
                      </a:br>
                      <a:r>
                        <a:rPr b="0" lang="en-US" sz="2000" u="none" cap="none" strike="noStrike"/>
                        <a:t>Authentication</a:t>
                      </a:r>
                      <a:br>
                        <a:rPr b="0" lang="en-US" sz="2000" u="none" cap="none" strike="noStrike"/>
                      </a:br>
                      <a:r>
                        <a:rPr b="0" lang="en-US" sz="2000" u="none" cap="none" strike="noStrike"/>
                        <a:t>Remote Config</a:t>
                      </a:r>
                      <a:br>
                        <a:rPr b="0" lang="en-US" sz="2000" u="none" cap="none" strike="noStrike"/>
                      </a:br>
                      <a:r>
                        <a:rPr b="0" lang="en-US" sz="2000" u="none" cap="none" strike="noStrike"/>
                        <a:t>Cloud Functions</a:t>
                      </a:r>
                      <a:endParaRPr b="0" i="0" sz="2000" u="none" cap="none" strike="noStrike"/>
                    </a:p>
                  </a:txBody>
                  <a:tcPr marT="57150" marB="57150" marR="57150" marL="57150" anchor="ctr"/>
                </a:tc>
                <a:tc>
                  <a:txBody>
                    <a:bodyPr/>
                    <a:lstStyle/>
                    <a:p>
                      <a:pPr indent="0" lvl="0" marL="0" marR="0" rtl="0" algn="ctr">
                        <a:lnSpc>
                          <a:spcPct val="100000"/>
                        </a:lnSpc>
                        <a:spcBef>
                          <a:spcPts val="0"/>
                        </a:spcBef>
                        <a:spcAft>
                          <a:spcPts val="0"/>
                        </a:spcAft>
                        <a:buNone/>
                      </a:pPr>
                      <a:r>
                        <a:rPr b="0" lang="en-US" sz="2000" u="none" cap="none" strike="noStrike"/>
                        <a:t>Heroku Dynos</a:t>
                      </a:r>
                      <a:br>
                        <a:rPr b="0" lang="en-US" sz="2000" u="none" cap="none" strike="noStrike"/>
                      </a:br>
                      <a:r>
                        <a:rPr b="0" lang="en-US" sz="2000" u="none" cap="none" strike="noStrike"/>
                        <a:t>Heroku Postgres</a:t>
                      </a:r>
                      <a:br>
                        <a:rPr b="0" lang="en-US" sz="2000" u="none" cap="none" strike="noStrike"/>
                      </a:br>
                      <a:r>
                        <a:rPr b="0" lang="en-US" sz="2000" u="none" cap="none" strike="noStrike"/>
                        <a:t>Heroku OpEx</a:t>
                      </a:r>
                      <a:br>
                        <a:rPr b="0" lang="en-US" sz="2000" u="none" cap="none" strike="noStrike"/>
                      </a:br>
                      <a:r>
                        <a:rPr b="0" lang="en-US" sz="2000" u="none" cap="none" strike="noStrike"/>
                        <a:t>Private Spaces</a:t>
                      </a:r>
                      <a:endParaRPr b="0" i="0" sz="2000" u="none" cap="none" strike="noStrike"/>
                    </a:p>
                  </a:txBody>
                  <a:tcPr marT="57150" marB="57150" marR="57150" marL="57150" anchor="ctr"/>
                </a:tc>
              </a:tr>
              <a:tr h="254000">
                <a:tc>
                  <a:txBody>
                    <a:bodyPr/>
                    <a:lstStyle/>
                    <a:p>
                      <a:pPr indent="0" lvl="0" marL="0" marR="0" rtl="0" algn="l">
                        <a:lnSpc>
                          <a:spcPct val="100000"/>
                        </a:lnSpc>
                        <a:spcBef>
                          <a:spcPts val="0"/>
                        </a:spcBef>
                        <a:spcAft>
                          <a:spcPts val="0"/>
                        </a:spcAft>
                        <a:buNone/>
                      </a:pPr>
                      <a:r>
                        <a:rPr b="1" lang="en-US" sz="2000" u="none" cap="none" strike="noStrike"/>
                        <a:t>Free Tier</a:t>
                      </a:r>
                      <a:endParaRPr b="0" i="0" sz="2000" u="none" cap="none" strike="noStrike"/>
                    </a:p>
                  </a:txBody>
                  <a:tcPr marT="57150" marB="57150" marR="57150" marL="57150" anchor="ctr"/>
                </a:tc>
                <a:tc>
                  <a:txBody>
                    <a:bodyPr/>
                    <a:lstStyle/>
                    <a:p>
                      <a:pPr indent="0" lvl="0" marL="0" marR="0" rtl="0" algn="ctr">
                        <a:lnSpc>
                          <a:spcPct val="100000"/>
                        </a:lnSpc>
                        <a:spcBef>
                          <a:spcPts val="0"/>
                        </a:spcBef>
                        <a:spcAft>
                          <a:spcPts val="0"/>
                        </a:spcAft>
                        <a:buNone/>
                      </a:pPr>
                      <a:r>
                        <a:rPr b="0" lang="en-US" sz="2000" u="none" cap="none" strike="noStrike"/>
                        <a:t>Yes</a:t>
                      </a:r>
                      <a:endParaRPr b="0" i="0" sz="2000" u="none" cap="none" strike="noStrike"/>
                    </a:p>
                  </a:txBody>
                  <a:tcPr marT="57150" marB="57150" marR="57150" marL="57150" anchor="ctr"/>
                </a:tc>
                <a:tc>
                  <a:txBody>
                    <a:bodyPr/>
                    <a:lstStyle/>
                    <a:p>
                      <a:pPr indent="0" lvl="0" marL="0" marR="0" rtl="0" algn="ctr">
                        <a:lnSpc>
                          <a:spcPct val="100000"/>
                        </a:lnSpc>
                        <a:spcBef>
                          <a:spcPts val="0"/>
                        </a:spcBef>
                        <a:spcAft>
                          <a:spcPts val="0"/>
                        </a:spcAft>
                        <a:buNone/>
                      </a:pPr>
                      <a:r>
                        <a:rPr b="0" lang="en-US" sz="2000" u="none" cap="none" strike="noStrike"/>
                        <a:t>No</a:t>
                      </a:r>
                      <a:endParaRPr b="0" i="0" sz="2000" u="none" cap="none" strike="noStrike"/>
                    </a:p>
                  </a:txBody>
                  <a:tcPr marT="57150" marB="57150" marR="57150" marL="57150" anchor="ctr"/>
                </a:tc>
              </a:tr>
              <a:tr h="254000">
                <a:tc>
                  <a:txBody>
                    <a:bodyPr/>
                    <a:lstStyle/>
                    <a:p>
                      <a:pPr indent="0" lvl="0" marL="0" marR="0" rtl="0" algn="l">
                        <a:lnSpc>
                          <a:spcPct val="100000"/>
                        </a:lnSpc>
                        <a:spcBef>
                          <a:spcPts val="0"/>
                        </a:spcBef>
                        <a:spcAft>
                          <a:spcPts val="0"/>
                        </a:spcAft>
                        <a:buNone/>
                      </a:pPr>
                      <a:r>
                        <a:rPr b="1" lang="en-US" sz="2000" u="none" cap="none" strike="noStrike"/>
                        <a:t>Databases</a:t>
                      </a:r>
                      <a:endParaRPr b="0" i="0" sz="2000" u="none" cap="none" strike="noStrike"/>
                    </a:p>
                  </a:txBody>
                  <a:tcPr marT="57150" marB="57150" marR="57150" marL="57150" anchor="ctr"/>
                </a:tc>
                <a:tc>
                  <a:txBody>
                    <a:bodyPr/>
                    <a:lstStyle/>
                    <a:p>
                      <a:pPr indent="0" lvl="0" marL="0" marR="0" rtl="0" algn="ctr">
                        <a:lnSpc>
                          <a:spcPct val="100000"/>
                        </a:lnSpc>
                        <a:spcBef>
                          <a:spcPts val="0"/>
                        </a:spcBef>
                        <a:spcAft>
                          <a:spcPts val="0"/>
                        </a:spcAft>
                        <a:buNone/>
                      </a:pPr>
                      <a:r>
                        <a:rPr b="0" lang="en-US" sz="2000" u="none" cap="none" strike="noStrike"/>
                        <a:t>NoSQL</a:t>
                      </a:r>
                      <a:endParaRPr b="0" i="0" sz="2000" u="none" cap="none" strike="noStrike"/>
                    </a:p>
                  </a:txBody>
                  <a:tcPr marT="57150" marB="57150" marR="57150" marL="57150" anchor="ctr"/>
                </a:tc>
                <a:tc>
                  <a:txBody>
                    <a:bodyPr/>
                    <a:lstStyle/>
                    <a:p>
                      <a:pPr indent="0" lvl="0" marL="0" marR="0" rtl="0" algn="ctr">
                        <a:lnSpc>
                          <a:spcPct val="100000"/>
                        </a:lnSpc>
                        <a:spcBef>
                          <a:spcPts val="0"/>
                        </a:spcBef>
                        <a:spcAft>
                          <a:spcPts val="0"/>
                        </a:spcAft>
                        <a:buNone/>
                      </a:pPr>
                      <a:r>
                        <a:rPr b="0" lang="en-US" sz="2000" u="none" cap="none" strike="noStrike"/>
                        <a:t>SQL &amp; NoSQL</a:t>
                      </a:r>
                      <a:endParaRPr b="0" i="0" sz="2000" u="none" cap="none" strike="noStrike"/>
                    </a:p>
                  </a:txBody>
                  <a:tcPr marT="57150" marB="57150" marR="57150" marL="57150" anchor="ctr"/>
                </a:tc>
              </a:tr>
              <a:tr h="254000">
                <a:tc>
                  <a:txBody>
                    <a:bodyPr/>
                    <a:lstStyle/>
                    <a:p>
                      <a:pPr indent="0" lvl="0" marL="0" marR="0" rtl="0" algn="l">
                        <a:lnSpc>
                          <a:spcPct val="100000"/>
                        </a:lnSpc>
                        <a:spcBef>
                          <a:spcPts val="0"/>
                        </a:spcBef>
                        <a:spcAft>
                          <a:spcPts val="0"/>
                        </a:spcAft>
                        <a:buNone/>
                      </a:pPr>
                      <a:r>
                        <a:rPr b="1" lang="en-US" sz="2000" u="none" cap="none" strike="noStrike"/>
                        <a:t>Developer Centric</a:t>
                      </a:r>
                      <a:endParaRPr b="0" i="0" sz="2000" u="none" cap="none" strike="noStrike"/>
                    </a:p>
                  </a:txBody>
                  <a:tcPr marT="57150" marB="57150" marR="57150" marL="57150" anchor="ctr"/>
                </a:tc>
                <a:tc>
                  <a:txBody>
                    <a:bodyPr/>
                    <a:lstStyle/>
                    <a:p>
                      <a:pPr indent="0" lvl="0" marL="0" marR="0" rtl="0" algn="ctr">
                        <a:lnSpc>
                          <a:spcPct val="100000"/>
                        </a:lnSpc>
                        <a:spcBef>
                          <a:spcPts val="0"/>
                        </a:spcBef>
                        <a:spcAft>
                          <a:spcPts val="0"/>
                        </a:spcAft>
                        <a:buNone/>
                      </a:pPr>
                      <a:r>
                        <a:rPr b="0" lang="en-US" sz="2000" u="none" cap="none" strike="noStrike"/>
                        <a:t>Yes</a:t>
                      </a:r>
                      <a:endParaRPr b="0" i="0" sz="2000" u="none" cap="none" strike="noStrike"/>
                    </a:p>
                  </a:txBody>
                  <a:tcPr marT="57150" marB="57150" marR="57150" marL="57150" anchor="ctr"/>
                </a:tc>
                <a:tc>
                  <a:txBody>
                    <a:bodyPr/>
                    <a:lstStyle/>
                    <a:p>
                      <a:pPr indent="0" lvl="0" marL="0" marR="0" rtl="0" algn="ctr">
                        <a:lnSpc>
                          <a:spcPct val="100000"/>
                        </a:lnSpc>
                        <a:spcBef>
                          <a:spcPts val="0"/>
                        </a:spcBef>
                        <a:spcAft>
                          <a:spcPts val="0"/>
                        </a:spcAft>
                        <a:buNone/>
                      </a:pPr>
                      <a:r>
                        <a:rPr b="0" lang="en-US" sz="2000" u="none" cap="none" strike="noStrike"/>
                        <a:t>Yes</a:t>
                      </a:r>
                      <a:endParaRPr b="0" i="0" sz="2000" u="none" cap="none" strike="noStrike"/>
                    </a:p>
                  </a:txBody>
                  <a:tcPr marT="57150" marB="57150" marR="57150" marL="57150" anchor="ctr"/>
                </a:tc>
              </a:tr>
              <a:tr h="254000">
                <a:tc>
                  <a:txBody>
                    <a:bodyPr/>
                    <a:lstStyle/>
                    <a:p>
                      <a:pPr indent="0" lvl="0" marL="0" marR="0" rtl="0" algn="l">
                        <a:lnSpc>
                          <a:spcPct val="100000"/>
                        </a:lnSpc>
                        <a:spcBef>
                          <a:spcPts val="0"/>
                        </a:spcBef>
                        <a:spcAft>
                          <a:spcPts val="0"/>
                        </a:spcAft>
                        <a:buNone/>
                      </a:pPr>
                      <a:r>
                        <a:rPr b="1" lang="en-US" sz="2000" u="none" cap="none" strike="noStrike"/>
                        <a:t>Pricing Model</a:t>
                      </a:r>
                      <a:endParaRPr b="0" i="0" sz="2000" u="none" cap="none" strike="noStrike"/>
                    </a:p>
                  </a:txBody>
                  <a:tcPr marT="57150" marB="57150" marR="57150" marL="57150" anchor="ctr"/>
                </a:tc>
                <a:tc>
                  <a:txBody>
                    <a:bodyPr/>
                    <a:lstStyle/>
                    <a:p>
                      <a:pPr indent="0" lvl="0" marL="0" marR="0" rtl="0" algn="ctr">
                        <a:lnSpc>
                          <a:spcPct val="100000"/>
                        </a:lnSpc>
                        <a:spcBef>
                          <a:spcPts val="0"/>
                        </a:spcBef>
                        <a:spcAft>
                          <a:spcPts val="0"/>
                        </a:spcAft>
                        <a:buNone/>
                      </a:pPr>
                      <a:r>
                        <a:rPr b="0" lang="en-US" sz="2000" u="none" cap="none" strike="noStrike"/>
                        <a:t>Pay-as-you-go</a:t>
                      </a:r>
                      <a:endParaRPr b="0" i="0" sz="2000" u="none" cap="none" strike="noStrike"/>
                    </a:p>
                  </a:txBody>
                  <a:tcPr marT="57150" marB="57150" marR="57150" marL="57150" anchor="ctr"/>
                </a:tc>
                <a:tc>
                  <a:txBody>
                    <a:bodyPr/>
                    <a:lstStyle/>
                    <a:p>
                      <a:pPr indent="0" lvl="0" marL="0" marR="0" rtl="0" algn="ctr">
                        <a:lnSpc>
                          <a:spcPct val="100000"/>
                        </a:lnSpc>
                        <a:spcBef>
                          <a:spcPts val="0"/>
                        </a:spcBef>
                        <a:spcAft>
                          <a:spcPts val="0"/>
                        </a:spcAft>
                        <a:buNone/>
                      </a:pPr>
                      <a:r>
                        <a:rPr b="0" lang="en-US" sz="2000" u="none" cap="none" strike="noStrike"/>
                        <a:t>Resource-based</a:t>
                      </a:r>
                      <a:endParaRPr b="0" i="0" sz="2000" u="none" cap="none" strike="noStrike"/>
                    </a:p>
                  </a:txBody>
                  <a:tcPr marT="57150" marB="57150" marR="57150" marL="57150" anchor="ctr"/>
                </a:tc>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73"/>
          <p:cNvSpPr txBox="1"/>
          <p:nvPr>
            <p:ph type="title"/>
          </p:nvPr>
        </p:nvSpPr>
        <p:spPr>
          <a:xfrm>
            <a:off x="1008993" y="679111"/>
            <a:ext cx="9850820" cy="592642"/>
          </a:xfrm>
          <a:prstGeom prst="rect">
            <a:avLst/>
          </a:prstGeom>
          <a:solidFill>
            <a:schemeClr val="lt1"/>
          </a:solid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000"/>
              <a:buFont typeface="Arial"/>
              <a:buNone/>
            </a:pPr>
            <a:r>
              <a:rPr b="1" lang="en-US" sz="4000"/>
              <a:t>Summary</a:t>
            </a:r>
            <a:endParaRPr/>
          </a:p>
        </p:txBody>
      </p:sp>
      <p:sp>
        <p:nvSpPr>
          <p:cNvPr id="328" name="Google Shape;328;p73"/>
          <p:cNvSpPr txBox="1"/>
          <p:nvPr>
            <p:ph idx="1" type="body"/>
          </p:nvPr>
        </p:nvSpPr>
        <p:spPr>
          <a:xfrm>
            <a:off x="752348" y="1450817"/>
            <a:ext cx="11538305" cy="5029883"/>
          </a:xfrm>
          <a:prstGeom prst="rect">
            <a:avLst/>
          </a:prstGeom>
          <a:noFill/>
          <a:ln>
            <a:noFill/>
          </a:ln>
        </p:spPr>
        <p:txBody>
          <a:bodyPr anchorCtr="0" anchor="t" bIns="45700" lIns="91425" spcFirstLastPara="1" rIns="91425" wrap="square" tIns="45700">
            <a:normAutofit/>
          </a:bodyPr>
          <a:lstStyle/>
          <a:p>
            <a:pPr indent="-342900" lvl="0" marL="342900" rtl="0" algn="l">
              <a:lnSpc>
                <a:spcPct val="120000"/>
              </a:lnSpc>
              <a:spcBef>
                <a:spcPts val="0"/>
              </a:spcBef>
              <a:spcAft>
                <a:spcPts val="0"/>
              </a:spcAft>
              <a:buClr>
                <a:srgbClr val="973735"/>
              </a:buClr>
              <a:buSzPts val="1500"/>
              <a:buFont typeface="Noto Sans Symbols"/>
              <a:buChar char="◆"/>
            </a:pPr>
            <a:r>
              <a:rPr lang="en-US" sz="3000"/>
              <a:t>Concepts were introduced:</a:t>
            </a:r>
            <a:endParaRPr/>
          </a:p>
          <a:p>
            <a:pPr indent="-342900" lvl="1" marL="800100" rtl="0" algn="l">
              <a:lnSpc>
                <a:spcPct val="120000"/>
              </a:lnSpc>
              <a:spcBef>
                <a:spcPts val="0"/>
              </a:spcBef>
              <a:spcAft>
                <a:spcPts val="0"/>
              </a:spcAft>
              <a:buClr>
                <a:srgbClr val="973735"/>
              </a:buClr>
              <a:buSzPts val="1400"/>
              <a:buFont typeface="Noto Sans Symbols"/>
              <a:buChar char="◆"/>
            </a:pPr>
            <a:r>
              <a:rPr lang="en-US"/>
              <a:t>Introduction BaaS</a:t>
            </a:r>
            <a:endParaRPr/>
          </a:p>
          <a:p>
            <a:pPr indent="-342900" lvl="1" marL="800100" rtl="0" algn="l">
              <a:lnSpc>
                <a:spcPct val="120000"/>
              </a:lnSpc>
              <a:spcBef>
                <a:spcPts val="0"/>
              </a:spcBef>
              <a:spcAft>
                <a:spcPts val="0"/>
              </a:spcAft>
              <a:buClr>
                <a:srgbClr val="973735"/>
              </a:buClr>
              <a:buSzPts val="1400"/>
              <a:buFont typeface="Noto Sans Symbols"/>
              <a:buChar char="◆"/>
            </a:pPr>
            <a:r>
              <a:rPr lang="en-US"/>
              <a:t>Introduction PaaS, IaaS, SaaS</a:t>
            </a:r>
            <a:endParaRPr/>
          </a:p>
          <a:p>
            <a:pPr indent="-342900" lvl="1" marL="800100" rtl="0" algn="l">
              <a:lnSpc>
                <a:spcPct val="120000"/>
              </a:lnSpc>
              <a:spcBef>
                <a:spcPts val="0"/>
              </a:spcBef>
              <a:spcAft>
                <a:spcPts val="0"/>
              </a:spcAft>
              <a:buClr>
                <a:srgbClr val="973735"/>
              </a:buClr>
              <a:buSzPts val="1400"/>
              <a:buFont typeface="Noto Sans Symbols"/>
              <a:buChar char="◆"/>
            </a:pPr>
            <a:r>
              <a:rPr lang="en-US"/>
              <a:t>Using Heroku and Firebase to quickly build backend support for your applications</a:t>
            </a:r>
            <a:endParaRPr/>
          </a:p>
          <a:p>
            <a:pPr indent="-254000" lvl="1" marL="800100" rtl="0" algn="l">
              <a:lnSpc>
                <a:spcPct val="120000"/>
              </a:lnSpc>
              <a:spcBef>
                <a:spcPts val="0"/>
              </a:spcBef>
              <a:spcAft>
                <a:spcPts val="0"/>
              </a:spcAft>
              <a:buClr>
                <a:srgbClr val="973735"/>
              </a:buClr>
              <a:buSzPts val="1400"/>
              <a:buFont typeface="Noto Sans Symbols"/>
              <a:buNone/>
            </a:pPr>
            <a:r>
              <a:t/>
            </a:r>
            <a:endParaRPr/>
          </a:p>
          <a:p>
            <a:pPr indent="-266700" lvl="1" marL="800100" rtl="0" algn="l">
              <a:lnSpc>
                <a:spcPct val="120000"/>
              </a:lnSpc>
              <a:spcBef>
                <a:spcPts val="0"/>
              </a:spcBef>
              <a:spcAft>
                <a:spcPts val="0"/>
              </a:spcAft>
              <a:buClr>
                <a:srgbClr val="973735"/>
              </a:buClr>
              <a:buSzPts val="1200"/>
              <a:buFont typeface="Noto Sans Symbols"/>
              <a:buNone/>
            </a:pPr>
            <a:r>
              <a:t/>
            </a:r>
            <a:endParaRPr/>
          </a:p>
        </p:txBody>
      </p:sp>
      <p:sp>
        <p:nvSpPr>
          <p:cNvPr id="329" name="Google Shape;329;p73"/>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328">
                                            <p:txEl>
                                              <p:pRg end="0" st="0"/>
                                            </p:txEl>
                                          </p:spTgt>
                                        </p:tgtEl>
                                        <p:attrNameLst>
                                          <p:attrName>style.visibility</p:attrName>
                                        </p:attrNameLst>
                                      </p:cBhvr>
                                      <p:to>
                                        <p:strVal val="visible"/>
                                      </p:to>
                                    </p:set>
                                    <p:animEffect filter="fade" transition="in">
                                      <p:cBhvr>
                                        <p:cTn dur="500"/>
                                        <p:tgtEl>
                                          <p:spTgt spid="328">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328">
                                            <p:txEl>
                                              <p:pRg end="1" st="1"/>
                                            </p:txEl>
                                          </p:spTgt>
                                        </p:tgtEl>
                                        <p:attrNameLst>
                                          <p:attrName>style.visibility</p:attrName>
                                        </p:attrNameLst>
                                      </p:cBhvr>
                                      <p:to>
                                        <p:strVal val="visible"/>
                                      </p:to>
                                    </p:set>
                                    <p:animEffect filter="fade" transition="in">
                                      <p:cBhvr>
                                        <p:cTn dur="500"/>
                                        <p:tgtEl>
                                          <p:spTgt spid="328">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328">
                                            <p:txEl>
                                              <p:pRg end="2" st="2"/>
                                            </p:txEl>
                                          </p:spTgt>
                                        </p:tgtEl>
                                        <p:attrNameLst>
                                          <p:attrName>style.visibility</p:attrName>
                                        </p:attrNameLst>
                                      </p:cBhvr>
                                      <p:to>
                                        <p:strVal val="visible"/>
                                      </p:to>
                                    </p:set>
                                    <p:animEffect filter="fade" transition="in">
                                      <p:cBhvr>
                                        <p:cTn dur="500"/>
                                        <p:tgtEl>
                                          <p:spTgt spid="328">
                                            <p:txEl>
                                              <p:pRg end="2" st="2"/>
                                            </p:txEl>
                                          </p:spTgt>
                                        </p:tgtEl>
                                      </p:cBhvr>
                                    </p:animEffect>
                                  </p:childTnLst>
                                </p:cTn>
                              </p:par>
                              <p:par>
                                <p:cTn fill="hold" nodeType="withEffect" presetClass="entr" presetID="10" presetSubtype="0">
                                  <p:stCondLst>
                                    <p:cond delay="0"/>
                                  </p:stCondLst>
                                  <p:childTnLst>
                                    <p:set>
                                      <p:cBhvr>
                                        <p:cTn dur="1" fill="hold">
                                          <p:stCondLst>
                                            <p:cond delay="0"/>
                                          </p:stCondLst>
                                        </p:cTn>
                                        <p:tgtEl>
                                          <p:spTgt spid="328">
                                            <p:txEl>
                                              <p:pRg end="3" st="3"/>
                                            </p:txEl>
                                          </p:spTgt>
                                        </p:tgtEl>
                                        <p:attrNameLst>
                                          <p:attrName>style.visibility</p:attrName>
                                        </p:attrNameLst>
                                      </p:cBhvr>
                                      <p:to>
                                        <p:strVal val="visible"/>
                                      </p:to>
                                    </p:set>
                                    <p:animEffect filter="fade" transition="in">
                                      <p:cBhvr>
                                        <p:cTn dur="500"/>
                                        <p:tgtEl>
                                          <p:spTgt spid="328">
                                            <p:txEl>
                                              <p:pRg end="3" st="3"/>
                                            </p:txEl>
                                          </p:spTgt>
                                        </p:tgtEl>
                                      </p:cBhvr>
                                    </p:animEffect>
                                  </p:childTnLst>
                                </p:cTn>
                              </p:par>
                              <p:par>
                                <p:cTn fill="hold" nodeType="withEffect" presetClass="entr" presetID="10" presetSubtype="0">
                                  <p:stCondLst>
                                    <p:cond delay="0"/>
                                  </p:stCondLst>
                                  <p:childTnLst>
                                    <p:set>
                                      <p:cBhvr>
                                        <p:cTn dur="1" fill="hold">
                                          <p:stCondLst>
                                            <p:cond delay="0"/>
                                          </p:stCondLst>
                                        </p:cTn>
                                        <p:tgtEl>
                                          <p:spTgt spid="328">
                                            <p:txEl>
                                              <p:pRg end="4" st="4"/>
                                            </p:txEl>
                                          </p:spTgt>
                                        </p:tgtEl>
                                        <p:attrNameLst>
                                          <p:attrName>style.visibility</p:attrName>
                                        </p:attrNameLst>
                                      </p:cBhvr>
                                      <p:to>
                                        <p:strVal val="visible"/>
                                      </p:to>
                                    </p:set>
                                    <p:animEffect filter="fade" transition="in">
                                      <p:cBhvr>
                                        <p:cTn dur="500"/>
                                        <p:tgtEl>
                                          <p:spTgt spid="328">
                                            <p:txEl>
                                              <p:pRg end="4" st="4"/>
                                            </p:txEl>
                                          </p:spTgt>
                                        </p:tgtEl>
                                      </p:cBhvr>
                                    </p:animEffect>
                                  </p:childTnLst>
                                </p:cTn>
                              </p:par>
                              <p:par>
                                <p:cTn fill="hold" nodeType="withEffect" presetClass="entr" presetID="10" presetSubtype="0">
                                  <p:stCondLst>
                                    <p:cond delay="0"/>
                                  </p:stCondLst>
                                  <p:childTnLst>
                                    <p:set>
                                      <p:cBhvr>
                                        <p:cTn dur="1" fill="hold">
                                          <p:stCondLst>
                                            <p:cond delay="0"/>
                                          </p:stCondLst>
                                        </p:cTn>
                                        <p:tgtEl>
                                          <p:spTgt spid="328">
                                            <p:txEl>
                                              <p:pRg end="5" st="5"/>
                                            </p:txEl>
                                          </p:spTgt>
                                        </p:tgtEl>
                                        <p:attrNameLst>
                                          <p:attrName>style.visibility</p:attrName>
                                        </p:attrNameLst>
                                      </p:cBhvr>
                                      <p:to>
                                        <p:strVal val="visible"/>
                                      </p:to>
                                    </p:set>
                                    <p:animEffect filter="fade" transition="in">
                                      <p:cBhvr>
                                        <p:cTn dur="500"/>
                                        <p:tgtEl>
                                          <p:spTgt spid="328">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87"/>
          <p:cNvSpPr txBox="1"/>
          <p:nvPr>
            <p:ph type="title"/>
          </p:nvPr>
        </p:nvSpPr>
        <p:spPr>
          <a:xfrm>
            <a:off x="838200" y="620209"/>
            <a:ext cx="9219460" cy="575433"/>
          </a:xfrm>
          <a:prstGeom prst="rect">
            <a:avLst/>
          </a:prstGeom>
          <a:solidFill>
            <a:schemeClr val="lt1"/>
          </a:solid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1800"/>
              <a:buNone/>
            </a:pPr>
            <a:r>
              <a:rPr lang="en-US"/>
              <a:t>Deploy A Backend?</a:t>
            </a:r>
            <a:endParaRPr/>
          </a:p>
        </p:txBody>
      </p:sp>
      <p:sp>
        <p:nvSpPr>
          <p:cNvPr id="113" name="Google Shape;113;p87"/>
          <p:cNvSpPr txBox="1"/>
          <p:nvPr>
            <p:ph idx="1" type="body"/>
          </p:nvPr>
        </p:nvSpPr>
        <p:spPr>
          <a:xfrm>
            <a:off x="838200" y="1535811"/>
            <a:ext cx="10515600" cy="4351338"/>
          </a:xfrm>
          <a:prstGeom prst="rect">
            <a:avLst/>
          </a:prstGeom>
          <a:noFill/>
          <a:ln>
            <a:noFill/>
          </a:ln>
        </p:spPr>
        <p:txBody>
          <a:bodyPr anchorCtr="0" anchor="t" bIns="45700" lIns="91425" spcFirstLastPara="1" rIns="91425" wrap="square" tIns="45700">
            <a:normAutofit/>
          </a:bodyPr>
          <a:lstStyle/>
          <a:p>
            <a:pPr indent="-342900" lvl="0" marL="457200" rtl="0" algn="just">
              <a:lnSpc>
                <a:spcPct val="90000"/>
              </a:lnSpc>
              <a:spcBef>
                <a:spcPts val="1000"/>
              </a:spcBef>
              <a:spcAft>
                <a:spcPts val="0"/>
              </a:spcAft>
              <a:buSzPts val="1800"/>
              <a:buChar char="•"/>
            </a:pPr>
            <a:r>
              <a:rPr lang="en-US"/>
              <a:t>Several service providers offer managed solutions when it comes to how to deploy a backend in the cloud. These include Amazon Web Services, Back4App, Heroku, etc.</a:t>
            </a:r>
            <a:endParaRPr/>
          </a:p>
          <a:p>
            <a:pPr indent="-342900" lvl="0" marL="457200" rtl="0" algn="just">
              <a:lnSpc>
                <a:spcPct val="90000"/>
              </a:lnSpc>
              <a:spcBef>
                <a:spcPts val="1000"/>
              </a:spcBef>
              <a:spcAft>
                <a:spcPts val="0"/>
              </a:spcAft>
              <a:buSzPts val="1800"/>
              <a:buChar char="•"/>
            </a:pPr>
            <a:r>
              <a:rPr lang="en-US"/>
              <a:t>Each of these services offers different features and pricing depending on the application. However, their deployment models are usually based on the following:</a:t>
            </a:r>
            <a:endParaRPr/>
          </a:p>
          <a:p>
            <a:pPr indent="-342900" lvl="1" marL="914400" rtl="0" algn="just">
              <a:lnSpc>
                <a:spcPct val="90000"/>
              </a:lnSpc>
              <a:spcBef>
                <a:spcPts val="500"/>
              </a:spcBef>
              <a:spcAft>
                <a:spcPts val="0"/>
              </a:spcAft>
              <a:buSzPts val="1800"/>
              <a:buChar char="•"/>
            </a:pPr>
            <a:r>
              <a:rPr lang="en-US"/>
              <a:t>PaaS</a:t>
            </a:r>
            <a:endParaRPr/>
          </a:p>
          <a:p>
            <a:pPr indent="-342900" lvl="1" marL="914400" rtl="0" algn="just">
              <a:lnSpc>
                <a:spcPct val="90000"/>
              </a:lnSpc>
              <a:spcBef>
                <a:spcPts val="500"/>
              </a:spcBef>
              <a:spcAft>
                <a:spcPts val="0"/>
              </a:spcAft>
              <a:buSzPts val="1800"/>
              <a:buChar char="•"/>
            </a:pPr>
            <a:r>
              <a:rPr lang="en-US"/>
              <a:t>IaaS</a:t>
            </a:r>
            <a:endParaRPr/>
          </a:p>
          <a:p>
            <a:pPr indent="-342900" lvl="1" marL="914400" rtl="0" algn="just">
              <a:lnSpc>
                <a:spcPct val="90000"/>
              </a:lnSpc>
              <a:spcBef>
                <a:spcPts val="500"/>
              </a:spcBef>
              <a:spcAft>
                <a:spcPts val="0"/>
              </a:spcAft>
              <a:buSzPts val="1800"/>
              <a:buChar char="•"/>
            </a:pPr>
            <a:r>
              <a:rPr lang="en-US"/>
              <a:t>SaaS</a:t>
            </a:r>
            <a:endParaRPr/>
          </a:p>
        </p:txBody>
      </p:sp>
      <p:sp>
        <p:nvSpPr>
          <p:cNvPr id="114" name="Google Shape;114;p87"/>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88"/>
          <p:cNvSpPr txBox="1"/>
          <p:nvPr>
            <p:ph type="title"/>
          </p:nvPr>
        </p:nvSpPr>
        <p:spPr>
          <a:xfrm>
            <a:off x="838200" y="620209"/>
            <a:ext cx="9219460" cy="575433"/>
          </a:xfrm>
          <a:prstGeom prst="rect">
            <a:avLst/>
          </a:prstGeom>
          <a:solidFill>
            <a:schemeClr val="lt1"/>
          </a:solid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1800"/>
              <a:buNone/>
            </a:pPr>
            <a:r>
              <a:rPr lang="en-US"/>
              <a:t>What is Backend as a Service (BaaS)?</a:t>
            </a:r>
            <a:endParaRPr/>
          </a:p>
        </p:txBody>
      </p:sp>
      <p:sp>
        <p:nvSpPr>
          <p:cNvPr id="120" name="Google Shape;120;p88"/>
          <p:cNvSpPr txBox="1"/>
          <p:nvPr>
            <p:ph idx="1" type="body"/>
          </p:nvPr>
        </p:nvSpPr>
        <p:spPr>
          <a:xfrm>
            <a:off x="838200" y="1535811"/>
            <a:ext cx="10515600" cy="4351338"/>
          </a:xfrm>
          <a:prstGeom prst="rect">
            <a:avLst/>
          </a:prstGeom>
          <a:noFill/>
          <a:ln>
            <a:noFill/>
          </a:ln>
        </p:spPr>
        <p:txBody>
          <a:bodyPr anchorCtr="0" anchor="t" bIns="45700" lIns="91425" spcFirstLastPara="1" rIns="91425" wrap="square" tIns="45700">
            <a:normAutofit/>
          </a:bodyPr>
          <a:lstStyle/>
          <a:p>
            <a:pPr indent="-342900" lvl="0" marL="457200" rtl="0" algn="just">
              <a:lnSpc>
                <a:spcPct val="90000"/>
              </a:lnSpc>
              <a:spcBef>
                <a:spcPts val="1000"/>
              </a:spcBef>
              <a:spcAft>
                <a:spcPts val="0"/>
              </a:spcAft>
              <a:buSzPts val="1800"/>
              <a:buChar char="•"/>
            </a:pPr>
            <a:r>
              <a:rPr lang="en-US"/>
              <a:t>BaaS is a cloud service model that provides developers with a way to connect web and mobile applications to cloud-based servers via APIs and SDKs.</a:t>
            </a:r>
            <a:endParaRPr/>
          </a:p>
          <a:p>
            <a:pPr indent="-342900" lvl="0" marL="457200" rtl="0" algn="just">
              <a:lnSpc>
                <a:spcPct val="90000"/>
              </a:lnSpc>
              <a:spcBef>
                <a:spcPts val="1000"/>
              </a:spcBef>
              <a:spcAft>
                <a:spcPts val="0"/>
              </a:spcAft>
              <a:buSzPts val="1800"/>
              <a:buChar char="•"/>
            </a:pPr>
            <a:r>
              <a:rPr lang="en-US"/>
              <a:t>BaaS platforms offer a suite of features that typically include database management, user authentication, cloud storage, push notifications, server-side logic, and more, without the need for developers to manage or maintain the underlying server infrastructure.</a:t>
            </a:r>
            <a:endParaRPr/>
          </a:p>
        </p:txBody>
      </p:sp>
      <p:sp>
        <p:nvSpPr>
          <p:cNvPr id="121" name="Google Shape;121;p88"/>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89"/>
          <p:cNvSpPr txBox="1"/>
          <p:nvPr>
            <p:ph type="title"/>
          </p:nvPr>
        </p:nvSpPr>
        <p:spPr>
          <a:xfrm>
            <a:off x="838200" y="620209"/>
            <a:ext cx="9219460" cy="575433"/>
          </a:xfrm>
          <a:prstGeom prst="rect">
            <a:avLst/>
          </a:prstGeom>
          <a:solidFill>
            <a:schemeClr val="lt1"/>
          </a:solid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1800"/>
              <a:buNone/>
            </a:pPr>
            <a:r>
              <a:rPr lang="en-US"/>
              <a:t>Why Use BaaS?</a:t>
            </a:r>
            <a:endParaRPr/>
          </a:p>
        </p:txBody>
      </p:sp>
      <p:sp>
        <p:nvSpPr>
          <p:cNvPr id="127" name="Google Shape;127;p89"/>
          <p:cNvSpPr txBox="1"/>
          <p:nvPr>
            <p:ph idx="1" type="body"/>
          </p:nvPr>
        </p:nvSpPr>
        <p:spPr>
          <a:xfrm>
            <a:off x="838200" y="1535810"/>
            <a:ext cx="10515600" cy="4944889"/>
          </a:xfrm>
          <a:prstGeom prst="rect">
            <a:avLst/>
          </a:prstGeom>
          <a:noFill/>
          <a:ln>
            <a:noFill/>
          </a:ln>
        </p:spPr>
        <p:txBody>
          <a:bodyPr anchorCtr="0" anchor="t" bIns="45700" lIns="91425" spcFirstLastPara="1" rIns="91425" wrap="square" tIns="45700">
            <a:normAutofit fontScale="85000" lnSpcReduction="20000"/>
          </a:bodyPr>
          <a:lstStyle/>
          <a:p>
            <a:pPr indent="-342900" lvl="0" marL="457200" rtl="0" algn="just">
              <a:lnSpc>
                <a:spcPct val="90000"/>
              </a:lnSpc>
              <a:spcBef>
                <a:spcPts val="1000"/>
              </a:spcBef>
              <a:spcAft>
                <a:spcPts val="0"/>
              </a:spcAft>
              <a:buSzPct val="75630"/>
              <a:buChar char="•"/>
            </a:pPr>
            <a:r>
              <a:rPr b="1" lang="en-US"/>
              <a:t>Simplification</a:t>
            </a:r>
            <a:r>
              <a:rPr lang="en-US"/>
              <a:t>: BaaS provides pre-built backend components, like databases, authentication systems, cloud storage, and server-side logic, allowing developers to focus on building the frontend and user experience of their applications.</a:t>
            </a:r>
            <a:endParaRPr/>
          </a:p>
          <a:p>
            <a:pPr indent="-342900" lvl="0" marL="457200" rtl="0" algn="just">
              <a:lnSpc>
                <a:spcPct val="90000"/>
              </a:lnSpc>
              <a:spcBef>
                <a:spcPts val="1000"/>
              </a:spcBef>
              <a:spcAft>
                <a:spcPts val="0"/>
              </a:spcAft>
              <a:buSzPct val="75630"/>
              <a:buChar char="•"/>
            </a:pPr>
            <a:r>
              <a:rPr b="1" lang="en-US"/>
              <a:t>Scalability</a:t>
            </a:r>
            <a:r>
              <a:rPr lang="en-US"/>
              <a:t>: Most BaaS platforms automatically scale based on the applications use. This means that infrastructure can handle increased usage without a lot of manual changes.</a:t>
            </a:r>
            <a:endParaRPr/>
          </a:p>
          <a:p>
            <a:pPr indent="-342900" lvl="0" marL="457200" rtl="0" algn="just">
              <a:lnSpc>
                <a:spcPct val="90000"/>
              </a:lnSpc>
              <a:spcBef>
                <a:spcPts val="1000"/>
              </a:spcBef>
              <a:spcAft>
                <a:spcPts val="0"/>
              </a:spcAft>
              <a:buSzPct val="75630"/>
              <a:buChar char="•"/>
            </a:pPr>
            <a:r>
              <a:rPr b="1" lang="en-US"/>
              <a:t>Cost Efficiency</a:t>
            </a:r>
            <a:r>
              <a:rPr lang="en-US"/>
              <a:t>: For some small to medium-sized projects, using a BaaS can decrease upfront investments in server hardware of long-term contracts with cloud services.</a:t>
            </a:r>
            <a:endParaRPr/>
          </a:p>
          <a:p>
            <a:pPr indent="-342900" lvl="0" marL="457200" rtl="0" algn="just">
              <a:lnSpc>
                <a:spcPct val="90000"/>
              </a:lnSpc>
              <a:spcBef>
                <a:spcPts val="1000"/>
              </a:spcBef>
              <a:spcAft>
                <a:spcPts val="0"/>
              </a:spcAft>
              <a:buSzPct val="75630"/>
              <a:buChar char="•"/>
            </a:pPr>
            <a:r>
              <a:rPr b="1" lang="en-US"/>
              <a:t>Faster Time to Market</a:t>
            </a:r>
            <a:r>
              <a:rPr lang="en-US"/>
              <a:t>: Because developers don't have to worry about creating complex backends, they're able to go to market more quickly.</a:t>
            </a:r>
            <a:endParaRPr/>
          </a:p>
          <a:p>
            <a:pPr indent="-342900" lvl="0" marL="457200" rtl="0" algn="just">
              <a:lnSpc>
                <a:spcPct val="90000"/>
              </a:lnSpc>
              <a:spcBef>
                <a:spcPts val="1000"/>
              </a:spcBef>
              <a:spcAft>
                <a:spcPts val="0"/>
              </a:spcAft>
              <a:buSzPct val="75630"/>
              <a:buChar char="•"/>
            </a:pPr>
            <a:r>
              <a:rPr b="1" lang="en-US"/>
              <a:t>Security</a:t>
            </a:r>
            <a:r>
              <a:rPr lang="en-US"/>
              <a:t>: BaaS platforms typically offer built-in security features, including data encryption, authentication, and compliance with various regulatory standards.</a:t>
            </a:r>
            <a:endParaRPr/>
          </a:p>
        </p:txBody>
      </p:sp>
      <p:sp>
        <p:nvSpPr>
          <p:cNvPr id="128" name="Google Shape;128;p89"/>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90"/>
          <p:cNvSpPr txBox="1"/>
          <p:nvPr>
            <p:ph type="title"/>
          </p:nvPr>
        </p:nvSpPr>
        <p:spPr>
          <a:xfrm>
            <a:off x="838200" y="620209"/>
            <a:ext cx="9219460" cy="575433"/>
          </a:xfrm>
          <a:prstGeom prst="rect">
            <a:avLst/>
          </a:prstGeom>
          <a:solidFill>
            <a:schemeClr val="lt1"/>
          </a:solid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1800"/>
              <a:buNone/>
            </a:pPr>
            <a:r>
              <a:rPr lang="en-US"/>
              <a:t>Additional features of BaaS</a:t>
            </a:r>
            <a:endParaRPr/>
          </a:p>
        </p:txBody>
      </p:sp>
      <p:sp>
        <p:nvSpPr>
          <p:cNvPr id="134" name="Google Shape;134;p90"/>
          <p:cNvSpPr txBox="1"/>
          <p:nvPr>
            <p:ph idx="1" type="body"/>
          </p:nvPr>
        </p:nvSpPr>
        <p:spPr>
          <a:xfrm>
            <a:off x="838200" y="1535811"/>
            <a:ext cx="10515600" cy="4351338"/>
          </a:xfrm>
          <a:prstGeom prst="rect">
            <a:avLst/>
          </a:prstGeom>
          <a:noFill/>
          <a:ln>
            <a:noFill/>
          </a:ln>
        </p:spPr>
        <p:txBody>
          <a:bodyPr anchorCtr="0" anchor="t" bIns="45700" lIns="91425" spcFirstLastPara="1" rIns="91425" wrap="square" tIns="45700">
            <a:normAutofit/>
          </a:bodyPr>
          <a:lstStyle/>
          <a:p>
            <a:pPr indent="-342900" lvl="0" marL="457200" rtl="0" algn="l">
              <a:lnSpc>
                <a:spcPct val="90000"/>
              </a:lnSpc>
              <a:spcBef>
                <a:spcPts val="1000"/>
              </a:spcBef>
              <a:spcAft>
                <a:spcPts val="0"/>
              </a:spcAft>
              <a:buClr>
                <a:schemeClr val="dk1"/>
              </a:buClr>
              <a:buSzPts val="1800"/>
              <a:buChar char="•"/>
            </a:pPr>
            <a:r>
              <a:rPr lang="en-US"/>
              <a:t>Security</a:t>
            </a:r>
            <a:endParaRPr/>
          </a:p>
          <a:p>
            <a:pPr indent="-342900" lvl="0" marL="457200" rtl="0" algn="l">
              <a:lnSpc>
                <a:spcPct val="90000"/>
              </a:lnSpc>
              <a:spcBef>
                <a:spcPts val="1000"/>
              </a:spcBef>
              <a:spcAft>
                <a:spcPts val="0"/>
              </a:spcAft>
              <a:buClr>
                <a:schemeClr val="dk1"/>
              </a:buClr>
              <a:buSzPts val="1800"/>
              <a:buChar char="•"/>
            </a:pPr>
            <a:r>
              <a:rPr lang="en-US"/>
              <a:t>Automated backups</a:t>
            </a:r>
            <a:endParaRPr/>
          </a:p>
          <a:p>
            <a:pPr indent="-342900" lvl="0" marL="457200" rtl="0" algn="l">
              <a:lnSpc>
                <a:spcPct val="90000"/>
              </a:lnSpc>
              <a:spcBef>
                <a:spcPts val="1000"/>
              </a:spcBef>
              <a:spcAft>
                <a:spcPts val="0"/>
              </a:spcAft>
              <a:buClr>
                <a:schemeClr val="dk1"/>
              </a:buClr>
              <a:buSzPts val="1800"/>
              <a:buChar char="•"/>
            </a:pPr>
            <a:r>
              <a:rPr lang="en-US"/>
              <a:t>Monitoring tools</a:t>
            </a:r>
            <a:endParaRPr/>
          </a:p>
        </p:txBody>
      </p:sp>
      <p:sp>
        <p:nvSpPr>
          <p:cNvPr id="135" name="Google Shape;135;p90"/>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91"/>
          <p:cNvSpPr txBox="1"/>
          <p:nvPr>
            <p:ph type="title"/>
          </p:nvPr>
        </p:nvSpPr>
        <p:spPr>
          <a:xfrm>
            <a:off x="838200" y="620209"/>
            <a:ext cx="9219460" cy="575433"/>
          </a:xfrm>
          <a:prstGeom prst="rect">
            <a:avLst/>
          </a:prstGeom>
          <a:solidFill>
            <a:schemeClr val="lt1"/>
          </a:solid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1800"/>
              <a:buNone/>
            </a:pPr>
            <a:r>
              <a:rPr lang="en-US"/>
              <a:t>What does BaaS Provide? </a:t>
            </a:r>
            <a:endParaRPr/>
          </a:p>
        </p:txBody>
      </p:sp>
      <p:sp>
        <p:nvSpPr>
          <p:cNvPr id="141" name="Google Shape;141;p91"/>
          <p:cNvSpPr txBox="1"/>
          <p:nvPr>
            <p:ph idx="1" type="body"/>
          </p:nvPr>
        </p:nvSpPr>
        <p:spPr>
          <a:xfrm>
            <a:off x="838200" y="1535811"/>
            <a:ext cx="10515600" cy="4351338"/>
          </a:xfrm>
          <a:prstGeom prst="rect">
            <a:avLst/>
          </a:prstGeom>
          <a:noFill/>
          <a:ln>
            <a:noFill/>
          </a:ln>
        </p:spPr>
        <p:txBody>
          <a:bodyPr anchorCtr="0" anchor="t" bIns="45700" lIns="91425" spcFirstLastPara="1" rIns="91425" wrap="square" tIns="45700">
            <a:normAutofit/>
          </a:bodyPr>
          <a:lstStyle/>
          <a:p>
            <a:pPr indent="-342900" lvl="0" marL="457200" rtl="0" algn="l">
              <a:lnSpc>
                <a:spcPct val="90000"/>
              </a:lnSpc>
              <a:spcBef>
                <a:spcPts val="1000"/>
              </a:spcBef>
              <a:spcAft>
                <a:spcPts val="0"/>
              </a:spcAft>
              <a:buClr>
                <a:schemeClr val="dk1"/>
              </a:buClr>
              <a:buSzPts val="1800"/>
              <a:buChar char="•"/>
            </a:pPr>
            <a:r>
              <a:rPr lang="en-US"/>
              <a:t>Push Notifications </a:t>
            </a:r>
            <a:endParaRPr/>
          </a:p>
          <a:p>
            <a:pPr indent="-342900" lvl="0" marL="457200" rtl="0" algn="l">
              <a:lnSpc>
                <a:spcPct val="90000"/>
              </a:lnSpc>
              <a:spcBef>
                <a:spcPts val="1000"/>
              </a:spcBef>
              <a:spcAft>
                <a:spcPts val="0"/>
              </a:spcAft>
              <a:buClr>
                <a:schemeClr val="dk1"/>
              </a:buClr>
              <a:buSzPts val="1800"/>
              <a:buChar char="•"/>
            </a:pPr>
            <a:r>
              <a:rPr lang="en-US"/>
              <a:t>File Storage &amp; Sharing </a:t>
            </a:r>
            <a:endParaRPr/>
          </a:p>
          <a:p>
            <a:pPr indent="-342900" lvl="0" marL="457200" rtl="0" algn="l">
              <a:lnSpc>
                <a:spcPct val="90000"/>
              </a:lnSpc>
              <a:spcBef>
                <a:spcPts val="1000"/>
              </a:spcBef>
              <a:spcAft>
                <a:spcPts val="0"/>
              </a:spcAft>
              <a:buClr>
                <a:schemeClr val="dk1"/>
              </a:buClr>
              <a:buSzPts val="1800"/>
              <a:buChar char="•"/>
            </a:pPr>
            <a:r>
              <a:rPr lang="en-US"/>
              <a:t>Social network integration </a:t>
            </a:r>
            <a:endParaRPr/>
          </a:p>
          <a:p>
            <a:pPr indent="-342900" lvl="0" marL="457200" rtl="0" algn="l">
              <a:lnSpc>
                <a:spcPct val="90000"/>
              </a:lnSpc>
              <a:spcBef>
                <a:spcPts val="1000"/>
              </a:spcBef>
              <a:spcAft>
                <a:spcPts val="0"/>
              </a:spcAft>
              <a:buClr>
                <a:schemeClr val="dk1"/>
              </a:buClr>
              <a:buSzPts val="1800"/>
              <a:buChar char="•"/>
            </a:pPr>
            <a:r>
              <a:rPr lang="en-US"/>
              <a:t>Messaging &amp; Chat capabilities </a:t>
            </a:r>
            <a:endParaRPr/>
          </a:p>
          <a:p>
            <a:pPr indent="-342900" lvl="0" marL="457200" rtl="0" algn="l">
              <a:lnSpc>
                <a:spcPct val="90000"/>
              </a:lnSpc>
              <a:spcBef>
                <a:spcPts val="1000"/>
              </a:spcBef>
              <a:spcAft>
                <a:spcPts val="0"/>
              </a:spcAft>
              <a:buClr>
                <a:schemeClr val="dk1"/>
              </a:buClr>
              <a:buSzPts val="1800"/>
              <a:buChar char="•"/>
            </a:pPr>
            <a:r>
              <a:rPr lang="en-US"/>
              <a:t>User Management </a:t>
            </a:r>
            <a:endParaRPr/>
          </a:p>
          <a:p>
            <a:pPr indent="-342900" lvl="0" marL="457200" rtl="0" algn="l">
              <a:lnSpc>
                <a:spcPct val="90000"/>
              </a:lnSpc>
              <a:spcBef>
                <a:spcPts val="1000"/>
              </a:spcBef>
              <a:spcAft>
                <a:spcPts val="0"/>
              </a:spcAft>
              <a:buClr>
                <a:schemeClr val="dk1"/>
              </a:buClr>
              <a:buSzPts val="1800"/>
              <a:buChar char="•"/>
            </a:pPr>
            <a:r>
              <a:rPr lang="en-US"/>
              <a:t>Usage Analysis tools </a:t>
            </a:r>
            <a:endParaRPr/>
          </a:p>
          <a:p>
            <a:pPr indent="-342900" lvl="0" marL="457200" rtl="0" algn="l">
              <a:lnSpc>
                <a:spcPct val="90000"/>
              </a:lnSpc>
              <a:spcBef>
                <a:spcPts val="1000"/>
              </a:spcBef>
              <a:spcAft>
                <a:spcPts val="0"/>
              </a:spcAft>
              <a:buClr>
                <a:schemeClr val="dk1"/>
              </a:buClr>
              <a:buSzPts val="1800"/>
              <a:buChar char="•"/>
            </a:pPr>
            <a:r>
              <a:rPr lang="en-US"/>
              <a:t>Build &amp; execute business logic</a:t>
            </a:r>
            <a:endParaRPr/>
          </a:p>
          <a:p>
            <a:pPr indent="-228600" lvl="0" marL="457200" rtl="0" algn="l">
              <a:lnSpc>
                <a:spcPct val="90000"/>
              </a:lnSpc>
              <a:spcBef>
                <a:spcPts val="1000"/>
              </a:spcBef>
              <a:spcAft>
                <a:spcPts val="0"/>
              </a:spcAft>
              <a:buClr>
                <a:schemeClr val="dk1"/>
              </a:buClr>
              <a:buSzPts val="1800"/>
              <a:buNone/>
            </a:pPr>
            <a:r>
              <a:t/>
            </a:r>
            <a:endParaRPr/>
          </a:p>
        </p:txBody>
      </p:sp>
      <p:sp>
        <p:nvSpPr>
          <p:cNvPr id="142" name="Google Shape;142;p91"/>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92"/>
          <p:cNvSpPr txBox="1"/>
          <p:nvPr>
            <p:ph type="title"/>
          </p:nvPr>
        </p:nvSpPr>
        <p:spPr>
          <a:xfrm>
            <a:off x="838200" y="620209"/>
            <a:ext cx="9219460" cy="575433"/>
          </a:xfrm>
          <a:prstGeom prst="rect">
            <a:avLst/>
          </a:prstGeom>
          <a:solidFill>
            <a:schemeClr val="lt1"/>
          </a:solid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1800"/>
              <a:buNone/>
            </a:pPr>
            <a:r>
              <a:rPr lang="en-US"/>
              <a:t>What does BaaS Provide? </a:t>
            </a:r>
            <a:endParaRPr/>
          </a:p>
        </p:txBody>
      </p:sp>
      <p:sp>
        <p:nvSpPr>
          <p:cNvPr id="148" name="Google Shape;148;p92"/>
          <p:cNvSpPr txBox="1"/>
          <p:nvPr>
            <p:ph idx="1" type="body"/>
          </p:nvPr>
        </p:nvSpPr>
        <p:spPr>
          <a:xfrm>
            <a:off x="838200" y="1535811"/>
            <a:ext cx="10515600" cy="4351338"/>
          </a:xfrm>
          <a:prstGeom prst="rect">
            <a:avLst/>
          </a:prstGeom>
          <a:noFill/>
          <a:ln>
            <a:noFill/>
          </a:ln>
        </p:spPr>
        <p:txBody>
          <a:bodyPr anchorCtr="0" anchor="t" bIns="45700" lIns="91425" spcFirstLastPara="1" rIns="91425" wrap="square" tIns="45700">
            <a:normAutofit/>
          </a:bodyPr>
          <a:lstStyle/>
          <a:p>
            <a:pPr indent="-342900" lvl="0" marL="457200" rtl="0" algn="l">
              <a:lnSpc>
                <a:spcPct val="90000"/>
              </a:lnSpc>
              <a:spcBef>
                <a:spcPts val="1000"/>
              </a:spcBef>
              <a:spcAft>
                <a:spcPts val="0"/>
              </a:spcAft>
              <a:buClr>
                <a:schemeClr val="dk1"/>
              </a:buClr>
              <a:buSzPts val="1800"/>
              <a:buChar char="•"/>
            </a:pPr>
            <a:r>
              <a:rPr lang="en-US"/>
              <a:t>A data storage API for cloud based storage </a:t>
            </a:r>
            <a:endParaRPr/>
          </a:p>
          <a:p>
            <a:pPr indent="-342900" lvl="0" marL="457200" rtl="0" algn="l">
              <a:lnSpc>
                <a:spcPct val="90000"/>
              </a:lnSpc>
              <a:spcBef>
                <a:spcPts val="1000"/>
              </a:spcBef>
              <a:spcAft>
                <a:spcPts val="0"/>
              </a:spcAft>
              <a:buClr>
                <a:schemeClr val="dk1"/>
              </a:buClr>
              <a:buSzPts val="1800"/>
              <a:buChar char="•"/>
            </a:pPr>
            <a:r>
              <a:rPr lang="en-US"/>
              <a:t>Binary Storage </a:t>
            </a:r>
            <a:endParaRPr/>
          </a:p>
          <a:p>
            <a:pPr indent="-342900" lvl="0" marL="457200" rtl="0" algn="l">
              <a:lnSpc>
                <a:spcPct val="90000"/>
              </a:lnSpc>
              <a:spcBef>
                <a:spcPts val="1000"/>
              </a:spcBef>
              <a:spcAft>
                <a:spcPts val="0"/>
              </a:spcAft>
              <a:buClr>
                <a:schemeClr val="dk1"/>
              </a:buClr>
              <a:buSzPts val="1800"/>
              <a:buChar char="•"/>
            </a:pPr>
            <a:r>
              <a:rPr lang="en-US"/>
              <a:t>Device synchronizing &amp; caching capabilities </a:t>
            </a:r>
            <a:endParaRPr/>
          </a:p>
          <a:p>
            <a:pPr indent="-342900" lvl="0" marL="457200" rtl="0" algn="l">
              <a:lnSpc>
                <a:spcPct val="90000"/>
              </a:lnSpc>
              <a:spcBef>
                <a:spcPts val="1000"/>
              </a:spcBef>
              <a:spcAft>
                <a:spcPts val="0"/>
              </a:spcAft>
              <a:buClr>
                <a:schemeClr val="dk1"/>
              </a:buClr>
              <a:buSzPts val="1800"/>
              <a:buChar char="•"/>
            </a:pPr>
            <a:r>
              <a:rPr lang="en-US"/>
              <a:t>Online/offline workflow </a:t>
            </a:r>
            <a:endParaRPr/>
          </a:p>
          <a:p>
            <a:pPr indent="-342900" lvl="0" marL="457200" rtl="0" algn="l">
              <a:lnSpc>
                <a:spcPct val="90000"/>
              </a:lnSpc>
              <a:spcBef>
                <a:spcPts val="1000"/>
              </a:spcBef>
              <a:spcAft>
                <a:spcPts val="0"/>
              </a:spcAft>
              <a:buClr>
                <a:schemeClr val="dk1"/>
              </a:buClr>
              <a:buSzPts val="1800"/>
              <a:buChar char="•"/>
            </a:pPr>
            <a:r>
              <a:rPr lang="en-US"/>
              <a:t>Third party Integration </a:t>
            </a:r>
            <a:endParaRPr/>
          </a:p>
          <a:p>
            <a:pPr indent="-342900" lvl="0" marL="457200" rtl="0" algn="l">
              <a:lnSpc>
                <a:spcPct val="90000"/>
              </a:lnSpc>
              <a:spcBef>
                <a:spcPts val="1000"/>
              </a:spcBef>
              <a:spcAft>
                <a:spcPts val="0"/>
              </a:spcAft>
              <a:buClr>
                <a:schemeClr val="dk1"/>
              </a:buClr>
              <a:buSzPts val="1800"/>
              <a:buChar char="•"/>
            </a:pPr>
            <a:r>
              <a:rPr lang="en-US"/>
              <a:t>Secure connectivity </a:t>
            </a:r>
            <a:endParaRPr/>
          </a:p>
          <a:p>
            <a:pPr indent="-342900" lvl="0" marL="457200" rtl="0" algn="l">
              <a:lnSpc>
                <a:spcPct val="90000"/>
              </a:lnSpc>
              <a:spcBef>
                <a:spcPts val="1000"/>
              </a:spcBef>
              <a:spcAft>
                <a:spcPts val="0"/>
              </a:spcAft>
              <a:buClr>
                <a:schemeClr val="dk1"/>
              </a:buClr>
              <a:buSzPts val="1800"/>
              <a:buChar char="•"/>
            </a:pPr>
            <a:r>
              <a:rPr lang="en-US"/>
              <a:t>Auto generation of REST based interfaces </a:t>
            </a:r>
            <a:endParaRPr/>
          </a:p>
          <a:p>
            <a:pPr indent="-342900" lvl="0" marL="457200" rtl="0" algn="l">
              <a:lnSpc>
                <a:spcPct val="90000"/>
              </a:lnSpc>
              <a:spcBef>
                <a:spcPts val="1000"/>
              </a:spcBef>
              <a:spcAft>
                <a:spcPts val="0"/>
              </a:spcAft>
              <a:buClr>
                <a:schemeClr val="dk1"/>
              </a:buClr>
              <a:buSzPts val="1800"/>
              <a:buChar char="•"/>
            </a:pPr>
            <a:r>
              <a:rPr lang="en-US"/>
              <a:t>SDKs for typical mobile platforms </a:t>
            </a:r>
            <a:endParaRPr/>
          </a:p>
          <a:p>
            <a:pPr indent="-228600" lvl="0" marL="457200" rtl="0" algn="l">
              <a:lnSpc>
                <a:spcPct val="90000"/>
              </a:lnSpc>
              <a:spcBef>
                <a:spcPts val="1000"/>
              </a:spcBef>
              <a:spcAft>
                <a:spcPts val="0"/>
              </a:spcAft>
              <a:buClr>
                <a:schemeClr val="dk1"/>
              </a:buClr>
              <a:buSzPts val="1800"/>
              <a:buNone/>
            </a:pPr>
            <a:r>
              <a:t/>
            </a:r>
            <a:endParaRPr/>
          </a:p>
        </p:txBody>
      </p:sp>
      <p:sp>
        <p:nvSpPr>
          <p:cNvPr id="149" name="Google Shape;149;p92"/>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2021-01-25T08:25:31Z</dcterms:created>
  <dc:creator>ADMIN</dc:creator>
</cp:coreProperties>
</file>