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9" r:id="rId16"/>
    <p:sldId id="360" r:id="rId17"/>
    <p:sldId id="358" r:id="rId18"/>
    <p:sldId id="354" r:id="rId19"/>
    <p:sldId id="356" r:id="rId20"/>
    <p:sldId id="361" r:id="rId21"/>
    <p:sldId id="355" r:id="rId22"/>
    <p:sldId id="357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BoikMJheKjyya+7EvCRHFNElT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Le Thien Nhat" initials="QLTN" lastIdx="1" clrIdx="0">
    <p:extLst>
      <p:ext uri="{19B8F6BF-5375-455C-9EA6-DF929625EA0E}">
        <p15:presenceInfo xmlns:p15="http://schemas.microsoft.com/office/powerpoint/2012/main" userId="S::QuangLTN3@fe.edu.vn::965a0404-5ce2-4050-8135-91dae804b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F9B2-4BE6-4980-BE40-F6C8F65D9E69}">
  <a:tblStyle styleId="{D87CF9B2-4BE6-4980-BE40-F6C8F65D9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E9C30-BE78-46D5-8510-B476E527A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5E9175-4B41-4CC6-8D4E-BB8CE453D608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0392" autoAdjust="0"/>
  </p:normalViewPr>
  <p:slideViewPr>
    <p:cSldViewPr snapToGrid="0">
      <p:cViewPr varScale="1">
        <p:scale>
          <a:sx n="99" d="100"/>
          <a:sy n="99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08B1E-BCDC-4F90-9C1E-C7B276EA6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1425F-CBA9-4265-8AF0-B743669A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2D4D-34F6-41F9-904A-E60CD98BCEC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D42-42A6-4F19-8AD2-F7FC1F3FDF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36DB-36BD-4332-A986-779CF6726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3E4-C17D-40E4-AD74-3A5C5AD1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789E-06DF-411F-8242-E7D2E5504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92" y="23662"/>
            <a:ext cx="932284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7/23/2023</a:t>
            </a:r>
          </a:p>
        </p:txBody>
      </p:sp>
      <p:sp>
        <p:nvSpPr>
          <p:cNvPr id="26" name="Google Shape;26;p76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0079A-50EB-4403-9633-A50D70AC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pic>
        <p:nvPicPr>
          <p:cNvPr id="1026" name="Picture 2" descr="Node.jsで開発環境を切り替え - Libra Studio Log">
            <a:extLst>
              <a:ext uri="{FF2B5EF4-FFF2-40B4-BE49-F238E27FC236}">
                <a16:creationId xmlns:a16="http://schemas.microsoft.com/office/drawing/2014/main" id="{8D0B860B-2F96-4059-9B62-0F275202AC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840" y="27415"/>
            <a:ext cx="492960" cy="49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nestj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Frameworks: NestJS &amp; Hono</a:t>
            </a:r>
            <a:endParaRPr sz="44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MongoDB with Node.js, CRUD Operation - DEV Community">
            <a:extLst>
              <a:ext uri="{FF2B5EF4-FFF2-40B4-BE49-F238E27FC236}">
                <a16:creationId xmlns:a16="http://schemas.microsoft.com/office/drawing/2014/main" id="{F8408E9B-56A6-4E6F-8A9C-30AA7CEEB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619" b="25606"/>
          <a:stretch/>
        </p:blipFill>
        <p:spPr bwMode="auto">
          <a:xfrm>
            <a:off x="1161393" y="570270"/>
            <a:ext cx="9869214" cy="16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0377-C8AF-49D5-BC95-FD22623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Reload - 2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1F4C-BD4C-4243-BF31-2A296ADA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10452234" cy="4351338"/>
          </a:xfrm>
        </p:spPr>
        <p:txBody>
          <a:bodyPr>
            <a:normAutofit/>
          </a:bodyPr>
          <a:lstStyle/>
          <a:p>
            <a:pPr algn="just"/>
            <a:r>
              <a:rPr lang="en-US"/>
              <a:t>First install the required packages:</a:t>
            </a:r>
          </a:p>
          <a:p>
            <a:pPr marL="114300" indent="0" algn="just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npm i --save-dev webpack-node-externals run-script-webpack-plugin webpack</a:t>
            </a:r>
          </a:p>
          <a:p>
            <a:pPr algn="just"/>
            <a:r>
              <a:rPr lang="en-US"/>
              <a:t>Once the installation is complete, create a </a:t>
            </a:r>
            <a:r>
              <a:rPr lang="en-US" b="1"/>
              <a:t>webpack-hmr.config.js</a:t>
            </a:r>
            <a:r>
              <a:rPr lang="en-US"/>
              <a:t> file in the root directory of your application.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36951-9A87-4537-89D3-954A5147F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9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1089-0A97-4EEB-9EB2-04A2B0BC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Reload - 3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C96B6-48BA-4CA1-AE4B-BBFB31F605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BA21-9902-4660-904E-2C8E91B286D5}"/>
              </a:ext>
            </a:extLst>
          </p:cNvPr>
          <p:cNvSpPr txBox="1"/>
          <p:nvPr/>
        </p:nvSpPr>
        <p:spPr>
          <a:xfrm>
            <a:off x="1281764" y="1532377"/>
            <a:ext cx="94504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nodeExternals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'webpack-node-externals'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RunScriptWebpackPlugin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'run-script-webpack-plugin'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webpack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'webpack/hot/poll?100'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externals: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nodeExternals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allowlist: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'webpack/hot/poll?100'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plugins: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plugins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webpack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HotModuleReplacementPlugin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webpack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WatchIgnorePlugin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paths: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RunScriptWebpackPlugin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autoRestart: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3792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ABE2-C2EE-4949-8B8E-CA5C495E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Reload - 4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8DBF-81F3-4E17-B19A-AFF45B4F8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Hot-Module Replacement</a:t>
            </a:r>
          </a:p>
          <a:p>
            <a:pPr lvl="1"/>
            <a:r>
              <a:rPr lang="en-US"/>
              <a:t>To enable HMR, open the application entry file (main.ts) and add the following webpack-related instructions: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04BBD-1425-4A2D-992B-557AFA23C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BA382-496A-4EAA-BCB2-8B6D7DA023C2}"/>
              </a:ext>
            </a:extLst>
          </p:cNvPr>
          <p:cNvSpPr txBox="1"/>
          <p:nvPr/>
        </p:nvSpPr>
        <p:spPr>
          <a:xfrm>
            <a:off x="1564793" y="3075381"/>
            <a:ext cx="609600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NestFactory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'@nestjs/core'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'./app.module'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NestFactory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2736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A75E-360B-430C-AE08-FDF024DD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Reload - 5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03D2-3709-4BAD-8BD8-5D349DD87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To simplify the execution process, add a script to your </a:t>
            </a:r>
            <a:r>
              <a:rPr lang="en-US" b="1"/>
              <a:t>package.json </a:t>
            </a:r>
            <a:r>
              <a:rPr lang="en-US"/>
              <a:t>file.</a:t>
            </a:r>
          </a:p>
          <a:p>
            <a:pPr algn="just"/>
            <a:endParaRPr lang="en-US"/>
          </a:p>
          <a:p>
            <a:pPr algn="just"/>
            <a:r>
              <a:rPr lang="en-US"/>
              <a:t>Now simply open your command line and run the following command:</a:t>
            </a:r>
          </a:p>
          <a:p>
            <a:pPr marL="114300" indent="0" algn="just">
              <a:buNone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npm run start:dev</a:t>
            </a:r>
          </a:p>
          <a:p>
            <a:pPr algn="just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A5EA-9FCD-4507-A5EC-F8CC70484C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DE860-7EF7-4CBC-9AB0-E8804D54B4F4}"/>
              </a:ext>
            </a:extLst>
          </p:cNvPr>
          <p:cNvSpPr txBox="1"/>
          <p:nvPr/>
        </p:nvSpPr>
        <p:spPr>
          <a:xfrm>
            <a:off x="1331927" y="2640406"/>
            <a:ext cx="10021873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"start:dev"</a:t>
            </a:r>
            <a:r>
              <a:rPr lang="en-US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"nest build --webpack --webpackPath webpack-hmr.config.js --watch"</a:t>
            </a:r>
            <a:endParaRPr lang="en-US" sz="16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2048D7-FE11-4191-AA39-59A7E65D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27" y="4496870"/>
            <a:ext cx="7420751" cy="18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4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954D-3759-4E4C-B671-0D722AB2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Reload - 6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D54A3-44D1-467B-AF1F-2097300A6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with TypeScript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84484-84A9-43EF-A267-3867C79306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A2B4C-BE07-4801-972A-74DFF117DE17}"/>
              </a:ext>
            </a:extLst>
          </p:cNvPr>
          <p:cNvSpPr txBox="1"/>
          <p:nvPr/>
        </p:nvSpPr>
        <p:spPr>
          <a:xfrm>
            <a:off x="838200" y="2329117"/>
            <a:ext cx="525780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//app.service.ts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'@nestjs/common'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AppService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getHello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D47C5C-681D-44BD-A4B2-F6E933475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62955"/>
            <a:ext cx="3952312" cy="148758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0BCD58-DC48-4E27-A407-F8C8F2C9B4C1}"/>
              </a:ext>
            </a:extLst>
          </p:cNvPr>
          <p:cNvSpPr txBox="1"/>
          <p:nvPr/>
        </p:nvSpPr>
        <p:spPr>
          <a:xfrm>
            <a:off x="6542773" y="2300044"/>
            <a:ext cx="498829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//app.service.ts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'@nestjs/common'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AppService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getHello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University!'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78E48B-F7B4-44AE-B90F-AF94DA2B9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7"/>
          <a:stretch/>
        </p:blipFill>
        <p:spPr>
          <a:xfrm>
            <a:off x="7578753" y="4662241"/>
            <a:ext cx="3952312" cy="148758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F7C0858-9898-4D5B-A9B2-119F4280A978}"/>
              </a:ext>
            </a:extLst>
          </p:cNvPr>
          <p:cNvSpPr/>
          <p:nvPr/>
        </p:nvSpPr>
        <p:spPr>
          <a:xfrm>
            <a:off x="6161772" y="3195587"/>
            <a:ext cx="315228" cy="2334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2EE407-081C-4556-9DD4-B43737D87028}"/>
              </a:ext>
            </a:extLst>
          </p:cNvPr>
          <p:cNvSpPr/>
          <p:nvPr/>
        </p:nvSpPr>
        <p:spPr>
          <a:xfrm>
            <a:off x="6161772" y="5088776"/>
            <a:ext cx="315228" cy="23341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2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F107-E016-4DCB-ABDD-91BE03E3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Nest CLI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7FF0F-BB47-4D49-904B-A3D3F4AD41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426A8-E3F2-4349-9D58-B53DDB6E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35811"/>
            <a:ext cx="5976486" cy="2694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09DC71-F9C5-4169-9AD9-EDD8D2C30101}"/>
              </a:ext>
            </a:extLst>
          </p:cNvPr>
          <p:cNvSpPr txBox="1"/>
          <p:nvPr/>
        </p:nvSpPr>
        <p:spPr>
          <a:xfrm>
            <a:off x="7026443" y="1535811"/>
            <a:ext cx="49473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 generate module cats</a:t>
            </a:r>
          </a:p>
          <a:p>
            <a:r>
              <a:rPr lang="en-US" sz="20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 generate controller cats</a:t>
            </a:r>
          </a:p>
          <a:p>
            <a:r>
              <a:rPr lang="en-US" sz="20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 generate service cats</a:t>
            </a:r>
          </a:p>
        </p:txBody>
      </p:sp>
    </p:spTree>
    <p:extLst>
      <p:ext uri="{BB962C8B-B14F-4D97-AF65-F5344CB8AC3E}">
        <p14:creationId xmlns:p14="http://schemas.microsoft.com/office/powerpoint/2010/main" val="77467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9F55-437C-4FEB-BD60-D7770FDA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0D41B-A9D2-49C9-BDC9-6BC59C7A2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A module is a class annotated with a @Module() decorator. The @Module() decorator provides metadata that Nest makes use of to organize the application structure.</a:t>
            </a:r>
          </a:p>
          <a:p>
            <a:pPr algn="just"/>
            <a:r>
              <a:rPr lang="en-US"/>
              <a:t>Use Nest CLI to create modules: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nest g module cats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4CC64-8A80-4D93-9171-5CF15E1DD8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C50E9-0C2A-4B12-9D80-656B5E0E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19" y="3429000"/>
            <a:ext cx="6000551" cy="26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88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C6AB-81F0-4108-8E52-C9F5541E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F714-F4A9-40A0-9BD7-C25616D65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be storing cat information in memory, you can create a simple class cat.entity.ts: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D1DF1-979B-4CF9-AA4F-117C63FEB1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65911-EF88-4DC7-AD72-8572871B97B9}"/>
              </a:ext>
            </a:extLst>
          </p:cNvPr>
          <p:cNvSpPr txBox="1"/>
          <p:nvPr/>
        </p:nvSpPr>
        <p:spPr>
          <a:xfrm>
            <a:off x="1046747" y="2736502"/>
            <a:ext cx="609760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breed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9046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565D-1869-46A2-935D-3FDBCA3D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Modules - 2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C26DE-3D39-4C8E-8E20-155E4C2A69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8B329-4E68-497C-886B-8562CAB61243}"/>
              </a:ext>
            </a:extLst>
          </p:cNvPr>
          <p:cNvSpPr txBox="1"/>
          <p:nvPr/>
        </p:nvSpPr>
        <p:spPr>
          <a:xfrm>
            <a:off x="1386839" y="2413337"/>
            <a:ext cx="609760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'@nestjs/common'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CatService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'./cats.service'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CatController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'./cats.controller'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providers: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CatService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controllers: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CatController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CatsModule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2519B9E-00AC-4EAB-9F9D-BC2880E72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5436"/>
            <a:ext cx="10515600" cy="4351338"/>
          </a:xfrm>
        </p:spPr>
        <p:txBody>
          <a:bodyPr/>
          <a:lstStyle/>
          <a:p>
            <a:pPr algn="just"/>
            <a:r>
              <a:rPr lang="en-US"/>
              <a:t>Use Nest CLI to create modules: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nest g module cats</a:t>
            </a:r>
          </a:p>
        </p:txBody>
      </p:sp>
    </p:spTree>
    <p:extLst>
      <p:ext uri="{BB962C8B-B14F-4D97-AF65-F5344CB8AC3E}">
        <p14:creationId xmlns:p14="http://schemas.microsoft.com/office/powerpoint/2010/main" val="267627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32B7-8C50-4C85-BE44-48A8CA1E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7CDCC-2034-486C-93A4-F486C1E3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5986112" cy="4351338"/>
          </a:xfrm>
        </p:spPr>
        <p:txBody>
          <a:bodyPr/>
          <a:lstStyle/>
          <a:p>
            <a:pPr algn="just"/>
            <a:r>
              <a:rPr lang="en-US"/>
              <a:t>This service will be responsible for data storage and retrieval, and is designed to be used by the CatsController, so it's a good candidate to be defined as a provider.</a:t>
            </a:r>
          </a:p>
          <a:p>
            <a:r>
              <a:rPr lang="en-US"/>
              <a:t>Use Nest CLI to create modules: 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nest g service cats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A9C8F-3B81-45C3-B60C-3BB2E0A72E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C110D-61BC-4C5B-ACCB-5716639F6784}"/>
              </a:ext>
            </a:extLst>
          </p:cNvPr>
          <p:cNvSpPr txBox="1"/>
          <p:nvPr/>
        </p:nvSpPr>
        <p:spPr>
          <a:xfrm>
            <a:off x="6920564" y="12175"/>
            <a:ext cx="5271436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'@nestjs/common'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'./cat.entity'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Injectable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CatService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600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NestJS Framework.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Demo NestJS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Hono Framework.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Demo Hono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Compare between Hono and NestJS</a:t>
            </a: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Objectives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A5E0-2098-4A44-B750-794CC7F5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FAFD1-19B8-4C9D-A049-DCCF428C5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10515600" cy="285330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/>
              <a:t>Controllers are responsible for handling incoming requests and returning responses to the client.</a:t>
            </a:r>
          </a:p>
          <a:p>
            <a:pPr algn="just"/>
            <a:r>
              <a:rPr lang="en-US"/>
              <a:t>A controller's purpose is to receive specific requests for the application. </a:t>
            </a:r>
          </a:p>
          <a:p>
            <a:pPr algn="just"/>
            <a:r>
              <a:rPr lang="en-US"/>
              <a:t>The routing mechanism controls which controller receives which requests. Frequently, each controller has more than one route, and different routes can perform different 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6CC22-983D-49C2-AF5C-D44FA169E7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D9655E-9522-4505-8FBF-F74762326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7" t="15534" r="19303" b="17186"/>
          <a:stretch/>
        </p:blipFill>
        <p:spPr bwMode="auto">
          <a:xfrm>
            <a:off x="3299859" y="4213921"/>
            <a:ext cx="4573605" cy="221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539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98F9-F34F-4A3F-AFCD-2EC45EF1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Controllers - 2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8CCCB-4B91-4103-BBC6-036AE7BA7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5379720" cy="4351338"/>
          </a:xfrm>
        </p:spPr>
        <p:txBody>
          <a:bodyPr/>
          <a:lstStyle/>
          <a:p>
            <a:r>
              <a:rPr lang="en-US"/>
              <a:t>Use Nest CLI to create modules: 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nest g controller cats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1B9FB-FF07-4ED6-9521-69623FF904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CCC63-9BF3-4846-B097-0C0F9F9BD3D4}"/>
              </a:ext>
            </a:extLst>
          </p:cNvPr>
          <p:cNvSpPr txBox="1"/>
          <p:nvPr/>
        </p:nvSpPr>
        <p:spPr>
          <a:xfrm>
            <a:off x="6477802" y="12175"/>
            <a:ext cx="5717406" cy="63709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'@nestjs/common'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CatService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'./cats.service'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'./cat.entity'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'cats'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CatController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catService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CatService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catService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catService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findAll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catService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findOne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catService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':id'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(@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catService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81CED-DB95-40A0-AC30-6E752FAF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02" y="3346064"/>
            <a:ext cx="319132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3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ED0E-33E3-491D-9BB3-41D03414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Postman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0F375-9D1A-4FA2-B068-FF61DE7A60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0284F-50BB-41FF-8429-C34D89A8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7" y="1318502"/>
            <a:ext cx="3982006" cy="261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29E99-0175-4D91-BD6E-497B6E37E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68" y="1466115"/>
            <a:ext cx="3991532" cy="4744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628B30-AC41-45B6-92CC-D19935AEE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38" y="3912544"/>
            <a:ext cx="3372321" cy="2419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06ABCB-B020-4E41-B14A-BD286577E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526" y="1384204"/>
            <a:ext cx="396295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1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1C78-3709-477F-95C4-029E6952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NestJS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F105C-F784-4DF6-9D1C-2D16EE1D4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https://docs.nestjs.com/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398F8-FC0B-4F62-B61C-C6D5B269B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DD030-8465-4524-B503-51CF426BB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06" y="2234989"/>
            <a:ext cx="10057660" cy="40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90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7CF-28B0-4BFB-BBEB-7DC54D5D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Hono?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E93D-CD79-4C6D-A2A0-F158E35EB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Hono is a lightweight, fast, and extensible web framework for Node.js, specifically designed for building serverless applications on platforms like Cloudflare Workers, Deno Deploy, and Fastly. </a:t>
            </a:r>
          </a:p>
          <a:p>
            <a:pPr algn="just"/>
            <a:r>
              <a:rPr lang="en-US"/>
              <a:t>It leverages modern JavaScript features and aims to provide an easy-to-use API for developers to quickly create web applications without the overhead of more extensive frameworks.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D9AF6-DEE8-43AE-94C8-F11E0CF84C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4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C6FC-63D6-46D8-ADF6-DC69F10F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Hono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6D37-70FB-4CB1-9837-8BB2963E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768" y="1535811"/>
            <a:ext cx="921946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Starter templates are available for each platform. Use the following "create-hono" command.</a:t>
            </a:r>
          </a:p>
          <a:p>
            <a:pPr marL="114300" indent="0" algn="just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npm create hono@latest hono-app</a:t>
            </a:r>
          </a:p>
          <a:p>
            <a:pPr algn="just"/>
            <a:r>
              <a:rPr lang="en-US" sz="2400"/>
              <a:t>Then you will be asked which template you would like to use. Let's select Cloudflare Workers for this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A65BC-6C65-4EEA-A9C6-619742BEF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D4BF5-5A94-4ECB-B644-82CA8FF4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464" y="3711480"/>
            <a:ext cx="3909299" cy="2708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A6B1D-2BF3-42E8-B3E2-F8C78B5C8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620" y="3744546"/>
            <a:ext cx="4081608" cy="1577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4A3B46-A2E7-4311-913B-F7559F526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582" y="1535811"/>
            <a:ext cx="169568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99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86E2-75B2-458C-B7C9-ED92D535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JSON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343D8-C93E-40FC-AF55-2E227F96F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Returning JSON is also easy. </a:t>
            </a:r>
          </a:p>
          <a:p>
            <a:pPr algn="just"/>
            <a:r>
              <a:rPr lang="en-US"/>
              <a:t>The following is an example of handling a GET Request to /api/hello and returning an application/json Response.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DBBD0-F013-4EC6-9CAF-0A9531BEC5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C306B-604C-4DBF-BB16-5F11ECA7769A}"/>
              </a:ext>
            </a:extLst>
          </p:cNvPr>
          <p:cNvSpPr txBox="1"/>
          <p:nvPr/>
        </p:nvSpPr>
        <p:spPr>
          <a:xfrm>
            <a:off x="1306629" y="3287969"/>
            <a:ext cx="609760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'/api/hello'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Hono!'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302687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66F7-6D5E-4C45-9C7B-D70113E0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Request and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EA3FC-F519-4436-9819-AA445F951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Getting a path parameter, URL query value, and appending a Response header is written as follows.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 b="0" i="0">
                <a:effectLst/>
                <a:latin typeface="-apple-system"/>
              </a:rPr>
              <a:t>We can easily handle POST, PUT, and DELETE not only GET.</a:t>
            </a:r>
          </a:p>
          <a:p>
            <a:pPr algn="just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EB60-B437-4007-B01B-ED1A6E4CC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08069-694A-4EBA-B7C0-1C4EF0247DCF}"/>
              </a:ext>
            </a:extLst>
          </p:cNvPr>
          <p:cNvSpPr txBox="1"/>
          <p:nvPr/>
        </p:nvSpPr>
        <p:spPr>
          <a:xfrm>
            <a:off x="1354755" y="2642657"/>
            <a:ext cx="609760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'/posts/:id'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'page'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'X-Message'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'Hi!'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`You want see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D3DA1-E1A5-4995-9D75-A627570AC09D}"/>
              </a:ext>
            </a:extLst>
          </p:cNvPr>
          <p:cNvSpPr txBox="1"/>
          <p:nvPr/>
        </p:nvSpPr>
        <p:spPr>
          <a:xfrm>
            <a:off x="1354755" y="4688742"/>
            <a:ext cx="609760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'/posts'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'Created!'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'/posts/:id'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is deleted!`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58252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E9FA-86C1-473C-AC29-B2762129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raw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7E9B6-01C5-4C2E-A8A9-36E8C13AC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also return the raw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1A58-5C85-4C64-A2A0-D76F309754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89B39-DD2C-420B-8ABC-B4F71A22133F}"/>
              </a:ext>
            </a:extLst>
          </p:cNvPr>
          <p:cNvSpPr txBox="1"/>
          <p:nvPr/>
        </p:nvSpPr>
        <p:spPr>
          <a:xfrm>
            <a:off x="1431757" y="2426807"/>
            <a:ext cx="609760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'Good morning!'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58652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AF36-BE2C-408A-A480-15BE325F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/>
              <a:t>Using Middleware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80529-45E4-4F03-948F-47C83840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6130491" cy="483611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/>
              <a:t>Middleware can do the hard work for you. For example, add in Basic Authentication.</a:t>
            </a:r>
          </a:p>
          <a:p>
            <a:pPr algn="just"/>
            <a:r>
              <a:rPr lang="en-US"/>
              <a:t>There are useful built-in middleware including Bearer and authentication using JWT, CORS and ETag. </a:t>
            </a:r>
          </a:p>
          <a:p>
            <a:pPr algn="just"/>
            <a:r>
              <a:rPr lang="en-US"/>
              <a:t>Hono also provides third-party middleware using external libraries such as GraphQL Server and Firebase Auth. </a:t>
            </a:r>
          </a:p>
          <a:p>
            <a:pPr algn="just"/>
            <a:r>
              <a:rPr lang="en-US"/>
              <a:t>And, you can make your own middleware.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5E2A5-F5EE-46D3-A545-8E8AD7838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just"/>
            <a:fld id="{00000000-1234-1234-1234-123412341234}" type="slidenum">
              <a:rPr lang="en-US" smtClean="0"/>
              <a:pPr algn="just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B9103-FDF4-4CFA-BCAE-93AF0BA39790}"/>
              </a:ext>
            </a:extLst>
          </p:cNvPr>
          <p:cNvSpPr txBox="1"/>
          <p:nvPr/>
        </p:nvSpPr>
        <p:spPr>
          <a:xfrm>
            <a:off x="7302429" y="1767006"/>
            <a:ext cx="476765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basicAuth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'hono/basic-auth'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just"/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just"/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just"/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'/admin/*'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basicAuth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algn="just"/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'secret'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just"/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 algn="just"/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'/admin'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just"/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'You are authorized!'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558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295E-869A-45C8-AD91-94ADCCAD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Nest.js?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95374-3FA5-4F42-A648-EDE7E872A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Nest.js is a progressive Node.js framework that takes inspiration from both Angular and Spring. </a:t>
            </a:r>
          </a:p>
          <a:p>
            <a:pPr algn="just"/>
            <a:r>
              <a:rPr lang="en-US"/>
              <a:t>It provides a solid foundation for building scalable and maintainable server-side applications. </a:t>
            </a:r>
          </a:p>
          <a:p>
            <a:pPr algn="just"/>
            <a:r>
              <a:rPr lang="en-US"/>
              <a:t>Launched in 2017, Nest.js quickly gained popularity in the JavaScript community thanks to its powerful features and developer-friendly approach.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C8EF9-1C6F-4E1F-A1EA-1B407A7F26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1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9E3F-485D-4CF2-A1B5-D0920D00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12B17-A44F-4704-A1BF-7AA46A3EA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There are Adapters for platform-dependent functions, e.g., handling static files. </a:t>
            </a:r>
          </a:p>
          <a:p>
            <a:pPr algn="just"/>
            <a:r>
              <a:rPr lang="en-US"/>
              <a:t>For example, to handle static files in Cloudflare Workers, import hono/cloudflare-workers.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A32FC-C103-44D4-82A5-E01A437789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0A320-4634-4FED-879E-850811B2F6BF}"/>
              </a:ext>
            </a:extLst>
          </p:cNvPr>
          <p:cNvSpPr txBox="1"/>
          <p:nvPr/>
        </p:nvSpPr>
        <p:spPr>
          <a:xfrm>
            <a:off x="1306630" y="3581838"/>
            <a:ext cx="609760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serveStatic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'hono/cloudflare-workers'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'/static/*'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serveStatic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root: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}))</a:t>
            </a:r>
          </a:p>
        </p:txBody>
      </p:sp>
    </p:spTree>
    <p:extLst>
      <p:ext uri="{BB962C8B-B14F-4D97-AF65-F5344CB8AC3E}">
        <p14:creationId xmlns:p14="http://schemas.microsoft.com/office/powerpoint/2010/main" val="2902677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ED14-CA22-4A15-BE4C-79707DC2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between Hono and Nest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0D809-C8B9-426A-A97D-B424A7BEAE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FC5657-2EA2-4D6D-9B73-AC768D0ED5F5}"/>
              </a:ext>
            </a:extLst>
          </p:cNvPr>
          <p:cNvGraphicFramePr>
            <a:graphicFrameLocks noGrp="1"/>
          </p:cNvGraphicFramePr>
          <p:nvPr/>
        </p:nvGraphicFramePr>
        <p:xfrm>
          <a:off x="180473" y="1307870"/>
          <a:ext cx="11831053" cy="5060601"/>
        </p:xfrm>
        <a:graphic>
          <a:graphicData uri="http://schemas.openxmlformats.org/drawingml/2006/table">
            <a:tbl>
              <a:tblPr/>
              <a:tblGrid>
                <a:gridCol w="1923745">
                  <a:extLst>
                    <a:ext uri="{9D8B030D-6E8A-4147-A177-3AD203B41FA5}">
                      <a16:colId xmlns:a16="http://schemas.microsoft.com/office/drawing/2014/main" val="2501191239"/>
                    </a:ext>
                  </a:extLst>
                </a:gridCol>
                <a:gridCol w="4612686">
                  <a:extLst>
                    <a:ext uri="{9D8B030D-6E8A-4147-A177-3AD203B41FA5}">
                      <a16:colId xmlns:a16="http://schemas.microsoft.com/office/drawing/2014/main" val="820234515"/>
                    </a:ext>
                  </a:extLst>
                </a:gridCol>
                <a:gridCol w="5294622">
                  <a:extLst>
                    <a:ext uri="{9D8B030D-6E8A-4147-A177-3AD203B41FA5}">
                      <a16:colId xmlns:a16="http://schemas.microsoft.com/office/drawing/2014/main" val="1843548190"/>
                    </a:ext>
                  </a:extLst>
                </a:gridCol>
              </a:tblGrid>
              <a:tr h="190015"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 marL="57004" marR="57004" marT="28502" marB="28502" anchor="b">
                    <a:lnL w="9525" cap="flat" cmpd="sng" algn="ctr">
                      <a:solidFill>
                        <a:srgbClr val="9009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09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09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Hono</a:t>
                      </a:r>
                    </a:p>
                  </a:txBody>
                  <a:tcPr marL="57004" marR="57004" marT="28502" marB="28502" anchor="b">
                    <a:lnL w="9525" cap="flat" cmpd="sng" algn="ctr">
                      <a:solidFill>
                        <a:srgbClr val="1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</a:t>
                      </a:r>
                    </a:p>
                  </a:txBody>
                  <a:tcPr marL="57004" marR="57004" marT="28502" marB="28502" anchor="b">
                    <a:lnL w="9525" cap="flat" cmpd="sng" algn="ctr">
                      <a:solidFill>
                        <a:srgbClr val="200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0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0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12550"/>
                  </a:ext>
                </a:extLst>
              </a:tr>
              <a:tr h="32302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9009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0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09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Micro-framework, lightweight and fast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E00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Full-stack framework, modular architecture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200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0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0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70201"/>
                  </a:ext>
                </a:extLst>
              </a:tr>
              <a:tr h="5890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E00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7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for performance, suitable for edge computing and serverless environments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D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for large and complex enterprise applications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1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08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941065"/>
                  </a:ext>
                </a:extLst>
              </a:tr>
              <a:tr h="19001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C0F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2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F1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JavaScript, TypeScript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50F2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2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TypeScript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40F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46571"/>
                  </a:ext>
                </a:extLst>
              </a:tr>
              <a:tr h="45603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 &amp; Support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50F2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F2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Smaller community, limited documentation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80F2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2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community, extensive and detailed documentation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8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0764"/>
                  </a:ext>
                </a:extLst>
              </a:tr>
              <a:tr h="5890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8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F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7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focuses on HTTP handling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C0F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F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7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extensive features like MVC, WebSockets, Microservices, GraphQL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E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F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6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528117"/>
                  </a:ext>
                </a:extLst>
              </a:tr>
              <a:tr h="45603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Suited For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00F7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F7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7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APIs, microservices, serverless environments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C0F7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6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F7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F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applications requiring clear and deep architecture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40F6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6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6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6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99052"/>
                  </a:ext>
                </a:extLst>
              </a:tr>
              <a:tr h="45603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Integration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F0F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F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7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focus on database integration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30F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6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FA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F9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 support for ORM/ODM like TypeORM, Mongoose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40F6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F6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6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FB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96873"/>
                  </a:ext>
                </a:extLst>
              </a:tr>
              <a:tr h="32302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Middleware System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00F7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F9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7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FD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middleware support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70F9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FB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F9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FE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and flexible middleware system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20FB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FB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FB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370838"/>
                  </a:ext>
                </a:extLst>
              </a:tr>
              <a:tr h="32302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Server-side Rendering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C0FD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FE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FD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focused on server-side rendering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80FE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FE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Capable of supporting server-side rendering well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A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98687"/>
                  </a:ext>
                </a:extLst>
              </a:tr>
              <a:tr h="45603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C00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for edge computing and serverless environments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1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Flexible, suitable for various environments from traditional to cloud</a:t>
                      </a:r>
                    </a:p>
                  </a:txBody>
                  <a:tcPr marL="57004" marR="57004" marT="28502" marB="28502" anchor="ctr">
                    <a:lnL w="9525" cap="flat" cmpd="sng" algn="ctr">
                      <a:solidFill>
                        <a:srgbClr val="1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C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11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850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3"/>
          <p:cNvSpPr txBox="1">
            <a:spLocks noGrp="1"/>
          </p:cNvSpPr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Summary</a:t>
            </a:r>
            <a:endParaRPr/>
          </a:p>
        </p:txBody>
      </p:sp>
      <p:sp>
        <p:nvSpPr>
          <p:cNvPr id="755" name="Google Shape;755;p73"/>
          <p:cNvSpPr txBox="1">
            <a:spLocks noGrp="1"/>
          </p:cNvSpPr>
          <p:nvPr>
            <p:ph type="body" idx="1"/>
          </p:nvPr>
        </p:nvSpPr>
        <p:spPr>
          <a:xfrm>
            <a:off x="752348" y="1450817"/>
            <a:ext cx="11538305" cy="50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3000"/>
              <a:t>Concepts were introduced: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NestJS Framework.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Demo NestJS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Hono Framework.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Demo Hono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Compare between Hono and NestJS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ts val="1400"/>
              <a:buFont typeface="Noto Sans Symbols"/>
              <a:buChar char="◆"/>
            </a:pPr>
            <a:endParaRPr lang="en-US"/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endParaRPr/>
          </a:p>
        </p:txBody>
      </p:sp>
      <p:sp>
        <p:nvSpPr>
          <p:cNvPr id="756" name="Google Shape;756;p7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C5E0-7B69-4CAD-A373-7F88A28F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Nest.js?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1DD5F-D841-4619-B84F-36E65ABFB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4944889"/>
          </a:xfrm>
        </p:spPr>
        <p:txBody>
          <a:bodyPr>
            <a:normAutofit fontScale="77500" lnSpcReduction="20000"/>
          </a:bodyPr>
          <a:lstStyle/>
          <a:p>
            <a:pPr marL="114300" indent="0" algn="just">
              <a:buNone/>
            </a:pPr>
            <a:r>
              <a:rPr lang="en-US"/>
              <a:t>Why you should consider Nest.js for your next project:</a:t>
            </a:r>
          </a:p>
          <a:p>
            <a:pPr algn="just"/>
            <a:r>
              <a:rPr lang="en-US" b="1"/>
              <a:t>Modularity</a:t>
            </a:r>
            <a:r>
              <a:rPr lang="en-US"/>
              <a:t>: Nest.js promotes a modular architecture, making it easy to organize and manage your codebase. It uses decorators and modules to create a structured application.</a:t>
            </a:r>
          </a:p>
          <a:p>
            <a:pPr algn="just"/>
            <a:r>
              <a:rPr lang="en-US" b="1"/>
              <a:t>TypeScript</a:t>
            </a:r>
            <a:r>
              <a:rPr lang="en-US"/>
              <a:t>: Nest.js is built with TypeScript, a statically typed superset of JavaScript. This helps catch errors at compile time, resulting in more reliable code.</a:t>
            </a:r>
          </a:p>
          <a:p>
            <a:pPr algn="just"/>
            <a:r>
              <a:rPr lang="en-US" b="1"/>
              <a:t>Dependency Injection</a:t>
            </a:r>
            <a:r>
              <a:rPr lang="en-US"/>
              <a:t>: It leverages the concept of dependency injection, allowing you to create reusable and testable components. This enhances code maintainability and testability.</a:t>
            </a:r>
          </a:p>
          <a:p>
            <a:pPr algn="just"/>
            <a:r>
              <a:rPr lang="en-US" b="1"/>
              <a:t>Express Compatibility</a:t>
            </a:r>
            <a:r>
              <a:rPr lang="en-US"/>
              <a:t>: Nest.js is built on top of Express.js, one of the most popular Node.js web frameworks. This means you can seamlessly integrate existing Express middleware and libraries.</a:t>
            </a:r>
          </a:p>
          <a:p>
            <a:pPr algn="just"/>
            <a:r>
              <a:rPr lang="en-US" b="1"/>
              <a:t>Scalability</a:t>
            </a:r>
            <a:r>
              <a:rPr lang="en-US"/>
              <a:t>: Nest.js is designed with scalability in mind. It supports microservices architecture, making it suitable for large and complex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EDBD0-DC32-48F9-911B-1FCD19877A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4976-0494-48D9-869A-5EF128DD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Concepts in Nest.js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3494-18A2-4786-B4C6-111E7550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4944889"/>
          </a:xfrm>
        </p:spPr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en-US"/>
              <a:t>To understand Nest.js better, let’s delve into some of its key concepts:</a:t>
            </a:r>
          </a:p>
          <a:p>
            <a:pPr algn="just"/>
            <a:r>
              <a:rPr lang="en-US" b="1"/>
              <a:t>Modules</a:t>
            </a:r>
            <a:r>
              <a:rPr lang="en-US"/>
              <a:t>: Nest.js applications are divided into modules, each encapsulating a feature or functionality. Modules organize components, routes, and services.</a:t>
            </a:r>
          </a:p>
          <a:p>
            <a:pPr algn="just"/>
            <a:r>
              <a:rPr lang="en-US" b="1"/>
              <a:t>Controllers</a:t>
            </a:r>
            <a:r>
              <a:rPr lang="en-US"/>
              <a:t>: Controllers define the routes for your application. They handle incoming requests, process them, and return responses.</a:t>
            </a:r>
          </a:p>
          <a:p>
            <a:pPr algn="just"/>
            <a:r>
              <a:rPr lang="en-US" b="1"/>
              <a:t>Providers</a:t>
            </a:r>
            <a:r>
              <a:rPr lang="en-US"/>
              <a:t>: Providers are responsible for business logic, data access, and other operations. They can be injected into controllers or other providers.</a:t>
            </a:r>
          </a:p>
          <a:p>
            <a:pPr algn="just"/>
            <a:r>
              <a:rPr lang="en-US" b="1"/>
              <a:t>Decorators</a:t>
            </a:r>
            <a:r>
              <a:rPr lang="en-US"/>
              <a:t>: Nest.js uses decorators to add metadata to classes, which helps the framework understand the role of each class.</a:t>
            </a:r>
          </a:p>
          <a:p>
            <a:pPr algn="just"/>
            <a:r>
              <a:rPr lang="en-US" b="1"/>
              <a:t>Middleware</a:t>
            </a:r>
            <a:r>
              <a:rPr lang="en-US"/>
              <a:t>: Middleware functions can be used to intercept requests and responses, allowing for custom processing at various stages of request handling.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846AA-D6FD-4EC1-B9DE-5CE9D9AB0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9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03CA-E5BC-4B89-9F5E-976417E3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Nest.js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513D3-3BA5-4B2F-924A-9837AAF6F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8546432" cy="4944889"/>
          </a:xfrm>
        </p:spPr>
        <p:txBody>
          <a:bodyPr>
            <a:normAutofit/>
          </a:bodyPr>
          <a:lstStyle/>
          <a:p>
            <a:pPr algn="just"/>
            <a:r>
              <a:rPr lang="en-US"/>
              <a:t>To start using Nest.js, we need Node.js and npm (Node Package Manager) installed on system. </a:t>
            </a:r>
          </a:p>
          <a:p>
            <a:pPr algn="just"/>
            <a:r>
              <a:rPr lang="en-US"/>
              <a:t>Create a new Nest.js project using the Nest CLI (Command Line Interface). </a:t>
            </a:r>
          </a:p>
          <a:p>
            <a:pPr algn="just"/>
            <a:r>
              <a:rPr lang="en-US"/>
              <a:t>Here’s a simple command:</a:t>
            </a:r>
          </a:p>
          <a:p>
            <a:pPr marL="114300" indent="0" algn="just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npm i -g @nestjs/cli</a:t>
            </a:r>
          </a:p>
          <a:p>
            <a:pPr marL="114300" indent="0" algn="just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nest new project-name</a:t>
            </a:r>
          </a:p>
          <a:p>
            <a:pPr algn="just"/>
            <a:r>
              <a:rPr lang="en-US"/>
              <a:t>Running the application:</a:t>
            </a:r>
          </a:p>
          <a:p>
            <a:pPr marL="114300" indent="0" algn="just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npm run start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D49D-3259-4AED-8D23-54B61B04DB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E8224-87CC-4292-9EF0-EB648F81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573" y="1330290"/>
            <a:ext cx="193384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2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6825-AAFD-4078-85A2-9BCEA069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core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A2944-DE71-4926-80FB-1673BFBA89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9AD3D6-2C83-4270-89E5-59F0DF39D586}"/>
              </a:ext>
            </a:extLst>
          </p:cNvPr>
          <p:cNvGraphicFramePr>
            <a:graphicFrameLocks noGrp="1"/>
          </p:cNvGraphicFramePr>
          <p:nvPr/>
        </p:nvGraphicFramePr>
        <p:xfrm>
          <a:off x="716280" y="1725421"/>
          <a:ext cx="10712980" cy="42255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12177">
                  <a:extLst>
                    <a:ext uri="{9D8B030D-6E8A-4147-A177-3AD203B41FA5}">
                      <a16:colId xmlns:a16="http://schemas.microsoft.com/office/drawing/2014/main" val="2170201331"/>
                    </a:ext>
                  </a:extLst>
                </a:gridCol>
                <a:gridCol w="6900803">
                  <a:extLst>
                    <a:ext uri="{9D8B030D-6E8A-4147-A177-3AD203B41FA5}">
                      <a16:colId xmlns:a16="http://schemas.microsoft.com/office/drawing/2014/main" val="1641550535"/>
                    </a:ext>
                  </a:extLst>
                </a:gridCol>
              </a:tblGrid>
              <a:tr h="5195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app.controller.ts</a:t>
                      </a:r>
                    </a:p>
                  </a:txBody>
                  <a:tcPr marL="249777" marR="249777" marT="166518" marB="16651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basic controller with a single route.</a:t>
                      </a:r>
                    </a:p>
                  </a:txBody>
                  <a:tcPr marL="249777" marR="249777" marT="166518" marB="166518"/>
                </a:tc>
                <a:extLst>
                  <a:ext uri="{0D108BD9-81ED-4DB2-BD59-A6C34878D82A}">
                    <a16:rowId xmlns:a16="http://schemas.microsoft.com/office/drawing/2014/main" val="4241918936"/>
                  </a:ext>
                </a:extLst>
              </a:tr>
              <a:tr h="5195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app.controller.spec.ts</a:t>
                      </a:r>
                    </a:p>
                  </a:txBody>
                  <a:tcPr marL="249777" marR="249777" marT="166518" marB="16651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unit tests for the controller.</a:t>
                      </a:r>
                    </a:p>
                  </a:txBody>
                  <a:tcPr marL="249777" marR="249777" marT="166518" marB="166518"/>
                </a:tc>
                <a:extLst>
                  <a:ext uri="{0D108BD9-81ED-4DB2-BD59-A6C34878D82A}">
                    <a16:rowId xmlns:a16="http://schemas.microsoft.com/office/drawing/2014/main" val="3766901065"/>
                  </a:ext>
                </a:extLst>
              </a:tr>
              <a:tr h="5195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app.module.ts</a:t>
                      </a:r>
                    </a:p>
                  </a:txBody>
                  <a:tcPr marL="249777" marR="249777" marT="166518" marB="16651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root module of the application.</a:t>
                      </a:r>
                    </a:p>
                  </a:txBody>
                  <a:tcPr marL="249777" marR="249777" marT="166518" marB="166518"/>
                </a:tc>
                <a:extLst>
                  <a:ext uri="{0D108BD9-81ED-4DB2-BD59-A6C34878D82A}">
                    <a16:rowId xmlns:a16="http://schemas.microsoft.com/office/drawing/2014/main" val="3478781301"/>
                  </a:ext>
                </a:extLst>
              </a:tr>
              <a:tr h="51953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app.service.ts</a:t>
                      </a:r>
                    </a:p>
                  </a:txBody>
                  <a:tcPr marL="249777" marR="249777" marT="166518" marB="16651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basic service with a single method.</a:t>
                      </a:r>
                    </a:p>
                  </a:txBody>
                  <a:tcPr marL="249777" marR="249777" marT="166518" marB="166518"/>
                </a:tc>
                <a:extLst>
                  <a:ext uri="{0D108BD9-81ED-4DB2-BD59-A6C34878D82A}">
                    <a16:rowId xmlns:a16="http://schemas.microsoft.com/office/drawing/2014/main" val="2967277230"/>
                  </a:ext>
                </a:extLst>
              </a:tr>
              <a:tr h="7060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main.ts</a:t>
                      </a:r>
                    </a:p>
                  </a:txBody>
                  <a:tcPr marL="249777" marR="249777" marT="166518" marB="16651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entry file of the application which uses the core function NestFactory to create a Nest application instance.</a:t>
                      </a:r>
                    </a:p>
                  </a:txBody>
                  <a:tcPr marL="249777" marR="249777" marT="166518" marB="166518"/>
                </a:tc>
                <a:extLst>
                  <a:ext uri="{0D108BD9-81ED-4DB2-BD59-A6C34878D82A}">
                    <a16:rowId xmlns:a16="http://schemas.microsoft.com/office/drawing/2014/main" val="28461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99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C11E-7D25-4204-B852-EF559B6A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NestFactory?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79CC5-48F0-450E-906C-90B04BDD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10761617" cy="318423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/>
              <a:t>To create a Nest application instance, we use the core NestFactory class. </a:t>
            </a:r>
          </a:p>
          <a:p>
            <a:pPr algn="just"/>
            <a:r>
              <a:rPr lang="en-US"/>
              <a:t>NestFactory exposes a few static methods that allow creating an application instance. </a:t>
            </a:r>
          </a:p>
          <a:p>
            <a:pPr algn="just"/>
            <a:r>
              <a:rPr lang="en-US"/>
              <a:t>The create() method returns an application object, which fulfills the INestApplication interface. </a:t>
            </a:r>
          </a:p>
          <a:p>
            <a:pPr algn="just"/>
            <a:r>
              <a:rPr lang="en-US"/>
              <a:t>This object provides a set of methods which are described in the coming chapters. </a:t>
            </a:r>
          </a:p>
          <a:p>
            <a:pPr algn="just"/>
            <a:r>
              <a:rPr lang="en-US"/>
              <a:t>In the main.ts example above, we simply start up our HTTP listener, which lets the application await inbound HTTP requests.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BB7CF-6327-4EFA-97EB-37EC93199F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59E0D-A732-4F04-BBD8-AB16F28022FF}"/>
              </a:ext>
            </a:extLst>
          </p:cNvPr>
          <p:cNvSpPr txBox="1"/>
          <p:nvPr/>
        </p:nvSpPr>
        <p:spPr>
          <a:xfrm>
            <a:off x="1071153" y="4600992"/>
            <a:ext cx="6618515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NestFactory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'@nestjs/core'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'./app.module'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NestFactory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B352C-BC84-48DA-B477-D5D3CC44BF05}"/>
              </a:ext>
            </a:extLst>
          </p:cNvPr>
          <p:cNvSpPr txBox="1"/>
          <p:nvPr/>
        </p:nvSpPr>
        <p:spPr>
          <a:xfrm>
            <a:off x="7922621" y="4600992"/>
            <a:ext cx="36771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 algn="just">
              <a:buNone/>
            </a:pPr>
            <a:r>
              <a:rPr lang="en-US" i="1"/>
              <a:t>Note that a project scaffolded with the Nest CLI creates an initial project structure that encourages developers to follow the convention of keeping each module in its own dedicated directory.</a:t>
            </a:r>
          </a:p>
        </p:txBody>
      </p:sp>
    </p:spTree>
    <p:extLst>
      <p:ext uri="{BB962C8B-B14F-4D97-AF65-F5344CB8AC3E}">
        <p14:creationId xmlns:p14="http://schemas.microsoft.com/office/powerpoint/2010/main" val="92686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0377-C8AF-49D5-BC95-FD22623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Reload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1F4C-BD4C-4243-BF31-2A296ADA0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The highest impact on application's bootstrapping process is TypeScript compilation. </a:t>
            </a:r>
          </a:p>
          <a:p>
            <a:pPr algn="just"/>
            <a:r>
              <a:rPr lang="en-US"/>
              <a:t>With webpack HMR (Hot-Module Replacement), we don't need to recompile the entire project each time a change occurs. </a:t>
            </a:r>
          </a:p>
          <a:p>
            <a:pPr algn="just"/>
            <a:r>
              <a:rPr lang="en-US"/>
              <a:t>This significantly decreases the amount of time necessary to instantiate application, and makes iterative development a lot easier.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36951-9A87-4537-89D3-954A5147F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20293</TotalTime>
  <Words>2963</Words>
  <Application>Microsoft Office PowerPoint</Application>
  <PresentationFormat>Widescreen</PresentationFormat>
  <Paragraphs>349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-apple-system</vt:lpstr>
      <vt:lpstr>Arial</vt:lpstr>
      <vt:lpstr>Calibri</vt:lpstr>
      <vt:lpstr>Consolas</vt:lpstr>
      <vt:lpstr>Courier New</vt:lpstr>
      <vt:lpstr>Noto Sans Symbols</vt:lpstr>
      <vt:lpstr>Times New Roman</vt:lpstr>
      <vt:lpstr>Office Theme</vt:lpstr>
      <vt:lpstr>Frameworks: NestJS &amp; Hono</vt:lpstr>
      <vt:lpstr>Objectives </vt:lpstr>
      <vt:lpstr>What is Nest.js?</vt:lpstr>
      <vt:lpstr>Why Nest.js?</vt:lpstr>
      <vt:lpstr>Key Concepts in Nest.js</vt:lpstr>
      <vt:lpstr>Getting Started with Nest.js</vt:lpstr>
      <vt:lpstr>Overview of core files</vt:lpstr>
      <vt:lpstr>What is NestFactory?</vt:lpstr>
      <vt:lpstr>Hot Reload</vt:lpstr>
      <vt:lpstr>Hot Reload - 2</vt:lpstr>
      <vt:lpstr>Hot Reload - 3</vt:lpstr>
      <vt:lpstr>Hot Reload - 4</vt:lpstr>
      <vt:lpstr>Hot Reload - 5</vt:lpstr>
      <vt:lpstr>Hot Reload - 6</vt:lpstr>
      <vt:lpstr>Using Nest CLI </vt:lpstr>
      <vt:lpstr>App Modules</vt:lpstr>
      <vt:lpstr>Model</vt:lpstr>
      <vt:lpstr>App Modules - 2</vt:lpstr>
      <vt:lpstr>Service</vt:lpstr>
      <vt:lpstr>Controllers</vt:lpstr>
      <vt:lpstr>Controllers - 2</vt:lpstr>
      <vt:lpstr>Test Postman</vt:lpstr>
      <vt:lpstr>Reference NestJS</vt:lpstr>
      <vt:lpstr>What is Hono?</vt:lpstr>
      <vt:lpstr>Getting Started with Hono</vt:lpstr>
      <vt:lpstr>Return JSON</vt:lpstr>
      <vt:lpstr>Request and Response</vt:lpstr>
      <vt:lpstr>Return raw Response</vt:lpstr>
      <vt:lpstr>Using Middleware</vt:lpstr>
      <vt:lpstr>Adapter</vt:lpstr>
      <vt:lpstr>Compare between Hono and Nest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</dc:title>
  <dc:creator>ADMIN</dc:creator>
  <cp:lastModifiedBy>Quang Le Thien Nhat</cp:lastModifiedBy>
  <cp:revision>456</cp:revision>
  <dcterms:created xsi:type="dcterms:W3CDTF">2021-01-25T08:25:31Z</dcterms:created>
  <dcterms:modified xsi:type="dcterms:W3CDTF">2024-05-14T04:28:04Z</dcterms:modified>
</cp:coreProperties>
</file>