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99" r:id="rId4"/>
    <p:sldId id="300" r:id="rId5"/>
    <p:sldId id="363" r:id="rId6"/>
    <p:sldId id="389" r:id="rId7"/>
    <p:sldId id="397" r:id="rId8"/>
    <p:sldId id="390" r:id="rId9"/>
    <p:sldId id="400" r:id="rId10"/>
    <p:sldId id="398" r:id="rId11"/>
    <p:sldId id="396" r:id="rId12"/>
    <p:sldId id="399" r:id="rId13"/>
    <p:sldId id="401" r:id="rId14"/>
    <p:sldId id="394" r:id="rId15"/>
    <p:sldId id="395" r:id="rId16"/>
    <p:sldId id="391" r:id="rId17"/>
    <p:sldId id="392" r:id="rId18"/>
    <p:sldId id="393" r:id="rId19"/>
    <p:sldId id="372" r:id="rId20"/>
    <p:sldId id="381" r:id="rId21"/>
    <p:sldId id="383" r:id="rId22"/>
    <p:sldId id="384" r:id="rId23"/>
    <p:sldId id="382" r:id="rId24"/>
    <p:sldId id="385" r:id="rId25"/>
    <p:sldId id="386" r:id="rId26"/>
    <p:sldId id="387" r:id="rId27"/>
    <p:sldId id="388" r:id="rId28"/>
    <p:sldId id="328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9" roundtripDataSignature="AMtx7miBoikMJheKjyya+7EvCRHFNElTx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uang Le Thien Nhat" initials="QLTN" lastIdx="1" clrIdx="0">
    <p:extLst>
      <p:ext uri="{19B8F6BF-5375-455C-9EA6-DF929625EA0E}">
        <p15:presenceInfo xmlns:p15="http://schemas.microsoft.com/office/powerpoint/2012/main" userId="S::QuangLTN3@fe.edu.vn::965a0404-5ce2-4050-8135-91dae804bb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F9B2-4BE6-4980-BE40-F6C8F65D9E69}">
  <a:tblStyle styleId="{D87CF9B2-4BE6-4980-BE40-F6C8F65D9E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64E9C30-BE78-46D5-8510-B476E527A886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65E9175-4B41-4CC6-8D4E-BB8CE453D608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41" autoAdjust="0"/>
  </p:normalViewPr>
  <p:slideViewPr>
    <p:cSldViewPr snapToGrid="0">
      <p:cViewPr varScale="1">
        <p:scale>
          <a:sx n="94" d="100"/>
          <a:sy n="94" d="100"/>
        </p:scale>
        <p:origin x="11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80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79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6508B1E-BCDC-4F90-9C1E-C7B276EA60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81425F-CBA9-4265-8AF0-B743669AE9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E2D4D-34F6-41F9-904A-E60CD98BCEC5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50D42-42A6-4F19-8AD2-F7FC1F3FDF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236DB-36BD-4332-A986-779CF67260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BB3E4-C17D-40E4-AD74-3A5C5AD10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81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Ask students: </a:t>
            </a:r>
          </a:p>
          <a:p>
            <a:pPr>
              <a:buAutoNum type="arabicParenR"/>
            </a:pPr>
            <a:r>
              <a:rPr lang="en-US"/>
              <a:t>What’s the difference between a load balancer and an API gateway?</a:t>
            </a:r>
          </a:p>
          <a:p>
            <a:pPr>
              <a:buAutoNum type="arabicParenR"/>
            </a:pPr>
            <a:r>
              <a:rPr lang="en-US"/>
              <a:t>Do we need to use different API gateways for PC, mobile and browser separately?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8995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API: </a:t>
            </a:r>
            <a:br>
              <a:rPr lang="en-US"/>
            </a:br>
            <a:r>
              <a:rPr lang="en-US"/>
              <a:t>1. Defines a standard interface for components to interact.</a:t>
            </a:r>
          </a:p>
          <a:p>
            <a:r>
              <a:rPr lang="en-US"/>
              <a:t>2. Allows integration between software written in different languages and frameworks.</a:t>
            </a:r>
          </a:p>
          <a:p>
            <a:r>
              <a:rPr lang="en-US"/>
              <a:t>3. Typically provides endpoints for requesting and serving data.</a:t>
            </a:r>
          </a:p>
          <a:p>
            <a:r>
              <a:rPr lang="en-US" b="1"/>
              <a:t>SDK:</a:t>
            </a:r>
            <a:br>
              <a:rPr lang="en-US"/>
            </a:br>
            <a:r>
              <a:rPr lang="en-US"/>
              <a:t>1. Provides higher-level abstractions to ease development for a target platform.</a:t>
            </a:r>
          </a:p>
          <a:p>
            <a:r>
              <a:rPr lang="en-US"/>
              <a:t>2. Designed to integrate seamlessly with the underlying platform for compatibility and performance.</a:t>
            </a:r>
          </a:p>
          <a:p>
            <a:r>
              <a:rPr lang="en-US"/>
              <a:t>3. Grants access to platform-specific capabilities and features that may be complex to implement from scratch.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3994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52" name="Google Shape;752;p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5"/>
          <p:cNvSpPr txBox="1">
            <a:spLocks noGrp="1"/>
          </p:cNvSpPr>
          <p:nvPr>
            <p:ph type="ctrTitle"/>
          </p:nvPr>
        </p:nvSpPr>
        <p:spPr>
          <a:xfrm>
            <a:off x="1524000" y="1988598"/>
            <a:ext cx="9144000" cy="15213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27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75"/>
          <p:cNvSpPr txBox="1"/>
          <p:nvPr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2B789E-06DF-411F-8242-E7D2E5504F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3292" y="23662"/>
            <a:ext cx="932284" cy="5127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8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6"/>
          <p:cNvSpPr txBox="1">
            <a:spLocks noGrp="1"/>
          </p:cNvSpPr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200" b="1"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6"/>
          <p:cNvSpPr txBox="1"/>
          <p:nvPr/>
        </p:nvSpPr>
        <p:spPr>
          <a:xfrm>
            <a:off x="0" y="6461294"/>
            <a:ext cx="12192000" cy="3692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76"/>
          <p:cNvSpPr txBox="1">
            <a:spLocks noGrp="1"/>
          </p:cNvSpPr>
          <p:nvPr>
            <p:ph type="body" idx="1"/>
          </p:nvPr>
        </p:nvSpPr>
        <p:spPr>
          <a:xfrm>
            <a:off x="838200" y="15358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rgbClr val="002060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76"/>
          <p:cNvSpPr txBox="1">
            <a:spLocks noGrp="1"/>
          </p:cNvSpPr>
          <p:nvPr>
            <p:ph type="dt" idx="10"/>
          </p:nvPr>
        </p:nvSpPr>
        <p:spPr>
          <a:xfrm>
            <a:off x="838200" y="648069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7/23/2023</a:t>
            </a:r>
          </a:p>
        </p:txBody>
      </p:sp>
      <p:sp>
        <p:nvSpPr>
          <p:cNvPr id="26" name="Google Shape;26;p76"/>
          <p:cNvSpPr txBox="1">
            <a:spLocks noGrp="1"/>
          </p:cNvSpPr>
          <p:nvPr>
            <p:ph type="sldNum" idx="12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Google Shape;27;p76"/>
          <p:cNvSpPr txBox="1"/>
          <p:nvPr/>
        </p:nvSpPr>
        <p:spPr>
          <a:xfrm>
            <a:off x="670250" y="620209"/>
            <a:ext cx="167950" cy="57543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C0079A-50EB-4403-9633-A50D70AC1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7619"/>
            <a:ext cx="932284" cy="512756"/>
          </a:xfrm>
          <a:prstGeom prst="rect">
            <a:avLst/>
          </a:prstGeom>
        </p:spPr>
      </p:pic>
      <p:pic>
        <p:nvPicPr>
          <p:cNvPr id="10" name="Picture 9" descr="Node.jsで開発環境を切り替え - Libra Studio Log">
            <a:extLst>
              <a:ext uri="{FF2B5EF4-FFF2-40B4-BE49-F238E27FC236}">
                <a16:creationId xmlns:a16="http://schemas.microsoft.com/office/drawing/2014/main" id="{8D0B860B-2F96-4059-9B62-0F275202AC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6752" y="127249"/>
            <a:ext cx="492960" cy="49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600" b="1"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7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7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7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8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8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8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600" b="1" i="0" u="none" strike="noStrike" cap="none">
          <a:solidFill>
            <a:srgbClr val="00206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1161393" y="2241458"/>
            <a:ext cx="9869214" cy="1774360"/>
          </a:xfrm>
          <a:prstGeom prst="rect">
            <a:avLst/>
          </a:prstGeom>
          <a:gradFill>
            <a:gsLst>
              <a:gs pos="0">
                <a:srgbClr val="F6F9FC"/>
              </a:gs>
              <a:gs pos="74000">
                <a:srgbClr val="B3D1EC"/>
              </a:gs>
              <a:gs pos="83000">
                <a:srgbClr val="B3D1EC"/>
              </a:gs>
              <a:gs pos="100000">
                <a:srgbClr val="CCE0F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Using API</a:t>
            </a:r>
            <a:endParaRPr sz="4400"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MongoDB with Node.js, CRUD Operation - DEV Community">
            <a:extLst>
              <a:ext uri="{FF2B5EF4-FFF2-40B4-BE49-F238E27FC236}">
                <a16:creationId xmlns:a16="http://schemas.microsoft.com/office/drawing/2014/main" id="{F8408E9B-56A6-4E6F-8A9C-30AA7CEEB2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2619" b="25606"/>
          <a:stretch/>
        </p:blipFill>
        <p:spPr bwMode="auto">
          <a:xfrm>
            <a:off x="1161393" y="570270"/>
            <a:ext cx="9869214" cy="167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B80BF-A6E6-4921-86FC-71621C7FB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about REST APIs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030FC-8ECA-4954-9789-E97C00A62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/>
              <a:t>REST APIs can be called with all of the HTTP verbs. To get a resource, in this case, a user, a GET request is used. While the SOAP request holds the user’s name in the body, a REST API accepts GET parameters from the URI.</a:t>
            </a:r>
          </a:p>
          <a:p>
            <a:pPr algn="just"/>
            <a:r>
              <a:rPr lang="en-US"/>
              <a:t>GET https://restexample.com/users?name=John</a:t>
            </a:r>
          </a:p>
          <a:p>
            <a:pPr algn="just"/>
            <a:r>
              <a:rPr lang="en-US"/>
              <a:t>As mentioned, REST APIs typically use the data format JSON. The user is represented in JSON like this: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862B7-348E-417C-B066-CFD60AB887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30B760-DB30-45DB-8BC4-5E906C673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08" y="4880098"/>
            <a:ext cx="3105583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25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82DD4-7422-4CE3-91FB-9DC79D5BA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Compare between SOAP and REST APIs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76530-F7C0-46EC-B270-791BE9583E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53F7E-9DCD-41E2-A6BF-6D1F34FD2F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ACE196-0130-4FAE-8483-3CA262BB6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1" y="1565454"/>
            <a:ext cx="9374317" cy="399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61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53F7E-9DCD-41E2-A6BF-6D1F34FD2F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074" name="Picture 2" descr="REST vs. SOAP API graphic">
            <a:extLst>
              <a:ext uri="{FF2B5EF4-FFF2-40B4-BE49-F238E27FC236}">
                <a16:creationId xmlns:a16="http://schemas.microsoft.com/office/drawing/2014/main" id="{60CCD5A8-554A-4EFB-9C9E-A16BD8BA6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444" y="0"/>
            <a:ext cx="6842041" cy="6842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424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1EF5C-F442-4874-8A54-7126A6570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RESTful API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ABB1E-0833-4365-AF2B-0241C6A3C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/>
              <a:t>Has all the features of the REST architecture, but it differs slightly in that it has a transport protocol</a:t>
            </a:r>
          </a:p>
          <a:p>
            <a:pPr algn="just"/>
            <a:r>
              <a:rPr lang="en-US"/>
              <a:t>Keeps cached data available at all times rather than deleting it when the API is not in use</a:t>
            </a:r>
          </a:p>
          <a:p>
            <a:pPr algn="just"/>
            <a:r>
              <a:rPr lang="en-US"/>
              <a:t>A RESTful API tends to be more flexible yet less secure.</a:t>
            </a:r>
          </a:p>
          <a:p>
            <a:pPr algn="just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EFE94-E56D-4D8E-BD09-E6FFDDBDAE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59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95E8-FF6B-449C-8757-197F8B8C2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API gateway do?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E17C5-78F1-4177-BA60-0E2017374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35811"/>
            <a:ext cx="6716099" cy="4351338"/>
          </a:xfrm>
        </p:spPr>
        <p:txBody>
          <a:bodyPr>
            <a:normAutofit fontScale="92500"/>
          </a:bodyPr>
          <a:lstStyle/>
          <a:p>
            <a:pPr algn="just"/>
            <a:r>
              <a:rPr lang="en-US"/>
              <a:t>The diagram below shows the detail.</a:t>
            </a:r>
          </a:p>
          <a:p>
            <a:pPr lvl="1" algn="just"/>
            <a:r>
              <a:rPr lang="en-US" b="1"/>
              <a:t>Step 1 </a:t>
            </a:r>
            <a:r>
              <a:rPr lang="en-US"/>
              <a:t>- The client sends an HTTP request to the API gateway.</a:t>
            </a:r>
          </a:p>
          <a:p>
            <a:pPr lvl="1" algn="just"/>
            <a:r>
              <a:rPr lang="en-US" b="1"/>
              <a:t>Step 2</a:t>
            </a:r>
            <a:r>
              <a:rPr lang="en-US"/>
              <a:t> - The API gateway parses and validates the attributes in the HTTP request.</a:t>
            </a:r>
          </a:p>
          <a:p>
            <a:pPr lvl="1" algn="just"/>
            <a:r>
              <a:rPr lang="en-US" b="1"/>
              <a:t>Step 3</a:t>
            </a:r>
            <a:r>
              <a:rPr lang="en-US"/>
              <a:t> - The API gateway performs allow-list/deny-list checks.</a:t>
            </a:r>
          </a:p>
          <a:p>
            <a:pPr lvl="1" algn="just"/>
            <a:r>
              <a:rPr lang="en-US" b="1"/>
              <a:t>Step 4 </a:t>
            </a:r>
            <a:r>
              <a:rPr lang="en-US"/>
              <a:t>- The API gateway talks to an identity provider for authentication and authorization.</a:t>
            </a:r>
          </a:p>
          <a:p>
            <a:pPr lvl="1" algn="just"/>
            <a:r>
              <a:rPr lang="en-US" b="1"/>
              <a:t>Step 5</a:t>
            </a:r>
            <a:r>
              <a:rPr lang="en-US"/>
              <a:t> - The rate limiting rules are applied to the request. If it is over the limit, the request is rejected.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37A30-00CD-4EB1-87A2-B07CBE079F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AFE8FB-2273-4F9B-9FDD-5AC69C3DDF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78"/>
          <a:stretch/>
        </p:blipFill>
        <p:spPr>
          <a:xfrm>
            <a:off x="7554299" y="156100"/>
            <a:ext cx="4637701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820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95E8-FF6B-449C-8757-197F8B8C2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What does API gateway do? – cont’d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E17C5-78F1-4177-BA60-0E2017374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35810"/>
            <a:ext cx="6716099" cy="494488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/>
              <a:t>The diagram below shows the detail.</a:t>
            </a:r>
          </a:p>
          <a:p>
            <a:pPr lvl="1" algn="just"/>
            <a:r>
              <a:rPr lang="en-US" b="1"/>
              <a:t>Steps 6 and 7 </a:t>
            </a:r>
            <a:r>
              <a:rPr lang="en-US"/>
              <a:t>- Now that the request has passed basic checks, the API gateway finds the relevant service to route to by path matching.</a:t>
            </a:r>
          </a:p>
          <a:p>
            <a:pPr lvl="1" algn="just"/>
            <a:r>
              <a:rPr lang="en-US" b="1"/>
              <a:t>Step 8 </a:t>
            </a:r>
            <a:r>
              <a:rPr lang="en-US"/>
              <a:t>- The API gateway transforms the request into the appropriate protocol and sends it to backend microservices.</a:t>
            </a:r>
          </a:p>
          <a:p>
            <a:pPr lvl="1" algn="just"/>
            <a:r>
              <a:rPr lang="en-US" b="1"/>
              <a:t>Steps 9-12</a:t>
            </a:r>
            <a:r>
              <a:rPr lang="en-US"/>
              <a:t>: The API gateway can handle errors properly, and deals with faults if the error takes a longer time to recover (circuit break). It can also leverage ELK (Elastic-Logstash-Kibana) stack for logging and monitoring. We sometimes cache data in the API gateway.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37A30-00CD-4EB1-87A2-B07CBE079F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AFE8FB-2273-4F9B-9FDD-5AC69C3DDF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78"/>
          <a:stretch/>
        </p:blipFill>
        <p:spPr>
          <a:xfrm>
            <a:off x="7554299" y="156100"/>
            <a:ext cx="4637701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19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8DD89-A89B-4D64-896F-8DD47D49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AN API DO?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7DE09-5E19-4DF0-A802-FB3B271753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/>
              <a:t>Through an API, two computers can talk to one another. </a:t>
            </a:r>
          </a:p>
          <a:p>
            <a:pPr algn="just"/>
            <a:r>
              <a:rPr lang="en-US"/>
              <a:t>To communicate with the server, which is where the data is stored, the client uses the language that the server provides. </a:t>
            </a:r>
          </a:p>
          <a:p>
            <a:pPr algn="just"/>
            <a:r>
              <a:rPr lang="en-US"/>
              <a:t>Servers never provide data without a client asking for it, even though developers have come up with numerous techniques to get around this with webhooks.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16E02-54A9-4DBC-AC3A-183E720F76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69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89F52-ADB7-4E98-B728-4733F69C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AN API DO? – cont’d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45D8C-F894-45FB-B7DE-67AC7E725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35810"/>
            <a:ext cx="5838825" cy="4944889"/>
          </a:xfrm>
        </p:spPr>
        <p:txBody>
          <a:bodyPr>
            <a:normAutofit/>
          </a:bodyPr>
          <a:lstStyle/>
          <a:p>
            <a:pPr algn="just"/>
            <a:r>
              <a:rPr lang="en-US"/>
              <a:t>An API can perform the four types of actions listed below:</a:t>
            </a:r>
          </a:p>
          <a:p>
            <a:pPr lvl="1" algn="just"/>
            <a:r>
              <a:rPr lang="en-US" b="1"/>
              <a:t>GET</a:t>
            </a:r>
            <a:r>
              <a:rPr lang="en-US"/>
              <a:t>: Requests data from a server.</a:t>
            </a:r>
          </a:p>
          <a:p>
            <a:pPr lvl="1" algn="just"/>
            <a:r>
              <a:rPr lang="en-US" b="1"/>
              <a:t>POST</a:t>
            </a:r>
            <a:r>
              <a:rPr lang="en-US"/>
              <a:t>: Transmits updates from the client to the server; consider a POST request as creating a new record in the server's database.</a:t>
            </a:r>
          </a:p>
          <a:p>
            <a:pPr lvl="1" algn="just"/>
            <a:r>
              <a:rPr lang="en-US" b="1"/>
              <a:t>PUT</a:t>
            </a:r>
            <a:r>
              <a:rPr lang="en-US"/>
              <a:t>: Revises or adds to existing information.</a:t>
            </a:r>
          </a:p>
          <a:p>
            <a:pPr lvl="1" algn="just"/>
            <a:r>
              <a:rPr lang="en-US" b="1"/>
              <a:t>DELETE</a:t>
            </a:r>
            <a:r>
              <a:rPr lang="en-US"/>
              <a:t>: Deletes existing information</a:t>
            </a:r>
          </a:p>
          <a:p>
            <a:pPr algn="just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62764-D0EF-46CF-AC3F-938F50108E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BA0BC0-1BC4-4019-A7CB-578CEA366C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6" r="7029"/>
          <a:stretch/>
        </p:blipFill>
        <p:spPr>
          <a:xfrm>
            <a:off x="6806681" y="1665791"/>
            <a:ext cx="5385320" cy="354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752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61652-A40F-46FE-8388-3E600A672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Important Benefits of Using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1DDD0-BFCD-4B12-8873-E53F53A86A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/>
              <a:t>Using API allows you to create a seamless stream of data transfer between applications and devices in real time. </a:t>
            </a:r>
          </a:p>
          <a:p>
            <a:pPr lvl="1" algn="just"/>
            <a:r>
              <a:rPr lang="en-US"/>
              <a:t>Improve the quality of the user experience. </a:t>
            </a:r>
          </a:p>
          <a:p>
            <a:pPr lvl="1" algn="just"/>
            <a:r>
              <a:rPr lang="en-US"/>
              <a:t>Speed of development and budget saving.</a:t>
            </a:r>
          </a:p>
          <a:p>
            <a:pPr lvl="1" algn="just"/>
            <a:r>
              <a:rPr lang="en-US"/>
              <a:t>Complex operations become simple. </a:t>
            </a:r>
          </a:p>
          <a:p>
            <a:pPr lvl="1" algn="just"/>
            <a:r>
              <a:rPr lang="en-US"/>
              <a:t>Scaling options.</a:t>
            </a:r>
          </a:p>
          <a:p>
            <a:pPr algn="just"/>
            <a:r>
              <a:rPr lang="en-US"/>
              <a:t>Based on API, things such as maps and routes, all kinds of mobile and desktop clients for social networks and other products that people use on a daily basis are built.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A0DF7-B10F-4798-9425-4B8C39191E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27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4242D-702F-4BAD-BCAD-CAE4098BC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API vs SDK: Key Differences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7ECA4-2548-463C-9237-67EE322F3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35811"/>
            <a:ext cx="5828071" cy="4351338"/>
          </a:xfrm>
        </p:spPr>
        <p:txBody>
          <a:bodyPr>
            <a:normAutofit/>
          </a:bodyPr>
          <a:lstStyle/>
          <a:p>
            <a:pPr algn="just"/>
            <a:r>
              <a:rPr lang="en-US"/>
              <a:t>𝗔𝗣𝗜</a:t>
            </a:r>
          </a:p>
          <a:p>
            <a:pPr lvl="1" algn="just"/>
            <a:r>
              <a:rPr lang="en-US"/>
              <a:t>An API is a set of rules and protocols that allows different software applications and services to communicate and share data.</a:t>
            </a:r>
          </a:p>
          <a:p>
            <a:pPr algn="just"/>
            <a:r>
              <a:rPr lang="en-US"/>
              <a:t>𝗦𝗗𝗞</a:t>
            </a:r>
          </a:p>
          <a:p>
            <a:pPr lvl="1" algn="just"/>
            <a:r>
              <a:rPr lang="en-US"/>
              <a:t>An SDK is a comprehensive package of tools, libraries, sample code, and documentation to simplify building apps on a specific platform, framework, or hardware.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A5B28-A2D8-489F-ACA3-49417357A6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0C5F00-D251-4C6D-85B7-19CDFD5A8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980" y="122126"/>
            <a:ext cx="4959248" cy="611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98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714703" y="1424123"/>
            <a:ext cx="11066792" cy="4933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Understand the Networking Essentials</a:t>
            </a:r>
          </a:p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Introduction to API</a:t>
            </a:r>
          </a:p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Distinguish between SOAP and REST APIs</a:t>
            </a:r>
          </a:p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How Do Apis Work?</a:t>
            </a:r>
          </a:p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Distinguish between JSON and XML</a:t>
            </a:r>
            <a:endParaRPr/>
          </a:p>
        </p:txBody>
      </p:sp>
      <p:sp>
        <p:nvSpPr>
          <p:cNvPr id="101" name="Google Shape;101;p2"/>
          <p:cNvSpPr txBox="1">
            <a:spLocks noGrp="1"/>
          </p:cNvSpPr>
          <p:nvPr>
            <p:ph type="title"/>
          </p:nvPr>
        </p:nvSpPr>
        <p:spPr>
          <a:xfrm>
            <a:off x="838200" y="611076"/>
            <a:ext cx="10379025" cy="74801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/>
              <a:t>Objectives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336FA-C72B-4EB3-A955-133CEB82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JSON?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E1ED5-7009-41B8-8CE1-763FBFA6B4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/>
              <a:t>JSON is a text-based data format that follows the JavaScript object syntax made well-known by Douglas Crockford.</a:t>
            </a:r>
          </a:p>
          <a:p>
            <a:pPr algn="just"/>
            <a:r>
              <a:rPr lang="en-US"/>
              <a:t>JSON can be used as a string for data transmission over a network.</a:t>
            </a:r>
          </a:p>
          <a:p>
            <a:pPr algn="just"/>
            <a:r>
              <a:rPr lang="en-US"/>
              <a:t>Data structured as:</a:t>
            </a:r>
          </a:p>
          <a:p>
            <a:pPr lvl="1" algn="just"/>
            <a:r>
              <a:rPr lang="en-US"/>
              <a:t>A collection of </a:t>
            </a:r>
          </a:p>
          <a:p>
            <a:pPr lvl="1" algn="just"/>
            <a:r>
              <a:rPr lang="en-US"/>
              <a:t>name/value pairs: Ordered list of values 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5AE882-47B5-435D-AB32-4BF6966B27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E6A60A-1296-4DEC-B383-9403DB6EFE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229601" y="3171825"/>
            <a:ext cx="30480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96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40CF3-049E-4705-B285-B6485D23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 of JSON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59DF0-84E0-4F93-BA6B-E1BD47A739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14300" indent="0" algn="just">
              <a:buNone/>
            </a:pPr>
            <a:r>
              <a:rPr lang="en-US"/>
              <a:t>These significant events helped shape JSON's history:</a:t>
            </a:r>
          </a:p>
          <a:p>
            <a:pPr algn="just"/>
            <a:r>
              <a:rPr lang="en-US"/>
              <a:t> Douglas Crockford defined the JSON format at the start of the new millennium.</a:t>
            </a:r>
          </a:p>
          <a:p>
            <a:pPr algn="just"/>
            <a:r>
              <a:rPr lang="en-US"/>
              <a:t> The of official website debuted in 2002.</a:t>
            </a:r>
          </a:p>
          <a:p>
            <a:pPr algn="just"/>
            <a:r>
              <a:rPr lang="en-US"/>
              <a:t> In December 2005, Yahoo! started offering online services based on JSON.</a:t>
            </a:r>
          </a:p>
          <a:p>
            <a:pPr algn="just"/>
            <a:r>
              <a:rPr lang="en-US"/>
              <a:t> JSON was acknowledged as a global standard by ECMA in 2013.</a:t>
            </a:r>
          </a:p>
          <a:p>
            <a:pPr algn="just"/>
            <a:r>
              <a:rPr lang="en-US"/>
              <a:t> The most recent JSON format standard was published in 2017.</a:t>
            </a:r>
          </a:p>
          <a:p>
            <a:pPr algn="just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7987F-C813-4029-A600-9053B5EA24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77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78E64-4235-4394-A837-270934F8D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Features of JSON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BFD90-3E99-4534-BB4E-65A408F65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35810"/>
            <a:ext cx="10515600" cy="494488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/>
              <a:t>Easy to use</a:t>
            </a:r>
            <a:r>
              <a:rPr lang="en-US"/>
              <a:t>: Commonly used use cases can be streamlined thanks to the high-level façade given by JSON API.</a:t>
            </a:r>
          </a:p>
          <a:p>
            <a:pPr algn="just"/>
            <a:r>
              <a:rPr lang="en-US" b="1"/>
              <a:t>Performance</a:t>
            </a:r>
            <a:r>
              <a:rPr lang="en-US"/>
              <a:t>: JSON is suitable for large object graphs or systems because it is relatively speedy and needs very little memory.</a:t>
            </a:r>
          </a:p>
          <a:p>
            <a:pPr algn="just"/>
            <a:r>
              <a:rPr lang="en-US" b="1"/>
              <a:t>Free tool</a:t>
            </a:r>
            <a:r>
              <a:rPr lang="en-US"/>
              <a:t>: The JSON library is a free, open-source resource.</a:t>
            </a:r>
          </a:p>
          <a:p>
            <a:pPr algn="just"/>
            <a:r>
              <a:rPr lang="en-US"/>
              <a:t>It is not essential to construct mapping because the Jackson API already has default mapping for many objects that can be serialized.</a:t>
            </a:r>
          </a:p>
          <a:p>
            <a:pPr algn="just"/>
            <a:r>
              <a:rPr lang="en-US" b="1"/>
              <a:t>Clean JSON</a:t>
            </a:r>
            <a:r>
              <a:rPr lang="en-US"/>
              <a:t>: Generates results that are easy to read, compatible, and clean JSON.</a:t>
            </a:r>
          </a:p>
          <a:p>
            <a:pPr algn="just"/>
            <a:r>
              <a:rPr lang="en-US" b="1"/>
              <a:t>Dependency</a:t>
            </a:r>
            <a:r>
              <a:rPr lang="en-US"/>
              <a:t>: The JSON library can be used to process data without the use of any other libraries.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EF2B1-F718-485A-ABB4-CF847FA406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66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AE022-B2CD-46DB-B202-EE08F2A0F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XML?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38A8F-E0AE-4413-9EE3-CD51F2E23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535811"/>
            <a:ext cx="6943725" cy="4351338"/>
          </a:xfrm>
        </p:spPr>
        <p:txBody>
          <a:bodyPr/>
          <a:lstStyle/>
          <a:p>
            <a:pPr algn="just"/>
            <a:r>
              <a:rPr lang="en-US"/>
              <a:t>XML is the acronym for Extensible Markup Language.</a:t>
            </a:r>
          </a:p>
          <a:p>
            <a:pPr algn="just"/>
            <a:r>
              <a:rPr lang="en-US"/>
              <a:t>It provide data formats that are used to store data for database records, transactions, and many other types of data.</a:t>
            </a:r>
          </a:p>
          <a:p>
            <a:pPr lvl="1" algn="just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2F6EE-F64B-47F8-B1BE-3B071881F5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3E0138-DAAF-4546-94D9-3DDAF81EF6C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275321" y="1707356"/>
            <a:ext cx="2830830" cy="298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62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71D22-D708-40F9-8F7F-94F1C7662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 of XML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2AD04-6B14-4783-813F-A0BA10478C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14300" indent="0" algn="just">
              <a:buNone/>
            </a:pPr>
            <a:r>
              <a:rPr lang="en-US"/>
              <a:t>These significant events in the development of XML are listed below:</a:t>
            </a:r>
          </a:p>
          <a:p>
            <a:pPr algn="just"/>
            <a:r>
              <a:rPr lang="en-US"/>
              <a:t>SGML was used to create XML.</a:t>
            </a:r>
          </a:p>
          <a:p>
            <a:pPr algn="just"/>
            <a:r>
              <a:rPr lang="en-US"/>
              <a:t>XML version 1.0 was released in February 1998.</a:t>
            </a:r>
          </a:p>
          <a:p>
            <a:pPr algn="just"/>
            <a:r>
              <a:rPr lang="en-US"/>
              <a:t>XML Media Types: January 2001 IETF Proposed Standard.</a:t>
            </a:r>
          </a:p>
          <a:p>
            <a:pPr algn="just"/>
            <a:r>
              <a:rPr lang="en-US"/>
              <a:t>Explicit Markup Language (XML).</a:t>
            </a:r>
          </a:p>
          <a:p>
            <a:pPr algn="just"/>
            <a:r>
              <a:rPr lang="en-US"/>
              <a:t>Charles Goldfarb, Ed Mosher, and Ray Lorie founded GML in 1970.</a:t>
            </a:r>
          </a:p>
          <a:p>
            <a:pPr algn="just"/>
            <a:r>
              <a:rPr lang="en-US"/>
              <a:t>In 1996, Sun Microsystems started developing XML.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B1F84-D142-4891-920E-1DC6ACFB0B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51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0F236-93E1-46F2-A21D-5877717B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 of XML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46DB4-39B8-4837-A1BC-02D74E2152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/>
              <a:t>XML tags are not predened. Your customized tags must be specified.</a:t>
            </a:r>
          </a:p>
          <a:p>
            <a:pPr algn="just"/>
            <a:r>
              <a:rPr lang="en-US"/>
              <a:t>XML was designed to transmit data, not to display it.</a:t>
            </a:r>
          </a:p>
          <a:p>
            <a:pPr algn="just"/>
            <a:r>
              <a:rPr lang="en-US"/>
              <a:t>XML markup code is simple for humans to grasp.</a:t>
            </a:r>
          </a:p>
          <a:p>
            <a:pPr algn="just"/>
            <a:r>
              <a:rPr lang="en-US"/>
              <a:t>In contrast, the structured format is easy to read and write from programs.</a:t>
            </a:r>
          </a:p>
          <a:p>
            <a:pPr algn="just"/>
            <a:r>
              <a:rPr lang="en-US"/>
              <a:t>XML is an extensible markup language, just like HTML.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F29B5-E592-482C-8005-BE15281E7B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77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EA545-0392-440B-A828-C457DC07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Difference between JSON and XML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4C8D5-7E54-48EC-92C5-DA33D80651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/>
              <a:t>The screenshot below captured the prime difference between JSON vs XML: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B4F61-E8E9-464C-988D-CB0A6D40DD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82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B4F61-E8E9-464C-988D-CB0A6D40DD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764CAF-5699-471B-B364-A83B6B9F8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291417"/>
              </p:ext>
            </p:extLst>
          </p:nvPr>
        </p:nvGraphicFramePr>
        <p:xfrm>
          <a:off x="762740" y="186927"/>
          <a:ext cx="11266715" cy="629377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035657">
                  <a:extLst>
                    <a:ext uri="{9D8B030D-6E8A-4147-A177-3AD203B41FA5}">
                      <a16:colId xmlns:a16="http://schemas.microsoft.com/office/drawing/2014/main" val="1633046168"/>
                    </a:ext>
                  </a:extLst>
                </a:gridCol>
                <a:gridCol w="4417006">
                  <a:extLst>
                    <a:ext uri="{9D8B030D-6E8A-4147-A177-3AD203B41FA5}">
                      <a16:colId xmlns:a16="http://schemas.microsoft.com/office/drawing/2014/main" val="1390732567"/>
                    </a:ext>
                  </a:extLst>
                </a:gridCol>
                <a:gridCol w="4814052">
                  <a:extLst>
                    <a:ext uri="{9D8B030D-6E8A-4147-A177-3AD203B41FA5}">
                      <a16:colId xmlns:a16="http://schemas.microsoft.com/office/drawing/2014/main" val="2806022921"/>
                    </a:ext>
                  </a:extLst>
                </a:gridCol>
              </a:tblGrid>
              <a:tr h="245838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002060"/>
                          </a:solidFill>
                          <a:effectLst/>
                        </a:rPr>
                        <a:t>JSON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002060"/>
                          </a:solidFill>
                          <a:effectLst/>
                        </a:rPr>
                        <a:t>XML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1134474085"/>
                  </a:ext>
                </a:extLst>
              </a:tr>
              <a:tr h="417925"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rgbClr val="002060"/>
                          </a:solidFill>
                          <a:effectLst/>
                        </a:rPr>
                        <a:t>Stands for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JSON means JavaScript Object Notation.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XML means Extensible Markup Language. 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2881336934"/>
                  </a:ext>
                </a:extLst>
              </a:tr>
              <a:tr h="417925"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rgbClr val="002060"/>
                          </a:solidFill>
                          <a:effectLst/>
                        </a:rPr>
                        <a:t>History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Douglas Crockford and Chip Morningstar released JSON in 2001.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The XML Working Group released XML in 1998.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4258090008"/>
                  </a:ext>
                </a:extLst>
              </a:tr>
              <a:tr h="417925"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rgbClr val="002060"/>
                          </a:solidFill>
                          <a:effectLst/>
                        </a:rPr>
                        <a:t>Format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JSON uses a maplike structure with key-value pairs.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XML stores data in a tree structure with namespaces for different data categories.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529110402"/>
                  </a:ext>
                </a:extLst>
              </a:tr>
              <a:tr h="590012"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rgbClr val="002060"/>
                          </a:solidFill>
                          <a:effectLst/>
                        </a:rPr>
                        <a:t>Syntax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The syntax of JSON is more compact and easier to read and write.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The syntax of XML substitutes some characters for entity references, making it more verbose.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2038331332"/>
                  </a:ext>
                </a:extLst>
              </a:tr>
              <a:tr h="417925"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rgbClr val="002060"/>
                          </a:solidFill>
                          <a:effectLst/>
                        </a:rPr>
                        <a:t>Parsing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You can parse JSON with a standard JavaScript function.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You need to parse XML with an XML parser.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3468372343"/>
                  </a:ext>
                </a:extLst>
              </a:tr>
              <a:tr h="245838"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rgbClr val="002060"/>
                          </a:solidFill>
                          <a:effectLst/>
                        </a:rPr>
                        <a:t>Schema documentation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JSON is simple and more flexible.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XML is complex and less flexible.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4226375066"/>
                  </a:ext>
                </a:extLst>
              </a:tr>
              <a:tr h="590012"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rgbClr val="002060"/>
                          </a:solidFill>
                          <a:effectLst/>
                        </a:rPr>
                        <a:t>Data types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JSON supports numbers, objects, strings, and Boolean arrays.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XML supports all JSON data types and additional types like Boolean, dates, images, and namespaces.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569480661"/>
                  </a:ext>
                </a:extLst>
              </a:tr>
              <a:tr h="417925"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rgbClr val="002060"/>
                          </a:solidFill>
                          <a:effectLst/>
                        </a:rPr>
                        <a:t>Ease of use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JSON has smaller file sizes and faster data transmission.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XML tag structure is more complex to write and read and results in bulky files.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3916747627"/>
                  </a:ext>
                </a:extLst>
              </a:tr>
              <a:tr h="590012"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rgbClr val="002060"/>
                          </a:solidFill>
                          <a:effectLst/>
                        </a:rPr>
                        <a:t>Security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JSON is safer than XML.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You should turn off DTD when working with XML to mitigate potential security risks.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2169502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1076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73"/>
          <p:cNvSpPr txBox="1">
            <a:spLocks noGrp="1"/>
          </p:cNvSpPr>
          <p:nvPr>
            <p:ph type="title"/>
          </p:nvPr>
        </p:nvSpPr>
        <p:spPr>
          <a:xfrm>
            <a:off x="1008993" y="679111"/>
            <a:ext cx="9850820" cy="5926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/>
              <a:t>Summary</a:t>
            </a:r>
            <a:endParaRPr/>
          </a:p>
        </p:txBody>
      </p:sp>
      <p:sp>
        <p:nvSpPr>
          <p:cNvPr id="755" name="Google Shape;755;p73"/>
          <p:cNvSpPr txBox="1">
            <a:spLocks noGrp="1"/>
          </p:cNvSpPr>
          <p:nvPr>
            <p:ph type="body" idx="1"/>
          </p:nvPr>
        </p:nvSpPr>
        <p:spPr>
          <a:xfrm>
            <a:off x="762739" y="1149006"/>
            <a:ext cx="11538305" cy="5331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ct val="50000"/>
              <a:buFont typeface="Noto Sans Symbols"/>
              <a:buChar char="◆"/>
            </a:pPr>
            <a:r>
              <a:rPr lang="en-US" sz="3000"/>
              <a:t>Concepts were introduced:</a:t>
            </a:r>
          </a:p>
          <a:p>
            <a:pPr marL="800100" lvl="1">
              <a:lnSpc>
                <a:spcPct val="120000"/>
              </a:lnSpc>
              <a:spcBef>
                <a:spcPts val="0"/>
              </a:spcBef>
              <a:buClr>
                <a:srgbClr val="973735"/>
              </a:buClr>
              <a:buSzPct val="50000"/>
              <a:buFont typeface="Noto Sans Symbols"/>
              <a:buChar char="◆"/>
            </a:pPr>
            <a:r>
              <a:rPr lang="en-US"/>
              <a:t>Understand the Networking Essentials</a:t>
            </a:r>
          </a:p>
          <a:p>
            <a:pPr marL="800100" lvl="1">
              <a:lnSpc>
                <a:spcPct val="120000"/>
              </a:lnSpc>
              <a:spcBef>
                <a:spcPts val="0"/>
              </a:spcBef>
              <a:buClr>
                <a:srgbClr val="973735"/>
              </a:buClr>
              <a:buSzPct val="50000"/>
              <a:buFont typeface="Noto Sans Symbols"/>
              <a:buChar char="◆"/>
            </a:pPr>
            <a:r>
              <a:rPr lang="en-US"/>
              <a:t>Introduction to API</a:t>
            </a:r>
          </a:p>
          <a:p>
            <a:pPr marL="800100" lvl="1">
              <a:lnSpc>
                <a:spcPct val="120000"/>
              </a:lnSpc>
              <a:spcBef>
                <a:spcPts val="0"/>
              </a:spcBef>
              <a:buClr>
                <a:srgbClr val="973735"/>
              </a:buClr>
              <a:buSzPct val="50000"/>
              <a:buFont typeface="Noto Sans Symbols"/>
              <a:buChar char="◆"/>
            </a:pPr>
            <a:r>
              <a:rPr lang="en-US"/>
              <a:t>Distinguish between SOAP and REST APIs</a:t>
            </a:r>
          </a:p>
          <a:p>
            <a:pPr marL="800100" lvl="1">
              <a:lnSpc>
                <a:spcPct val="120000"/>
              </a:lnSpc>
              <a:spcBef>
                <a:spcPts val="0"/>
              </a:spcBef>
              <a:buClr>
                <a:srgbClr val="973735"/>
              </a:buClr>
              <a:buSzPct val="50000"/>
              <a:buFont typeface="Noto Sans Symbols"/>
              <a:buChar char="◆"/>
            </a:pPr>
            <a:r>
              <a:rPr lang="en-US"/>
              <a:t>How Do Apis Work?</a:t>
            </a:r>
          </a:p>
          <a:p>
            <a:pPr marL="800100" lvl="1">
              <a:lnSpc>
                <a:spcPct val="120000"/>
              </a:lnSpc>
              <a:spcBef>
                <a:spcPts val="0"/>
              </a:spcBef>
              <a:buClr>
                <a:srgbClr val="973735"/>
              </a:buClr>
              <a:buSzPct val="50000"/>
              <a:buFont typeface="Noto Sans Symbols"/>
              <a:buChar char="◆"/>
            </a:pPr>
            <a:r>
              <a:rPr lang="en-US"/>
              <a:t>Distinguish between JSON and XML</a:t>
            </a:r>
          </a:p>
          <a:p>
            <a:pPr marL="800100" lvl="1">
              <a:lnSpc>
                <a:spcPct val="120000"/>
              </a:lnSpc>
              <a:spcBef>
                <a:spcPts val="0"/>
              </a:spcBef>
              <a:buClr>
                <a:srgbClr val="973735"/>
              </a:buClr>
              <a:buSzPct val="50000"/>
              <a:buFont typeface="Noto Sans Symbols"/>
              <a:buChar char="◆"/>
            </a:pPr>
            <a:endParaRPr/>
          </a:p>
        </p:txBody>
      </p:sp>
      <p:sp>
        <p:nvSpPr>
          <p:cNvPr id="756" name="Google Shape;756;p73"/>
          <p:cNvSpPr txBox="1">
            <a:spLocks noGrp="1"/>
          </p:cNvSpPr>
          <p:nvPr>
            <p:ph type="sldNum" idx="12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0F0C92-9A15-43A1-07ED-9A6AC2E97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05/03/2024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BCDDB7-196D-6141-BA59-4C84BA763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3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1985D6-73EC-B8AA-8C6D-DD6E35996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 and Server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B26B76-9893-3005-CA4F-1DABD70B9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applications are not stand-alone </a:t>
            </a:r>
          </a:p>
          <a:p>
            <a:r>
              <a:rPr lang="en-US" dirty="0"/>
              <a:t>Many of them have a “Cloud” backend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E84525-E542-7488-EA01-0114CCE58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684" y="3138652"/>
            <a:ext cx="7772400" cy="285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82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F506EA-8983-E1C4-7416-D3FFC2EB0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05/03/2024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0A8239-9FCD-5861-A142-A74894AD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4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0261CA-68FA-D0E0-2ED7-688F4C07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Client-Server Communication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67B09B-FC3C-EAD1-1B0A-98A69EB27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Network operations cause unexpected delays </a:t>
            </a:r>
          </a:p>
          <a:p>
            <a:pPr>
              <a:lnSpc>
                <a:spcPct val="150000"/>
              </a:lnSpc>
            </a:pPr>
            <a:r>
              <a:rPr lang="en-US" dirty="0"/>
              <a:t>You need to write applications recognizing the asynchronous nature of communication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Data is not instantaneously available </a:t>
            </a: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343953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D7E4C-88CE-4BF0-A497-5EA1CEE3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API?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E0DC1-A881-4455-9C26-DE050BB96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35811"/>
            <a:ext cx="6638926" cy="4351338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00000"/>
              </a:lnSpc>
            </a:pPr>
            <a:r>
              <a:rPr lang="en-US"/>
              <a:t>API is the acronym for Application Programming Interface.</a:t>
            </a:r>
          </a:p>
          <a:p>
            <a:pPr algn="just">
              <a:lnSpc>
                <a:spcPct val="100000"/>
              </a:lnSpc>
            </a:pPr>
            <a:r>
              <a:rPr lang="en-US"/>
              <a:t>A type of software interface that let two programs communicate with one another.</a:t>
            </a:r>
          </a:p>
          <a:p>
            <a:pPr algn="just">
              <a:lnSpc>
                <a:spcPct val="100000"/>
              </a:lnSpc>
            </a:pPr>
            <a:r>
              <a:rPr lang="en-US"/>
              <a:t>An API define features that have nothing to do with the execution of each implementation</a:t>
            </a:r>
          </a:p>
          <a:p>
            <a:pPr algn="just">
              <a:lnSpc>
                <a:spcPct val="100000"/>
              </a:lnSpc>
            </a:pPr>
            <a:r>
              <a:rPr lang="en-US"/>
              <a:t>APIs enable programmers to regularly reuse difficult, repetitive operations with only a little amount of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4B3B2-D202-4897-A2D1-46DBC03173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FA532C-A6F5-4FCE-8B72-69CB69B37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354" y="1802512"/>
            <a:ext cx="4333017" cy="274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992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2E275-D575-46D6-8008-5C3A5856E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SOAP APIs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6A35A-6A4D-4F89-9154-A163D6B631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/>
              <a:t>SOAP stands for Simple Object Access Protocol. </a:t>
            </a:r>
          </a:p>
          <a:p>
            <a:pPr algn="just"/>
            <a:r>
              <a:rPr lang="en-US"/>
              <a:t>This type of API is popular due to its strict structure and independence from any specific programming language. </a:t>
            </a:r>
          </a:p>
          <a:p>
            <a:pPr algn="just"/>
            <a:r>
              <a:rPr lang="en-US"/>
              <a:t>Examples of SOAP APIs include the folowing:</a:t>
            </a:r>
          </a:p>
          <a:p>
            <a:pPr lvl="1" algn="just"/>
            <a:r>
              <a:rPr lang="en-US"/>
              <a:t>Salesforce SOAP API.</a:t>
            </a:r>
          </a:p>
          <a:p>
            <a:pPr lvl="1" algn="just"/>
            <a:r>
              <a:rPr lang="en-US"/>
              <a:t>Workday SOAP API.</a:t>
            </a:r>
          </a:p>
          <a:p>
            <a:pPr lvl="1" algn="just"/>
            <a:r>
              <a:rPr lang="en-US"/>
              <a:t>Sabre SOAP API.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18914-BB50-4AFD-B55E-93AFB577C8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B02127-9511-4C72-B84E-7C38628FE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258" y="4662864"/>
            <a:ext cx="5674002" cy="171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55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2BDF-EE19-4D69-AAB5-47BECA9EB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about SOAP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08FBA-CBEC-42F7-A465-ED33BF9DF8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/>
              <a:t>Using SOAP, the request to the API is an HTTP POST request with an XML request body. The request body consists of an envelope which is a type of SOAP wrapper that identifies the requested API, and a SOAP body that holds the request parameters. In this case, we want to fetch the user with the name “John.”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1DFD2-C6B6-4A8A-B28C-35B7C5BA87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C7DD82-599E-4BF9-843D-154397AF9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89187"/>
            <a:ext cx="12192000" cy="246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283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9DDA-8316-45B1-9F4C-106E00882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 APIs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CAF97-0316-4114-A0F6-4A6FF62C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35810"/>
            <a:ext cx="10515600" cy="4944889"/>
          </a:xfrm>
        </p:spPr>
        <p:txBody>
          <a:bodyPr>
            <a:normAutofit/>
          </a:bodyPr>
          <a:lstStyle/>
          <a:p>
            <a:pPr algn="just"/>
            <a:r>
              <a:rPr lang="en-US"/>
              <a:t>The acronym REST stands for Representational State Transfer.</a:t>
            </a:r>
          </a:p>
          <a:p>
            <a:pPr algn="just"/>
            <a:r>
              <a:rPr lang="en-US"/>
              <a:t>A RESTful API has all the features of the REST architecture, but it differs slightly in that it has a transport protocol and keeps cached data available at all times rather than deleting it when the API is not in use. Due to its unique features, a RESTful API tends to be more flexible yet less secure.</a:t>
            </a:r>
          </a:p>
          <a:p>
            <a:pPr algn="just"/>
            <a:r>
              <a:rPr lang="en-US"/>
              <a:t>Examples of REST APIs include:</a:t>
            </a:r>
          </a:p>
          <a:p>
            <a:pPr lvl="1" algn="just"/>
            <a:r>
              <a:rPr lang="en-US"/>
              <a:t>Amazon Product Advertising REST API.</a:t>
            </a:r>
          </a:p>
          <a:p>
            <a:pPr lvl="1" algn="just"/>
            <a:r>
              <a:rPr lang="en-US"/>
              <a:t>Flickr REST API.</a:t>
            </a:r>
          </a:p>
          <a:p>
            <a:pPr lvl="1" algn="just"/>
            <a:r>
              <a:rPr lang="en-US"/>
              <a:t>YouTube REST API.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132C2-43EA-41E6-A431-188494352B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407A3C-E7A9-4E0E-83C2-03C7F2D39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363" y="5042138"/>
            <a:ext cx="4897637" cy="130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728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E3351-FC9E-4C14-9100-B72EB5D29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 APIs – cont’d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D3788-496F-4F49-8A11-8BFC67177C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93378-CF8C-4CED-A200-4CC690ABC5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 descr="Rest api là gì - DEV Community">
            <a:extLst>
              <a:ext uri="{FF2B5EF4-FFF2-40B4-BE49-F238E27FC236}">
                <a16:creationId xmlns:a16="http://schemas.microsoft.com/office/drawing/2014/main" id="{B8A47A1E-6977-4C9F-8F60-BDCACAC5681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35811"/>
            <a:ext cx="10515600" cy="4417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0482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3370</TotalTime>
  <Words>1800</Words>
  <Application>Microsoft Office PowerPoint</Application>
  <PresentationFormat>Widescreen</PresentationFormat>
  <Paragraphs>197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Noto Sans Symbols</vt:lpstr>
      <vt:lpstr>Office Theme</vt:lpstr>
      <vt:lpstr>Using API</vt:lpstr>
      <vt:lpstr>Objectives </vt:lpstr>
      <vt:lpstr>Client and Server </vt:lpstr>
      <vt:lpstr>Client-Server Communication</vt:lpstr>
      <vt:lpstr>What is API?</vt:lpstr>
      <vt:lpstr>SOAP APIs</vt:lpstr>
      <vt:lpstr>Example about SOAP</vt:lpstr>
      <vt:lpstr>REST APIs </vt:lpstr>
      <vt:lpstr>REST APIs – cont’d</vt:lpstr>
      <vt:lpstr>Example about REST APIs</vt:lpstr>
      <vt:lpstr>Compare between SOAP and REST APIs</vt:lpstr>
      <vt:lpstr>PowerPoint Presentation</vt:lpstr>
      <vt:lpstr>A RESTful API </vt:lpstr>
      <vt:lpstr>What does API gateway do?</vt:lpstr>
      <vt:lpstr>What does API gateway do? – cont’d</vt:lpstr>
      <vt:lpstr>WHAT DOES AN API DO?</vt:lpstr>
      <vt:lpstr>WHAT DOES AN API DO? – cont’d</vt:lpstr>
      <vt:lpstr>Important Benefits of Using API</vt:lpstr>
      <vt:lpstr>API vs SDK: Key Differences</vt:lpstr>
      <vt:lpstr>What is JSON?</vt:lpstr>
      <vt:lpstr>History of JSON</vt:lpstr>
      <vt:lpstr> Features of JSON</vt:lpstr>
      <vt:lpstr>What is XML?</vt:lpstr>
      <vt:lpstr>History of XML</vt:lpstr>
      <vt:lpstr>Features of XML</vt:lpstr>
      <vt:lpstr> Difference between JSON and XML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React</dc:title>
  <dc:creator>ADMIN</dc:creator>
  <cp:lastModifiedBy>Quang Le Thien Nhat</cp:lastModifiedBy>
  <cp:revision>231</cp:revision>
  <dcterms:created xsi:type="dcterms:W3CDTF">2021-01-25T08:25:31Z</dcterms:created>
  <dcterms:modified xsi:type="dcterms:W3CDTF">2024-05-03T04:07:48Z</dcterms:modified>
</cp:coreProperties>
</file>