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7" roundtripDataSignature="AMtx7mj0dGKLwraOlD0t9muXJ9sXF875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customschemas.google.com/relationships/presentationmetadata" Target="metadata"/><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getpostman.com/" TargetMode="External"/><Relationship Id="rId3" Type="http://schemas.openxmlformats.org/officeDocument/2006/relationships/hyperlink" Target="http://getpostman.com/"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9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9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0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0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p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rPr lang="en-US" sz="1800">
                <a:solidFill>
                  <a:srgbClr val="1F1F1F"/>
                </a:solidFill>
                <a:latin typeface="Arial"/>
                <a:ea typeface="Arial"/>
                <a:cs typeface="Arial"/>
                <a:sym typeface="Arial"/>
              </a:rPr>
              <a:t>You can also use </a:t>
            </a:r>
            <a:r>
              <a:rPr lang="en-US" sz="1800" u="sng">
                <a:solidFill>
                  <a:srgbClr val="0062E4"/>
                </a:solidFill>
                <a:latin typeface="Arial"/>
                <a:ea typeface="Arial"/>
                <a:cs typeface="Arial"/>
                <a:sym typeface="Arial"/>
                <a:hlinkClick r:id="rId2">
                  <a:extLst>
                    <a:ext uri="{A12FA001-AC4F-418D-AE19-62706E023703}">
                      <ahyp:hlinkClr val="tx"/>
                    </a:ext>
                  </a:extLst>
                </a:hlinkClick>
              </a:rPr>
              <a:t>postman</a:t>
            </a:r>
            <a:r>
              <a:rPr lang="en-US" sz="1800">
                <a:solidFill>
                  <a:srgbClr val="1F1F1F"/>
                </a:solidFill>
                <a:latin typeface="Arial"/>
                <a:ea typeface="Arial"/>
                <a:cs typeface="Arial"/>
                <a:sym typeface="Arial"/>
              </a:rPr>
              <a:t> chrome extension to send requests to the server and see the response. Alternately, you can download the stand-alone Postman tool from </a:t>
            </a:r>
            <a:r>
              <a:rPr lang="en-US" sz="1800" u="sng">
                <a:solidFill>
                  <a:srgbClr val="0062E4"/>
                </a:solidFill>
                <a:latin typeface="Arial"/>
                <a:ea typeface="Arial"/>
                <a:cs typeface="Arial"/>
                <a:sym typeface="Arial"/>
                <a:hlinkClick r:id="rId3">
                  <a:extLst>
                    <a:ext uri="{A12FA001-AC4F-418D-AE19-62706E023703}">
                      <ahyp:hlinkClr val="tx"/>
                    </a:ext>
                  </a:extLst>
                </a:hlinkClick>
              </a:rPr>
              <a:t>http://getpostman.com</a:t>
            </a:r>
            <a:r>
              <a:rPr lang="en-US" sz="1800">
                <a:solidFill>
                  <a:srgbClr val="1F1F1F"/>
                </a:solidFill>
                <a:latin typeface="Arial"/>
                <a:ea typeface="Arial"/>
                <a:cs typeface="Arial"/>
                <a:sym typeface="Arial"/>
              </a:rPr>
              <a:t> and install it on your computer</a:t>
            </a:r>
            <a:r>
              <a:rPr lang="en-US"/>
              <a:t> </a:t>
            </a:r>
            <a:endParaRPr/>
          </a:p>
        </p:txBody>
      </p:sp>
      <p:sp>
        <p:nvSpPr>
          <p:cNvPr id="236" name="Google Shape;236;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e47b996750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g2e47b99675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p10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p10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7" name="Google Shape;277;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6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p10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9" name="Google Shape;299;p10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0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p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0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p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0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0" name="Google Shape;320;p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8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0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8" name="Google Shape;328;p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0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6" name="Google Shape;336;p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0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4" name="Google Shape;344;p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2" name="Google Shape;352;p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0" name="Google Shape;360;p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1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9" name="Google Shape;369;p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6" name="Google Shape;376;p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1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4" name="Google Shape;384;p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1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3" name="Google Shape;393;p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1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1" name="Google Shape;401;p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8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1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0" name="Google Shape;410;p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1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7" name="Google Shape;417;p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4" name="Google Shape;424;p1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5" name="Google Shape;425;p1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1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0" name="Google Shape;430;p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1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7" name="Google Shape;437;p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4" name="Google Shape;444;p1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rPr lang="en-US"/>
              <a:t>Node index.js</a:t>
            </a:r>
            <a:endParaRPr/>
          </a:p>
        </p:txBody>
      </p:sp>
      <p:sp>
        <p:nvSpPr>
          <p:cNvPr id="445" name="Google Shape;445;p1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2" name="Google Shape;452;p1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453" name="Google Shape;453;p1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1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1" name="Google Shape;461;p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8" name="Google Shape;468;p1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9" name="Google Shape;469;p1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1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4" name="Google Shape;474;p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1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1" name="Google Shape;481;p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9" name="Google Shape;489;p1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0" name="Google Shape;490;p1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95" name="Google Shape;495;p7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9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rPr lang="en-US"/>
              <a:t>The GET method retrieves information from the server, while the POST method sends data to the server to create, update, or delete resources. The PUT method is used to update a resource, and the DELETE method is used to delete a resource. The HEAD method retrieves only the header information of a resource, while the OPTIONS method retrieves the available methods that can be used on a resource. The CONNECT method establishes a network connection, and the TRACE method echoes the received request back to the client.</a:t>
            </a:r>
            <a:endParaRPr/>
          </a:p>
        </p:txBody>
      </p:sp>
      <p:sp>
        <p:nvSpPr>
          <p:cNvPr id="136" name="Google Shape;136;p9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0.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5"/>
          <p:cNvSpPr txBox="1"/>
          <p:nvPr>
            <p:ph type="ctrTitle"/>
          </p:nvPr>
        </p:nvSpPr>
        <p:spPr>
          <a:xfrm>
            <a:off x="1524000" y="1988598"/>
            <a:ext cx="9144000" cy="1521364"/>
          </a:xfrm>
          <a:prstGeom prst="rect">
            <a:avLst/>
          </a:prstGeom>
          <a:solidFill>
            <a:schemeClr val="accent2"/>
          </a:solid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5"/>
          <p:cNvSpPr txBox="1"/>
          <p:nvPr>
            <p:ph idx="1" type="subTitle"/>
          </p:nvPr>
        </p:nvSpPr>
        <p:spPr>
          <a:xfrm>
            <a:off x="1524000" y="3602038"/>
            <a:ext cx="9144000" cy="122741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75"/>
          <p:cNvSpPr txBox="1"/>
          <p:nvPr/>
        </p:nvSpPr>
        <p:spPr>
          <a:xfrm>
            <a:off x="0" y="6461294"/>
            <a:ext cx="12192000" cy="403934"/>
          </a:xfrm>
          <a:prstGeom prst="rect">
            <a:avLst/>
          </a:prstGeom>
          <a:solidFill>
            <a:srgbClr val="2F549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9" name="Google Shape;19;p75"/>
          <p:cNvPicPr preferRelativeResize="0"/>
          <p:nvPr/>
        </p:nvPicPr>
        <p:blipFill rotWithShape="1">
          <a:blip r:embed="rId2">
            <a:alphaModFix/>
          </a:blip>
          <a:srcRect b="0" l="0" r="0" t="0"/>
          <a:stretch/>
        </p:blipFill>
        <p:spPr>
          <a:xfrm>
            <a:off x="523292" y="23662"/>
            <a:ext cx="932284" cy="51275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8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8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8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76"/>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b="1" sz="3200">
                <a:solidFill>
                  <a:srgbClr val="00206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76"/>
          <p:cNvSpPr txBox="1"/>
          <p:nvPr/>
        </p:nvSpPr>
        <p:spPr>
          <a:xfrm>
            <a:off x="0" y="6461294"/>
            <a:ext cx="12192000" cy="369291"/>
          </a:xfrm>
          <a:prstGeom prst="rect">
            <a:avLst/>
          </a:prstGeom>
          <a:solidFill>
            <a:srgbClr val="2F549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2"/>
              </a:solidFill>
              <a:latin typeface="Arial"/>
              <a:ea typeface="Arial"/>
              <a:cs typeface="Arial"/>
              <a:sym typeface="Arial"/>
            </a:endParaRPr>
          </a:p>
        </p:txBody>
      </p:sp>
      <p:sp>
        <p:nvSpPr>
          <p:cNvPr id="23" name="Google Shape;23;p76"/>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solidFill>
                  <a:srgbClr val="002060"/>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76"/>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76"/>
          <p:cNvSpPr txBox="1"/>
          <p:nvPr/>
        </p:nvSpPr>
        <p:spPr>
          <a:xfrm>
            <a:off x="670250" y="620209"/>
            <a:ext cx="167950" cy="575433"/>
          </a:xfrm>
          <a:prstGeom prst="rect">
            <a:avLst/>
          </a:prstGeom>
          <a:solidFill>
            <a:srgbClr val="00206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27" name="Google Shape;27;p76"/>
          <p:cNvPicPr preferRelativeResize="0"/>
          <p:nvPr/>
        </p:nvPicPr>
        <p:blipFill rotWithShape="1">
          <a:blip r:embed="rId2">
            <a:alphaModFix/>
          </a:blip>
          <a:srcRect b="0" l="0" r="0" t="0"/>
          <a:stretch/>
        </p:blipFill>
        <p:spPr>
          <a:xfrm>
            <a:off x="838200" y="7619"/>
            <a:ext cx="932284" cy="512756"/>
          </a:xfrm>
          <a:prstGeom prst="rect">
            <a:avLst/>
          </a:prstGeom>
          <a:noFill/>
          <a:ln>
            <a:noFill/>
          </a:ln>
        </p:spPr>
      </p:pic>
      <p:pic>
        <p:nvPicPr>
          <p:cNvPr descr="Node.js Development Services for Web | OnePatch" id="28" name="Google Shape;28;p76"/>
          <p:cNvPicPr preferRelativeResize="0"/>
          <p:nvPr/>
        </p:nvPicPr>
        <p:blipFill rotWithShape="1">
          <a:blip r:embed="rId3">
            <a:alphaModFix/>
          </a:blip>
          <a:srcRect b="0" l="0" r="0" t="0"/>
          <a:stretch/>
        </p:blipFill>
        <p:spPr>
          <a:xfrm>
            <a:off x="10057660" y="69847"/>
            <a:ext cx="829258" cy="82925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7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7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7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b="1" sz="3600">
                <a:solidFill>
                  <a:srgbClr val="00206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7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7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7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8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8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8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8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8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83"/>
          <p:cNvSpPr/>
          <p:nvPr>
            <p:ph idx="2" type="pic"/>
          </p:nvPr>
        </p:nvSpPr>
        <p:spPr>
          <a:xfrm>
            <a:off x="5183188" y="987425"/>
            <a:ext cx="6172200" cy="4873625"/>
          </a:xfrm>
          <a:prstGeom prst="rect">
            <a:avLst/>
          </a:prstGeom>
          <a:noFill/>
          <a:ln>
            <a:noFill/>
          </a:ln>
        </p:spPr>
      </p:sp>
      <p:sp>
        <p:nvSpPr>
          <p:cNvPr id="70" name="Google Shape;70;p8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localhost:3000/" TargetMode="Externa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postman.com/downloads" TargetMode="Externa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8.png"/><Relationship Id="rId4" Type="http://schemas.openxmlformats.org/officeDocument/2006/relationships/image" Target="../media/image15.png"/><Relationship Id="rId5" Type="http://schemas.openxmlformats.org/officeDocument/2006/relationships/image" Target="../media/image17.png"/><Relationship Id="rId6" Type="http://schemas.openxmlformats.org/officeDocument/2006/relationships/image" Target="../media/image22.png"/><Relationship Id="rId7"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0.png"/><Relationship Id="rId4" Type="http://schemas.openxmlformats.org/officeDocument/2006/relationships/image" Target="../media/image3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1.png"/><Relationship Id="rId4" Type="http://schemas.openxmlformats.org/officeDocument/2006/relationships/image" Target="../media/image3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n-US" sz="4400">
                <a:solidFill>
                  <a:srgbClr val="002060"/>
                </a:solidFill>
                <a:latin typeface="Arial"/>
                <a:ea typeface="Arial"/>
                <a:cs typeface="Arial"/>
                <a:sym typeface="Arial"/>
              </a:rPr>
              <a:t>Node &amp; HTTP</a:t>
            </a:r>
            <a:endParaRPr b="1" sz="4400">
              <a:solidFill>
                <a:srgbClr val="002060"/>
              </a:solidFill>
              <a:latin typeface="Arial"/>
              <a:ea typeface="Arial"/>
              <a:cs typeface="Arial"/>
              <a:sym typeface="Arial"/>
            </a:endParaRPr>
          </a:p>
        </p:txBody>
      </p:sp>
      <p:pic>
        <p:nvPicPr>
          <p:cNvPr descr="MongoDB with Node.js, CRUD Operation - DEV Community" id="92" name="Google Shape;92;p1"/>
          <p:cNvPicPr preferRelativeResize="0"/>
          <p:nvPr/>
        </p:nvPicPr>
        <p:blipFill rotWithShape="1">
          <a:blip r:embed="rId3">
            <a:alphaModFix/>
          </a:blip>
          <a:srcRect b="25606" l="0" r="0" t="32619"/>
          <a:stretch/>
        </p:blipFill>
        <p:spPr>
          <a:xfrm>
            <a:off x="1161393" y="570270"/>
            <a:ext cx="9869214" cy="167118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93"/>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POST Method</a:t>
            </a:r>
            <a:endParaRPr/>
          </a:p>
        </p:txBody>
      </p:sp>
      <p:sp>
        <p:nvSpPr>
          <p:cNvPr id="162" name="Google Shape;162;p93"/>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Unlike GET, POST requests do not append data to the URL; instead, they include the data in the request body. </a:t>
            </a:r>
            <a:endParaRPr/>
          </a:p>
          <a:p>
            <a:pPr indent="-342900" lvl="0" marL="457200" rtl="0" algn="just">
              <a:lnSpc>
                <a:spcPct val="90000"/>
              </a:lnSpc>
              <a:spcBef>
                <a:spcPts val="1000"/>
              </a:spcBef>
              <a:spcAft>
                <a:spcPts val="0"/>
              </a:spcAft>
              <a:buSzPts val="1800"/>
              <a:buChar char="•"/>
            </a:pPr>
            <a:r>
              <a:rPr lang="en-US"/>
              <a:t>It is used when you want to send some data to the server, for example, file update, form data, etc. </a:t>
            </a:r>
            <a:endParaRPr/>
          </a:p>
          <a:p>
            <a:pPr indent="-342900" lvl="0" marL="457200" rtl="0" algn="just">
              <a:lnSpc>
                <a:spcPct val="90000"/>
              </a:lnSpc>
              <a:spcBef>
                <a:spcPts val="1000"/>
              </a:spcBef>
              <a:spcAft>
                <a:spcPts val="0"/>
              </a:spcAft>
              <a:buSzPts val="1800"/>
              <a:buChar char="•"/>
            </a:pPr>
            <a:r>
              <a:rPr lang="en-US"/>
              <a:t>The POST method often causes a change in state or side effects on the server.</a:t>
            </a:r>
            <a:endParaRPr/>
          </a:p>
        </p:txBody>
      </p:sp>
      <p:sp>
        <p:nvSpPr>
          <p:cNvPr id="163" name="Google Shape;163;p9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64" name="Google Shape;164;p93"/>
          <p:cNvSpPr txBox="1"/>
          <p:nvPr/>
        </p:nvSpPr>
        <p:spPr>
          <a:xfrm>
            <a:off x="1077685" y="4521970"/>
            <a:ext cx="6096000" cy="1815882"/>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4FC1FF"/>
                </a:solidFill>
                <a:latin typeface="Consolas"/>
                <a:ea typeface="Consolas"/>
                <a:cs typeface="Consolas"/>
                <a:sym typeface="Consolas"/>
              </a:rPr>
              <a:t>POST</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9CDCFE"/>
                </a:solidFill>
                <a:latin typeface="Consolas"/>
                <a:ea typeface="Consolas"/>
                <a:cs typeface="Consolas"/>
                <a:sym typeface="Consolas"/>
              </a:rPr>
              <a:t>api</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9CDCFE"/>
                </a:solidFill>
                <a:latin typeface="Consolas"/>
                <a:ea typeface="Consolas"/>
                <a:cs typeface="Consolas"/>
                <a:sym typeface="Consolas"/>
              </a:rPr>
              <a:t>users</a:t>
            </a:r>
            <a:endParaRPr b="0" i="0" sz="16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9CDCFE"/>
                </a:solidFill>
                <a:latin typeface="Consolas"/>
                <a:ea typeface="Consolas"/>
                <a:cs typeface="Consolas"/>
                <a:sym typeface="Consolas"/>
              </a:rPr>
              <a:t>Content</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C8C8C8"/>
                </a:solidFill>
                <a:latin typeface="Consolas"/>
                <a:ea typeface="Consolas"/>
                <a:cs typeface="Consolas"/>
                <a:sym typeface="Consolas"/>
              </a:rPr>
              <a:t>Type</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application</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9CDCFE"/>
                </a:solidFill>
                <a:latin typeface="Consolas"/>
                <a:ea typeface="Consolas"/>
                <a:cs typeface="Consolas"/>
                <a:sym typeface="Consolas"/>
              </a:rPr>
              <a:t>json</a:t>
            </a:r>
            <a:endParaRPr b="0" i="0" sz="16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br>
              <a:rPr b="0" i="0" lang="en-US" sz="1600" u="none" cap="none" strike="noStrike">
                <a:solidFill>
                  <a:srgbClr val="CCCCCC"/>
                </a:solidFill>
                <a:latin typeface="Consolas"/>
                <a:ea typeface="Consolas"/>
                <a:cs typeface="Consolas"/>
                <a:sym typeface="Consolas"/>
              </a:rPr>
            </a:br>
            <a:r>
              <a:rPr b="0" i="0" lang="en-US" sz="16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CE9178"/>
                </a:solidFill>
                <a:latin typeface="Consolas"/>
                <a:ea typeface="Consolas"/>
                <a:cs typeface="Consolas"/>
                <a:sym typeface="Consolas"/>
              </a:rPr>
              <a:t>"name"</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CE9178"/>
                </a:solidFill>
                <a:latin typeface="Consolas"/>
                <a:ea typeface="Consolas"/>
                <a:cs typeface="Consolas"/>
                <a:sym typeface="Consolas"/>
              </a:rPr>
              <a:t>"John Doe"</a:t>
            </a:r>
            <a:r>
              <a:rPr b="0" i="0" lang="en-US" sz="16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CE9178"/>
                </a:solidFill>
                <a:latin typeface="Consolas"/>
                <a:ea typeface="Consolas"/>
                <a:cs typeface="Consolas"/>
                <a:sym typeface="Consolas"/>
              </a:rPr>
              <a:t>"email"</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CE9178"/>
                </a:solidFill>
                <a:latin typeface="Consolas"/>
                <a:ea typeface="Consolas"/>
                <a:cs typeface="Consolas"/>
                <a:sym typeface="Consolas"/>
              </a:rPr>
              <a:t>"john@example.com"</a:t>
            </a:r>
            <a:endParaRPr b="0" i="0" sz="16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94"/>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PUT Method</a:t>
            </a:r>
            <a:endParaRPr/>
          </a:p>
        </p:txBody>
      </p:sp>
      <p:sp>
        <p:nvSpPr>
          <p:cNvPr id="170" name="Google Shape;170;p94"/>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It requires the client to send the entire updated resource representation. </a:t>
            </a:r>
            <a:endParaRPr/>
          </a:p>
          <a:p>
            <a:pPr indent="-342900" lvl="0" marL="457200" rtl="0" algn="just">
              <a:lnSpc>
                <a:spcPct val="90000"/>
              </a:lnSpc>
              <a:spcBef>
                <a:spcPts val="1000"/>
              </a:spcBef>
              <a:spcAft>
                <a:spcPts val="0"/>
              </a:spcAft>
              <a:buSzPts val="1800"/>
              <a:buChar char="•"/>
            </a:pPr>
            <a:r>
              <a:rPr lang="en-US"/>
              <a:t>If the resource does not exist, PUT can create a new resource with the provided data. </a:t>
            </a:r>
            <a:endParaRPr/>
          </a:p>
          <a:p>
            <a:pPr indent="-342900" lvl="0" marL="457200" rtl="0" algn="just">
              <a:lnSpc>
                <a:spcPct val="90000"/>
              </a:lnSpc>
              <a:spcBef>
                <a:spcPts val="1000"/>
              </a:spcBef>
              <a:spcAft>
                <a:spcPts val="0"/>
              </a:spcAft>
              <a:buSzPts val="1800"/>
              <a:buChar char="•"/>
            </a:pPr>
            <a:r>
              <a:rPr lang="en-US"/>
              <a:t>In RESTful web services, the HTTP method PUT is typically used for both creating new data and updating existing data.</a:t>
            </a:r>
            <a:endParaRPr/>
          </a:p>
        </p:txBody>
      </p:sp>
      <p:sp>
        <p:nvSpPr>
          <p:cNvPr id="171" name="Google Shape;171;p9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72" name="Google Shape;172;p94"/>
          <p:cNvSpPr txBox="1"/>
          <p:nvPr/>
        </p:nvSpPr>
        <p:spPr>
          <a:xfrm>
            <a:off x="1088571" y="4421909"/>
            <a:ext cx="6096000" cy="1815882"/>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4FC1FF"/>
                </a:solidFill>
                <a:latin typeface="Consolas"/>
                <a:ea typeface="Consolas"/>
                <a:cs typeface="Consolas"/>
                <a:sym typeface="Consolas"/>
              </a:rPr>
              <a:t>PUT</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9CDCFE"/>
                </a:solidFill>
                <a:latin typeface="Consolas"/>
                <a:ea typeface="Consolas"/>
                <a:cs typeface="Consolas"/>
                <a:sym typeface="Consolas"/>
              </a:rPr>
              <a:t>api</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9CDCFE"/>
                </a:solidFill>
                <a:latin typeface="Consolas"/>
                <a:ea typeface="Consolas"/>
                <a:cs typeface="Consolas"/>
                <a:sym typeface="Consolas"/>
              </a:rPr>
              <a:t>users</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B5CEA8"/>
                </a:solidFill>
                <a:latin typeface="Consolas"/>
                <a:ea typeface="Consolas"/>
                <a:cs typeface="Consolas"/>
                <a:sym typeface="Consolas"/>
              </a:rPr>
              <a:t>123</a:t>
            </a:r>
            <a:endParaRPr b="0" i="0" sz="16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9CDCFE"/>
                </a:solidFill>
                <a:latin typeface="Consolas"/>
                <a:ea typeface="Consolas"/>
                <a:cs typeface="Consolas"/>
                <a:sym typeface="Consolas"/>
              </a:rPr>
              <a:t>Content</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C8C8C8"/>
                </a:solidFill>
                <a:latin typeface="Consolas"/>
                <a:ea typeface="Consolas"/>
                <a:cs typeface="Consolas"/>
                <a:sym typeface="Consolas"/>
              </a:rPr>
              <a:t>Type</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application</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9CDCFE"/>
                </a:solidFill>
                <a:latin typeface="Consolas"/>
                <a:ea typeface="Consolas"/>
                <a:cs typeface="Consolas"/>
                <a:sym typeface="Consolas"/>
              </a:rPr>
              <a:t>json</a:t>
            </a:r>
            <a:endParaRPr b="0" i="0" sz="16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br>
              <a:rPr b="0" i="0" lang="en-US" sz="1600" u="none" cap="none" strike="noStrike">
                <a:solidFill>
                  <a:srgbClr val="CCCCCC"/>
                </a:solidFill>
                <a:latin typeface="Consolas"/>
                <a:ea typeface="Consolas"/>
                <a:cs typeface="Consolas"/>
                <a:sym typeface="Consolas"/>
              </a:rPr>
            </a:br>
            <a:r>
              <a:rPr b="0" i="0" lang="en-US" sz="16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CE9178"/>
                </a:solidFill>
                <a:latin typeface="Consolas"/>
                <a:ea typeface="Consolas"/>
                <a:cs typeface="Consolas"/>
                <a:sym typeface="Consolas"/>
              </a:rPr>
              <a:t>"name"</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CE9178"/>
                </a:solidFill>
                <a:latin typeface="Consolas"/>
                <a:ea typeface="Consolas"/>
                <a:cs typeface="Consolas"/>
                <a:sym typeface="Consolas"/>
              </a:rPr>
              <a:t>"Updated Name"</a:t>
            </a:r>
            <a:r>
              <a:rPr b="0" i="0" lang="en-US" sz="16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CE9178"/>
                </a:solidFill>
                <a:latin typeface="Consolas"/>
                <a:ea typeface="Consolas"/>
                <a:cs typeface="Consolas"/>
                <a:sym typeface="Consolas"/>
              </a:rPr>
              <a:t>"email"</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CE9178"/>
                </a:solidFill>
                <a:latin typeface="Consolas"/>
                <a:ea typeface="Consolas"/>
                <a:cs typeface="Consolas"/>
                <a:sym typeface="Consolas"/>
              </a:rPr>
              <a:t>"updated@example.com"</a:t>
            </a:r>
            <a:endParaRPr b="0" i="0" sz="16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95"/>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DELETE Method</a:t>
            </a:r>
            <a:endParaRPr/>
          </a:p>
        </p:txBody>
      </p:sp>
      <p:sp>
        <p:nvSpPr>
          <p:cNvPr id="178" name="Google Shape;178;p95"/>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DELETE is used to remove a resource from the server. </a:t>
            </a:r>
            <a:endParaRPr/>
          </a:p>
          <a:p>
            <a:pPr indent="-342900" lvl="0" marL="457200" rtl="0" algn="just">
              <a:lnSpc>
                <a:spcPct val="90000"/>
              </a:lnSpc>
              <a:spcBef>
                <a:spcPts val="1000"/>
              </a:spcBef>
              <a:spcAft>
                <a:spcPts val="0"/>
              </a:spcAft>
              <a:buSzPts val="1800"/>
              <a:buChar char="•"/>
            </a:pPr>
            <a:r>
              <a:rPr lang="en-US"/>
              <a:t>It is an idempotent method, meaning repeated DELETE requests will have the same effect as a single request.</a:t>
            </a:r>
            <a:endParaRPr/>
          </a:p>
        </p:txBody>
      </p:sp>
      <p:sp>
        <p:nvSpPr>
          <p:cNvPr id="179" name="Google Shape;179;p95"/>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80" name="Google Shape;180;p95"/>
          <p:cNvSpPr txBox="1"/>
          <p:nvPr/>
        </p:nvSpPr>
        <p:spPr>
          <a:xfrm>
            <a:off x="968829" y="3275111"/>
            <a:ext cx="6096000" cy="338554"/>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4FC1FF"/>
                </a:solidFill>
                <a:latin typeface="Consolas"/>
                <a:ea typeface="Consolas"/>
                <a:cs typeface="Consolas"/>
                <a:sym typeface="Consolas"/>
              </a:rPr>
              <a:t>DELETE</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9CDCFE"/>
                </a:solidFill>
                <a:latin typeface="Consolas"/>
                <a:ea typeface="Consolas"/>
                <a:cs typeface="Consolas"/>
                <a:sym typeface="Consolas"/>
              </a:rPr>
              <a:t>api</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9CDCFE"/>
                </a:solidFill>
                <a:latin typeface="Consolas"/>
                <a:ea typeface="Consolas"/>
                <a:cs typeface="Consolas"/>
                <a:sym typeface="Consolas"/>
              </a:rPr>
              <a:t>users</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B5CEA8"/>
                </a:solidFill>
                <a:latin typeface="Consolas"/>
                <a:ea typeface="Consolas"/>
                <a:cs typeface="Consolas"/>
                <a:sym typeface="Consolas"/>
              </a:rPr>
              <a:t>123</a:t>
            </a:r>
            <a:endParaRPr b="0" i="0" sz="1600" u="none" cap="none" strike="noStrike">
              <a:solidFill>
                <a:srgbClr val="CCCCCC"/>
              </a:solidFill>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96"/>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HEAD Method</a:t>
            </a:r>
            <a:endParaRPr/>
          </a:p>
        </p:txBody>
      </p:sp>
      <p:sp>
        <p:nvSpPr>
          <p:cNvPr id="186" name="Google Shape;186;p96"/>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The HEAD method is similar to GET, but it retrieves only the headers of a resource without the actual data. </a:t>
            </a:r>
            <a:endParaRPr/>
          </a:p>
          <a:p>
            <a:pPr indent="-342900" lvl="0" marL="457200" rtl="0" algn="just">
              <a:lnSpc>
                <a:spcPct val="90000"/>
              </a:lnSpc>
              <a:spcBef>
                <a:spcPts val="1000"/>
              </a:spcBef>
              <a:spcAft>
                <a:spcPts val="0"/>
              </a:spcAft>
              <a:buSzPts val="1800"/>
              <a:buChar char="•"/>
            </a:pPr>
            <a:r>
              <a:rPr lang="en-US"/>
              <a:t>It is useful when you need to check the headers before downloading the entire resource.</a:t>
            </a:r>
            <a:endParaRPr/>
          </a:p>
        </p:txBody>
      </p:sp>
      <p:sp>
        <p:nvSpPr>
          <p:cNvPr id="187" name="Google Shape;187;p9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88" name="Google Shape;188;p96"/>
          <p:cNvSpPr txBox="1"/>
          <p:nvPr/>
        </p:nvSpPr>
        <p:spPr>
          <a:xfrm>
            <a:off x="1001486" y="3711480"/>
            <a:ext cx="6096000" cy="338554"/>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4FC1FF"/>
                </a:solidFill>
                <a:latin typeface="Consolas"/>
                <a:ea typeface="Consolas"/>
                <a:cs typeface="Consolas"/>
                <a:sym typeface="Consolas"/>
              </a:rPr>
              <a:t>HEAD</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9CDCFE"/>
                </a:solidFill>
                <a:latin typeface="Consolas"/>
                <a:ea typeface="Consolas"/>
                <a:cs typeface="Consolas"/>
                <a:sym typeface="Consolas"/>
              </a:rPr>
              <a:t>api</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9CDCFE"/>
                </a:solidFill>
                <a:latin typeface="Consolas"/>
                <a:ea typeface="Consolas"/>
                <a:cs typeface="Consolas"/>
                <a:sym typeface="Consolas"/>
              </a:rPr>
              <a:t>users</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B5CEA8"/>
                </a:solidFill>
                <a:latin typeface="Consolas"/>
                <a:ea typeface="Consolas"/>
                <a:cs typeface="Consolas"/>
                <a:sym typeface="Consolas"/>
              </a:rPr>
              <a:t>123</a:t>
            </a:r>
            <a:endParaRPr b="0" i="0" sz="1600" u="none" cap="none" strike="noStrike">
              <a:solidFill>
                <a:srgbClr val="CCCCCC"/>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97"/>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OPTIONS Method</a:t>
            </a:r>
            <a:endParaRPr/>
          </a:p>
        </p:txBody>
      </p:sp>
      <p:sp>
        <p:nvSpPr>
          <p:cNvPr id="194" name="Google Shape;194;p97"/>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The OPTIONS method is used to determine the communication options available for a given resource. </a:t>
            </a:r>
            <a:endParaRPr/>
          </a:p>
          <a:p>
            <a:pPr indent="-342900" lvl="0" marL="457200" rtl="0" algn="just">
              <a:lnSpc>
                <a:spcPct val="90000"/>
              </a:lnSpc>
              <a:spcBef>
                <a:spcPts val="1000"/>
              </a:spcBef>
              <a:spcAft>
                <a:spcPts val="0"/>
              </a:spcAft>
              <a:buSzPts val="1800"/>
              <a:buChar char="•"/>
            </a:pPr>
            <a:r>
              <a:rPr lang="en-US"/>
              <a:t>It helps the client understand which HTTP methods and headers are supported.</a:t>
            </a:r>
            <a:endParaRPr/>
          </a:p>
        </p:txBody>
      </p:sp>
      <p:sp>
        <p:nvSpPr>
          <p:cNvPr id="195" name="Google Shape;195;p9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6" name="Google Shape;196;p97"/>
          <p:cNvSpPr txBox="1"/>
          <p:nvPr/>
        </p:nvSpPr>
        <p:spPr>
          <a:xfrm>
            <a:off x="990600" y="3711480"/>
            <a:ext cx="6096000" cy="338554"/>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4FC1FF"/>
                </a:solidFill>
                <a:latin typeface="Consolas"/>
                <a:ea typeface="Consolas"/>
                <a:cs typeface="Consolas"/>
                <a:sym typeface="Consolas"/>
              </a:rPr>
              <a:t>OPTIONS</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9CDCFE"/>
                </a:solidFill>
                <a:latin typeface="Consolas"/>
                <a:ea typeface="Consolas"/>
                <a:cs typeface="Consolas"/>
                <a:sym typeface="Consolas"/>
              </a:rPr>
              <a:t>api</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9CDCFE"/>
                </a:solidFill>
                <a:latin typeface="Consolas"/>
                <a:ea typeface="Consolas"/>
                <a:cs typeface="Consolas"/>
                <a:sym typeface="Consolas"/>
              </a:rPr>
              <a:t>users</a:t>
            </a:r>
            <a:endParaRPr b="0" i="0" sz="1600" u="none" cap="none" strike="noStrike">
              <a:solidFill>
                <a:srgbClr val="CCCCCC"/>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98"/>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PATCH Method</a:t>
            </a:r>
            <a:endParaRPr/>
          </a:p>
        </p:txBody>
      </p:sp>
      <p:sp>
        <p:nvSpPr>
          <p:cNvPr id="202" name="Google Shape;202;p98"/>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PATCH is used to apply partial modifications to a resource. </a:t>
            </a:r>
            <a:endParaRPr/>
          </a:p>
          <a:p>
            <a:pPr indent="-342900" lvl="0" marL="457200" rtl="0" algn="just">
              <a:lnSpc>
                <a:spcPct val="90000"/>
              </a:lnSpc>
              <a:spcBef>
                <a:spcPts val="1000"/>
              </a:spcBef>
              <a:spcAft>
                <a:spcPts val="0"/>
              </a:spcAft>
              <a:buSzPts val="1800"/>
              <a:buChar char="•"/>
            </a:pPr>
            <a:r>
              <a:rPr lang="en-US"/>
              <a:t>It is more efficient than PUT when updating only specific fields of a resource.</a:t>
            </a:r>
            <a:endParaRPr/>
          </a:p>
        </p:txBody>
      </p:sp>
      <p:sp>
        <p:nvSpPr>
          <p:cNvPr id="203" name="Google Shape;203;p98"/>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4" name="Google Shape;204;p98"/>
          <p:cNvSpPr txBox="1"/>
          <p:nvPr/>
        </p:nvSpPr>
        <p:spPr>
          <a:xfrm>
            <a:off x="1055915" y="3429000"/>
            <a:ext cx="6096000" cy="156966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4FC1FF"/>
                </a:solidFill>
                <a:latin typeface="Consolas"/>
                <a:ea typeface="Consolas"/>
                <a:cs typeface="Consolas"/>
                <a:sym typeface="Consolas"/>
              </a:rPr>
              <a:t>PATCH</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9CDCFE"/>
                </a:solidFill>
                <a:latin typeface="Consolas"/>
                <a:ea typeface="Consolas"/>
                <a:cs typeface="Consolas"/>
                <a:sym typeface="Consolas"/>
              </a:rPr>
              <a:t>api</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9CDCFE"/>
                </a:solidFill>
                <a:latin typeface="Consolas"/>
                <a:ea typeface="Consolas"/>
                <a:cs typeface="Consolas"/>
                <a:sym typeface="Consolas"/>
              </a:rPr>
              <a:t>users</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B5CEA8"/>
                </a:solidFill>
                <a:latin typeface="Consolas"/>
                <a:ea typeface="Consolas"/>
                <a:cs typeface="Consolas"/>
                <a:sym typeface="Consolas"/>
              </a:rPr>
              <a:t>123</a:t>
            </a:r>
            <a:endParaRPr b="0" i="0" sz="16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9CDCFE"/>
                </a:solidFill>
                <a:latin typeface="Consolas"/>
                <a:ea typeface="Consolas"/>
                <a:cs typeface="Consolas"/>
                <a:sym typeface="Consolas"/>
              </a:rPr>
              <a:t>Content</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C8C8C8"/>
                </a:solidFill>
                <a:latin typeface="Consolas"/>
                <a:ea typeface="Consolas"/>
                <a:cs typeface="Consolas"/>
                <a:sym typeface="Consolas"/>
              </a:rPr>
              <a:t>Type</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application</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9CDCFE"/>
                </a:solidFill>
                <a:latin typeface="Consolas"/>
                <a:ea typeface="Consolas"/>
                <a:cs typeface="Consolas"/>
                <a:sym typeface="Consolas"/>
              </a:rPr>
              <a:t>json</a:t>
            </a:r>
            <a:endParaRPr b="0" i="0" sz="16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br>
              <a:rPr b="0" i="0" lang="en-US" sz="1600" u="none" cap="none" strike="noStrike">
                <a:solidFill>
                  <a:srgbClr val="CCCCCC"/>
                </a:solidFill>
                <a:latin typeface="Consolas"/>
                <a:ea typeface="Consolas"/>
                <a:cs typeface="Consolas"/>
                <a:sym typeface="Consolas"/>
              </a:rPr>
            </a:br>
            <a:r>
              <a:rPr b="0" i="0" lang="en-US" sz="16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CE9178"/>
                </a:solidFill>
                <a:latin typeface="Consolas"/>
                <a:ea typeface="Consolas"/>
                <a:cs typeface="Consolas"/>
                <a:sym typeface="Consolas"/>
              </a:rPr>
              <a:t>"email"</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CE9178"/>
                </a:solidFill>
                <a:latin typeface="Consolas"/>
                <a:ea typeface="Consolas"/>
                <a:cs typeface="Consolas"/>
                <a:sym typeface="Consolas"/>
              </a:rPr>
              <a:t>"newemail@example.com"</a:t>
            </a:r>
            <a:endParaRPr b="0" i="0" sz="16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99"/>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Status Codes</a:t>
            </a:r>
            <a:endParaRPr/>
          </a:p>
        </p:txBody>
      </p:sp>
      <p:sp>
        <p:nvSpPr>
          <p:cNvPr id="210" name="Google Shape;210;p99"/>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1800"/>
              <a:buNone/>
            </a:pPr>
            <a:r>
              <a:t/>
            </a:r>
            <a:endParaRPr/>
          </a:p>
        </p:txBody>
      </p:sp>
      <p:sp>
        <p:nvSpPr>
          <p:cNvPr id="211" name="Google Shape;211;p99"/>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12" name="Google Shape;212;p99"/>
          <p:cNvPicPr preferRelativeResize="0"/>
          <p:nvPr/>
        </p:nvPicPr>
        <p:blipFill rotWithShape="1">
          <a:blip r:embed="rId3">
            <a:alphaModFix/>
          </a:blip>
          <a:srcRect b="0" l="0" r="0" t="0"/>
          <a:stretch/>
        </p:blipFill>
        <p:spPr>
          <a:xfrm>
            <a:off x="838200" y="1535811"/>
            <a:ext cx="4364990" cy="462724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00"/>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Node HTTP module</a:t>
            </a:r>
            <a:endParaRPr/>
          </a:p>
        </p:txBody>
      </p:sp>
      <p:sp>
        <p:nvSpPr>
          <p:cNvPr id="218" name="Google Shape;218;p100"/>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lnSpcReduction="10000"/>
          </a:bodyPr>
          <a:lstStyle/>
          <a:p>
            <a:pPr indent="-342900" lvl="0" marL="457200" rtl="0" algn="l">
              <a:lnSpc>
                <a:spcPct val="90000"/>
              </a:lnSpc>
              <a:spcBef>
                <a:spcPts val="1000"/>
              </a:spcBef>
              <a:spcAft>
                <a:spcPts val="0"/>
              </a:spcAft>
              <a:buClr>
                <a:schemeClr val="dk1"/>
              </a:buClr>
              <a:buSzPts val="1800"/>
              <a:buChar char="•"/>
            </a:pPr>
            <a:r>
              <a:rPr lang="en-US"/>
              <a:t>Using the module: </a:t>
            </a:r>
            <a:br>
              <a:rPr lang="en-US"/>
            </a:br>
            <a:r>
              <a:rPr lang="en-US"/>
              <a:t>	</a:t>
            </a:r>
            <a:r>
              <a:rPr i="1" lang="en-US"/>
              <a:t>const http = require('http'); </a:t>
            </a:r>
            <a:endParaRPr/>
          </a:p>
          <a:p>
            <a:pPr indent="-342900" lvl="0" marL="457200" rtl="0" algn="l">
              <a:lnSpc>
                <a:spcPct val="90000"/>
              </a:lnSpc>
              <a:spcBef>
                <a:spcPts val="1000"/>
              </a:spcBef>
              <a:spcAft>
                <a:spcPts val="0"/>
              </a:spcAft>
              <a:buClr>
                <a:schemeClr val="dk1"/>
              </a:buClr>
              <a:buSzPts val="1800"/>
              <a:buChar char="•"/>
            </a:pPr>
            <a:r>
              <a:rPr lang="en-US"/>
              <a:t>Creating module:</a:t>
            </a:r>
            <a:endParaRPr/>
          </a:p>
          <a:p>
            <a:pPr indent="0" lvl="0" marL="114300" rtl="0" algn="l">
              <a:lnSpc>
                <a:spcPct val="90000"/>
              </a:lnSpc>
              <a:spcBef>
                <a:spcPts val="1000"/>
              </a:spcBef>
              <a:spcAft>
                <a:spcPts val="0"/>
              </a:spcAft>
              <a:buSzPts val="1800"/>
              <a:buNone/>
            </a:pPr>
            <a:r>
              <a:rPr lang="en-US"/>
              <a:t>	</a:t>
            </a:r>
            <a:endParaRPr/>
          </a:p>
          <a:p>
            <a:pPr indent="-342900" lvl="0" marL="457200" rtl="0" algn="l">
              <a:lnSpc>
                <a:spcPct val="90000"/>
              </a:lnSpc>
              <a:spcBef>
                <a:spcPts val="1000"/>
              </a:spcBef>
              <a:spcAft>
                <a:spcPts val="0"/>
              </a:spcAft>
              <a:buClr>
                <a:schemeClr val="dk1"/>
              </a:buClr>
              <a:buSzPts val="1800"/>
              <a:buChar char="•"/>
            </a:pPr>
            <a:r>
              <a:rPr lang="en-US"/>
              <a:t>Creating a server: </a:t>
            </a:r>
            <a:br>
              <a:rPr lang="en-US"/>
            </a:br>
            <a:r>
              <a:rPr lang="en-US"/>
              <a:t>	</a:t>
            </a:r>
            <a:r>
              <a:rPr i="1" lang="en-US"/>
              <a:t>const server = http.createServer(function(req, res){ . . . }); </a:t>
            </a:r>
            <a:endParaRPr/>
          </a:p>
          <a:p>
            <a:pPr indent="-342900" lvl="0" marL="457200" rtl="0" algn="l">
              <a:lnSpc>
                <a:spcPct val="90000"/>
              </a:lnSpc>
              <a:spcBef>
                <a:spcPts val="1000"/>
              </a:spcBef>
              <a:spcAft>
                <a:spcPts val="0"/>
              </a:spcAft>
              <a:buClr>
                <a:schemeClr val="dk1"/>
              </a:buClr>
              <a:buSzPts val="1800"/>
              <a:buChar char="•"/>
            </a:pPr>
            <a:r>
              <a:rPr lang="en-US"/>
              <a:t>Starting the server: </a:t>
            </a:r>
            <a:br>
              <a:rPr lang="en-US"/>
            </a:br>
            <a:r>
              <a:rPr lang="en-US"/>
              <a:t>	</a:t>
            </a:r>
            <a:r>
              <a:rPr i="1" lang="en-US"/>
              <a:t>server.listen(port, . . . ); </a:t>
            </a:r>
            <a:endParaRPr/>
          </a:p>
          <a:p>
            <a:pPr indent="-342900" lvl="0" marL="457200" rtl="0" algn="l">
              <a:lnSpc>
                <a:spcPct val="90000"/>
              </a:lnSpc>
              <a:spcBef>
                <a:spcPts val="1000"/>
              </a:spcBef>
              <a:spcAft>
                <a:spcPts val="0"/>
              </a:spcAft>
              <a:buClr>
                <a:schemeClr val="dk1"/>
              </a:buClr>
              <a:buSzPts val="1800"/>
              <a:buChar char="•"/>
            </a:pPr>
            <a:r>
              <a:rPr lang="en-US"/>
              <a:t>Install http:</a:t>
            </a:r>
            <a:br>
              <a:rPr lang="en-US"/>
            </a:br>
            <a:r>
              <a:rPr lang="en-US"/>
              <a:t>	</a:t>
            </a:r>
            <a:r>
              <a:rPr i="1" lang="en-US"/>
              <a:t>npm i http</a:t>
            </a:r>
            <a:endParaRPr/>
          </a:p>
          <a:p>
            <a:pPr indent="-228600" lvl="0" marL="457200" rtl="0" algn="l">
              <a:lnSpc>
                <a:spcPct val="90000"/>
              </a:lnSpc>
              <a:spcBef>
                <a:spcPts val="1000"/>
              </a:spcBef>
              <a:spcAft>
                <a:spcPts val="0"/>
              </a:spcAft>
              <a:buClr>
                <a:schemeClr val="dk1"/>
              </a:buClr>
              <a:buSzPts val="1800"/>
              <a:buNone/>
            </a:pPr>
            <a:r>
              <a:t/>
            </a:r>
            <a:endParaRPr/>
          </a:p>
        </p:txBody>
      </p:sp>
      <p:sp>
        <p:nvSpPr>
          <p:cNvPr id="219" name="Google Shape;219;p100"/>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20" name="Google Shape;220;p100"/>
          <p:cNvPicPr preferRelativeResize="0"/>
          <p:nvPr/>
        </p:nvPicPr>
        <p:blipFill rotWithShape="1">
          <a:blip r:embed="rId3">
            <a:alphaModFix/>
          </a:blip>
          <a:srcRect b="0" l="0" r="0" t="0"/>
          <a:stretch/>
        </p:blipFill>
        <p:spPr>
          <a:xfrm>
            <a:off x="6096000" y="4417188"/>
            <a:ext cx="5048955" cy="905001"/>
          </a:xfrm>
          <a:prstGeom prst="rect">
            <a:avLst/>
          </a:prstGeom>
          <a:noFill/>
          <a:ln>
            <a:noFill/>
          </a:ln>
        </p:spPr>
      </p:pic>
      <p:pic>
        <p:nvPicPr>
          <p:cNvPr id="221" name="Google Shape;221;p100"/>
          <p:cNvPicPr preferRelativeResize="0"/>
          <p:nvPr/>
        </p:nvPicPr>
        <p:blipFill rotWithShape="1">
          <a:blip r:embed="rId4">
            <a:alphaModFix/>
          </a:blip>
          <a:srcRect b="0" l="0" r="0" t="0"/>
          <a:stretch/>
        </p:blipFill>
        <p:spPr>
          <a:xfrm>
            <a:off x="6096000" y="2523999"/>
            <a:ext cx="3415734" cy="9050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01"/>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Node HTTP module – cont’d</a:t>
            </a:r>
            <a:endParaRPr/>
          </a:p>
        </p:txBody>
      </p:sp>
      <p:sp>
        <p:nvSpPr>
          <p:cNvPr id="227" name="Google Shape;227;p101"/>
          <p:cNvSpPr txBox="1"/>
          <p:nvPr>
            <p:ph idx="1" type="body"/>
          </p:nvPr>
        </p:nvSpPr>
        <p:spPr>
          <a:xfrm>
            <a:off x="3319092" y="5539754"/>
            <a:ext cx="4257675" cy="476949"/>
          </a:xfrm>
          <a:prstGeom prst="rect">
            <a:avLst/>
          </a:prstGeom>
          <a:noFill/>
          <a:ln>
            <a:noFill/>
          </a:ln>
        </p:spPr>
        <p:txBody>
          <a:bodyPr anchorCtr="0" anchor="t" bIns="45700" lIns="91425" spcFirstLastPara="1" rIns="91425" wrap="square" tIns="45700">
            <a:normAutofit fontScale="85000" lnSpcReduction="20000"/>
          </a:bodyPr>
          <a:lstStyle/>
          <a:p>
            <a:pPr indent="0" lvl="0" marL="114300" rtl="0" algn="l">
              <a:lnSpc>
                <a:spcPct val="90000"/>
              </a:lnSpc>
              <a:spcBef>
                <a:spcPts val="1000"/>
              </a:spcBef>
              <a:spcAft>
                <a:spcPts val="0"/>
              </a:spcAft>
              <a:buSzPct val="75630"/>
              <a:buNone/>
            </a:pPr>
            <a:r>
              <a:t/>
            </a:r>
            <a:endParaRPr i="1"/>
          </a:p>
        </p:txBody>
      </p:sp>
      <p:sp>
        <p:nvSpPr>
          <p:cNvPr id="228" name="Google Shape;228;p10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229" name="Google Shape;229;p101"/>
          <p:cNvGrpSpPr/>
          <p:nvPr/>
        </p:nvGrpSpPr>
        <p:grpSpPr>
          <a:xfrm>
            <a:off x="171450" y="1382539"/>
            <a:ext cx="6610853" cy="3996244"/>
            <a:chOff x="4885822" y="1533616"/>
            <a:chExt cx="7201905" cy="4353533"/>
          </a:xfrm>
        </p:grpSpPr>
        <p:pic>
          <p:nvPicPr>
            <p:cNvPr id="230" name="Google Shape;230;p101"/>
            <p:cNvPicPr preferRelativeResize="0"/>
            <p:nvPr/>
          </p:nvPicPr>
          <p:blipFill rotWithShape="1">
            <a:blip r:embed="rId3">
              <a:alphaModFix/>
            </a:blip>
            <a:srcRect b="0" l="0" r="0" t="0"/>
            <a:stretch/>
          </p:blipFill>
          <p:spPr>
            <a:xfrm>
              <a:off x="4885822" y="1533616"/>
              <a:ext cx="7201905" cy="4353533"/>
            </a:xfrm>
            <a:prstGeom prst="rect">
              <a:avLst/>
            </a:prstGeom>
            <a:noFill/>
            <a:ln>
              <a:noFill/>
            </a:ln>
          </p:spPr>
        </p:pic>
        <p:cxnSp>
          <p:nvCxnSpPr>
            <p:cNvPr id="231" name="Google Shape;231;p101"/>
            <p:cNvCxnSpPr/>
            <p:nvPr/>
          </p:nvCxnSpPr>
          <p:spPr>
            <a:xfrm>
              <a:off x="6191250" y="5322189"/>
              <a:ext cx="2752725" cy="0"/>
            </a:xfrm>
            <a:prstGeom prst="straightConnector1">
              <a:avLst/>
            </a:prstGeom>
            <a:noFill/>
            <a:ln cap="flat" cmpd="sng" w="57150">
              <a:solidFill>
                <a:srgbClr val="FF0000"/>
              </a:solidFill>
              <a:prstDash val="solid"/>
              <a:round/>
              <a:headEnd len="sm" w="sm" type="none"/>
              <a:tailEnd len="sm" w="sm" type="none"/>
            </a:ln>
          </p:spPr>
        </p:cxnSp>
      </p:grpSp>
      <p:sp>
        <p:nvSpPr>
          <p:cNvPr id="232" name="Google Shape;232;p101"/>
          <p:cNvSpPr txBox="1"/>
          <p:nvPr/>
        </p:nvSpPr>
        <p:spPr>
          <a:xfrm>
            <a:off x="6919749" y="1382539"/>
            <a:ext cx="5167476" cy="3970318"/>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6A9955"/>
                </a:solidFill>
                <a:latin typeface="Consolas"/>
                <a:ea typeface="Consolas"/>
                <a:cs typeface="Consolas"/>
                <a:sym typeface="Consolas"/>
              </a:rPr>
              <a:t>//index.js</a:t>
            </a:r>
            <a:endParaRPr b="0" i="0" sz="1400" u="none" cap="none" strike="noStrike">
              <a:solidFill>
                <a:srgbClr val="569CD6"/>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569CD6"/>
                </a:solidFill>
                <a:latin typeface="Consolas"/>
                <a:ea typeface="Consolas"/>
                <a:cs typeface="Consolas"/>
                <a:sym typeface="Consolas"/>
              </a:rPr>
              <a:t>var</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http</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require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"http"</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hostname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"localhost"</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port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B5CEA8"/>
                </a:solidFill>
                <a:latin typeface="Consolas"/>
                <a:ea typeface="Consolas"/>
                <a:cs typeface="Consolas"/>
                <a:sym typeface="Consolas"/>
              </a:rPr>
              <a:t>3000</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4EC9B0"/>
                </a:solidFill>
                <a:latin typeface="Consolas"/>
                <a:ea typeface="Consolas"/>
                <a:cs typeface="Consolas"/>
                <a:sym typeface="Consolas"/>
              </a:rPr>
              <a:t>http</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createServer</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569CD6"/>
                </a:solidFill>
                <a:latin typeface="Consolas"/>
                <a:ea typeface="Consolas"/>
                <a:cs typeface="Consolas"/>
                <a:sym typeface="Consolas"/>
              </a:rPr>
              <a:t>function</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request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response</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6A9955"/>
                </a:solidFill>
                <a:latin typeface="Consolas"/>
                <a:ea typeface="Consolas"/>
                <a:cs typeface="Consolas"/>
                <a:sym typeface="Consolas"/>
              </a:rPr>
              <a:t>//Send the Http header</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console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log</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request</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headers</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6A9955"/>
                </a:solidFill>
                <a:latin typeface="Consolas"/>
                <a:ea typeface="Consolas"/>
                <a:cs typeface="Consolas"/>
                <a:sym typeface="Consolas"/>
              </a:rPr>
              <a:t>//HTTP Status: 200 =&gt; OK</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response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statusCode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B5CEA8"/>
                </a:solidFill>
                <a:latin typeface="Consolas"/>
                <a:ea typeface="Consolas"/>
                <a:cs typeface="Consolas"/>
                <a:sym typeface="Consolas"/>
              </a:rPr>
              <a:t>200</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6A9955"/>
                </a:solidFill>
                <a:latin typeface="Consolas"/>
                <a:ea typeface="Consolas"/>
                <a:cs typeface="Consolas"/>
                <a:sym typeface="Consolas"/>
              </a:rPr>
              <a:t>//Content Type: text/plain</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response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writeHead</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B5CEA8"/>
                </a:solidFill>
                <a:latin typeface="Consolas"/>
                <a:ea typeface="Consolas"/>
                <a:cs typeface="Consolas"/>
                <a:sym typeface="Consolas"/>
              </a:rPr>
              <a:t>200</a:t>
            </a: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CE9178"/>
                </a:solidFill>
                <a:latin typeface="Consolas"/>
                <a:ea typeface="Consolas"/>
                <a:cs typeface="Consolas"/>
                <a:sym typeface="Consolas"/>
              </a:rPr>
              <a:t>'Content-Type'</a:t>
            </a:r>
            <a:r>
              <a:rPr b="0" i="0" lang="en-US" sz="1400" u="none" cap="none" strike="noStrike">
                <a:solidFill>
                  <a:srgbClr val="9CDCFE"/>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'text/plain'</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6A9955"/>
                </a:solidFill>
                <a:latin typeface="Consolas"/>
                <a:ea typeface="Consolas"/>
                <a:cs typeface="Consolas"/>
                <a:sym typeface="Consolas"/>
              </a:rPr>
              <a:t>//Send the response body as "Hello World"</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response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end</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'Hello, World!</a:t>
            </a:r>
            <a:r>
              <a:rPr b="0" i="0" lang="en-US" sz="1400" u="none" cap="none" strike="noStrike">
                <a:solidFill>
                  <a:srgbClr val="D7BA7D"/>
                </a:solidFill>
                <a:latin typeface="Consolas"/>
                <a:ea typeface="Consolas"/>
                <a:cs typeface="Consolas"/>
                <a:sym typeface="Consolas"/>
              </a:rPr>
              <a:t>\n</a:t>
            </a:r>
            <a:r>
              <a:rPr b="0" i="0" lang="en-US" sz="1400" u="none" cap="none" strike="noStrike">
                <a:solidFill>
                  <a:srgbClr val="CE9178"/>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listen</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4FC1FF"/>
                </a:solidFill>
                <a:latin typeface="Consolas"/>
                <a:ea typeface="Consolas"/>
                <a:cs typeface="Consolas"/>
                <a:sym typeface="Consolas"/>
              </a:rPr>
              <a:t>port</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6A9955"/>
                </a:solidFill>
                <a:latin typeface="Consolas"/>
                <a:ea typeface="Consolas"/>
                <a:cs typeface="Consolas"/>
                <a:sym typeface="Consolas"/>
              </a:rPr>
              <a:t>//Console will print the message</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9CDCFE"/>
                </a:solidFill>
                <a:latin typeface="Consolas"/>
                <a:ea typeface="Consolas"/>
                <a:cs typeface="Consolas"/>
                <a:sym typeface="Consolas"/>
              </a:rPr>
              <a:t>console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log</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`Server running at http://</a:t>
            </a:r>
            <a:r>
              <a:rPr b="0" i="0" lang="en-US" sz="1400" u="none" cap="none" strike="noStrike">
                <a:solidFill>
                  <a:srgbClr val="569CD6"/>
                </a:solidFill>
                <a:latin typeface="Consolas"/>
                <a:ea typeface="Consolas"/>
                <a:cs typeface="Consolas"/>
                <a:sym typeface="Consolas"/>
              </a:rPr>
              <a:t>${</a:t>
            </a:r>
            <a:r>
              <a:rPr b="0" i="0" lang="en-US" sz="1400" u="none" cap="none" strike="noStrike">
                <a:solidFill>
                  <a:srgbClr val="4FC1FF"/>
                </a:solidFill>
                <a:latin typeface="Consolas"/>
                <a:ea typeface="Consolas"/>
                <a:cs typeface="Consolas"/>
                <a:sym typeface="Consolas"/>
              </a:rPr>
              <a:t>hostname</a:t>
            </a:r>
            <a:r>
              <a:rPr b="0" i="0" lang="en-US" sz="1400" u="none" cap="none" strike="noStrike">
                <a:solidFill>
                  <a:srgbClr val="569CD6"/>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a:t>
            </a:r>
            <a:r>
              <a:rPr b="0" i="0" lang="en-US" sz="1400" u="none" cap="none" strike="noStrike">
                <a:solidFill>
                  <a:srgbClr val="569CD6"/>
                </a:solidFill>
                <a:latin typeface="Consolas"/>
                <a:ea typeface="Consolas"/>
                <a:cs typeface="Consolas"/>
                <a:sym typeface="Consolas"/>
              </a:rPr>
              <a:t>${</a:t>
            </a:r>
            <a:r>
              <a:rPr b="0" i="0" lang="en-US" sz="1400" u="none" cap="none" strike="noStrike">
                <a:solidFill>
                  <a:srgbClr val="4FC1FF"/>
                </a:solidFill>
                <a:latin typeface="Consolas"/>
                <a:ea typeface="Consolas"/>
                <a:cs typeface="Consolas"/>
                <a:sym typeface="Consolas"/>
              </a:rPr>
              <a:t>port</a:t>
            </a:r>
            <a:r>
              <a:rPr b="0" i="0" lang="en-US" sz="1400" u="none" cap="none" strike="noStrike">
                <a:solidFill>
                  <a:srgbClr val="569CD6"/>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61"/>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05/03/2024</a:t>
            </a:r>
            <a:endParaRPr/>
          </a:p>
        </p:txBody>
      </p:sp>
      <p:sp>
        <p:nvSpPr>
          <p:cNvPr id="239" name="Google Shape;239;p6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40" name="Google Shape;240;p61"/>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A Simple HTTP Server</a:t>
            </a:r>
            <a:endParaRPr/>
          </a:p>
        </p:txBody>
      </p:sp>
      <p:sp>
        <p:nvSpPr>
          <p:cNvPr id="241" name="Google Shape;241;p61"/>
          <p:cNvSpPr txBox="1"/>
          <p:nvPr>
            <p:ph idx="1" type="body"/>
          </p:nvPr>
        </p:nvSpPr>
        <p:spPr>
          <a:xfrm>
            <a:off x="499871" y="1423279"/>
            <a:ext cx="5449211" cy="4945989"/>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Start the server by typing the following at the prompt:</a:t>
            </a:r>
            <a:endParaRPr/>
          </a:p>
          <a:p>
            <a:pPr indent="0" lvl="0" marL="114300" rtl="0" algn="l">
              <a:lnSpc>
                <a:spcPct val="90000"/>
              </a:lnSpc>
              <a:spcBef>
                <a:spcPts val="1000"/>
              </a:spcBef>
              <a:spcAft>
                <a:spcPts val="0"/>
              </a:spcAft>
              <a:buSzPts val="1800"/>
              <a:buNone/>
            </a:pPr>
            <a:r>
              <a:rPr i="1" lang="en-US">
                <a:latin typeface="Courier New"/>
                <a:ea typeface="Courier New"/>
                <a:cs typeface="Courier New"/>
                <a:sym typeface="Courier New"/>
              </a:rPr>
              <a:t>	node index.js</a:t>
            </a:r>
            <a:endParaRPr/>
          </a:p>
          <a:p>
            <a:pPr indent="-342900" lvl="0" marL="457200" rtl="0" algn="l">
              <a:lnSpc>
                <a:spcPct val="90000"/>
              </a:lnSpc>
              <a:spcBef>
                <a:spcPts val="1000"/>
              </a:spcBef>
              <a:spcAft>
                <a:spcPts val="0"/>
              </a:spcAft>
              <a:buClr>
                <a:schemeClr val="dk1"/>
              </a:buClr>
              <a:buSzPts val="1800"/>
              <a:buChar char="•"/>
            </a:pPr>
            <a:r>
              <a:rPr lang="en-US"/>
              <a:t>Then you can type </a:t>
            </a:r>
            <a:r>
              <a:rPr b="1" lang="en-US" u="sng">
                <a:solidFill>
                  <a:schemeClr val="hlink"/>
                </a:solidFill>
                <a:hlinkClick r:id="rId3"/>
              </a:rPr>
              <a:t>http://localhost:3000</a:t>
            </a:r>
            <a:r>
              <a:rPr lang="en-US"/>
              <a:t> in your browser address bar and see the result. </a:t>
            </a:r>
            <a:endParaRPr/>
          </a:p>
        </p:txBody>
      </p:sp>
      <p:pic>
        <p:nvPicPr>
          <p:cNvPr id="242" name="Google Shape;242;p61"/>
          <p:cNvPicPr preferRelativeResize="0"/>
          <p:nvPr/>
        </p:nvPicPr>
        <p:blipFill rotWithShape="1">
          <a:blip r:embed="rId4">
            <a:alphaModFix/>
          </a:blip>
          <a:srcRect b="0" l="0" r="0" t="0"/>
          <a:stretch/>
        </p:blipFill>
        <p:spPr>
          <a:xfrm>
            <a:off x="6096000" y="1779967"/>
            <a:ext cx="5773482" cy="3298065"/>
          </a:xfrm>
          <a:prstGeom prst="rect">
            <a:avLst/>
          </a:prstGeom>
          <a:noFill/>
          <a:ln cap="flat" cmpd="sng" w="9525">
            <a:solidFill>
              <a:srgbClr val="4E8F00"/>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9" name="Google Shape;99;p2"/>
          <p:cNvSpPr txBox="1"/>
          <p:nvPr>
            <p:ph idx="1" type="body"/>
          </p:nvPr>
        </p:nvSpPr>
        <p:spPr>
          <a:xfrm>
            <a:off x="714703" y="1424123"/>
            <a:ext cx="11066792" cy="4933134"/>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Clr>
                <a:srgbClr val="973735"/>
              </a:buClr>
              <a:buSzPts val="1400"/>
              <a:buFont typeface="Noto Sans Symbols"/>
              <a:buChar char="◆"/>
            </a:pPr>
            <a:r>
              <a:rPr lang="en-US"/>
              <a:t>Introduction to Http, include: Http Request and Http Response</a:t>
            </a:r>
            <a:endParaRPr/>
          </a:p>
          <a:p>
            <a:pPr indent="-342900" lvl="0" marL="342900" rtl="0" algn="l">
              <a:lnSpc>
                <a:spcPct val="120000"/>
              </a:lnSpc>
              <a:spcBef>
                <a:spcPts val="0"/>
              </a:spcBef>
              <a:spcAft>
                <a:spcPts val="0"/>
              </a:spcAft>
              <a:buClr>
                <a:srgbClr val="973735"/>
              </a:buClr>
              <a:buSzPts val="1400"/>
              <a:buFont typeface="Noto Sans Symbols"/>
              <a:buChar char="◆"/>
            </a:pPr>
            <a:r>
              <a:rPr lang="en-US"/>
              <a:t>What are HTTP Methods?</a:t>
            </a:r>
            <a:endParaRPr/>
          </a:p>
          <a:p>
            <a:pPr indent="-342900" lvl="0" marL="342900" rtl="0" algn="l">
              <a:lnSpc>
                <a:spcPct val="120000"/>
              </a:lnSpc>
              <a:spcBef>
                <a:spcPts val="0"/>
              </a:spcBef>
              <a:spcAft>
                <a:spcPts val="0"/>
              </a:spcAft>
              <a:buClr>
                <a:srgbClr val="973735"/>
              </a:buClr>
              <a:buSzPts val="1400"/>
              <a:buFont typeface="Noto Sans Symbols"/>
              <a:buChar char="◆"/>
            </a:pPr>
            <a:r>
              <a:rPr lang="en-US"/>
              <a:t>What is/ How to use Node Http Modules</a:t>
            </a:r>
            <a:endParaRPr/>
          </a:p>
          <a:p>
            <a:pPr indent="-342900" lvl="0" marL="342900" rtl="0" algn="l">
              <a:lnSpc>
                <a:spcPct val="120000"/>
              </a:lnSpc>
              <a:spcBef>
                <a:spcPts val="0"/>
              </a:spcBef>
              <a:spcAft>
                <a:spcPts val="0"/>
              </a:spcAft>
              <a:buClr>
                <a:srgbClr val="973735"/>
              </a:buClr>
              <a:buSzPts val="1400"/>
              <a:buFont typeface="Noto Sans Symbols"/>
              <a:buChar char="◆"/>
            </a:pPr>
            <a:r>
              <a:rPr lang="en-US"/>
              <a:t>How to Read and Write Files and Directories?</a:t>
            </a:r>
            <a:endParaRPr/>
          </a:p>
          <a:p>
            <a:pPr indent="-342900" lvl="0" marL="342900" rtl="0" algn="l">
              <a:lnSpc>
                <a:spcPct val="120000"/>
              </a:lnSpc>
              <a:spcBef>
                <a:spcPts val="1000"/>
              </a:spcBef>
              <a:spcAft>
                <a:spcPts val="0"/>
              </a:spcAft>
              <a:buClr>
                <a:srgbClr val="973735"/>
              </a:buClr>
              <a:buSzPts val="1400"/>
              <a:buFont typeface="Noto Sans Symbols"/>
              <a:buChar char="◆"/>
            </a:pPr>
            <a:r>
              <a:rPr lang="en-US"/>
              <a:t>Introduction to File System Interaction</a:t>
            </a:r>
            <a:endParaRPr/>
          </a:p>
          <a:p>
            <a:pPr indent="-342900" lvl="0" marL="342900" rtl="0" algn="l">
              <a:lnSpc>
                <a:spcPct val="120000"/>
              </a:lnSpc>
              <a:spcBef>
                <a:spcPts val="1000"/>
              </a:spcBef>
              <a:spcAft>
                <a:spcPts val="0"/>
              </a:spcAft>
              <a:buClr>
                <a:srgbClr val="973735"/>
              </a:buClr>
              <a:buSzPts val="1400"/>
              <a:buFont typeface="Noto Sans Symbols"/>
              <a:buChar char="◆"/>
            </a:pPr>
            <a:r>
              <a:rPr lang="en-US"/>
              <a:t>Demo about File System Interaction: File Server and File Path</a:t>
            </a:r>
            <a:endParaRPr/>
          </a:p>
        </p:txBody>
      </p:sp>
      <p:sp>
        <p:nvSpPr>
          <p:cNvPr id="100" name="Google Shape;100;p2"/>
          <p:cNvSpPr txBox="1"/>
          <p:nvPr>
            <p:ph type="title"/>
          </p:nvPr>
        </p:nvSpPr>
        <p:spPr>
          <a:xfrm>
            <a:off x="838200" y="611076"/>
            <a:ext cx="10379025" cy="748017"/>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b="1" lang="en-US" sz="4000"/>
              <a:t>Objectives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2e47b996750_0_0"/>
          <p:cNvSpPr txBox="1"/>
          <p:nvPr>
            <p:ph type="title"/>
          </p:nvPr>
        </p:nvSpPr>
        <p:spPr>
          <a:xfrm>
            <a:off x="838200" y="620209"/>
            <a:ext cx="9219600" cy="575400"/>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What is POSTMAN?</a:t>
            </a:r>
            <a:endParaRPr/>
          </a:p>
        </p:txBody>
      </p:sp>
      <p:sp>
        <p:nvSpPr>
          <p:cNvPr id="248" name="Google Shape;248;g2e47b996750_0_0"/>
          <p:cNvSpPr txBox="1"/>
          <p:nvPr>
            <p:ph idx="1" type="body"/>
          </p:nvPr>
        </p:nvSpPr>
        <p:spPr>
          <a:xfrm>
            <a:off x="838200" y="1535811"/>
            <a:ext cx="7369500" cy="4351200"/>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Postman is a popular tool used for API testing. It helps developers to easily and efficiently send HTTP requests, view and analyze responses from APIs.</a:t>
            </a:r>
            <a:endParaRPr/>
          </a:p>
          <a:p>
            <a:pPr indent="-342900" lvl="0" marL="457200" rtl="0" algn="just">
              <a:lnSpc>
                <a:spcPct val="90000"/>
              </a:lnSpc>
              <a:spcBef>
                <a:spcPts val="1000"/>
              </a:spcBef>
              <a:spcAft>
                <a:spcPts val="0"/>
              </a:spcAft>
              <a:buSzPts val="1800"/>
              <a:buChar char="•"/>
            </a:pPr>
            <a:r>
              <a:rPr lang="en-US"/>
              <a:t>Postman can be used for purposes ranging from simple API testing to building and managing complex test chains.</a:t>
            </a:r>
            <a:endParaRPr/>
          </a:p>
          <a:p>
            <a:pPr indent="-342900" lvl="0" marL="457200" rtl="0" algn="just">
              <a:lnSpc>
                <a:spcPct val="90000"/>
              </a:lnSpc>
              <a:spcBef>
                <a:spcPts val="1000"/>
              </a:spcBef>
              <a:spcAft>
                <a:spcPts val="0"/>
              </a:spcAft>
              <a:buSzPts val="1800"/>
              <a:buChar char="•"/>
            </a:pPr>
            <a:r>
              <a:rPr lang="en-US"/>
              <a:t>Installation link here:</a:t>
            </a:r>
            <a:endParaRPr/>
          </a:p>
          <a:p>
            <a:pPr indent="0" lvl="0" marL="114300" rtl="0" algn="ctr">
              <a:lnSpc>
                <a:spcPct val="90000"/>
              </a:lnSpc>
              <a:spcBef>
                <a:spcPts val="1000"/>
              </a:spcBef>
              <a:spcAft>
                <a:spcPts val="0"/>
              </a:spcAft>
              <a:buSzPts val="1800"/>
              <a:buNone/>
            </a:pPr>
            <a:r>
              <a:rPr lang="en-US" u="sng">
                <a:solidFill>
                  <a:schemeClr val="hlink"/>
                </a:solidFill>
                <a:hlinkClick r:id="rId3"/>
              </a:rPr>
              <a:t>https://postman.com/downloads</a:t>
            </a:r>
            <a:r>
              <a:rPr lang="en-US"/>
              <a:t>  </a:t>
            </a:r>
            <a:endParaRPr/>
          </a:p>
        </p:txBody>
      </p:sp>
      <p:sp>
        <p:nvSpPr>
          <p:cNvPr id="249" name="Google Shape;249;g2e47b996750_0_0"/>
          <p:cNvSpPr txBox="1"/>
          <p:nvPr>
            <p:ph idx="12" type="sldNum"/>
          </p:nvPr>
        </p:nvSpPr>
        <p:spPr>
          <a:xfrm>
            <a:off x="8686060" y="648070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50" name="Google Shape;250;g2e47b996750_0_0"/>
          <p:cNvPicPr preferRelativeResize="0"/>
          <p:nvPr/>
        </p:nvPicPr>
        <p:blipFill rotWithShape="1">
          <a:blip r:embed="rId4">
            <a:alphaModFix/>
          </a:blip>
          <a:srcRect b="0" l="22223" r="22411" t="0"/>
          <a:stretch/>
        </p:blipFill>
        <p:spPr>
          <a:xfrm>
            <a:off x="8316685" y="1756341"/>
            <a:ext cx="3606261" cy="340348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62"/>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05/03/2024</a:t>
            </a:r>
            <a:endParaRPr/>
          </a:p>
        </p:txBody>
      </p:sp>
      <p:sp>
        <p:nvSpPr>
          <p:cNvPr id="256" name="Google Shape;256;p6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57" name="Google Shape;257;p62"/>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Using Postman to test HTTP Server</a:t>
            </a:r>
            <a:endParaRPr/>
          </a:p>
        </p:txBody>
      </p:sp>
      <p:pic>
        <p:nvPicPr>
          <p:cNvPr id="258" name="Google Shape;258;p62"/>
          <p:cNvPicPr preferRelativeResize="0"/>
          <p:nvPr/>
        </p:nvPicPr>
        <p:blipFill rotWithShape="1">
          <a:blip r:embed="rId3">
            <a:alphaModFix/>
          </a:blip>
          <a:srcRect b="0" l="0" r="0" t="0"/>
          <a:stretch/>
        </p:blipFill>
        <p:spPr>
          <a:xfrm>
            <a:off x="2209800" y="1509447"/>
            <a:ext cx="7772400" cy="4667516"/>
          </a:xfrm>
          <a:prstGeom prst="rect">
            <a:avLst/>
          </a:prstGeom>
          <a:noFill/>
          <a:ln cap="flat" cmpd="sng" w="9525">
            <a:solidFill>
              <a:srgbClr val="4E8F00"/>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02"/>
          <p:cNvSpPr txBox="1"/>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n-US" sz="4400">
                <a:solidFill>
                  <a:srgbClr val="002060"/>
                </a:solidFill>
                <a:latin typeface="Arial"/>
                <a:ea typeface="Arial"/>
                <a:cs typeface="Arial"/>
                <a:sym typeface="Arial"/>
              </a:rPr>
              <a:t>Implement a server that returns html files from a folder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64"/>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05/03/2024</a:t>
            </a:r>
            <a:endParaRPr/>
          </a:p>
        </p:txBody>
      </p:sp>
      <p:sp>
        <p:nvSpPr>
          <p:cNvPr id="270" name="Google Shape;270;p6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71" name="Google Shape;271;p64"/>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Serving HTML Files</a:t>
            </a:r>
            <a:endParaRPr/>
          </a:p>
        </p:txBody>
      </p:sp>
      <p:sp>
        <p:nvSpPr>
          <p:cNvPr id="272" name="Google Shape;272;p64"/>
          <p:cNvSpPr txBox="1"/>
          <p:nvPr>
            <p:ph idx="1" type="body"/>
          </p:nvPr>
        </p:nvSpPr>
        <p:spPr>
          <a:xfrm>
            <a:off x="499872" y="1549400"/>
            <a:ext cx="5051842" cy="4627563"/>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In the </a:t>
            </a:r>
            <a:r>
              <a:rPr b="1" lang="en-US"/>
              <a:t>public</a:t>
            </a:r>
            <a:r>
              <a:rPr lang="en-US"/>
              <a:t> folder, create a file named </a:t>
            </a:r>
            <a:r>
              <a:rPr b="1" lang="en-US"/>
              <a:t>index.html</a:t>
            </a:r>
            <a:r>
              <a:rPr lang="en-US"/>
              <a:t> and add the following code to it:</a:t>
            </a:r>
            <a:endParaRPr/>
          </a:p>
          <a:p>
            <a:pPr indent="-228600" lvl="0" marL="457200" rtl="0" algn="l">
              <a:lnSpc>
                <a:spcPct val="90000"/>
              </a:lnSpc>
              <a:spcBef>
                <a:spcPts val="1000"/>
              </a:spcBef>
              <a:spcAft>
                <a:spcPts val="0"/>
              </a:spcAft>
              <a:buClr>
                <a:schemeClr val="dk1"/>
              </a:buClr>
              <a:buSzPts val="1800"/>
              <a:buNone/>
            </a:pPr>
            <a:r>
              <a:t/>
            </a:r>
            <a:endParaRPr/>
          </a:p>
          <a:p>
            <a:pPr indent="-342900" lvl="0" marL="457200" rtl="0" algn="l">
              <a:lnSpc>
                <a:spcPct val="90000"/>
              </a:lnSpc>
              <a:spcBef>
                <a:spcPts val="1000"/>
              </a:spcBef>
              <a:spcAft>
                <a:spcPts val="0"/>
              </a:spcAft>
              <a:buClr>
                <a:schemeClr val="dk1"/>
              </a:buClr>
              <a:buSzPts val="1800"/>
              <a:buChar char="•"/>
            </a:pPr>
            <a:r>
              <a:rPr lang="en-US"/>
              <a:t>Similarly create an </a:t>
            </a:r>
            <a:r>
              <a:rPr b="1" lang="en-US"/>
              <a:t>aboutus.html</a:t>
            </a:r>
            <a:r>
              <a:rPr lang="en-US"/>
              <a:t> file and add the following code to it:  </a:t>
            </a:r>
            <a:endParaRPr/>
          </a:p>
        </p:txBody>
      </p:sp>
      <p:pic>
        <p:nvPicPr>
          <p:cNvPr id="273" name="Google Shape;273;p64"/>
          <p:cNvPicPr preferRelativeResize="0"/>
          <p:nvPr/>
        </p:nvPicPr>
        <p:blipFill rotWithShape="1">
          <a:blip r:embed="rId3">
            <a:alphaModFix/>
          </a:blip>
          <a:srcRect b="0" l="0" r="0" t="0"/>
          <a:stretch/>
        </p:blipFill>
        <p:spPr>
          <a:xfrm>
            <a:off x="6141027" y="1165941"/>
            <a:ext cx="5256893" cy="2522501"/>
          </a:xfrm>
          <a:prstGeom prst="rect">
            <a:avLst/>
          </a:prstGeom>
          <a:noFill/>
          <a:ln cap="flat" cmpd="sng" w="9525">
            <a:solidFill>
              <a:srgbClr val="4E8F00"/>
            </a:solidFill>
            <a:prstDash val="solid"/>
            <a:round/>
            <a:headEnd len="sm" w="sm" type="none"/>
            <a:tailEnd len="sm" w="sm" type="none"/>
          </a:ln>
        </p:spPr>
      </p:pic>
      <p:pic>
        <p:nvPicPr>
          <p:cNvPr id="274" name="Google Shape;274;p64"/>
          <p:cNvPicPr preferRelativeResize="0"/>
          <p:nvPr/>
        </p:nvPicPr>
        <p:blipFill rotWithShape="1">
          <a:blip r:embed="rId4">
            <a:alphaModFix/>
          </a:blip>
          <a:srcRect b="0" l="0" r="0" t="0"/>
          <a:stretch/>
        </p:blipFill>
        <p:spPr>
          <a:xfrm>
            <a:off x="5387393" y="4093368"/>
            <a:ext cx="6446414" cy="1985055"/>
          </a:xfrm>
          <a:prstGeom prst="rect">
            <a:avLst/>
          </a:prstGeom>
          <a:noFill/>
          <a:ln cap="flat" cmpd="sng" w="9525">
            <a:solidFill>
              <a:schemeClr val="accent1"/>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66"/>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05/03/2024</a:t>
            </a:r>
            <a:endParaRPr/>
          </a:p>
        </p:txBody>
      </p:sp>
      <p:sp>
        <p:nvSpPr>
          <p:cNvPr id="280" name="Google Shape;280;p6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81" name="Google Shape;281;p66"/>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Serving HTML Files</a:t>
            </a:r>
            <a:endParaRPr/>
          </a:p>
        </p:txBody>
      </p:sp>
      <p:sp>
        <p:nvSpPr>
          <p:cNvPr id="282" name="Google Shape;282;p66"/>
          <p:cNvSpPr txBox="1"/>
          <p:nvPr>
            <p:ph idx="1" type="body"/>
          </p:nvPr>
        </p:nvSpPr>
        <p:spPr>
          <a:xfrm>
            <a:off x="499871" y="2634343"/>
            <a:ext cx="4986529" cy="354262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Then update </a:t>
            </a:r>
            <a:r>
              <a:rPr b="1" lang="en-US"/>
              <a:t>index.js</a:t>
            </a:r>
            <a:r>
              <a:rPr lang="en-US"/>
              <a:t> as follows: </a:t>
            </a:r>
            <a:endParaRPr/>
          </a:p>
        </p:txBody>
      </p:sp>
      <p:pic>
        <p:nvPicPr>
          <p:cNvPr id="283" name="Google Shape;283;p66"/>
          <p:cNvPicPr preferRelativeResize="0"/>
          <p:nvPr/>
        </p:nvPicPr>
        <p:blipFill rotWithShape="1">
          <a:blip r:embed="rId3">
            <a:alphaModFix/>
          </a:blip>
          <a:srcRect b="0" l="0" r="0" t="0"/>
          <a:stretch/>
        </p:blipFill>
        <p:spPr>
          <a:xfrm>
            <a:off x="5834743" y="107499"/>
            <a:ext cx="6205729" cy="6231197"/>
          </a:xfrm>
          <a:prstGeom prst="rect">
            <a:avLst/>
          </a:prstGeom>
          <a:noFill/>
          <a:ln cap="flat" cmpd="sng" w="9525">
            <a:solidFill>
              <a:srgbClr val="4E8F00"/>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67"/>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05/03/2024</a:t>
            </a:r>
            <a:endParaRPr/>
          </a:p>
        </p:txBody>
      </p:sp>
      <p:sp>
        <p:nvSpPr>
          <p:cNvPr id="289" name="Google Shape;289;p6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90" name="Google Shape;290;p67"/>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Start the HTTP Server</a:t>
            </a:r>
            <a:endParaRPr/>
          </a:p>
        </p:txBody>
      </p:sp>
      <p:pic>
        <p:nvPicPr>
          <p:cNvPr id="291" name="Google Shape;291;p67"/>
          <p:cNvPicPr preferRelativeResize="0"/>
          <p:nvPr/>
        </p:nvPicPr>
        <p:blipFill rotWithShape="1">
          <a:blip r:embed="rId3">
            <a:alphaModFix/>
          </a:blip>
          <a:srcRect b="0" l="0" r="0" t="0"/>
          <a:stretch/>
        </p:blipFill>
        <p:spPr>
          <a:xfrm>
            <a:off x="389163" y="1397000"/>
            <a:ext cx="3626026" cy="2315029"/>
          </a:xfrm>
          <a:prstGeom prst="rect">
            <a:avLst/>
          </a:prstGeom>
          <a:noFill/>
          <a:ln cap="flat" cmpd="sng" w="9525">
            <a:solidFill>
              <a:srgbClr val="4E8F00"/>
            </a:solidFill>
            <a:prstDash val="solid"/>
            <a:round/>
            <a:headEnd len="sm" w="sm" type="none"/>
            <a:tailEnd len="sm" w="sm" type="none"/>
          </a:ln>
        </p:spPr>
      </p:pic>
      <p:pic>
        <p:nvPicPr>
          <p:cNvPr id="292" name="Google Shape;292;p67"/>
          <p:cNvPicPr preferRelativeResize="0"/>
          <p:nvPr/>
        </p:nvPicPr>
        <p:blipFill rotWithShape="1">
          <a:blip r:embed="rId4">
            <a:alphaModFix/>
          </a:blip>
          <a:srcRect b="0" l="0" r="0" t="0"/>
          <a:stretch/>
        </p:blipFill>
        <p:spPr>
          <a:xfrm>
            <a:off x="389163" y="4073223"/>
            <a:ext cx="3626026" cy="2204789"/>
          </a:xfrm>
          <a:prstGeom prst="rect">
            <a:avLst/>
          </a:prstGeom>
          <a:noFill/>
          <a:ln cap="flat" cmpd="sng" w="9525">
            <a:solidFill>
              <a:srgbClr val="FF0000"/>
            </a:solidFill>
            <a:prstDash val="solid"/>
            <a:round/>
            <a:headEnd len="sm" w="sm" type="none"/>
            <a:tailEnd len="sm" w="sm" type="none"/>
          </a:ln>
        </p:spPr>
      </p:pic>
      <p:pic>
        <p:nvPicPr>
          <p:cNvPr id="293" name="Google Shape;293;p67"/>
          <p:cNvPicPr preferRelativeResize="0"/>
          <p:nvPr/>
        </p:nvPicPr>
        <p:blipFill rotWithShape="1">
          <a:blip r:embed="rId5">
            <a:alphaModFix/>
          </a:blip>
          <a:srcRect b="0" l="0" r="0" t="0"/>
          <a:stretch/>
        </p:blipFill>
        <p:spPr>
          <a:xfrm>
            <a:off x="4174189" y="4073223"/>
            <a:ext cx="3676051" cy="2204789"/>
          </a:xfrm>
          <a:prstGeom prst="rect">
            <a:avLst/>
          </a:prstGeom>
          <a:noFill/>
          <a:ln cap="flat" cmpd="sng" w="9525">
            <a:solidFill>
              <a:srgbClr val="FF0000"/>
            </a:solidFill>
            <a:prstDash val="solid"/>
            <a:round/>
            <a:headEnd len="sm" w="sm" type="none"/>
            <a:tailEnd len="sm" w="sm" type="none"/>
          </a:ln>
        </p:spPr>
      </p:pic>
      <p:pic>
        <p:nvPicPr>
          <p:cNvPr id="294" name="Google Shape;294;p67"/>
          <p:cNvPicPr preferRelativeResize="0"/>
          <p:nvPr/>
        </p:nvPicPr>
        <p:blipFill rotWithShape="1">
          <a:blip r:embed="rId6">
            <a:alphaModFix/>
          </a:blip>
          <a:srcRect b="0" l="0" r="0" t="0"/>
          <a:stretch/>
        </p:blipFill>
        <p:spPr>
          <a:xfrm>
            <a:off x="8059032" y="2177339"/>
            <a:ext cx="3861833" cy="3069380"/>
          </a:xfrm>
          <a:prstGeom prst="rect">
            <a:avLst/>
          </a:prstGeom>
          <a:noFill/>
          <a:ln cap="flat" cmpd="sng" w="9525">
            <a:solidFill>
              <a:srgbClr val="FF0000"/>
            </a:solidFill>
            <a:prstDash val="solid"/>
            <a:round/>
            <a:headEnd len="sm" w="sm" type="none"/>
            <a:tailEnd len="sm" w="sm" type="none"/>
          </a:ln>
        </p:spPr>
      </p:pic>
      <p:pic>
        <p:nvPicPr>
          <p:cNvPr id="295" name="Google Shape;295;p67"/>
          <p:cNvPicPr preferRelativeResize="0"/>
          <p:nvPr/>
        </p:nvPicPr>
        <p:blipFill rotWithShape="1">
          <a:blip r:embed="rId7">
            <a:alphaModFix/>
          </a:blip>
          <a:srcRect b="0" l="0" r="0" t="0"/>
          <a:stretch/>
        </p:blipFill>
        <p:spPr>
          <a:xfrm>
            <a:off x="4223982" y="1397000"/>
            <a:ext cx="3626026" cy="2315029"/>
          </a:xfrm>
          <a:prstGeom prst="rect">
            <a:avLst/>
          </a:prstGeom>
          <a:noFill/>
          <a:ln cap="flat" cmpd="sng" w="9525">
            <a:solidFill>
              <a:srgbClr val="4E8F00"/>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03"/>
          <p:cNvSpPr txBox="1"/>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n-US" sz="4400">
                <a:solidFill>
                  <a:srgbClr val="002060"/>
                </a:solidFill>
                <a:latin typeface="Arial"/>
                <a:ea typeface="Arial"/>
                <a:cs typeface="Arial"/>
                <a:sym typeface="Arial"/>
              </a:rPr>
              <a:t>Exercise: Using HTTP in Node.js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04"/>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How to Read and Write Files and Directories</a:t>
            </a:r>
            <a:endParaRPr/>
          </a:p>
        </p:txBody>
      </p:sp>
      <p:sp>
        <p:nvSpPr>
          <p:cNvPr id="307" name="Google Shape;307;p104"/>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The Node.js fs module enables us to work with the file system, which is one of the most fundamental tasks when writing programs.</a:t>
            </a:r>
            <a:endParaRPr/>
          </a:p>
          <a:p>
            <a:pPr indent="-342900" lvl="0" marL="457200" rtl="0" algn="just">
              <a:lnSpc>
                <a:spcPct val="90000"/>
              </a:lnSpc>
              <a:spcBef>
                <a:spcPts val="1000"/>
              </a:spcBef>
              <a:spcAft>
                <a:spcPts val="0"/>
              </a:spcAft>
              <a:buSzPts val="1800"/>
              <a:buChar char="•"/>
            </a:pPr>
            <a:r>
              <a:rPr lang="en-US"/>
              <a:t>Include:</a:t>
            </a:r>
            <a:endParaRPr/>
          </a:p>
          <a:p>
            <a:pPr indent="-342900" lvl="1" marL="914400" rtl="0" algn="just">
              <a:lnSpc>
                <a:spcPct val="90000"/>
              </a:lnSpc>
              <a:spcBef>
                <a:spcPts val="500"/>
              </a:spcBef>
              <a:spcAft>
                <a:spcPts val="0"/>
              </a:spcAft>
              <a:buSzPts val="1800"/>
              <a:buChar char="•"/>
            </a:pPr>
            <a:r>
              <a:rPr lang="en-US"/>
              <a:t>Reading Files</a:t>
            </a:r>
            <a:endParaRPr/>
          </a:p>
          <a:p>
            <a:pPr indent="-342900" lvl="1" marL="914400" rtl="0" algn="just">
              <a:lnSpc>
                <a:spcPct val="90000"/>
              </a:lnSpc>
              <a:spcBef>
                <a:spcPts val="500"/>
              </a:spcBef>
              <a:spcAft>
                <a:spcPts val="0"/>
              </a:spcAft>
              <a:buSzPts val="1800"/>
              <a:buChar char="•"/>
            </a:pPr>
            <a:r>
              <a:rPr lang="en-US"/>
              <a:t>Writing to a File</a:t>
            </a:r>
            <a:endParaRPr/>
          </a:p>
        </p:txBody>
      </p:sp>
      <p:sp>
        <p:nvSpPr>
          <p:cNvPr id="308" name="Google Shape;308;p10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05"/>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i="0" lang="en-US">
                <a:latin typeface="Arial"/>
                <a:ea typeface="Arial"/>
                <a:cs typeface="Arial"/>
                <a:sym typeface="Arial"/>
              </a:rPr>
              <a:t>Reading Files</a:t>
            </a:r>
            <a:endParaRPr/>
          </a:p>
        </p:txBody>
      </p:sp>
      <p:sp>
        <p:nvSpPr>
          <p:cNvPr id="314" name="Google Shape;314;p105"/>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b="1" lang="en-US"/>
              <a:t>README.md </a:t>
            </a:r>
            <a:r>
              <a:rPr lang="en-US"/>
              <a:t>is a markdown file that contains the text: Hello world.</a:t>
            </a:r>
            <a:endParaRPr/>
          </a:p>
          <a:p>
            <a:pPr indent="-342900" lvl="0" marL="457200" rtl="0" algn="just">
              <a:lnSpc>
                <a:spcPct val="90000"/>
              </a:lnSpc>
              <a:spcBef>
                <a:spcPts val="1000"/>
              </a:spcBef>
              <a:spcAft>
                <a:spcPts val="0"/>
              </a:spcAft>
              <a:buSzPts val="1800"/>
              <a:buChar char="•"/>
            </a:pPr>
            <a:r>
              <a:rPr b="1" lang="en-US"/>
              <a:t>index.js </a:t>
            </a:r>
            <a:r>
              <a:rPr lang="en-US"/>
              <a:t>is the file that contains the Node.js code that we will execute.</a:t>
            </a:r>
            <a:endParaRPr/>
          </a:p>
        </p:txBody>
      </p:sp>
      <p:sp>
        <p:nvSpPr>
          <p:cNvPr id="315" name="Google Shape;315;p105"/>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16" name="Google Shape;316;p105"/>
          <p:cNvPicPr preferRelativeResize="0"/>
          <p:nvPr/>
        </p:nvPicPr>
        <p:blipFill rotWithShape="1">
          <a:blip r:embed="rId3">
            <a:alphaModFix/>
          </a:blip>
          <a:srcRect b="0" l="0" r="0" t="0"/>
          <a:stretch/>
        </p:blipFill>
        <p:spPr>
          <a:xfrm>
            <a:off x="3952296" y="433535"/>
            <a:ext cx="2163216" cy="1102275"/>
          </a:xfrm>
          <a:prstGeom prst="rect">
            <a:avLst/>
          </a:prstGeom>
          <a:noFill/>
          <a:ln>
            <a:noFill/>
          </a:ln>
        </p:spPr>
      </p:pic>
      <p:sp>
        <p:nvSpPr>
          <p:cNvPr id="317" name="Google Shape;317;p105"/>
          <p:cNvSpPr txBox="1"/>
          <p:nvPr/>
        </p:nvSpPr>
        <p:spPr>
          <a:xfrm>
            <a:off x="1055915" y="3372157"/>
            <a:ext cx="6096000" cy="3108543"/>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fs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require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'fs'</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6A9955"/>
                </a:solidFill>
                <a:latin typeface="Consolas"/>
                <a:ea typeface="Consolas"/>
                <a:cs typeface="Consolas"/>
                <a:sym typeface="Consolas"/>
              </a:rPr>
              <a:t>// fs.readFile takes the file path and the callback</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4EC9B0"/>
                </a:solidFill>
                <a:latin typeface="Consolas"/>
                <a:ea typeface="Consolas"/>
                <a:cs typeface="Consolas"/>
                <a:sym typeface="Consolas"/>
              </a:rPr>
              <a:t>fs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readFile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'README.md'</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err</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data</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=&gt;</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6A9955"/>
                </a:solidFill>
                <a:latin typeface="Consolas"/>
                <a:ea typeface="Consolas"/>
                <a:cs typeface="Consolas"/>
                <a:sym typeface="Consolas"/>
              </a:rPr>
              <a:t>// if there's an error, log it and return</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if</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err</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console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error</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err</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return</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6A9955"/>
                </a:solidFill>
                <a:latin typeface="Consolas"/>
                <a:ea typeface="Consolas"/>
                <a:cs typeface="Consolas"/>
                <a:sym typeface="Consolas"/>
              </a:rPr>
              <a:t>// Print the string representation of the data</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console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log</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data</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toString</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06"/>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i="0" lang="en-US">
                <a:latin typeface="Arial"/>
                <a:ea typeface="Arial"/>
                <a:cs typeface="Arial"/>
                <a:sym typeface="Arial"/>
              </a:rPr>
              <a:t>Writing to a File</a:t>
            </a:r>
            <a:endParaRPr/>
          </a:p>
        </p:txBody>
      </p:sp>
      <p:sp>
        <p:nvSpPr>
          <p:cNvPr id="323" name="Google Shape;323;p106"/>
          <p:cNvSpPr txBox="1"/>
          <p:nvPr>
            <p:ph idx="1" type="body"/>
          </p:nvPr>
        </p:nvSpPr>
        <p:spPr>
          <a:xfrm>
            <a:off x="838200" y="1535811"/>
            <a:ext cx="4659086"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It will create a new file README.md and write Hello World to it. If the file already exists, then it will be overwritten.</a:t>
            </a:r>
            <a:endParaRPr/>
          </a:p>
        </p:txBody>
      </p:sp>
      <p:sp>
        <p:nvSpPr>
          <p:cNvPr id="324" name="Google Shape;324;p10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25" name="Google Shape;325;p106"/>
          <p:cNvSpPr txBox="1"/>
          <p:nvPr/>
        </p:nvSpPr>
        <p:spPr>
          <a:xfrm>
            <a:off x="5812971" y="1677650"/>
            <a:ext cx="6096000" cy="289310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fs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require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'fs'</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4EC9B0"/>
                </a:solidFill>
                <a:latin typeface="Consolas"/>
                <a:ea typeface="Consolas"/>
                <a:cs typeface="Consolas"/>
                <a:sym typeface="Consolas"/>
              </a:rPr>
              <a:t>fs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writeFile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'README.md'</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'Hello World'</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err</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=&gt;</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6A9955"/>
                </a:solidFill>
                <a:latin typeface="Consolas"/>
                <a:ea typeface="Consolas"/>
                <a:cs typeface="Consolas"/>
                <a:sym typeface="Consolas"/>
              </a:rPr>
              <a:t>// If there is any error in writing to the file, return</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if</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err</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console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error</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err</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return</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6A9955"/>
                </a:solidFill>
                <a:latin typeface="Consolas"/>
                <a:ea typeface="Consolas"/>
                <a:cs typeface="Consolas"/>
                <a:sym typeface="Consolas"/>
              </a:rPr>
              <a:t>// Log this message if the file was written to successfully</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console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log</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'wrote to file successfully'</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86"/>
          <p:cNvSpPr txBox="1"/>
          <p:nvPr>
            <p:ph type="title"/>
          </p:nvPr>
        </p:nvSpPr>
        <p:spPr>
          <a:xfrm>
            <a:off x="838200" y="620209"/>
            <a:ext cx="1021080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What is the HTTP (Hypertext Transfer Protocol)</a:t>
            </a:r>
            <a:endParaRPr/>
          </a:p>
        </p:txBody>
      </p:sp>
      <p:sp>
        <p:nvSpPr>
          <p:cNvPr id="106" name="Google Shape;106;p86"/>
          <p:cNvSpPr txBox="1"/>
          <p:nvPr>
            <p:ph idx="1" type="body"/>
          </p:nvPr>
        </p:nvSpPr>
        <p:spPr>
          <a:xfrm>
            <a:off x="838199" y="1535811"/>
            <a:ext cx="10591061"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100000"/>
              </a:lnSpc>
              <a:spcBef>
                <a:spcPts val="1000"/>
              </a:spcBef>
              <a:spcAft>
                <a:spcPts val="0"/>
              </a:spcAft>
              <a:buSzPts val="1800"/>
              <a:buChar char="•"/>
            </a:pPr>
            <a:r>
              <a:rPr lang="en-US"/>
              <a:t>It is the foundation of communication between clients and servers on the web</a:t>
            </a:r>
            <a:endParaRPr/>
          </a:p>
          <a:p>
            <a:pPr indent="-342900" lvl="0" marL="457200" rtl="0" algn="just">
              <a:lnSpc>
                <a:spcPct val="100000"/>
              </a:lnSpc>
              <a:spcBef>
                <a:spcPts val="1000"/>
              </a:spcBef>
              <a:spcAft>
                <a:spcPts val="0"/>
              </a:spcAft>
              <a:buSzPts val="1800"/>
              <a:buChar char="•"/>
            </a:pPr>
            <a:r>
              <a:rPr lang="en-US"/>
              <a:t>Stateless, Application-layer protocol for dealing with distributed services.</a:t>
            </a:r>
            <a:endParaRPr/>
          </a:p>
          <a:p>
            <a:pPr indent="-342900" lvl="0" marL="457200" rtl="0" algn="just">
              <a:lnSpc>
                <a:spcPct val="100000"/>
              </a:lnSpc>
              <a:spcBef>
                <a:spcPts val="1000"/>
              </a:spcBef>
              <a:spcAft>
                <a:spcPts val="0"/>
              </a:spcAft>
              <a:buSzPts val="1800"/>
              <a:buChar char="•"/>
            </a:pPr>
            <a:r>
              <a:rPr lang="en-US"/>
              <a:t>Requests are sent across the TCP/IP layer, and responses are returned.</a:t>
            </a:r>
            <a:endParaRPr/>
          </a:p>
          <a:p>
            <a:pPr indent="-342900" lvl="0" marL="457200" rtl="0" algn="just">
              <a:lnSpc>
                <a:spcPct val="100000"/>
              </a:lnSpc>
              <a:spcBef>
                <a:spcPts val="1000"/>
              </a:spcBef>
              <a:spcAft>
                <a:spcPts val="0"/>
              </a:spcAft>
              <a:buSzPts val="1800"/>
              <a:buChar char="•"/>
            </a:pPr>
            <a:r>
              <a:rPr lang="en-US"/>
              <a:t>HTTP Versions.</a:t>
            </a:r>
            <a:endParaRPr/>
          </a:p>
        </p:txBody>
      </p:sp>
      <p:sp>
        <p:nvSpPr>
          <p:cNvPr id="107" name="Google Shape;107;p8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07"/>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i="0" lang="en-US">
                <a:latin typeface="Arial"/>
                <a:ea typeface="Arial"/>
                <a:cs typeface="Arial"/>
                <a:sym typeface="Arial"/>
              </a:rPr>
              <a:t>Asynchronous and Synchronous File System APIs</a:t>
            </a:r>
            <a:endParaRPr/>
          </a:p>
        </p:txBody>
      </p:sp>
      <p:sp>
        <p:nvSpPr>
          <p:cNvPr id="331" name="Google Shape;331;p107"/>
          <p:cNvSpPr txBox="1"/>
          <p:nvPr>
            <p:ph idx="1" type="body"/>
          </p:nvPr>
        </p:nvSpPr>
        <p:spPr>
          <a:xfrm>
            <a:off x="838200" y="1535811"/>
            <a:ext cx="6150429"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The APIs that we used in the previous example were asynchronous, which means they have a callback.</a:t>
            </a:r>
            <a:endParaRPr/>
          </a:p>
        </p:txBody>
      </p:sp>
      <p:sp>
        <p:nvSpPr>
          <p:cNvPr id="332" name="Google Shape;332;p10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33" name="Google Shape;333;p107"/>
          <p:cNvPicPr preferRelativeResize="0"/>
          <p:nvPr/>
        </p:nvPicPr>
        <p:blipFill rotWithShape="1">
          <a:blip r:embed="rId3">
            <a:alphaModFix/>
          </a:blip>
          <a:srcRect b="0" l="0" r="0" t="0"/>
          <a:stretch/>
        </p:blipFill>
        <p:spPr>
          <a:xfrm>
            <a:off x="7401864" y="1068951"/>
            <a:ext cx="4790136" cy="528505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08"/>
          <p:cNvSpPr txBox="1"/>
          <p:nvPr>
            <p:ph type="title"/>
          </p:nvPr>
        </p:nvSpPr>
        <p:spPr>
          <a:xfrm>
            <a:off x="838200" y="620209"/>
            <a:ext cx="1021080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i="0" lang="en-US">
                <a:latin typeface="Arial"/>
                <a:ea typeface="Arial"/>
                <a:cs typeface="Arial"/>
                <a:sym typeface="Arial"/>
              </a:rPr>
              <a:t>Asynchronous and Synchronous File System APIs – 2</a:t>
            </a:r>
            <a:endParaRPr/>
          </a:p>
        </p:txBody>
      </p:sp>
      <p:sp>
        <p:nvSpPr>
          <p:cNvPr id="339" name="Google Shape;339;p108"/>
          <p:cNvSpPr txBox="1"/>
          <p:nvPr>
            <p:ph idx="1" type="body"/>
          </p:nvPr>
        </p:nvSpPr>
        <p:spPr>
          <a:xfrm>
            <a:off x="838200" y="1535811"/>
            <a:ext cx="5921829"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The fs sync API, on the other hand, blocks the NodeJS process until the OS completes its task:</a:t>
            </a:r>
            <a:endParaRPr/>
          </a:p>
        </p:txBody>
      </p:sp>
      <p:sp>
        <p:nvSpPr>
          <p:cNvPr id="340" name="Google Shape;340;p108"/>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41" name="Google Shape;341;p108"/>
          <p:cNvPicPr preferRelativeResize="0"/>
          <p:nvPr/>
        </p:nvPicPr>
        <p:blipFill rotWithShape="1">
          <a:blip r:embed="rId3">
            <a:alphaModFix/>
          </a:blip>
          <a:srcRect b="0" l="0" r="0" t="0"/>
          <a:stretch/>
        </p:blipFill>
        <p:spPr>
          <a:xfrm>
            <a:off x="6945086" y="1195642"/>
            <a:ext cx="5246914" cy="521205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09"/>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i="0" lang="en-US">
                <a:latin typeface="Arial"/>
                <a:ea typeface="Arial"/>
                <a:cs typeface="Arial"/>
                <a:sym typeface="Arial"/>
              </a:rPr>
              <a:t>Asynchronous and Synchronous File System APIs – 3</a:t>
            </a:r>
            <a:endParaRPr/>
          </a:p>
        </p:txBody>
      </p:sp>
      <p:sp>
        <p:nvSpPr>
          <p:cNvPr id="347" name="Google Shape;347;p109"/>
          <p:cNvSpPr txBox="1"/>
          <p:nvPr>
            <p:ph idx="1" type="body"/>
          </p:nvPr>
        </p:nvSpPr>
        <p:spPr>
          <a:xfrm>
            <a:off x="838200" y="1535811"/>
            <a:ext cx="54864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The fs module still provides synchronous APIs, which you can use as follows:</a:t>
            </a:r>
            <a:endParaRPr/>
          </a:p>
          <a:p>
            <a:pPr indent="-228600" lvl="0" marL="457200" rtl="0" algn="just">
              <a:lnSpc>
                <a:spcPct val="90000"/>
              </a:lnSpc>
              <a:spcBef>
                <a:spcPts val="1000"/>
              </a:spcBef>
              <a:spcAft>
                <a:spcPts val="0"/>
              </a:spcAft>
              <a:buSzPts val="1800"/>
              <a:buNone/>
            </a:pPr>
            <a:r>
              <a:t/>
            </a:r>
            <a:endParaRPr/>
          </a:p>
          <a:p>
            <a:pPr indent="-342900" lvl="0" marL="457200" rtl="0" algn="just">
              <a:lnSpc>
                <a:spcPct val="90000"/>
              </a:lnSpc>
              <a:spcBef>
                <a:spcPts val="1000"/>
              </a:spcBef>
              <a:spcAft>
                <a:spcPts val="0"/>
              </a:spcAft>
              <a:buSzPts val="1800"/>
              <a:buChar char="•"/>
            </a:pPr>
            <a:r>
              <a:rPr lang="en-US"/>
              <a:t>Although they may look simpler to use, it’s generally recommended to use the async APIs for their better performance thanks to non-blocking I/O.</a:t>
            </a:r>
            <a:endParaRPr/>
          </a:p>
        </p:txBody>
      </p:sp>
      <p:sp>
        <p:nvSpPr>
          <p:cNvPr id="348" name="Google Shape;348;p109"/>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49" name="Google Shape;349;p109"/>
          <p:cNvSpPr txBox="1"/>
          <p:nvPr/>
        </p:nvSpPr>
        <p:spPr>
          <a:xfrm>
            <a:off x="6662056" y="1798229"/>
            <a:ext cx="5192487" cy="3108543"/>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fs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require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'fs'</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6A9955"/>
                </a:solidFill>
                <a:latin typeface="Consolas"/>
                <a:ea typeface="Consolas"/>
                <a:cs typeface="Consolas"/>
                <a:sym typeface="Consolas"/>
              </a:rPr>
              <a:t>// The writeFileSync API takes the location of the file</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6A9955"/>
                </a:solidFill>
                <a:latin typeface="Consolas"/>
                <a:ea typeface="Consolas"/>
                <a:cs typeface="Consolas"/>
                <a:sym typeface="Consolas"/>
              </a:rPr>
              <a:t>// and the contents to be written to it</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4EC9B0"/>
                </a:solidFill>
                <a:latin typeface="Consolas"/>
                <a:ea typeface="Consolas"/>
                <a:cs typeface="Consolas"/>
                <a:sym typeface="Consolas"/>
              </a:rPr>
              <a:t>fs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writeFileSync</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'README.md'</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'Hello Sync API!'</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6A9955"/>
                </a:solidFill>
                <a:latin typeface="Consolas"/>
                <a:ea typeface="Consolas"/>
                <a:cs typeface="Consolas"/>
                <a:sym typeface="Consolas"/>
              </a:rPr>
              <a:t>// The readFileSync API reads the file and returns a</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6A9955"/>
                </a:solidFill>
                <a:latin typeface="Consolas"/>
                <a:ea typeface="Consolas"/>
                <a:cs typeface="Consolas"/>
                <a:sym typeface="Consolas"/>
              </a:rPr>
              <a:t>// Buffer, whose `toString` method gives the string</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6A9955"/>
                </a:solidFill>
                <a:latin typeface="Consolas"/>
                <a:ea typeface="Consolas"/>
                <a:cs typeface="Consolas"/>
                <a:sym typeface="Consolas"/>
              </a:rPr>
              <a:t>// representation of the file</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9CDCFE"/>
                </a:solidFill>
                <a:latin typeface="Consolas"/>
                <a:ea typeface="Consolas"/>
                <a:cs typeface="Consolas"/>
                <a:sym typeface="Consolas"/>
              </a:rPr>
              <a:t>console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log</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4EC9B0"/>
                </a:solidFill>
                <a:latin typeface="Consolas"/>
                <a:ea typeface="Consolas"/>
                <a:cs typeface="Consolas"/>
                <a:sym typeface="Consolas"/>
              </a:rPr>
              <a:t>fs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readFileSync</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'README.md'</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toString</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10"/>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Changing File Permissions</a:t>
            </a:r>
            <a:endParaRPr/>
          </a:p>
        </p:txBody>
      </p:sp>
      <p:sp>
        <p:nvSpPr>
          <p:cNvPr id="355" name="Google Shape;355;p110"/>
          <p:cNvSpPr txBox="1"/>
          <p:nvPr>
            <p:ph idx="1" type="body"/>
          </p:nvPr>
        </p:nvSpPr>
        <p:spPr>
          <a:xfrm>
            <a:off x="838200" y="1535811"/>
            <a:ext cx="61722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Every file has permissions associated with them. These permissions determine who can read, write and execute a particular file on your system.</a:t>
            </a:r>
            <a:endParaRPr/>
          </a:p>
          <a:p>
            <a:pPr indent="-342900" lvl="0" marL="457200" rtl="0" algn="just">
              <a:lnSpc>
                <a:spcPct val="90000"/>
              </a:lnSpc>
              <a:spcBef>
                <a:spcPts val="1000"/>
              </a:spcBef>
              <a:spcAft>
                <a:spcPts val="0"/>
              </a:spcAft>
              <a:buSzPts val="1800"/>
              <a:buChar char="•"/>
            </a:pPr>
            <a:r>
              <a:rPr lang="en-US"/>
              <a:t>On linux systems, running ls -l will print information about the files and their permissions:</a:t>
            </a:r>
            <a:endParaRPr/>
          </a:p>
        </p:txBody>
      </p:sp>
      <p:sp>
        <p:nvSpPr>
          <p:cNvPr id="356" name="Google Shape;356;p110"/>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57" name="Google Shape;357;p110"/>
          <p:cNvPicPr preferRelativeResize="0"/>
          <p:nvPr/>
        </p:nvPicPr>
        <p:blipFill rotWithShape="1">
          <a:blip r:embed="rId3">
            <a:alphaModFix/>
          </a:blip>
          <a:srcRect b="0" l="0" r="0" t="0"/>
          <a:stretch/>
        </p:blipFill>
        <p:spPr>
          <a:xfrm>
            <a:off x="7334930" y="1535811"/>
            <a:ext cx="4772025" cy="34480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111"/>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Changing File Permissions – cont’d</a:t>
            </a:r>
            <a:endParaRPr/>
          </a:p>
        </p:txBody>
      </p:sp>
      <p:sp>
        <p:nvSpPr>
          <p:cNvPr id="363" name="Google Shape;363;p11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64" name="Google Shape;364;p111"/>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We can use the fs module to change the permission of README.md to add write access for the user group (664) :</a:t>
            </a:r>
            <a:endParaRPr/>
          </a:p>
        </p:txBody>
      </p:sp>
      <p:sp>
        <p:nvSpPr>
          <p:cNvPr id="365" name="Google Shape;365;p111"/>
          <p:cNvSpPr txBox="1"/>
          <p:nvPr/>
        </p:nvSpPr>
        <p:spPr>
          <a:xfrm>
            <a:off x="1110342" y="2803539"/>
            <a:ext cx="6096000" cy="1815882"/>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fs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require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'fs'</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4EC9B0"/>
                </a:solidFill>
                <a:latin typeface="Consolas"/>
                <a:ea typeface="Consolas"/>
                <a:cs typeface="Consolas"/>
                <a:sym typeface="Consolas"/>
              </a:rPr>
              <a:t>fs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chmod</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'README.md'</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B5CEA8"/>
                </a:solidFill>
                <a:latin typeface="Consolas"/>
                <a:ea typeface="Consolas"/>
                <a:cs typeface="Consolas"/>
                <a:sym typeface="Consolas"/>
              </a:rPr>
              <a:t>0o644</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err</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=&gt;</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if</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err</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console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error</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err</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console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log</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'Permissions changed successfully'</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366" name="Google Shape;366;p111"/>
          <p:cNvPicPr preferRelativeResize="0"/>
          <p:nvPr/>
        </p:nvPicPr>
        <p:blipFill rotWithShape="1">
          <a:blip r:embed="rId3">
            <a:alphaModFix/>
          </a:blip>
          <a:srcRect b="0" l="0" r="0" t="0"/>
          <a:stretch/>
        </p:blipFill>
        <p:spPr>
          <a:xfrm>
            <a:off x="7294468" y="2803539"/>
            <a:ext cx="4591691" cy="103837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112"/>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Streaming Files</a:t>
            </a:r>
            <a:endParaRPr/>
          </a:p>
        </p:txBody>
      </p:sp>
      <p:sp>
        <p:nvSpPr>
          <p:cNvPr id="372" name="Google Shape;372;p112"/>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When we use the readFile and writeFile methods of the fs module, we treated the file as one chunk of data that we can read from or write to.</a:t>
            </a:r>
            <a:endParaRPr/>
          </a:p>
          <a:p>
            <a:pPr indent="-342900" lvl="0" marL="457200" rtl="0" algn="just">
              <a:lnSpc>
                <a:spcPct val="90000"/>
              </a:lnSpc>
              <a:spcBef>
                <a:spcPts val="1000"/>
              </a:spcBef>
              <a:spcAft>
                <a:spcPts val="0"/>
              </a:spcAft>
              <a:buSzPts val="1800"/>
              <a:buChar char="•"/>
            </a:pPr>
            <a:r>
              <a:rPr lang="en-US"/>
              <a:t>While this approach works for small files, it won’t scale for larger files. In this case, we need to think of each file as a stream of data, rather than a single large chunk.</a:t>
            </a:r>
            <a:endParaRPr/>
          </a:p>
        </p:txBody>
      </p:sp>
      <p:sp>
        <p:nvSpPr>
          <p:cNvPr id="373" name="Google Shape;373;p11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113"/>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Streaming Files – cont’d</a:t>
            </a:r>
            <a:endParaRPr/>
          </a:p>
        </p:txBody>
      </p:sp>
      <p:sp>
        <p:nvSpPr>
          <p:cNvPr id="379" name="Google Shape;379;p113"/>
          <p:cNvSpPr txBox="1"/>
          <p:nvPr>
            <p:ph idx="1" type="body"/>
          </p:nvPr>
        </p:nvSpPr>
        <p:spPr>
          <a:xfrm>
            <a:off x="838200" y="1535811"/>
            <a:ext cx="3701143" cy="4351338"/>
          </a:xfrm>
          <a:prstGeom prst="rect">
            <a:avLst/>
          </a:prstGeom>
          <a:noFill/>
          <a:ln>
            <a:noFill/>
          </a:ln>
        </p:spPr>
        <p:txBody>
          <a:bodyPr anchorCtr="0" anchor="t" bIns="45700" lIns="91425" spcFirstLastPara="1" rIns="91425" wrap="square" tIns="45700">
            <a:normAutofit lnSpcReduction="10000"/>
          </a:bodyPr>
          <a:lstStyle/>
          <a:p>
            <a:pPr indent="-342900" lvl="0" marL="457200" rtl="0" algn="just">
              <a:lnSpc>
                <a:spcPct val="90000"/>
              </a:lnSpc>
              <a:spcBef>
                <a:spcPts val="1000"/>
              </a:spcBef>
              <a:spcAft>
                <a:spcPts val="0"/>
              </a:spcAft>
              <a:buSzPts val="1800"/>
              <a:buChar char="•"/>
            </a:pPr>
            <a:r>
              <a:rPr lang="en-US"/>
              <a:t>Data streams allow us to work with large data without compromising the limited memory or CPU of our system. The fs module allows us to make use of streams for this purpose.</a:t>
            </a:r>
            <a:endParaRPr/>
          </a:p>
        </p:txBody>
      </p:sp>
      <p:sp>
        <p:nvSpPr>
          <p:cNvPr id="380" name="Google Shape;380;p11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81" name="Google Shape;381;p113"/>
          <p:cNvPicPr preferRelativeResize="0"/>
          <p:nvPr/>
        </p:nvPicPr>
        <p:blipFill rotWithShape="1">
          <a:blip r:embed="rId3">
            <a:alphaModFix/>
          </a:blip>
          <a:srcRect b="0" l="0" r="0" t="0"/>
          <a:stretch/>
        </p:blipFill>
        <p:spPr>
          <a:xfrm>
            <a:off x="4322370" y="1296892"/>
            <a:ext cx="7869630" cy="435133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114"/>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Read Stream</a:t>
            </a:r>
            <a:endParaRPr/>
          </a:p>
        </p:txBody>
      </p:sp>
      <p:sp>
        <p:nvSpPr>
          <p:cNvPr id="387" name="Google Shape;387;p114"/>
          <p:cNvSpPr txBox="1"/>
          <p:nvPr>
            <p:ph idx="1" type="body"/>
          </p:nvPr>
        </p:nvSpPr>
        <p:spPr>
          <a:xfrm>
            <a:off x="217713" y="1439686"/>
            <a:ext cx="3848267"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To illustrate how read streams work, let’s read a large text file (named words.txt) and count the total number of words in the file, using file streams:</a:t>
            </a:r>
            <a:endParaRPr/>
          </a:p>
        </p:txBody>
      </p:sp>
      <p:sp>
        <p:nvSpPr>
          <p:cNvPr id="388" name="Google Shape;388;p11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89" name="Google Shape;389;p114"/>
          <p:cNvPicPr preferRelativeResize="0"/>
          <p:nvPr/>
        </p:nvPicPr>
        <p:blipFill rotWithShape="1">
          <a:blip r:embed="rId3">
            <a:alphaModFix/>
          </a:blip>
          <a:srcRect b="19233" l="0" r="0" t="0"/>
          <a:stretch/>
        </p:blipFill>
        <p:spPr>
          <a:xfrm>
            <a:off x="484581" y="4971547"/>
            <a:ext cx="3581399" cy="721682"/>
          </a:xfrm>
          <a:prstGeom prst="rect">
            <a:avLst/>
          </a:prstGeom>
          <a:noFill/>
          <a:ln>
            <a:noFill/>
          </a:ln>
        </p:spPr>
      </p:pic>
      <p:sp>
        <p:nvSpPr>
          <p:cNvPr id="390" name="Google Shape;390;p114"/>
          <p:cNvSpPr txBox="1"/>
          <p:nvPr/>
        </p:nvSpPr>
        <p:spPr>
          <a:xfrm>
            <a:off x="4332848" y="13077"/>
            <a:ext cx="7859151" cy="6555641"/>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fs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require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'fs'</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6A9955"/>
                </a:solidFill>
                <a:latin typeface="Consolas"/>
                <a:ea typeface="Consolas"/>
                <a:cs typeface="Consolas"/>
                <a:sym typeface="Consolas"/>
              </a:rPr>
              <a:t>// Initialize the time at which the program started</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startTime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new</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Date</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6A9955"/>
                </a:solidFill>
                <a:latin typeface="Consolas"/>
                <a:ea typeface="Consolas"/>
                <a:cs typeface="Consolas"/>
                <a:sym typeface="Consolas"/>
              </a:rPr>
              <a:t>// create a read stream from the `words.txt` file</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rStream</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fs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createReadStream</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'words.txt'</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6A9955"/>
                </a:solidFill>
                <a:latin typeface="Consolas"/>
                <a:ea typeface="Consolas"/>
                <a:cs typeface="Consolas"/>
                <a:sym typeface="Consolas"/>
              </a:rPr>
              <a:t>// initialize total word count</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569CD6"/>
                </a:solidFill>
                <a:latin typeface="Consolas"/>
                <a:ea typeface="Consolas"/>
                <a:cs typeface="Consolas"/>
                <a:sym typeface="Consolas"/>
              </a:rPr>
              <a:t>let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total</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B5CEA8"/>
                </a:solidFill>
                <a:latin typeface="Consolas"/>
                <a:ea typeface="Consolas"/>
                <a:cs typeface="Consolas"/>
                <a:sym typeface="Consolas"/>
              </a:rPr>
              <a:t>0</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6A9955"/>
                </a:solidFill>
                <a:latin typeface="Consolas"/>
                <a:ea typeface="Consolas"/>
                <a:cs typeface="Consolas"/>
                <a:sym typeface="Consolas"/>
              </a:rPr>
              <a:t>// the `on data` method registers a handler for everytime we</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6A9955"/>
                </a:solidFill>
                <a:latin typeface="Consolas"/>
                <a:ea typeface="Consolas"/>
                <a:cs typeface="Consolas"/>
                <a:sym typeface="Consolas"/>
              </a:rPr>
              <a:t>// receive new data from the file stream</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4FC1FF"/>
                </a:solidFill>
                <a:latin typeface="Consolas"/>
                <a:ea typeface="Consolas"/>
                <a:cs typeface="Consolas"/>
                <a:sym typeface="Consolas"/>
              </a:rPr>
              <a:t>rStream</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on</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'data'</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b</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=&gt;</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6A9955"/>
                </a:solidFill>
                <a:latin typeface="Consolas"/>
                <a:ea typeface="Consolas"/>
                <a:cs typeface="Consolas"/>
                <a:sym typeface="Consolas"/>
              </a:rPr>
              <a:t>// `b` here is the chunk of data received from the</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6A9955"/>
                </a:solidFill>
                <a:latin typeface="Consolas"/>
                <a:ea typeface="Consolas"/>
                <a:cs typeface="Consolas"/>
                <a:sym typeface="Consolas"/>
              </a:rPr>
              <a:t>// file stream</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bStr</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b</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toString</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6A9955"/>
                </a:solidFill>
                <a:latin typeface="Consolas"/>
                <a:ea typeface="Consolas"/>
                <a:cs typeface="Consolas"/>
                <a:sym typeface="Consolas"/>
              </a:rPr>
              <a:t>// We split the string by spaces and new lines and add it to the</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6A9955"/>
                </a:solidFill>
                <a:latin typeface="Consolas"/>
                <a:ea typeface="Consolas"/>
                <a:cs typeface="Consolas"/>
                <a:sym typeface="Consolas"/>
              </a:rPr>
              <a:t>// total-- we subtract one because of the extra space/newline/broken word</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6A9955"/>
                </a:solidFill>
                <a:latin typeface="Consolas"/>
                <a:ea typeface="Consolas"/>
                <a:cs typeface="Consolas"/>
                <a:sym typeface="Consolas"/>
              </a:rPr>
              <a:t>// at the end of the chunk</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6A9955"/>
                </a:solidFill>
                <a:latin typeface="Consolas"/>
                <a:ea typeface="Consolas"/>
                <a:cs typeface="Consolas"/>
                <a:sym typeface="Consolas"/>
              </a:rPr>
              <a:t>// we shouldn't do this for the last chunk of data, which we handle later</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total</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bStr</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split</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16969"/>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a:t>
            </a:r>
            <a:r>
              <a:rPr b="0" i="0" lang="en-US" sz="1400" u="none" cap="none" strike="noStrike">
                <a:solidFill>
                  <a:srgbClr val="D16969"/>
                </a:solidFill>
                <a:latin typeface="Consolas"/>
                <a:ea typeface="Consolas"/>
                <a:cs typeface="Consolas"/>
                <a:sym typeface="Consolas"/>
              </a:rPr>
              <a:t>\s\n</a:t>
            </a:r>
            <a:r>
              <a:rPr b="0" i="0" lang="en-US" sz="1400" u="none" cap="none" strike="noStrike">
                <a:solidFill>
                  <a:srgbClr val="CE9178"/>
                </a:solidFill>
                <a:latin typeface="Consolas"/>
                <a:ea typeface="Consolas"/>
                <a:cs typeface="Consolas"/>
                <a:sym typeface="Consolas"/>
              </a:rPr>
              <a:t>]</a:t>
            </a:r>
            <a:r>
              <a:rPr b="0" i="0" lang="en-US" sz="1400" u="none" cap="none" strike="noStrike">
                <a:solidFill>
                  <a:srgbClr val="D7BA7D"/>
                </a:solidFill>
                <a:latin typeface="Consolas"/>
                <a:ea typeface="Consolas"/>
                <a:cs typeface="Consolas"/>
                <a:sym typeface="Consolas"/>
              </a:rPr>
              <a:t>+</a:t>
            </a:r>
            <a:r>
              <a:rPr b="0" i="0" lang="en-US" sz="1400" u="none" cap="none" strike="noStrike">
                <a:solidFill>
                  <a:srgbClr val="D16969"/>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length</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B5CEA8"/>
                </a:solidFill>
                <a:latin typeface="Consolas"/>
                <a:ea typeface="Consolas"/>
                <a:cs typeface="Consolas"/>
                <a:sym typeface="Consolas"/>
              </a:rPr>
              <a:t>1</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4FC1FF"/>
                </a:solidFill>
                <a:latin typeface="Consolas"/>
                <a:ea typeface="Consolas"/>
                <a:cs typeface="Consolas"/>
                <a:sym typeface="Consolas"/>
              </a:rPr>
              <a:t>rStream</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on</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'end'</a:t>
            </a: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569CD6"/>
                </a:solidFill>
                <a:latin typeface="Consolas"/>
                <a:ea typeface="Consolas"/>
                <a:cs typeface="Consolas"/>
                <a:sym typeface="Consolas"/>
              </a:rPr>
              <a:t>=&gt;</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6A9955"/>
                </a:solidFill>
                <a:latin typeface="Consolas"/>
                <a:ea typeface="Consolas"/>
                <a:cs typeface="Consolas"/>
                <a:sym typeface="Consolas"/>
              </a:rPr>
              <a:t>// Finally, the `on end` handler is called once the data stream completes </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6A9955"/>
                </a:solidFill>
                <a:latin typeface="Consolas"/>
                <a:ea typeface="Consolas"/>
                <a:cs typeface="Consolas"/>
                <a:sym typeface="Consolas"/>
              </a:rPr>
              <a:t>// we add one to the total, because we shouldn't subtract 1 from the last</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6A9955"/>
                </a:solidFill>
                <a:latin typeface="Consolas"/>
                <a:ea typeface="Consolas"/>
                <a:cs typeface="Consolas"/>
                <a:sym typeface="Consolas"/>
              </a:rPr>
              <a:t>// chunk of data in the `data` handler, for which we're compensating here</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console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log</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'total words:'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total</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B5CEA8"/>
                </a:solidFill>
                <a:latin typeface="Consolas"/>
                <a:ea typeface="Consolas"/>
                <a:cs typeface="Consolas"/>
                <a:sym typeface="Consolas"/>
              </a:rPr>
              <a:t>1</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6A9955"/>
                </a:solidFill>
                <a:latin typeface="Consolas"/>
                <a:ea typeface="Consolas"/>
                <a:cs typeface="Consolas"/>
                <a:sym typeface="Consolas"/>
              </a:rPr>
              <a:t>// Print the total time taken, as well as the total used program memory</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console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log</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'total time:'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new</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Date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startTime</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memoryUsedMb</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process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memoryUsage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heapUsed</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B5CEA8"/>
                </a:solidFill>
                <a:latin typeface="Consolas"/>
                <a:ea typeface="Consolas"/>
                <a:cs typeface="Consolas"/>
                <a:sym typeface="Consolas"/>
              </a:rPr>
              <a:t>1024</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B5CEA8"/>
                </a:solidFill>
                <a:latin typeface="Consolas"/>
                <a:ea typeface="Consolas"/>
                <a:cs typeface="Consolas"/>
                <a:sym typeface="Consolas"/>
              </a:rPr>
              <a:t>1024</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console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log</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'the program used'</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memoryUsedMb</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'MB'</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115"/>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Write Streams</a:t>
            </a:r>
            <a:endParaRPr/>
          </a:p>
        </p:txBody>
      </p:sp>
      <p:sp>
        <p:nvSpPr>
          <p:cNvPr id="396" name="Google Shape;396;p115"/>
          <p:cNvSpPr txBox="1"/>
          <p:nvPr>
            <p:ph idx="1" type="body"/>
          </p:nvPr>
        </p:nvSpPr>
        <p:spPr>
          <a:xfrm>
            <a:off x="838200" y="1535811"/>
            <a:ext cx="6868886"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Write streams are like read streams but in the other directions. Similar to how read streams work, we open a write stream to a file, and write to it in chunks, ending the stream once we’re done.</a:t>
            </a:r>
            <a:endParaRPr/>
          </a:p>
          <a:p>
            <a:pPr indent="-342900" lvl="0" marL="457200" rtl="0" algn="just">
              <a:lnSpc>
                <a:spcPct val="90000"/>
              </a:lnSpc>
              <a:spcBef>
                <a:spcPts val="1000"/>
              </a:spcBef>
              <a:spcAft>
                <a:spcPts val="0"/>
              </a:spcAft>
              <a:buSzPts val="1800"/>
              <a:buChar char="•"/>
            </a:pPr>
            <a:r>
              <a:rPr lang="en-US"/>
              <a:t>Here’s an example of how we can use write streams to store the first thousand numbers in the Fibonacci sequence:</a:t>
            </a:r>
            <a:endParaRPr/>
          </a:p>
        </p:txBody>
      </p:sp>
      <p:sp>
        <p:nvSpPr>
          <p:cNvPr id="397" name="Google Shape;397;p115"/>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98" name="Google Shape;398;p115"/>
          <p:cNvPicPr preferRelativeResize="0"/>
          <p:nvPr/>
        </p:nvPicPr>
        <p:blipFill rotWithShape="1">
          <a:blip r:embed="rId3">
            <a:alphaModFix/>
          </a:blip>
          <a:srcRect b="0" l="0" r="0" t="0"/>
          <a:stretch/>
        </p:blipFill>
        <p:spPr>
          <a:xfrm>
            <a:off x="7993927" y="1666168"/>
            <a:ext cx="3867690" cy="434400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116"/>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Write Streams – cont’d</a:t>
            </a:r>
            <a:endParaRPr/>
          </a:p>
        </p:txBody>
      </p:sp>
      <p:sp>
        <p:nvSpPr>
          <p:cNvPr id="404" name="Google Shape;404;p116"/>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1800"/>
              <a:buNone/>
            </a:pPr>
            <a:r>
              <a:t/>
            </a:r>
            <a:endParaRPr/>
          </a:p>
        </p:txBody>
      </p:sp>
      <p:sp>
        <p:nvSpPr>
          <p:cNvPr id="405" name="Google Shape;405;p11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06" name="Google Shape;406;p116"/>
          <p:cNvSpPr txBox="1"/>
          <p:nvPr/>
        </p:nvSpPr>
        <p:spPr>
          <a:xfrm>
            <a:off x="359228" y="1550662"/>
            <a:ext cx="5671457" cy="4616648"/>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fs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require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'fs'</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569CD6"/>
                </a:solidFill>
                <a:latin typeface="Consolas"/>
                <a:ea typeface="Consolas"/>
                <a:cs typeface="Consolas"/>
                <a:sym typeface="Consolas"/>
              </a:rPr>
              <a:t>class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Fibonacci</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6A9955"/>
                </a:solidFill>
                <a:latin typeface="Consolas"/>
                <a:ea typeface="Consolas"/>
                <a:cs typeface="Consolas"/>
                <a:sym typeface="Consolas"/>
              </a:rPr>
              <a:t>// The Fibonacci class has the previous number and current</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6A9955"/>
                </a:solidFill>
                <a:latin typeface="Consolas"/>
                <a:ea typeface="Consolas"/>
                <a:cs typeface="Consolas"/>
                <a:sym typeface="Consolas"/>
              </a:rPr>
              <a:t>// number as its instance attributes</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constructor</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this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prev</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B5CEA8"/>
                </a:solidFill>
                <a:latin typeface="Consolas"/>
                <a:ea typeface="Consolas"/>
                <a:cs typeface="Consolas"/>
                <a:sym typeface="Consolas"/>
              </a:rPr>
              <a:t>0</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this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current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B5CEA8"/>
                </a:solidFill>
                <a:latin typeface="Consolas"/>
                <a:ea typeface="Consolas"/>
                <a:cs typeface="Consolas"/>
                <a:sym typeface="Consolas"/>
              </a:rPr>
              <a:t>1</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6A9955"/>
                </a:solidFill>
                <a:latin typeface="Consolas"/>
                <a:ea typeface="Consolas"/>
                <a:cs typeface="Consolas"/>
                <a:sym typeface="Consolas"/>
              </a:rPr>
              <a:t>// the next method returns the current value, and</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6A9955"/>
                </a:solidFill>
                <a:latin typeface="Consolas"/>
                <a:ea typeface="Consolas"/>
                <a:cs typeface="Consolas"/>
                <a:sym typeface="Consolas"/>
              </a:rPr>
              <a:t>// increments the current value by adding the past value to it</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next</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current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this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current</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this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prev</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current</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this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current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current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this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prev</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return</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current</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407" name="Google Shape;407;p116"/>
          <p:cNvSpPr txBox="1"/>
          <p:nvPr/>
        </p:nvSpPr>
        <p:spPr>
          <a:xfrm>
            <a:off x="6161316" y="265189"/>
            <a:ext cx="5910941" cy="590931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6A9955"/>
                </a:solidFill>
                <a:latin typeface="Consolas"/>
                <a:ea typeface="Consolas"/>
                <a:cs typeface="Consolas"/>
                <a:sym typeface="Consolas"/>
              </a:rPr>
              <a:t>// Iniitalize a writeStream to a a new file "fibonacci.txt"</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writeStream</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fs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createWriteStream</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'fibonacci.txt'</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6A9955"/>
                </a:solidFill>
                <a:latin typeface="Consolas"/>
                <a:ea typeface="Consolas"/>
                <a:cs typeface="Consolas"/>
                <a:sym typeface="Consolas"/>
              </a:rPr>
              <a:t>// the on ready callback gets called once the file is available to write</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4FC1FF"/>
                </a:solidFill>
                <a:latin typeface="Consolas"/>
                <a:ea typeface="Consolas"/>
                <a:cs typeface="Consolas"/>
                <a:sym typeface="Consolas"/>
              </a:rPr>
              <a:t>writeStream</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on</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'ready'</a:t>
            </a: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569CD6"/>
                </a:solidFill>
                <a:latin typeface="Consolas"/>
                <a:ea typeface="Consolas"/>
                <a:cs typeface="Consolas"/>
                <a:sym typeface="Consolas"/>
              </a:rPr>
              <a:t>=&gt;</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6A9955"/>
                </a:solidFill>
                <a:latin typeface="Consolas"/>
                <a:ea typeface="Consolas"/>
                <a:cs typeface="Consolas"/>
                <a:sym typeface="Consolas"/>
              </a:rPr>
              <a:t>// initialize a new object of the Fibonacci class</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f</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new</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Fibonacci</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6A9955"/>
                </a:solidFill>
                <a:latin typeface="Consolas"/>
                <a:ea typeface="Consolas"/>
                <a:cs typeface="Consolas"/>
                <a:sym typeface="Consolas"/>
              </a:rPr>
              <a:t>// For each iteration, obtain the next number in the sequence </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6A9955"/>
                </a:solidFill>
                <a:latin typeface="Consolas"/>
                <a:ea typeface="Consolas"/>
                <a:cs typeface="Consolas"/>
                <a:sym typeface="Consolas"/>
              </a:rPr>
              <a:t>// and write to the file, adding a newline each time</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for</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let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i</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B5CEA8"/>
                </a:solidFill>
                <a:latin typeface="Consolas"/>
                <a:ea typeface="Consolas"/>
                <a:cs typeface="Consolas"/>
                <a:sym typeface="Consolas"/>
              </a:rPr>
              <a:t>0</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i</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&lt;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B5CEA8"/>
                </a:solidFill>
                <a:latin typeface="Consolas"/>
                <a:ea typeface="Consolas"/>
                <a:cs typeface="Consolas"/>
                <a:sym typeface="Consolas"/>
              </a:rPr>
              <a:t>1000</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i</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n</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f</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next</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writeStream</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write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4EC9B0"/>
                </a:solidFill>
                <a:latin typeface="Consolas"/>
                <a:ea typeface="Consolas"/>
                <a:cs typeface="Consolas"/>
                <a:sym typeface="Consolas"/>
              </a:rPr>
              <a:t>String</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4FC1FF"/>
                </a:solidFill>
                <a:latin typeface="Consolas"/>
                <a:ea typeface="Consolas"/>
                <a:cs typeface="Consolas"/>
                <a:sym typeface="Consolas"/>
              </a:rPr>
              <a:t>n</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a:t>
            </a:r>
            <a:r>
              <a:rPr b="0" i="0" lang="en-US" sz="1400" u="none" cap="none" strike="noStrike">
                <a:solidFill>
                  <a:srgbClr val="D7BA7D"/>
                </a:solidFill>
                <a:latin typeface="Consolas"/>
                <a:ea typeface="Consolas"/>
                <a:cs typeface="Consolas"/>
                <a:sym typeface="Consolas"/>
              </a:rPr>
              <a:t>\n</a:t>
            </a:r>
            <a:r>
              <a:rPr b="0" i="0" lang="en-US" sz="1400" u="none" cap="none" strike="noStrike">
                <a:solidFill>
                  <a:srgbClr val="CE9178"/>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err</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=&gt;</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6A9955"/>
                </a:solidFill>
                <a:latin typeface="Consolas"/>
                <a:ea typeface="Consolas"/>
                <a:cs typeface="Consolas"/>
                <a:sym typeface="Consolas"/>
              </a:rPr>
              <a:t>// if there is any error in writing, log it</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if</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err</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console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error</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'error writing:'</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err</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6A9955"/>
                </a:solidFill>
                <a:latin typeface="Consolas"/>
                <a:ea typeface="Consolas"/>
                <a:cs typeface="Consolas"/>
                <a:sym typeface="Consolas"/>
              </a:rPr>
              <a:t>// The `end` method closes the write stream, once we're done</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writeStream</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end</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87"/>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HTTP (Hypertext Transfer Protocol) – cont’d</a:t>
            </a:r>
            <a:endParaRPr/>
          </a:p>
        </p:txBody>
      </p:sp>
      <p:sp>
        <p:nvSpPr>
          <p:cNvPr id="113" name="Google Shape;113;p87"/>
          <p:cNvSpPr txBox="1"/>
          <p:nvPr>
            <p:ph idx="1" type="body"/>
          </p:nvPr>
        </p:nvSpPr>
        <p:spPr>
          <a:xfrm>
            <a:off x="838200" y="1535810"/>
            <a:ext cx="5257800" cy="4944889"/>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marR="0" rtl="0" algn="just">
              <a:lnSpc>
                <a:spcPct val="107000"/>
              </a:lnSpc>
              <a:spcBef>
                <a:spcPts val="0"/>
              </a:spcBef>
              <a:spcAft>
                <a:spcPts val="0"/>
              </a:spcAft>
              <a:buSzPct val="81081"/>
              <a:buChar char="•"/>
            </a:pPr>
            <a:r>
              <a:rPr b="1" lang="en-US" sz="2400">
                <a:latin typeface="Calibri"/>
                <a:ea typeface="Calibri"/>
                <a:cs typeface="Calibri"/>
                <a:sym typeface="Calibri"/>
              </a:rPr>
              <a:t>HTTP/1.1</a:t>
            </a:r>
            <a:endParaRPr/>
          </a:p>
          <a:p>
            <a:pPr indent="-342900" lvl="0" marL="342900" marR="0" rtl="0" algn="just">
              <a:lnSpc>
                <a:spcPct val="107000"/>
              </a:lnSpc>
              <a:spcBef>
                <a:spcPts val="800"/>
              </a:spcBef>
              <a:spcAft>
                <a:spcPts val="0"/>
              </a:spcAft>
              <a:buSzPct val="81081"/>
              <a:buFont typeface="Calibri"/>
              <a:buChar char="-"/>
            </a:pPr>
            <a:r>
              <a:rPr lang="en-US" sz="2400">
                <a:latin typeface="Calibri"/>
                <a:ea typeface="Calibri"/>
                <a:cs typeface="Calibri"/>
                <a:sym typeface="Calibri"/>
              </a:rPr>
              <a:t>Modification was made in 2014</a:t>
            </a:r>
            <a:endParaRPr/>
          </a:p>
          <a:p>
            <a:pPr indent="-342900" lvl="0" marL="342900" marR="0" rtl="0" algn="just">
              <a:lnSpc>
                <a:spcPct val="107000"/>
              </a:lnSpc>
              <a:spcBef>
                <a:spcPts val="0"/>
              </a:spcBef>
              <a:spcAft>
                <a:spcPts val="0"/>
              </a:spcAft>
              <a:buSzPct val="81081"/>
              <a:buFont typeface="Calibri"/>
              <a:buChar char="-"/>
            </a:pPr>
            <a:r>
              <a:rPr lang="en-US" sz="2400">
                <a:latin typeface="Calibri"/>
                <a:ea typeface="Calibri"/>
                <a:cs typeface="Calibri"/>
                <a:sym typeface="Calibri"/>
              </a:rPr>
              <a:t>Each TCP/IP connection is limited to one open request in this version</a:t>
            </a:r>
            <a:endParaRPr/>
          </a:p>
          <a:p>
            <a:pPr indent="-342900" lvl="0" marL="342900" marR="0" rtl="0" algn="just">
              <a:lnSpc>
                <a:spcPct val="107000"/>
              </a:lnSpc>
              <a:spcBef>
                <a:spcPts val="0"/>
              </a:spcBef>
              <a:spcAft>
                <a:spcPts val="0"/>
              </a:spcAft>
              <a:buSzPct val="81081"/>
              <a:buFont typeface="Calibri"/>
              <a:buChar char="-"/>
            </a:pPr>
            <a:r>
              <a:rPr lang="en-US" sz="2400">
                <a:latin typeface="Calibri"/>
                <a:ea typeface="Calibri"/>
                <a:cs typeface="Calibri"/>
                <a:sym typeface="Calibri"/>
              </a:rPr>
              <a:t>HTTP/0.9 was the protocol's first version. Currrntly, this version is entirely obsolete.</a:t>
            </a:r>
            <a:endParaRPr/>
          </a:p>
          <a:p>
            <a:pPr indent="-228600" lvl="0" marL="228600" marR="0" rtl="0" algn="just">
              <a:lnSpc>
                <a:spcPct val="107000"/>
              </a:lnSpc>
              <a:spcBef>
                <a:spcPts val="800"/>
              </a:spcBef>
              <a:spcAft>
                <a:spcPts val="0"/>
              </a:spcAft>
              <a:buSzPct val="81081"/>
              <a:buChar char="•"/>
            </a:pPr>
            <a:r>
              <a:rPr b="1" lang="en-US" sz="2400">
                <a:latin typeface="Calibri"/>
                <a:ea typeface="Calibri"/>
                <a:cs typeface="Calibri"/>
                <a:sym typeface="Calibri"/>
              </a:rPr>
              <a:t>HTTP/2.0</a:t>
            </a:r>
            <a:endParaRPr/>
          </a:p>
          <a:p>
            <a:pPr indent="-342900" lvl="0" marL="342900" marR="0" rtl="0" algn="just">
              <a:lnSpc>
                <a:spcPct val="107000"/>
              </a:lnSpc>
              <a:spcBef>
                <a:spcPts val="800"/>
              </a:spcBef>
              <a:spcAft>
                <a:spcPts val="0"/>
              </a:spcAft>
              <a:buSzPct val="81081"/>
              <a:buFont typeface="Calibri"/>
              <a:buChar char="-"/>
            </a:pPr>
            <a:r>
              <a:rPr lang="en-US" sz="2400">
                <a:latin typeface="Calibri"/>
                <a:ea typeface="Calibri"/>
                <a:cs typeface="Calibri"/>
                <a:sym typeface="Calibri"/>
              </a:rPr>
              <a:t>The most recent iterations of Chrome, Firefox, Safari, and Edge all support HTTP/2.0. </a:t>
            </a:r>
            <a:endParaRPr/>
          </a:p>
          <a:p>
            <a:pPr indent="-342900" lvl="0" marL="342900" marR="0" rtl="0" algn="just">
              <a:lnSpc>
                <a:spcPct val="107000"/>
              </a:lnSpc>
              <a:spcBef>
                <a:spcPts val="0"/>
              </a:spcBef>
              <a:spcAft>
                <a:spcPts val="0"/>
              </a:spcAft>
              <a:buSzPct val="81081"/>
              <a:buFont typeface="Calibri"/>
              <a:buChar char="-"/>
            </a:pPr>
            <a:r>
              <a:rPr lang="en-US" sz="2400">
                <a:latin typeface="Calibri"/>
                <a:ea typeface="Calibri"/>
                <a:cs typeface="Calibri"/>
                <a:sym typeface="Calibri"/>
              </a:rPr>
              <a:t>When using this HTTP version, the client can send numerous queries at once. </a:t>
            </a:r>
            <a:endParaRPr/>
          </a:p>
          <a:p>
            <a:pPr indent="-342900" lvl="0" marL="342900" marR="0" rtl="0" algn="just">
              <a:lnSpc>
                <a:spcPct val="107000"/>
              </a:lnSpc>
              <a:spcBef>
                <a:spcPts val="0"/>
              </a:spcBef>
              <a:spcAft>
                <a:spcPts val="800"/>
              </a:spcAft>
              <a:buSzPct val="81081"/>
              <a:buFont typeface="Calibri"/>
              <a:buChar char="-"/>
            </a:pPr>
            <a:r>
              <a:rPr lang="en-US" sz="2400">
                <a:latin typeface="Calibri"/>
                <a:ea typeface="Calibri"/>
                <a:cs typeface="Calibri"/>
                <a:sym typeface="Calibri"/>
              </a:rPr>
              <a:t>It accelerates the speed at which a page loads. </a:t>
            </a:r>
            <a:endParaRPr/>
          </a:p>
        </p:txBody>
      </p:sp>
      <p:sp>
        <p:nvSpPr>
          <p:cNvPr id="114" name="Google Shape;114;p8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15" name="Google Shape;115;p87"/>
          <p:cNvPicPr preferRelativeResize="0"/>
          <p:nvPr/>
        </p:nvPicPr>
        <p:blipFill rotWithShape="1">
          <a:blip r:embed="rId3">
            <a:alphaModFix/>
          </a:blip>
          <a:srcRect b="0" l="0" r="0" t="0"/>
          <a:stretch/>
        </p:blipFill>
        <p:spPr>
          <a:xfrm>
            <a:off x="6148705" y="1535810"/>
            <a:ext cx="6043295" cy="48196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117"/>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File System Interaction</a:t>
            </a:r>
            <a:endParaRPr/>
          </a:p>
        </p:txBody>
      </p:sp>
      <p:sp>
        <p:nvSpPr>
          <p:cNvPr id="413" name="Google Shape;413;p117"/>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Any programming language wil require interaction with the file system, which is both crucial and common. </a:t>
            </a:r>
            <a:endParaRPr/>
          </a:p>
          <a:p>
            <a:pPr indent="-342900" lvl="0" marL="457200" rtl="0" algn="just">
              <a:lnSpc>
                <a:spcPct val="90000"/>
              </a:lnSpc>
              <a:spcBef>
                <a:spcPts val="1000"/>
              </a:spcBef>
              <a:spcAft>
                <a:spcPts val="0"/>
              </a:spcAft>
              <a:buSzPts val="1800"/>
              <a:buChar char="•"/>
            </a:pPr>
            <a:r>
              <a:rPr lang="en-US"/>
              <a:t>To communicate with the file system, NodeJS comes with two built-in modules: fs and path. </a:t>
            </a:r>
            <a:endParaRPr/>
          </a:p>
          <a:p>
            <a:pPr indent="-342900" lvl="0" marL="457200" rtl="0" algn="just">
              <a:lnSpc>
                <a:spcPct val="90000"/>
              </a:lnSpc>
              <a:spcBef>
                <a:spcPts val="1000"/>
              </a:spcBef>
              <a:spcAft>
                <a:spcPts val="0"/>
              </a:spcAft>
              <a:buSzPts val="1800"/>
              <a:buChar char="•"/>
            </a:pPr>
            <a:r>
              <a:rPr lang="en-US"/>
              <a:t>The path module serves as a kind of aid module to obtain file paths, join paths, etc. </a:t>
            </a:r>
            <a:endParaRPr/>
          </a:p>
          <a:p>
            <a:pPr indent="-342900" lvl="0" marL="457200" rtl="0" algn="just">
              <a:lnSpc>
                <a:spcPct val="90000"/>
              </a:lnSpc>
              <a:spcBef>
                <a:spcPts val="1000"/>
              </a:spcBef>
              <a:spcAft>
                <a:spcPts val="0"/>
              </a:spcAft>
              <a:buSzPts val="1800"/>
              <a:buChar char="•"/>
            </a:pPr>
            <a:r>
              <a:rPr lang="en-US"/>
              <a:t>while the fs module serves as the primary module for interaction with the file system.</a:t>
            </a:r>
            <a:endParaRPr/>
          </a:p>
        </p:txBody>
      </p:sp>
      <p:sp>
        <p:nvSpPr>
          <p:cNvPr id="414" name="Google Shape;414;p11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118"/>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File System Interaction: File Server</a:t>
            </a:r>
            <a:endParaRPr/>
          </a:p>
        </p:txBody>
      </p:sp>
      <p:sp>
        <p:nvSpPr>
          <p:cNvPr id="420" name="Google Shape;420;p118"/>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You can interact with your computer’s file system using the Node.js file system module. </a:t>
            </a:r>
            <a:endParaRPr/>
          </a:p>
          <a:p>
            <a:pPr indent="-342900" lvl="0" marL="457200" rtl="0" algn="just">
              <a:lnSpc>
                <a:spcPct val="90000"/>
              </a:lnSpc>
              <a:spcBef>
                <a:spcPts val="1000"/>
              </a:spcBef>
              <a:spcAft>
                <a:spcPts val="0"/>
              </a:spcAft>
              <a:buSzPts val="1800"/>
              <a:buChar char="•"/>
            </a:pPr>
            <a:r>
              <a:rPr lang="en-US"/>
              <a:t>Use the require() function to incorporate the File System module. </a:t>
            </a:r>
            <a:endParaRPr/>
          </a:p>
          <a:p>
            <a:pPr indent="-342900" lvl="0" marL="457200" rtl="0" algn="just">
              <a:lnSpc>
                <a:spcPct val="90000"/>
              </a:lnSpc>
              <a:spcBef>
                <a:spcPts val="1000"/>
              </a:spcBef>
              <a:spcAft>
                <a:spcPts val="0"/>
              </a:spcAft>
              <a:buSzPts val="1800"/>
              <a:buChar char="•"/>
            </a:pPr>
            <a:r>
              <a:rPr lang="en-US"/>
              <a:t>See syntax below:</a:t>
            </a:r>
            <a:endParaRPr/>
          </a:p>
          <a:p>
            <a:pPr indent="0" lvl="0" marL="114300" rtl="0" algn="just">
              <a:lnSpc>
                <a:spcPct val="90000"/>
              </a:lnSpc>
              <a:spcBef>
                <a:spcPts val="1000"/>
              </a:spcBef>
              <a:spcAft>
                <a:spcPts val="0"/>
              </a:spcAft>
              <a:buSzPts val="1800"/>
              <a:buNone/>
            </a:pPr>
            <a:r>
              <a:rPr i="1" lang="en-US"/>
              <a:t>	var fs = require('fs');</a:t>
            </a:r>
            <a:endParaRPr/>
          </a:p>
        </p:txBody>
      </p:sp>
      <p:sp>
        <p:nvSpPr>
          <p:cNvPr id="421" name="Google Shape;421;p118"/>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119"/>
          <p:cNvSpPr txBox="1"/>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n-US" sz="4400">
                <a:solidFill>
                  <a:srgbClr val="002060"/>
                </a:solidFill>
                <a:latin typeface="Arial"/>
                <a:ea typeface="Arial"/>
                <a:cs typeface="Arial"/>
                <a:sym typeface="Arial"/>
              </a:rPr>
              <a:t>Demo about File System Interaction – File Server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120"/>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33" name="Google Shape;433;p120"/>
          <p:cNvSpPr txBox="1"/>
          <p:nvPr/>
        </p:nvSpPr>
        <p:spPr>
          <a:xfrm>
            <a:off x="1229346" y="2079495"/>
            <a:ext cx="7359482" cy="4401205"/>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6A9955"/>
                </a:solidFill>
                <a:latin typeface="Consolas"/>
                <a:ea typeface="Consolas"/>
                <a:cs typeface="Consolas"/>
                <a:sym typeface="Consolas"/>
              </a:rPr>
              <a:t>//fileServer.js</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fs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require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'fs'</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createFile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async</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filename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=&gt;</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try</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await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fs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4EC9B0"/>
                </a:solidFill>
                <a:latin typeface="Consolas"/>
                <a:ea typeface="Consolas"/>
                <a:cs typeface="Consolas"/>
                <a:sym typeface="Consolas"/>
              </a:rPr>
              <a:t>promises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writeFile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filename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'Hello world!'</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console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log</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`File '</a:t>
            </a:r>
            <a:r>
              <a:rPr b="0" i="0" lang="en-US" sz="1400" u="none" cap="none" strike="noStrike">
                <a:solidFill>
                  <a:srgbClr val="569CD6"/>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filename</a:t>
            </a:r>
            <a:r>
              <a:rPr b="0" i="0" lang="en-US" sz="1400" u="none" cap="none" strike="noStrike">
                <a:solidFill>
                  <a:srgbClr val="569CD6"/>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 created successfully`</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catch</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err</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console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log</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`Error creating file '</a:t>
            </a:r>
            <a:r>
              <a:rPr b="0" i="0" lang="en-US" sz="1400" u="none" cap="none" strike="noStrike">
                <a:solidFill>
                  <a:srgbClr val="569CD6"/>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filename</a:t>
            </a:r>
            <a:r>
              <a:rPr b="0" i="0" lang="en-US" sz="1400" u="none" cap="none" strike="noStrike">
                <a:solidFill>
                  <a:srgbClr val="569CD6"/>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err</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readFile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async</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filename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=&gt;</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try</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data</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await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fs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4EC9B0"/>
                </a:solidFill>
                <a:latin typeface="Consolas"/>
                <a:ea typeface="Consolas"/>
                <a:cs typeface="Consolas"/>
                <a:sym typeface="Consolas"/>
              </a:rPr>
              <a:t>promises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readFile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filename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'utf8'</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console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log</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`Content of file '</a:t>
            </a:r>
            <a:r>
              <a:rPr b="0" i="0" lang="en-US" sz="1400" u="none" cap="none" strike="noStrike">
                <a:solidFill>
                  <a:srgbClr val="569CD6"/>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filename</a:t>
            </a:r>
            <a:r>
              <a:rPr b="0" i="0" lang="en-US" sz="1400" u="none" cap="none" strike="noStrike">
                <a:solidFill>
                  <a:srgbClr val="569CD6"/>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data</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catch</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err</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console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log</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`Error reading file '</a:t>
            </a:r>
            <a:r>
              <a:rPr b="0" i="0" lang="en-US" sz="1400" u="none" cap="none" strike="noStrike">
                <a:solidFill>
                  <a:srgbClr val="569CD6"/>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filename</a:t>
            </a:r>
            <a:r>
              <a:rPr b="0" i="0" lang="en-US" sz="1400" u="none" cap="none" strike="noStrike">
                <a:solidFill>
                  <a:srgbClr val="569CD6"/>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err</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434" name="Google Shape;434;p120"/>
          <p:cNvSpPr txBox="1"/>
          <p:nvPr>
            <p:ph idx="1" type="body"/>
          </p:nvPr>
        </p:nvSpPr>
        <p:spPr>
          <a:xfrm>
            <a:off x="913660" y="588754"/>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Create a new folder and Install the fs module using the following command: </a:t>
            </a:r>
            <a:r>
              <a:rPr i="1" lang="en-US"/>
              <a:t>npm i fs</a:t>
            </a:r>
            <a:endParaRPr/>
          </a:p>
          <a:p>
            <a:pPr indent="-342900" lvl="0" marL="457200" rtl="0" algn="just">
              <a:lnSpc>
                <a:spcPct val="90000"/>
              </a:lnSpc>
              <a:spcBef>
                <a:spcPts val="1000"/>
              </a:spcBef>
              <a:spcAft>
                <a:spcPts val="0"/>
              </a:spcAft>
              <a:buSzPts val="1800"/>
              <a:buChar char="•"/>
            </a:pPr>
            <a:r>
              <a:rPr lang="en-US"/>
              <a:t>Create a file </a:t>
            </a:r>
            <a:r>
              <a:rPr b="1" lang="en-US"/>
              <a:t>fileServer.js </a:t>
            </a:r>
            <a:r>
              <a:rPr lang="en-US"/>
              <a:t>and add the following code: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12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40" name="Google Shape;440;p121"/>
          <p:cNvSpPr txBox="1"/>
          <p:nvPr/>
        </p:nvSpPr>
        <p:spPr>
          <a:xfrm>
            <a:off x="1306286" y="1847471"/>
            <a:ext cx="8229600" cy="4401205"/>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appendFile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async</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filename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=&gt;</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try</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await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fs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4EC9B0"/>
                </a:solidFill>
                <a:latin typeface="Consolas"/>
                <a:ea typeface="Consolas"/>
                <a:cs typeface="Consolas"/>
                <a:sym typeface="Consolas"/>
              </a:rPr>
              <a:t>promises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appendFile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filename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a:t>
            </a:r>
            <a:r>
              <a:rPr b="0" i="0" lang="en-US" sz="1400" u="none" cap="none" strike="noStrike">
                <a:solidFill>
                  <a:srgbClr val="D7BA7D"/>
                </a:solidFill>
                <a:latin typeface="Consolas"/>
                <a:ea typeface="Consolas"/>
                <a:cs typeface="Consolas"/>
                <a:sym typeface="Consolas"/>
              </a:rPr>
              <a:t>\n</a:t>
            </a:r>
            <a:r>
              <a:rPr b="0" i="0" lang="en-US" sz="1400" u="none" cap="none" strike="noStrike">
                <a:solidFill>
                  <a:srgbClr val="CE9178"/>
                </a:solidFill>
                <a:latin typeface="Consolas"/>
                <a:ea typeface="Consolas"/>
                <a:cs typeface="Consolas"/>
                <a:sym typeface="Consolas"/>
              </a:rPr>
              <a:t>This is additional content'</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console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log</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`Content appended to file '</a:t>
            </a:r>
            <a:r>
              <a:rPr b="0" i="0" lang="en-US" sz="1400" u="none" cap="none" strike="noStrike">
                <a:solidFill>
                  <a:srgbClr val="569CD6"/>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filename</a:t>
            </a:r>
            <a:r>
              <a:rPr b="0" i="0" lang="en-US" sz="1400" u="none" cap="none" strike="noStrike">
                <a:solidFill>
                  <a:srgbClr val="569CD6"/>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 successfully`</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catch</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err</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console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log</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`Error appending file '</a:t>
            </a:r>
            <a:r>
              <a:rPr b="0" i="0" lang="en-US" sz="1400" u="none" cap="none" strike="noStrike">
                <a:solidFill>
                  <a:srgbClr val="569CD6"/>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filename</a:t>
            </a:r>
            <a:r>
              <a:rPr b="0" i="0" lang="en-US" sz="1400" u="none" cap="none" strike="noStrike">
                <a:solidFill>
                  <a:srgbClr val="569CD6"/>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err</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deleteFile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async</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filename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=&gt;</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try</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await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fs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4EC9B0"/>
                </a:solidFill>
                <a:latin typeface="Consolas"/>
                <a:ea typeface="Consolas"/>
                <a:cs typeface="Consolas"/>
                <a:sym typeface="Consolas"/>
              </a:rPr>
              <a:t>promises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unlink</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filename</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console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log</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`File '</a:t>
            </a:r>
            <a:r>
              <a:rPr b="0" i="0" lang="en-US" sz="1400" u="none" cap="none" strike="noStrike">
                <a:solidFill>
                  <a:srgbClr val="569CD6"/>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filename</a:t>
            </a:r>
            <a:r>
              <a:rPr b="0" i="0" lang="en-US" sz="1400" u="none" cap="none" strike="noStrike">
                <a:solidFill>
                  <a:srgbClr val="569CD6"/>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 deleted successfully`</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catch</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err</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console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log</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`Error deleting file '</a:t>
            </a:r>
            <a:r>
              <a:rPr b="0" i="0" lang="en-US" sz="1400" u="none" cap="none" strike="noStrike">
                <a:solidFill>
                  <a:srgbClr val="569CD6"/>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filename</a:t>
            </a:r>
            <a:r>
              <a:rPr b="0" i="0" lang="en-US" sz="1400" u="none" cap="none" strike="noStrike">
                <a:solidFill>
                  <a:srgbClr val="569CD6"/>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err</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4EC9B0"/>
                </a:solidFill>
                <a:latin typeface="Consolas"/>
                <a:ea typeface="Consolas"/>
                <a:cs typeface="Consolas"/>
                <a:sym typeface="Consolas"/>
              </a:rPr>
              <a:t>module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4EC9B0"/>
                </a:solidFill>
                <a:latin typeface="Consolas"/>
                <a:ea typeface="Consolas"/>
                <a:cs typeface="Consolas"/>
                <a:sym typeface="Consolas"/>
              </a:rPr>
              <a:t>exports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DCDCAA"/>
                </a:solidFill>
                <a:latin typeface="Consolas"/>
                <a:ea typeface="Consolas"/>
                <a:cs typeface="Consolas"/>
                <a:sym typeface="Consolas"/>
              </a:rPr>
              <a:t>createFile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readFile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appendFile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deleteFile</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p:txBody>
      </p:sp>
      <p:sp>
        <p:nvSpPr>
          <p:cNvPr id="441" name="Google Shape;441;p121"/>
          <p:cNvSpPr txBox="1"/>
          <p:nvPr/>
        </p:nvSpPr>
        <p:spPr>
          <a:xfrm>
            <a:off x="925286" y="661340"/>
            <a:ext cx="10591800" cy="954107"/>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00000"/>
              </a:lnSpc>
              <a:spcBef>
                <a:spcPts val="0"/>
              </a:spcBef>
              <a:spcAft>
                <a:spcPts val="0"/>
              </a:spcAft>
              <a:buClr>
                <a:srgbClr val="000000"/>
              </a:buClr>
              <a:buSzPts val="2800"/>
              <a:buFont typeface="Arial"/>
              <a:buChar char="•"/>
            </a:pPr>
            <a:r>
              <a:rPr b="0" i="0" lang="en-US" sz="2800" u="none" cap="none" strike="noStrike">
                <a:solidFill>
                  <a:srgbClr val="002060"/>
                </a:solidFill>
                <a:latin typeface="Arial"/>
                <a:ea typeface="Arial"/>
                <a:cs typeface="Arial"/>
                <a:sym typeface="Arial"/>
              </a:rPr>
              <a:t>Full code snippet with functions such as creating files, reading files, inserting content into files, deleting files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122"/>
          <p:cNvSpPr txBox="1"/>
          <p:nvPr>
            <p:ph idx="1" type="body"/>
          </p:nvPr>
        </p:nvSpPr>
        <p:spPr>
          <a:xfrm>
            <a:off x="913660" y="605264"/>
            <a:ext cx="426794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Install the fs module using the following command: </a:t>
            </a:r>
            <a:br>
              <a:rPr lang="en-US"/>
            </a:br>
            <a:r>
              <a:rPr i="1" lang="en-US"/>
              <a:t>npm i http</a:t>
            </a:r>
            <a:endParaRPr/>
          </a:p>
          <a:p>
            <a:pPr indent="-342900" lvl="0" marL="457200" rtl="0" algn="l">
              <a:lnSpc>
                <a:spcPct val="90000"/>
              </a:lnSpc>
              <a:spcBef>
                <a:spcPts val="1000"/>
              </a:spcBef>
              <a:spcAft>
                <a:spcPts val="0"/>
              </a:spcAft>
              <a:buClr>
                <a:schemeClr val="dk1"/>
              </a:buClr>
              <a:buSzPts val="1800"/>
              <a:buChar char="•"/>
            </a:pPr>
            <a:r>
              <a:rPr lang="en-US"/>
              <a:t>Create a file index.js and add the following code</a:t>
            </a:r>
            <a:endParaRPr/>
          </a:p>
        </p:txBody>
      </p:sp>
      <p:sp>
        <p:nvSpPr>
          <p:cNvPr id="448" name="Google Shape;448;p12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49" name="Google Shape;449;p122"/>
          <p:cNvSpPr txBox="1"/>
          <p:nvPr/>
        </p:nvSpPr>
        <p:spPr>
          <a:xfrm>
            <a:off x="5442857" y="728069"/>
            <a:ext cx="6749143" cy="5693866"/>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6A9955"/>
                </a:solidFill>
                <a:latin typeface="Consolas"/>
                <a:ea typeface="Consolas"/>
                <a:cs typeface="Consolas"/>
                <a:sym typeface="Consolas"/>
              </a:rPr>
              <a:t>//index.js</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569CD6"/>
                </a:solidFill>
                <a:latin typeface="Consolas"/>
                <a:ea typeface="Consolas"/>
                <a:cs typeface="Consolas"/>
                <a:sym typeface="Consolas"/>
              </a:rPr>
              <a:t>var</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http</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require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"http"</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fs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require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'fs'</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readFile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createFile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appendToFile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deleteFile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require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'./fileServer'</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hostname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"localhost"</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port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B5CEA8"/>
                </a:solidFill>
                <a:latin typeface="Consolas"/>
                <a:ea typeface="Consolas"/>
                <a:cs typeface="Consolas"/>
                <a:sym typeface="Consolas"/>
              </a:rPr>
              <a:t>8082</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4EC9B0"/>
                </a:solidFill>
                <a:latin typeface="Consolas"/>
                <a:ea typeface="Consolas"/>
                <a:cs typeface="Consolas"/>
                <a:sym typeface="Consolas"/>
              </a:rPr>
              <a:t>http</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createServer</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569CD6"/>
                </a:solidFill>
                <a:latin typeface="Consolas"/>
                <a:ea typeface="Consolas"/>
                <a:cs typeface="Consolas"/>
                <a:sym typeface="Consolas"/>
              </a:rPr>
              <a:t>function</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request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response</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console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log</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request</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headers</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filename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'index.html'</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createFile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4FC1FF"/>
                </a:solidFill>
                <a:latin typeface="Consolas"/>
                <a:ea typeface="Consolas"/>
                <a:cs typeface="Consolas"/>
                <a:sym typeface="Consolas"/>
              </a:rPr>
              <a:t>filename</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appendToFile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4FC1FF"/>
                </a:solidFill>
                <a:latin typeface="Consolas"/>
                <a:ea typeface="Consolas"/>
                <a:cs typeface="Consolas"/>
                <a:sym typeface="Consolas"/>
              </a:rPr>
              <a:t>filename</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readFile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4FC1FF"/>
                </a:solidFill>
                <a:latin typeface="Consolas"/>
                <a:ea typeface="Consolas"/>
                <a:cs typeface="Consolas"/>
                <a:sym typeface="Consolas"/>
              </a:rPr>
              <a:t>filename</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then</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data</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569CD6"/>
                </a:solidFill>
                <a:latin typeface="Consolas"/>
                <a:ea typeface="Consolas"/>
                <a:cs typeface="Consolas"/>
                <a:sym typeface="Consolas"/>
              </a:rPr>
              <a:t>=&gt;</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response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setHeader</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'Content-Type'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'text/html'</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response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statusCode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B5CEA8"/>
                </a:solidFill>
                <a:latin typeface="Consolas"/>
                <a:ea typeface="Consolas"/>
                <a:cs typeface="Consolas"/>
                <a:sym typeface="Consolas"/>
              </a:rPr>
              <a:t>200</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fs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createReadStream</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4FC1FF"/>
                </a:solidFill>
                <a:latin typeface="Consolas"/>
                <a:ea typeface="Consolas"/>
                <a:cs typeface="Consolas"/>
                <a:sym typeface="Consolas"/>
              </a:rPr>
              <a:t>filename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pipe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response</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catch</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err</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569CD6"/>
                </a:solidFill>
                <a:latin typeface="Consolas"/>
                <a:ea typeface="Consolas"/>
                <a:cs typeface="Consolas"/>
                <a:sym typeface="Consolas"/>
              </a:rPr>
              <a:t>=&gt;</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console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error</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`Error reading file:`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err</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response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statusCode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B5CEA8"/>
                </a:solidFill>
                <a:latin typeface="Consolas"/>
                <a:ea typeface="Consolas"/>
                <a:cs typeface="Consolas"/>
                <a:sym typeface="Consolas"/>
              </a:rPr>
              <a:t>500</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response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end</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'Internal Server Error'</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deleteFile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4FC1FF"/>
                </a:solidFill>
                <a:latin typeface="Consolas"/>
                <a:ea typeface="Consolas"/>
                <a:cs typeface="Consolas"/>
                <a:sym typeface="Consolas"/>
              </a:rPr>
              <a:t>filename</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listen</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4FC1FF"/>
                </a:solidFill>
                <a:latin typeface="Consolas"/>
                <a:ea typeface="Consolas"/>
                <a:cs typeface="Consolas"/>
                <a:sym typeface="Consolas"/>
              </a:rPr>
              <a:t>port</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9CDCFE"/>
                </a:solidFill>
                <a:latin typeface="Consolas"/>
                <a:ea typeface="Consolas"/>
                <a:cs typeface="Consolas"/>
                <a:sym typeface="Consolas"/>
              </a:rPr>
              <a:t>console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log</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`Server running at http://</a:t>
            </a:r>
            <a:r>
              <a:rPr b="0" i="0" lang="en-US" sz="1400" u="none" cap="none" strike="noStrike">
                <a:solidFill>
                  <a:srgbClr val="569CD6"/>
                </a:solidFill>
                <a:latin typeface="Consolas"/>
                <a:ea typeface="Consolas"/>
                <a:cs typeface="Consolas"/>
                <a:sym typeface="Consolas"/>
              </a:rPr>
              <a:t>${</a:t>
            </a:r>
            <a:r>
              <a:rPr b="0" i="0" lang="en-US" sz="1400" u="none" cap="none" strike="noStrike">
                <a:solidFill>
                  <a:srgbClr val="4FC1FF"/>
                </a:solidFill>
                <a:latin typeface="Consolas"/>
                <a:ea typeface="Consolas"/>
                <a:cs typeface="Consolas"/>
                <a:sym typeface="Consolas"/>
              </a:rPr>
              <a:t>hostname</a:t>
            </a:r>
            <a:r>
              <a:rPr b="0" i="0" lang="en-US" sz="1400" u="none" cap="none" strike="noStrike">
                <a:solidFill>
                  <a:srgbClr val="569CD6"/>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a:t>
            </a:r>
            <a:r>
              <a:rPr b="0" i="0" lang="en-US" sz="1400" u="none" cap="none" strike="noStrike">
                <a:solidFill>
                  <a:srgbClr val="569CD6"/>
                </a:solidFill>
                <a:latin typeface="Consolas"/>
                <a:ea typeface="Consolas"/>
                <a:cs typeface="Consolas"/>
                <a:sym typeface="Consolas"/>
              </a:rPr>
              <a:t>${</a:t>
            </a:r>
            <a:r>
              <a:rPr b="0" i="0" lang="en-US" sz="1400" u="none" cap="none" strike="noStrike">
                <a:solidFill>
                  <a:srgbClr val="4FC1FF"/>
                </a:solidFill>
                <a:latin typeface="Consolas"/>
                <a:ea typeface="Consolas"/>
                <a:cs typeface="Consolas"/>
                <a:sym typeface="Consolas"/>
              </a:rPr>
              <a:t>port</a:t>
            </a:r>
            <a:r>
              <a:rPr b="0" i="0" lang="en-US" sz="1400" u="none" cap="none" strike="noStrike">
                <a:solidFill>
                  <a:srgbClr val="569CD6"/>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123"/>
          <p:cNvSpPr txBox="1"/>
          <p:nvPr>
            <p:ph idx="1" type="body"/>
          </p:nvPr>
        </p:nvSpPr>
        <p:spPr>
          <a:xfrm>
            <a:off x="798755" y="517008"/>
            <a:ext cx="4851625"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Open terminal and run the following command to launch the web service</a:t>
            </a:r>
            <a:endParaRPr/>
          </a:p>
          <a:p>
            <a:pPr indent="0" lvl="0" marL="114300" rtl="0" algn="l">
              <a:lnSpc>
                <a:spcPct val="90000"/>
              </a:lnSpc>
              <a:spcBef>
                <a:spcPts val="1000"/>
              </a:spcBef>
              <a:spcAft>
                <a:spcPts val="0"/>
              </a:spcAft>
              <a:buSzPts val="1800"/>
              <a:buNone/>
            </a:pPr>
            <a:r>
              <a:rPr lang="en-US"/>
              <a:t>	</a:t>
            </a:r>
            <a:r>
              <a:rPr i="1" lang="en-US"/>
              <a:t>node index.js</a:t>
            </a:r>
            <a:endParaRPr/>
          </a:p>
          <a:p>
            <a:pPr indent="-342900" lvl="0" marL="457200" rtl="0" algn="l">
              <a:lnSpc>
                <a:spcPct val="90000"/>
              </a:lnSpc>
              <a:spcBef>
                <a:spcPts val="1000"/>
              </a:spcBef>
              <a:spcAft>
                <a:spcPts val="0"/>
              </a:spcAft>
              <a:buClr>
                <a:schemeClr val="dk1"/>
              </a:buClr>
              <a:buSzPts val="1800"/>
              <a:buChar char="•"/>
            </a:pPr>
            <a:r>
              <a:rPr lang="en-US"/>
              <a:t>The results of the program are below:</a:t>
            </a:r>
            <a:endParaRPr/>
          </a:p>
          <a:p>
            <a:pPr indent="-228600" lvl="0" marL="457200" rtl="0" algn="l">
              <a:lnSpc>
                <a:spcPct val="90000"/>
              </a:lnSpc>
              <a:spcBef>
                <a:spcPts val="1000"/>
              </a:spcBef>
              <a:spcAft>
                <a:spcPts val="0"/>
              </a:spcAft>
              <a:buClr>
                <a:schemeClr val="dk1"/>
              </a:buClr>
              <a:buSzPts val="1800"/>
              <a:buNone/>
            </a:pPr>
            <a:r>
              <a:t/>
            </a:r>
            <a:endParaRPr/>
          </a:p>
        </p:txBody>
      </p:sp>
      <p:sp>
        <p:nvSpPr>
          <p:cNvPr id="456" name="Google Shape;456;p12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57" name="Google Shape;457;p123"/>
          <p:cNvPicPr preferRelativeResize="0"/>
          <p:nvPr/>
        </p:nvPicPr>
        <p:blipFill rotWithShape="1">
          <a:blip r:embed="rId3">
            <a:alphaModFix/>
          </a:blip>
          <a:srcRect b="0" l="0" r="0" t="0"/>
          <a:stretch/>
        </p:blipFill>
        <p:spPr>
          <a:xfrm>
            <a:off x="5650380" y="-12175"/>
            <a:ext cx="6541620" cy="6858000"/>
          </a:xfrm>
          <a:prstGeom prst="rect">
            <a:avLst/>
          </a:prstGeom>
          <a:noFill/>
          <a:ln>
            <a:noFill/>
          </a:ln>
        </p:spPr>
      </p:pic>
      <p:pic>
        <p:nvPicPr>
          <p:cNvPr id="458" name="Google Shape;458;p123"/>
          <p:cNvPicPr preferRelativeResize="0"/>
          <p:nvPr/>
        </p:nvPicPr>
        <p:blipFill rotWithShape="1">
          <a:blip r:embed="rId4">
            <a:alphaModFix/>
          </a:blip>
          <a:srcRect b="0" l="0" r="0" t="0"/>
          <a:stretch/>
        </p:blipFill>
        <p:spPr>
          <a:xfrm>
            <a:off x="996380" y="3608528"/>
            <a:ext cx="4456374" cy="14468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124"/>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File System Interaction: File Path</a:t>
            </a:r>
            <a:endParaRPr/>
          </a:p>
        </p:txBody>
      </p:sp>
      <p:sp>
        <p:nvSpPr>
          <p:cNvPr id="464" name="Google Shape;464;p124"/>
          <p:cNvSpPr txBox="1"/>
          <p:nvPr>
            <p:ph idx="1" type="body"/>
          </p:nvPr>
        </p:nvSpPr>
        <p:spPr>
          <a:xfrm>
            <a:off x="838200" y="1535810"/>
            <a:ext cx="10515600" cy="4614619"/>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Relative paths, absolute paths, resolving file paths by supplying file names, connecting file paths, etc. are all aspects of managing the file system. </a:t>
            </a:r>
            <a:endParaRPr/>
          </a:p>
          <a:p>
            <a:pPr indent="-342900" lvl="0" marL="457200" rtl="0" algn="just">
              <a:lnSpc>
                <a:spcPct val="90000"/>
              </a:lnSpc>
              <a:spcBef>
                <a:spcPts val="1000"/>
              </a:spcBef>
              <a:spcAft>
                <a:spcPts val="0"/>
              </a:spcAft>
              <a:buSzPts val="1800"/>
              <a:buChar char="•"/>
            </a:pPr>
            <a:r>
              <a:rPr lang="en-US"/>
              <a:t>Provides helpful methods for working with file paths</a:t>
            </a:r>
            <a:endParaRPr/>
          </a:p>
          <a:p>
            <a:pPr indent="-342900" lvl="1" marL="914400" rtl="0" algn="just">
              <a:lnSpc>
                <a:spcPct val="90000"/>
              </a:lnSpc>
              <a:spcBef>
                <a:spcPts val="500"/>
              </a:spcBef>
              <a:spcAft>
                <a:spcPts val="0"/>
              </a:spcAft>
              <a:buSzPts val="1800"/>
              <a:buChar char="•"/>
            </a:pPr>
            <a:r>
              <a:rPr lang="en-US"/>
              <a:t>__dirname: Represents the absolute path of the current script file's directory.</a:t>
            </a:r>
            <a:endParaRPr/>
          </a:p>
          <a:p>
            <a:pPr indent="-342900" lvl="1" marL="914400" rtl="0" algn="just">
              <a:lnSpc>
                <a:spcPct val="90000"/>
              </a:lnSpc>
              <a:spcBef>
                <a:spcPts val="500"/>
              </a:spcBef>
              <a:spcAft>
                <a:spcPts val="0"/>
              </a:spcAft>
              <a:buSzPts val="1800"/>
              <a:buChar char="•"/>
            </a:pPr>
            <a:r>
              <a:rPr lang="en-US"/>
              <a:t>__filename: Represents the absolute path of the current script file.</a:t>
            </a:r>
            <a:endParaRPr/>
          </a:p>
          <a:p>
            <a:pPr indent="-342900" lvl="1" marL="914400" rtl="0" algn="just">
              <a:lnSpc>
                <a:spcPct val="90000"/>
              </a:lnSpc>
              <a:spcBef>
                <a:spcPts val="500"/>
              </a:spcBef>
              <a:spcAft>
                <a:spcPts val="0"/>
              </a:spcAft>
              <a:buSzPts val="1800"/>
              <a:buChar char="•"/>
            </a:pPr>
            <a:r>
              <a:rPr lang="en-US"/>
              <a:t>path.extname(): check the extension of a file path</a:t>
            </a:r>
            <a:endParaRPr/>
          </a:p>
          <a:p>
            <a:pPr indent="-228600" lvl="0" marL="457200" rtl="0" algn="just">
              <a:lnSpc>
                <a:spcPct val="90000"/>
              </a:lnSpc>
              <a:spcBef>
                <a:spcPts val="1000"/>
              </a:spcBef>
              <a:spcAft>
                <a:spcPts val="0"/>
              </a:spcAft>
              <a:buSzPts val="1800"/>
              <a:buNone/>
            </a:pPr>
            <a:r>
              <a:t/>
            </a:r>
            <a:endParaRPr/>
          </a:p>
          <a:p>
            <a:pPr indent="-228600" lvl="0" marL="457200" rtl="0" algn="l">
              <a:lnSpc>
                <a:spcPct val="90000"/>
              </a:lnSpc>
              <a:spcBef>
                <a:spcPts val="1000"/>
              </a:spcBef>
              <a:spcAft>
                <a:spcPts val="0"/>
              </a:spcAft>
              <a:buClr>
                <a:schemeClr val="dk1"/>
              </a:buClr>
              <a:buSzPts val="1800"/>
              <a:buNone/>
            </a:pPr>
            <a:r>
              <a:t/>
            </a:r>
            <a:endParaRPr/>
          </a:p>
        </p:txBody>
      </p:sp>
      <p:sp>
        <p:nvSpPr>
          <p:cNvPr id="465" name="Google Shape;465;p12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125"/>
          <p:cNvSpPr txBox="1"/>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n-US" sz="4400">
                <a:solidFill>
                  <a:srgbClr val="002060"/>
                </a:solidFill>
                <a:latin typeface="Arial"/>
                <a:ea typeface="Arial"/>
                <a:cs typeface="Arial"/>
                <a:sym typeface="Arial"/>
              </a:rPr>
              <a:t>Demo about File System Interaction – File Path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126"/>
          <p:cNvSpPr txBox="1"/>
          <p:nvPr>
            <p:ph idx="1" type="body"/>
          </p:nvPr>
        </p:nvSpPr>
        <p:spPr>
          <a:xfrm>
            <a:off x="827314" y="545211"/>
            <a:ext cx="4746171"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Reuse fileServer.js for the filePath example below.</a:t>
            </a:r>
            <a:endParaRPr/>
          </a:p>
          <a:p>
            <a:pPr indent="-342900" lvl="0" marL="457200" rtl="0" algn="l">
              <a:lnSpc>
                <a:spcPct val="90000"/>
              </a:lnSpc>
              <a:spcBef>
                <a:spcPts val="1000"/>
              </a:spcBef>
              <a:spcAft>
                <a:spcPts val="0"/>
              </a:spcAft>
              <a:buClr>
                <a:schemeClr val="dk1"/>
              </a:buClr>
              <a:buSzPts val="1800"/>
              <a:buChar char="•"/>
            </a:pPr>
            <a:r>
              <a:rPr lang="en-US" sz="2800">
                <a:solidFill>
                  <a:srgbClr val="002060"/>
                </a:solidFill>
              </a:rPr>
              <a:t>Full code snippet:</a:t>
            </a:r>
            <a:endParaRPr/>
          </a:p>
          <a:p>
            <a:pPr indent="-228600" lvl="0" marL="457200" rtl="0" algn="l">
              <a:lnSpc>
                <a:spcPct val="90000"/>
              </a:lnSpc>
              <a:spcBef>
                <a:spcPts val="1000"/>
              </a:spcBef>
              <a:spcAft>
                <a:spcPts val="0"/>
              </a:spcAft>
              <a:buClr>
                <a:schemeClr val="dk1"/>
              </a:buClr>
              <a:buSzPts val="1800"/>
              <a:buNone/>
            </a:pPr>
            <a:r>
              <a:t/>
            </a:r>
            <a:endParaRPr/>
          </a:p>
        </p:txBody>
      </p:sp>
      <p:sp>
        <p:nvSpPr>
          <p:cNvPr id="477" name="Google Shape;477;p12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78" name="Google Shape;478;p126"/>
          <p:cNvSpPr txBox="1"/>
          <p:nvPr/>
        </p:nvSpPr>
        <p:spPr>
          <a:xfrm>
            <a:off x="6096000" y="-19193"/>
            <a:ext cx="6074229" cy="6924973"/>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6A9955"/>
                </a:solidFill>
                <a:latin typeface="Consolas"/>
                <a:ea typeface="Consolas"/>
                <a:cs typeface="Consolas"/>
                <a:sym typeface="Consolas"/>
              </a:rPr>
              <a:t>//index.js</a:t>
            </a:r>
            <a:endParaRPr b="0" i="0" sz="12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569CD6"/>
                </a:solidFill>
                <a:latin typeface="Consolas"/>
                <a:ea typeface="Consolas"/>
                <a:cs typeface="Consolas"/>
                <a:sym typeface="Consolas"/>
              </a:rPr>
              <a:t>var</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4EC9B0"/>
                </a:solidFill>
                <a:latin typeface="Consolas"/>
                <a:ea typeface="Consolas"/>
                <a:cs typeface="Consolas"/>
                <a:sym typeface="Consolas"/>
              </a:rPr>
              <a:t>http</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CDCAA"/>
                </a:solidFill>
                <a:latin typeface="Consolas"/>
                <a:ea typeface="Consolas"/>
                <a:cs typeface="Consolas"/>
                <a:sym typeface="Consolas"/>
              </a:rPr>
              <a:t>require</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"http"</a:t>
            </a:r>
            <a:r>
              <a:rPr b="0" i="0" lang="en-US" sz="12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569CD6"/>
                </a:solidFill>
                <a:latin typeface="Consolas"/>
                <a:ea typeface="Consolas"/>
                <a:cs typeface="Consolas"/>
                <a:sym typeface="Consolas"/>
              </a:rPr>
              <a:t>const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4FC1FF"/>
                </a:solidFill>
                <a:latin typeface="Consolas"/>
                <a:ea typeface="Consolas"/>
                <a:cs typeface="Consolas"/>
                <a:sym typeface="Consolas"/>
              </a:rPr>
              <a:t>path</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CDCAA"/>
                </a:solidFill>
                <a:latin typeface="Consolas"/>
                <a:ea typeface="Consolas"/>
                <a:cs typeface="Consolas"/>
                <a:sym typeface="Consolas"/>
              </a:rPr>
              <a:t>require</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'path'</a:t>
            </a:r>
            <a:r>
              <a:rPr b="0" i="0" lang="en-US" sz="12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569CD6"/>
                </a:solidFill>
                <a:latin typeface="Consolas"/>
                <a:ea typeface="Consolas"/>
                <a:cs typeface="Consolas"/>
                <a:sym typeface="Consolas"/>
              </a:rPr>
              <a:t>const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4EC9B0"/>
                </a:solidFill>
                <a:latin typeface="Consolas"/>
                <a:ea typeface="Consolas"/>
                <a:cs typeface="Consolas"/>
                <a:sym typeface="Consolas"/>
              </a:rPr>
              <a:t>fs</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CDCAA"/>
                </a:solidFill>
                <a:latin typeface="Consolas"/>
                <a:ea typeface="Consolas"/>
                <a:cs typeface="Consolas"/>
                <a:sym typeface="Consolas"/>
              </a:rPr>
              <a:t>require</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'fs'</a:t>
            </a:r>
            <a:r>
              <a:rPr b="0" i="0" lang="en-US" sz="12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569CD6"/>
                </a:solidFill>
                <a:latin typeface="Consolas"/>
                <a:ea typeface="Consolas"/>
                <a:cs typeface="Consolas"/>
                <a:sym typeface="Consolas"/>
              </a:rPr>
              <a:t>const</a:t>
            </a:r>
            <a:r>
              <a:rPr b="0" i="0" lang="en-US" sz="1200" u="none" cap="none" strike="noStrike">
                <a:solidFill>
                  <a:srgbClr val="CCCCCC"/>
                </a:solidFill>
                <a:latin typeface="Consolas"/>
                <a:ea typeface="Consolas"/>
                <a:cs typeface="Consolas"/>
                <a:sym typeface="Consolas"/>
              </a:rPr>
              <a:t> { </a:t>
            </a:r>
            <a:r>
              <a:rPr b="0" i="0" lang="en-US" sz="1200" u="none" cap="none" strike="noStrike">
                <a:solidFill>
                  <a:srgbClr val="DCDCAA"/>
                </a:solidFill>
                <a:latin typeface="Consolas"/>
                <a:ea typeface="Consolas"/>
                <a:cs typeface="Consolas"/>
                <a:sym typeface="Consolas"/>
              </a:rPr>
              <a:t>readFile</a:t>
            </a:r>
            <a:r>
              <a:rPr b="0" i="0" lang="en-US" sz="1200" u="none" cap="none" strike="noStrike">
                <a:solidFill>
                  <a:srgbClr val="CCCCCC"/>
                </a:solidFill>
                <a:latin typeface="Consolas"/>
                <a:ea typeface="Consolas"/>
                <a:cs typeface="Consolas"/>
                <a:sym typeface="Consolas"/>
              </a:rPr>
              <a:t> } </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CDCAA"/>
                </a:solidFill>
                <a:latin typeface="Consolas"/>
                <a:ea typeface="Consolas"/>
                <a:cs typeface="Consolas"/>
                <a:sym typeface="Consolas"/>
              </a:rPr>
              <a:t>require</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'./fileServer'</a:t>
            </a:r>
            <a:r>
              <a:rPr b="0" i="0" lang="en-US" sz="12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569CD6"/>
                </a:solidFill>
                <a:latin typeface="Consolas"/>
                <a:ea typeface="Consolas"/>
                <a:cs typeface="Consolas"/>
                <a:sym typeface="Consolas"/>
              </a:rPr>
              <a:t>const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4FC1FF"/>
                </a:solidFill>
                <a:latin typeface="Consolas"/>
                <a:ea typeface="Consolas"/>
                <a:cs typeface="Consolas"/>
                <a:sym typeface="Consolas"/>
              </a:rPr>
              <a:t>hostname</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E9178"/>
                </a:solidFill>
                <a:latin typeface="Consolas"/>
                <a:ea typeface="Consolas"/>
                <a:cs typeface="Consolas"/>
                <a:sym typeface="Consolas"/>
              </a:rPr>
              <a:t>"localhost"</a:t>
            </a:r>
            <a:r>
              <a:rPr b="0" i="0" lang="en-US" sz="12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569CD6"/>
                </a:solidFill>
                <a:latin typeface="Consolas"/>
                <a:ea typeface="Consolas"/>
                <a:cs typeface="Consolas"/>
                <a:sym typeface="Consolas"/>
              </a:rPr>
              <a:t>const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4FC1FF"/>
                </a:solidFill>
                <a:latin typeface="Consolas"/>
                <a:ea typeface="Consolas"/>
                <a:cs typeface="Consolas"/>
                <a:sym typeface="Consolas"/>
              </a:rPr>
              <a:t>port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B5CEA8"/>
                </a:solidFill>
                <a:latin typeface="Consolas"/>
                <a:ea typeface="Consolas"/>
                <a:cs typeface="Consolas"/>
                <a:sym typeface="Consolas"/>
              </a:rPr>
              <a:t>8082</a:t>
            </a:r>
            <a:r>
              <a:rPr b="0" i="0" lang="en-US" sz="12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4EC9B0"/>
                </a:solidFill>
                <a:latin typeface="Consolas"/>
                <a:ea typeface="Consolas"/>
                <a:cs typeface="Consolas"/>
                <a:sym typeface="Consolas"/>
              </a:rPr>
              <a:t>http</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DCDCAA"/>
                </a:solidFill>
                <a:latin typeface="Consolas"/>
                <a:ea typeface="Consolas"/>
                <a:cs typeface="Consolas"/>
                <a:sym typeface="Consolas"/>
              </a:rPr>
              <a:t>createServer</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569CD6"/>
                </a:solidFill>
                <a:latin typeface="Consolas"/>
                <a:ea typeface="Consolas"/>
                <a:cs typeface="Consolas"/>
                <a:sym typeface="Consolas"/>
              </a:rPr>
              <a:t>function</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request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response</a:t>
            </a:r>
            <a:r>
              <a:rPr b="0" i="0" lang="en-US" sz="12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console</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DCDCAA"/>
                </a:solidFill>
                <a:latin typeface="Consolas"/>
                <a:ea typeface="Consolas"/>
                <a:cs typeface="Consolas"/>
                <a:sym typeface="Consolas"/>
              </a:rPr>
              <a:t>log</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9CDCFE"/>
                </a:solidFill>
                <a:latin typeface="Consolas"/>
                <a:ea typeface="Consolas"/>
                <a:cs typeface="Consolas"/>
                <a:sym typeface="Consolas"/>
              </a:rPr>
              <a:t>request</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9CDCFE"/>
                </a:solidFill>
                <a:latin typeface="Consolas"/>
                <a:ea typeface="Consolas"/>
                <a:cs typeface="Consolas"/>
                <a:sym typeface="Consolas"/>
              </a:rPr>
              <a:t>headers</a:t>
            </a:r>
            <a:r>
              <a:rPr b="0" i="0" lang="en-US" sz="12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586C0"/>
                </a:solidFill>
                <a:latin typeface="Consolas"/>
                <a:ea typeface="Consolas"/>
                <a:cs typeface="Consolas"/>
                <a:sym typeface="Consolas"/>
              </a:rPr>
              <a:t>if</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request</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9CDCFE"/>
                </a:solidFill>
                <a:latin typeface="Consolas"/>
                <a:ea typeface="Consolas"/>
                <a:cs typeface="Consolas"/>
                <a:sym typeface="Consolas"/>
              </a:rPr>
              <a:t>method</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E9178"/>
                </a:solidFill>
                <a:latin typeface="Consolas"/>
                <a:ea typeface="Consolas"/>
                <a:cs typeface="Consolas"/>
                <a:sym typeface="Consolas"/>
              </a:rPr>
              <a:t>'GET'</a:t>
            </a:r>
            <a:r>
              <a:rPr b="0" i="0" lang="en-US" sz="12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569CD6"/>
                </a:solidFill>
                <a:latin typeface="Consolas"/>
                <a:ea typeface="Consolas"/>
                <a:cs typeface="Consolas"/>
                <a:sym typeface="Consolas"/>
              </a:rPr>
              <a:t>var</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fileUrl</a:t>
            </a:r>
            <a:r>
              <a:rPr b="0" i="0" lang="en-US" sz="12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586C0"/>
                </a:solidFill>
                <a:latin typeface="Consolas"/>
                <a:ea typeface="Consolas"/>
                <a:cs typeface="Consolas"/>
                <a:sym typeface="Consolas"/>
              </a:rPr>
              <a:t>if</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request</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9CDCFE"/>
                </a:solidFill>
                <a:latin typeface="Consolas"/>
                <a:ea typeface="Consolas"/>
                <a:cs typeface="Consolas"/>
                <a:sym typeface="Consolas"/>
              </a:rPr>
              <a:t>url</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E9178"/>
                </a:solidFill>
                <a:latin typeface="Consolas"/>
                <a:ea typeface="Consolas"/>
                <a:cs typeface="Consolas"/>
                <a:sym typeface="Consolas"/>
              </a:rPr>
              <a: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fileUrl</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E9178"/>
                </a:solidFill>
                <a:latin typeface="Consolas"/>
                <a:ea typeface="Consolas"/>
                <a:cs typeface="Consolas"/>
                <a:sym typeface="Consolas"/>
              </a:rPr>
              <a:t>'index.html'</a:t>
            </a:r>
            <a:r>
              <a:rPr b="0" i="0" lang="en-US" sz="12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586C0"/>
                </a:solidFill>
                <a:latin typeface="Consolas"/>
                <a:ea typeface="Consolas"/>
                <a:cs typeface="Consolas"/>
                <a:sym typeface="Consolas"/>
              </a:rPr>
              <a:t>else</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fileUrl</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request</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9CDCFE"/>
                </a:solidFill>
                <a:latin typeface="Consolas"/>
                <a:ea typeface="Consolas"/>
                <a:cs typeface="Consolas"/>
                <a:sym typeface="Consolas"/>
              </a:rPr>
              <a:t>url</a:t>
            </a:r>
            <a:r>
              <a:rPr b="0" i="0" lang="en-US" sz="12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569CD6"/>
                </a:solidFill>
                <a:latin typeface="Consolas"/>
                <a:ea typeface="Consolas"/>
                <a:cs typeface="Consolas"/>
                <a:sym typeface="Consolas"/>
              </a:rPr>
              <a:t>var</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filePath</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4FC1FF"/>
                </a:solidFill>
                <a:latin typeface="Consolas"/>
                <a:ea typeface="Consolas"/>
                <a:cs typeface="Consolas"/>
                <a:sym typeface="Consolas"/>
              </a:rPr>
              <a:t>path</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DCDCAA"/>
                </a:solidFill>
                <a:latin typeface="Consolas"/>
                <a:ea typeface="Consolas"/>
                <a:cs typeface="Consolas"/>
                <a:sym typeface="Consolas"/>
              </a:rPr>
              <a:t>resolve</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fileUrl</a:t>
            </a:r>
            <a:r>
              <a:rPr b="0" i="0" lang="en-US" sz="12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569CD6"/>
                </a:solidFill>
                <a:latin typeface="Consolas"/>
                <a:ea typeface="Consolas"/>
                <a:cs typeface="Consolas"/>
                <a:sym typeface="Consolas"/>
              </a:rPr>
              <a:t>const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4FC1FF"/>
                </a:solidFill>
                <a:latin typeface="Consolas"/>
                <a:ea typeface="Consolas"/>
                <a:cs typeface="Consolas"/>
                <a:sym typeface="Consolas"/>
              </a:rPr>
              <a:t>fileExt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4FC1FF"/>
                </a:solidFill>
                <a:latin typeface="Consolas"/>
                <a:ea typeface="Consolas"/>
                <a:cs typeface="Consolas"/>
                <a:sym typeface="Consolas"/>
              </a:rPr>
              <a:t>path</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DCDCAA"/>
                </a:solidFill>
                <a:latin typeface="Consolas"/>
                <a:ea typeface="Consolas"/>
                <a:cs typeface="Consolas"/>
                <a:sym typeface="Consolas"/>
              </a:rPr>
              <a:t>extname</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9CDCFE"/>
                </a:solidFill>
                <a:latin typeface="Consolas"/>
                <a:ea typeface="Consolas"/>
                <a:cs typeface="Consolas"/>
                <a:sym typeface="Consolas"/>
              </a:rPr>
              <a:t>filePath</a:t>
            </a:r>
            <a:r>
              <a:rPr b="0" i="0" lang="en-US" sz="12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586C0"/>
                </a:solidFill>
                <a:latin typeface="Consolas"/>
                <a:ea typeface="Consolas"/>
                <a:cs typeface="Consolas"/>
                <a:sym typeface="Consolas"/>
              </a:rPr>
              <a:t>if</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4FC1FF"/>
                </a:solidFill>
                <a:latin typeface="Consolas"/>
                <a:ea typeface="Consolas"/>
                <a:cs typeface="Consolas"/>
                <a:sym typeface="Consolas"/>
              </a:rPr>
              <a:t>fileExt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E9178"/>
                </a:solidFill>
                <a:latin typeface="Consolas"/>
                <a:ea typeface="Consolas"/>
                <a:cs typeface="Consolas"/>
                <a:sym typeface="Consolas"/>
              </a:rPr>
              <a:t>'.html'</a:t>
            </a:r>
            <a:r>
              <a:rPr b="0" i="0" lang="en-US" sz="12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CDCAA"/>
                </a:solidFill>
                <a:latin typeface="Consolas"/>
                <a:ea typeface="Consolas"/>
                <a:cs typeface="Consolas"/>
                <a:sym typeface="Consolas"/>
              </a:rPr>
              <a:t>readFile</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9CDCFE"/>
                </a:solidFill>
                <a:latin typeface="Consolas"/>
                <a:ea typeface="Consolas"/>
                <a:cs typeface="Consolas"/>
                <a:sym typeface="Consolas"/>
              </a:rPr>
              <a:t>filePath</a:t>
            </a:r>
            <a:r>
              <a:rPr b="0" i="0" lang="en-US" sz="12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CDCAA"/>
                </a:solidFill>
                <a:latin typeface="Consolas"/>
                <a:ea typeface="Consolas"/>
                <a:cs typeface="Consolas"/>
                <a:sym typeface="Consolas"/>
              </a:rPr>
              <a:t>then</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9CDCFE"/>
                </a:solidFill>
                <a:latin typeface="Consolas"/>
                <a:ea typeface="Consolas"/>
                <a:cs typeface="Consolas"/>
                <a:sym typeface="Consolas"/>
              </a:rPr>
              <a:t>data</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569CD6"/>
                </a:solidFill>
                <a:latin typeface="Consolas"/>
                <a:ea typeface="Consolas"/>
                <a:cs typeface="Consolas"/>
                <a:sym typeface="Consolas"/>
              </a:rPr>
              <a:t>=&gt;</a:t>
            </a:r>
            <a:r>
              <a:rPr b="0" i="0" lang="en-US" sz="12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response</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DCDCAA"/>
                </a:solidFill>
                <a:latin typeface="Consolas"/>
                <a:ea typeface="Consolas"/>
                <a:cs typeface="Consolas"/>
                <a:sym typeface="Consolas"/>
              </a:rPr>
              <a:t>setHeader</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'Content-Type'</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E9178"/>
                </a:solidFill>
                <a:latin typeface="Consolas"/>
                <a:ea typeface="Consolas"/>
                <a:cs typeface="Consolas"/>
                <a:sym typeface="Consolas"/>
              </a:rPr>
              <a:t>'text/html'</a:t>
            </a:r>
            <a:r>
              <a:rPr b="0" i="0" lang="en-US" sz="12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response</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9CDCFE"/>
                </a:solidFill>
                <a:latin typeface="Consolas"/>
                <a:ea typeface="Consolas"/>
                <a:cs typeface="Consolas"/>
                <a:sym typeface="Consolas"/>
              </a:rPr>
              <a:t>statusCode</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B5CEA8"/>
                </a:solidFill>
                <a:latin typeface="Consolas"/>
                <a:ea typeface="Consolas"/>
                <a:cs typeface="Consolas"/>
                <a:sym typeface="Consolas"/>
              </a:rPr>
              <a:t>200</a:t>
            </a:r>
            <a:r>
              <a:rPr b="0" i="0" lang="en-US" sz="12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console</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DCDCAA"/>
                </a:solidFill>
                <a:latin typeface="Consolas"/>
                <a:ea typeface="Consolas"/>
                <a:cs typeface="Consolas"/>
                <a:sym typeface="Consolas"/>
              </a:rPr>
              <a:t>log</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`file:`</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data</a:t>
            </a:r>
            <a:r>
              <a:rPr b="0" i="0" lang="en-US" sz="12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response</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DCDCAA"/>
                </a:solidFill>
                <a:latin typeface="Consolas"/>
                <a:ea typeface="Consolas"/>
                <a:cs typeface="Consolas"/>
                <a:sym typeface="Consolas"/>
              </a:rPr>
              <a:t>end</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9CDCFE"/>
                </a:solidFill>
                <a:latin typeface="Consolas"/>
                <a:ea typeface="Consolas"/>
                <a:cs typeface="Consolas"/>
                <a:sym typeface="Consolas"/>
              </a:rPr>
              <a:t>data</a:t>
            </a:r>
            <a:r>
              <a:rPr b="0" i="0" lang="en-US" sz="12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CDCAA"/>
                </a:solidFill>
                <a:latin typeface="Consolas"/>
                <a:ea typeface="Consolas"/>
                <a:cs typeface="Consolas"/>
                <a:sym typeface="Consolas"/>
              </a:rPr>
              <a:t>catch</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9CDCFE"/>
                </a:solidFill>
                <a:latin typeface="Consolas"/>
                <a:ea typeface="Consolas"/>
                <a:cs typeface="Consolas"/>
                <a:sym typeface="Consolas"/>
              </a:rPr>
              <a:t>err</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569CD6"/>
                </a:solidFill>
                <a:latin typeface="Consolas"/>
                <a:ea typeface="Consolas"/>
                <a:cs typeface="Consolas"/>
                <a:sym typeface="Consolas"/>
              </a:rPr>
              <a:t>=&gt;</a:t>
            </a:r>
            <a:r>
              <a:rPr b="0" i="0" lang="en-US" sz="12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console</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DCDCAA"/>
                </a:solidFill>
                <a:latin typeface="Consolas"/>
                <a:ea typeface="Consolas"/>
                <a:cs typeface="Consolas"/>
                <a:sym typeface="Consolas"/>
              </a:rPr>
              <a:t>error</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`Error reading file:`</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err</a:t>
            </a:r>
            <a:r>
              <a:rPr b="0" i="0" lang="en-US" sz="12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response</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9CDCFE"/>
                </a:solidFill>
                <a:latin typeface="Consolas"/>
                <a:ea typeface="Consolas"/>
                <a:cs typeface="Consolas"/>
                <a:sym typeface="Consolas"/>
              </a:rPr>
              <a:t>statusCode</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B5CEA8"/>
                </a:solidFill>
                <a:latin typeface="Consolas"/>
                <a:ea typeface="Consolas"/>
                <a:cs typeface="Consolas"/>
                <a:sym typeface="Consolas"/>
              </a:rPr>
              <a:t>500</a:t>
            </a:r>
            <a:r>
              <a:rPr b="0" i="0" lang="en-US" sz="12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response</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DCDCAA"/>
                </a:solidFill>
                <a:latin typeface="Consolas"/>
                <a:ea typeface="Consolas"/>
                <a:cs typeface="Consolas"/>
                <a:sym typeface="Consolas"/>
              </a:rPr>
              <a:t>end</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'Internal Server Error'</a:t>
            </a:r>
            <a:r>
              <a:rPr b="0" i="0" lang="en-US" sz="12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586C0"/>
                </a:solidFill>
                <a:latin typeface="Consolas"/>
                <a:ea typeface="Consolas"/>
                <a:cs typeface="Consolas"/>
                <a:sym typeface="Consolas"/>
              </a:rPr>
              <a:t>else</a:t>
            </a:r>
            <a:r>
              <a:rPr b="0" i="0" lang="en-US" sz="12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response</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9CDCFE"/>
                </a:solidFill>
                <a:latin typeface="Consolas"/>
                <a:ea typeface="Consolas"/>
                <a:cs typeface="Consolas"/>
                <a:sym typeface="Consolas"/>
              </a:rPr>
              <a:t>statusCode</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B5CEA8"/>
                </a:solidFill>
                <a:latin typeface="Consolas"/>
                <a:ea typeface="Consolas"/>
                <a:cs typeface="Consolas"/>
                <a:sym typeface="Consolas"/>
              </a:rPr>
              <a:t>404</a:t>
            </a:r>
            <a:r>
              <a:rPr b="0" i="0" lang="en-US" sz="12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response</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DCDCAA"/>
                </a:solidFill>
                <a:latin typeface="Consolas"/>
                <a:ea typeface="Consolas"/>
                <a:cs typeface="Consolas"/>
                <a:sym typeface="Consolas"/>
              </a:rPr>
              <a:t>setHeader</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'Content-Type'</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E9178"/>
                </a:solidFill>
                <a:latin typeface="Consolas"/>
                <a:ea typeface="Consolas"/>
                <a:cs typeface="Consolas"/>
                <a:sym typeface="Consolas"/>
              </a:rPr>
              <a:t>'text/html'</a:t>
            </a:r>
            <a:r>
              <a:rPr b="0" i="0" lang="en-US" sz="12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response</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DCDCAA"/>
                </a:solidFill>
                <a:latin typeface="Consolas"/>
                <a:ea typeface="Consolas"/>
                <a:cs typeface="Consolas"/>
                <a:sym typeface="Consolas"/>
              </a:rPr>
              <a:t>end</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'Internal Server Error'</a:t>
            </a:r>
            <a:r>
              <a:rPr b="0" i="0" lang="en-US" sz="12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DCDCAA"/>
                </a:solidFill>
                <a:latin typeface="Consolas"/>
                <a:ea typeface="Consolas"/>
                <a:cs typeface="Consolas"/>
                <a:sym typeface="Consolas"/>
              </a:rPr>
              <a:t>listen</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4FC1FF"/>
                </a:solidFill>
                <a:latin typeface="Consolas"/>
                <a:ea typeface="Consolas"/>
                <a:cs typeface="Consolas"/>
                <a:sym typeface="Consolas"/>
              </a:rPr>
              <a:t>port</a:t>
            </a:r>
            <a:r>
              <a:rPr b="0" i="0" lang="en-US" sz="12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9CDCFE"/>
                </a:solidFill>
                <a:latin typeface="Consolas"/>
                <a:ea typeface="Consolas"/>
                <a:cs typeface="Consolas"/>
                <a:sym typeface="Consolas"/>
              </a:rPr>
              <a:t>console</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DCDCAA"/>
                </a:solidFill>
                <a:latin typeface="Consolas"/>
                <a:ea typeface="Consolas"/>
                <a:cs typeface="Consolas"/>
                <a:sym typeface="Consolas"/>
              </a:rPr>
              <a:t>log</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`Server running at http://</a:t>
            </a:r>
            <a:r>
              <a:rPr b="0" i="0" lang="en-US" sz="1200" u="none" cap="none" strike="noStrike">
                <a:solidFill>
                  <a:srgbClr val="569CD6"/>
                </a:solidFill>
                <a:latin typeface="Consolas"/>
                <a:ea typeface="Consolas"/>
                <a:cs typeface="Consolas"/>
                <a:sym typeface="Consolas"/>
              </a:rPr>
              <a:t>${</a:t>
            </a:r>
            <a:r>
              <a:rPr b="0" i="0" lang="en-US" sz="1200" u="none" cap="none" strike="noStrike">
                <a:solidFill>
                  <a:srgbClr val="4FC1FF"/>
                </a:solidFill>
                <a:latin typeface="Consolas"/>
                <a:ea typeface="Consolas"/>
                <a:cs typeface="Consolas"/>
                <a:sym typeface="Consolas"/>
              </a:rPr>
              <a:t>hostname</a:t>
            </a:r>
            <a:r>
              <a:rPr b="0" i="0" lang="en-US" sz="1200" u="none" cap="none" strike="noStrike">
                <a:solidFill>
                  <a:srgbClr val="569CD6"/>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a:t>
            </a:r>
            <a:r>
              <a:rPr b="0" i="0" lang="en-US" sz="1200" u="none" cap="none" strike="noStrike">
                <a:solidFill>
                  <a:srgbClr val="569CD6"/>
                </a:solidFill>
                <a:latin typeface="Consolas"/>
                <a:ea typeface="Consolas"/>
                <a:cs typeface="Consolas"/>
                <a:sym typeface="Consolas"/>
              </a:rPr>
              <a:t>${</a:t>
            </a:r>
            <a:r>
              <a:rPr b="0" i="0" lang="en-US" sz="1200" u="none" cap="none" strike="noStrike">
                <a:solidFill>
                  <a:srgbClr val="4FC1FF"/>
                </a:solidFill>
                <a:latin typeface="Consolas"/>
                <a:ea typeface="Consolas"/>
                <a:cs typeface="Consolas"/>
                <a:sym typeface="Consolas"/>
              </a:rPr>
              <a:t>port</a:t>
            </a:r>
            <a:r>
              <a:rPr b="0" i="0" lang="en-US" sz="1200" u="none" cap="none" strike="noStrike">
                <a:solidFill>
                  <a:srgbClr val="569CD6"/>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a:t>
            </a:r>
            <a:r>
              <a:rPr b="0" i="0" lang="en-US" sz="12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88"/>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HTTP Requests</a:t>
            </a:r>
            <a:endParaRPr/>
          </a:p>
        </p:txBody>
      </p:sp>
      <p:sp>
        <p:nvSpPr>
          <p:cNvPr id="121" name="Google Shape;121;p88"/>
          <p:cNvSpPr txBox="1"/>
          <p:nvPr>
            <p:ph idx="1" type="body"/>
          </p:nvPr>
        </p:nvSpPr>
        <p:spPr>
          <a:xfrm>
            <a:off x="838200" y="1535810"/>
            <a:ext cx="5257800" cy="4944889"/>
          </a:xfrm>
          <a:prstGeom prst="rect">
            <a:avLst/>
          </a:prstGeom>
          <a:noFill/>
          <a:ln>
            <a:noFill/>
          </a:ln>
        </p:spPr>
        <p:txBody>
          <a:bodyPr anchorCtr="0" anchor="t" bIns="45700" lIns="91425" spcFirstLastPara="1" rIns="91425" wrap="square" tIns="45700">
            <a:normAutofit/>
          </a:bodyPr>
          <a:lstStyle/>
          <a:p>
            <a:pPr indent="0" lvl="0" marL="0" marR="0" rtl="0" algn="just">
              <a:lnSpc>
                <a:spcPct val="107000"/>
              </a:lnSpc>
              <a:spcBef>
                <a:spcPts val="0"/>
              </a:spcBef>
              <a:spcAft>
                <a:spcPts val="0"/>
              </a:spcAft>
              <a:buSzPts val="1800"/>
              <a:buChar char="•"/>
            </a:pPr>
            <a:r>
              <a:rPr lang="en-US" sz="2400">
                <a:latin typeface="Calibri"/>
                <a:ea typeface="Calibri"/>
                <a:cs typeface="Calibri"/>
                <a:sym typeface="Calibri"/>
              </a:rPr>
              <a:t>HTTP Request Verbs</a:t>
            </a:r>
            <a:endParaRPr/>
          </a:p>
          <a:p>
            <a:pPr indent="0" lvl="0" marL="0" marR="0" rtl="0" algn="just">
              <a:lnSpc>
                <a:spcPct val="107000"/>
              </a:lnSpc>
              <a:spcBef>
                <a:spcPts val="800"/>
              </a:spcBef>
              <a:spcAft>
                <a:spcPts val="0"/>
              </a:spcAft>
              <a:buSzPts val="1800"/>
              <a:buChar char="•"/>
            </a:pPr>
            <a:r>
              <a:rPr lang="en-US" sz="2400">
                <a:latin typeface="Calibri"/>
                <a:ea typeface="Calibri"/>
                <a:cs typeface="Calibri"/>
                <a:sym typeface="Calibri"/>
              </a:rPr>
              <a:t>There are four universally applicable HTTP verbs in a request: </a:t>
            </a:r>
            <a:endParaRPr/>
          </a:p>
          <a:p>
            <a:pPr indent="-342900" lvl="0" marL="342900" marR="0" rtl="0" algn="just">
              <a:lnSpc>
                <a:spcPct val="107000"/>
              </a:lnSpc>
              <a:spcBef>
                <a:spcPts val="800"/>
              </a:spcBef>
              <a:spcAft>
                <a:spcPts val="0"/>
              </a:spcAft>
              <a:buSzPts val="1800"/>
              <a:buFont typeface="Calibri"/>
              <a:buChar char="-"/>
            </a:pPr>
            <a:r>
              <a:rPr lang="en-US" sz="2400">
                <a:latin typeface="Calibri"/>
                <a:ea typeface="Calibri"/>
                <a:cs typeface="Calibri"/>
                <a:sym typeface="Calibri"/>
              </a:rPr>
              <a:t>GET</a:t>
            </a:r>
            <a:endParaRPr/>
          </a:p>
          <a:p>
            <a:pPr indent="-342900" lvl="0" marL="342900" marR="0" rtl="0" algn="just">
              <a:lnSpc>
                <a:spcPct val="107000"/>
              </a:lnSpc>
              <a:spcBef>
                <a:spcPts val="0"/>
              </a:spcBef>
              <a:spcAft>
                <a:spcPts val="0"/>
              </a:spcAft>
              <a:buSzPts val="1800"/>
              <a:buFont typeface="Calibri"/>
              <a:buChar char="-"/>
            </a:pPr>
            <a:r>
              <a:rPr lang="en-US" sz="2400">
                <a:latin typeface="Calibri"/>
                <a:ea typeface="Calibri"/>
                <a:cs typeface="Calibri"/>
                <a:sym typeface="Calibri"/>
              </a:rPr>
              <a:t>POST</a:t>
            </a:r>
            <a:endParaRPr/>
          </a:p>
          <a:p>
            <a:pPr indent="-342900" lvl="0" marL="342900" marR="0" rtl="0" algn="just">
              <a:lnSpc>
                <a:spcPct val="107000"/>
              </a:lnSpc>
              <a:spcBef>
                <a:spcPts val="0"/>
              </a:spcBef>
              <a:spcAft>
                <a:spcPts val="0"/>
              </a:spcAft>
              <a:buSzPts val="1800"/>
              <a:buFont typeface="Calibri"/>
              <a:buChar char="-"/>
            </a:pPr>
            <a:r>
              <a:rPr lang="en-US" sz="2400">
                <a:latin typeface="Calibri"/>
                <a:ea typeface="Calibri"/>
                <a:cs typeface="Calibri"/>
                <a:sym typeface="Calibri"/>
              </a:rPr>
              <a:t>PUT</a:t>
            </a:r>
            <a:endParaRPr/>
          </a:p>
          <a:p>
            <a:pPr indent="-342900" lvl="0" marL="342900" marR="0" rtl="0" algn="just">
              <a:lnSpc>
                <a:spcPct val="107000"/>
              </a:lnSpc>
              <a:spcBef>
                <a:spcPts val="0"/>
              </a:spcBef>
              <a:spcAft>
                <a:spcPts val="800"/>
              </a:spcAft>
              <a:buSzPts val="1800"/>
              <a:buFont typeface="Calibri"/>
              <a:buChar char="-"/>
            </a:pPr>
            <a:r>
              <a:rPr lang="en-US" sz="2400">
                <a:latin typeface="Calibri"/>
                <a:ea typeface="Calibri"/>
                <a:cs typeface="Calibri"/>
                <a:sym typeface="Calibri"/>
              </a:rPr>
              <a:t>DELETE</a:t>
            </a:r>
            <a:endParaRPr/>
          </a:p>
        </p:txBody>
      </p:sp>
      <p:sp>
        <p:nvSpPr>
          <p:cNvPr id="122" name="Google Shape;122;p88"/>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23" name="Google Shape;123;p88"/>
          <p:cNvPicPr preferRelativeResize="0"/>
          <p:nvPr/>
        </p:nvPicPr>
        <p:blipFill rotWithShape="1">
          <a:blip r:embed="rId3">
            <a:alphaModFix/>
          </a:blip>
          <a:srcRect b="0" l="0" r="0" t="0"/>
          <a:stretch/>
        </p:blipFill>
        <p:spPr>
          <a:xfrm>
            <a:off x="6523885" y="1364171"/>
            <a:ext cx="5507713" cy="3655312"/>
          </a:xfrm>
          <a:prstGeom prst="rect">
            <a:avLst/>
          </a:prstGeom>
          <a:noFill/>
          <a:ln>
            <a:noFill/>
          </a:ln>
        </p:spPr>
      </p:pic>
      <p:pic>
        <p:nvPicPr>
          <p:cNvPr descr="Restful API 101 - Everything You Need to Know | Altogic" id="124" name="Google Shape;124;p88"/>
          <p:cNvPicPr preferRelativeResize="0"/>
          <p:nvPr/>
        </p:nvPicPr>
        <p:blipFill rotWithShape="1">
          <a:blip r:embed="rId4">
            <a:alphaModFix/>
          </a:blip>
          <a:srcRect b="0" l="0" r="0" t="0"/>
          <a:stretch/>
        </p:blipFill>
        <p:spPr>
          <a:xfrm>
            <a:off x="2708415" y="2870071"/>
            <a:ext cx="3601527" cy="2063687"/>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127"/>
          <p:cNvSpPr txBox="1"/>
          <p:nvPr>
            <p:ph idx="1" type="body"/>
          </p:nvPr>
        </p:nvSpPr>
        <p:spPr>
          <a:xfrm>
            <a:off x="859971" y="523440"/>
            <a:ext cx="5050971"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Open terminal and run the following command to launch the web service</a:t>
            </a:r>
            <a:endParaRPr/>
          </a:p>
          <a:p>
            <a:pPr indent="0" lvl="0" marL="114300" rtl="0" algn="l">
              <a:lnSpc>
                <a:spcPct val="90000"/>
              </a:lnSpc>
              <a:spcBef>
                <a:spcPts val="1000"/>
              </a:spcBef>
              <a:spcAft>
                <a:spcPts val="0"/>
              </a:spcAft>
              <a:buSzPts val="1800"/>
              <a:buNone/>
            </a:pPr>
            <a:r>
              <a:rPr lang="en-US"/>
              <a:t>	</a:t>
            </a:r>
            <a:r>
              <a:rPr i="1" lang="en-US"/>
              <a:t>node index.js</a:t>
            </a:r>
            <a:endParaRPr/>
          </a:p>
          <a:p>
            <a:pPr indent="-342900" lvl="0" marL="457200" rtl="0" algn="l">
              <a:lnSpc>
                <a:spcPct val="90000"/>
              </a:lnSpc>
              <a:spcBef>
                <a:spcPts val="1000"/>
              </a:spcBef>
              <a:spcAft>
                <a:spcPts val="0"/>
              </a:spcAft>
              <a:buClr>
                <a:schemeClr val="dk1"/>
              </a:buClr>
              <a:buSzPts val="1800"/>
              <a:buChar char="•"/>
            </a:pPr>
            <a:r>
              <a:rPr lang="en-US"/>
              <a:t>The results of the program are below:</a:t>
            </a:r>
            <a:endParaRPr/>
          </a:p>
          <a:p>
            <a:pPr indent="-228600" lvl="0" marL="457200" rtl="0" algn="l">
              <a:lnSpc>
                <a:spcPct val="90000"/>
              </a:lnSpc>
              <a:spcBef>
                <a:spcPts val="1000"/>
              </a:spcBef>
              <a:spcAft>
                <a:spcPts val="0"/>
              </a:spcAft>
              <a:buClr>
                <a:schemeClr val="dk1"/>
              </a:buClr>
              <a:buSzPts val="1800"/>
              <a:buNone/>
            </a:pPr>
            <a:r>
              <a:t/>
            </a:r>
            <a:endParaRPr/>
          </a:p>
        </p:txBody>
      </p:sp>
      <p:sp>
        <p:nvSpPr>
          <p:cNvPr id="484" name="Google Shape;484;p12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85" name="Google Shape;485;p127"/>
          <p:cNvPicPr preferRelativeResize="0"/>
          <p:nvPr/>
        </p:nvPicPr>
        <p:blipFill rotWithShape="1">
          <a:blip r:embed="rId3">
            <a:alphaModFix/>
          </a:blip>
          <a:srcRect b="0" l="0" r="0" t="0"/>
          <a:stretch/>
        </p:blipFill>
        <p:spPr>
          <a:xfrm>
            <a:off x="1593543" y="3868433"/>
            <a:ext cx="3391373" cy="1124107"/>
          </a:xfrm>
          <a:prstGeom prst="rect">
            <a:avLst/>
          </a:prstGeom>
          <a:noFill/>
          <a:ln>
            <a:noFill/>
          </a:ln>
        </p:spPr>
      </p:pic>
      <p:pic>
        <p:nvPicPr>
          <p:cNvPr id="486" name="Google Shape;486;p127"/>
          <p:cNvPicPr preferRelativeResize="0"/>
          <p:nvPr/>
        </p:nvPicPr>
        <p:blipFill rotWithShape="1">
          <a:blip r:embed="rId4">
            <a:alphaModFix/>
          </a:blip>
          <a:srcRect b="0" l="0" r="0" t="0"/>
          <a:stretch/>
        </p:blipFill>
        <p:spPr>
          <a:xfrm>
            <a:off x="6281060" y="831948"/>
            <a:ext cx="4410691" cy="1867161"/>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128"/>
          <p:cNvSpPr txBox="1"/>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n-US" sz="4400">
                <a:solidFill>
                  <a:srgbClr val="002060"/>
                </a:solidFill>
                <a:latin typeface="Arial"/>
                <a:ea typeface="Arial"/>
                <a:cs typeface="Arial"/>
                <a:sym typeface="Arial"/>
              </a:rPr>
              <a:t>Exercise: Building a Simple REST API with Node.js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73"/>
          <p:cNvSpPr txBox="1"/>
          <p:nvPr>
            <p:ph type="title"/>
          </p:nvPr>
        </p:nvSpPr>
        <p:spPr>
          <a:xfrm>
            <a:off x="1008993" y="679111"/>
            <a:ext cx="9850820" cy="592642"/>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Summary</a:t>
            </a:r>
            <a:endParaRPr/>
          </a:p>
        </p:txBody>
      </p:sp>
      <p:sp>
        <p:nvSpPr>
          <p:cNvPr id="498" name="Google Shape;498;p73"/>
          <p:cNvSpPr txBox="1"/>
          <p:nvPr>
            <p:ph idx="1" type="body"/>
          </p:nvPr>
        </p:nvSpPr>
        <p:spPr>
          <a:xfrm>
            <a:off x="762739" y="1149006"/>
            <a:ext cx="11538305" cy="5331694"/>
          </a:xfrm>
          <a:prstGeom prst="rect">
            <a:avLst/>
          </a:prstGeom>
          <a:noFill/>
          <a:ln>
            <a:noFill/>
          </a:ln>
        </p:spPr>
        <p:txBody>
          <a:bodyPr anchorCtr="0" anchor="t" bIns="45700" lIns="91425" spcFirstLastPara="1" rIns="91425" wrap="square" tIns="45700">
            <a:normAutofit/>
          </a:bodyPr>
          <a:lstStyle/>
          <a:p>
            <a:pPr indent="-342900" lvl="0" marL="342900" rtl="0" algn="l">
              <a:lnSpc>
                <a:spcPct val="120000"/>
              </a:lnSpc>
              <a:spcBef>
                <a:spcPts val="0"/>
              </a:spcBef>
              <a:spcAft>
                <a:spcPts val="0"/>
              </a:spcAft>
              <a:buClr>
                <a:srgbClr val="973735"/>
              </a:buClr>
              <a:buSzPts val="1500"/>
              <a:buFont typeface="Noto Sans Symbols"/>
              <a:buChar char="◆"/>
            </a:pPr>
            <a:r>
              <a:rPr lang="en-US" sz="3000"/>
              <a:t>Concepts were introduced:</a:t>
            </a:r>
            <a:endParaRPr/>
          </a:p>
          <a:p>
            <a:pPr indent="-342900" lvl="1" marL="800100" rtl="0" algn="l">
              <a:lnSpc>
                <a:spcPct val="120000"/>
              </a:lnSpc>
              <a:spcBef>
                <a:spcPts val="0"/>
              </a:spcBef>
              <a:spcAft>
                <a:spcPts val="0"/>
              </a:spcAft>
              <a:buClr>
                <a:srgbClr val="973735"/>
              </a:buClr>
              <a:buSzPts val="1400"/>
              <a:buFont typeface="Noto Sans Symbols"/>
              <a:buChar char="◆"/>
            </a:pPr>
            <a:r>
              <a:rPr lang="en-US"/>
              <a:t>Introduction to Http, include: Http Request and Http Response</a:t>
            </a:r>
            <a:endParaRPr/>
          </a:p>
          <a:p>
            <a:pPr indent="-342900" lvl="1" marL="800100" rtl="0" algn="l">
              <a:lnSpc>
                <a:spcPct val="120000"/>
              </a:lnSpc>
              <a:spcBef>
                <a:spcPts val="0"/>
              </a:spcBef>
              <a:spcAft>
                <a:spcPts val="0"/>
              </a:spcAft>
              <a:buClr>
                <a:srgbClr val="973735"/>
              </a:buClr>
              <a:buSzPts val="1400"/>
              <a:buFont typeface="Noto Sans Symbols"/>
              <a:buChar char="◆"/>
            </a:pPr>
            <a:r>
              <a:rPr lang="en-US"/>
              <a:t>What are HTTP Methods?</a:t>
            </a:r>
            <a:endParaRPr/>
          </a:p>
          <a:p>
            <a:pPr indent="-342900" lvl="1" marL="800100" rtl="0" algn="l">
              <a:lnSpc>
                <a:spcPct val="120000"/>
              </a:lnSpc>
              <a:spcBef>
                <a:spcPts val="0"/>
              </a:spcBef>
              <a:spcAft>
                <a:spcPts val="0"/>
              </a:spcAft>
              <a:buClr>
                <a:srgbClr val="973735"/>
              </a:buClr>
              <a:buSzPts val="1400"/>
              <a:buFont typeface="Noto Sans Symbols"/>
              <a:buChar char="◆"/>
            </a:pPr>
            <a:r>
              <a:rPr lang="en-US"/>
              <a:t>What is/ How to use Node Http Modules</a:t>
            </a:r>
            <a:endParaRPr/>
          </a:p>
          <a:p>
            <a:pPr indent="-342900" lvl="1" marL="800100" rtl="0" algn="l">
              <a:lnSpc>
                <a:spcPct val="120000"/>
              </a:lnSpc>
              <a:spcBef>
                <a:spcPts val="0"/>
              </a:spcBef>
              <a:spcAft>
                <a:spcPts val="0"/>
              </a:spcAft>
              <a:buClr>
                <a:srgbClr val="973735"/>
              </a:buClr>
              <a:buSzPts val="1400"/>
              <a:buFont typeface="Noto Sans Symbols"/>
              <a:buChar char="◆"/>
            </a:pPr>
            <a:r>
              <a:rPr lang="en-US"/>
              <a:t>How to Read and Write Files and Directories?</a:t>
            </a:r>
            <a:endParaRPr/>
          </a:p>
          <a:p>
            <a:pPr indent="-342900" lvl="1" marL="800100" rtl="0" algn="l">
              <a:lnSpc>
                <a:spcPct val="120000"/>
              </a:lnSpc>
              <a:spcBef>
                <a:spcPts val="500"/>
              </a:spcBef>
              <a:spcAft>
                <a:spcPts val="0"/>
              </a:spcAft>
              <a:buClr>
                <a:srgbClr val="973735"/>
              </a:buClr>
              <a:buSzPts val="1400"/>
              <a:buFont typeface="Noto Sans Symbols"/>
              <a:buChar char="◆"/>
            </a:pPr>
            <a:r>
              <a:rPr lang="en-US"/>
              <a:t>Introduction to File System Interaction</a:t>
            </a:r>
            <a:endParaRPr/>
          </a:p>
          <a:p>
            <a:pPr indent="-342900" lvl="1" marL="800100" rtl="0" algn="l">
              <a:lnSpc>
                <a:spcPct val="120000"/>
              </a:lnSpc>
              <a:spcBef>
                <a:spcPts val="500"/>
              </a:spcBef>
              <a:spcAft>
                <a:spcPts val="0"/>
              </a:spcAft>
              <a:buClr>
                <a:srgbClr val="973735"/>
              </a:buClr>
              <a:buSzPts val="1400"/>
              <a:buFont typeface="Noto Sans Symbols"/>
              <a:buChar char="◆"/>
            </a:pPr>
            <a:r>
              <a:rPr lang="en-US"/>
              <a:t>Demo about File System Interaction: File Server and File Path</a:t>
            </a:r>
            <a:endParaRPr/>
          </a:p>
          <a:p>
            <a:pPr indent="-266700" lvl="1" marL="800100" rtl="0" algn="l">
              <a:lnSpc>
                <a:spcPct val="120000"/>
              </a:lnSpc>
              <a:spcBef>
                <a:spcPts val="0"/>
              </a:spcBef>
              <a:spcAft>
                <a:spcPts val="0"/>
              </a:spcAft>
              <a:buClr>
                <a:srgbClr val="973735"/>
              </a:buClr>
              <a:buSzPts val="1200"/>
              <a:buFont typeface="Noto Sans Symbols"/>
              <a:buNone/>
            </a:pPr>
            <a:r>
              <a:t/>
            </a:r>
            <a:endParaRPr/>
          </a:p>
        </p:txBody>
      </p:sp>
      <p:sp>
        <p:nvSpPr>
          <p:cNvPr id="499" name="Google Shape;499;p7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98">
                                            <p:txEl>
                                              <p:pRg end="0" st="0"/>
                                            </p:txEl>
                                          </p:spTgt>
                                        </p:tgtEl>
                                        <p:attrNameLst>
                                          <p:attrName>style.visibility</p:attrName>
                                        </p:attrNameLst>
                                      </p:cBhvr>
                                      <p:to>
                                        <p:strVal val="visible"/>
                                      </p:to>
                                    </p:set>
                                    <p:animEffect filter="fade" transition="in">
                                      <p:cBhvr>
                                        <p:cTn dur="500"/>
                                        <p:tgtEl>
                                          <p:spTgt spid="49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98">
                                            <p:txEl>
                                              <p:pRg end="1" st="1"/>
                                            </p:txEl>
                                          </p:spTgt>
                                        </p:tgtEl>
                                        <p:attrNameLst>
                                          <p:attrName>style.visibility</p:attrName>
                                        </p:attrNameLst>
                                      </p:cBhvr>
                                      <p:to>
                                        <p:strVal val="visible"/>
                                      </p:to>
                                    </p:set>
                                    <p:animEffect filter="fade" transition="in">
                                      <p:cBhvr>
                                        <p:cTn dur="500"/>
                                        <p:tgtEl>
                                          <p:spTgt spid="498">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498">
                                            <p:txEl>
                                              <p:pRg end="2" st="2"/>
                                            </p:txEl>
                                          </p:spTgt>
                                        </p:tgtEl>
                                        <p:attrNameLst>
                                          <p:attrName>style.visibility</p:attrName>
                                        </p:attrNameLst>
                                      </p:cBhvr>
                                      <p:to>
                                        <p:strVal val="visible"/>
                                      </p:to>
                                    </p:set>
                                    <p:animEffect filter="fade" transition="in">
                                      <p:cBhvr>
                                        <p:cTn dur="500"/>
                                        <p:tgtEl>
                                          <p:spTgt spid="498">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498">
                                            <p:txEl>
                                              <p:pRg end="3" st="3"/>
                                            </p:txEl>
                                          </p:spTgt>
                                        </p:tgtEl>
                                        <p:attrNameLst>
                                          <p:attrName>style.visibility</p:attrName>
                                        </p:attrNameLst>
                                      </p:cBhvr>
                                      <p:to>
                                        <p:strVal val="visible"/>
                                      </p:to>
                                    </p:set>
                                    <p:animEffect filter="fade" transition="in">
                                      <p:cBhvr>
                                        <p:cTn dur="500"/>
                                        <p:tgtEl>
                                          <p:spTgt spid="498">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498">
                                            <p:txEl>
                                              <p:pRg end="4" st="4"/>
                                            </p:txEl>
                                          </p:spTgt>
                                        </p:tgtEl>
                                        <p:attrNameLst>
                                          <p:attrName>style.visibility</p:attrName>
                                        </p:attrNameLst>
                                      </p:cBhvr>
                                      <p:to>
                                        <p:strVal val="visible"/>
                                      </p:to>
                                    </p:set>
                                    <p:animEffect filter="fade" transition="in">
                                      <p:cBhvr>
                                        <p:cTn dur="500"/>
                                        <p:tgtEl>
                                          <p:spTgt spid="498">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498">
                                            <p:txEl>
                                              <p:pRg end="5" st="5"/>
                                            </p:txEl>
                                          </p:spTgt>
                                        </p:tgtEl>
                                        <p:attrNameLst>
                                          <p:attrName>style.visibility</p:attrName>
                                        </p:attrNameLst>
                                      </p:cBhvr>
                                      <p:to>
                                        <p:strVal val="visible"/>
                                      </p:to>
                                    </p:set>
                                    <p:animEffect filter="fade" transition="in">
                                      <p:cBhvr>
                                        <p:cTn dur="500"/>
                                        <p:tgtEl>
                                          <p:spTgt spid="498">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498">
                                            <p:txEl>
                                              <p:pRg end="6" st="6"/>
                                            </p:txEl>
                                          </p:spTgt>
                                        </p:tgtEl>
                                        <p:attrNameLst>
                                          <p:attrName>style.visibility</p:attrName>
                                        </p:attrNameLst>
                                      </p:cBhvr>
                                      <p:to>
                                        <p:strVal val="visible"/>
                                      </p:to>
                                    </p:set>
                                    <p:animEffect filter="fade" transition="in">
                                      <p:cBhvr>
                                        <p:cTn dur="500"/>
                                        <p:tgtEl>
                                          <p:spTgt spid="498">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498">
                                            <p:txEl>
                                              <p:pRg end="7" st="7"/>
                                            </p:txEl>
                                          </p:spTgt>
                                        </p:tgtEl>
                                        <p:attrNameLst>
                                          <p:attrName>style.visibility</p:attrName>
                                        </p:attrNameLst>
                                      </p:cBhvr>
                                      <p:to>
                                        <p:strVal val="visible"/>
                                      </p:to>
                                    </p:set>
                                    <p:animEffect filter="fade" transition="in">
                                      <p:cBhvr>
                                        <p:cTn dur="500"/>
                                        <p:tgtEl>
                                          <p:spTgt spid="49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89"/>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HTTP Responses</a:t>
            </a:r>
            <a:endParaRPr/>
          </a:p>
        </p:txBody>
      </p:sp>
      <p:sp>
        <p:nvSpPr>
          <p:cNvPr id="130" name="Google Shape;130;p89"/>
          <p:cNvSpPr txBox="1"/>
          <p:nvPr>
            <p:ph idx="1" type="body"/>
          </p:nvPr>
        </p:nvSpPr>
        <p:spPr>
          <a:xfrm>
            <a:off x="838200" y="1535810"/>
            <a:ext cx="5257800" cy="4944889"/>
          </a:xfrm>
          <a:prstGeom prst="rect">
            <a:avLst/>
          </a:prstGeom>
          <a:noFill/>
          <a:ln>
            <a:noFill/>
          </a:ln>
        </p:spPr>
        <p:txBody>
          <a:bodyPr anchorCtr="0" anchor="t" bIns="45700" lIns="91425" spcFirstLastPara="1" rIns="91425" wrap="square" tIns="45700">
            <a:normAutofit fontScale="77500" lnSpcReduction="20000"/>
          </a:bodyPr>
          <a:lstStyle/>
          <a:p>
            <a:pPr indent="0" lvl="0" marL="114300" rtl="0" algn="just">
              <a:lnSpc>
                <a:spcPct val="90000"/>
              </a:lnSpc>
              <a:spcBef>
                <a:spcPts val="1000"/>
              </a:spcBef>
              <a:spcAft>
                <a:spcPts val="0"/>
              </a:spcAft>
              <a:buSzPct val="82949"/>
              <a:buNone/>
            </a:pPr>
            <a:r>
              <a:rPr lang="en-US"/>
              <a:t>The format of the response message is largely the same as that of a request message, except for the status line and headers.</a:t>
            </a:r>
            <a:endParaRPr/>
          </a:p>
          <a:p>
            <a:pPr indent="-342900" lvl="0" marL="457200" rtl="0" algn="just">
              <a:lnSpc>
                <a:spcPct val="90000"/>
              </a:lnSpc>
              <a:spcBef>
                <a:spcPts val="1000"/>
              </a:spcBef>
              <a:spcAft>
                <a:spcPts val="0"/>
              </a:spcAft>
              <a:buSzPct val="82949"/>
              <a:buChar char="•"/>
            </a:pPr>
            <a:r>
              <a:rPr b="1" lang="en-US"/>
              <a:t>Status line</a:t>
            </a:r>
            <a:r>
              <a:rPr lang="en-US"/>
              <a:t>: Describes the request's success (status code 200) or failure (status code 401). Also supplied are the HTTP version and a very brief status description.</a:t>
            </a:r>
            <a:endParaRPr/>
          </a:p>
          <a:p>
            <a:pPr indent="-342900" lvl="0" marL="457200" rtl="0" algn="just">
              <a:lnSpc>
                <a:spcPct val="90000"/>
              </a:lnSpc>
              <a:spcBef>
                <a:spcPts val="1000"/>
              </a:spcBef>
              <a:spcAft>
                <a:spcPts val="0"/>
              </a:spcAft>
              <a:buSzPct val="82949"/>
              <a:buChar char="•"/>
            </a:pPr>
            <a:r>
              <a:rPr b="1" lang="en-US"/>
              <a:t>Headers</a:t>
            </a:r>
            <a:r>
              <a:rPr lang="en-US"/>
              <a:t>: Extra information about the response, such as the server's details or the response's content type.</a:t>
            </a:r>
            <a:endParaRPr/>
          </a:p>
          <a:p>
            <a:pPr indent="-342900" lvl="0" marL="457200" rtl="0" algn="just">
              <a:lnSpc>
                <a:spcPct val="90000"/>
              </a:lnSpc>
              <a:spcBef>
                <a:spcPts val="1000"/>
              </a:spcBef>
              <a:spcAft>
                <a:spcPts val="0"/>
              </a:spcAft>
              <a:buSzPct val="82949"/>
              <a:buChar char="•"/>
            </a:pPr>
            <a:r>
              <a:rPr b="1" lang="en-US"/>
              <a:t>Body</a:t>
            </a:r>
            <a:r>
              <a:rPr lang="en-US"/>
              <a:t>: The content of the response is (optional). For instance, this could be the HTML content of the requested web page or the binary data of an image.</a:t>
            </a:r>
            <a:endParaRPr/>
          </a:p>
        </p:txBody>
      </p:sp>
      <p:sp>
        <p:nvSpPr>
          <p:cNvPr id="131" name="Google Shape;131;p89"/>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32" name="Google Shape;132;p89"/>
          <p:cNvPicPr preferRelativeResize="0"/>
          <p:nvPr/>
        </p:nvPicPr>
        <p:blipFill rotWithShape="1">
          <a:blip r:embed="rId3">
            <a:alphaModFix/>
          </a:blip>
          <a:srcRect b="0" l="0" r="0" t="0"/>
          <a:stretch/>
        </p:blipFill>
        <p:spPr>
          <a:xfrm>
            <a:off x="6278211" y="1691323"/>
            <a:ext cx="5846743" cy="387127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90"/>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What are HTTP Methods</a:t>
            </a:r>
            <a:endParaRPr/>
          </a:p>
        </p:txBody>
      </p:sp>
      <p:sp>
        <p:nvSpPr>
          <p:cNvPr id="139" name="Google Shape;139;p90"/>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HTTP methods, which are also known as HTTP verbs, are responsible for defining the actions that can be performed on resources identified by Uniform Resource Identifiers (URIs).</a:t>
            </a:r>
            <a:endParaRPr/>
          </a:p>
          <a:p>
            <a:pPr indent="-342900" lvl="0" marL="457200" rtl="0" algn="just">
              <a:lnSpc>
                <a:spcPct val="90000"/>
              </a:lnSpc>
              <a:spcBef>
                <a:spcPts val="1000"/>
              </a:spcBef>
              <a:spcAft>
                <a:spcPts val="0"/>
              </a:spcAft>
              <a:buSzPts val="1800"/>
              <a:buChar char="•"/>
            </a:pPr>
            <a:r>
              <a:rPr lang="en-US"/>
              <a:t>HTTP defines several methods, each serving a specific purpose in handling resource requests and responses.</a:t>
            </a:r>
            <a:endParaRPr/>
          </a:p>
          <a:p>
            <a:pPr indent="-342900" lvl="0" marL="457200" rtl="0" algn="just">
              <a:lnSpc>
                <a:spcPct val="90000"/>
              </a:lnSpc>
              <a:spcBef>
                <a:spcPts val="1000"/>
              </a:spcBef>
              <a:spcAft>
                <a:spcPts val="0"/>
              </a:spcAft>
              <a:buSzPts val="1800"/>
              <a:buChar char="•"/>
            </a:pPr>
            <a:r>
              <a:rPr lang="en-US"/>
              <a:t>The most common HTTP methods include: GET, POST, PUT, DELETE, HEAD, OPTIONS, CONNECT, and TRACE</a:t>
            </a:r>
            <a:endParaRPr/>
          </a:p>
        </p:txBody>
      </p:sp>
      <p:sp>
        <p:nvSpPr>
          <p:cNvPr id="140" name="Google Shape;140;p90"/>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1"/>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What are HTTP Methods – cont’d</a:t>
            </a:r>
            <a:endParaRPr/>
          </a:p>
        </p:txBody>
      </p:sp>
      <p:sp>
        <p:nvSpPr>
          <p:cNvPr id="146" name="Google Shape;146;p91"/>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1800"/>
              <a:buNone/>
            </a:pPr>
            <a:r>
              <a:t/>
            </a:r>
            <a:endParaRPr/>
          </a:p>
        </p:txBody>
      </p:sp>
      <p:sp>
        <p:nvSpPr>
          <p:cNvPr id="147" name="Google Shape;147;p9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48" name="Google Shape;148;p91"/>
          <p:cNvPicPr preferRelativeResize="0"/>
          <p:nvPr/>
        </p:nvPicPr>
        <p:blipFill rotWithShape="1">
          <a:blip r:embed="rId3">
            <a:alphaModFix/>
          </a:blip>
          <a:srcRect b="0" l="0" r="0" t="0"/>
          <a:stretch/>
        </p:blipFill>
        <p:spPr>
          <a:xfrm>
            <a:off x="838199" y="1535811"/>
            <a:ext cx="8293315" cy="494488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92"/>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GET Method</a:t>
            </a:r>
            <a:endParaRPr/>
          </a:p>
        </p:txBody>
      </p:sp>
      <p:sp>
        <p:nvSpPr>
          <p:cNvPr id="154" name="Google Shape;154;p92"/>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It is used to request data from a specified resource. The data is included in the URL as parameters. Requests using GET should only retrieve data.</a:t>
            </a:r>
            <a:endParaRPr/>
          </a:p>
        </p:txBody>
      </p:sp>
      <p:sp>
        <p:nvSpPr>
          <p:cNvPr id="155" name="Google Shape;155;p9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6" name="Google Shape;156;p92"/>
          <p:cNvSpPr txBox="1"/>
          <p:nvPr/>
        </p:nvSpPr>
        <p:spPr>
          <a:xfrm>
            <a:off x="1110343" y="3342148"/>
            <a:ext cx="6096000" cy="369332"/>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4FC1FF"/>
                </a:solidFill>
                <a:latin typeface="Consolas"/>
                <a:ea typeface="Consolas"/>
                <a:cs typeface="Consolas"/>
                <a:sym typeface="Consolas"/>
              </a:rPr>
              <a:t>GET</a:t>
            </a:r>
            <a:r>
              <a:rPr b="0" i="0" lang="en-US" sz="1800" u="none" cap="none" strike="noStrike">
                <a:solidFill>
                  <a:srgbClr val="CCCCCC"/>
                </a:solidFill>
                <a:latin typeface="Consolas"/>
                <a:ea typeface="Consolas"/>
                <a:cs typeface="Consolas"/>
                <a:sym typeface="Consolas"/>
              </a:rPr>
              <a:t> </a:t>
            </a:r>
            <a:r>
              <a:rPr b="0" i="0" lang="en-US" sz="1800" u="none" cap="none" strike="noStrike">
                <a:solidFill>
                  <a:srgbClr val="D4D4D4"/>
                </a:solidFill>
                <a:latin typeface="Consolas"/>
                <a:ea typeface="Consolas"/>
                <a:cs typeface="Consolas"/>
                <a:sym typeface="Consolas"/>
              </a:rPr>
              <a:t>/</a:t>
            </a:r>
            <a:r>
              <a:rPr b="0" i="0" lang="en-US" sz="1800" u="none" cap="none" strike="noStrike">
                <a:solidFill>
                  <a:srgbClr val="9CDCFE"/>
                </a:solidFill>
                <a:latin typeface="Consolas"/>
                <a:ea typeface="Consolas"/>
                <a:cs typeface="Consolas"/>
                <a:sym typeface="Consolas"/>
              </a:rPr>
              <a:t>api</a:t>
            </a:r>
            <a:r>
              <a:rPr b="0" i="0" lang="en-US" sz="1800" u="none" cap="none" strike="noStrike">
                <a:solidFill>
                  <a:srgbClr val="D4D4D4"/>
                </a:solidFill>
                <a:latin typeface="Consolas"/>
                <a:ea typeface="Consolas"/>
                <a:cs typeface="Consolas"/>
                <a:sym typeface="Consolas"/>
              </a:rPr>
              <a:t>/</a:t>
            </a:r>
            <a:r>
              <a:rPr b="0" i="0" lang="en-US" sz="1800" u="none" cap="none" strike="noStrike">
                <a:solidFill>
                  <a:srgbClr val="9CDCFE"/>
                </a:solidFill>
                <a:latin typeface="Consolas"/>
                <a:ea typeface="Consolas"/>
                <a:cs typeface="Consolas"/>
                <a:sym typeface="Consolas"/>
              </a:rPr>
              <a:t>users</a:t>
            </a:r>
            <a:r>
              <a:rPr b="0" i="0" lang="en-US" sz="1800" u="none" cap="none" strike="noStrike">
                <a:solidFill>
                  <a:srgbClr val="D4D4D4"/>
                </a:solidFill>
                <a:latin typeface="Consolas"/>
                <a:ea typeface="Consolas"/>
                <a:cs typeface="Consolas"/>
                <a:sym typeface="Consolas"/>
              </a:rPr>
              <a:t>?</a:t>
            </a:r>
            <a:r>
              <a:rPr b="0" i="0" lang="en-US" sz="1800" u="none" cap="none" strike="noStrike">
                <a:solidFill>
                  <a:srgbClr val="9CDCFE"/>
                </a:solidFill>
                <a:latin typeface="Consolas"/>
                <a:ea typeface="Consolas"/>
                <a:cs typeface="Consolas"/>
                <a:sym typeface="Consolas"/>
              </a:rPr>
              <a:t>id</a:t>
            </a:r>
            <a:r>
              <a:rPr b="0" i="0" lang="en-US" sz="1800" u="none" cap="none" strike="noStrike">
                <a:solidFill>
                  <a:srgbClr val="D4D4D4"/>
                </a:solidFill>
                <a:latin typeface="Consolas"/>
                <a:ea typeface="Consolas"/>
                <a:cs typeface="Consolas"/>
                <a:sym typeface="Consolas"/>
              </a:rPr>
              <a:t>=</a:t>
            </a:r>
            <a:r>
              <a:rPr b="0" i="0" lang="en-US" sz="1800" u="none" cap="none" strike="noStrike">
                <a:solidFill>
                  <a:srgbClr val="B5CEA8"/>
                </a:solidFill>
                <a:latin typeface="Consolas"/>
                <a:ea typeface="Consolas"/>
                <a:cs typeface="Consolas"/>
                <a:sym typeface="Consolas"/>
              </a:rPr>
              <a:t>123</a:t>
            </a:r>
            <a:endParaRPr b="0" i="0" sz="1800" u="none" cap="none" strike="noStrike">
              <a:solidFill>
                <a:srgbClr val="CCCCCC"/>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2021-01-25T08:25:31Z</dcterms:created>
  <dc:creator>ADMIN</dc:creator>
</cp:coreProperties>
</file>