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57" roundtripDataSignature="AMtx7mhnG7pvaFQOD2rmgABAH9abBJV9U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318429B-8C33-4D49-8702-265231876635}">
  <a:tblStyle styleId="{3318429B-8C33-4D49-8702-265231876635}" styleName="Table_0">
    <a:wholeTbl>
      <a:tcTxStyle b="off" i="off">
        <a:font>
          <a:latin typeface="Arial"/>
          <a:ea typeface="Arial"/>
          <a:cs typeface="Arial"/>
        </a:font>
        <a:schemeClr val="dk1"/>
      </a:tcTxStyle>
      <a:tcStyle>
        <a:tcBdr>
          <a:left>
            <a:ln cap="flat" cmpd="sng" w="9525">
              <a:solidFill>
                <a:schemeClr val="accent5"/>
              </a:solidFill>
              <a:prstDash val="solid"/>
              <a:round/>
              <a:headEnd len="sm" w="sm" type="none"/>
              <a:tailEnd len="sm" w="sm" type="none"/>
            </a:ln>
          </a:left>
          <a:right>
            <a:ln cap="flat" cmpd="sng" w="9525">
              <a:solidFill>
                <a:schemeClr val="accent5"/>
              </a:solidFill>
              <a:prstDash val="solid"/>
              <a:round/>
              <a:headEnd len="sm" w="sm" type="none"/>
              <a:tailEnd len="sm" w="sm" type="none"/>
            </a:ln>
          </a:right>
          <a:top>
            <a:ln cap="flat" cmpd="sng" w="9525">
              <a:solidFill>
                <a:schemeClr val="accent5"/>
              </a:solidFill>
              <a:prstDash val="solid"/>
              <a:round/>
              <a:headEnd len="sm" w="sm" type="none"/>
              <a:tailEnd len="sm" w="sm" type="none"/>
            </a:ln>
          </a:top>
          <a:bottom>
            <a:ln cap="flat" cmpd="sng" w="9525">
              <a:solidFill>
                <a:schemeClr val="accent5"/>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b="off" i="off"/>
      <a:tcStyle>
        <a:tcBdr>
          <a:top>
            <a:ln cap="flat" cmpd="sng" w="9525">
              <a:solidFill>
                <a:schemeClr val="accent5"/>
              </a:solidFill>
              <a:prstDash val="solid"/>
              <a:round/>
              <a:headEnd len="sm" w="sm" type="none"/>
              <a:tailEnd len="sm" w="sm" type="none"/>
            </a:ln>
          </a:top>
          <a:bottom>
            <a:ln cap="flat" cmpd="sng" w="9525">
              <a:solidFill>
                <a:schemeClr val="accent5"/>
              </a:solidFill>
              <a:prstDash val="solid"/>
              <a:round/>
              <a:headEnd len="sm" w="sm" type="none"/>
              <a:tailEnd len="sm" w="sm" type="none"/>
            </a:ln>
          </a:bottom>
        </a:tcBdr>
      </a:tcStyle>
    </a:band1H>
    <a:band2H>
      <a:tcTxStyle b="off" i="off"/>
    </a:band2H>
    <a:band1V>
      <a:tcTxStyle b="off" i="off"/>
      <a:tcStyle>
        <a:tcBdr>
          <a:left>
            <a:ln cap="flat" cmpd="sng" w="9525">
              <a:solidFill>
                <a:schemeClr val="accent5"/>
              </a:solidFill>
              <a:prstDash val="solid"/>
              <a:round/>
              <a:headEnd len="sm" w="sm" type="none"/>
              <a:tailEnd len="sm" w="sm" type="none"/>
            </a:ln>
          </a:left>
          <a:right>
            <a:ln cap="flat" cmpd="sng" w="9525">
              <a:solidFill>
                <a:schemeClr val="accent5"/>
              </a:solidFill>
              <a:prstDash val="solid"/>
              <a:round/>
              <a:headEnd len="sm" w="sm" type="none"/>
              <a:tailEnd len="sm" w="sm" type="none"/>
            </a:ln>
          </a:right>
        </a:tcBdr>
      </a:tcStyle>
    </a:band1V>
    <a:band2V>
      <a:tcTxStyle b="off" i="off"/>
      <a:tcStyle>
        <a:tcBdr>
          <a:left>
            <a:ln cap="flat" cmpd="sng" w="9525">
              <a:solidFill>
                <a:schemeClr val="accent5"/>
              </a:solidFill>
              <a:prstDash val="solid"/>
              <a:round/>
              <a:headEnd len="sm" w="sm" type="none"/>
              <a:tailEnd len="sm" w="sm" type="none"/>
            </a:ln>
          </a:left>
          <a:right>
            <a:ln cap="flat" cmpd="sng" w="9525">
              <a:solidFill>
                <a:schemeClr val="accent5"/>
              </a:solidFill>
              <a:prstDash val="solid"/>
              <a:round/>
              <a:headEnd len="sm" w="sm" type="none"/>
              <a:tailEnd len="sm" w="sm" type="none"/>
            </a:ln>
          </a:right>
        </a:tcBdr>
      </a:tcStyle>
    </a:band2V>
    <a:lastCol>
      <a:tcTxStyle b="on" i="off"/>
    </a:lastCol>
    <a:firstCol>
      <a:tcTxStyle b="on" i="off"/>
    </a:firstCol>
    <a:lastRow>
      <a:tcTxStyle b="on" i="off"/>
      <a:tcStyle>
        <a:tcBdr>
          <a:top>
            <a:ln cap="flat" cmpd="sng" w="50800">
              <a:solidFill>
                <a:schemeClr val="accent5"/>
              </a:solidFill>
              <a:prstDash val="solid"/>
              <a:round/>
              <a:headEnd len="sm" w="sm" type="none"/>
              <a:tailEnd len="sm" w="sm" type="none"/>
            </a:ln>
          </a:top>
        </a:tcBdr>
      </a:tcStyle>
    </a:lastRow>
    <a:seCell>
      <a:tcTxStyle b="off" i="off"/>
    </a:seCell>
    <a:swCell>
      <a:tcTxStyle b="off" i="off"/>
    </a:swCell>
    <a:firstRow>
      <a:tcTxStyle b="on" i="off">
        <a:font>
          <a:latin typeface="Arial"/>
          <a:ea typeface="Arial"/>
          <a:cs typeface="Arial"/>
        </a:font>
        <a:schemeClr val="lt1"/>
      </a:tcTxStyle>
      <a:tcStyle>
        <a:fill>
          <a:solidFill>
            <a:schemeClr val="accent5"/>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customschemas.google.com/relationships/presentationmetadata" Target="metadata"/><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 name="Google Shape;88;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9" name="Google Shape;89;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9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2" name="Google Shape;162;p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9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0" name="Google Shape;170;p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9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2" name="Google Shape;182;p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5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9" name="Google Shape;189;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5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7" name="Google Shape;197;p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5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5" name="Google Shape;205;p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9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3" name="Google Shape;213;p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9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1" name="Google Shape;221;p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9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8" name="Google Shape;228;p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9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5" name="Google Shape;235;p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 name="Google Shape;95;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6" name="Google Shape;96;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3" name="Google Shape;243;p9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4" name="Google Shape;244;p9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0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9" name="Google Shape;249;p1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6" name="Google Shape;256;p10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rPr lang="en-US"/>
              <a:t>Express 4.x and later, using body-parser is no longer required as Express has built-in much of the body-parser functionality via express.json() and express.urlencoded()</a:t>
            </a:r>
            <a:endParaRPr/>
          </a:p>
        </p:txBody>
      </p:sp>
      <p:sp>
        <p:nvSpPr>
          <p:cNvPr id="257" name="Google Shape;257;p10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0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5" name="Google Shape;265;p1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10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3" name="Google Shape;273;p1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10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2" name="Google Shape;282;p1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1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9" name="Google Shape;289;p10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rPr b="0" lang="en-US">
                <a:solidFill>
                  <a:srgbClr val="4FC1FF"/>
                </a:solidFill>
                <a:latin typeface="Consolas"/>
                <a:ea typeface="Consolas"/>
                <a:cs typeface="Consolas"/>
                <a:sym typeface="Consolas"/>
              </a:rPr>
              <a:t>app</a:t>
            </a:r>
            <a:r>
              <a:rPr b="0" lang="en-US">
                <a:solidFill>
                  <a:srgbClr val="CCCCCC"/>
                </a:solidFill>
                <a:latin typeface="Consolas"/>
                <a:ea typeface="Consolas"/>
                <a:cs typeface="Consolas"/>
                <a:sym typeface="Consolas"/>
              </a:rPr>
              <a:t>.</a:t>
            </a:r>
            <a:r>
              <a:rPr b="0" lang="en-US">
                <a:solidFill>
                  <a:srgbClr val="DCDCAA"/>
                </a:solidFill>
                <a:latin typeface="Consolas"/>
                <a:ea typeface="Consolas"/>
                <a:cs typeface="Consolas"/>
                <a:sym typeface="Consolas"/>
              </a:rPr>
              <a:t>post</a:t>
            </a:r>
            <a:r>
              <a:rPr b="0" lang="en-US">
                <a:solidFill>
                  <a:srgbClr val="CCCCCC"/>
                </a:solidFill>
                <a:latin typeface="Consolas"/>
                <a:ea typeface="Consolas"/>
                <a:cs typeface="Consolas"/>
                <a:sym typeface="Consolas"/>
              </a:rPr>
              <a:t>(</a:t>
            </a:r>
            <a:r>
              <a:rPr b="0" lang="en-US">
                <a:solidFill>
                  <a:srgbClr val="CE9178"/>
                </a:solidFill>
                <a:latin typeface="Consolas"/>
                <a:ea typeface="Consolas"/>
                <a:cs typeface="Consolas"/>
                <a:sym typeface="Consolas"/>
              </a:rPr>
              <a:t>'/articles'</a:t>
            </a:r>
            <a:r>
              <a:rPr b="0" lang="en-US">
                <a:solidFill>
                  <a:srgbClr val="CCCCCC"/>
                </a:solidFill>
                <a:latin typeface="Consolas"/>
                <a:ea typeface="Consolas"/>
                <a:cs typeface="Consolas"/>
                <a:sym typeface="Consolas"/>
              </a:rPr>
              <a:t>, (</a:t>
            </a:r>
            <a:r>
              <a:rPr b="0" lang="en-US">
                <a:solidFill>
                  <a:srgbClr val="9CDCFE"/>
                </a:solidFill>
                <a:latin typeface="Consolas"/>
                <a:ea typeface="Consolas"/>
                <a:cs typeface="Consolas"/>
                <a:sym typeface="Consolas"/>
              </a:rPr>
              <a:t>req</a:t>
            </a:r>
            <a:r>
              <a:rPr b="0" lang="en-US">
                <a:solidFill>
                  <a:srgbClr val="CCCCCC"/>
                </a:solidFill>
                <a:latin typeface="Consolas"/>
                <a:ea typeface="Consolas"/>
                <a:cs typeface="Consolas"/>
                <a:sym typeface="Consolas"/>
              </a:rPr>
              <a:t>, </a:t>
            </a:r>
            <a:r>
              <a:rPr b="0" lang="en-US">
                <a:solidFill>
                  <a:srgbClr val="9CDCFE"/>
                </a:solidFill>
                <a:latin typeface="Consolas"/>
                <a:ea typeface="Consolas"/>
                <a:cs typeface="Consolas"/>
                <a:sym typeface="Consolas"/>
              </a:rPr>
              <a:t>res</a:t>
            </a:r>
            <a:r>
              <a:rPr b="0" lang="en-US">
                <a:solidFill>
                  <a:srgbClr val="CCCCCC"/>
                </a:solidFill>
                <a:latin typeface="Consolas"/>
                <a:ea typeface="Consolas"/>
                <a:cs typeface="Consolas"/>
                <a:sym typeface="Consolas"/>
              </a:rPr>
              <a:t>) </a:t>
            </a:r>
            <a:r>
              <a:rPr b="0" lang="en-US">
                <a:solidFill>
                  <a:srgbClr val="569CD6"/>
                </a:solidFill>
                <a:latin typeface="Consolas"/>
                <a:ea typeface="Consolas"/>
                <a:cs typeface="Consolas"/>
                <a:sym typeface="Consolas"/>
              </a:rPr>
              <a:t>=&gt;</a:t>
            </a:r>
            <a:r>
              <a:rPr b="0" lang="en-US">
                <a:solidFill>
                  <a:srgbClr val="CCCCCC"/>
                </a:solidFill>
                <a:latin typeface="Consolas"/>
                <a:ea typeface="Consolas"/>
                <a:cs typeface="Consolas"/>
                <a:sym typeface="Consolas"/>
              </a:rPr>
              <a:t> {</a:t>
            </a:r>
            <a:endParaRPr/>
          </a:p>
          <a:p>
            <a:pPr indent="-228600" lvl="0" marL="457200" marR="0" rtl="0" algn="l">
              <a:lnSpc>
                <a:spcPct val="100000"/>
              </a:lnSpc>
              <a:spcBef>
                <a:spcPts val="0"/>
              </a:spcBef>
              <a:spcAft>
                <a:spcPts val="0"/>
              </a:spcAft>
              <a:buSzPts val="1400"/>
              <a:buNone/>
            </a:pPr>
            <a:r>
              <a:rPr b="0" lang="en-US">
                <a:solidFill>
                  <a:srgbClr val="CCCCCC"/>
                </a:solidFill>
                <a:latin typeface="Consolas"/>
                <a:ea typeface="Consolas"/>
                <a:cs typeface="Consolas"/>
                <a:sym typeface="Consolas"/>
              </a:rPr>
              <a:t>    </a:t>
            </a:r>
            <a:r>
              <a:rPr b="0" lang="en-US">
                <a:solidFill>
                  <a:srgbClr val="6A9955"/>
                </a:solidFill>
                <a:latin typeface="Consolas"/>
                <a:ea typeface="Consolas"/>
                <a:cs typeface="Consolas"/>
                <a:sym typeface="Consolas"/>
              </a:rPr>
              <a:t>// Create a new post from the data in req.body</a:t>
            </a:r>
            <a:endParaRPr b="0">
              <a:solidFill>
                <a:srgbClr val="CCCCCC"/>
              </a:solidFill>
              <a:latin typeface="Consolas"/>
              <a:ea typeface="Consolas"/>
              <a:cs typeface="Consolas"/>
              <a:sym typeface="Consolas"/>
            </a:endParaRPr>
          </a:p>
          <a:p>
            <a:pPr indent="-228600" lvl="0" marL="457200" marR="0" rtl="0" algn="l">
              <a:lnSpc>
                <a:spcPct val="100000"/>
              </a:lnSpc>
              <a:spcBef>
                <a:spcPts val="0"/>
              </a:spcBef>
              <a:spcAft>
                <a:spcPts val="0"/>
              </a:spcAft>
              <a:buSzPts val="1400"/>
              <a:buNone/>
            </a:pPr>
            <a:r>
              <a:rPr b="0" lang="en-US">
                <a:solidFill>
                  <a:srgbClr val="CCCCCC"/>
                </a:solidFill>
                <a:latin typeface="Consolas"/>
                <a:ea typeface="Consolas"/>
                <a:cs typeface="Consolas"/>
                <a:sym typeface="Consolas"/>
              </a:rPr>
              <a:t>    </a:t>
            </a:r>
            <a:r>
              <a:rPr b="0" lang="en-US">
                <a:solidFill>
                  <a:srgbClr val="569CD6"/>
                </a:solidFill>
                <a:latin typeface="Consolas"/>
                <a:ea typeface="Consolas"/>
                <a:cs typeface="Consolas"/>
                <a:sym typeface="Consolas"/>
              </a:rPr>
              <a:t>const</a:t>
            </a:r>
            <a:r>
              <a:rPr b="0" lang="en-US">
                <a:solidFill>
                  <a:srgbClr val="CCCCCC"/>
                </a:solidFill>
                <a:latin typeface="Consolas"/>
                <a:ea typeface="Consolas"/>
                <a:cs typeface="Consolas"/>
                <a:sym typeface="Consolas"/>
              </a:rPr>
              <a:t> </a:t>
            </a:r>
            <a:r>
              <a:rPr b="0" lang="en-US">
                <a:solidFill>
                  <a:srgbClr val="4FC1FF"/>
                </a:solidFill>
                <a:latin typeface="Consolas"/>
                <a:ea typeface="Consolas"/>
                <a:cs typeface="Consolas"/>
                <a:sym typeface="Consolas"/>
              </a:rPr>
              <a:t>newArticle</a:t>
            </a:r>
            <a:r>
              <a:rPr b="0" lang="en-US">
                <a:solidFill>
                  <a:srgbClr val="CCCCCC"/>
                </a:solidFill>
                <a:latin typeface="Consolas"/>
                <a:ea typeface="Consolas"/>
                <a:cs typeface="Consolas"/>
                <a:sym typeface="Consolas"/>
              </a:rPr>
              <a:t> </a:t>
            </a:r>
            <a:r>
              <a:rPr b="0" lang="en-US">
                <a:solidFill>
                  <a:srgbClr val="D4D4D4"/>
                </a:solidFill>
                <a:latin typeface="Consolas"/>
                <a:ea typeface="Consolas"/>
                <a:cs typeface="Consolas"/>
                <a:sym typeface="Consolas"/>
              </a:rPr>
              <a:t>=</a:t>
            </a:r>
            <a:r>
              <a:rPr b="0" lang="en-US">
                <a:solidFill>
                  <a:srgbClr val="CCCCCC"/>
                </a:solidFill>
                <a:latin typeface="Consolas"/>
                <a:ea typeface="Consolas"/>
                <a:cs typeface="Consolas"/>
                <a:sym typeface="Consolas"/>
              </a:rPr>
              <a:t> {</a:t>
            </a:r>
            <a:endParaRPr/>
          </a:p>
          <a:p>
            <a:pPr indent="-228600" lvl="0" marL="457200" marR="0" rtl="0" algn="l">
              <a:lnSpc>
                <a:spcPct val="100000"/>
              </a:lnSpc>
              <a:spcBef>
                <a:spcPts val="0"/>
              </a:spcBef>
              <a:spcAft>
                <a:spcPts val="0"/>
              </a:spcAft>
              <a:buSzPts val="1400"/>
              <a:buNone/>
            </a:pPr>
            <a:r>
              <a:rPr b="0" lang="en-US">
                <a:solidFill>
                  <a:srgbClr val="CCCCCC"/>
                </a:solidFill>
                <a:latin typeface="Consolas"/>
                <a:ea typeface="Consolas"/>
                <a:cs typeface="Consolas"/>
                <a:sym typeface="Consolas"/>
              </a:rPr>
              <a:t>        </a:t>
            </a:r>
            <a:r>
              <a:rPr b="0" lang="en-US">
                <a:solidFill>
                  <a:srgbClr val="9CDCFE"/>
                </a:solidFill>
                <a:latin typeface="Consolas"/>
                <a:ea typeface="Consolas"/>
                <a:cs typeface="Consolas"/>
                <a:sym typeface="Consolas"/>
              </a:rPr>
              <a:t>id:</a:t>
            </a:r>
            <a:r>
              <a:rPr b="0" lang="en-US">
                <a:solidFill>
                  <a:srgbClr val="CCCCCC"/>
                </a:solidFill>
                <a:latin typeface="Consolas"/>
                <a:ea typeface="Consolas"/>
                <a:cs typeface="Consolas"/>
                <a:sym typeface="Consolas"/>
              </a:rPr>
              <a:t> </a:t>
            </a:r>
            <a:r>
              <a:rPr b="0" lang="en-US">
                <a:solidFill>
                  <a:srgbClr val="4FC1FF"/>
                </a:solidFill>
                <a:latin typeface="Consolas"/>
                <a:ea typeface="Consolas"/>
                <a:cs typeface="Consolas"/>
                <a:sym typeface="Consolas"/>
              </a:rPr>
              <a:t>articles</a:t>
            </a:r>
            <a:r>
              <a:rPr b="0" lang="en-US">
                <a:solidFill>
                  <a:srgbClr val="CCCCCC"/>
                </a:solidFill>
                <a:latin typeface="Consolas"/>
                <a:ea typeface="Consolas"/>
                <a:cs typeface="Consolas"/>
                <a:sym typeface="Consolas"/>
              </a:rPr>
              <a:t>.</a:t>
            </a:r>
            <a:r>
              <a:rPr b="0" lang="en-US">
                <a:solidFill>
                  <a:srgbClr val="9CDCFE"/>
                </a:solidFill>
                <a:latin typeface="Consolas"/>
                <a:ea typeface="Consolas"/>
                <a:cs typeface="Consolas"/>
                <a:sym typeface="Consolas"/>
              </a:rPr>
              <a:t>length</a:t>
            </a:r>
            <a:r>
              <a:rPr b="0" lang="en-US">
                <a:solidFill>
                  <a:srgbClr val="CCCCCC"/>
                </a:solidFill>
                <a:latin typeface="Consolas"/>
                <a:ea typeface="Consolas"/>
                <a:cs typeface="Consolas"/>
                <a:sym typeface="Consolas"/>
              </a:rPr>
              <a:t> </a:t>
            </a:r>
            <a:r>
              <a:rPr b="0" lang="en-US">
                <a:solidFill>
                  <a:srgbClr val="D4D4D4"/>
                </a:solidFill>
                <a:latin typeface="Consolas"/>
                <a:ea typeface="Consolas"/>
                <a:cs typeface="Consolas"/>
                <a:sym typeface="Consolas"/>
              </a:rPr>
              <a:t>+</a:t>
            </a:r>
            <a:r>
              <a:rPr b="0" lang="en-US">
                <a:solidFill>
                  <a:srgbClr val="CCCCCC"/>
                </a:solidFill>
                <a:latin typeface="Consolas"/>
                <a:ea typeface="Consolas"/>
                <a:cs typeface="Consolas"/>
                <a:sym typeface="Consolas"/>
              </a:rPr>
              <a:t> </a:t>
            </a:r>
            <a:r>
              <a:rPr b="0" lang="en-US">
                <a:solidFill>
                  <a:srgbClr val="B5CEA8"/>
                </a:solidFill>
                <a:latin typeface="Consolas"/>
                <a:ea typeface="Consolas"/>
                <a:cs typeface="Consolas"/>
                <a:sym typeface="Consolas"/>
              </a:rPr>
              <a:t>1</a:t>
            </a:r>
            <a:r>
              <a:rPr b="0" lang="en-US">
                <a:solidFill>
                  <a:srgbClr val="CCCCCC"/>
                </a:solidFill>
                <a:latin typeface="Consolas"/>
                <a:ea typeface="Consolas"/>
                <a:cs typeface="Consolas"/>
                <a:sym typeface="Consolas"/>
              </a:rPr>
              <a:t>, </a:t>
            </a:r>
            <a:r>
              <a:rPr b="0" lang="en-US">
                <a:solidFill>
                  <a:srgbClr val="6A9955"/>
                </a:solidFill>
                <a:latin typeface="Consolas"/>
                <a:ea typeface="Consolas"/>
                <a:cs typeface="Consolas"/>
                <a:sym typeface="Consolas"/>
              </a:rPr>
              <a:t>// This is simply an example and is not safe in a production environment</a:t>
            </a:r>
            <a:endParaRPr b="0">
              <a:solidFill>
                <a:srgbClr val="CCCCCC"/>
              </a:solidFill>
              <a:latin typeface="Consolas"/>
              <a:ea typeface="Consolas"/>
              <a:cs typeface="Consolas"/>
              <a:sym typeface="Consolas"/>
            </a:endParaRPr>
          </a:p>
          <a:p>
            <a:pPr indent="-228600" lvl="0" marL="457200" marR="0" rtl="0" algn="l">
              <a:lnSpc>
                <a:spcPct val="100000"/>
              </a:lnSpc>
              <a:spcBef>
                <a:spcPts val="0"/>
              </a:spcBef>
              <a:spcAft>
                <a:spcPts val="0"/>
              </a:spcAft>
              <a:buSzPts val="1400"/>
              <a:buNone/>
            </a:pPr>
            <a:r>
              <a:rPr b="0" lang="en-US">
                <a:solidFill>
                  <a:srgbClr val="CCCCCC"/>
                </a:solidFill>
                <a:latin typeface="Consolas"/>
                <a:ea typeface="Consolas"/>
                <a:cs typeface="Consolas"/>
                <a:sym typeface="Consolas"/>
              </a:rPr>
              <a:t>        </a:t>
            </a:r>
            <a:r>
              <a:rPr b="0" lang="en-US">
                <a:solidFill>
                  <a:srgbClr val="9CDCFE"/>
                </a:solidFill>
                <a:latin typeface="Consolas"/>
                <a:ea typeface="Consolas"/>
                <a:cs typeface="Consolas"/>
                <a:sym typeface="Consolas"/>
              </a:rPr>
              <a:t>title:</a:t>
            </a:r>
            <a:r>
              <a:rPr b="0" lang="en-US">
                <a:solidFill>
                  <a:srgbClr val="CCCCCC"/>
                </a:solidFill>
                <a:latin typeface="Consolas"/>
                <a:ea typeface="Consolas"/>
                <a:cs typeface="Consolas"/>
                <a:sym typeface="Consolas"/>
              </a:rPr>
              <a:t> </a:t>
            </a:r>
            <a:r>
              <a:rPr b="0" lang="en-US">
                <a:solidFill>
                  <a:srgbClr val="9CDCFE"/>
                </a:solidFill>
                <a:latin typeface="Consolas"/>
                <a:ea typeface="Consolas"/>
                <a:cs typeface="Consolas"/>
                <a:sym typeface="Consolas"/>
              </a:rPr>
              <a:t>req</a:t>
            </a:r>
            <a:r>
              <a:rPr b="0" lang="en-US">
                <a:solidFill>
                  <a:srgbClr val="CCCCCC"/>
                </a:solidFill>
                <a:latin typeface="Consolas"/>
                <a:ea typeface="Consolas"/>
                <a:cs typeface="Consolas"/>
                <a:sym typeface="Consolas"/>
              </a:rPr>
              <a:t>.</a:t>
            </a:r>
            <a:r>
              <a:rPr b="0" lang="en-US">
                <a:solidFill>
                  <a:srgbClr val="9CDCFE"/>
                </a:solidFill>
                <a:latin typeface="Consolas"/>
                <a:ea typeface="Consolas"/>
                <a:cs typeface="Consolas"/>
                <a:sym typeface="Consolas"/>
              </a:rPr>
              <a:t>body</a:t>
            </a:r>
            <a:r>
              <a:rPr b="0" lang="en-US">
                <a:solidFill>
                  <a:srgbClr val="CCCCCC"/>
                </a:solidFill>
                <a:latin typeface="Consolas"/>
                <a:ea typeface="Consolas"/>
                <a:cs typeface="Consolas"/>
                <a:sym typeface="Consolas"/>
              </a:rPr>
              <a:t>.</a:t>
            </a:r>
            <a:r>
              <a:rPr b="0" lang="en-US">
                <a:solidFill>
                  <a:srgbClr val="9CDCFE"/>
                </a:solidFill>
                <a:latin typeface="Consolas"/>
                <a:ea typeface="Consolas"/>
                <a:cs typeface="Consolas"/>
                <a:sym typeface="Consolas"/>
              </a:rPr>
              <a:t>title</a:t>
            </a:r>
            <a:r>
              <a:rPr b="0" lang="en-US">
                <a:solidFill>
                  <a:srgbClr val="CCCCCC"/>
                </a:solidFill>
                <a:latin typeface="Consolas"/>
                <a:ea typeface="Consolas"/>
                <a:cs typeface="Consolas"/>
                <a:sym typeface="Consolas"/>
              </a:rPr>
              <a:t>,</a:t>
            </a:r>
            <a:endParaRPr/>
          </a:p>
          <a:p>
            <a:pPr indent="-228600" lvl="0" marL="457200" marR="0" rtl="0" algn="l">
              <a:lnSpc>
                <a:spcPct val="100000"/>
              </a:lnSpc>
              <a:spcBef>
                <a:spcPts val="0"/>
              </a:spcBef>
              <a:spcAft>
                <a:spcPts val="0"/>
              </a:spcAft>
              <a:buSzPts val="1400"/>
              <a:buNone/>
            </a:pPr>
            <a:r>
              <a:rPr b="0" lang="en-US">
                <a:solidFill>
                  <a:srgbClr val="CCCCCC"/>
                </a:solidFill>
                <a:latin typeface="Consolas"/>
                <a:ea typeface="Consolas"/>
                <a:cs typeface="Consolas"/>
                <a:sym typeface="Consolas"/>
              </a:rPr>
              <a:t>        </a:t>
            </a:r>
            <a:r>
              <a:rPr b="0" lang="en-US">
                <a:solidFill>
                  <a:srgbClr val="9CDCFE"/>
                </a:solidFill>
                <a:latin typeface="Consolas"/>
                <a:ea typeface="Consolas"/>
                <a:cs typeface="Consolas"/>
                <a:sym typeface="Consolas"/>
              </a:rPr>
              <a:t>date:</a:t>
            </a:r>
            <a:r>
              <a:rPr b="0" lang="en-US">
                <a:solidFill>
                  <a:srgbClr val="CCCCCC"/>
                </a:solidFill>
                <a:latin typeface="Consolas"/>
                <a:ea typeface="Consolas"/>
                <a:cs typeface="Consolas"/>
                <a:sym typeface="Consolas"/>
              </a:rPr>
              <a:t> </a:t>
            </a:r>
            <a:r>
              <a:rPr b="0" lang="en-US">
                <a:solidFill>
                  <a:srgbClr val="9CDCFE"/>
                </a:solidFill>
                <a:latin typeface="Consolas"/>
                <a:ea typeface="Consolas"/>
                <a:cs typeface="Consolas"/>
                <a:sym typeface="Consolas"/>
              </a:rPr>
              <a:t>req</a:t>
            </a:r>
            <a:r>
              <a:rPr b="0" lang="en-US">
                <a:solidFill>
                  <a:srgbClr val="CCCCCC"/>
                </a:solidFill>
                <a:latin typeface="Consolas"/>
                <a:ea typeface="Consolas"/>
                <a:cs typeface="Consolas"/>
                <a:sym typeface="Consolas"/>
              </a:rPr>
              <a:t>.</a:t>
            </a:r>
            <a:r>
              <a:rPr b="0" lang="en-US">
                <a:solidFill>
                  <a:srgbClr val="9CDCFE"/>
                </a:solidFill>
                <a:latin typeface="Consolas"/>
                <a:ea typeface="Consolas"/>
                <a:cs typeface="Consolas"/>
                <a:sym typeface="Consolas"/>
              </a:rPr>
              <a:t>body</a:t>
            </a:r>
            <a:r>
              <a:rPr b="0" lang="en-US">
                <a:solidFill>
                  <a:srgbClr val="CCCCCC"/>
                </a:solidFill>
                <a:latin typeface="Consolas"/>
                <a:ea typeface="Consolas"/>
                <a:cs typeface="Consolas"/>
                <a:sym typeface="Consolas"/>
              </a:rPr>
              <a:t>.</a:t>
            </a:r>
            <a:r>
              <a:rPr b="0" lang="en-US">
                <a:solidFill>
                  <a:srgbClr val="9CDCFE"/>
                </a:solidFill>
                <a:latin typeface="Consolas"/>
                <a:ea typeface="Consolas"/>
                <a:cs typeface="Consolas"/>
                <a:sym typeface="Consolas"/>
              </a:rPr>
              <a:t>date</a:t>
            </a:r>
            <a:r>
              <a:rPr b="0" lang="en-US">
                <a:solidFill>
                  <a:srgbClr val="CCCCCC"/>
                </a:solidFill>
                <a:latin typeface="Consolas"/>
                <a:ea typeface="Consolas"/>
                <a:cs typeface="Consolas"/>
                <a:sym typeface="Consolas"/>
              </a:rPr>
              <a:t>,</a:t>
            </a:r>
            <a:endParaRPr/>
          </a:p>
          <a:p>
            <a:pPr indent="-228600" lvl="0" marL="457200" marR="0" rtl="0" algn="l">
              <a:lnSpc>
                <a:spcPct val="100000"/>
              </a:lnSpc>
              <a:spcBef>
                <a:spcPts val="0"/>
              </a:spcBef>
              <a:spcAft>
                <a:spcPts val="0"/>
              </a:spcAft>
              <a:buSzPts val="1400"/>
              <a:buNone/>
            </a:pPr>
            <a:r>
              <a:rPr b="0" lang="en-US">
                <a:solidFill>
                  <a:srgbClr val="CCCCCC"/>
                </a:solidFill>
                <a:latin typeface="Consolas"/>
                <a:ea typeface="Consolas"/>
                <a:cs typeface="Consolas"/>
                <a:sym typeface="Consolas"/>
              </a:rPr>
              <a:t>        </a:t>
            </a:r>
            <a:r>
              <a:rPr b="0" lang="en-US">
                <a:solidFill>
                  <a:srgbClr val="9CDCFE"/>
                </a:solidFill>
                <a:latin typeface="Consolas"/>
                <a:ea typeface="Consolas"/>
                <a:cs typeface="Consolas"/>
                <a:sym typeface="Consolas"/>
              </a:rPr>
              <a:t>text:</a:t>
            </a:r>
            <a:r>
              <a:rPr b="0" lang="en-US">
                <a:solidFill>
                  <a:srgbClr val="CCCCCC"/>
                </a:solidFill>
                <a:latin typeface="Consolas"/>
                <a:ea typeface="Consolas"/>
                <a:cs typeface="Consolas"/>
                <a:sym typeface="Consolas"/>
              </a:rPr>
              <a:t> </a:t>
            </a:r>
            <a:r>
              <a:rPr b="0" lang="en-US">
                <a:solidFill>
                  <a:srgbClr val="9CDCFE"/>
                </a:solidFill>
                <a:latin typeface="Consolas"/>
                <a:ea typeface="Consolas"/>
                <a:cs typeface="Consolas"/>
                <a:sym typeface="Consolas"/>
              </a:rPr>
              <a:t>req</a:t>
            </a:r>
            <a:r>
              <a:rPr b="0" lang="en-US">
                <a:solidFill>
                  <a:srgbClr val="CCCCCC"/>
                </a:solidFill>
                <a:latin typeface="Consolas"/>
                <a:ea typeface="Consolas"/>
                <a:cs typeface="Consolas"/>
                <a:sym typeface="Consolas"/>
              </a:rPr>
              <a:t>.</a:t>
            </a:r>
            <a:r>
              <a:rPr b="0" lang="en-US">
                <a:solidFill>
                  <a:srgbClr val="9CDCFE"/>
                </a:solidFill>
                <a:latin typeface="Consolas"/>
                <a:ea typeface="Consolas"/>
                <a:cs typeface="Consolas"/>
                <a:sym typeface="Consolas"/>
              </a:rPr>
              <a:t>body</a:t>
            </a:r>
            <a:r>
              <a:rPr b="0" lang="en-US">
                <a:solidFill>
                  <a:srgbClr val="CCCCCC"/>
                </a:solidFill>
                <a:latin typeface="Consolas"/>
                <a:ea typeface="Consolas"/>
                <a:cs typeface="Consolas"/>
                <a:sym typeface="Consolas"/>
              </a:rPr>
              <a:t>.</a:t>
            </a:r>
            <a:r>
              <a:rPr b="0" lang="en-US">
                <a:solidFill>
                  <a:srgbClr val="9CDCFE"/>
                </a:solidFill>
                <a:latin typeface="Consolas"/>
                <a:ea typeface="Consolas"/>
                <a:cs typeface="Consolas"/>
                <a:sym typeface="Consolas"/>
              </a:rPr>
              <a:t>text</a:t>
            </a:r>
            <a:endParaRPr b="0">
              <a:solidFill>
                <a:srgbClr val="CCCCCC"/>
              </a:solidFill>
              <a:latin typeface="Consolas"/>
              <a:ea typeface="Consolas"/>
              <a:cs typeface="Consolas"/>
              <a:sym typeface="Consolas"/>
            </a:endParaRPr>
          </a:p>
          <a:p>
            <a:pPr indent="-228600" lvl="0" marL="457200" marR="0" rtl="0" algn="l">
              <a:lnSpc>
                <a:spcPct val="100000"/>
              </a:lnSpc>
              <a:spcBef>
                <a:spcPts val="0"/>
              </a:spcBef>
              <a:spcAft>
                <a:spcPts val="0"/>
              </a:spcAft>
              <a:buSzPts val="1400"/>
              <a:buNone/>
            </a:pPr>
            <a:r>
              <a:rPr b="0" lang="en-US">
                <a:solidFill>
                  <a:srgbClr val="CCCCCC"/>
                </a:solidFill>
                <a:latin typeface="Consolas"/>
                <a:ea typeface="Consolas"/>
                <a:cs typeface="Consolas"/>
                <a:sym typeface="Consolas"/>
              </a:rPr>
              <a:t>    };</a:t>
            </a:r>
            <a:endParaRPr/>
          </a:p>
          <a:p>
            <a:pPr indent="-228600" lvl="0" marL="457200" marR="0" rtl="0" algn="l">
              <a:lnSpc>
                <a:spcPct val="100000"/>
              </a:lnSpc>
              <a:spcBef>
                <a:spcPts val="0"/>
              </a:spcBef>
              <a:spcAft>
                <a:spcPts val="0"/>
              </a:spcAft>
              <a:buSzPts val="1400"/>
              <a:buNone/>
            </a:pPr>
            <a:r>
              <a:rPr b="0" lang="en-US">
                <a:solidFill>
                  <a:srgbClr val="CCCCCC"/>
                </a:solidFill>
                <a:latin typeface="Consolas"/>
                <a:ea typeface="Consolas"/>
                <a:cs typeface="Consolas"/>
                <a:sym typeface="Consolas"/>
              </a:rPr>
              <a:t>    </a:t>
            </a:r>
            <a:r>
              <a:rPr b="0" lang="en-US">
                <a:solidFill>
                  <a:srgbClr val="4FC1FF"/>
                </a:solidFill>
                <a:latin typeface="Consolas"/>
                <a:ea typeface="Consolas"/>
                <a:cs typeface="Consolas"/>
                <a:sym typeface="Consolas"/>
              </a:rPr>
              <a:t>articles</a:t>
            </a:r>
            <a:r>
              <a:rPr b="0" lang="en-US">
                <a:solidFill>
                  <a:srgbClr val="CCCCCC"/>
                </a:solidFill>
                <a:latin typeface="Consolas"/>
                <a:ea typeface="Consolas"/>
                <a:cs typeface="Consolas"/>
                <a:sym typeface="Consolas"/>
              </a:rPr>
              <a:t>.</a:t>
            </a:r>
            <a:r>
              <a:rPr b="0" lang="en-US">
                <a:solidFill>
                  <a:srgbClr val="DCDCAA"/>
                </a:solidFill>
                <a:latin typeface="Consolas"/>
                <a:ea typeface="Consolas"/>
                <a:cs typeface="Consolas"/>
                <a:sym typeface="Consolas"/>
              </a:rPr>
              <a:t>push</a:t>
            </a:r>
            <a:r>
              <a:rPr b="0" lang="en-US">
                <a:solidFill>
                  <a:srgbClr val="CCCCCC"/>
                </a:solidFill>
                <a:latin typeface="Consolas"/>
                <a:ea typeface="Consolas"/>
                <a:cs typeface="Consolas"/>
                <a:sym typeface="Consolas"/>
              </a:rPr>
              <a:t>(</a:t>
            </a:r>
            <a:r>
              <a:rPr b="0" lang="en-US">
                <a:solidFill>
                  <a:srgbClr val="4FC1FF"/>
                </a:solidFill>
                <a:latin typeface="Consolas"/>
                <a:ea typeface="Consolas"/>
                <a:cs typeface="Consolas"/>
                <a:sym typeface="Consolas"/>
              </a:rPr>
              <a:t>newArticle</a:t>
            </a:r>
            <a:r>
              <a:rPr b="0" lang="en-US">
                <a:solidFill>
                  <a:srgbClr val="CCCCCC"/>
                </a:solidFill>
                <a:latin typeface="Consolas"/>
                <a:ea typeface="Consolas"/>
                <a:cs typeface="Consolas"/>
                <a:sym typeface="Consolas"/>
              </a:rPr>
              <a:t>);</a:t>
            </a:r>
            <a:endParaRPr/>
          </a:p>
          <a:p>
            <a:pPr indent="-228600" lvl="0" marL="457200" marR="0" rtl="0" algn="l">
              <a:lnSpc>
                <a:spcPct val="100000"/>
              </a:lnSpc>
              <a:spcBef>
                <a:spcPts val="0"/>
              </a:spcBef>
              <a:spcAft>
                <a:spcPts val="0"/>
              </a:spcAft>
              <a:buSzPts val="1400"/>
              <a:buNone/>
            </a:pPr>
            <a:r>
              <a:rPr b="0" lang="en-US">
                <a:solidFill>
                  <a:srgbClr val="CCCCCC"/>
                </a:solidFill>
                <a:latin typeface="Consolas"/>
                <a:ea typeface="Consolas"/>
                <a:cs typeface="Consolas"/>
                <a:sym typeface="Consolas"/>
              </a:rPr>
              <a:t>    </a:t>
            </a:r>
            <a:r>
              <a:rPr b="0" lang="en-US">
                <a:solidFill>
                  <a:srgbClr val="9CDCFE"/>
                </a:solidFill>
                <a:latin typeface="Consolas"/>
                <a:ea typeface="Consolas"/>
                <a:cs typeface="Consolas"/>
                <a:sym typeface="Consolas"/>
              </a:rPr>
              <a:t>res</a:t>
            </a:r>
            <a:r>
              <a:rPr b="0" lang="en-US">
                <a:solidFill>
                  <a:srgbClr val="CCCCCC"/>
                </a:solidFill>
                <a:latin typeface="Consolas"/>
                <a:ea typeface="Consolas"/>
                <a:cs typeface="Consolas"/>
                <a:sym typeface="Consolas"/>
              </a:rPr>
              <a:t>.</a:t>
            </a:r>
            <a:r>
              <a:rPr b="0" lang="en-US">
                <a:solidFill>
                  <a:srgbClr val="DCDCAA"/>
                </a:solidFill>
                <a:latin typeface="Consolas"/>
                <a:ea typeface="Consolas"/>
                <a:cs typeface="Consolas"/>
                <a:sym typeface="Consolas"/>
              </a:rPr>
              <a:t>status</a:t>
            </a:r>
            <a:r>
              <a:rPr b="0" lang="en-US">
                <a:solidFill>
                  <a:srgbClr val="CCCCCC"/>
                </a:solidFill>
                <a:latin typeface="Consolas"/>
                <a:ea typeface="Consolas"/>
                <a:cs typeface="Consolas"/>
                <a:sym typeface="Consolas"/>
              </a:rPr>
              <a:t>(</a:t>
            </a:r>
            <a:r>
              <a:rPr b="0" lang="en-US">
                <a:solidFill>
                  <a:srgbClr val="B5CEA8"/>
                </a:solidFill>
                <a:latin typeface="Consolas"/>
                <a:ea typeface="Consolas"/>
                <a:cs typeface="Consolas"/>
                <a:sym typeface="Consolas"/>
              </a:rPr>
              <a:t>201</a:t>
            </a:r>
            <a:r>
              <a:rPr b="0" lang="en-US">
                <a:solidFill>
                  <a:srgbClr val="CCCCCC"/>
                </a:solidFill>
                <a:latin typeface="Consolas"/>
                <a:ea typeface="Consolas"/>
                <a:cs typeface="Consolas"/>
                <a:sym typeface="Consolas"/>
              </a:rPr>
              <a:t>).</a:t>
            </a:r>
            <a:r>
              <a:rPr b="0" lang="en-US">
                <a:solidFill>
                  <a:srgbClr val="DCDCAA"/>
                </a:solidFill>
                <a:latin typeface="Consolas"/>
                <a:ea typeface="Consolas"/>
                <a:cs typeface="Consolas"/>
                <a:sym typeface="Consolas"/>
              </a:rPr>
              <a:t>json</a:t>
            </a:r>
            <a:r>
              <a:rPr b="0" lang="en-US">
                <a:solidFill>
                  <a:srgbClr val="CCCCCC"/>
                </a:solidFill>
                <a:latin typeface="Consolas"/>
                <a:ea typeface="Consolas"/>
                <a:cs typeface="Consolas"/>
                <a:sym typeface="Consolas"/>
              </a:rPr>
              <a:t>(</a:t>
            </a:r>
            <a:r>
              <a:rPr b="0" lang="en-US">
                <a:solidFill>
                  <a:srgbClr val="4FC1FF"/>
                </a:solidFill>
                <a:latin typeface="Consolas"/>
                <a:ea typeface="Consolas"/>
                <a:cs typeface="Consolas"/>
                <a:sym typeface="Consolas"/>
              </a:rPr>
              <a:t>newArticle</a:t>
            </a:r>
            <a:r>
              <a:rPr b="0" lang="en-US">
                <a:solidFill>
                  <a:srgbClr val="CCCCCC"/>
                </a:solidFill>
                <a:latin typeface="Consolas"/>
                <a:ea typeface="Consolas"/>
                <a:cs typeface="Consolas"/>
                <a:sym typeface="Consolas"/>
              </a:rPr>
              <a:t>);</a:t>
            </a:r>
            <a:endParaRPr/>
          </a:p>
          <a:p>
            <a:pPr indent="-228600" lvl="0" marL="457200" marR="0" rtl="0" algn="l">
              <a:lnSpc>
                <a:spcPct val="100000"/>
              </a:lnSpc>
              <a:spcBef>
                <a:spcPts val="0"/>
              </a:spcBef>
              <a:spcAft>
                <a:spcPts val="0"/>
              </a:spcAft>
              <a:buSzPts val="1400"/>
              <a:buNone/>
            </a:pPr>
            <a:r>
              <a:rPr b="0" lang="en-US">
                <a:solidFill>
                  <a:srgbClr val="CCCCCC"/>
                </a:solidFill>
                <a:latin typeface="Consolas"/>
                <a:ea typeface="Consolas"/>
                <a:cs typeface="Consolas"/>
                <a:sym typeface="Consolas"/>
              </a:rPr>
              <a:t>});</a:t>
            </a:r>
            <a:endParaRPr/>
          </a:p>
          <a:p>
            <a:pPr indent="-228600" lvl="0" marL="457200" marR="0" rtl="0" algn="l">
              <a:lnSpc>
                <a:spcPct val="100000"/>
              </a:lnSpc>
              <a:spcBef>
                <a:spcPts val="0"/>
              </a:spcBef>
              <a:spcAft>
                <a:spcPts val="0"/>
              </a:spcAft>
              <a:buSzPts val="1400"/>
              <a:buNone/>
            </a:pPr>
            <a:r>
              <a:t/>
            </a:r>
            <a:endParaRPr/>
          </a:p>
        </p:txBody>
      </p:sp>
      <p:sp>
        <p:nvSpPr>
          <p:cNvPr id="290" name="Google Shape;290;p10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1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8" name="Google Shape;298;p10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rPr b="0" lang="en-US">
                <a:solidFill>
                  <a:srgbClr val="4FC1FF"/>
                </a:solidFill>
                <a:latin typeface="Consolas"/>
                <a:ea typeface="Consolas"/>
                <a:cs typeface="Consolas"/>
                <a:sym typeface="Consolas"/>
              </a:rPr>
              <a:t>app</a:t>
            </a:r>
            <a:r>
              <a:rPr b="0" lang="en-US">
                <a:solidFill>
                  <a:srgbClr val="CCCCCC"/>
                </a:solidFill>
                <a:latin typeface="Consolas"/>
                <a:ea typeface="Consolas"/>
                <a:cs typeface="Consolas"/>
                <a:sym typeface="Consolas"/>
              </a:rPr>
              <a:t>.</a:t>
            </a:r>
            <a:r>
              <a:rPr b="0" lang="en-US">
                <a:solidFill>
                  <a:srgbClr val="DCDCAA"/>
                </a:solidFill>
                <a:latin typeface="Consolas"/>
                <a:ea typeface="Consolas"/>
                <a:cs typeface="Consolas"/>
                <a:sym typeface="Consolas"/>
              </a:rPr>
              <a:t>put</a:t>
            </a:r>
            <a:r>
              <a:rPr b="0" lang="en-US">
                <a:solidFill>
                  <a:srgbClr val="CCCCCC"/>
                </a:solidFill>
                <a:latin typeface="Consolas"/>
                <a:ea typeface="Consolas"/>
                <a:cs typeface="Consolas"/>
                <a:sym typeface="Consolas"/>
              </a:rPr>
              <a:t>(</a:t>
            </a:r>
            <a:r>
              <a:rPr b="0" lang="en-US">
                <a:solidFill>
                  <a:srgbClr val="CE9178"/>
                </a:solidFill>
                <a:latin typeface="Consolas"/>
                <a:ea typeface="Consolas"/>
                <a:cs typeface="Consolas"/>
                <a:sym typeface="Consolas"/>
              </a:rPr>
              <a:t>'/articles/:id'</a:t>
            </a:r>
            <a:r>
              <a:rPr b="0" lang="en-US">
                <a:solidFill>
                  <a:srgbClr val="CCCCCC"/>
                </a:solidFill>
                <a:latin typeface="Consolas"/>
                <a:ea typeface="Consolas"/>
                <a:cs typeface="Consolas"/>
                <a:sym typeface="Consolas"/>
              </a:rPr>
              <a:t>, (</a:t>
            </a:r>
            <a:r>
              <a:rPr b="0" lang="en-US">
                <a:solidFill>
                  <a:srgbClr val="9CDCFE"/>
                </a:solidFill>
                <a:latin typeface="Consolas"/>
                <a:ea typeface="Consolas"/>
                <a:cs typeface="Consolas"/>
                <a:sym typeface="Consolas"/>
              </a:rPr>
              <a:t>req</a:t>
            </a:r>
            <a:r>
              <a:rPr b="0" lang="en-US">
                <a:solidFill>
                  <a:srgbClr val="CCCCCC"/>
                </a:solidFill>
                <a:latin typeface="Consolas"/>
                <a:ea typeface="Consolas"/>
                <a:cs typeface="Consolas"/>
                <a:sym typeface="Consolas"/>
              </a:rPr>
              <a:t>, </a:t>
            </a:r>
            <a:r>
              <a:rPr b="0" lang="en-US">
                <a:solidFill>
                  <a:srgbClr val="9CDCFE"/>
                </a:solidFill>
                <a:latin typeface="Consolas"/>
                <a:ea typeface="Consolas"/>
                <a:cs typeface="Consolas"/>
                <a:sym typeface="Consolas"/>
              </a:rPr>
              <a:t>res</a:t>
            </a:r>
            <a:r>
              <a:rPr b="0" lang="en-US">
                <a:solidFill>
                  <a:srgbClr val="CCCCCC"/>
                </a:solidFill>
                <a:latin typeface="Consolas"/>
                <a:ea typeface="Consolas"/>
                <a:cs typeface="Consolas"/>
                <a:sym typeface="Consolas"/>
              </a:rPr>
              <a:t>) </a:t>
            </a:r>
            <a:r>
              <a:rPr b="0" lang="en-US">
                <a:solidFill>
                  <a:srgbClr val="569CD6"/>
                </a:solidFill>
                <a:latin typeface="Consolas"/>
                <a:ea typeface="Consolas"/>
                <a:cs typeface="Consolas"/>
                <a:sym typeface="Consolas"/>
              </a:rPr>
              <a:t>=&gt;</a:t>
            </a:r>
            <a:r>
              <a:rPr b="0" lang="en-US">
                <a:solidFill>
                  <a:srgbClr val="CCCCCC"/>
                </a:solidFill>
                <a:latin typeface="Consolas"/>
                <a:ea typeface="Consolas"/>
                <a:cs typeface="Consolas"/>
                <a:sym typeface="Consolas"/>
              </a:rPr>
              <a:t> {</a:t>
            </a:r>
            <a:endParaRPr/>
          </a:p>
          <a:p>
            <a:pPr indent="-228600" lvl="0" marL="457200" marR="0" rtl="0" algn="l">
              <a:lnSpc>
                <a:spcPct val="100000"/>
              </a:lnSpc>
              <a:spcBef>
                <a:spcPts val="0"/>
              </a:spcBef>
              <a:spcAft>
                <a:spcPts val="0"/>
              </a:spcAft>
              <a:buSzPts val="1400"/>
              <a:buNone/>
            </a:pPr>
            <a:r>
              <a:rPr b="0" lang="en-US">
                <a:solidFill>
                  <a:srgbClr val="CCCCCC"/>
                </a:solidFill>
                <a:latin typeface="Consolas"/>
                <a:ea typeface="Consolas"/>
                <a:cs typeface="Consolas"/>
                <a:sym typeface="Consolas"/>
              </a:rPr>
              <a:t>    </a:t>
            </a:r>
            <a:r>
              <a:rPr b="0" lang="en-US">
                <a:solidFill>
                  <a:srgbClr val="6A9955"/>
                </a:solidFill>
                <a:latin typeface="Consolas"/>
                <a:ea typeface="Consolas"/>
                <a:cs typeface="Consolas"/>
                <a:sym typeface="Consolas"/>
              </a:rPr>
              <a:t>// Find the article's index in the array</a:t>
            </a:r>
            <a:endParaRPr b="0">
              <a:solidFill>
                <a:srgbClr val="CCCCCC"/>
              </a:solidFill>
              <a:latin typeface="Consolas"/>
              <a:ea typeface="Consolas"/>
              <a:cs typeface="Consolas"/>
              <a:sym typeface="Consolas"/>
            </a:endParaRPr>
          </a:p>
          <a:p>
            <a:pPr indent="-228600" lvl="0" marL="457200" marR="0" rtl="0" algn="l">
              <a:lnSpc>
                <a:spcPct val="100000"/>
              </a:lnSpc>
              <a:spcBef>
                <a:spcPts val="0"/>
              </a:spcBef>
              <a:spcAft>
                <a:spcPts val="0"/>
              </a:spcAft>
              <a:buSzPts val="1400"/>
              <a:buNone/>
            </a:pPr>
            <a:r>
              <a:rPr b="0" lang="en-US">
                <a:solidFill>
                  <a:srgbClr val="CCCCCC"/>
                </a:solidFill>
                <a:latin typeface="Consolas"/>
                <a:ea typeface="Consolas"/>
                <a:cs typeface="Consolas"/>
                <a:sym typeface="Consolas"/>
              </a:rPr>
              <a:t>    </a:t>
            </a:r>
            <a:r>
              <a:rPr b="0" lang="en-US">
                <a:solidFill>
                  <a:srgbClr val="569CD6"/>
                </a:solidFill>
                <a:latin typeface="Consolas"/>
                <a:ea typeface="Consolas"/>
                <a:cs typeface="Consolas"/>
                <a:sym typeface="Consolas"/>
              </a:rPr>
              <a:t>const</a:t>
            </a:r>
            <a:r>
              <a:rPr b="0" lang="en-US">
                <a:solidFill>
                  <a:srgbClr val="CCCCCC"/>
                </a:solidFill>
                <a:latin typeface="Consolas"/>
                <a:ea typeface="Consolas"/>
                <a:cs typeface="Consolas"/>
                <a:sym typeface="Consolas"/>
              </a:rPr>
              <a:t> </a:t>
            </a:r>
            <a:r>
              <a:rPr b="0" lang="en-US">
                <a:solidFill>
                  <a:srgbClr val="4FC1FF"/>
                </a:solidFill>
                <a:latin typeface="Consolas"/>
                <a:ea typeface="Consolas"/>
                <a:cs typeface="Consolas"/>
                <a:sym typeface="Consolas"/>
              </a:rPr>
              <a:t>index</a:t>
            </a:r>
            <a:r>
              <a:rPr b="0" lang="en-US">
                <a:solidFill>
                  <a:srgbClr val="CCCCCC"/>
                </a:solidFill>
                <a:latin typeface="Consolas"/>
                <a:ea typeface="Consolas"/>
                <a:cs typeface="Consolas"/>
                <a:sym typeface="Consolas"/>
              </a:rPr>
              <a:t> </a:t>
            </a:r>
            <a:r>
              <a:rPr b="0" lang="en-US">
                <a:solidFill>
                  <a:srgbClr val="D4D4D4"/>
                </a:solidFill>
                <a:latin typeface="Consolas"/>
                <a:ea typeface="Consolas"/>
                <a:cs typeface="Consolas"/>
                <a:sym typeface="Consolas"/>
              </a:rPr>
              <a:t>=</a:t>
            </a:r>
            <a:r>
              <a:rPr b="0" lang="en-US">
                <a:solidFill>
                  <a:srgbClr val="CCCCCC"/>
                </a:solidFill>
                <a:latin typeface="Consolas"/>
                <a:ea typeface="Consolas"/>
                <a:cs typeface="Consolas"/>
                <a:sym typeface="Consolas"/>
              </a:rPr>
              <a:t> </a:t>
            </a:r>
            <a:r>
              <a:rPr b="0" lang="en-US">
                <a:solidFill>
                  <a:srgbClr val="4FC1FF"/>
                </a:solidFill>
                <a:latin typeface="Consolas"/>
                <a:ea typeface="Consolas"/>
                <a:cs typeface="Consolas"/>
                <a:sym typeface="Consolas"/>
              </a:rPr>
              <a:t>articles</a:t>
            </a:r>
            <a:r>
              <a:rPr b="0" lang="en-US">
                <a:solidFill>
                  <a:srgbClr val="CCCCCC"/>
                </a:solidFill>
                <a:latin typeface="Consolas"/>
                <a:ea typeface="Consolas"/>
                <a:cs typeface="Consolas"/>
                <a:sym typeface="Consolas"/>
              </a:rPr>
              <a:t>.</a:t>
            </a:r>
            <a:r>
              <a:rPr b="0" lang="en-US">
                <a:solidFill>
                  <a:srgbClr val="DCDCAA"/>
                </a:solidFill>
                <a:latin typeface="Consolas"/>
                <a:ea typeface="Consolas"/>
                <a:cs typeface="Consolas"/>
                <a:sym typeface="Consolas"/>
              </a:rPr>
              <a:t>findIndex</a:t>
            </a:r>
            <a:r>
              <a:rPr b="0" lang="en-US">
                <a:solidFill>
                  <a:srgbClr val="CCCCCC"/>
                </a:solidFill>
                <a:latin typeface="Consolas"/>
                <a:ea typeface="Consolas"/>
                <a:cs typeface="Consolas"/>
                <a:sym typeface="Consolas"/>
              </a:rPr>
              <a:t>(</a:t>
            </a:r>
            <a:r>
              <a:rPr b="0" lang="en-US">
                <a:solidFill>
                  <a:srgbClr val="9CDCFE"/>
                </a:solidFill>
                <a:latin typeface="Consolas"/>
                <a:ea typeface="Consolas"/>
                <a:cs typeface="Consolas"/>
                <a:sym typeface="Consolas"/>
              </a:rPr>
              <a:t>article</a:t>
            </a:r>
            <a:r>
              <a:rPr b="0" lang="en-US">
                <a:solidFill>
                  <a:srgbClr val="CCCCCC"/>
                </a:solidFill>
                <a:latin typeface="Consolas"/>
                <a:ea typeface="Consolas"/>
                <a:cs typeface="Consolas"/>
                <a:sym typeface="Consolas"/>
              </a:rPr>
              <a:t> </a:t>
            </a:r>
            <a:r>
              <a:rPr b="0" lang="en-US">
                <a:solidFill>
                  <a:srgbClr val="569CD6"/>
                </a:solidFill>
                <a:latin typeface="Consolas"/>
                <a:ea typeface="Consolas"/>
                <a:cs typeface="Consolas"/>
                <a:sym typeface="Consolas"/>
              </a:rPr>
              <a:t>=&gt;</a:t>
            </a:r>
            <a:r>
              <a:rPr b="0" lang="en-US">
                <a:solidFill>
                  <a:srgbClr val="CCCCCC"/>
                </a:solidFill>
                <a:latin typeface="Consolas"/>
                <a:ea typeface="Consolas"/>
                <a:cs typeface="Consolas"/>
                <a:sym typeface="Consolas"/>
              </a:rPr>
              <a:t> </a:t>
            </a:r>
            <a:r>
              <a:rPr b="0" lang="en-US">
                <a:solidFill>
                  <a:srgbClr val="9CDCFE"/>
                </a:solidFill>
                <a:latin typeface="Consolas"/>
                <a:ea typeface="Consolas"/>
                <a:cs typeface="Consolas"/>
                <a:sym typeface="Consolas"/>
              </a:rPr>
              <a:t>article</a:t>
            </a:r>
            <a:r>
              <a:rPr b="0" lang="en-US">
                <a:solidFill>
                  <a:srgbClr val="CCCCCC"/>
                </a:solidFill>
                <a:latin typeface="Consolas"/>
                <a:ea typeface="Consolas"/>
                <a:cs typeface="Consolas"/>
                <a:sym typeface="Consolas"/>
              </a:rPr>
              <a:t>.</a:t>
            </a:r>
            <a:r>
              <a:rPr b="0" lang="en-US">
                <a:solidFill>
                  <a:srgbClr val="9CDCFE"/>
                </a:solidFill>
                <a:latin typeface="Consolas"/>
                <a:ea typeface="Consolas"/>
                <a:cs typeface="Consolas"/>
                <a:sym typeface="Consolas"/>
              </a:rPr>
              <a:t>id</a:t>
            </a:r>
            <a:r>
              <a:rPr b="0" lang="en-US">
                <a:solidFill>
                  <a:srgbClr val="CCCCCC"/>
                </a:solidFill>
                <a:latin typeface="Consolas"/>
                <a:ea typeface="Consolas"/>
                <a:cs typeface="Consolas"/>
                <a:sym typeface="Consolas"/>
              </a:rPr>
              <a:t> </a:t>
            </a:r>
            <a:r>
              <a:rPr b="0" lang="en-US">
                <a:solidFill>
                  <a:srgbClr val="D4D4D4"/>
                </a:solidFill>
                <a:latin typeface="Consolas"/>
                <a:ea typeface="Consolas"/>
                <a:cs typeface="Consolas"/>
                <a:sym typeface="Consolas"/>
              </a:rPr>
              <a:t>===</a:t>
            </a:r>
            <a:r>
              <a:rPr b="0" lang="en-US">
                <a:solidFill>
                  <a:srgbClr val="CCCCCC"/>
                </a:solidFill>
                <a:latin typeface="Consolas"/>
                <a:ea typeface="Consolas"/>
                <a:cs typeface="Consolas"/>
                <a:sym typeface="Consolas"/>
              </a:rPr>
              <a:t> </a:t>
            </a:r>
            <a:r>
              <a:rPr b="0" lang="en-US">
                <a:solidFill>
                  <a:srgbClr val="DCDCAA"/>
                </a:solidFill>
                <a:latin typeface="Consolas"/>
                <a:ea typeface="Consolas"/>
                <a:cs typeface="Consolas"/>
                <a:sym typeface="Consolas"/>
              </a:rPr>
              <a:t>parseInt</a:t>
            </a:r>
            <a:r>
              <a:rPr b="0" lang="en-US">
                <a:solidFill>
                  <a:srgbClr val="CCCCCC"/>
                </a:solidFill>
                <a:latin typeface="Consolas"/>
                <a:ea typeface="Consolas"/>
                <a:cs typeface="Consolas"/>
                <a:sym typeface="Consolas"/>
              </a:rPr>
              <a:t>(</a:t>
            </a:r>
            <a:r>
              <a:rPr b="0" lang="en-US">
                <a:solidFill>
                  <a:srgbClr val="9CDCFE"/>
                </a:solidFill>
                <a:latin typeface="Consolas"/>
                <a:ea typeface="Consolas"/>
                <a:cs typeface="Consolas"/>
                <a:sym typeface="Consolas"/>
              </a:rPr>
              <a:t>req</a:t>
            </a:r>
            <a:r>
              <a:rPr b="0" lang="en-US">
                <a:solidFill>
                  <a:srgbClr val="CCCCCC"/>
                </a:solidFill>
                <a:latin typeface="Consolas"/>
                <a:ea typeface="Consolas"/>
                <a:cs typeface="Consolas"/>
                <a:sym typeface="Consolas"/>
              </a:rPr>
              <a:t>.</a:t>
            </a:r>
            <a:r>
              <a:rPr b="0" lang="en-US">
                <a:solidFill>
                  <a:srgbClr val="9CDCFE"/>
                </a:solidFill>
                <a:latin typeface="Consolas"/>
                <a:ea typeface="Consolas"/>
                <a:cs typeface="Consolas"/>
                <a:sym typeface="Consolas"/>
              </a:rPr>
              <a:t>params</a:t>
            </a:r>
            <a:r>
              <a:rPr b="0" lang="en-US">
                <a:solidFill>
                  <a:srgbClr val="CCCCCC"/>
                </a:solidFill>
                <a:latin typeface="Consolas"/>
                <a:ea typeface="Consolas"/>
                <a:cs typeface="Consolas"/>
                <a:sym typeface="Consolas"/>
              </a:rPr>
              <a:t>.</a:t>
            </a:r>
            <a:r>
              <a:rPr b="0" lang="en-US">
                <a:solidFill>
                  <a:srgbClr val="9CDCFE"/>
                </a:solidFill>
                <a:latin typeface="Consolas"/>
                <a:ea typeface="Consolas"/>
                <a:cs typeface="Consolas"/>
                <a:sym typeface="Consolas"/>
              </a:rPr>
              <a:t>id</a:t>
            </a:r>
            <a:r>
              <a:rPr b="0" lang="en-US">
                <a:solidFill>
                  <a:srgbClr val="CCCCCC"/>
                </a:solidFill>
                <a:latin typeface="Consolas"/>
                <a:ea typeface="Consolas"/>
                <a:cs typeface="Consolas"/>
                <a:sym typeface="Consolas"/>
              </a:rPr>
              <a:t>));</a:t>
            </a:r>
            <a:endParaRPr/>
          </a:p>
          <a:p>
            <a:pPr indent="-228600" lvl="0" marL="457200" marR="0" rtl="0" algn="l">
              <a:lnSpc>
                <a:spcPct val="100000"/>
              </a:lnSpc>
              <a:spcBef>
                <a:spcPts val="0"/>
              </a:spcBef>
              <a:spcAft>
                <a:spcPts val="0"/>
              </a:spcAft>
              <a:buSzPts val="1400"/>
              <a:buNone/>
            </a:pPr>
            <a:r>
              <a:rPr b="0" lang="en-US">
                <a:solidFill>
                  <a:srgbClr val="CCCCCC"/>
                </a:solidFill>
                <a:latin typeface="Consolas"/>
                <a:ea typeface="Consolas"/>
                <a:cs typeface="Consolas"/>
                <a:sym typeface="Consolas"/>
              </a:rPr>
              <a:t>    </a:t>
            </a:r>
            <a:r>
              <a:rPr b="0" lang="en-US">
                <a:solidFill>
                  <a:srgbClr val="C586C0"/>
                </a:solidFill>
                <a:latin typeface="Consolas"/>
                <a:ea typeface="Consolas"/>
                <a:cs typeface="Consolas"/>
                <a:sym typeface="Consolas"/>
              </a:rPr>
              <a:t>if</a:t>
            </a:r>
            <a:r>
              <a:rPr b="0" lang="en-US">
                <a:solidFill>
                  <a:srgbClr val="CCCCCC"/>
                </a:solidFill>
                <a:latin typeface="Consolas"/>
                <a:ea typeface="Consolas"/>
                <a:cs typeface="Consolas"/>
                <a:sym typeface="Consolas"/>
              </a:rPr>
              <a:t> (</a:t>
            </a:r>
            <a:r>
              <a:rPr b="0" lang="en-US">
                <a:solidFill>
                  <a:srgbClr val="4FC1FF"/>
                </a:solidFill>
                <a:latin typeface="Consolas"/>
                <a:ea typeface="Consolas"/>
                <a:cs typeface="Consolas"/>
                <a:sym typeface="Consolas"/>
              </a:rPr>
              <a:t>index</a:t>
            </a:r>
            <a:r>
              <a:rPr b="0" lang="en-US">
                <a:solidFill>
                  <a:srgbClr val="CCCCCC"/>
                </a:solidFill>
                <a:latin typeface="Consolas"/>
                <a:ea typeface="Consolas"/>
                <a:cs typeface="Consolas"/>
                <a:sym typeface="Consolas"/>
              </a:rPr>
              <a:t> </a:t>
            </a:r>
            <a:r>
              <a:rPr b="0" lang="en-US">
                <a:solidFill>
                  <a:srgbClr val="D4D4D4"/>
                </a:solidFill>
                <a:latin typeface="Consolas"/>
                <a:ea typeface="Consolas"/>
                <a:cs typeface="Consolas"/>
                <a:sym typeface="Consolas"/>
              </a:rPr>
              <a:t>===</a:t>
            </a:r>
            <a:r>
              <a:rPr b="0" lang="en-US">
                <a:solidFill>
                  <a:srgbClr val="CCCCCC"/>
                </a:solidFill>
                <a:latin typeface="Consolas"/>
                <a:ea typeface="Consolas"/>
                <a:cs typeface="Consolas"/>
                <a:sym typeface="Consolas"/>
              </a:rPr>
              <a:t> </a:t>
            </a:r>
            <a:r>
              <a:rPr b="0" lang="en-US">
                <a:solidFill>
                  <a:srgbClr val="D4D4D4"/>
                </a:solidFill>
                <a:latin typeface="Consolas"/>
                <a:ea typeface="Consolas"/>
                <a:cs typeface="Consolas"/>
                <a:sym typeface="Consolas"/>
              </a:rPr>
              <a:t>-</a:t>
            </a:r>
            <a:r>
              <a:rPr b="0" lang="en-US">
                <a:solidFill>
                  <a:srgbClr val="B5CEA8"/>
                </a:solidFill>
                <a:latin typeface="Consolas"/>
                <a:ea typeface="Consolas"/>
                <a:cs typeface="Consolas"/>
                <a:sym typeface="Consolas"/>
              </a:rPr>
              <a:t>1</a:t>
            </a:r>
            <a:r>
              <a:rPr b="0" lang="en-US">
                <a:solidFill>
                  <a:srgbClr val="CCCCCC"/>
                </a:solidFill>
                <a:latin typeface="Consolas"/>
                <a:ea typeface="Consolas"/>
                <a:cs typeface="Consolas"/>
                <a:sym typeface="Consolas"/>
              </a:rPr>
              <a:t>) </a:t>
            </a:r>
            <a:r>
              <a:rPr b="0" lang="en-US">
                <a:solidFill>
                  <a:srgbClr val="C586C0"/>
                </a:solidFill>
                <a:latin typeface="Consolas"/>
                <a:ea typeface="Consolas"/>
                <a:cs typeface="Consolas"/>
                <a:sym typeface="Consolas"/>
              </a:rPr>
              <a:t>return</a:t>
            </a:r>
            <a:r>
              <a:rPr b="0" lang="en-US">
                <a:solidFill>
                  <a:srgbClr val="CCCCCC"/>
                </a:solidFill>
                <a:latin typeface="Consolas"/>
                <a:ea typeface="Consolas"/>
                <a:cs typeface="Consolas"/>
                <a:sym typeface="Consolas"/>
              </a:rPr>
              <a:t> </a:t>
            </a:r>
            <a:r>
              <a:rPr b="0" lang="en-US">
                <a:solidFill>
                  <a:srgbClr val="9CDCFE"/>
                </a:solidFill>
                <a:latin typeface="Consolas"/>
                <a:ea typeface="Consolas"/>
                <a:cs typeface="Consolas"/>
                <a:sym typeface="Consolas"/>
              </a:rPr>
              <a:t>res</a:t>
            </a:r>
            <a:r>
              <a:rPr b="0" lang="en-US">
                <a:solidFill>
                  <a:srgbClr val="CCCCCC"/>
                </a:solidFill>
                <a:latin typeface="Consolas"/>
                <a:ea typeface="Consolas"/>
                <a:cs typeface="Consolas"/>
                <a:sym typeface="Consolas"/>
              </a:rPr>
              <a:t>.</a:t>
            </a:r>
            <a:r>
              <a:rPr b="0" lang="en-US">
                <a:solidFill>
                  <a:srgbClr val="DCDCAA"/>
                </a:solidFill>
                <a:latin typeface="Consolas"/>
                <a:ea typeface="Consolas"/>
                <a:cs typeface="Consolas"/>
                <a:sym typeface="Consolas"/>
              </a:rPr>
              <a:t>status</a:t>
            </a:r>
            <a:r>
              <a:rPr b="0" lang="en-US">
                <a:solidFill>
                  <a:srgbClr val="CCCCCC"/>
                </a:solidFill>
                <a:latin typeface="Consolas"/>
                <a:ea typeface="Consolas"/>
                <a:cs typeface="Consolas"/>
                <a:sym typeface="Consolas"/>
              </a:rPr>
              <a:t>(</a:t>
            </a:r>
            <a:r>
              <a:rPr b="0" lang="en-US">
                <a:solidFill>
                  <a:srgbClr val="B5CEA8"/>
                </a:solidFill>
                <a:latin typeface="Consolas"/>
                <a:ea typeface="Consolas"/>
                <a:cs typeface="Consolas"/>
                <a:sym typeface="Consolas"/>
              </a:rPr>
              <a:t>404</a:t>
            </a:r>
            <a:r>
              <a:rPr b="0" lang="en-US">
                <a:solidFill>
                  <a:srgbClr val="CCCCCC"/>
                </a:solidFill>
                <a:latin typeface="Consolas"/>
                <a:ea typeface="Consolas"/>
                <a:cs typeface="Consolas"/>
                <a:sym typeface="Consolas"/>
              </a:rPr>
              <a:t>).</a:t>
            </a:r>
            <a:r>
              <a:rPr b="0" lang="en-US">
                <a:solidFill>
                  <a:srgbClr val="DCDCAA"/>
                </a:solidFill>
                <a:latin typeface="Consolas"/>
                <a:ea typeface="Consolas"/>
                <a:cs typeface="Consolas"/>
                <a:sym typeface="Consolas"/>
              </a:rPr>
              <a:t>send</a:t>
            </a:r>
            <a:r>
              <a:rPr b="0" lang="en-US">
                <a:solidFill>
                  <a:srgbClr val="CCCCCC"/>
                </a:solidFill>
                <a:latin typeface="Consolas"/>
                <a:ea typeface="Consolas"/>
                <a:cs typeface="Consolas"/>
                <a:sym typeface="Consolas"/>
              </a:rPr>
              <a:t>(</a:t>
            </a:r>
            <a:r>
              <a:rPr b="0" lang="en-US">
                <a:solidFill>
                  <a:srgbClr val="CE9178"/>
                </a:solidFill>
                <a:latin typeface="Consolas"/>
                <a:ea typeface="Consolas"/>
                <a:cs typeface="Consolas"/>
                <a:sym typeface="Consolas"/>
              </a:rPr>
              <a:t>'Article not found'</a:t>
            </a:r>
            <a:r>
              <a:rPr b="0" lang="en-US">
                <a:solidFill>
                  <a:srgbClr val="CCCCCC"/>
                </a:solidFill>
                <a:latin typeface="Consolas"/>
                <a:ea typeface="Consolas"/>
                <a:cs typeface="Consolas"/>
                <a:sym typeface="Consolas"/>
              </a:rPr>
              <a:t>);</a:t>
            </a:r>
            <a:endParaRPr/>
          </a:p>
          <a:p>
            <a:pPr indent="-228600" lvl="0" marL="457200" marR="0" rtl="0" algn="l">
              <a:lnSpc>
                <a:spcPct val="100000"/>
              </a:lnSpc>
              <a:spcBef>
                <a:spcPts val="0"/>
              </a:spcBef>
              <a:spcAft>
                <a:spcPts val="0"/>
              </a:spcAft>
              <a:buSzPts val="1400"/>
              <a:buNone/>
            </a:pPr>
            <a:br>
              <a:rPr b="0" lang="en-US">
                <a:solidFill>
                  <a:srgbClr val="CCCCCC"/>
                </a:solidFill>
                <a:latin typeface="Consolas"/>
                <a:ea typeface="Consolas"/>
                <a:cs typeface="Consolas"/>
                <a:sym typeface="Consolas"/>
              </a:rPr>
            </a:br>
            <a:r>
              <a:rPr b="0" lang="en-US">
                <a:solidFill>
                  <a:srgbClr val="CCCCCC"/>
                </a:solidFill>
                <a:latin typeface="Consolas"/>
                <a:ea typeface="Consolas"/>
                <a:cs typeface="Consolas"/>
                <a:sym typeface="Consolas"/>
              </a:rPr>
              <a:t>    </a:t>
            </a:r>
            <a:r>
              <a:rPr b="0" lang="en-US">
                <a:solidFill>
                  <a:srgbClr val="6A9955"/>
                </a:solidFill>
                <a:latin typeface="Consolas"/>
                <a:ea typeface="Consolas"/>
                <a:cs typeface="Consolas"/>
                <a:sym typeface="Consolas"/>
              </a:rPr>
              <a:t>// Updated article with new data from req.body</a:t>
            </a:r>
            <a:endParaRPr b="0">
              <a:solidFill>
                <a:srgbClr val="CCCCCC"/>
              </a:solidFill>
              <a:latin typeface="Consolas"/>
              <a:ea typeface="Consolas"/>
              <a:cs typeface="Consolas"/>
              <a:sym typeface="Consolas"/>
            </a:endParaRPr>
          </a:p>
          <a:p>
            <a:pPr indent="-228600" lvl="0" marL="457200" marR="0" rtl="0" algn="l">
              <a:lnSpc>
                <a:spcPct val="100000"/>
              </a:lnSpc>
              <a:spcBef>
                <a:spcPts val="0"/>
              </a:spcBef>
              <a:spcAft>
                <a:spcPts val="0"/>
              </a:spcAft>
              <a:buSzPts val="1400"/>
              <a:buNone/>
            </a:pPr>
            <a:r>
              <a:rPr b="0" lang="en-US">
                <a:solidFill>
                  <a:srgbClr val="CCCCCC"/>
                </a:solidFill>
                <a:latin typeface="Consolas"/>
                <a:ea typeface="Consolas"/>
                <a:cs typeface="Consolas"/>
                <a:sym typeface="Consolas"/>
              </a:rPr>
              <a:t>    </a:t>
            </a:r>
            <a:r>
              <a:rPr b="0" lang="en-US">
                <a:solidFill>
                  <a:srgbClr val="4FC1FF"/>
                </a:solidFill>
                <a:latin typeface="Consolas"/>
                <a:ea typeface="Consolas"/>
                <a:cs typeface="Consolas"/>
                <a:sym typeface="Consolas"/>
              </a:rPr>
              <a:t>articles</a:t>
            </a:r>
            <a:r>
              <a:rPr b="0" lang="en-US">
                <a:solidFill>
                  <a:srgbClr val="CCCCCC"/>
                </a:solidFill>
                <a:latin typeface="Consolas"/>
                <a:ea typeface="Consolas"/>
                <a:cs typeface="Consolas"/>
                <a:sym typeface="Consolas"/>
              </a:rPr>
              <a:t>[</a:t>
            </a:r>
            <a:r>
              <a:rPr b="0" lang="en-US">
                <a:solidFill>
                  <a:srgbClr val="4FC1FF"/>
                </a:solidFill>
                <a:latin typeface="Consolas"/>
                <a:ea typeface="Consolas"/>
                <a:cs typeface="Consolas"/>
                <a:sym typeface="Consolas"/>
              </a:rPr>
              <a:t>index</a:t>
            </a:r>
            <a:r>
              <a:rPr b="0" lang="en-US">
                <a:solidFill>
                  <a:srgbClr val="CCCCCC"/>
                </a:solidFill>
                <a:latin typeface="Consolas"/>
                <a:ea typeface="Consolas"/>
                <a:cs typeface="Consolas"/>
                <a:sym typeface="Consolas"/>
              </a:rPr>
              <a:t>] </a:t>
            </a:r>
            <a:r>
              <a:rPr b="0" lang="en-US">
                <a:solidFill>
                  <a:srgbClr val="D4D4D4"/>
                </a:solidFill>
                <a:latin typeface="Consolas"/>
                <a:ea typeface="Consolas"/>
                <a:cs typeface="Consolas"/>
                <a:sym typeface="Consolas"/>
              </a:rPr>
              <a:t>=</a:t>
            </a:r>
            <a:r>
              <a:rPr b="0" lang="en-US">
                <a:solidFill>
                  <a:srgbClr val="CCCCCC"/>
                </a:solidFill>
                <a:latin typeface="Consolas"/>
                <a:ea typeface="Consolas"/>
                <a:cs typeface="Consolas"/>
                <a:sym typeface="Consolas"/>
              </a:rPr>
              <a:t> {</a:t>
            </a:r>
            <a:endParaRPr/>
          </a:p>
          <a:p>
            <a:pPr indent="-228600" lvl="0" marL="457200" marR="0" rtl="0" algn="l">
              <a:lnSpc>
                <a:spcPct val="100000"/>
              </a:lnSpc>
              <a:spcBef>
                <a:spcPts val="0"/>
              </a:spcBef>
              <a:spcAft>
                <a:spcPts val="0"/>
              </a:spcAft>
              <a:buSzPts val="1400"/>
              <a:buNone/>
            </a:pPr>
            <a:r>
              <a:rPr b="0" lang="en-US">
                <a:solidFill>
                  <a:srgbClr val="CCCCCC"/>
                </a:solidFill>
                <a:latin typeface="Consolas"/>
                <a:ea typeface="Consolas"/>
                <a:cs typeface="Consolas"/>
                <a:sym typeface="Consolas"/>
              </a:rPr>
              <a:t>        </a:t>
            </a:r>
            <a:r>
              <a:rPr b="0" lang="en-US">
                <a:solidFill>
                  <a:srgbClr val="D4D4D4"/>
                </a:solidFill>
                <a:latin typeface="Consolas"/>
                <a:ea typeface="Consolas"/>
                <a:cs typeface="Consolas"/>
                <a:sym typeface="Consolas"/>
              </a:rPr>
              <a:t>...</a:t>
            </a:r>
            <a:r>
              <a:rPr b="0" lang="en-US">
                <a:solidFill>
                  <a:srgbClr val="4FC1FF"/>
                </a:solidFill>
                <a:latin typeface="Consolas"/>
                <a:ea typeface="Consolas"/>
                <a:cs typeface="Consolas"/>
                <a:sym typeface="Consolas"/>
              </a:rPr>
              <a:t>articles</a:t>
            </a:r>
            <a:r>
              <a:rPr b="0" lang="en-US">
                <a:solidFill>
                  <a:srgbClr val="CCCCCC"/>
                </a:solidFill>
                <a:latin typeface="Consolas"/>
                <a:ea typeface="Consolas"/>
                <a:cs typeface="Consolas"/>
                <a:sym typeface="Consolas"/>
              </a:rPr>
              <a:t>[</a:t>
            </a:r>
            <a:r>
              <a:rPr b="0" lang="en-US">
                <a:solidFill>
                  <a:srgbClr val="4FC1FF"/>
                </a:solidFill>
                <a:latin typeface="Consolas"/>
                <a:ea typeface="Consolas"/>
                <a:cs typeface="Consolas"/>
                <a:sym typeface="Consolas"/>
              </a:rPr>
              <a:t>index</a:t>
            </a:r>
            <a:r>
              <a:rPr b="0" lang="en-US">
                <a:solidFill>
                  <a:srgbClr val="CCCCCC"/>
                </a:solidFill>
                <a:latin typeface="Consolas"/>
                <a:ea typeface="Consolas"/>
                <a:cs typeface="Consolas"/>
                <a:sym typeface="Consolas"/>
              </a:rPr>
              <a:t>],</a:t>
            </a:r>
            <a:endParaRPr/>
          </a:p>
          <a:p>
            <a:pPr indent="-228600" lvl="0" marL="457200" marR="0" rtl="0" algn="l">
              <a:lnSpc>
                <a:spcPct val="100000"/>
              </a:lnSpc>
              <a:spcBef>
                <a:spcPts val="0"/>
              </a:spcBef>
              <a:spcAft>
                <a:spcPts val="0"/>
              </a:spcAft>
              <a:buSzPts val="1400"/>
              <a:buNone/>
            </a:pPr>
            <a:r>
              <a:rPr b="0" lang="en-US">
                <a:solidFill>
                  <a:srgbClr val="CCCCCC"/>
                </a:solidFill>
                <a:latin typeface="Consolas"/>
                <a:ea typeface="Consolas"/>
                <a:cs typeface="Consolas"/>
                <a:sym typeface="Consolas"/>
              </a:rPr>
              <a:t>        </a:t>
            </a:r>
            <a:r>
              <a:rPr b="0" lang="en-US">
                <a:solidFill>
                  <a:srgbClr val="D4D4D4"/>
                </a:solidFill>
                <a:latin typeface="Consolas"/>
                <a:ea typeface="Consolas"/>
                <a:cs typeface="Consolas"/>
                <a:sym typeface="Consolas"/>
              </a:rPr>
              <a:t>...</a:t>
            </a:r>
            <a:r>
              <a:rPr b="0" lang="en-US">
                <a:solidFill>
                  <a:srgbClr val="9CDCFE"/>
                </a:solidFill>
                <a:latin typeface="Consolas"/>
                <a:ea typeface="Consolas"/>
                <a:cs typeface="Consolas"/>
                <a:sym typeface="Consolas"/>
              </a:rPr>
              <a:t>req</a:t>
            </a:r>
            <a:r>
              <a:rPr b="0" lang="en-US">
                <a:solidFill>
                  <a:srgbClr val="CCCCCC"/>
                </a:solidFill>
                <a:latin typeface="Consolas"/>
                <a:ea typeface="Consolas"/>
                <a:cs typeface="Consolas"/>
                <a:sym typeface="Consolas"/>
              </a:rPr>
              <a:t>.</a:t>
            </a:r>
            <a:r>
              <a:rPr b="0" lang="en-US">
                <a:solidFill>
                  <a:srgbClr val="9CDCFE"/>
                </a:solidFill>
                <a:latin typeface="Consolas"/>
                <a:ea typeface="Consolas"/>
                <a:cs typeface="Consolas"/>
                <a:sym typeface="Consolas"/>
              </a:rPr>
              <a:t>body</a:t>
            </a:r>
            <a:endParaRPr b="0">
              <a:solidFill>
                <a:srgbClr val="CCCCCC"/>
              </a:solidFill>
              <a:latin typeface="Consolas"/>
              <a:ea typeface="Consolas"/>
              <a:cs typeface="Consolas"/>
              <a:sym typeface="Consolas"/>
            </a:endParaRPr>
          </a:p>
          <a:p>
            <a:pPr indent="-228600" lvl="0" marL="457200" marR="0" rtl="0" algn="l">
              <a:lnSpc>
                <a:spcPct val="100000"/>
              </a:lnSpc>
              <a:spcBef>
                <a:spcPts val="0"/>
              </a:spcBef>
              <a:spcAft>
                <a:spcPts val="0"/>
              </a:spcAft>
              <a:buSzPts val="1400"/>
              <a:buNone/>
            </a:pPr>
            <a:r>
              <a:rPr b="0" lang="en-US">
                <a:solidFill>
                  <a:srgbClr val="CCCCCC"/>
                </a:solidFill>
                <a:latin typeface="Consolas"/>
                <a:ea typeface="Consolas"/>
                <a:cs typeface="Consolas"/>
                <a:sym typeface="Consolas"/>
              </a:rPr>
              <a:t>    };</a:t>
            </a:r>
            <a:endParaRPr/>
          </a:p>
          <a:p>
            <a:pPr indent="-228600" lvl="0" marL="457200" marR="0" rtl="0" algn="l">
              <a:lnSpc>
                <a:spcPct val="100000"/>
              </a:lnSpc>
              <a:spcBef>
                <a:spcPts val="0"/>
              </a:spcBef>
              <a:spcAft>
                <a:spcPts val="0"/>
              </a:spcAft>
              <a:buSzPts val="1400"/>
              <a:buNone/>
            </a:pPr>
            <a:r>
              <a:rPr b="0" lang="en-US">
                <a:solidFill>
                  <a:srgbClr val="CCCCCC"/>
                </a:solidFill>
                <a:latin typeface="Consolas"/>
                <a:ea typeface="Consolas"/>
                <a:cs typeface="Consolas"/>
                <a:sym typeface="Consolas"/>
              </a:rPr>
              <a:t>    </a:t>
            </a:r>
            <a:r>
              <a:rPr b="0" lang="en-US">
                <a:solidFill>
                  <a:srgbClr val="9CDCFE"/>
                </a:solidFill>
                <a:latin typeface="Consolas"/>
                <a:ea typeface="Consolas"/>
                <a:cs typeface="Consolas"/>
                <a:sym typeface="Consolas"/>
              </a:rPr>
              <a:t>res</a:t>
            </a:r>
            <a:r>
              <a:rPr b="0" lang="en-US">
                <a:solidFill>
                  <a:srgbClr val="CCCCCC"/>
                </a:solidFill>
                <a:latin typeface="Consolas"/>
                <a:ea typeface="Consolas"/>
                <a:cs typeface="Consolas"/>
                <a:sym typeface="Consolas"/>
              </a:rPr>
              <a:t>.</a:t>
            </a:r>
            <a:r>
              <a:rPr b="0" lang="en-US">
                <a:solidFill>
                  <a:srgbClr val="DCDCAA"/>
                </a:solidFill>
                <a:latin typeface="Consolas"/>
                <a:ea typeface="Consolas"/>
                <a:cs typeface="Consolas"/>
                <a:sym typeface="Consolas"/>
              </a:rPr>
              <a:t>json</a:t>
            </a:r>
            <a:r>
              <a:rPr b="0" lang="en-US">
                <a:solidFill>
                  <a:srgbClr val="CCCCCC"/>
                </a:solidFill>
                <a:latin typeface="Consolas"/>
                <a:ea typeface="Consolas"/>
                <a:cs typeface="Consolas"/>
                <a:sym typeface="Consolas"/>
              </a:rPr>
              <a:t>(</a:t>
            </a:r>
            <a:r>
              <a:rPr b="0" lang="en-US">
                <a:solidFill>
                  <a:srgbClr val="4FC1FF"/>
                </a:solidFill>
                <a:latin typeface="Consolas"/>
                <a:ea typeface="Consolas"/>
                <a:cs typeface="Consolas"/>
                <a:sym typeface="Consolas"/>
              </a:rPr>
              <a:t>articles</a:t>
            </a:r>
            <a:r>
              <a:rPr b="0" lang="en-US">
                <a:solidFill>
                  <a:srgbClr val="CCCCCC"/>
                </a:solidFill>
                <a:latin typeface="Consolas"/>
                <a:ea typeface="Consolas"/>
                <a:cs typeface="Consolas"/>
                <a:sym typeface="Consolas"/>
              </a:rPr>
              <a:t>[</a:t>
            </a:r>
            <a:r>
              <a:rPr b="0" lang="en-US">
                <a:solidFill>
                  <a:srgbClr val="4FC1FF"/>
                </a:solidFill>
                <a:latin typeface="Consolas"/>
                <a:ea typeface="Consolas"/>
                <a:cs typeface="Consolas"/>
                <a:sym typeface="Consolas"/>
              </a:rPr>
              <a:t>index</a:t>
            </a:r>
            <a:r>
              <a:rPr b="0" lang="en-US">
                <a:solidFill>
                  <a:srgbClr val="CCCCCC"/>
                </a:solidFill>
                <a:latin typeface="Consolas"/>
                <a:ea typeface="Consolas"/>
                <a:cs typeface="Consolas"/>
                <a:sym typeface="Consolas"/>
              </a:rPr>
              <a:t>]);</a:t>
            </a:r>
            <a:endParaRPr/>
          </a:p>
          <a:p>
            <a:pPr indent="-228600" lvl="0" marL="457200" marR="0" rtl="0" algn="l">
              <a:lnSpc>
                <a:spcPct val="100000"/>
              </a:lnSpc>
              <a:spcBef>
                <a:spcPts val="0"/>
              </a:spcBef>
              <a:spcAft>
                <a:spcPts val="0"/>
              </a:spcAft>
              <a:buSzPts val="1400"/>
              <a:buNone/>
            </a:pPr>
            <a:r>
              <a:rPr b="0" lang="en-US">
                <a:solidFill>
                  <a:srgbClr val="CCCCCC"/>
                </a:solidFill>
                <a:latin typeface="Consolas"/>
                <a:ea typeface="Consolas"/>
                <a:cs typeface="Consolas"/>
                <a:sym typeface="Consolas"/>
              </a:rPr>
              <a:t>});</a:t>
            </a:r>
            <a:endParaRPr/>
          </a:p>
          <a:p>
            <a:pPr indent="-228600" lvl="0" marL="457200" marR="0" rtl="0" algn="l">
              <a:lnSpc>
                <a:spcPct val="100000"/>
              </a:lnSpc>
              <a:spcBef>
                <a:spcPts val="0"/>
              </a:spcBef>
              <a:spcAft>
                <a:spcPts val="0"/>
              </a:spcAft>
              <a:buSzPts val="1400"/>
              <a:buNone/>
            </a:pPr>
            <a:r>
              <a:t/>
            </a:r>
            <a:endParaRPr/>
          </a:p>
        </p:txBody>
      </p:sp>
      <p:sp>
        <p:nvSpPr>
          <p:cNvPr id="299" name="Google Shape;299;p10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1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7" name="Google Shape;307;p10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rPr b="0" lang="en-US" sz="1200">
                <a:solidFill>
                  <a:srgbClr val="4FC1FF"/>
                </a:solidFill>
                <a:latin typeface="Consolas"/>
                <a:ea typeface="Consolas"/>
                <a:cs typeface="Consolas"/>
                <a:sym typeface="Consolas"/>
              </a:rPr>
              <a:t>app</a:t>
            </a:r>
            <a:r>
              <a:rPr b="0" lang="en-US" sz="1200">
                <a:solidFill>
                  <a:srgbClr val="CCCCCC"/>
                </a:solidFill>
                <a:latin typeface="Consolas"/>
                <a:ea typeface="Consolas"/>
                <a:cs typeface="Consolas"/>
                <a:sym typeface="Consolas"/>
              </a:rPr>
              <a:t>.</a:t>
            </a:r>
            <a:r>
              <a:rPr b="0" lang="en-US" sz="1200">
                <a:solidFill>
                  <a:srgbClr val="DCDCAA"/>
                </a:solidFill>
                <a:latin typeface="Consolas"/>
                <a:ea typeface="Consolas"/>
                <a:cs typeface="Consolas"/>
                <a:sym typeface="Consolas"/>
              </a:rPr>
              <a:t>delete</a:t>
            </a:r>
            <a:r>
              <a:rPr b="0" lang="en-US" sz="1200">
                <a:solidFill>
                  <a:srgbClr val="CCCCCC"/>
                </a:solidFill>
                <a:latin typeface="Consolas"/>
                <a:ea typeface="Consolas"/>
                <a:cs typeface="Consolas"/>
                <a:sym typeface="Consolas"/>
              </a:rPr>
              <a:t>(</a:t>
            </a:r>
            <a:r>
              <a:rPr b="0" lang="en-US" sz="1200">
                <a:solidFill>
                  <a:srgbClr val="CE9178"/>
                </a:solidFill>
                <a:latin typeface="Consolas"/>
                <a:ea typeface="Consolas"/>
                <a:cs typeface="Consolas"/>
                <a:sym typeface="Consolas"/>
              </a:rPr>
              <a:t>'/article/:id'</a:t>
            </a:r>
            <a:r>
              <a:rPr b="0" lang="en-US" sz="1200">
                <a:solidFill>
                  <a:srgbClr val="CCCCCC"/>
                </a:solidFill>
                <a:latin typeface="Consolas"/>
                <a:ea typeface="Consolas"/>
                <a:cs typeface="Consolas"/>
                <a:sym typeface="Consolas"/>
              </a:rPr>
              <a:t>, (</a:t>
            </a:r>
            <a:r>
              <a:rPr b="0" lang="en-US" sz="1200">
                <a:solidFill>
                  <a:srgbClr val="9CDCFE"/>
                </a:solidFill>
                <a:latin typeface="Consolas"/>
                <a:ea typeface="Consolas"/>
                <a:cs typeface="Consolas"/>
                <a:sym typeface="Consolas"/>
              </a:rPr>
              <a:t>req</a:t>
            </a:r>
            <a:r>
              <a:rPr b="0" lang="en-US" sz="1200">
                <a:solidFill>
                  <a:srgbClr val="CCCCCC"/>
                </a:solidFill>
                <a:latin typeface="Consolas"/>
                <a:ea typeface="Consolas"/>
                <a:cs typeface="Consolas"/>
                <a:sym typeface="Consolas"/>
              </a:rPr>
              <a:t>, </a:t>
            </a:r>
            <a:r>
              <a:rPr b="0" lang="en-US" sz="1200">
                <a:solidFill>
                  <a:srgbClr val="9CDCFE"/>
                </a:solidFill>
                <a:latin typeface="Consolas"/>
                <a:ea typeface="Consolas"/>
                <a:cs typeface="Consolas"/>
                <a:sym typeface="Consolas"/>
              </a:rPr>
              <a:t>res</a:t>
            </a:r>
            <a:r>
              <a:rPr b="0" lang="en-US" sz="1200">
                <a:solidFill>
                  <a:srgbClr val="CCCCCC"/>
                </a:solidFill>
                <a:latin typeface="Consolas"/>
                <a:ea typeface="Consolas"/>
                <a:cs typeface="Consolas"/>
                <a:sym typeface="Consolas"/>
              </a:rPr>
              <a:t>) </a:t>
            </a:r>
            <a:r>
              <a:rPr b="0" lang="en-US" sz="1200">
                <a:solidFill>
                  <a:srgbClr val="569CD6"/>
                </a:solidFill>
                <a:latin typeface="Consolas"/>
                <a:ea typeface="Consolas"/>
                <a:cs typeface="Consolas"/>
                <a:sym typeface="Consolas"/>
              </a:rPr>
              <a:t>=&gt;</a:t>
            </a:r>
            <a:r>
              <a:rPr b="0" lang="en-US" sz="1200">
                <a:solidFill>
                  <a:srgbClr val="CCCCCC"/>
                </a:solidFill>
                <a:latin typeface="Consolas"/>
                <a:ea typeface="Consolas"/>
                <a:cs typeface="Consolas"/>
                <a:sym typeface="Consolas"/>
              </a:rPr>
              <a:t> {</a:t>
            </a:r>
            <a:endParaRPr/>
          </a:p>
          <a:p>
            <a:pPr indent="-228600" lvl="0" marL="457200" marR="0" rtl="0" algn="l">
              <a:lnSpc>
                <a:spcPct val="100000"/>
              </a:lnSpc>
              <a:spcBef>
                <a:spcPts val="0"/>
              </a:spcBef>
              <a:spcAft>
                <a:spcPts val="0"/>
              </a:spcAft>
              <a:buSzPts val="1400"/>
              <a:buNone/>
            </a:pPr>
            <a:r>
              <a:rPr b="0" lang="en-US" sz="1200">
                <a:solidFill>
                  <a:srgbClr val="CCCCCC"/>
                </a:solidFill>
                <a:latin typeface="Consolas"/>
                <a:ea typeface="Consolas"/>
                <a:cs typeface="Consolas"/>
                <a:sym typeface="Consolas"/>
              </a:rPr>
              <a:t>    </a:t>
            </a:r>
            <a:r>
              <a:rPr b="0" lang="en-US" sz="1200">
                <a:solidFill>
                  <a:srgbClr val="569CD6"/>
                </a:solidFill>
                <a:latin typeface="Consolas"/>
                <a:ea typeface="Consolas"/>
                <a:cs typeface="Consolas"/>
                <a:sym typeface="Consolas"/>
              </a:rPr>
              <a:t>const</a:t>
            </a:r>
            <a:r>
              <a:rPr b="0" lang="en-US" sz="1200">
                <a:solidFill>
                  <a:srgbClr val="CCCCCC"/>
                </a:solidFill>
                <a:latin typeface="Consolas"/>
                <a:ea typeface="Consolas"/>
                <a:cs typeface="Consolas"/>
                <a:sym typeface="Consolas"/>
              </a:rPr>
              <a:t> </a:t>
            </a:r>
            <a:r>
              <a:rPr b="0" lang="en-US" sz="1200">
                <a:solidFill>
                  <a:srgbClr val="4FC1FF"/>
                </a:solidFill>
                <a:latin typeface="Consolas"/>
                <a:ea typeface="Consolas"/>
                <a:cs typeface="Consolas"/>
                <a:sym typeface="Consolas"/>
              </a:rPr>
              <a:t>index</a:t>
            </a:r>
            <a:r>
              <a:rPr b="0" lang="en-US" sz="1200">
                <a:solidFill>
                  <a:srgbClr val="CCCCCC"/>
                </a:solidFill>
                <a:latin typeface="Consolas"/>
                <a:ea typeface="Consolas"/>
                <a:cs typeface="Consolas"/>
                <a:sym typeface="Consolas"/>
              </a:rPr>
              <a:t> </a:t>
            </a:r>
            <a:r>
              <a:rPr b="0" lang="en-US" sz="1200">
                <a:solidFill>
                  <a:srgbClr val="D4D4D4"/>
                </a:solidFill>
                <a:latin typeface="Consolas"/>
                <a:ea typeface="Consolas"/>
                <a:cs typeface="Consolas"/>
                <a:sym typeface="Consolas"/>
              </a:rPr>
              <a:t>=</a:t>
            </a:r>
            <a:r>
              <a:rPr b="0" lang="en-US" sz="1200">
                <a:solidFill>
                  <a:srgbClr val="CCCCCC"/>
                </a:solidFill>
                <a:latin typeface="Consolas"/>
                <a:ea typeface="Consolas"/>
                <a:cs typeface="Consolas"/>
                <a:sym typeface="Consolas"/>
              </a:rPr>
              <a:t> </a:t>
            </a:r>
            <a:r>
              <a:rPr b="0" lang="en-US" sz="1200">
                <a:solidFill>
                  <a:srgbClr val="4FC1FF"/>
                </a:solidFill>
                <a:latin typeface="Consolas"/>
                <a:ea typeface="Consolas"/>
                <a:cs typeface="Consolas"/>
                <a:sym typeface="Consolas"/>
              </a:rPr>
              <a:t>articles</a:t>
            </a:r>
            <a:r>
              <a:rPr b="0" lang="en-US" sz="1200">
                <a:solidFill>
                  <a:srgbClr val="CCCCCC"/>
                </a:solidFill>
                <a:latin typeface="Consolas"/>
                <a:ea typeface="Consolas"/>
                <a:cs typeface="Consolas"/>
                <a:sym typeface="Consolas"/>
              </a:rPr>
              <a:t>.</a:t>
            </a:r>
            <a:r>
              <a:rPr b="0" lang="en-US" sz="1200">
                <a:solidFill>
                  <a:srgbClr val="DCDCAA"/>
                </a:solidFill>
                <a:latin typeface="Consolas"/>
                <a:ea typeface="Consolas"/>
                <a:cs typeface="Consolas"/>
                <a:sym typeface="Consolas"/>
              </a:rPr>
              <a:t>findIndex</a:t>
            </a:r>
            <a:r>
              <a:rPr b="0" lang="en-US" sz="1200">
                <a:solidFill>
                  <a:srgbClr val="CCCCCC"/>
                </a:solidFill>
                <a:latin typeface="Consolas"/>
                <a:ea typeface="Consolas"/>
                <a:cs typeface="Consolas"/>
                <a:sym typeface="Consolas"/>
              </a:rPr>
              <a:t>(</a:t>
            </a:r>
            <a:r>
              <a:rPr b="0" lang="en-US" sz="1200">
                <a:solidFill>
                  <a:srgbClr val="9CDCFE"/>
                </a:solidFill>
                <a:latin typeface="Consolas"/>
                <a:ea typeface="Consolas"/>
                <a:cs typeface="Consolas"/>
                <a:sym typeface="Consolas"/>
              </a:rPr>
              <a:t>article</a:t>
            </a:r>
            <a:r>
              <a:rPr b="0" lang="en-US" sz="1200">
                <a:solidFill>
                  <a:srgbClr val="CCCCCC"/>
                </a:solidFill>
                <a:latin typeface="Consolas"/>
                <a:ea typeface="Consolas"/>
                <a:cs typeface="Consolas"/>
                <a:sym typeface="Consolas"/>
              </a:rPr>
              <a:t> </a:t>
            </a:r>
            <a:r>
              <a:rPr b="0" lang="en-US" sz="1200">
                <a:solidFill>
                  <a:srgbClr val="569CD6"/>
                </a:solidFill>
                <a:latin typeface="Consolas"/>
                <a:ea typeface="Consolas"/>
                <a:cs typeface="Consolas"/>
                <a:sym typeface="Consolas"/>
              </a:rPr>
              <a:t>=&gt;</a:t>
            </a:r>
            <a:r>
              <a:rPr b="0" lang="en-US" sz="1200">
                <a:solidFill>
                  <a:srgbClr val="CCCCCC"/>
                </a:solidFill>
                <a:latin typeface="Consolas"/>
                <a:ea typeface="Consolas"/>
                <a:cs typeface="Consolas"/>
                <a:sym typeface="Consolas"/>
              </a:rPr>
              <a:t> </a:t>
            </a:r>
            <a:r>
              <a:rPr b="0" lang="en-US" sz="1200">
                <a:solidFill>
                  <a:srgbClr val="9CDCFE"/>
                </a:solidFill>
                <a:latin typeface="Consolas"/>
                <a:ea typeface="Consolas"/>
                <a:cs typeface="Consolas"/>
                <a:sym typeface="Consolas"/>
              </a:rPr>
              <a:t>article</a:t>
            </a:r>
            <a:r>
              <a:rPr b="0" lang="en-US" sz="1200">
                <a:solidFill>
                  <a:srgbClr val="CCCCCC"/>
                </a:solidFill>
                <a:latin typeface="Consolas"/>
                <a:ea typeface="Consolas"/>
                <a:cs typeface="Consolas"/>
                <a:sym typeface="Consolas"/>
              </a:rPr>
              <a:t>.</a:t>
            </a:r>
            <a:r>
              <a:rPr b="0" lang="en-US" sz="1200">
                <a:solidFill>
                  <a:srgbClr val="9CDCFE"/>
                </a:solidFill>
                <a:latin typeface="Consolas"/>
                <a:ea typeface="Consolas"/>
                <a:cs typeface="Consolas"/>
                <a:sym typeface="Consolas"/>
              </a:rPr>
              <a:t>id</a:t>
            </a:r>
            <a:r>
              <a:rPr b="0" lang="en-US" sz="1200">
                <a:solidFill>
                  <a:srgbClr val="CCCCCC"/>
                </a:solidFill>
                <a:latin typeface="Consolas"/>
                <a:ea typeface="Consolas"/>
                <a:cs typeface="Consolas"/>
                <a:sym typeface="Consolas"/>
              </a:rPr>
              <a:t> </a:t>
            </a:r>
            <a:r>
              <a:rPr b="0" lang="en-US" sz="1200">
                <a:solidFill>
                  <a:srgbClr val="D4D4D4"/>
                </a:solidFill>
                <a:latin typeface="Consolas"/>
                <a:ea typeface="Consolas"/>
                <a:cs typeface="Consolas"/>
                <a:sym typeface="Consolas"/>
              </a:rPr>
              <a:t>===</a:t>
            </a:r>
            <a:r>
              <a:rPr b="0" lang="en-US" sz="1200">
                <a:solidFill>
                  <a:srgbClr val="CCCCCC"/>
                </a:solidFill>
                <a:latin typeface="Consolas"/>
                <a:ea typeface="Consolas"/>
                <a:cs typeface="Consolas"/>
                <a:sym typeface="Consolas"/>
              </a:rPr>
              <a:t> </a:t>
            </a:r>
            <a:r>
              <a:rPr b="0" lang="en-US" sz="1200">
                <a:solidFill>
                  <a:srgbClr val="DCDCAA"/>
                </a:solidFill>
                <a:latin typeface="Consolas"/>
                <a:ea typeface="Consolas"/>
                <a:cs typeface="Consolas"/>
                <a:sym typeface="Consolas"/>
              </a:rPr>
              <a:t>parseInt</a:t>
            </a:r>
            <a:r>
              <a:rPr b="0" lang="en-US" sz="1200">
                <a:solidFill>
                  <a:srgbClr val="CCCCCC"/>
                </a:solidFill>
                <a:latin typeface="Consolas"/>
                <a:ea typeface="Consolas"/>
                <a:cs typeface="Consolas"/>
                <a:sym typeface="Consolas"/>
              </a:rPr>
              <a:t>(</a:t>
            </a:r>
            <a:r>
              <a:rPr b="0" lang="en-US" sz="1200">
                <a:solidFill>
                  <a:srgbClr val="9CDCFE"/>
                </a:solidFill>
                <a:latin typeface="Consolas"/>
                <a:ea typeface="Consolas"/>
                <a:cs typeface="Consolas"/>
                <a:sym typeface="Consolas"/>
              </a:rPr>
              <a:t>req</a:t>
            </a:r>
            <a:r>
              <a:rPr b="0" lang="en-US" sz="1200">
                <a:solidFill>
                  <a:srgbClr val="CCCCCC"/>
                </a:solidFill>
                <a:latin typeface="Consolas"/>
                <a:ea typeface="Consolas"/>
                <a:cs typeface="Consolas"/>
                <a:sym typeface="Consolas"/>
              </a:rPr>
              <a:t>.</a:t>
            </a:r>
            <a:r>
              <a:rPr b="0" lang="en-US" sz="1200">
                <a:solidFill>
                  <a:srgbClr val="9CDCFE"/>
                </a:solidFill>
                <a:latin typeface="Consolas"/>
                <a:ea typeface="Consolas"/>
                <a:cs typeface="Consolas"/>
                <a:sym typeface="Consolas"/>
              </a:rPr>
              <a:t>params</a:t>
            </a:r>
            <a:r>
              <a:rPr b="0" lang="en-US" sz="1200">
                <a:solidFill>
                  <a:srgbClr val="CCCCCC"/>
                </a:solidFill>
                <a:latin typeface="Consolas"/>
                <a:ea typeface="Consolas"/>
                <a:cs typeface="Consolas"/>
                <a:sym typeface="Consolas"/>
              </a:rPr>
              <a:t>.</a:t>
            </a:r>
            <a:r>
              <a:rPr b="0" lang="en-US" sz="1200">
                <a:solidFill>
                  <a:srgbClr val="9CDCFE"/>
                </a:solidFill>
                <a:latin typeface="Consolas"/>
                <a:ea typeface="Consolas"/>
                <a:cs typeface="Consolas"/>
                <a:sym typeface="Consolas"/>
              </a:rPr>
              <a:t>id</a:t>
            </a:r>
            <a:r>
              <a:rPr b="0" lang="en-US" sz="1200">
                <a:solidFill>
                  <a:srgbClr val="CCCCCC"/>
                </a:solidFill>
                <a:latin typeface="Consolas"/>
                <a:ea typeface="Consolas"/>
                <a:cs typeface="Consolas"/>
                <a:sym typeface="Consolas"/>
              </a:rPr>
              <a:t>));</a:t>
            </a:r>
            <a:endParaRPr/>
          </a:p>
          <a:p>
            <a:pPr indent="-228600" lvl="0" marL="457200" marR="0" rtl="0" algn="l">
              <a:lnSpc>
                <a:spcPct val="100000"/>
              </a:lnSpc>
              <a:spcBef>
                <a:spcPts val="0"/>
              </a:spcBef>
              <a:spcAft>
                <a:spcPts val="0"/>
              </a:spcAft>
              <a:buSzPts val="1400"/>
              <a:buNone/>
            </a:pPr>
            <a:r>
              <a:rPr b="0" lang="en-US" sz="1200">
                <a:solidFill>
                  <a:srgbClr val="CCCCCC"/>
                </a:solidFill>
                <a:latin typeface="Consolas"/>
                <a:ea typeface="Consolas"/>
                <a:cs typeface="Consolas"/>
                <a:sym typeface="Consolas"/>
              </a:rPr>
              <a:t>    </a:t>
            </a:r>
            <a:r>
              <a:rPr b="0" lang="en-US" sz="1200">
                <a:solidFill>
                  <a:srgbClr val="C586C0"/>
                </a:solidFill>
                <a:latin typeface="Consolas"/>
                <a:ea typeface="Consolas"/>
                <a:cs typeface="Consolas"/>
                <a:sym typeface="Consolas"/>
              </a:rPr>
              <a:t>if</a:t>
            </a:r>
            <a:r>
              <a:rPr b="0" lang="en-US" sz="1200">
                <a:solidFill>
                  <a:srgbClr val="CCCCCC"/>
                </a:solidFill>
                <a:latin typeface="Consolas"/>
                <a:ea typeface="Consolas"/>
                <a:cs typeface="Consolas"/>
                <a:sym typeface="Consolas"/>
              </a:rPr>
              <a:t> (</a:t>
            </a:r>
            <a:r>
              <a:rPr b="0" lang="en-US" sz="1200">
                <a:solidFill>
                  <a:srgbClr val="4FC1FF"/>
                </a:solidFill>
                <a:latin typeface="Consolas"/>
                <a:ea typeface="Consolas"/>
                <a:cs typeface="Consolas"/>
                <a:sym typeface="Consolas"/>
              </a:rPr>
              <a:t>index</a:t>
            </a:r>
            <a:r>
              <a:rPr b="0" lang="en-US" sz="1200">
                <a:solidFill>
                  <a:srgbClr val="CCCCCC"/>
                </a:solidFill>
                <a:latin typeface="Consolas"/>
                <a:ea typeface="Consolas"/>
                <a:cs typeface="Consolas"/>
                <a:sym typeface="Consolas"/>
              </a:rPr>
              <a:t> </a:t>
            </a:r>
            <a:r>
              <a:rPr b="0" lang="en-US" sz="1200">
                <a:solidFill>
                  <a:srgbClr val="D4D4D4"/>
                </a:solidFill>
                <a:latin typeface="Consolas"/>
                <a:ea typeface="Consolas"/>
                <a:cs typeface="Consolas"/>
                <a:sym typeface="Consolas"/>
              </a:rPr>
              <a:t>===</a:t>
            </a:r>
            <a:r>
              <a:rPr b="0" lang="en-US" sz="1200">
                <a:solidFill>
                  <a:srgbClr val="CCCCCC"/>
                </a:solidFill>
                <a:latin typeface="Consolas"/>
                <a:ea typeface="Consolas"/>
                <a:cs typeface="Consolas"/>
                <a:sym typeface="Consolas"/>
              </a:rPr>
              <a:t> </a:t>
            </a:r>
            <a:r>
              <a:rPr b="0" lang="en-US" sz="1200">
                <a:solidFill>
                  <a:srgbClr val="D4D4D4"/>
                </a:solidFill>
                <a:latin typeface="Consolas"/>
                <a:ea typeface="Consolas"/>
                <a:cs typeface="Consolas"/>
                <a:sym typeface="Consolas"/>
              </a:rPr>
              <a:t>-</a:t>
            </a:r>
            <a:r>
              <a:rPr b="0" lang="en-US" sz="1200">
                <a:solidFill>
                  <a:srgbClr val="B5CEA8"/>
                </a:solidFill>
                <a:latin typeface="Consolas"/>
                <a:ea typeface="Consolas"/>
                <a:cs typeface="Consolas"/>
                <a:sym typeface="Consolas"/>
              </a:rPr>
              <a:t>1</a:t>
            </a:r>
            <a:r>
              <a:rPr b="0" lang="en-US" sz="1200">
                <a:solidFill>
                  <a:srgbClr val="CCCCCC"/>
                </a:solidFill>
                <a:latin typeface="Consolas"/>
                <a:ea typeface="Consolas"/>
                <a:cs typeface="Consolas"/>
                <a:sym typeface="Consolas"/>
              </a:rPr>
              <a:t>) </a:t>
            </a:r>
            <a:r>
              <a:rPr b="0" lang="en-US" sz="1200">
                <a:solidFill>
                  <a:srgbClr val="C586C0"/>
                </a:solidFill>
                <a:latin typeface="Consolas"/>
                <a:ea typeface="Consolas"/>
                <a:cs typeface="Consolas"/>
                <a:sym typeface="Consolas"/>
              </a:rPr>
              <a:t>return</a:t>
            </a:r>
            <a:r>
              <a:rPr b="0" lang="en-US" sz="1200">
                <a:solidFill>
                  <a:srgbClr val="CCCCCC"/>
                </a:solidFill>
                <a:latin typeface="Consolas"/>
                <a:ea typeface="Consolas"/>
                <a:cs typeface="Consolas"/>
                <a:sym typeface="Consolas"/>
              </a:rPr>
              <a:t> </a:t>
            </a:r>
            <a:r>
              <a:rPr b="0" lang="en-US" sz="1200">
                <a:solidFill>
                  <a:srgbClr val="9CDCFE"/>
                </a:solidFill>
                <a:latin typeface="Consolas"/>
                <a:ea typeface="Consolas"/>
                <a:cs typeface="Consolas"/>
                <a:sym typeface="Consolas"/>
              </a:rPr>
              <a:t>res</a:t>
            </a:r>
            <a:r>
              <a:rPr b="0" lang="en-US" sz="1200">
                <a:solidFill>
                  <a:srgbClr val="CCCCCC"/>
                </a:solidFill>
                <a:latin typeface="Consolas"/>
                <a:ea typeface="Consolas"/>
                <a:cs typeface="Consolas"/>
                <a:sym typeface="Consolas"/>
              </a:rPr>
              <a:t>.</a:t>
            </a:r>
            <a:r>
              <a:rPr b="0" lang="en-US" sz="1200">
                <a:solidFill>
                  <a:srgbClr val="DCDCAA"/>
                </a:solidFill>
                <a:latin typeface="Consolas"/>
                <a:ea typeface="Consolas"/>
                <a:cs typeface="Consolas"/>
                <a:sym typeface="Consolas"/>
              </a:rPr>
              <a:t>status</a:t>
            </a:r>
            <a:r>
              <a:rPr b="0" lang="en-US" sz="1200">
                <a:solidFill>
                  <a:srgbClr val="CCCCCC"/>
                </a:solidFill>
                <a:latin typeface="Consolas"/>
                <a:ea typeface="Consolas"/>
                <a:cs typeface="Consolas"/>
                <a:sym typeface="Consolas"/>
              </a:rPr>
              <a:t>(</a:t>
            </a:r>
            <a:r>
              <a:rPr b="0" lang="en-US" sz="1200">
                <a:solidFill>
                  <a:srgbClr val="B5CEA8"/>
                </a:solidFill>
                <a:latin typeface="Consolas"/>
                <a:ea typeface="Consolas"/>
                <a:cs typeface="Consolas"/>
                <a:sym typeface="Consolas"/>
              </a:rPr>
              <a:t>404</a:t>
            </a:r>
            <a:r>
              <a:rPr b="0" lang="en-US" sz="1200">
                <a:solidFill>
                  <a:srgbClr val="CCCCCC"/>
                </a:solidFill>
                <a:latin typeface="Consolas"/>
                <a:ea typeface="Consolas"/>
                <a:cs typeface="Consolas"/>
                <a:sym typeface="Consolas"/>
              </a:rPr>
              <a:t>).</a:t>
            </a:r>
            <a:r>
              <a:rPr b="0" lang="en-US" sz="1200">
                <a:solidFill>
                  <a:srgbClr val="DCDCAA"/>
                </a:solidFill>
                <a:latin typeface="Consolas"/>
                <a:ea typeface="Consolas"/>
                <a:cs typeface="Consolas"/>
                <a:sym typeface="Consolas"/>
              </a:rPr>
              <a:t>send</a:t>
            </a:r>
            <a:r>
              <a:rPr b="0" lang="en-US" sz="1200">
                <a:solidFill>
                  <a:srgbClr val="CCCCCC"/>
                </a:solidFill>
                <a:latin typeface="Consolas"/>
                <a:ea typeface="Consolas"/>
                <a:cs typeface="Consolas"/>
                <a:sym typeface="Consolas"/>
              </a:rPr>
              <a:t>(</a:t>
            </a:r>
            <a:r>
              <a:rPr b="0" lang="en-US" sz="1200">
                <a:solidFill>
                  <a:srgbClr val="CE9178"/>
                </a:solidFill>
                <a:latin typeface="Consolas"/>
                <a:ea typeface="Consolas"/>
                <a:cs typeface="Consolas"/>
                <a:sym typeface="Consolas"/>
              </a:rPr>
              <a:t>'Article not found'</a:t>
            </a:r>
            <a:r>
              <a:rPr b="0" lang="en-US" sz="1200">
                <a:solidFill>
                  <a:srgbClr val="CCCCCC"/>
                </a:solidFill>
                <a:latin typeface="Consolas"/>
                <a:ea typeface="Consolas"/>
                <a:cs typeface="Consolas"/>
                <a:sym typeface="Consolas"/>
              </a:rPr>
              <a:t>);</a:t>
            </a:r>
            <a:endParaRPr/>
          </a:p>
          <a:p>
            <a:pPr indent="-228600" lvl="0" marL="457200" marR="0" rtl="0" algn="l">
              <a:lnSpc>
                <a:spcPct val="100000"/>
              </a:lnSpc>
              <a:spcBef>
                <a:spcPts val="0"/>
              </a:spcBef>
              <a:spcAft>
                <a:spcPts val="0"/>
              </a:spcAft>
              <a:buSzPts val="1400"/>
              <a:buNone/>
            </a:pPr>
            <a:br>
              <a:rPr b="0" lang="en-US" sz="1200">
                <a:solidFill>
                  <a:srgbClr val="CCCCCC"/>
                </a:solidFill>
                <a:latin typeface="Consolas"/>
                <a:ea typeface="Consolas"/>
                <a:cs typeface="Consolas"/>
                <a:sym typeface="Consolas"/>
              </a:rPr>
            </a:br>
            <a:r>
              <a:rPr b="0" lang="en-US" sz="1200">
                <a:solidFill>
                  <a:srgbClr val="CCCCCC"/>
                </a:solidFill>
                <a:latin typeface="Consolas"/>
                <a:ea typeface="Consolas"/>
                <a:cs typeface="Consolas"/>
                <a:sym typeface="Consolas"/>
              </a:rPr>
              <a:t>    </a:t>
            </a:r>
            <a:r>
              <a:rPr b="0" lang="en-US" sz="1200">
                <a:solidFill>
                  <a:srgbClr val="6A9955"/>
                </a:solidFill>
                <a:latin typeface="Consolas"/>
                <a:ea typeface="Consolas"/>
                <a:cs typeface="Consolas"/>
                <a:sym typeface="Consolas"/>
              </a:rPr>
              <a:t>// Remove posts from the array</a:t>
            </a:r>
            <a:endParaRPr b="0" sz="1200">
              <a:solidFill>
                <a:srgbClr val="CCCCCC"/>
              </a:solidFill>
              <a:latin typeface="Consolas"/>
              <a:ea typeface="Consolas"/>
              <a:cs typeface="Consolas"/>
              <a:sym typeface="Consolas"/>
            </a:endParaRPr>
          </a:p>
          <a:p>
            <a:pPr indent="-228600" lvl="0" marL="457200" marR="0" rtl="0" algn="l">
              <a:lnSpc>
                <a:spcPct val="100000"/>
              </a:lnSpc>
              <a:spcBef>
                <a:spcPts val="0"/>
              </a:spcBef>
              <a:spcAft>
                <a:spcPts val="0"/>
              </a:spcAft>
              <a:buSzPts val="1400"/>
              <a:buNone/>
            </a:pPr>
            <a:r>
              <a:rPr b="0" lang="en-US" sz="1200">
                <a:solidFill>
                  <a:srgbClr val="CCCCCC"/>
                </a:solidFill>
                <a:latin typeface="Consolas"/>
                <a:ea typeface="Consolas"/>
                <a:cs typeface="Consolas"/>
                <a:sym typeface="Consolas"/>
              </a:rPr>
              <a:t>    </a:t>
            </a:r>
            <a:r>
              <a:rPr b="0" lang="en-US" sz="1200">
                <a:solidFill>
                  <a:srgbClr val="569CD6"/>
                </a:solidFill>
                <a:latin typeface="Consolas"/>
                <a:ea typeface="Consolas"/>
                <a:cs typeface="Consolas"/>
                <a:sym typeface="Consolas"/>
              </a:rPr>
              <a:t>const</a:t>
            </a:r>
            <a:r>
              <a:rPr b="0" lang="en-US" sz="1200">
                <a:solidFill>
                  <a:srgbClr val="CCCCCC"/>
                </a:solidFill>
                <a:latin typeface="Consolas"/>
                <a:ea typeface="Consolas"/>
                <a:cs typeface="Consolas"/>
                <a:sym typeface="Consolas"/>
              </a:rPr>
              <a:t> </a:t>
            </a:r>
            <a:r>
              <a:rPr b="0" lang="en-US" sz="1200">
                <a:solidFill>
                  <a:srgbClr val="4FC1FF"/>
                </a:solidFill>
                <a:latin typeface="Consolas"/>
                <a:ea typeface="Consolas"/>
                <a:cs typeface="Consolas"/>
                <a:sym typeface="Consolas"/>
              </a:rPr>
              <a:t>deletedArticle</a:t>
            </a:r>
            <a:r>
              <a:rPr b="0" lang="en-US" sz="1200">
                <a:solidFill>
                  <a:srgbClr val="CCCCCC"/>
                </a:solidFill>
                <a:latin typeface="Consolas"/>
                <a:ea typeface="Consolas"/>
                <a:cs typeface="Consolas"/>
                <a:sym typeface="Consolas"/>
              </a:rPr>
              <a:t> </a:t>
            </a:r>
            <a:r>
              <a:rPr b="0" lang="en-US" sz="1200">
                <a:solidFill>
                  <a:srgbClr val="D4D4D4"/>
                </a:solidFill>
                <a:latin typeface="Consolas"/>
                <a:ea typeface="Consolas"/>
                <a:cs typeface="Consolas"/>
                <a:sym typeface="Consolas"/>
              </a:rPr>
              <a:t>=</a:t>
            </a:r>
            <a:r>
              <a:rPr b="0" lang="en-US" sz="1200">
                <a:solidFill>
                  <a:srgbClr val="CCCCCC"/>
                </a:solidFill>
                <a:latin typeface="Consolas"/>
                <a:ea typeface="Consolas"/>
                <a:cs typeface="Consolas"/>
                <a:sym typeface="Consolas"/>
              </a:rPr>
              <a:t> </a:t>
            </a:r>
            <a:r>
              <a:rPr b="0" lang="en-US" sz="1200">
                <a:solidFill>
                  <a:srgbClr val="4FC1FF"/>
                </a:solidFill>
                <a:latin typeface="Consolas"/>
                <a:ea typeface="Consolas"/>
                <a:cs typeface="Consolas"/>
                <a:sym typeface="Consolas"/>
              </a:rPr>
              <a:t>articles</a:t>
            </a:r>
            <a:r>
              <a:rPr b="0" lang="en-US" sz="1200">
                <a:solidFill>
                  <a:srgbClr val="CCCCCC"/>
                </a:solidFill>
                <a:latin typeface="Consolas"/>
                <a:ea typeface="Consolas"/>
                <a:cs typeface="Consolas"/>
                <a:sym typeface="Consolas"/>
              </a:rPr>
              <a:t>.</a:t>
            </a:r>
            <a:r>
              <a:rPr b="0" lang="en-US" sz="1200">
                <a:solidFill>
                  <a:srgbClr val="DCDCAA"/>
                </a:solidFill>
                <a:latin typeface="Consolas"/>
                <a:ea typeface="Consolas"/>
                <a:cs typeface="Consolas"/>
                <a:sym typeface="Consolas"/>
              </a:rPr>
              <a:t>splice</a:t>
            </a:r>
            <a:r>
              <a:rPr b="0" lang="en-US" sz="1200">
                <a:solidFill>
                  <a:srgbClr val="CCCCCC"/>
                </a:solidFill>
                <a:latin typeface="Consolas"/>
                <a:ea typeface="Consolas"/>
                <a:cs typeface="Consolas"/>
                <a:sym typeface="Consolas"/>
              </a:rPr>
              <a:t>(</a:t>
            </a:r>
            <a:r>
              <a:rPr b="0" lang="en-US" sz="1200">
                <a:solidFill>
                  <a:srgbClr val="4FC1FF"/>
                </a:solidFill>
                <a:latin typeface="Consolas"/>
                <a:ea typeface="Consolas"/>
                <a:cs typeface="Consolas"/>
                <a:sym typeface="Consolas"/>
              </a:rPr>
              <a:t>index</a:t>
            </a:r>
            <a:r>
              <a:rPr b="0" lang="en-US" sz="1200">
                <a:solidFill>
                  <a:srgbClr val="CCCCCC"/>
                </a:solidFill>
                <a:latin typeface="Consolas"/>
                <a:ea typeface="Consolas"/>
                <a:cs typeface="Consolas"/>
                <a:sym typeface="Consolas"/>
              </a:rPr>
              <a:t>, </a:t>
            </a:r>
            <a:r>
              <a:rPr b="0" lang="en-US" sz="1200">
                <a:solidFill>
                  <a:srgbClr val="B5CEA8"/>
                </a:solidFill>
                <a:latin typeface="Consolas"/>
                <a:ea typeface="Consolas"/>
                <a:cs typeface="Consolas"/>
                <a:sym typeface="Consolas"/>
              </a:rPr>
              <a:t>1</a:t>
            </a:r>
            <a:r>
              <a:rPr b="0" lang="en-US" sz="1200">
                <a:solidFill>
                  <a:srgbClr val="CCCCCC"/>
                </a:solidFill>
                <a:latin typeface="Consolas"/>
                <a:ea typeface="Consolas"/>
                <a:cs typeface="Consolas"/>
                <a:sym typeface="Consolas"/>
              </a:rPr>
              <a:t>);</a:t>
            </a:r>
            <a:endParaRPr/>
          </a:p>
          <a:p>
            <a:pPr indent="-228600" lvl="0" marL="457200" marR="0" rtl="0" algn="l">
              <a:lnSpc>
                <a:spcPct val="100000"/>
              </a:lnSpc>
              <a:spcBef>
                <a:spcPts val="0"/>
              </a:spcBef>
              <a:spcAft>
                <a:spcPts val="0"/>
              </a:spcAft>
              <a:buSzPts val="1400"/>
              <a:buNone/>
            </a:pPr>
            <a:r>
              <a:rPr b="0" lang="en-US" sz="1200">
                <a:solidFill>
                  <a:srgbClr val="CCCCCC"/>
                </a:solidFill>
                <a:latin typeface="Consolas"/>
                <a:ea typeface="Consolas"/>
                <a:cs typeface="Consolas"/>
                <a:sym typeface="Consolas"/>
              </a:rPr>
              <a:t>    </a:t>
            </a:r>
            <a:r>
              <a:rPr b="0" lang="en-US" sz="1200">
                <a:solidFill>
                  <a:srgbClr val="9CDCFE"/>
                </a:solidFill>
                <a:latin typeface="Consolas"/>
                <a:ea typeface="Consolas"/>
                <a:cs typeface="Consolas"/>
                <a:sym typeface="Consolas"/>
              </a:rPr>
              <a:t>res</a:t>
            </a:r>
            <a:r>
              <a:rPr b="0" lang="en-US" sz="1200">
                <a:solidFill>
                  <a:srgbClr val="CCCCCC"/>
                </a:solidFill>
                <a:latin typeface="Consolas"/>
                <a:ea typeface="Consolas"/>
                <a:cs typeface="Consolas"/>
                <a:sym typeface="Consolas"/>
              </a:rPr>
              <a:t>.</a:t>
            </a:r>
            <a:r>
              <a:rPr b="0" lang="en-US" sz="1200">
                <a:solidFill>
                  <a:srgbClr val="DCDCAA"/>
                </a:solidFill>
                <a:latin typeface="Consolas"/>
                <a:ea typeface="Consolas"/>
                <a:cs typeface="Consolas"/>
                <a:sym typeface="Consolas"/>
              </a:rPr>
              <a:t>status</a:t>
            </a:r>
            <a:r>
              <a:rPr b="0" lang="en-US" sz="1200">
                <a:solidFill>
                  <a:srgbClr val="CCCCCC"/>
                </a:solidFill>
                <a:latin typeface="Consolas"/>
                <a:ea typeface="Consolas"/>
                <a:cs typeface="Consolas"/>
                <a:sym typeface="Consolas"/>
              </a:rPr>
              <a:t>(</a:t>
            </a:r>
            <a:r>
              <a:rPr b="0" lang="en-US" sz="1200">
                <a:solidFill>
                  <a:srgbClr val="B5CEA8"/>
                </a:solidFill>
                <a:latin typeface="Consolas"/>
                <a:ea typeface="Consolas"/>
                <a:cs typeface="Consolas"/>
                <a:sym typeface="Consolas"/>
              </a:rPr>
              <a:t>204</a:t>
            </a:r>
            <a:r>
              <a:rPr b="0" lang="en-US" sz="1200">
                <a:solidFill>
                  <a:srgbClr val="CCCCCC"/>
                </a:solidFill>
                <a:latin typeface="Consolas"/>
                <a:ea typeface="Consolas"/>
                <a:cs typeface="Consolas"/>
                <a:sym typeface="Consolas"/>
              </a:rPr>
              <a:t>).</a:t>
            </a:r>
            <a:r>
              <a:rPr b="0" lang="en-US" sz="1200">
                <a:solidFill>
                  <a:srgbClr val="DCDCAA"/>
                </a:solidFill>
                <a:latin typeface="Consolas"/>
                <a:ea typeface="Consolas"/>
                <a:cs typeface="Consolas"/>
                <a:sym typeface="Consolas"/>
              </a:rPr>
              <a:t>json</a:t>
            </a:r>
            <a:r>
              <a:rPr b="0" lang="en-US" sz="1200">
                <a:solidFill>
                  <a:srgbClr val="CCCCCC"/>
                </a:solidFill>
                <a:latin typeface="Consolas"/>
                <a:ea typeface="Consolas"/>
                <a:cs typeface="Consolas"/>
                <a:sym typeface="Consolas"/>
              </a:rPr>
              <a:t>(</a:t>
            </a:r>
            <a:r>
              <a:rPr b="0" lang="en-US" sz="1200">
                <a:solidFill>
                  <a:srgbClr val="4FC1FF"/>
                </a:solidFill>
                <a:latin typeface="Consolas"/>
                <a:ea typeface="Consolas"/>
                <a:cs typeface="Consolas"/>
                <a:sym typeface="Consolas"/>
              </a:rPr>
              <a:t>deletedArticle</a:t>
            </a:r>
            <a:r>
              <a:rPr b="0" lang="en-US" sz="1200">
                <a:solidFill>
                  <a:srgbClr val="CCCCCC"/>
                </a:solidFill>
                <a:latin typeface="Consolas"/>
                <a:ea typeface="Consolas"/>
                <a:cs typeface="Consolas"/>
                <a:sym typeface="Consolas"/>
              </a:rPr>
              <a:t>);</a:t>
            </a:r>
            <a:endParaRPr/>
          </a:p>
          <a:p>
            <a:pPr indent="-228600" lvl="0" marL="457200" marR="0" rtl="0" algn="l">
              <a:lnSpc>
                <a:spcPct val="100000"/>
              </a:lnSpc>
              <a:spcBef>
                <a:spcPts val="0"/>
              </a:spcBef>
              <a:spcAft>
                <a:spcPts val="0"/>
              </a:spcAft>
              <a:buSzPts val="1400"/>
              <a:buNone/>
            </a:pPr>
            <a:r>
              <a:rPr b="0" lang="en-US" sz="1200">
                <a:solidFill>
                  <a:srgbClr val="CCCCCC"/>
                </a:solidFill>
                <a:latin typeface="Consolas"/>
                <a:ea typeface="Consolas"/>
                <a:cs typeface="Consolas"/>
                <a:sym typeface="Consolas"/>
              </a:rPr>
              <a:t>});</a:t>
            </a:r>
            <a:endParaRPr/>
          </a:p>
          <a:p>
            <a:pPr indent="-228600" lvl="0" marL="457200" marR="0" rtl="0" algn="l">
              <a:lnSpc>
                <a:spcPct val="100000"/>
              </a:lnSpc>
              <a:spcBef>
                <a:spcPts val="0"/>
              </a:spcBef>
              <a:spcAft>
                <a:spcPts val="0"/>
              </a:spcAft>
              <a:buSzPts val="1400"/>
              <a:buNone/>
            </a:pPr>
            <a:r>
              <a:t/>
            </a:r>
            <a:endParaRPr/>
          </a:p>
        </p:txBody>
      </p:sp>
      <p:sp>
        <p:nvSpPr>
          <p:cNvPr id="308" name="Google Shape;308;p10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1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6" name="Google Shape;316;p10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rPr b="0" lang="en-US" sz="1200">
                <a:solidFill>
                  <a:srgbClr val="4FC1FF"/>
                </a:solidFill>
                <a:latin typeface="Consolas"/>
                <a:ea typeface="Consolas"/>
                <a:cs typeface="Consolas"/>
                <a:sym typeface="Consolas"/>
              </a:rPr>
              <a:t>app</a:t>
            </a:r>
            <a:r>
              <a:rPr b="0" lang="en-US" sz="1200">
                <a:solidFill>
                  <a:srgbClr val="CCCCCC"/>
                </a:solidFill>
                <a:latin typeface="Consolas"/>
                <a:ea typeface="Consolas"/>
                <a:cs typeface="Consolas"/>
                <a:sym typeface="Consolas"/>
              </a:rPr>
              <a:t>.</a:t>
            </a:r>
            <a:r>
              <a:rPr b="0" lang="en-US" sz="1200">
                <a:solidFill>
                  <a:srgbClr val="DCDCAA"/>
                </a:solidFill>
                <a:latin typeface="Consolas"/>
                <a:ea typeface="Consolas"/>
                <a:cs typeface="Consolas"/>
                <a:sym typeface="Consolas"/>
              </a:rPr>
              <a:t>delete</a:t>
            </a:r>
            <a:r>
              <a:rPr b="0" lang="en-US" sz="1200">
                <a:solidFill>
                  <a:srgbClr val="CCCCCC"/>
                </a:solidFill>
                <a:latin typeface="Consolas"/>
                <a:ea typeface="Consolas"/>
                <a:cs typeface="Consolas"/>
                <a:sym typeface="Consolas"/>
              </a:rPr>
              <a:t>(</a:t>
            </a:r>
            <a:r>
              <a:rPr b="0" lang="en-US" sz="1200">
                <a:solidFill>
                  <a:srgbClr val="CE9178"/>
                </a:solidFill>
                <a:latin typeface="Consolas"/>
                <a:ea typeface="Consolas"/>
                <a:cs typeface="Consolas"/>
                <a:sym typeface="Consolas"/>
              </a:rPr>
              <a:t>'/article/:id'</a:t>
            </a:r>
            <a:r>
              <a:rPr b="0" lang="en-US" sz="1200">
                <a:solidFill>
                  <a:srgbClr val="CCCCCC"/>
                </a:solidFill>
                <a:latin typeface="Consolas"/>
                <a:ea typeface="Consolas"/>
                <a:cs typeface="Consolas"/>
                <a:sym typeface="Consolas"/>
              </a:rPr>
              <a:t>, (</a:t>
            </a:r>
            <a:r>
              <a:rPr b="0" lang="en-US" sz="1200">
                <a:solidFill>
                  <a:srgbClr val="9CDCFE"/>
                </a:solidFill>
                <a:latin typeface="Consolas"/>
                <a:ea typeface="Consolas"/>
                <a:cs typeface="Consolas"/>
                <a:sym typeface="Consolas"/>
              </a:rPr>
              <a:t>req</a:t>
            </a:r>
            <a:r>
              <a:rPr b="0" lang="en-US" sz="1200">
                <a:solidFill>
                  <a:srgbClr val="CCCCCC"/>
                </a:solidFill>
                <a:latin typeface="Consolas"/>
                <a:ea typeface="Consolas"/>
                <a:cs typeface="Consolas"/>
                <a:sym typeface="Consolas"/>
              </a:rPr>
              <a:t>, </a:t>
            </a:r>
            <a:r>
              <a:rPr b="0" lang="en-US" sz="1200">
                <a:solidFill>
                  <a:srgbClr val="9CDCFE"/>
                </a:solidFill>
                <a:latin typeface="Consolas"/>
                <a:ea typeface="Consolas"/>
                <a:cs typeface="Consolas"/>
                <a:sym typeface="Consolas"/>
              </a:rPr>
              <a:t>res</a:t>
            </a:r>
            <a:r>
              <a:rPr b="0" lang="en-US" sz="1200">
                <a:solidFill>
                  <a:srgbClr val="CCCCCC"/>
                </a:solidFill>
                <a:latin typeface="Consolas"/>
                <a:ea typeface="Consolas"/>
                <a:cs typeface="Consolas"/>
                <a:sym typeface="Consolas"/>
              </a:rPr>
              <a:t>) </a:t>
            </a:r>
            <a:r>
              <a:rPr b="0" lang="en-US" sz="1200">
                <a:solidFill>
                  <a:srgbClr val="569CD6"/>
                </a:solidFill>
                <a:latin typeface="Consolas"/>
                <a:ea typeface="Consolas"/>
                <a:cs typeface="Consolas"/>
                <a:sym typeface="Consolas"/>
              </a:rPr>
              <a:t>=&gt;</a:t>
            </a:r>
            <a:r>
              <a:rPr b="0" lang="en-US" sz="1200">
                <a:solidFill>
                  <a:srgbClr val="CCCCCC"/>
                </a:solidFill>
                <a:latin typeface="Consolas"/>
                <a:ea typeface="Consolas"/>
                <a:cs typeface="Consolas"/>
                <a:sym typeface="Consolas"/>
              </a:rPr>
              <a:t> {</a:t>
            </a:r>
            <a:endParaRPr/>
          </a:p>
          <a:p>
            <a:pPr indent="-228600" lvl="0" marL="457200" marR="0" rtl="0" algn="l">
              <a:lnSpc>
                <a:spcPct val="100000"/>
              </a:lnSpc>
              <a:spcBef>
                <a:spcPts val="0"/>
              </a:spcBef>
              <a:spcAft>
                <a:spcPts val="0"/>
              </a:spcAft>
              <a:buSzPts val="1400"/>
              <a:buNone/>
            </a:pPr>
            <a:r>
              <a:rPr b="0" lang="en-US" sz="1200">
                <a:solidFill>
                  <a:srgbClr val="CCCCCC"/>
                </a:solidFill>
                <a:latin typeface="Consolas"/>
                <a:ea typeface="Consolas"/>
                <a:cs typeface="Consolas"/>
                <a:sym typeface="Consolas"/>
              </a:rPr>
              <a:t>    </a:t>
            </a:r>
            <a:r>
              <a:rPr b="0" lang="en-US" sz="1200">
                <a:solidFill>
                  <a:srgbClr val="569CD6"/>
                </a:solidFill>
                <a:latin typeface="Consolas"/>
                <a:ea typeface="Consolas"/>
                <a:cs typeface="Consolas"/>
                <a:sym typeface="Consolas"/>
              </a:rPr>
              <a:t>const</a:t>
            </a:r>
            <a:r>
              <a:rPr b="0" lang="en-US" sz="1200">
                <a:solidFill>
                  <a:srgbClr val="CCCCCC"/>
                </a:solidFill>
                <a:latin typeface="Consolas"/>
                <a:ea typeface="Consolas"/>
                <a:cs typeface="Consolas"/>
                <a:sym typeface="Consolas"/>
              </a:rPr>
              <a:t> </a:t>
            </a:r>
            <a:r>
              <a:rPr b="0" lang="en-US" sz="1200">
                <a:solidFill>
                  <a:srgbClr val="4FC1FF"/>
                </a:solidFill>
                <a:latin typeface="Consolas"/>
                <a:ea typeface="Consolas"/>
                <a:cs typeface="Consolas"/>
                <a:sym typeface="Consolas"/>
              </a:rPr>
              <a:t>index</a:t>
            </a:r>
            <a:r>
              <a:rPr b="0" lang="en-US" sz="1200">
                <a:solidFill>
                  <a:srgbClr val="CCCCCC"/>
                </a:solidFill>
                <a:latin typeface="Consolas"/>
                <a:ea typeface="Consolas"/>
                <a:cs typeface="Consolas"/>
                <a:sym typeface="Consolas"/>
              </a:rPr>
              <a:t> </a:t>
            </a:r>
            <a:r>
              <a:rPr b="0" lang="en-US" sz="1200">
                <a:solidFill>
                  <a:srgbClr val="D4D4D4"/>
                </a:solidFill>
                <a:latin typeface="Consolas"/>
                <a:ea typeface="Consolas"/>
                <a:cs typeface="Consolas"/>
                <a:sym typeface="Consolas"/>
              </a:rPr>
              <a:t>=</a:t>
            </a:r>
            <a:r>
              <a:rPr b="0" lang="en-US" sz="1200">
                <a:solidFill>
                  <a:srgbClr val="CCCCCC"/>
                </a:solidFill>
                <a:latin typeface="Consolas"/>
                <a:ea typeface="Consolas"/>
                <a:cs typeface="Consolas"/>
                <a:sym typeface="Consolas"/>
              </a:rPr>
              <a:t> </a:t>
            </a:r>
            <a:r>
              <a:rPr b="0" lang="en-US" sz="1200">
                <a:solidFill>
                  <a:srgbClr val="4FC1FF"/>
                </a:solidFill>
                <a:latin typeface="Consolas"/>
                <a:ea typeface="Consolas"/>
                <a:cs typeface="Consolas"/>
                <a:sym typeface="Consolas"/>
              </a:rPr>
              <a:t>articles</a:t>
            </a:r>
            <a:r>
              <a:rPr b="0" lang="en-US" sz="1200">
                <a:solidFill>
                  <a:srgbClr val="CCCCCC"/>
                </a:solidFill>
                <a:latin typeface="Consolas"/>
                <a:ea typeface="Consolas"/>
                <a:cs typeface="Consolas"/>
                <a:sym typeface="Consolas"/>
              </a:rPr>
              <a:t>.</a:t>
            </a:r>
            <a:r>
              <a:rPr b="0" lang="en-US" sz="1200">
                <a:solidFill>
                  <a:srgbClr val="DCDCAA"/>
                </a:solidFill>
                <a:latin typeface="Consolas"/>
                <a:ea typeface="Consolas"/>
                <a:cs typeface="Consolas"/>
                <a:sym typeface="Consolas"/>
              </a:rPr>
              <a:t>findIndex</a:t>
            </a:r>
            <a:r>
              <a:rPr b="0" lang="en-US" sz="1200">
                <a:solidFill>
                  <a:srgbClr val="CCCCCC"/>
                </a:solidFill>
                <a:latin typeface="Consolas"/>
                <a:ea typeface="Consolas"/>
                <a:cs typeface="Consolas"/>
                <a:sym typeface="Consolas"/>
              </a:rPr>
              <a:t>(</a:t>
            </a:r>
            <a:r>
              <a:rPr b="0" lang="en-US" sz="1200">
                <a:solidFill>
                  <a:srgbClr val="9CDCFE"/>
                </a:solidFill>
                <a:latin typeface="Consolas"/>
                <a:ea typeface="Consolas"/>
                <a:cs typeface="Consolas"/>
                <a:sym typeface="Consolas"/>
              </a:rPr>
              <a:t>article</a:t>
            </a:r>
            <a:r>
              <a:rPr b="0" lang="en-US" sz="1200">
                <a:solidFill>
                  <a:srgbClr val="CCCCCC"/>
                </a:solidFill>
                <a:latin typeface="Consolas"/>
                <a:ea typeface="Consolas"/>
                <a:cs typeface="Consolas"/>
                <a:sym typeface="Consolas"/>
              </a:rPr>
              <a:t> </a:t>
            </a:r>
            <a:r>
              <a:rPr b="0" lang="en-US" sz="1200">
                <a:solidFill>
                  <a:srgbClr val="569CD6"/>
                </a:solidFill>
                <a:latin typeface="Consolas"/>
                <a:ea typeface="Consolas"/>
                <a:cs typeface="Consolas"/>
                <a:sym typeface="Consolas"/>
              </a:rPr>
              <a:t>=&gt;</a:t>
            </a:r>
            <a:r>
              <a:rPr b="0" lang="en-US" sz="1200">
                <a:solidFill>
                  <a:srgbClr val="CCCCCC"/>
                </a:solidFill>
                <a:latin typeface="Consolas"/>
                <a:ea typeface="Consolas"/>
                <a:cs typeface="Consolas"/>
                <a:sym typeface="Consolas"/>
              </a:rPr>
              <a:t> </a:t>
            </a:r>
            <a:r>
              <a:rPr b="0" lang="en-US" sz="1200">
                <a:solidFill>
                  <a:srgbClr val="9CDCFE"/>
                </a:solidFill>
                <a:latin typeface="Consolas"/>
                <a:ea typeface="Consolas"/>
                <a:cs typeface="Consolas"/>
                <a:sym typeface="Consolas"/>
              </a:rPr>
              <a:t>article</a:t>
            </a:r>
            <a:r>
              <a:rPr b="0" lang="en-US" sz="1200">
                <a:solidFill>
                  <a:srgbClr val="CCCCCC"/>
                </a:solidFill>
                <a:latin typeface="Consolas"/>
                <a:ea typeface="Consolas"/>
                <a:cs typeface="Consolas"/>
                <a:sym typeface="Consolas"/>
              </a:rPr>
              <a:t>.</a:t>
            </a:r>
            <a:r>
              <a:rPr b="0" lang="en-US" sz="1200">
                <a:solidFill>
                  <a:srgbClr val="9CDCFE"/>
                </a:solidFill>
                <a:latin typeface="Consolas"/>
                <a:ea typeface="Consolas"/>
                <a:cs typeface="Consolas"/>
                <a:sym typeface="Consolas"/>
              </a:rPr>
              <a:t>id</a:t>
            </a:r>
            <a:r>
              <a:rPr b="0" lang="en-US" sz="1200">
                <a:solidFill>
                  <a:srgbClr val="CCCCCC"/>
                </a:solidFill>
                <a:latin typeface="Consolas"/>
                <a:ea typeface="Consolas"/>
                <a:cs typeface="Consolas"/>
                <a:sym typeface="Consolas"/>
              </a:rPr>
              <a:t> </a:t>
            </a:r>
            <a:r>
              <a:rPr b="0" lang="en-US" sz="1200">
                <a:solidFill>
                  <a:srgbClr val="D4D4D4"/>
                </a:solidFill>
                <a:latin typeface="Consolas"/>
                <a:ea typeface="Consolas"/>
                <a:cs typeface="Consolas"/>
                <a:sym typeface="Consolas"/>
              </a:rPr>
              <a:t>===</a:t>
            </a:r>
            <a:r>
              <a:rPr b="0" lang="en-US" sz="1200">
                <a:solidFill>
                  <a:srgbClr val="CCCCCC"/>
                </a:solidFill>
                <a:latin typeface="Consolas"/>
                <a:ea typeface="Consolas"/>
                <a:cs typeface="Consolas"/>
                <a:sym typeface="Consolas"/>
              </a:rPr>
              <a:t> </a:t>
            </a:r>
            <a:r>
              <a:rPr b="0" lang="en-US" sz="1200">
                <a:solidFill>
                  <a:srgbClr val="DCDCAA"/>
                </a:solidFill>
                <a:latin typeface="Consolas"/>
                <a:ea typeface="Consolas"/>
                <a:cs typeface="Consolas"/>
                <a:sym typeface="Consolas"/>
              </a:rPr>
              <a:t>parseInt</a:t>
            </a:r>
            <a:r>
              <a:rPr b="0" lang="en-US" sz="1200">
                <a:solidFill>
                  <a:srgbClr val="CCCCCC"/>
                </a:solidFill>
                <a:latin typeface="Consolas"/>
                <a:ea typeface="Consolas"/>
                <a:cs typeface="Consolas"/>
                <a:sym typeface="Consolas"/>
              </a:rPr>
              <a:t>(</a:t>
            </a:r>
            <a:r>
              <a:rPr b="0" lang="en-US" sz="1200">
                <a:solidFill>
                  <a:srgbClr val="9CDCFE"/>
                </a:solidFill>
                <a:latin typeface="Consolas"/>
                <a:ea typeface="Consolas"/>
                <a:cs typeface="Consolas"/>
                <a:sym typeface="Consolas"/>
              </a:rPr>
              <a:t>req</a:t>
            </a:r>
            <a:r>
              <a:rPr b="0" lang="en-US" sz="1200">
                <a:solidFill>
                  <a:srgbClr val="CCCCCC"/>
                </a:solidFill>
                <a:latin typeface="Consolas"/>
                <a:ea typeface="Consolas"/>
                <a:cs typeface="Consolas"/>
                <a:sym typeface="Consolas"/>
              </a:rPr>
              <a:t>.</a:t>
            </a:r>
            <a:r>
              <a:rPr b="0" lang="en-US" sz="1200">
                <a:solidFill>
                  <a:srgbClr val="9CDCFE"/>
                </a:solidFill>
                <a:latin typeface="Consolas"/>
                <a:ea typeface="Consolas"/>
                <a:cs typeface="Consolas"/>
                <a:sym typeface="Consolas"/>
              </a:rPr>
              <a:t>params</a:t>
            </a:r>
            <a:r>
              <a:rPr b="0" lang="en-US" sz="1200">
                <a:solidFill>
                  <a:srgbClr val="CCCCCC"/>
                </a:solidFill>
                <a:latin typeface="Consolas"/>
                <a:ea typeface="Consolas"/>
                <a:cs typeface="Consolas"/>
                <a:sym typeface="Consolas"/>
              </a:rPr>
              <a:t>.</a:t>
            </a:r>
            <a:r>
              <a:rPr b="0" lang="en-US" sz="1200">
                <a:solidFill>
                  <a:srgbClr val="9CDCFE"/>
                </a:solidFill>
                <a:latin typeface="Consolas"/>
                <a:ea typeface="Consolas"/>
                <a:cs typeface="Consolas"/>
                <a:sym typeface="Consolas"/>
              </a:rPr>
              <a:t>id</a:t>
            </a:r>
            <a:r>
              <a:rPr b="0" lang="en-US" sz="1200">
                <a:solidFill>
                  <a:srgbClr val="CCCCCC"/>
                </a:solidFill>
                <a:latin typeface="Consolas"/>
                <a:ea typeface="Consolas"/>
                <a:cs typeface="Consolas"/>
                <a:sym typeface="Consolas"/>
              </a:rPr>
              <a:t>));</a:t>
            </a:r>
            <a:endParaRPr/>
          </a:p>
          <a:p>
            <a:pPr indent="-228600" lvl="0" marL="457200" marR="0" rtl="0" algn="l">
              <a:lnSpc>
                <a:spcPct val="100000"/>
              </a:lnSpc>
              <a:spcBef>
                <a:spcPts val="0"/>
              </a:spcBef>
              <a:spcAft>
                <a:spcPts val="0"/>
              </a:spcAft>
              <a:buSzPts val="1400"/>
              <a:buNone/>
            </a:pPr>
            <a:r>
              <a:rPr b="0" lang="en-US" sz="1200">
                <a:solidFill>
                  <a:srgbClr val="CCCCCC"/>
                </a:solidFill>
                <a:latin typeface="Consolas"/>
                <a:ea typeface="Consolas"/>
                <a:cs typeface="Consolas"/>
                <a:sym typeface="Consolas"/>
              </a:rPr>
              <a:t>    </a:t>
            </a:r>
            <a:r>
              <a:rPr b="0" lang="en-US" sz="1200">
                <a:solidFill>
                  <a:srgbClr val="C586C0"/>
                </a:solidFill>
                <a:latin typeface="Consolas"/>
                <a:ea typeface="Consolas"/>
                <a:cs typeface="Consolas"/>
                <a:sym typeface="Consolas"/>
              </a:rPr>
              <a:t>if</a:t>
            </a:r>
            <a:r>
              <a:rPr b="0" lang="en-US" sz="1200">
                <a:solidFill>
                  <a:srgbClr val="CCCCCC"/>
                </a:solidFill>
                <a:latin typeface="Consolas"/>
                <a:ea typeface="Consolas"/>
                <a:cs typeface="Consolas"/>
                <a:sym typeface="Consolas"/>
              </a:rPr>
              <a:t> (</a:t>
            </a:r>
            <a:r>
              <a:rPr b="0" lang="en-US" sz="1200">
                <a:solidFill>
                  <a:srgbClr val="4FC1FF"/>
                </a:solidFill>
                <a:latin typeface="Consolas"/>
                <a:ea typeface="Consolas"/>
                <a:cs typeface="Consolas"/>
                <a:sym typeface="Consolas"/>
              </a:rPr>
              <a:t>index</a:t>
            </a:r>
            <a:r>
              <a:rPr b="0" lang="en-US" sz="1200">
                <a:solidFill>
                  <a:srgbClr val="CCCCCC"/>
                </a:solidFill>
                <a:latin typeface="Consolas"/>
                <a:ea typeface="Consolas"/>
                <a:cs typeface="Consolas"/>
                <a:sym typeface="Consolas"/>
              </a:rPr>
              <a:t> </a:t>
            </a:r>
            <a:r>
              <a:rPr b="0" lang="en-US" sz="1200">
                <a:solidFill>
                  <a:srgbClr val="D4D4D4"/>
                </a:solidFill>
                <a:latin typeface="Consolas"/>
                <a:ea typeface="Consolas"/>
                <a:cs typeface="Consolas"/>
                <a:sym typeface="Consolas"/>
              </a:rPr>
              <a:t>===</a:t>
            </a:r>
            <a:r>
              <a:rPr b="0" lang="en-US" sz="1200">
                <a:solidFill>
                  <a:srgbClr val="CCCCCC"/>
                </a:solidFill>
                <a:latin typeface="Consolas"/>
                <a:ea typeface="Consolas"/>
                <a:cs typeface="Consolas"/>
                <a:sym typeface="Consolas"/>
              </a:rPr>
              <a:t> </a:t>
            </a:r>
            <a:r>
              <a:rPr b="0" lang="en-US" sz="1200">
                <a:solidFill>
                  <a:srgbClr val="D4D4D4"/>
                </a:solidFill>
                <a:latin typeface="Consolas"/>
                <a:ea typeface="Consolas"/>
                <a:cs typeface="Consolas"/>
                <a:sym typeface="Consolas"/>
              </a:rPr>
              <a:t>-</a:t>
            </a:r>
            <a:r>
              <a:rPr b="0" lang="en-US" sz="1200">
                <a:solidFill>
                  <a:srgbClr val="B5CEA8"/>
                </a:solidFill>
                <a:latin typeface="Consolas"/>
                <a:ea typeface="Consolas"/>
                <a:cs typeface="Consolas"/>
                <a:sym typeface="Consolas"/>
              </a:rPr>
              <a:t>1</a:t>
            </a:r>
            <a:r>
              <a:rPr b="0" lang="en-US" sz="1200">
                <a:solidFill>
                  <a:srgbClr val="CCCCCC"/>
                </a:solidFill>
                <a:latin typeface="Consolas"/>
                <a:ea typeface="Consolas"/>
                <a:cs typeface="Consolas"/>
                <a:sym typeface="Consolas"/>
              </a:rPr>
              <a:t>) </a:t>
            </a:r>
            <a:r>
              <a:rPr b="0" lang="en-US" sz="1200">
                <a:solidFill>
                  <a:srgbClr val="C586C0"/>
                </a:solidFill>
                <a:latin typeface="Consolas"/>
                <a:ea typeface="Consolas"/>
                <a:cs typeface="Consolas"/>
                <a:sym typeface="Consolas"/>
              </a:rPr>
              <a:t>return</a:t>
            </a:r>
            <a:r>
              <a:rPr b="0" lang="en-US" sz="1200">
                <a:solidFill>
                  <a:srgbClr val="CCCCCC"/>
                </a:solidFill>
                <a:latin typeface="Consolas"/>
                <a:ea typeface="Consolas"/>
                <a:cs typeface="Consolas"/>
                <a:sym typeface="Consolas"/>
              </a:rPr>
              <a:t> </a:t>
            </a:r>
            <a:r>
              <a:rPr b="0" lang="en-US" sz="1200">
                <a:solidFill>
                  <a:srgbClr val="9CDCFE"/>
                </a:solidFill>
                <a:latin typeface="Consolas"/>
                <a:ea typeface="Consolas"/>
                <a:cs typeface="Consolas"/>
                <a:sym typeface="Consolas"/>
              </a:rPr>
              <a:t>res</a:t>
            </a:r>
            <a:r>
              <a:rPr b="0" lang="en-US" sz="1200">
                <a:solidFill>
                  <a:srgbClr val="CCCCCC"/>
                </a:solidFill>
                <a:latin typeface="Consolas"/>
                <a:ea typeface="Consolas"/>
                <a:cs typeface="Consolas"/>
                <a:sym typeface="Consolas"/>
              </a:rPr>
              <a:t>.</a:t>
            </a:r>
            <a:r>
              <a:rPr b="0" lang="en-US" sz="1200">
                <a:solidFill>
                  <a:srgbClr val="DCDCAA"/>
                </a:solidFill>
                <a:latin typeface="Consolas"/>
                <a:ea typeface="Consolas"/>
                <a:cs typeface="Consolas"/>
                <a:sym typeface="Consolas"/>
              </a:rPr>
              <a:t>status</a:t>
            </a:r>
            <a:r>
              <a:rPr b="0" lang="en-US" sz="1200">
                <a:solidFill>
                  <a:srgbClr val="CCCCCC"/>
                </a:solidFill>
                <a:latin typeface="Consolas"/>
                <a:ea typeface="Consolas"/>
                <a:cs typeface="Consolas"/>
                <a:sym typeface="Consolas"/>
              </a:rPr>
              <a:t>(</a:t>
            </a:r>
            <a:r>
              <a:rPr b="0" lang="en-US" sz="1200">
                <a:solidFill>
                  <a:srgbClr val="B5CEA8"/>
                </a:solidFill>
                <a:latin typeface="Consolas"/>
                <a:ea typeface="Consolas"/>
                <a:cs typeface="Consolas"/>
                <a:sym typeface="Consolas"/>
              </a:rPr>
              <a:t>404</a:t>
            </a:r>
            <a:r>
              <a:rPr b="0" lang="en-US" sz="1200">
                <a:solidFill>
                  <a:srgbClr val="CCCCCC"/>
                </a:solidFill>
                <a:latin typeface="Consolas"/>
                <a:ea typeface="Consolas"/>
                <a:cs typeface="Consolas"/>
                <a:sym typeface="Consolas"/>
              </a:rPr>
              <a:t>).</a:t>
            </a:r>
            <a:r>
              <a:rPr b="0" lang="en-US" sz="1200">
                <a:solidFill>
                  <a:srgbClr val="DCDCAA"/>
                </a:solidFill>
                <a:latin typeface="Consolas"/>
                <a:ea typeface="Consolas"/>
                <a:cs typeface="Consolas"/>
                <a:sym typeface="Consolas"/>
              </a:rPr>
              <a:t>send</a:t>
            </a:r>
            <a:r>
              <a:rPr b="0" lang="en-US" sz="1200">
                <a:solidFill>
                  <a:srgbClr val="CCCCCC"/>
                </a:solidFill>
                <a:latin typeface="Consolas"/>
                <a:ea typeface="Consolas"/>
                <a:cs typeface="Consolas"/>
                <a:sym typeface="Consolas"/>
              </a:rPr>
              <a:t>(</a:t>
            </a:r>
            <a:r>
              <a:rPr b="0" lang="en-US" sz="1200">
                <a:solidFill>
                  <a:srgbClr val="CE9178"/>
                </a:solidFill>
                <a:latin typeface="Consolas"/>
                <a:ea typeface="Consolas"/>
                <a:cs typeface="Consolas"/>
                <a:sym typeface="Consolas"/>
              </a:rPr>
              <a:t>'Article not found'</a:t>
            </a:r>
            <a:r>
              <a:rPr b="0" lang="en-US" sz="1200">
                <a:solidFill>
                  <a:srgbClr val="CCCCCC"/>
                </a:solidFill>
                <a:latin typeface="Consolas"/>
                <a:ea typeface="Consolas"/>
                <a:cs typeface="Consolas"/>
                <a:sym typeface="Consolas"/>
              </a:rPr>
              <a:t>);</a:t>
            </a:r>
            <a:endParaRPr/>
          </a:p>
          <a:p>
            <a:pPr indent="-228600" lvl="0" marL="457200" marR="0" rtl="0" algn="l">
              <a:lnSpc>
                <a:spcPct val="100000"/>
              </a:lnSpc>
              <a:spcBef>
                <a:spcPts val="0"/>
              </a:spcBef>
              <a:spcAft>
                <a:spcPts val="0"/>
              </a:spcAft>
              <a:buSzPts val="1400"/>
              <a:buNone/>
            </a:pPr>
            <a:br>
              <a:rPr b="0" lang="en-US" sz="1200">
                <a:solidFill>
                  <a:srgbClr val="CCCCCC"/>
                </a:solidFill>
                <a:latin typeface="Consolas"/>
                <a:ea typeface="Consolas"/>
                <a:cs typeface="Consolas"/>
                <a:sym typeface="Consolas"/>
              </a:rPr>
            </a:br>
            <a:r>
              <a:rPr b="0" lang="en-US" sz="1200">
                <a:solidFill>
                  <a:srgbClr val="CCCCCC"/>
                </a:solidFill>
                <a:latin typeface="Consolas"/>
                <a:ea typeface="Consolas"/>
                <a:cs typeface="Consolas"/>
                <a:sym typeface="Consolas"/>
              </a:rPr>
              <a:t>    </a:t>
            </a:r>
            <a:r>
              <a:rPr b="0" lang="en-US" sz="1200">
                <a:solidFill>
                  <a:srgbClr val="6A9955"/>
                </a:solidFill>
                <a:latin typeface="Consolas"/>
                <a:ea typeface="Consolas"/>
                <a:cs typeface="Consolas"/>
                <a:sym typeface="Consolas"/>
              </a:rPr>
              <a:t>// Remove posts from the array</a:t>
            </a:r>
            <a:endParaRPr b="0" sz="1200">
              <a:solidFill>
                <a:srgbClr val="CCCCCC"/>
              </a:solidFill>
              <a:latin typeface="Consolas"/>
              <a:ea typeface="Consolas"/>
              <a:cs typeface="Consolas"/>
              <a:sym typeface="Consolas"/>
            </a:endParaRPr>
          </a:p>
          <a:p>
            <a:pPr indent="-228600" lvl="0" marL="457200" marR="0" rtl="0" algn="l">
              <a:lnSpc>
                <a:spcPct val="100000"/>
              </a:lnSpc>
              <a:spcBef>
                <a:spcPts val="0"/>
              </a:spcBef>
              <a:spcAft>
                <a:spcPts val="0"/>
              </a:spcAft>
              <a:buSzPts val="1400"/>
              <a:buNone/>
            </a:pPr>
            <a:r>
              <a:rPr b="0" lang="en-US" sz="1200">
                <a:solidFill>
                  <a:srgbClr val="CCCCCC"/>
                </a:solidFill>
                <a:latin typeface="Consolas"/>
                <a:ea typeface="Consolas"/>
                <a:cs typeface="Consolas"/>
                <a:sym typeface="Consolas"/>
              </a:rPr>
              <a:t>    </a:t>
            </a:r>
            <a:r>
              <a:rPr b="0" lang="en-US" sz="1200">
                <a:solidFill>
                  <a:srgbClr val="569CD6"/>
                </a:solidFill>
                <a:latin typeface="Consolas"/>
                <a:ea typeface="Consolas"/>
                <a:cs typeface="Consolas"/>
                <a:sym typeface="Consolas"/>
              </a:rPr>
              <a:t>const</a:t>
            </a:r>
            <a:r>
              <a:rPr b="0" lang="en-US" sz="1200">
                <a:solidFill>
                  <a:srgbClr val="CCCCCC"/>
                </a:solidFill>
                <a:latin typeface="Consolas"/>
                <a:ea typeface="Consolas"/>
                <a:cs typeface="Consolas"/>
                <a:sym typeface="Consolas"/>
              </a:rPr>
              <a:t> </a:t>
            </a:r>
            <a:r>
              <a:rPr b="0" lang="en-US" sz="1200">
                <a:solidFill>
                  <a:srgbClr val="4FC1FF"/>
                </a:solidFill>
                <a:latin typeface="Consolas"/>
                <a:ea typeface="Consolas"/>
                <a:cs typeface="Consolas"/>
                <a:sym typeface="Consolas"/>
              </a:rPr>
              <a:t>deletedArticle</a:t>
            </a:r>
            <a:r>
              <a:rPr b="0" lang="en-US" sz="1200">
                <a:solidFill>
                  <a:srgbClr val="CCCCCC"/>
                </a:solidFill>
                <a:latin typeface="Consolas"/>
                <a:ea typeface="Consolas"/>
                <a:cs typeface="Consolas"/>
                <a:sym typeface="Consolas"/>
              </a:rPr>
              <a:t> </a:t>
            </a:r>
            <a:r>
              <a:rPr b="0" lang="en-US" sz="1200">
                <a:solidFill>
                  <a:srgbClr val="D4D4D4"/>
                </a:solidFill>
                <a:latin typeface="Consolas"/>
                <a:ea typeface="Consolas"/>
                <a:cs typeface="Consolas"/>
                <a:sym typeface="Consolas"/>
              </a:rPr>
              <a:t>=</a:t>
            </a:r>
            <a:r>
              <a:rPr b="0" lang="en-US" sz="1200">
                <a:solidFill>
                  <a:srgbClr val="CCCCCC"/>
                </a:solidFill>
                <a:latin typeface="Consolas"/>
                <a:ea typeface="Consolas"/>
                <a:cs typeface="Consolas"/>
                <a:sym typeface="Consolas"/>
              </a:rPr>
              <a:t> </a:t>
            </a:r>
            <a:r>
              <a:rPr b="0" lang="en-US" sz="1200">
                <a:solidFill>
                  <a:srgbClr val="4FC1FF"/>
                </a:solidFill>
                <a:latin typeface="Consolas"/>
                <a:ea typeface="Consolas"/>
                <a:cs typeface="Consolas"/>
                <a:sym typeface="Consolas"/>
              </a:rPr>
              <a:t>articles</a:t>
            </a:r>
            <a:r>
              <a:rPr b="0" lang="en-US" sz="1200">
                <a:solidFill>
                  <a:srgbClr val="CCCCCC"/>
                </a:solidFill>
                <a:latin typeface="Consolas"/>
                <a:ea typeface="Consolas"/>
                <a:cs typeface="Consolas"/>
                <a:sym typeface="Consolas"/>
              </a:rPr>
              <a:t>.</a:t>
            </a:r>
            <a:r>
              <a:rPr b="0" lang="en-US" sz="1200">
                <a:solidFill>
                  <a:srgbClr val="DCDCAA"/>
                </a:solidFill>
                <a:latin typeface="Consolas"/>
                <a:ea typeface="Consolas"/>
                <a:cs typeface="Consolas"/>
                <a:sym typeface="Consolas"/>
              </a:rPr>
              <a:t>splice</a:t>
            </a:r>
            <a:r>
              <a:rPr b="0" lang="en-US" sz="1200">
                <a:solidFill>
                  <a:srgbClr val="CCCCCC"/>
                </a:solidFill>
                <a:latin typeface="Consolas"/>
                <a:ea typeface="Consolas"/>
                <a:cs typeface="Consolas"/>
                <a:sym typeface="Consolas"/>
              </a:rPr>
              <a:t>(</a:t>
            </a:r>
            <a:r>
              <a:rPr b="0" lang="en-US" sz="1200">
                <a:solidFill>
                  <a:srgbClr val="4FC1FF"/>
                </a:solidFill>
                <a:latin typeface="Consolas"/>
                <a:ea typeface="Consolas"/>
                <a:cs typeface="Consolas"/>
                <a:sym typeface="Consolas"/>
              </a:rPr>
              <a:t>index</a:t>
            </a:r>
            <a:r>
              <a:rPr b="0" lang="en-US" sz="1200">
                <a:solidFill>
                  <a:srgbClr val="CCCCCC"/>
                </a:solidFill>
                <a:latin typeface="Consolas"/>
                <a:ea typeface="Consolas"/>
                <a:cs typeface="Consolas"/>
                <a:sym typeface="Consolas"/>
              </a:rPr>
              <a:t>, </a:t>
            </a:r>
            <a:r>
              <a:rPr b="0" lang="en-US" sz="1200">
                <a:solidFill>
                  <a:srgbClr val="B5CEA8"/>
                </a:solidFill>
                <a:latin typeface="Consolas"/>
                <a:ea typeface="Consolas"/>
                <a:cs typeface="Consolas"/>
                <a:sym typeface="Consolas"/>
              </a:rPr>
              <a:t>1</a:t>
            </a:r>
            <a:r>
              <a:rPr b="0" lang="en-US" sz="1200">
                <a:solidFill>
                  <a:srgbClr val="CCCCCC"/>
                </a:solidFill>
                <a:latin typeface="Consolas"/>
                <a:ea typeface="Consolas"/>
                <a:cs typeface="Consolas"/>
                <a:sym typeface="Consolas"/>
              </a:rPr>
              <a:t>);</a:t>
            </a:r>
            <a:endParaRPr/>
          </a:p>
          <a:p>
            <a:pPr indent="-228600" lvl="0" marL="457200" marR="0" rtl="0" algn="l">
              <a:lnSpc>
                <a:spcPct val="100000"/>
              </a:lnSpc>
              <a:spcBef>
                <a:spcPts val="0"/>
              </a:spcBef>
              <a:spcAft>
                <a:spcPts val="0"/>
              </a:spcAft>
              <a:buSzPts val="1400"/>
              <a:buNone/>
            </a:pPr>
            <a:r>
              <a:rPr b="0" lang="en-US" sz="1200">
                <a:solidFill>
                  <a:srgbClr val="CCCCCC"/>
                </a:solidFill>
                <a:latin typeface="Consolas"/>
                <a:ea typeface="Consolas"/>
                <a:cs typeface="Consolas"/>
                <a:sym typeface="Consolas"/>
              </a:rPr>
              <a:t>    </a:t>
            </a:r>
            <a:r>
              <a:rPr b="0" lang="en-US" sz="1200">
                <a:solidFill>
                  <a:srgbClr val="9CDCFE"/>
                </a:solidFill>
                <a:latin typeface="Consolas"/>
                <a:ea typeface="Consolas"/>
                <a:cs typeface="Consolas"/>
                <a:sym typeface="Consolas"/>
              </a:rPr>
              <a:t>res</a:t>
            </a:r>
            <a:r>
              <a:rPr b="0" lang="en-US" sz="1200">
                <a:solidFill>
                  <a:srgbClr val="CCCCCC"/>
                </a:solidFill>
                <a:latin typeface="Consolas"/>
                <a:ea typeface="Consolas"/>
                <a:cs typeface="Consolas"/>
                <a:sym typeface="Consolas"/>
              </a:rPr>
              <a:t>.</a:t>
            </a:r>
            <a:r>
              <a:rPr b="0" lang="en-US" sz="1200">
                <a:solidFill>
                  <a:srgbClr val="DCDCAA"/>
                </a:solidFill>
                <a:latin typeface="Consolas"/>
                <a:ea typeface="Consolas"/>
                <a:cs typeface="Consolas"/>
                <a:sym typeface="Consolas"/>
              </a:rPr>
              <a:t>status</a:t>
            </a:r>
            <a:r>
              <a:rPr b="0" lang="en-US" sz="1200">
                <a:solidFill>
                  <a:srgbClr val="CCCCCC"/>
                </a:solidFill>
                <a:latin typeface="Consolas"/>
                <a:ea typeface="Consolas"/>
                <a:cs typeface="Consolas"/>
                <a:sym typeface="Consolas"/>
              </a:rPr>
              <a:t>(</a:t>
            </a:r>
            <a:r>
              <a:rPr b="0" lang="en-US" sz="1200">
                <a:solidFill>
                  <a:srgbClr val="B5CEA8"/>
                </a:solidFill>
                <a:latin typeface="Consolas"/>
                <a:ea typeface="Consolas"/>
                <a:cs typeface="Consolas"/>
                <a:sym typeface="Consolas"/>
              </a:rPr>
              <a:t>204</a:t>
            </a:r>
            <a:r>
              <a:rPr b="0" lang="en-US" sz="1200">
                <a:solidFill>
                  <a:srgbClr val="CCCCCC"/>
                </a:solidFill>
                <a:latin typeface="Consolas"/>
                <a:ea typeface="Consolas"/>
                <a:cs typeface="Consolas"/>
                <a:sym typeface="Consolas"/>
              </a:rPr>
              <a:t>).</a:t>
            </a:r>
            <a:r>
              <a:rPr b="0" lang="en-US" sz="1200">
                <a:solidFill>
                  <a:srgbClr val="DCDCAA"/>
                </a:solidFill>
                <a:latin typeface="Consolas"/>
                <a:ea typeface="Consolas"/>
                <a:cs typeface="Consolas"/>
                <a:sym typeface="Consolas"/>
              </a:rPr>
              <a:t>json</a:t>
            </a:r>
            <a:r>
              <a:rPr b="0" lang="en-US" sz="1200">
                <a:solidFill>
                  <a:srgbClr val="CCCCCC"/>
                </a:solidFill>
                <a:latin typeface="Consolas"/>
                <a:ea typeface="Consolas"/>
                <a:cs typeface="Consolas"/>
                <a:sym typeface="Consolas"/>
              </a:rPr>
              <a:t>(</a:t>
            </a:r>
            <a:r>
              <a:rPr b="0" lang="en-US" sz="1200">
                <a:solidFill>
                  <a:srgbClr val="4FC1FF"/>
                </a:solidFill>
                <a:latin typeface="Consolas"/>
                <a:ea typeface="Consolas"/>
                <a:cs typeface="Consolas"/>
                <a:sym typeface="Consolas"/>
              </a:rPr>
              <a:t>deletedArticle</a:t>
            </a:r>
            <a:r>
              <a:rPr b="0" lang="en-US" sz="1200">
                <a:solidFill>
                  <a:srgbClr val="CCCCCC"/>
                </a:solidFill>
                <a:latin typeface="Consolas"/>
                <a:ea typeface="Consolas"/>
                <a:cs typeface="Consolas"/>
                <a:sym typeface="Consolas"/>
              </a:rPr>
              <a:t>);</a:t>
            </a:r>
            <a:endParaRPr/>
          </a:p>
          <a:p>
            <a:pPr indent="-228600" lvl="0" marL="457200" marR="0" rtl="0" algn="l">
              <a:lnSpc>
                <a:spcPct val="100000"/>
              </a:lnSpc>
              <a:spcBef>
                <a:spcPts val="0"/>
              </a:spcBef>
              <a:spcAft>
                <a:spcPts val="0"/>
              </a:spcAft>
              <a:buSzPts val="1400"/>
              <a:buNone/>
            </a:pPr>
            <a:r>
              <a:rPr b="0" lang="en-US" sz="1200">
                <a:solidFill>
                  <a:srgbClr val="CCCCCC"/>
                </a:solidFill>
                <a:latin typeface="Consolas"/>
                <a:ea typeface="Consolas"/>
                <a:cs typeface="Consolas"/>
                <a:sym typeface="Consolas"/>
              </a:rPr>
              <a:t>});</a:t>
            </a:r>
            <a:endParaRPr/>
          </a:p>
          <a:p>
            <a:pPr indent="-228600" lvl="0" marL="457200" marR="0" rtl="0" algn="l">
              <a:lnSpc>
                <a:spcPct val="100000"/>
              </a:lnSpc>
              <a:spcBef>
                <a:spcPts val="0"/>
              </a:spcBef>
              <a:spcAft>
                <a:spcPts val="0"/>
              </a:spcAft>
              <a:buSzPts val="1400"/>
              <a:buNone/>
            </a:pPr>
            <a:r>
              <a:t/>
            </a:r>
            <a:endParaRPr/>
          </a:p>
        </p:txBody>
      </p:sp>
      <p:sp>
        <p:nvSpPr>
          <p:cNvPr id="317" name="Google Shape;317;p10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8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3" name="Google Shape;103;p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1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5" name="Google Shape;325;p10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rPr b="0" lang="en-US" sz="1200">
                <a:solidFill>
                  <a:srgbClr val="4FC1FF"/>
                </a:solidFill>
                <a:latin typeface="Consolas"/>
                <a:ea typeface="Consolas"/>
                <a:cs typeface="Consolas"/>
                <a:sym typeface="Consolas"/>
              </a:rPr>
              <a:t>app</a:t>
            </a:r>
            <a:r>
              <a:rPr b="0" lang="en-US" sz="1200">
                <a:solidFill>
                  <a:srgbClr val="CCCCCC"/>
                </a:solidFill>
                <a:latin typeface="Consolas"/>
                <a:ea typeface="Consolas"/>
                <a:cs typeface="Consolas"/>
                <a:sym typeface="Consolas"/>
              </a:rPr>
              <a:t>.</a:t>
            </a:r>
            <a:r>
              <a:rPr b="0" lang="en-US" sz="1200">
                <a:solidFill>
                  <a:srgbClr val="DCDCAA"/>
                </a:solidFill>
                <a:latin typeface="Consolas"/>
                <a:ea typeface="Consolas"/>
                <a:cs typeface="Consolas"/>
                <a:sym typeface="Consolas"/>
              </a:rPr>
              <a:t>delete</a:t>
            </a:r>
            <a:r>
              <a:rPr b="0" lang="en-US" sz="1200">
                <a:solidFill>
                  <a:srgbClr val="CCCCCC"/>
                </a:solidFill>
                <a:latin typeface="Consolas"/>
                <a:ea typeface="Consolas"/>
                <a:cs typeface="Consolas"/>
                <a:sym typeface="Consolas"/>
              </a:rPr>
              <a:t>(</a:t>
            </a:r>
            <a:r>
              <a:rPr b="0" lang="en-US" sz="1200">
                <a:solidFill>
                  <a:srgbClr val="CE9178"/>
                </a:solidFill>
                <a:latin typeface="Consolas"/>
                <a:ea typeface="Consolas"/>
                <a:cs typeface="Consolas"/>
                <a:sym typeface="Consolas"/>
              </a:rPr>
              <a:t>'/article/:id'</a:t>
            </a:r>
            <a:r>
              <a:rPr b="0" lang="en-US" sz="1200">
                <a:solidFill>
                  <a:srgbClr val="CCCCCC"/>
                </a:solidFill>
                <a:latin typeface="Consolas"/>
                <a:ea typeface="Consolas"/>
                <a:cs typeface="Consolas"/>
                <a:sym typeface="Consolas"/>
              </a:rPr>
              <a:t>, (</a:t>
            </a:r>
            <a:r>
              <a:rPr b="0" lang="en-US" sz="1200">
                <a:solidFill>
                  <a:srgbClr val="9CDCFE"/>
                </a:solidFill>
                <a:latin typeface="Consolas"/>
                <a:ea typeface="Consolas"/>
                <a:cs typeface="Consolas"/>
                <a:sym typeface="Consolas"/>
              </a:rPr>
              <a:t>req</a:t>
            </a:r>
            <a:r>
              <a:rPr b="0" lang="en-US" sz="1200">
                <a:solidFill>
                  <a:srgbClr val="CCCCCC"/>
                </a:solidFill>
                <a:latin typeface="Consolas"/>
                <a:ea typeface="Consolas"/>
                <a:cs typeface="Consolas"/>
                <a:sym typeface="Consolas"/>
              </a:rPr>
              <a:t>, </a:t>
            </a:r>
            <a:r>
              <a:rPr b="0" lang="en-US" sz="1200">
                <a:solidFill>
                  <a:srgbClr val="9CDCFE"/>
                </a:solidFill>
                <a:latin typeface="Consolas"/>
                <a:ea typeface="Consolas"/>
                <a:cs typeface="Consolas"/>
                <a:sym typeface="Consolas"/>
              </a:rPr>
              <a:t>res</a:t>
            </a:r>
            <a:r>
              <a:rPr b="0" lang="en-US" sz="1200">
                <a:solidFill>
                  <a:srgbClr val="CCCCCC"/>
                </a:solidFill>
                <a:latin typeface="Consolas"/>
                <a:ea typeface="Consolas"/>
                <a:cs typeface="Consolas"/>
                <a:sym typeface="Consolas"/>
              </a:rPr>
              <a:t>) </a:t>
            </a:r>
            <a:r>
              <a:rPr b="0" lang="en-US" sz="1200">
                <a:solidFill>
                  <a:srgbClr val="569CD6"/>
                </a:solidFill>
                <a:latin typeface="Consolas"/>
                <a:ea typeface="Consolas"/>
                <a:cs typeface="Consolas"/>
                <a:sym typeface="Consolas"/>
              </a:rPr>
              <a:t>=&gt;</a:t>
            </a:r>
            <a:r>
              <a:rPr b="0" lang="en-US" sz="1200">
                <a:solidFill>
                  <a:srgbClr val="CCCCCC"/>
                </a:solidFill>
                <a:latin typeface="Consolas"/>
                <a:ea typeface="Consolas"/>
                <a:cs typeface="Consolas"/>
                <a:sym typeface="Consolas"/>
              </a:rPr>
              <a:t> {</a:t>
            </a:r>
            <a:endParaRPr/>
          </a:p>
          <a:p>
            <a:pPr indent="-228600" lvl="0" marL="457200" marR="0" rtl="0" algn="l">
              <a:lnSpc>
                <a:spcPct val="100000"/>
              </a:lnSpc>
              <a:spcBef>
                <a:spcPts val="0"/>
              </a:spcBef>
              <a:spcAft>
                <a:spcPts val="0"/>
              </a:spcAft>
              <a:buSzPts val="1400"/>
              <a:buNone/>
            </a:pPr>
            <a:r>
              <a:rPr b="0" lang="en-US" sz="1200">
                <a:solidFill>
                  <a:srgbClr val="CCCCCC"/>
                </a:solidFill>
                <a:latin typeface="Consolas"/>
                <a:ea typeface="Consolas"/>
                <a:cs typeface="Consolas"/>
                <a:sym typeface="Consolas"/>
              </a:rPr>
              <a:t>    </a:t>
            </a:r>
            <a:r>
              <a:rPr b="0" lang="en-US" sz="1200">
                <a:solidFill>
                  <a:srgbClr val="569CD6"/>
                </a:solidFill>
                <a:latin typeface="Consolas"/>
                <a:ea typeface="Consolas"/>
                <a:cs typeface="Consolas"/>
                <a:sym typeface="Consolas"/>
              </a:rPr>
              <a:t>const</a:t>
            </a:r>
            <a:r>
              <a:rPr b="0" lang="en-US" sz="1200">
                <a:solidFill>
                  <a:srgbClr val="CCCCCC"/>
                </a:solidFill>
                <a:latin typeface="Consolas"/>
                <a:ea typeface="Consolas"/>
                <a:cs typeface="Consolas"/>
                <a:sym typeface="Consolas"/>
              </a:rPr>
              <a:t> </a:t>
            </a:r>
            <a:r>
              <a:rPr b="0" lang="en-US" sz="1200">
                <a:solidFill>
                  <a:srgbClr val="4FC1FF"/>
                </a:solidFill>
                <a:latin typeface="Consolas"/>
                <a:ea typeface="Consolas"/>
                <a:cs typeface="Consolas"/>
                <a:sym typeface="Consolas"/>
              </a:rPr>
              <a:t>index</a:t>
            </a:r>
            <a:r>
              <a:rPr b="0" lang="en-US" sz="1200">
                <a:solidFill>
                  <a:srgbClr val="CCCCCC"/>
                </a:solidFill>
                <a:latin typeface="Consolas"/>
                <a:ea typeface="Consolas"/>
                <a:cs typeface="Consolas"/>
                <a:sym typeface="Consolas"/>
              </a:rPr>
              <a:t> </a:t>
            </a:r>
            <a:r>
              <a:rPr b="0" lang="en-US" sz="1200">
                <a:solidFill>
                  <a:srgbClr val="D4D4D4"/>
                </a:solidFill>
                <a:latin typeface="Consolas"/>
                <a:ea typeface="Consolas"/>
                <a:cs typeface="Consolas"/>
                <a:sym typeface="Consolas"/>
              </a:rPr>
              <a:t>=</a:t>
            </a:r>
            <a:r>
              <a:rPr b="0" lang="en-US" sz="1200">
                <a:solidFill>
                  <a:srgbClr val="CCCCCC"/>
                </a:solidFill>
                <a:latin typeface="Consolas"/>
                <a:ea typeface="Consolas"/>
                <a:cs typeface="Consolas"/>
                <a:sym typeface="Consolas"/>
              </a:rPr>
              <a:t> </a:t>
            </a:r>
            <a:r>
              <a:rPr b="0" lang="en-US" sz="1200">
                <a:solidFill>
                  <a:srgbClr val="4FC1FF"/>
                </a:solidFill>
                <a:latin typeface="Consolas"/>
                <a:ea typeface="Consolas"/>
                <a:cs typeface="Consolas"/>
                <a:sym typeface="Consolas"/>
              </a:rPr>
              <a:t>articles</a:t>
            </a:r>
            <a:r>
              <a:rPr b="0" lang="en-US" sz="1200">
                <a:solidFill>
                  <a:srgbClr val="CCCCCC"/>
                </a:solidFill>
                <a:latin typeface="Consolas"/>
                <a:ea typeface="Consolas"/>
                <a:cs typeface="Consolas"/>
                <a:sym typeface="Consolas"/>
              </a:rPr>
              <a:t>.</a:t>
            </a:r>
            <a:r>
              <a:rPr b="0" lang="en-US" sz="1200">
                <a:solidFill>
                  <a:srgbClr val="DCDCAA"/>
                </a:solidFill>
                <a:latin typeface="Consolas"/>
                <a:ea typeface="Consolas"/>
                <a:cs typeface="Consolas"/>
                <a:sym typeface="Consolas"/>
              </a:rPr>
              <a:t>findIndex</a:t>
            </a:r>
            <a:r>
              <a:rPr b="0" lang="en-US" sz="1200">
                <a:solidFill>
                  <a:srgbClr val="CCCCCC"/>
                </a:solidFill>
                <a:latin typeface="Consolas"/>
                <a:ea typeface="Consolas"/>
                <a:cs typeface="Consolas"/>
                <a:sym typeface="Consolas"/>
              </a:rPr>
              <a:t>(</a:t>
            </a:r>
            <a:r>
              <a:rPr b="0" lang="en-US" sz="1200">
                <a:solidFill>
                  <a:srgbClr val="9CDCFE"/>
                </a:solidFill>
                <a:latin typeface="Consolas"/>
                <a:ea typeface="Consolas"/>
                <a:cs typeface="Consolas"/>
                <a:sym typeface="Consolas"/>
              </a:rPr>
              <a:t>article</a:t>
            </a:r>
            <a:r>
              <a:rPr b="0" lang="en-US" sz="1200">
                <a:solidFill>
                  <a:srgbClr val="CCCCCC"/>
                </a:solidFill>
                <a:latin typeface="Consolas"/>
                <a:ea typeface="Consolas"/>
                <a:cs typeface="Consolas"/>
                <a:sym typeface="Consolas"/>
              </a:rPr>
              <a:t> </a:t>
            </a:r>
            <a:r>
              <a:rPr b="0" lang="en-US" sz="1200">
                <a:solidFill>
                  <a:srgbClr val="569CD6"/>
                </a:solidFill>
                <a:latin typeface="Consolas"/>
                <a:ea typeface="Consolas"/>
                <a:cs typeface="Consolas"/>
                <a:sym typeface="Consolas"/>
              </a:rPr>
              <a:t>=&gt;</a:t>
            </a:r>
            <a:r>
              <a:rPr b="0" lang="en-US" sz="1200">
                <a:solidFill>
                  <a:srgbClr val="CCCCCC"/>
                </a:solidFill>
                <a:latin typeface="Consolas"/>
                <a:ea typeface="Consolas"/>
                <a:cs typeface="Consolas"/>
                <a:sym typeface="Consolas"/>
              </a:rPr>
              <a:t> </a:t>
            </a:r>
            <a:r>
              <a:rPr b="0" lang="en-US" sz="1200">
                <a:solidFill>
                  <a:srgbClr val="9CDCFE"/>
                </a:solidFill>
                <a:latin typeface="Consolas"/>
                <a:ea typeface="Consolas"/>
                <a:cs typeface="Consolas"/>
                <a:sym typeface="Consolas"/>
              </a:rPr>
              <a:t>article</a:t>
            </a:r>
            <a:r>
              <a:rPr b="0" lang="en-US" sz="1200">
                <a:solidFill>
                  <a:srgbClr val="CCCCCC"/>
                </a:solidFill>
                <a:latin typeface="Consolas"/>
                <a:ea typeface="Consolas"/>
                <a:cs typeface="Consolas"/>
                <a:sym typeface="Consolas"/>
              </a:rPr>
              <a:t>.</a:t>
            </a:r>
            <a:r>
              <a:rPr b="0" lang="en-US" sz="1200">
                <a:solidFill>
                  <a:srgbClr val="9CDCFE"/>
                </a:solidFill>
                <a:latin typeface="Consolas"/>
                <a:ea typeface="Consolas"/>
                <a:cs typeface="Consolas"/>
                <a:sym typeface="Consolas"/>
              </a:rPr>
              <a:t>id</a:t>
            </a:r>
            <a:r>
              <a:rPr b="0" lang="en-US" sz="1200">
                <a:solidFill>
                  <a:srgbClr val="CCCCCC"/>
                </a:solidFill>
                <a:latin typeface="Consolas"/>
                <a:ea typeface="Consolas"/>
                <a:cs typeface="Consolas"/>
                <a:sym typeface="Consolas"/>
              </a:rPr>
              <a:t> </a:t>
            </a:r>
            <a:r>
              <a:rPr b="0" lang="en-US" sz="1200">
                <a:solidFill>
                  <a:srgbClr val="D4D4D4"/>
                </a:solidFill>
                <a:latin typeface="Consolas"/>
                <a:ea typeface="Consolas"/>
                <a:cs typeface="Consolas"/>
                <a:sym typeface="Consolas"/>
              </a:rPr>
              <a:t>===</a:t>
            </a:r>
            <a:r>
              <a:rPr b="0" lang="en-US" sz="1200">
                <a:solidFill>
                  <a:srgbClr val="CCCCCC"/>
                </a:solidFill>
                <a:latin typeface="Consolas"/>
                <a:ea typeface="Consolas"/>
                <a:cs typeface="Consolas"/>
                <a:sym typeface="Consolas"/>
              </a:rPr>
              <a:t> </a:t>
            </a:r>
            <a:r>
              <a:rPr b="0" lang="en-US" sz="1200">
                <a:solidFill>
                  <a:srgbClr val="DCDCAA"/>
                </a:solidFill>
                <a:latin typeface="Consolas"/>
                <a:ea typeface="Consolas"/>
                <a:cs typeface="Consolas"/>
                <a:sym typeface="Consolas"/>
              </a:rPr>
              <a:t>parseInt</a:t>
            </a:r>
            <a:r>
              <a:rPr b="0" lang="en-US" sz="1200">
                <a:solidFill>
                  <a:srgbClr val="CCCCCC"/>
                </a:solidFill>
                <a:latin typeface="Consolas"/>
                <a:ea typeface="Consolas"/>
                <a:cs typeface="Consolas"/>
                <a:sym typeface="Consolas"/>
              </a:rPr>
              <a:t>(</a:t>
            </a:r>
            <a:r>
              <a:rPr b="0" lang="en-US" sz="1200">
                <a:solidFill>
                  <a:srgbClr val="9CDCFE"/>
                </a:solidFill>
                <a:latin typeface="Consolas"/>
                <a:ea typeface="Consolas"/>
                <a:cs typeface="Consolas"/>
                <a:sym typeface="Consolas"/>
              </a:rPr>
              <a:t>req</a:t>
            </a:r>
            <a:r>
              <a:rPr b="0" lang="en-US" sz="1200">
                <a:solidFill>
                  <a:srgbClr val="CCCCCC"/>
                </a:solidFill>
                <a:latin typeface="Consolas"/>
                <a:ea typeface="Consolas"/>
                <a:cs typeface="Consolas"/>
                <a:sym typeface="Consolas"/>
              </a:rPr>
              <a:t>.</a:t>
            </a:r>
            <a:r>
              <a:rPr b="0" lang="en-US" sz="1200">
                <a:solidFill>
                  <a:srgbClr val="9CDCFE"/>
                </a:solidFill>
                <a:latin typeface="Consolas"/>
                <a:ea typeface="Consolas"/>
                <a:cs typeface="Consolas"/>
                <a:sym typeface="Consolas"/>
              </a:rPr>
              <a:t>params</a:t>
            </a:r>
            <a:r>
              <a:rPr b="0" lang="en-US" sz="1200">
                <a:solidFill>
                  <a:srgbClr val="CCCCCC"/>
                </a:solidFill>
                <a:latin typeface="Consolas"/>
                <a:ea typeface="Consolas"/>
                <a:cs typeface="Consolas"/>
                <a:sym typeface="Consolas"/>
              </a:rPr>
              <a:t>.</a:t>
            </a:r>
            <a:r>
              <a:rPr b="0" lang="en-US" sz="1200">
                <a:solidFill>
                  <a:srgbClr val="9CDCFE"/>
                </a:solidFill>
                <a:latin typeface="Consolas"/>
                <a:ea typeface="Consolas"/>
                <a:cs typeface="Consolas"/>
                <a:sym typeface="Consolas"/>
              </a:rPr>
              <a:t>id</a:t>
            </a:r>
            <a:r>
              <a:rPr b="0" lang="en-US" sz="1200">
                <a:solidFill>
                  <a:srgbClr val="CCCCCC"/>
                </a:solidFill>
                <a:latin typeface="Consolas"/>
                <a:ea typeface="Consolas"/>
                <a:cs typeface="Consolas"/>
                <a:sym typeface="Consolas"/>
              </a:rPr>
              <a:t>));</a:t>
            </a:r>
            <a:endParaRPr/>
          </a:p>
          <a:p>
            <a:pPr indent="-228600" lvl="0" marL="457200" marR="0" rtl="0" algn="l">
              <a:lnSpc>
                <a:spcPct val="100000"/>
              </a:lnSpc>
              <a:spcBef>
                <a:spcPts val="0"/>
              </a:spcBef>
              <a:spcAft>
                <a:spcPts val="0"/>
              </a:spcAft>
              <a:buSzPts val="1400"/>
              <a:buNone/>
            </a:pPr>
            <a:r>
              <a:rPr b="0" lang="en-US" sz="1200">
                <a:solidFill>
                  <a:srgbClr val="CCCCCC"/>
                </a:solidFill>
                <a:latin typeface="Consolas"/>
                <a:ea typeface="Consolas"/>
                <a:cs typeface="Consolas"/>
                <a:sym typeface="Consolas"/>
              </a:rPr>
              <a:t>    </a:t>
            </a:r>
            <a:r>
              <a:rPr b="0" lang="en-US" sz="1200">
                <a:solidFill>
                  <a:srgbClr val="C586C0"/>
                </a:solidFill>
                <a:latin typeface="Consolas"/>
                <a:ea typeface="Consolas"/>
                <a:cs typeface="Consolas"/>
                <a:sym typeface="Consolas"/>
              </a:rPr>
              <a:t>if</a:t>
            </a:r>
            <a:r>
              <a:rPr b="0" lang="en-US" sz="1200">
                <a:solidFill>
                  <a:srgbClr val="CCCCCC"/>
                </a:solidFill>
                <a:latin typeface="Consolas"/>
                <a:ea typeface="Consolas"/>
                <a:cs typeface="Consolas"/>
                <a:sym typeface="Consolas"/>
              </a:rPr>
              <a:t> (</a:t>
            </a:r>
            <a:r>
              <a:rPr b="0" lang="en-US" sz="1200">
                <a:solidFill>
                  <a:srgbClr val="4FC1FF"/>
                </a:solidFill>
                <a:latin typeface="Consolas"/>
                <a:ea typeface="Consolas"/>
                <a:cs typeface="Consolas"/>
                <a:sym typeface="Consolas"/>
              </a:rPr>
              <a:t>index</a:t>
            </a:r>
            <a:r>
              <a:rPr b="0" lang="en-US" sz="1200">
                <a:solidFill>
                  <a:srgbClr val="CCCCCC"/>
                </a:solidFill>
                <a:latin typeface="Consolas"/>
                <a:ea typeface="Consolas"/>
                <a:cs typeface="Consolas"/>
                <a:sym typeface="Consolas"/>
              </a:rPr>
              <a:t> </a:t>
            </a:r>
            <a:r>
              <a:rPr b="0" lang="en-US" sz="1200">
                <a:solidFill>
                  <a:srgbClr val="D4D4D4"/>
                </a:solidFill>
                <a:latin typeface="Consolas"/>
                <a:ea typeface="Consolas"/>
                <a:cs typeface="Consolas"/>
                <a:sym typeface="Consolas"/>
              </a:rPr>
              <a:t>===</a:t>
            </a:r>
            <a:r>
              <a:rPr b="0" lang="en-US" sz="1200">
                <a:solidFill>
                  <a:srgbClr val="CCCCCC"/>
                </a:solidFill>
                <a:latin typeface="Consolas"/>
                <a:ea typeface="Consolas"/>
                <a:cs typeface="Consolas"/>
                <a:sym typeface="Consolas"/>
              </a:rPr>
              <a:t> </a:t>
            </a:r>
            <a:r>
              <a:rPr b="0" lang="en-US" sz="1200">
                <a:solidFill>
                  <a:srgbClr val="D4D4D4"/>
                </a:solidFill>
                <a:latin typeface="Consolas"/>
                <a:ea typeface="Consolas"/>
                <a:cs typeface="Consolas"/>
                <a:sym typeface="Consolas"/>
              </a:rPr>
              <a:t>-</a:t>
            </a:r>
            <a:r>
              <a:rPr b="0" lang="en-US" sz="1200">
                <a:solidFill>
                  <a:srgbClr val="B5CEA8"/>
                </a:solidFill>
                <a:latin typeface="Consolas"/>
                <a:ea typeface="Consolas"/>
                <a:cs typeface="Consolas"/>
                <a:sym typeface="Consolas"/>
              </a:rPr>
              <a:t>1</a:t>
            </a:r>
            <a:r>
              <a:rPr b="0" lang="en-US" sz="1200">
                <a:solidFill>
                  <a:srgbClr val="CCCCCC"/>
                </a:solidFill>
                <a:latin typeface="Consolas"/>
                <a:ea typeface="Consolas"/>
                <a:cs typeface="Consolas"/>
                <a:sym typeface="Consolas"/>
              </a:rPr>
              <a:t>) </a:t>
            </a:r>
            <a:r>
              <a:rPr b="0" lang="en-US" sz="1200">
                <a:solidFill>
                  <a:srgbClr val="C586C0"/>
                </a:solidFill>
                <a:latin typeface="Consolas"/>
                <a:ea typeface="Consolas"/>
                <a:cs typeface="Consolas"/>
                <a:sym typeface="Consolas"/>
              </a:rPr>
              <a:t>return</a:t>
            </a:r>
            <a:r>
              <a:rPr b="0" lang="en-US" sz="1200">
                <a:solidFill>
                  <a:srgbClr val="CCCCCC"/>
                </a:solidFill>
                <a:latin typeface="Consolas"/>
                <a:ea typeface="Consolas"/>
                <a:cs typeface="Consolas"/>
                <a:sym typeface="Consolas"/>
              </a:rPr>
              <a:t> </a:t>
            </a:r>
            <a:r>
              <a:rPr b="0" lang="en-US" sz="1200">
                <a:solidFill>
                  <a:srgbClr val="9CDCFE"/>
                </a:solidFill>
                <a:latin typeface="Consolas"/>
                <a:ea typeface="Consolas"/>
                <a:cs typeface="Consolas"/>
                <a:sym typeface="Consolas"/>
              </a:rPr>
              <a:t>res</a:t>
            </a:r>
            <a:r>
              <a:rPr b="0" lang="en-US" sz="1200">
                <a:solidFill>
                  <a:srgbClr val="CCCCCC"/>
                </a:solidFill>
                <a:latin typeface="Consolas"/>
                <a:ea typeface="Consolas"/>
                <a:cs typeface="Consolas"/>
                <a:sym typeface="Consolas"/>
              </a:rPr>
              <a:t>.</a:t>
            </a:r>
            <a:r>
              <a:rPr b="0" lang="en-US" sz="1200">
                <a:solidFill>
                  <a:srgbClr val="DCDCAA"/>
                </a:solidFill>
                <a:latin typeface="Consolas"/>
                <a:ea typeface="Consolas"/>
                <a:cs typeface="Consolas"/>
                <a:sym typeface="Consolas"/>
              </a:rPr>
              <a:t>status</a:t>
            </a:r>
            <a:r>
              <a:rPr b="0" lang="en-US" sz="1200">
                <a:solidFill>
                  <a:srgbClr val="CCCCCC"/>
                </a:solidFill>
                <a:latin typeface="Consolas"/>
                <a:ea typeface="Consolas"/>
                <a:cs typeface="Consolas"/>
                <a:sym typeface="Consolas"/>
              </a:rPr>
              <a:t>(</a:t>
            </a:r>
            <a:r>
              <a:rPr b="0" lang="en-US" sz="1200">
                <a:solidFill>
                  <a:srgbClr val="B5CEA8"/>
                </a:solidFill>
                <a:latin typeface="Consolas"/>
                <a:ea typeface="Consolas"/>
                <a:cs typeface="Consolas"/>
                <a:sym typeface="Consolas"/>
              </a:rPr>
              <a:t>404</a:t>
            </a:r>
            <a:r>
              <a:rPr b="0" lang="en-US" sz="1200">
                <a:solidFill>
                  <a:srgbClr val="CCCCCC"/>
                </a:solidFill>
                <a:latin typeface="Consolas"/>
                <a:ea typeface="Consolas"/>
                <a:cs typeface="Consolas"/>
                <a:sym typeface="Consolas"/>
              </a:rPr>
              <a:t>).</a:t>
            </a:r>
            <a:r>
              <a:rPr b="0" lang="en-US" sz="1200">
                <a:solidFill>
                  <a:srgbClr val="DCDCAA"/>
                </a:solidFill>
                <a:latin typeface="Consolas"/>
                <a:ea typeface="Consolas"/>
                <a:cs typeface="Consolas"/>
                <a:sym typeface="Consolas"/>
              </a:rPr>
              <a:t>send</a:t>
            </a:r>
            <a:r>
              <a:rPr b="0" lang="en-US" sz="1200">
                <a:solidFill>
                  <a:srgbClr val="CCCCCC"/>
                </a:solidFill>
                <a:latin typeface="Consolas"/>
                <a:ea typeface="Consolas"/>
                <a:cs typeface="Consolas"/>
                <a:sym typeface="Consolas"/>
              </a:rPr>
              <a:t>(</a:t>
            </a:r>
            <a:r>
              <a:rPr b="0" lang="en-US" sz="1200">
                <a:solidFill>
                  <a:srgbClr val="CE9178"/>
                </a:solidFill>
                <a:latin typeface="Consolas"/>
                <a:ea typeface="Consolas"/>
                <a:cs typeface="Consolas"/>
                <a:sym typeface="Consolas"/>
              </a:rPr>
              <a:t>'Article not found'</a:t>
            </a:r>
            <a:r>
              <a:rPr b="0" lang="en-US" sz="1200">
                <a:solidFill>
                  <a:srgbClr val="CCCCCC"/>
                </a:solidFill>
                <a:latin typeface="Consolas"/>
                <a:ea typeface="Consolas"/>
                <a:cs typeface="Consolas"/>
                <a:sym typeface="Consolas"/>
              </a:rPr>
              <a:t>);</a:t>
            </a:r>
            <a:endParaRPr/>
          </a:p>
          <a:p>
            <a:pPr indent="-228600" lvl="0" marL="457200" marR="0" rtl="0" algn="l">
              <a:lnSpc>
                <a:spcPct val="100000"/>
              </a:lnSpc>
              <a:spcBef>
                <a:spcPts val="0"/>
              </a:spcBef>
              <a:spcAft>
                <a:spcPts val="0"/>
              </a:spcAft>
              <a:buSzPts val="1400"/>
              <a:buNone/>
            </a:pPr>
            <a:br>
              <a:rPr b="0" lang="en-US" sz="1200">
                <a:solidFill>
                  <a:srgbClr val="CCCCCC"/>
                </a:solidFill>
                <a:latin typeface="Consolas"/>
                <a:ea typeface="Consolas"/>
                <a:cs typeface="Consolas"/>
                <a:sym typeface="Consolas"/>
              </a:rPr>
            </a:br>
            <a:r>
              <a:rPr b="0" lang="en-US" sz="1200">
                <a:solidFill>
                  <a:srgbClr val="CCCCCC"/>
                </a:solidFill>
                <a:latin typeface="Consolas"/>
                <a:ea typeface="Consolas"/>
                <a:cs typeface="Consolas"/>
                <a:sym typeface="Consolas"/>
              </a:rPr>
              <a:t>    </a:t>
            </a:r>
            <a:r>
              <a:rPr b="0" lang="en-US" sz="1200">
                <a:solidFill>
                  <a:srgbClr val="6A9955"/>
                </a:solidFill>
                <a:latin typeface="Consolas"/>
                <a:ea typeface="Consolas"/>
                <a:cs typeface="Consolas"/>
                <a:sym typeface="Consolas"/>
              </a:rPr>
              <a:t>// Remove posts from the array</a:t>
            </a:r>
            <a:endParaRPr b="0" sz="1200">
              <a:solidFill>
                <a:srgbClr val="CCCCCC"/>
              </a:solidFill>
              <a:latin typeface="Consolas"/>
              <a:ea typeface="Consolas"/>
              <a:cs typeface="Consolas"/>
              <a:sym typeface="Consolas"/>
            </a:endParaRPr>
          </a:p>
          <a:p>
            <a:pPr indent="-228600" lvl="0" marL="457200" marR="0" rtl="0" algn="l">
              <a:lnSpc>
                <a:spcPct val="100000"/>
              </a:lnSpc>
              <a:spcBef>
                <a:spcPts val="0"/>
              </a:spcBef>
              <a:spcAft>
                <a:spcPts val="0"/>
              </a:spcAft>
              <a:buSzPts val="1400"/>
              <a:buNone/>
            </a:pPr>
            <a:r>
              <a:rPr b="0" lang="en-US" sz="1200">
                <a:solidFill>
                  <a:srgbClr val="CCCCCC"/>
                </a:solidFill>
                <a:latin typeface="Consolas"/>
                <a:ea typeface="Consolas"/>
                <a:cs typeface="Consolas"/>
                <a:sym typeface="Consolas"/>
              </a:rPr>
              <a:t>    </a:t>
            </a:r>
            <a:r>
              <a:rPr b="0" lang="en-US" sz="1200">
                <a:solidFill>
                  <a:srgbClr val="569CD6"/>
                </a:solidFill>
                <a:latin typeface="Consolas"/>
                <a:ea typeface="Consolas"/>
                <a:cs typeface="Consolas"/>
                <a:sym typeface="Consolas"/>
              </a:rPr>
              <a:t>const</a:t>
            </a:r>
            <a:r>
              <a:rPr b="0" lang="en-US" sz="1200">
                <a:solidFill>
                  <a:srgbClr val="CCCCCC"/>
                </a:solidFill>
                <a:latin typeface="Consolas"/>
                <a:ea typeface="Consolas"/>
                <a:cs typeface="Consolas"/>
                <a:sym typeface="Consolas"/>
              </a:rPr>
              <a:t> </a:t>
            </a:r>
            <a:r>
              <a:rPr b="0" lang="en-US" sz="1200">
                <a:solidFill>
                  <a:srgbClr val="4FC1FF"/>
                </a:solidFill>
                <a:latin typeface="Consolas"/>
                <a:ea typeface="Consolas"/>
                <a:cs typeface="Consolas"/>
                <a:sym typeface="Consolas"/>
              </a:rPr>
              <a:t>deletedArticle</a:t>
            </a:r>
            <a:r>
              <a:rPr b="0" lang="en-US" sz="1200">
                <a:solidFill>
                  <a:srgbClr val="CCCCCC"/>
                </a:solidFill>
                <a:latin typeface="Consolas"/>
                <a:ea typeface="Consolas"/>
                <a:cs typeface="Consolas"/>
                <a:sym typeface="Consolas"/>
              </a:rPr>
              <a:t> </a:t>
            </a:r>
            <a:r>
              <a:rPr b="0" lang="en-US" sz="1200">
                <a:solidFill>
                  <a:srgbClr val="D4D4D4"/>
                </a:solidFill>
                <a:latin typeface="Consolas"/>
                <a:ea typeface="Consolas"/>
                <a:cs typeface="Consolas"/>
                <a:sym typeface="Consolas"/>
              </a:rPr>
              <a:t>=</a:t>
            </a:r>
            <a:r>
              <a:rPr b="0" lang="en-US" sz="1200">
                <a:solidFill>
                  <a:srgbClr val="CCCCCC"/>
                </a:solidFill>
                <a:latin typeface="Consolas"/>
                <a:ea typeface="Consolas"/>
                <a:cs typeface="Consolas"/>
                <a:sym typeface="Consolas"/>
              </a:rPr>
              <a:t> </a:t>
            </a:r>
            <a:r>
              <a:rPr b="0" lang="en-US" sz="1200">
                <a:solidFill>
                  <a:srgbClr val="4FC1FF"/>
                </a:solidFill>
                <a:latin typeface="Consolas"/>
                <a:ea typeface="Consolas"/>
                <a:cs typeface="Consolas"/>
                <a:sym typeface="Consolas"/>
              </a:rPr>
              <a:t>articles</a:t>
            </a:r>
            <a:r>
              <a:rPr b="0" lang="en-US" sz="1200">
                <a:solidFill>
                  <a:srgbClr val="CCCCCC"/>
                </a:solidFill>
                <a:latin typeface="Consolas"/>
                <a:ea typeface="Consolas"/>
                <a:cs typeface="Consolas"/>
                <a:sym typeface="Consolas"/>
              </a:rPr>
              <a:t>.</a:t>
            </a:r>
            <a:r>
              <a:rPr b="0" lang="en-US" sz="1200">
                <a:solidFill>
                  <a:srgbClr val="DCDCAA"/>
                </a:solidFill>
                <a:latin typeface="Consolas"/>
                <a:ea typeface="Consolas"/>
                <a:cs typeface="Consolas"/>
                <a:sym typeface="Consolas"/>
              </a:rPr>
              <a:t>splice</a:t>
            </a:r>
            <a:r>
              <a:rPr b="0" lang="en-US" sz="1200">
                <a:solidFill>
                  <a:srgbClr val="CCCCCC"/>
                </a:solidFill>
                <a:latin typeface="Consolas"/>
                <a:ea typeface="Consolas"/>
                <a:cs typeface="Consolas"/>
                <a:sym typeface="Consolas"/>
              </a:rPr>
              <a:t>(</a:t>
            </a:r>
            <a:r>
              <a:rPr b="0" lang="en-US" sz="1200">
                <a:solidFill>
                  <a:srgbClr val="4FC1FF"/>
                </a:solidFill>
                <a:latin typeface="Consolas"/>
                <a:ea typeface="Consolas"/>
                <a:cs typeface="Consolas"/>
                <a:sym typeface="Consolas"/>
              </a:rPr>
              <a:t>index</a:t>
            </a:r>
            <a:r>
              <a:rPr b="0" lang="en-US" sz="1200">
                <a:solidFill>
                  <a:srgbClr val="CCCCCC"/>
                </a:solidFill>
                <a:latin typeface="Consolas"/>
                <a:ea typeface="Consolas"/>
                <a:cs typeface="Consolas"/>
                <a:sym typeface="Consolas"/>
              </a:rPr>
              <a:t>, </a:t>
            </a:r>
            <a:r>
              <a:rPr b="0" lang="en-US" sz="1200">
                <a:solidFill>
                  <a:srgbClr val="B5CEA8"/>
                </a:solidFill>
                <a:latin typeface="Consolas"/>
                <a:ea typeface="Consolas"/>
                <a:cs typeface="Consolas"/>
                <a:sym typeface="Consolas"/>
              </a:rPr>
              <a:t>1</a:t>
            </a:r>
            <a:r>
              <a:rPr b="0" lang="en-US" sz="1200">
                <a:solidFill>
                  <a:srgbClr val="CCCCCC"/>
                </a:solidFill>
                <a:latin typeface="Consolas"/>
                <a:ea typeface="Consolas"/>
                <a:cs typeface="Consolas"/>
                <a:sym typeface="Consolas"/>
              </a:rPr>
              <a:t>);</a:t>
            </a:r>
            <a:endParaRPr/>
          </a:p>
          <a:p>
            <a:pPr indent="-228600" lvl="0" marL="457200" marR="0" rtl="0" algn="l">
              <a:lnSpc>
                <a:spcPct val="100000"/>
              </a:lnSpc>
              <a:spcBef>
                <a:spcPts val="0"/>
              </a:spcBef>
              <a:spcAft>
                <a:spcPts val="0"/>
              </a:spcAft>
              <a:buSzPts val="1400"/>
              <a:buNone/>
            </a:pPr>
            <a:r>
              <a:rPr b="0" lang="en-US" sz="1200">
                <a:solidFill>
                  <a:srgbClr val="CCCCCC"/>
                </a:solidFill>
                <a:latin typeface="Consolas"/>
                <a:ea typeface="Consolas"/>
                <a:cs typeface="Consolas"/>
                <a:sym typeface="Consolas"/>
              </a:rPr>
              <a:t>    </a:t>
            </a:r>
            <a:r>
              <a:rPr b="0" lang="en-US" sz="1200">
                <a:solidFill>
                  <a:srgbClr val="9CDCFE"/>
                </a:solidFill>
                <a:latin typeface="Consolas"/>
                <a:ea typeface="Consolas"/>
                <a:cs typeface="Consolas"/>
                <a:sym typeface="Consolas"/>
              </a:rPr>
              <a:t>res</a:t>
            </a:r>
            <a:r>
              <a:rPr b="0" lang="en-US" sz="1200">
                <a:solidFill>
                  <a:srgbClr val="CCCCCC"/>
                </a:solidFill>
                <a:latin typeface="Consolas"/>
                <a:ea typeface="Consolas"/>
                <a:cs typeface="Consolas"/>
                <a:sym typeface="Consolas"/>
              </a:rPr>
              <a:t>.</a:t>
            </a:r>
            <a:r>
              <a:rPr b="0" lang="en-US" sz="1200">
                <a:solidFill>
                  <a:srgbClr val="DCDCAA"/>
                </a:solidFill>
                <a:latin typeface="Consolas"/>
                <a:ea typeface="Consolas"/>
                <a:cs typeface="Consolas"/>
                <a:sym typeface="Consolas"/>
              </a:rPr>
              <a:t>status</a:t>
            </a:r>
            <a:r>
              <a:rPr b="0" lang="en-US" sz="1200">
                <a:solidFill>
                  <a:srgbClr val="CCCCCC"/>
                </a:solidFill>
                <a:latin typeface="Consolas"/>
                <a:ea typeface="Consolas"/>
                <a:cs typeface="Consolas"/>
                <a:sym typeface="Consolas"/>
              </a:rPr>
              <a:t>(</a:t>
            </a:r>
            <a:r>
              <a:rPr b="0" lang="en-US" sz="1200">
                <a:solidFill>
                  <a:srgbClr val="B5CEA8"/>
                </a:solidFill>
                <a:latin typeface="Consolas"/>
                <a:ea typeface="Consolas"/>
                <a:cs typeface="Consolas"/>
                <a:sym typeface="Consolas"/>
              </a:rPr>
              <a:t>204</a:t>
            </a:r>
            <a:r>
              <a:rPr b="0" lang="en-US" sz="1200">
                <a:solidFill>
                  <a:srgbClr val="CCCCCC"/>
                </a:solidFill>
                <a:latin typeface="Consolas"/>
                <a:ea typeface="Consolas"/>
                <a:cs typeface="Consolas"/>
                <a:sym typeface="Consolas"/>
              </a:rPr>
              <a:t>).</a:t>
            </a:r>
            <a:r>
              <a:rPr b="0" lang="en-US" sz="1200">
                <a:solidFill>
                  <a:srgbClr val="DCDCAA"/>
                </a:solidFill>
                <a:latin typeface="Consolas"/>
                <a:ea typeface="Consolas"/>
                <a:cs typeface="Consolas"/>
                <a:sym typeface="Consolas"/>
              </a:rPr>
              <a:t>json</a:t>
            </a:r>
            <a:r>
              <a:rPr b="0" lang="en-US" sz="1200">
                <a:solidFill>
                  <a:srgbClr val="CCCCCC"/>
                </a:solidFill>
                <a:latin typeface="Consolas"/>
                <a:ea typeface="Consolas"/>
                <a:cs typeface="Consolas"/>
                <a:sym typeface="Consolas"/>
              </a:rPr>
              <a:t>(</a:t>
            </a:r>
            <a:r>
              <a:rPr b="0" lang="en-US" sz="1200">
                <a:solidFill>
                  <a:srgbClr val="4FC1FF"/>
                </a:solidFill>
                <a:latin typeface="Consolas"/>
                <a:ea typeface="Consolas"/>
                <a:cs typeface="Consolas"/>
                <a:sym typeface="Consolas"/>
              </a:rPr>
              <a:t>deletedArticle</a:t>
            </a:r>
            <a:r>
              <a:rPr b="0" lang="en-US" sz="1200">
                <a:solidFill>
                  <a:srgbClr val="CCCCCC"/>
                </a:solidFill>
                <a:latin typeface="Consolas"/>
                <a:ea typeface="Consolas"/>
                <a:cs typeface="Consolas"/>
                <a:sym typeface="Consolas"/>
              </a:rPr>
              <a:t>);</a:t>
            </a:r>
            <a:endParaRPr/>
          </a:p>
          <a:p>
            <a:pPr indent="-228600" lvl="0" marL="457200" marR="0" rtl="0" algn="l">
              <a:lnSpc>
                <a:spcPct val="100000"/>
              </a:lnSpc>
              <a:spcBef>
                <a:spcPts val="0"/>
              </a:spcBef>
              <a:spcAft>
                <a:spcPts val="0"/>
              </a:spcAft>
              <a:buSzPts val="1400"/>
              <a:buNone/>
            </a:pPr>
            <a:r>
              <a:rPr b="0" lang="en-US" sz="1200">
                <a:solidFill>
                  <a:srgbClr val="CCCCCC"/>
                </a:solidFill>
                <a:latin typeface="Consolas"/>
                <a:ea typeface="Consolas"/>
                <a:cs typeface="Consolas"/>
                <a:sym typeface="Consolas"/>
              </a:rPr>
              <a:t>});</a:t>
            </a:r>
            <a:endParaRPr/>
          </a:p>
          <a:p>
            <a:pPr indent="-228600" lvl="0" marL="457200" marR="0" rtl="0" algn="l">
              <a:lnSpc>
                <a:spcPct val="100000"/>
              </a:lnSpc>
              <a:spcBef>
                <a:spcPts val="0"/>
              </a:spcBef>
              <a:spcAft>
                <a:spcPts val="0"/>
              </a:spcAft>
              <a:buSzPts val="1400"/>
              <a:buNone/>
            </a:pPr>
            <a:r>
              <a:t/>
            </a:r>
            <a:endParaRPr/>
          </a:p>
        </p:txBody>
      </p:sp>
      <p:sp>
        <p:nvSpPr>
          <p:cNvPr id="326" name="Google Shape;326;p10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1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4" name="Google Shape;334;p1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rPr b="0" lang="en-US" sz="1200">
                <a:solidFill>
                  <a:srgbClr val="4FC1FF"/>
                </a:solidFill>
                <a:latin typeface="Consolas"/>
                <a:ea typeface="Consolas"/>
                <a:cs typeface="Consolas"/>
                <a:sym typeface="Consolas"/>
              </a:rPr>
              <a:t>app</a:t>
            </a:r>
            <a:r>
              <a:rPr b="0" lang="en-US" sz="1200">
                <a:solidFill>
                  <a:srgbClr val="CCCCCC"/>
                </a:solidFill>
                <a:latin typeface="Consolas"/>
                <a:ea typeface="Consolas"/>
                <a:cs typeface="Consolas"/>
                <a:sym typeface="Consolas"/>
              </a:rPr>
              <a:t>.</a:t>
            </a:r>
            <a:r>
              <a:rPr b="0" lang="en-US" sz="1200">
                <a:solidFill>
                  <a:srgbClr val="DCDCAA"/>
                </a:solidFill>
                <a:latin typeface="Consolas"/>
                <a:ea typeface="Consolas"/>
                <a:cs typeface="Consolas"/>
                <a:sym typeface="Consolas"/>
              </a:rPr>
              <a:t>delete</a:t>
            </a:r>
            <a:r>
              <a:rPr b="0" lang="en-US" sz="1200">
                <a:solidFill>
                  <a:srgbClr val="CCCCCC"/>
                </a:solidFill>
                <a:latin typeface="Consolas"/>
                <a:ea typeface="Consolas"/>
                <a:cs typeface="Consolas"/>
                <a:sym typeface="Consolas"/>
              </a:rPr>
              <a:t>(</a:t>
            </a:r>
            <a:r>
              <a:rPr b="0" lang="en-US" sz="1200">
                <a:solidFill>
                  <a:srgbClr val="CE9178"/>
                </a:solidFill>
                <a:latin typeface="Consolas"/>
                <a:ea typeface="Consolas"/>
                <a:cs typeface="Consolas"/>
                <a:sym typeface="Consolas"/>
              </a:rPr>
              <a:t>'/article/:id'</a:t>
            </a:r>
            <a:r>
              <a:rPr b="0" lang="en-US" sz="1200">
                <a:solidFill>
                  <a:srgbClr val="CCCCCC"/>
                </a:solidFill>
                <a:latin typeface="Consolas"/>
                <a:ea typeface="Consolas"/>
                <a:cs typeface="Consolas"/>
                <a:sym typeface="Consolas"/>
              </a:rPr>
              <a:t>, (</a:t>
            </a:r>
            <a:r>
              <a:rPr b="0" lang="en-US" sz="1200">
                <a:solidFill>
                  <a:srgbClr val="9CDCFE"/>
                </a:solidFill>
                <a:latin typeface="Consolas"/>
                <a:ea typeface="Consolas"/>
                <a:cs typeface="Consolas"/>
                <a:sym typeface="Consolas"/>
              </a:rPr>
              <a:t>req</a:t>
            </a:r>
            <a:r>
              <a:rPr b="0" lang="en-US" sz="1200">
                <a:solidFill>
                  <a:srgbClr val="CCCCCC"/>
                </a:solidFill>
                <a:latin typeface="Consolas"/>
                <a:ea typeface="Consolas"/>
                <a:cs typeface="Consolas"/>
                <a:sym typeface="Consolas"/>
              </a:rPr>
              <a:t>, </a:t>
            </a:r>
            <a:r>
              <a:rPr b="0" lang="en-US" sz="1200">
                <a:solidFill>
                  <a:srgbClr val="9CDCFE"/>
                </a:solidFill>
                <a:latin typeface="Consolas"/>
                <a:ea typeface="Consolas"/>
                <a:cs typeface="Consolas"/>
                <a:sym typeface="Consolas"/>
              </a:rPr>
              <a:t>res</a:t>
            </a:r>
            <a:r>
              <a:rPr b="0" lang="en-US" sz="1200">
                <a:solidFill>
                  <a:srgbClr val="CCCCCC"/>
                </a:solidFill>
                <a:latin typeface="Consolas"/>
                <a:ea typeface="Consolas"/>
                <a:cs typeface="Consolas"/>
                <a:sym typeface="Consolas"/>
              </a:rPr>
              <a:t>) </a:t>
            </a:r>
            <a:r>
              <a:rPr b="0" lang="en-US" sz="1200">
                <a:solidFill>
                  <a:srgbClr val="569CD6"/>
                </a:solidFill>
                <a:latin typeface="Consolas"/>
                <a:ea typeface="Consolas"/>
                <a:cs typeface="Consolas"/>
                <a:sym typeface="Consolas"/>
              </a:rPr>
              <a:t>=&gt;</a:t>
            </a:r>
            <a:r>
              <a:rPr b="0" lang="en-US" sz="1200">
                <a:solidFill>
                  <a:srgbClr val="CCCCCC"/>
                </a:solidFill>
                <a:latin typeface="Consolas"/>
                <a:ea typeface="Consolas"/>
                <a:cs typeface="Consolas"/>
                <a:sym typeface="Consolas"/>
              </a:rPr>
              <a:t> {</a:t>
            </a:r>
            <a:endParaRPr/>
          </a:p>
          <a:p>
            <a:pPr indent="-228600" lvl="0" marL="457200" marR="0" rtl="0" algn="l">
              <a:lnSpc>
                <a:spcPct val="100000"/>
              </a:lnSpc>
              <a:spcBef>
                <a:spcPts val="0"/>
              </a:spcBef>
              <a:spcAft>
                <a:spcPts val="0"/>
              </a:spcAft>
              <a:buSzPts val="1400"/>
              <a:buNone/>
            </a:pPr>
            <a:r>
              <a:rPr b="0" lang="en-US" sz="1200">
                <a:solidFill>
                  <a:srgbClr val="CCCCCC"/>
                </a:solidFill>
                <a:latin typeface="Consolas"/>
                <a:ea typeface="Consolas"/>
                <a:cs typeface="Consolas"/>
                <a:sym typeface="Consolas"/>
              </a:rPr>
              <a:t>    </a:t>
            </a:r>
            <a:r>
              <a:rPr b="0" lang="en-US" sz="1200">
                <a:solidFill>
                  <a:srgbClr val="569CD6"/>
                </a:solidFill>
                <a:latin typeface="Consolas"/>
                <a:ea typeface="Consolas"/>
                <a:cs typeface="Consolas"/>
                <a:sym typeface="Consolas"/>
              </a:rPr>
              <a:t>const</a:t>
            </a:r>
            <a:r>
              <a:rPr b="0" lang="en-US" sz="1200">
                <a:solidFill>
                  <a:srgbClr val="CCCCCC"/>
                </a:solidFill>
                <a:latin typeface="Consolas"/>
                <a:ea typeface="Consolas"/>
                <a:cs typeface="Consolas"/>
                <a:sym typeface="Consolas"/>
              </a:rPr>
              <a:t> </a:t>
            </a:r>
            <a:r>
              <a:rPr b="0" lang="en-US" sz="1200">
                <a:solidFill>
                  <a:srgbClr val="4FC1FF"/>
                </a:solidFill>
                <a:latin typeface="Consolas"/>
                <a:ea typeface="Consolas"/>
                <a:cs typeface="Consolas"/>
                <a:sym typeface="Consolas"/>
              </a:rPr>
              <a:t>index</a:t>
            </a:r>
            <a:r>
              <a:rPr b="0" lang="en-US" sz="1200">
                <a:solidFill>
                  <a:srgbClr val="CCCCCC"/>
                </a:solidFill>
                <a:latin typeface="Consolas"/>
                <a:ea typeface="Consolas"/>
                <a:cs typeface="Consolas"/>
                <a:sym typeface="Consolas"/>
              </a:rPr>
              <a:t> </a:t>
            </a:r>
            <a:r>
              <a:rPr b="0" lang="en-US" sz="1200">
                <a:solidFill>
                  <a:srgbClr val="D4D4D4"/>
                </a:solidFill>
                <a:latin typeface="Consolas"/>
                <a:ea typeface="Consolas"/>
                <a:cs typeface="Consolas"/>
                <a:sym typeface="Consolas"/>
              </a:rPr>
              <a:t>=</a:t>
            </a:r>
            <a:r>
              <a:rPr b="0" lang="en-US" sz="1200">
                <a:solidFill>
                  <a:srgbClr val="CCCCCC"/>
                </a:solidFill>
                <a:latin typeface="Consolas"/>
                <a:ea typeface="Consolas"/>
                <a:cs typeface="Consolas"/>
                <a:sym typeface="Consolas"/>
              </a:rPr>
              <a:t> </a:t>
            </a:r>
            <a:r>
              <a:rPr b="0" lang="en-US" sz="1200">
                <a:solidFill>
                  <a:srgbClr val="4FC1FF"/>
                </a:solidFill>
                <a:latin typeface="Consolas"/>
                <a:ea typeface="Consolas"/>
                <a:cs typeface="Consolas"/>
                <a:sym typeface="Consolas"/>
              </a:rPr>
              <a:t>articles</a:t>
            </a:r>
            <a:r>
              <a:rPr b="0" lang="en-US" sz="1200">
                <a:solidFill>
                  <a:srgbClr val="CCCCCC"/>
                </a:solidFill>
                <a:latin typeface="Consolas"/>
                <a:ea typeface="Consolas"/>
                <a:cs typeface="Consolas"/>
                <a:sym typeface="Consolas"/>
              </a:rPr>
              <a:t>.</a:t>
            </a:r>
            <a:r>
              <a:rPr b="0" lang="en-US" sz="1200">
                <a:solidFill>
                  <a:srgbClr val="DCDCAA"/>
                </a:solidFill>
                <a:latin typeface="Consolas"/>
                <a:ea typeface="Consolas"/>
                <a:cs typeface="Consolas"/>
                <a:sym typeface="Consolas"/>
              </a:rPr>
              <a:t>findIndex</a:t>
            </a:r>
            <a:r>
              <a:rPr b="0" lang="en-US" sz="1200">
                <a:solidFill>
                  <a:srgbClr val="CCCCCC"/>
                </a:solidFill>
                <a:latin typeface="Consolas"/>
                <a:ea typeface="Consolas"/>
                <a:cs typeface="Consolas"/>
                <a:sym typeface="Consolas"/>
              </a:rPr>
              <a:t>(</a:t>
            </a:r>
            <a:r>
              <a:rPr b="0" lang="en-US" sz="1200">
                <a:solidFill>
                  <a:srgbClr val="9CDCFE"/>
                </a:solidFill>
                <a:latin typeface="Consolas"/>
                <a:ea typeface="Consolas"/>
                <a:cs typeface="Consolas"/>
                <a:sym typeface="Consolas"/>
              </a:rPr>
              <a:t>article</a:t>
            </a:r>
            <a:r>
              <a:rPr b="0" lang="en-US" sz="1200">
                <a:solidFill>
                  <a:srgbClr val="CCCCCC"/>
                </a:solidFill>
                <a:latin typeface="Consolas"/>
                <a:ea typeface="Consolas"/>
                <a:cs typeface="Consolas"/>
                <a:sym typeface="Consolas"/>
              </a:rPr>
              <a:t> </a:t>
            </a:r>
            <a:r>
              <a:rPr b="0" lang="en-US" sz="1200">
                <a:solidFill>
                  <a:srgbClr val="569CD6"/>
                </a:solidFill>
                <a:latin typeface="Consolas"/>
                <a:ea typeface="Consolas"/>
                <a:cs typeface="Consolas"/>
                <a:sym typeface="Consolas"/>
              </a:rPr>
              <a:t>=&gt;</a:t>
            </a:r>
            <a:r>
              <a:rPr b="0" lang="en-US" sz="1200">
                <a:solidFill>
                  <a:srgbClr val="CCCCCC"/>
                </a:solidFill>
                <a:latin typeface="Consolas"/>
                <a:ea typeface="Consolas"/>
                <a:cs typeface="Consolas"/>
                <a:sym typeface="Consolas"/>
              </a:rPr>
              <a:t> </a:t>
            </a:r>
            <a:r>
              <a:rPr b="0" lang="en-US" sz="1200">
                <a:solidFill>
                  <a:srgbClr val="9CDCFE"/>
                </a:solidFill>
                <a:latin typeface="Consolas"/>
                <a:ea typeface="Consolas"/>
                <a:cs typeface="Consolas"/>
                <a:sym typeface="Consolas"/>
              </a:rPr>
              <a:t>article</a:t>
            </a:r>
            <a:r>
              <a:rPr b="0" lang="en-US" sz="1200">
                <a:solidFill>
                  <a:srgbClr val="CCCCCC"/>
                </a:solidFill>
                <a:latin typeface="Consolas"/>
                <a:ea typeface="Consolas"/>
                <a:cs typeface="Consolas"/>
                <a:sym typeface="Consolas"/>
              </a:rPr>
              <a:t>.</a:t>
            </a:r>
            <a:r>
              <a:rPr b="0" lang="en-US" sz="1200">
                <a:solidFill>
                  <a:srgbClr val="9CDCFE"/>
                </a:solidFill>
                <a:latin typeface="Consolas"/>
                <a:ea typeface="Consolas"/>
                <a:cs typeface="Consolas"/>
                <a:sym typeface="Consolas"/>
              </a:rPr>
              <a:t>id</a:t>
            </a:r>
            <a:r>
              <a:rPr b="0" lang="en-US" sz="1200">
                <a:solidFill>
                  <a:srgbClr val="CCCCCC"/>
                </a:solidFill>
                <a:latin typeface="Consolas"/>
                <a:ea typeface="Consolas"/>
                <a:cs typeface="Consolas"/>
                <a:sym typeface="Consolas"/>
              </a:rPr>
              <a:t> </a:t>
            </a:r>
            <a:r>
              <a:rPr b="0" lang="en-US" sz="1200">
                <a:solidFill>
                  <a:srgbClr val="D4D4D4"/>
                </a:solidFill>
                <a:latin typeface="Consolas"/>
                <a:ea typeface="Consolas"/>
                <a:cs typeface="Consolas"/>
                <a:sym typeface="Consolas"/>
              </a:rPr>
              <a:t>===</a:t>
            </a:r>
            <a:r>
              <a:rPr b="0" lang="en-US" sz="1200">
                <a:solidFill>
                  <a:srgbClr val="CCCCCC"/>
                </a:solidFill>
                <a:latin typeface="Consolas"/>
                <a:ea typeface="Consolas"/>
                <a:cs typeface="Consolas"/>
                <a:sym typeface="Consolas"/>
              </a:rPr>
              <a:t> </a:t>
            </a:r>
            <a:r>
              <a:rPr b="0" lang="en-US" sz="1200">
                <a:solidFill>
                  <a:srgbClr val="DCDCAA"/>
                </a:solidFill>
                <a:latin typeface="Consolas"/>
                <a:ea typeface="Consolas"/>
                <a:cs typeface="Consolas"/>
                <a:sym typeface="Consolas"/>
              </a:rPr>
              <a:t>parseInt</a:t>
            </a:r>
            <a:r>
              <a:rPr b="0" lang="en-US" sz="1200">
                <a:solidFill>
                  <a:srgbClr val="CCCCCC"/>
                </a:solidFill>
                <a:latin typeface="Consolas"/>
                <a:ea typeface="Consolas"/>
                <a:cs typeface="Consolas"/>
                <a:sym typeface="Consolas"/>
              </a:rPr>
              <a:t>(</a:t>
            </a:r>
            <a:r>
              <a:rPr b="0" lang="en-US" sz="1200">
                <a:solidFill>
                  <a:srgbClr val="9CDCFE"/>
                </a:solidFill>
                <a:latin typeface="Consolas"/>
                <a:ea typeface="Consolas"/>
                <a:cs typeface="Consolas"/>
                <a:sym typeface="Consolas"/>
              </a:rPr>
              <a:t>req</a:t>
            </a:r>
            <a:r>
              <a:rPr b="0" lang="en-US" sz="1200">
                <a:solidFill>
                  <a:srgbClr val="CCCCCC"/>
                </a:solidFill>
                <a:latin typeface="Consolas"/>
                <a:ea typeface="Consolas"/>
                <a:cs typeface="Consolas"/>
                <a:sym typeface="Consolas"/>
              </a:rPr>
              <a:t>.</a:t>
            </a:r>
            <a:r>
              <a:rPr b="0" lang="en-US" sz="1200">
                <a:solidFill>
                  <a:srgbClr val="9CDCFE"/>
                </a:solidFill>
                <a:latin typeface="Consolas"/>
                <a:ea typeface="Consolas"/>
                <a:cs typeface="Consolas"/>
                <a:sym typeface="Consolas"/>
              </a:rPr>
              <a:t>params</a:t>
            </a:r>
            <a:r>
              <a:rPr b="0" lang="en-US" sz="1200">
                <a:solidFill>
                  <a:srgbClr val="CCCCCC"/>
                </a:solidFill>
                <a:latin typeface="Consolas"/>
                <a:ea typeface="Consolas"/>
                <a:cs typeface="Consolas"/>
                <a:sym typeface="Consolas"/>
              </a:rPr>
              <a:t>.</a:t>
            </a:r>
            <a:r>
              <a:rPr b="0" lang="en-US" sz="1200">
                <a:solidFill>
                  <a:srgbClr val="9CDCFE"/>
                </a:solidFill>
                <a:latin typeface="Consolas"/>
                <a:ea typeface="Consolas"/>
                <a:cs typeface="Consolas"/>
                <a:sym typeface="Consolas"/>
              </a:rPr>
              <a:t>id</a:t>
            </a:r>
            <a:r>
              <a:rPr b="0" lang="en-US" sz="1200">
                <a:solidFill>
                  <a:srgbClr val="CCCCCC"/>
                </a:solidFill>
                <a:latin typeface="Consolas"/>
                <a:ea typeface="Consolas"/>
                <a:cs typeface="Consolas"/>
                <a:sym typeface="Consolas"/>
              </a:rPr>
              <a:t>));</a:t>
            </a:r>
            <a:endParaRPr/>
          </a:p>
          <a:p>
            <a:pPr indent="-228600" lvl="0" marL="457200" marR="0" rtl="0" algn="l">
              <a:lnSpc>
                <a:spcPct val="100000"/>
              </a:lnSpc>
              <a:spcBef>
                <a:spcPts val="0"/>
              </a:spcBef>
              <a:spcAft>
                <a:spcPts val="0"/>
              </a:spcAft>
              <a:buSzPts val="1400"/>
              <a:buNone/>
            </a:pPr>
            <a:r>
              <a:rPr b="0" lang="en-US" sz="1200">
                <a:solidFill>
                  <a:srgbClr val="CCCCCC"/>
                </a:solidFill>
                <a:latin typeface="Consolas"/>
                <a:ea typeface="Consolas"/>
                <a:cs typeface="Consolas"/>
                <a:sym typeface="Consolas"/>
              </a:rPr>
              <a:t>    </a:t>
            </a:r>
            <a:r>
              <a:rPr b="0" lang="en-US" sz="1200">
                <a:solidFill>
                  <a:srgbClr val="C586C0"/>
                </a:solidFill>
                <a:latin typeface="Consolas"/>
                <a:ea typeface="Consolas"/>
                <a:cs typeface="Consolas"/>
                <a:sym typeface="Consolas"/>
              </a:rPr>
              <a:t>if</a:t>
            </a:r>
            <a:r>
              <a:rPr b="0" lang="en-US" sz="1200">
                <a:solidFill>
                  <a:srgbClr val="CCCCCC"/>
                </a:solidFill>
                <a:latin typeface="Consolas"/>
                <a:ea typeface="Consolas"/>
                <a:cs typeface="Consolas"/>
                <a:sym typeface="Consolas"/>
              </a:rPr>
              <a:t> (</a:t>
            </a:r>
            <a:r>
              <a:rPr b="0" lang="en-US" sz="1200">
                <a:solidFill>
                  <a:srgbClr val="4FC1FF"/>
                </a:solidFill>
                <a:latin typeface="Consolas"/>
                <a:ea typeface="Consolas"/>
                <a:cs typeface="Consolas"/>
                <a:sym typeface="Consolas"/>
              </a:rPr>
              <a:t>index</a:t>
            </a:r>
            <a:r>
              <a:rPr b="0" lang="en-US" sz="1200">
                <a:solidFill>
                  <a:srgbClr val="CCCCCC"/>
                </a:solidFill>
                <a:latin typeface="Consolas"/>
                <a:ea typeface="Consolas"/>
                <a:cs typeface="Consolas"/>
                <a:sym typeface="Consolas"/>
              </a:rPr>
              <a:t> </a:t>
            </a:r>
            <a:r>
              <a:rPr b="0" lang="en-US" sz="1200">
                <a:solidFill>
                  <a:srgbClr val="D4D4D4"/>
                </a:solidFill>
                <a:latin typeface="Consolas"/>
                <a:ea typeface="Consolas"/>
                <a:cs typeface="Consolas"/>
                <a:sym typeface="Consolas"/>
              </a:rPr>
              <a:t>===</a:t>
            </a:r>
            <a:r>
              <a:rPr b="0" lang="en-US" sz="1200">
                <a:solidFill>
                  <a:srgbClr val="CCCCCC"/>
                </a:solidFill>
                <a:latin typeface="Consolas"/>
                <a:ea typeface="Consolas"/>
                <a:cs typeface="Consolas"/>
                <a:sym typeface="Consolas"/>
              </a:rPr>
              <a:t> </a:t>
            </a:r>
            <a:r>
              <a:rPr b="0" lang="en-US" sz="1200">
                <a:solidFill>
                  <a:srgbClr val="D4D4D4"/>
                </a:solidFill>
                <a:latin typeface="Consolas"/>
                <a:ea typeface="Consolas"/>
                <a:cs typeface="Consolas"/>
                <a:sym typeface="Consolas"/>
              </a:rPr>
              <a:t>-</a:t>
            </a:r>
            <a:r>
              <a:rPr b="0" lang="en-US" sz="1200">
                <a:solidFill>
                  <a:srgbClr val="B5CEA8"/>
                </a:solidFill>
                <a:latin typeface="Consolas"/>
                <a:ea typeface="Consolas"/>
                <a:cs typeface="Consolas"/>
                <a:sym typeface="Consolas"/>
              </a:rPr>
              <a:t>1</a:t>
            </a:r>
            <a:r>
              <a:rPr b="0" lang="en-US" sz="1200">
                <a:solidFill>
                  <a:srgbClr val="CCCCCC"/>
                </a:solidFill>
                <a:latin typeface="Consolas"/>
                <a:ea typeface="Consolas"/>
                <a:cs typeface="Consolas"/>
                <a:sym typeface="Consolas"/>
              </a:rPr>
              <a:t>) </a:t>
            </a:r>
            <a:r>
              <a:rPr b="0" lang="en-US" sz="1200">
                <a:solidFill>
                  <a:srgbClr val="C586C0"/>
                </a:solidFill>
                <a:latin typeface="Consolas"/>
                <a:ea typeface="Consolas"/>
                <a:cs typeface="Consolas"/>
                <a:sym typeface="Consolas"/>
              </a:rPr>
              <a:t>return</a:t>
            </a:r>
            <a:r>
              <a:rPr b="0" lang="en-US" sz="1200">
                <a:solidFill>
                  <a:srgbClr val="CCCCCC"/>
                </a:solidFill>
                <a:latin typeface="Consolas"/>
                <a:ea typeface="Consolas"/>
                <a:cs typeface="Consolas"/>
                <a:sym typeface="Consolas"/>
              </a:rPr>
              <a:t> </a:t>
            </a:r>
            <a:r>
              <a:rPr b="0" lang="en-US" sz="1200">
                <a:solidFill>
                  <a:srgbClr val="9CDCFE"/>
                </a:solidFill>
                <a:latin typeface="Consolas"/>
                <a:ea typeface="Consolas"/>
                <a:cs typeface="Consolas"/>
                <a:sym typeface="Consolas"/>
              </a:rPr>
              <a:t>res</a:t>
            </a:r>
            <a:r>
              <a:rPr b="0" lang="en-US" sz="1200">
                <a:solidFill>
                  <a:srgbClr val="CCCCCC"/>
                </a:solidFill>
                <a:latin typeface="Consolas"/>
                <a:ea typeface="Consolas"/>
                <a:cs typeface="Consolas"/>
                <a:sym typeface="Consolas"/>
              </a:rPr>
              <a:t>.</a:t>
            </a:r>
            <a:r>
              <a:rPr b="0" lang="en-US" sz="1200">
                <a:solidFill>
                  <a:srgbClr val="DCDCAA"/>
                </a:solidFill>
                <a:latin typeface="Consolas"/>
                <a:ea typeface="Consolas"/>
                <a:cs typeface="Consolas"/>
                <a:sym typeface="Consolas"/>
              </a:rPr>
              <a:t>status</a:t>
            </a:r>
            <a:r>
              <a:rPr b="0" lang="en-US" sz="1200">
                <a:solidFill>
                  <a:srgbClr val="CCCCCC"/>
                </a:solidFill>
                <a:latin typeface="Consolas"/>
                <a:ea typeface="Consolas"/>
                <a:cs typeface="Consolas"/>
                <a:sym typeface="Consolas"/>
              </a:rPr>
              <a:t>(</a:t>
            </a:r>
            <a:r>
              <a:rPr b="0" lang="en-US" sz="1200">
                <a:solidFill>
                  <a:srgbClr val="B5CEA8"/>
                </a:solidFill>
                <a:latin typeface="Consolas"/>
                <a:ea typeface="Consolas"/>
                <a:cs typeface="Consolas"/>
                <a:sym typeface="Consolas"/>
              </a:rPr>
              <a:t>404</a:t>
            </a:r>
            <a:r>
              <a:rPr b="0" lang="en-US" sz="1200">
                <a:solidFill>
                  <a:srgbClr val="CCCCCC"/>
                </a:solidFill>
                <a:latin typeface="Consolas"/>
                <a:ea typeface="Consolas"/>
                <a:cs typeface="Consolas"/>
                <a:sym typeface="Consolas"/>
              </a:rPr>
              <a:t>).</a:t>
            </a:r>
            <a:r>
              <a:rPr b="0" lang="en-US" sz="1200">
                <a:solidFill>
                  <a:srgbClr val="DCDCAA"/>
                </a:solidFill>
                <a:latin typeface="Consolas"/>
                <a:ea typeface="Consolas"/>
                <a:cs typeface="Consolas"/>
                <a:sym typeface="Consolas"/>
              </a:rPr>
              <a:t>send</a:t>
            </a:r>
            <a:r>
              <a:rPr b="0" lang="en-US" sz="1200">
                <a:solidFill>
                  <a:srgbClr val="CCCCCC"/>
                </a:solidFill>
                <a:latin typeface="Consolas"/>
                <a:ea typeface="Consolas"/>
                <a:cs typeface="Consolas"/>
                <a:sym typeface="Consolas"/>
              </a:rPr>
              <a:t>(</a:t>
            </a:r>
            <a:r>
              <a:rPr b="0" lang="en-US" sz="1200">
                <a:solidFill>
                  <a:srgbClr val="CE9178"/>
                </a:solidFill>
                <a:latin typeface="Consolas"/>
                <a:ea typeface="Consolas"/>
                <a:cs typeface="Consolas"/>
                <a:sym typeface="Consolas"/>
              </a:rPr>
              <a:t>'Article not found'</a:t>
            </a:r>
            <a:r>
              <a:rPr b="0" lang="en-US" sz="1200">
                <a:solidFill>
                  <a:srgbClr val="CCCCCC"/>
                </a:solidFill>
                <a:latin typeface="Consolas"/>
                <a:ea typeface="Consolas"/>
                <a:cs typeface="Consolas"/>
                <a:sym typeface="Consolas"/>
              </a:rPr>
              <a:t>);</a:t>
            </a:r>
            <a:endParaRPr/>
          </a:p>
          <a:p>
            <a:pPr indent="-228600" lvl="0" marL="457200" marR="0" rtl="0" algn="l">
              <a:lnSpc>
                <a:spcPct val="100000"/>
              </a:lnSpc>
              <a:spcBef>
                <a:spcPts val="0"/>
              </a:spcBef>
              <a:spcAft>
                <a:spcPts val="0"/>
              </a:spcAft>
              <a:buSzPts val="1400"/>
              <a:buNone/>
            </a:pPr>
            <a:br>
              <a:rPr b="0" lang="en-US" sz="1200">
                <a:solidFill>
                  <a:srgbClr val="CCCCCC"/>
                </a:solidFill>
                <a:latin typeface="Consolas"/>
                <a:ea typeface="Consolas"/>
                <a:cs typeface="Consolas"/>
                <a:sym typeface="Consolas"/>
              </a:rPr>
            </a:br>
            <a:r>
              <a:rPr b="0" lang="en-US" sz="1200">
                <a:solidFill>
                  <a:srgbClr val="CCCCCC"/>
                </a:solidFill>
                <a:latin typeface="Consolas"/>
                <a:ea typeface="Consolas"/>
                <a:cs typeface="Consolas"/>
                <a:sym typeface="Consolas"/>
              </a:rPr>
              <a:t>    </a:t>
            </a:r>
            <a:r>
              <a:rPr b="0" lang="en-US" sz="1200">
                <a:solidFill>
                  <a:srgbClr val="6A9955"/>
                </a:solidFill>
                <a:latin typeface="Consolas"/>
                <a:ea typeface="Consolas"/>
                <a:cs typeface="Consolas"/>
                <a:sym typeface="Consolas"/>
              </a:rPr>
              <a:t>// Remove posts from the array</a:t>
            </a:r>
            <a:endParaRPr b="0" sz="1200">
              <a:solidFill>
                <a:srgbClr val="CCCCCC"/>
              </a:solidFill>
              <a:latin typeface="Consolas"/>
              <a:ea typeface="Consolas"/>
              <a:cs typeface="Consolas"/>
              <a:sym typeface="Consolas"/>
            </a:endParaRPr>
          </a:p>
          <a:p>
            <a:pPr indent="-228600" lvl="0" marL="457200" marR="0" rtl="0" algn="l">
              <a:lnSpc>
                <a:spcPct val="100000"/>
              </a:lnSpc>
              <a:spcBef>
                <a:spcPts val="0"/>
              </a:spcBef>
              <a:spcAft>
                <a:spcPts val="0"/>
              </a:spcAft>
              <a:buSzPts val="1400"/>
              <a:buNone/>
            </a:pPr>
            <a:r>
              <a:rPr b="0" lang="en-US" sz="1200">
                <a:solidFill>
                  <a:srgbClr val="CCCCCC"/>
                </a:solidFill>
                <a:latin typeface="Consolas"/>
                <a:ea typeface="Consolas"/>
                <a:cs typeface="Consolas"/>
                <a:sym typeface="Consolas"/>
              </a:rPr>
              <a:t>    </a:t>
            </a:r>
            <a:r>
              <a:rPr b="0" lang="en-US" sz="1200">
                <a:solidFill>
                  <a:srgbClr val="569CD6"/>
                </a:solidFill>
                <a:latin typeface="Consolas"/>
                <a:ea typeface="Consolas"/>
                <a:cs typeface="Consolas"/>
                <a:sym typeface="Consolas"/>
              </a:rPr>
              <a:t>const</a:t>
            </a:r>
            <a:r>
              <a:rPr b="0" lang="en-US" sz="1200">
                <a:solidFill>
                  <a:srgbClr val="CCCCCC"/>
                </a:solidFill>
                <a:latin typeface="Consolas"/>
                <a:ea typeface="Consolas"/>
                <a:cs typeface="Consolas"/>
                <a:sym typeface="Consolas"/>
              </a:rPr>
              <a:t> </a:t>
            </a:r>
            <a:r>
              <a:rPr b="0" lang="en-US" sz="1200">
                <a:solidFill>
                  <a:srgbClr val="4FC1FF"/>
                </a:solidFill>
                <a:latin typeface="Consolas"/>
                <a:ea typeface="Consolas"/>
                <a:cs typeface="Consolas"/>
                <a:sym typeface="Consolas"/>
              </a:rPr>
              <a:t>deletedArticle</a:t>
            </a:r>
            <a:r>
              <a:rPr b="0" lang="en-US" sz="1200">
                <a:solidFill>
                  <a:srgbClr val="CCCCCC"/>
                </a:solidFill>
                <a:latin typeface="Consolas"/>
                <a:ea typeface="Consolas"/>
                <a:cs typeface="Consolas"/>
                <a:sym typeface="Consolas"/>
              </a:rPr>
              <a:t> </a:t>
            </a:r>
            <a:r>
              <a:rPr b="0" lang="en-US" sz="1200">
                <a:solidFill>
                  <a:srgbClr val="D4D4D4"/>
                </a:solidFill>
                <a:latin typeface="Consolas"/>
                <a:ea typeface="Consolas"/>
                <a:cs typeface="Consolas"/>
                <a:sym typeface="Consolas"/>
              </a:rPr>
              <a:t>=</a:t>
            </a:r>
            <a:r>
              <a:rPr b="0" lang="en-US" sz="1200">
                <a:solidFill>
                  <a:srgbClr val="CCCCCC"/>
                </a:solidFill>
                <a:latin typeface="Consolas"/>
                <a:ea typeface="Consolas"/>
                <a:cs typeface="Consolas"/>
                <a:sym typeface="Consolas"/>
              </a:rPr>
              <a:t> </a:t>
            </a:r>
            <a:r>
              <a:rPr b="0" lang="en-US" sz="1200">
                <a:solidFill>
                  <a:srgbClr val="4FC1FF"/>
                </a:solidFill>
                <a:latin typeface="Consolas"/>
                <a:ea typeface="Consolas"/>
                <a:cs typeface="Consolas"/>
                <a:sym typeface="Consolas"/>
              </a:rPr>
              <a:t>articles</a:t>
            </a:r>
            <a:r>
              <a:rPr b="0" lang="en-US" sz="1200">
                <a:solidFill>
                  <a:srgbClr val="CCCCCC"/>
                </a:solidFill>
                <a:latin typeface="Consolas"/>
                <a:ea typeface="Consolas"/>
                <a:cs typeface="Consolas"/>
                <a:sym typeface="Consolas"/>
              </a:rPr>
              <a:t>.</a:t>
            </a:r>
            <a:r>
              <a:rPr b="0" lang="en-US" sz="1200">
                <a:solidFill>
                  <a:srgbClr val="DCDCAA"/>
                </a:solidFill>
                <a:latin typeface="Consolas"/>
                <a:ea typeface="Consolas"/>
                <a:cs typeface="Consolas"/>
                <a:sym typeface="Consolas"/>
              </a:rPr>
              <a:t>splice</a:t>
            </a:r>
            <a:r>
              <a:rPr b="0" lang="en-US" sz="1200">
                <a:solidFill>
                  <a:srgbClr val="CCCCCC"/>
                </a:solidFill>
                <a:latin typeface="Consolas"/>
                <a:ea typeface="Consolas"/>
                <a:cs typeface="Consolas"/>
                <a:sym typeface="Consolas"/>
              </a:rPr>
              <a:t>(</a:t>
            </a:r>
            <a:r>
              <a:rPr b="0" lang="en-US" sz="1200">
                <a:solidFill>
                  <a:srgbClr val="4FC1FF"/>
                </a:solidFill>
                <a:latin typeface="Consolas"/>
                <a:ea typeface="Consolas"/>
                <a:cs typeface="Consolas"/>
                <a:sym typeface="Consolas"/>
              </a:rPr>
              <a:t>index</a:t>
            </a:r>
            <a:r>
              <a:rPr b="0" lang="en-US" sz="1200">
                <a:solidFill>
                  <a:srgbClr val="CCCCCC"/>
                </a:solidFill>
                <a:latin typeface="Consolas"/>
                <a:ea typeface="Consolas"/>
                <a:cs typeface="Consolas"/>
                <a:sym typeface="Consolas"/>
              </a:rPr>
              <a:t>, </a:t>
            </a:r>
            <a:r>
              <a:rPr b="0" lang="en-US" sz="1200">
                <a:solidFill>
                  <a:srgbClr val="B5CEA8"/>
                </a:solidFill>
                <a:latin typeface="Consolas"/>
                <a:ea typeface="Consolas"/>
                <a:cs typeface="Consolas"/>
                <a:sym typeface="Consolas"/>
              </a:rPr>
              <a:t>1</a:t>
            </a:r>
            <a:r>
              <a:rPr b="0" lang="en-US" sz="1200">
                <a:solidFill>
                  <a:srgbClr val="CCCCCC"/>
                </a:solidFill>
                <a:latin typeface="Consolas"/>
                <a:ea typeface="Consolas"/>
                <a:cs typeface="Consolas"/>
                <a:sym typeface="Consolas"/>
              </a:rPr>
              <a:t>);</a:t>
            </a:r>
            <a:endParaRPr/>
          </a:p>
          <a:p>
            <a:pPr indent="-228600" lvl="0" marL="457200" marR="0" rtl="0" algn="l">
              <a:lnSpc>
                <a:spcPct val="100000"/>
              </a:lnSpc>
              <a:spcBef>
                <a:spcPts val="0"/>
              </a:spcBef>
              <a:spcAft>
                <a:spcPts val="0"/>
              </a:spcAft>
              <a:buSzPts val="1400"/>
              <a:buNone/>
            </a:pPr>
            <a:r>
              <a:rPr b="0" lang="en-US" sz="1200">
                <a:solidFill>
                  <a:srgbClr val="CCCCCC"/>
                </a:solidFill>
                <a:latin typeface="Consolas"/>
                <a:ea typeface="Consolas"/>
                <a:cs typeface="Consolas"/>
                <a:sym typeface="Consolas"/>
              </a:rPr>
              <a:t>    </a:t>
            </a:r>
            <a:r>
              <a:rPr b="0" lang="en-US" sz="1200">
                <a:solidFill>
                  <a:srgbClr val="9CDCFE"/>
                </a:solidFill>
                <a:latin typeface="Consolas"/>
                <a:ea typeface="Consolas"/>
                <a:cs typeface="Consolas"/>
                <a:sym typeface="Consolas"/>
              </a:rPr>
              <a:t>res</a:t>
            </a:r>
            <a:r>
              <a:rPr b="0" lang="en-US" sz="1200">
                <a:solidFill>
                  <a:srgbClr val="CCCCCC"/>
                </a:solidFill>
                <a:latin typeface="Consolas"/>
                <a:ea typeface="Consolas"/>
                <a:cs typeface="Consolas"/>
                <a:sym typeface="Consolas"/>
              </a:rPr>
              <a:t>.</a:t>
            </a:r>
            <a:r>
              <a:rPr b="0" lang="en-US" sz="1200">
                <a:solidFill>
                  <a:srgbClr val="DCDCAA"/>
                </a:solidFill>
                <a:latin typeface="Consolas"/>
                <a:ea typeface="Consolas"/>
                <a:cs typeface="Consolas"/>
                <a:sym typeface="Consolas"/>
              </a:rPr>
              <a:t>status</a:t>
            </a:r>
            <a:r>
              <a:rPr b="0" lang="en-US" sz="1200">
                <a:solidFill>
                  <a:srgbClr val="CCCCCC"/>
                </a:solidFill>
                <a:latin typeface="Consolas"/>
                <a:ea typeface="Consolas"/>
                <a:cs typeface="Consolas"/>
                <a:sym typeface="Consolas"/>
              </a:rPr>
              <a:t>(</a:t>
            </a:r>
            <a:r>
              <a:rPr b="0" lang="en-US" sz="1200">
                <a:solidFill>
                  <a:srgbClr val="B5CEA8"/>
                </a:solidFill>
                <a:latin typeface="Consolas"/>
                <a:ea typeface="Consolas"/>
                <a:cs typeface="Consolas"/>
                <a:sym typeface="Consolas"/>
              </a:rPr>
              <a:t>204</a:t>
            </a:r>
            <a:r>
              <a:rPr b="0" lang="en-US" sz="1200">
                <a:solidFill>
                  <a:srgbClr val="CCCCCC"/>
                </a:solidFill>
                <a:latin typeface="Consolas"/>
                <a:ea typeface="Consolas"/>
                <a:cs typeface="Consolas"/>
                <a:sym typeface="Consolas"/>
              </a:rPr>
              <a:t>).</a:t>
            </a:r>
            <a:r>
              <a:rPr b="0" lang="en-US" sz="1200">
                <a:solidFill>
                  <a:srgbClr val="DCDCAA"/>
                </a:solidFill>
                <a:latin typeface="Consolas"/>
                <a:ea typeface="Consolas"/>
                <a:cs typeface="Consolas"/>
                <a:sym typeface="Consolas"/>
              </a:rPr>
              <a:t>json</a:t>
            </a:r>
            <a:r>
              <a:rPr b="0" lang="en-US" sz="1200">
                <a:solidFill>
                  <a:srgbClr val="CCCCCC"/>
                </a:solidFill>
                <a:latin typeface="Consolas"/>
                <a:ea typeface="Consolas"/>
                <a:cs typeface="Consolas"/>
                <a:sym typeface="Consolas"/>
              </a:rPr>
              <a:t>(</a:t>
            </a:r>
            <a:r>
              <a:rPr b="0" lang="en-US" sz="1200">
                <a:solidFill>
                  <a:srgbClr val="4FC1FF"/>
                </a:solidFill>
                <a:latin typeface="Consolas"/>
                <a:ea typeface="Consolas"/>
                <a:cs typeface="Consolas"/>
                <a:sym typeface="Consolas"/>
              </a:rPr>
              <a:t>deletedArticle</a:t>
            </a:r>
            <a:r>
              <a:rPr b="0" lang="en-US" sz="1200">
                <a:solidFill>
                  <a:srgbClr val="CCCCCC"/>
                </a:solidFill>
                <a:latin typeface="Consolas"/>
                <a:ea typeface="Consolas"/>
                <a:cs typeface="Consolas"/>
                <a:sym typeface="Consolas"/>
              </a:rPr>
              <a:t>);</a:t>
            </a:r>
            <a:endParaRPr/>
          </a:p>
          <a:p>
            <a:pPr indent="-228600" lvl="0" marL="457200" marR="0" rtl="0" algn="l">
              <a:lnSpc>
                <a:spcPct val="100000"/>
              </a:lnSpc>
              <a:spcBef>
                <a:spcPts val="0"/>
              </a:spcBef>
              <a:spcAft>
                <a:spcPts val="0"/>
              </a:spcAft>
              <a:buSzPts val="1400"/>
              <a:buNone/>
            </a:pPr>
            <a:r>
              <a:rPr b="0" lang="en-US" sz="1200">
                <a:solidFill>
                  <a:srgbClr val="CCCCCC"/>
                </a:solidFill>
                <a:latin typeface="Consolas"/>
                <a:ea typeface="Consolas"/>
                <a:cs typeface="Consolas"/>
                <a:sym typeface="Consolas"/>
              </a:rPr>
              <a:t>});</a:t>
            </a:r>
            <a:endParaRPr/>
          </a:p>
          <a:p>
            <a:pPr indent="-228600" lvl="0" marL="457200" marR="0" rtl="0" algn="l">
              <a:lnSpc>
                <a:spcPct val="100000"/>
              </a:lnSpc>
              <a:spcBef>
                <a:spcPts val="0"/>
              </a:spcBef>
              <a:spcAft>
                <a:spcPts val="0"/>
              </a:spcAft>
              <a:buSzPts val="1400"/>
              <a:buNone/>
            </a:pPr>
            <a:r>
              <a:t/>
            </a:r>
            <a:endParaRPr/>
          </a:p>
        </p:txBody>
      </p:sp>
      <p:sp>
        <p:nvSpPr>
          <p:cNvPr id="335" name="Google Shape;335;p1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1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3" name="Google Shape;343;p1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rPr b="0" lang="en-US" sz="1200">
                <a:solidFill>
                  <a:srgbClr val="4FC1FF"/>
                </a:solidFill>
                <a:latin typeface="Consolas"/>
                <a:ea typeface="Consolas"/>
                <a:cs typeface="Consolas"/>
                <a:sym typeface="Consolas"/>
              </a:rPr>
              <a:t>app</a:t>
            </a:r>
            <a:r>
              <a:rPr b="0" lang="en-US" sz="1200">
                <a:solidFill>
                  <a:srgbClr val="CCCCCC"/>
                </a:solidFill>
                <a:latin typeface="Consolas"/>
                <a:ea typeface="Consolas"/>
                <a:cs typeface="Consolas"/>
                <a:sym typeface="Consolas"/>
              </a:rPr>
              <a:t>.</a:t>
            </a:r>
            <a:r>
              <a:rPr b="0" lang="en-US" sz="1200">
                <a:solidFill>
                  <a:srgbClr val="DCDCAA"/>
                </a:solidFill>
                <a:latin typeface="Consolas"/>
                <a:ea typeface="Consolas"/>
                <a:cs typeface="Consolas"/>
                <a:sym typeface="Consolas"/>
              </a:rPr>
              <a:t>delete</a:t>
            </a:r>
            <a:r>
              <a:rPr b="0" lang="en-US" sz="1200">
                <a:solidFill>
                  <a:srgbClr val="CCCCCC"/>
                </a:solidFill>
                <a:latin typeface="Consolas"/>
                <a:ea typeface="Consolas"/>
                <a:cs typeface="Consolas"/>
                <a:sym typeface="Consolas"/>
              </a:rPr>
              <a:t>(</a:t>
            </a:r>
            <a:r>
              <a:rPr b="0" lang="en-US" sz="1200">
                <a:solidFill>
                  <a:srgbClr val="CE9178"/>
                </a:solidFill>
                <a:latin typeface="Consolas"/>
                <a:ea typeface="Consolas"/>
                <a:cs typeface="Consolas"/>
                <a:sym typeface="Consolas"/>
              </a:rPr>
              <a:t>'/article/:id'</a:t>
            </a:r>
            <a:r>
              <a:rPr b="0" lang="en-US" sz="1200">
                <a:solidFill>
                  <a:srgbClr val="CCCCCC"/>
                </a:solidFill>
                <a:latin typeface="Consolas"/>
                <a:ea typeface="Consolas"/>
                <a:cs typeface="Consolas"/>
                <a:sym typeface="Consolas"/>
              </a:rPr>
              <a:t>, (</a:t>
            </a:r>
            <a:r>
              <a:rPr b="0" lang="en-US" sz="1200">
                <a:solidFill>
                  <a:srgbClr val="9CDCFE"/>
                </a:solidFill>
                <a:latin typeface="Consolas"/>
                <a:ea typeface="Consolas"/>
                <a:cs typeface="Consolas"/>
                <a:sym typeface="Consolas"/>
              </a:rPr>
              <a:t>req</a:t>
            </a:r>
            <a:r>
              <a:rPr b="0" lang="en-US" sz="1200">
                <a:solidFill>
                  <a:srgbClr val="CCCCCC"/>
                </a:solidFill>
                <a:latin typeface="Consolas"/>
                <a:ea typeface="Consolas"/>
                <a:cs typeface="Consolas"/>
                <a:sym typeface="Consolas"/>
              </a:rPr>
              <a:t>, </a:t>
            </a:r>
            <a:r>
              <a:rPr b="0" lang="en-US" sz="1200">
                <a:solidFill>
                  <a:srgbClr val="9CDCFE"/>
                </a:solidFill>
                <a:latin typeface="Consolas"/>
                <a:ea typeface="Consolas"/>
                <a:cs typeface="Consolas"/>
                <a:sym typeface="Consolas"/>
              </a:rPr>
              <a:t>res</a:t>
            </a:r>
            <a:r>
              <a:rPr b="0" lang="en-US" sz="1200">
                <a:solidFill>
                  <a:srgbClr val="CCCCCC"/>
                </a:solidFill>
                <a:latin typeface="Consolas"/>
                <a:ea typeface="Consolas"/>
                <a:cs typeface="Consolas"/>
                <a:sym typeface="Consolas"/>
              </a:rPr>
              <a:t>) </a:t>
            </a:r>
            <a:r>
              <a:rPr b="0" lang="en-US" sz="1200">
                <a:solidFill>
                  <a:srgbClr val="569CD6"/>
                </a:solidFill>
                <a:latin typeface="Consolas"/>
                <a:ea typeface="Consolas"/>
                <a:cs typeface="Consolas"/>
                <a:sym typeface="Consolas"/>
              </a:rPr>
              <a:t>=&gt;</a:t>
            </a:r>
            <a:r>
              <a:rPr b="0" lang="en-US" sz="1200">
                <a:solidFill>
                  <a:srgbClr val="CCCCCC"/>
                </a:solidFill>
                <a:latin typeface="Consolas"/>
                <a:ea typeface="Consolas"/>
                <a:cs typeface="Consolas"/>
                <a:sym typeface="Consolas"/>
              </a:rPr>
              <a:t> {</a:t>
            </a:r>
            <a:endParaRPr/>
          </a:p>
          <a:p>
            <a:pPr indent="-228600" lvl="0" marL="457200" marR="0" rtl="0" algn="l">
              <a:lnSpc>
                <a:spcPct val="100000"/>
              </a:lnSpc>
              <a:spcBef>
                <a:spcPts val="0"/>
              </a:spcBef>
              <a:spcAft>
                <a:spcPts val="0"/>
              </a:spcAft>
              <a:buSzPts val="1400"/>
              <a:buNone/>
            </a:pPr>
            <a:r>
              <a:rPr b="0" lang="en-US" sz="1200">
                <a:solidFill>
                  <a:srgbClr val="CCCCCC"/>
                </a:solidFill>
                <a:latin typeface="Consolas"/>
                <a:ea typeface="Consolas"/>
                <a:cs typeface="Consolas"/>
                <a:sym typeface="Consolas"/>
              </a:rPr>
              <a:t>    </a:t>
            </a:r>
            <a:r>
              <a:rPr b="0" lang="en-US" sz="1200">
                <a:solidFill>
                  <a:srgbClr val="569CD6"/>
                </a:solidFill>
                <a:latin typeface="Consolas"/>
                <a:ea typeface="Consolas"/>
                <a:cs typeface="Consolas"/>
                <a:sym typeface="Consolas"/>
              </a:rPr>
              <a:t>const</a:t>
            </a:r>
            <a:r>
              <a:rPr b="0" lang="en-US" sz="1200">
                <a:solidFill>
                  <a:srgbClr val="CCCCCC"/>
                </a:solidFill>
                <a:latin typeface="Consolas"/>
                <a:ea typeface="Consolas"/>
                <a:cs typeface="Consolas"/>
                <a:sym typeface="Consolas"/>
              </a:rPr>
              <a:t> </a:t>
            </a:r>
            <a:r>
              <a:rPr b="0" lang="en-US" sz="1200">
                <a:solidFill>
                  <a:srgbClr val="4FC1FF"/>
                </a:solidFill>
                <a:latin typeface="Consolas"/>
                <a:ea typeface="Consolas"/>
                <a:cs typeface="Consolas"/>
                <a:sym typeface="Consolas"/>
              </a:rPr>
              <a:t>index</a:t>
            </a:r>
            <a:r>
              <a:rPr b="0" lang="en-US" sz="1200">
                <a:solidFill>
                  <a:srgbClr val="CCCCCC"/>
                </a:solidFill>
                <a:latin typeface="Consolas"/>
                <a:ea typeface="Consolas"/>
                <a:cs typeface="Consolas"/>
                <a:sym typeface="Consolas"/>
              </a:rPr>
              <a:t> </a:t>
            </a:r>
            <a:r>
              <a:rPr b="0" lang="en-US" sz="1200">
                <a:solidFill>
                  <a:srgbClr val="D4D4D4"/>
                </a:solidFill>
                <a:latin typeface="Consolas"/>
                <a:ea typeface="Consolas"/>
                <a:cs typeface="Consolas"/>
                <a:sym typeface="Consolas"/>
              </a:rPr>
              <a:t>=</a:t>
            </a:r>
            <a:r>
              <a:rPr b="0" lang="en-US" sz="1200">
                <a:solidFill>
                  <a:srgbClr val="CCCCCC"/>
                </a:solidFill>
                <a:latin typeface="Consolas"/>
                <a:ea typeface="Consolas"/>
                <a:cs typeface="Consolas"/>
                <a:sym typeface="Consolas"/>
              </a:rPr>
              <a:t> </a:t>
            </a:r>
            <a:r>
              <a:rPr b="0" lang="en-US" sz="1200">
                <a:solidFill>
                  <a:srgbClr val="4FC1FF"/>
                </a:solidFill>
                <a:latin typeface="Consolas"/>
                <a:ea typeface="Consolas"/>
                <a:cs typeface="Consolas"/>
                <a:sym typeface="Consolas"/>
              </a:rPr>
              <a:t>articles</a:t>
            </a:r>
            <a:r>
              <a:rPr b="0" lang="en-US" sz="1200">
                <a:solidFill>
                  <a:srgbClr val="CCCCCC"/>
                </a:solidFill>
                <a:latin typeface="Consolas"/>
                <a:ea typeface="Consolas"/>
                <a:cs typeface="Consolas"/>
                <a:sym typeface="Consolas"/>
              </a:rPr>
              <a:t>.</a:t>
            </a:r>
            <a:r>
              <a:rPr b="0" lang="en-US" sz="1200">
                <a:solidFill>
                  <a:srgbClr val="DCDCAA"/>
                </a:solidFill>
                <a:latin typeface="Consolas"/>
                <a:ea typeface="Consolas"/>
                <a:cs typeface="Consolas"/>
                <a:sym typeface="Consolas"/>
              </a:rPr>
              <a:t>findIndex</a:t>
            </a:r>
            <a:r>
              <a:rPr b="0" lang="en-US" sz="1200">
                <a:solidFill>
                  <a:srgbClr val="CCCCCC"/>
                </a:solidFill>
                <a:latin typeface="Consolas"/>
                <a:ea typeface="Consolas"/>
                <a:cs typeface="Consolas"/>
                <a:sym typeface="Consolas"/>
              </a:rPr>
              <a:t>(</a:t>
            </a:r>
            <a:r>
              <a:rPr b="0" lang="en-US" sz="1200">
                <a:solidFill>
                  <a:srgbClr val="9CDCFE"/>
                </a:solidFill>
                <a:latin typeface="Consolas"/>
                <a:ea typeface="Consolas"/>
                <a:cs typeface="Consolas"/>
                <a:sym typeface="Consolas"/>
              </a:rPr>
              <a:t>article</a:t>
            </a:r>
            <a:r>
              <a:rPr b="0" lang="en-US" sz="1200">
                <a:solidFill>
                  <a:srgbClr val="CCCCCC"/>
                </a:solidFill>
                <a:latin typeface="Consolas"/>
                <a:ea typeface="Consolas"/>
                <a:cs typeface="Consolas"/>
                <a:sym typeface="Consolas"/>
              </a:rPr>
              <a:t> </a:t>
            </a:r>
            <a:r>
              <a:rPr b="0" lang="en-US" sz="1200">
                <a:solidFill>
                  <a:srgbClr val="569CD6"/>
                </a:solidFill>
                <a:latin typeface="Consolas"/>
                <a:ea typeface="Consolas"/>
                <a:cs typeface="Consolas"/>
                <a:sym typeface="Consolas"/>
              </a:rPr>
              <a:t>=&gt;</a:t>
            </a:r>
            <a:r>
              <a:rPr b="0" lang="en-US" sz="1200">
                <a:solidFill>
                  <a:srgbClr val="CCCCCC"/>
                </a:solidFill>
                <a:latin typeface="Consolas"/>
                <a:ea typeface="Consolas"/>
                <a:cs typeface="Consolas"/>
                <a:sym typeface="Consolas"/>
              </a:rPr>
              <a:t> </a:t>
            </a:r>
            <a:r>
              <a:rPr b="0" lang="en-US" sz="1200">
                <a:solidFill>
                  <a:srgbClr val="9CDCFE"/>
                </a:solidFill>
                <a:latin typeface="Consolas"/>
                <a:ea typeface="Consolas"/>
                <a:cs typeface="Consolas"/>
                <a:sym typeface="Consolas"/>
              </a:rPr>
              <a:t>article</a:t>
            </a:r>
            <a:r>
              <a:rPr b="0" lang="en-US" sz="1200">
                <a:solidFill>
                  <a:srgbClr val="CCCCCC"/>
                </a:solidFill>
                <a:latin typeface="Consolas"/>
                <a:ea typeface="Consolas"/>
                <a:cs typeface="Consolas"/>
                <a:sym typeface="Consolas"/>
              </a:rPr>
              <a:t>.</a:t>
            </a:r>
            <a:r>
              <a:rPr b="0" lang="en-US" sz="1200">
                <a:solidFill>
                  <a:srgbClr val="9CDCFE"/>
                </a:solidFill>
                <a:latin typeface="Consolas"/>
                <a:ea typeface="Consolas"/>
                <a:cs typeface="Consolas"/>
                <a:sym typeface="Consolas"/>
              </a:rPr>
              <a:t>id</a:t>
            </a:r>
            <a:r>
              <a:rPr b="0" lang="en-US" sz="1200">
                <a:solidFill>
                  <a:srgbClr val="CCCCCC"/>
                </a:solidFill>
                <a:latin typeface="Consolas"/>
                <a:ea typeface="Consolas"/>
                <a:cs typeface="Consolas"/>
                <a:sym typeface="Consolas"/>
              </a:rPr>
              <a:t> </a:t>
            </a:r>
            <a:r>
              <a:rPr b="0" lang="en-US" sz="1200">
                <a:solidFill>
                  <a:srgbClr val="D4D4D4"/>
                </a:solidFill>
                <a:latin typeface="Consolas"/>
                <a:ea typeface="Consolas"/>
                <a:cs typeface="Consolas"/>
                <a:sym typeface="Consolas"/>
              </a:rPr>
              <a:t>===</a:t>
            </a:r>
            <a:r>
              <a:rPr b="0" lang="en-US" sz="1200">
                <a:solidFill>
                  <a:srgbClr val="CCCCCC"/>
                </a:solidFill>
                <a:latin typeface="Consolas"/>
                <a:ea typeface="Consolas"/>
                <a:cs typeface="Consolas"/>
                <a:sym typeface="Consolas"/>
              </a:rPr>
              <a:t> </a:t>
            </a:r>
            <a:r>
              <a:rPr b="0" lang="en-US" sz="1200">
                <a:solidFill>
                  <a:srgbClr val="DCDCAA"/>
                </a:solidFill>
                <a:latin typeface="Consolas"/>
                <a:ea typeface="Consolas"/>
                <a:cs typeface="Consolas"/>
                <a:sym typeface="Consolas"/>
              </a:rPr>
              <a:t>parseInt</a:t>
            </a:r>
            <a:r>
              <a:rPr b="0" lang="en-US" sz="1200">
                <a:solidFill>
                  <a:srgbClr val="CCCCCC"/>
                </a:solidFill>
                <a:latin typeface="Consolas"/>
                <a:ea typeface="Consolas"/>
                <a:cs typeface="Consolas"/>
                <a:sym typeface="Consolas"/>
              </a:rPr>
              <a:t>(</a:t>
            </a:r>
            <a:r>
              <a:rPr b="0" lang="en-US" sz="1200">
                <a:solidFill>
                  <a:srgbClr val="9CDCFE"/>
                </a:solidFill>
                <a:latin typeface="Consolas"/>
                <a:ea typeface="Consolas"/>
                <a:cs typeface="Consolas"/>
                <a:sym typeface="Consolas"/>
              </a:rPr>
              <a:t>req</a:t>
            </a:r>
            <a:r>
              <a:rPr b="0" lang="en-US" sz="1200">
                <a:solidFill>
                  <a:srgbClr val="CCCCCC"/>
                </a:solidFill>
                <a:latin typeface="Consolas"/>
                <a:ea typeface="Consolas"/>
                <a:cs typeface="Consolas"/>
                <a:sym typeface="Consolas"/>
              </a:rPr>
              <a:t>.</a:t>
            </a:r>
            <a:r>
              <a:rPr b="0" lang="en-US" sz="1200">
                <a:solidFill>
                  <a:srgbClr val="9CDCFE"/>
                </a:solidFill>
                <a:latin typeface="Consolas"/>
                <a:ea typeface="Consolas"/>
                <a:cs typeface="Consolas"/>
                <a:sym typeface="Consolas"/>
              </a:rPr>
              <a:t>params</a:t>
            </a:r>
            <a:r>
              <a:rPr b="0" lang="en-US" sz="1200">
                <a:solidFill>
                  <a:srgbClr val="CCCCCC"/>
                </a:solidFill>
                <a:latin typeface="Consolas"/>
                <a:ea typeface="Consolas"/>
                <a:cs typeface="Consolas"/>
                <a:sym typeface="Consolas"/>
              </a:rPr>
              <a:t>.</a:t>
            </a:r>
            <a:r>
              <a:rPr b="0" lang="en-US" sz="1200">
                <a:solidFill>
                  <a:srgbClr val="9CDCFE"/>
                </a:solidFill>
                <a:latin typeface="Consolas"/>
                <a:ea typeface="Consolas"/>
                <a:cs typeface="Consolas"/>
                <a:sym typeface="Consolas"/>
              </a:rPr>
              <a:t>id</a:t>
            </a:r>
            <a:r>
              <a:rPr b="0" lang="en-US" sz="1200">
                <a:solidFill>
                  <a:srgbClr val="CCCCCC"/>
                </a:solidFill>
                <a:latin typeface="Consolas"/>
                <a:ea typeface="Consolas"/>
                <a:cs typeface="Consolas"/>
                <a:sym typeface="Consolas"/>
              </a:rPr>
              <a:t>));</a:t>
            </a:r>
            <a:endParaRPr/>
          </a:p>
          <a:p>
            <a:pPr indent="-228600" lvl="0" marL="457200" marR="0" rtl="0" algn="l">
              <a:lnSpc>
                <a:spcPct val="100000"/>
              </a:lnSpc>
              <a:spcBef>
                <a:spcPts val="0"/>
              </a:spcBef>
              <a:spcAft>
                <a:spcPts val="0"/>
              </a:spcAft>
              <a:buSzPts val="1400"/>
              <a:buNone/>
            </a:pPr>
            <a:r>
              <a:rPr b="0" lang="en-US" sz="1200">
                <a:solidFill>
                  <a:srgbClr val="CCCCCC"/>
                </a:solidFill>
                <a:latin typeface="Consolas"/>
                <a:ea typeface="Consolas"/>
                <a:cs typeface="Consolas"/>
                <a:sym typeface="Consolas"/>
              </a:rPr>
              <a:t>    </a:t>
            </a:r>
            <a:r>
              <a:rPr b="0" lang="en-US" sz="1200">
                <a:solidFill>
                  <a:srgbClr val="C586C0"/>
                </a:solidFill>
                <a:latin typeface="Consolas"/>
                <a:ea typeface="Consolas"/>
                <a:cs typeface="Consolas"/>
                <a:sym typeface="Consolas"/>
              </a:rPr>
              <a:t>if</a:t>
            </a:r>
            <a:r>
              <a:rPr b="0" lang="en-US" sz="1200">
                <a:solidFill>
                  <a:srgbClr val="CCCCCC"/>
                </a:solidFill>
                <a:latin typeface="Consolas"/>
                <a:ea typeface="Consolas"/>
                <a:cs typeface="Consolas"/>
                <a:sym typeface="Consolas"/>
              </a:rPr>
              <a:t> (</a:t>
            </a:r>
            <a:r>
              <a:rPr b="0" lang="en-US" sz="1200">
                <a:solidFill>
                  <a:srgbClr val="4FC1FF"/>
                </a:solidFill>
                <a:latin typeface="Consolas"/>
                <a:ea typeface="Consolas"/>
                <a:cs typeface="Consolas"/>
                <a:sym typeface="Consolas"/>
              </a:rPr>
              <a:t>index</a:t>
            </a:r>
            <a:r>
              <a:rPr b="0" lang="en-US" sz="1200">
                <a:solidFill>
                  <a:srgbClr val="CCCCCC"/>
                </a:solidFill>
                <a:latin typeface="Consolas"/>
                <a:ea typeface="Consolas"/>
                <a:cs typeface="Consolas"/>
                <a:sym typeface="Consolas"/>
              </a:rPr>
              <a:t> </a:t>
            </a:r>
            <a:r>
              <a:rPr b="0" lang="en-US" sz="1200">
                <a:solidFill>
                  <a:srgbClr val="D4D4D4"/>
                </a:solidFill>
                <a:latin typeface="Consolas"/>
                <a:ea typeface="Consolas"/>
                <a:cs typeface="Consolas"/>
                <a:sym typeface="Consolas"/>
              </a:rPr>
              <a:t>===</a:t>
            </a:r>
            <a:r>
              <a:rPr b="0" lang="en-US" sz="1200">
                <a:solidFill>
                  <a:srgbClr val="CCCCCC"/>
                </a:solidFill>
                <a:latin typeface="Consolas"/>
                <a:ea typeface="Consolas"/>
                <a:cs typeface="Consolas"/>
                <a:sym typeface="Consolas"/>
              </a:rPr>
              <a:t> </a:t>
            </a:r>
            <a:r>
              <a:rPr b="0" lang="en-US" sz="1200">
                <a:solidFill>
                  <a:srgbClr val="D4D4D4"/>
                </a:solidFill>
                <a:latin typeface="Consolas"/>
                <a:ea typeface="Consolas"/>
                <a:cs typeface="Consolas"/>
                <a:sym typeface="Consolas"/>
              </a:rPr>
              <a:t>-</a:t>
            </a:r>
            <a:r>
              <a:rPr b="0" lang="en-US" sz="1200">
                <a:solidFill>
                  <a:srgbClr val="B5CEA8"/>
                </a:solidFill>
                <a:latin typeface="Consolas"/>
                <a:ea typeface="Consolas"/>
                <a:cs typeface="Consolas"/>
                <a:sym typeface="Consolas"/>
              </a:rPr>
              <a:t>1</a:t>
            </a:r>
            <a:r>
              <a:rPr b="0" lang="en-US" sz="1200">
                <a:solidFill>
                  <a:srgbClr val="CCCCCC"/>
                </a:solidFill>
                <a:latin typeface="Consolas"/>
                <a:ea typeface="Consolas"/>
                <a:cs typeface="Consolas"/>
                <a:sym typeface="Consolas"/>
              </a:rPr>
              <a:t>) </a:t>
            </a:r>
            <a:r>
              <a:rPr b="0" lang="en-US" sz="1200">
                <a:solidFill>
                  <a:srgbClr val="C586C0"/>
                </a:solidFill>
                <a:latin typeface="Consolas"/>
                <a:ea typeface="Consolas"/>
                <a:cs typeface="Consolas"/>
                <a:sym typeface="Consolas"/>
              </a:rPr>
              <a:t>return</a:t>
            </a:r>
            <a:r>
              <a:rPr b="0" lang="en-US" sz="1200">
                <a:solidFill>
                  <a:srgbClr val="CCCCCC"/>
                </a:solidFill>
                <a:latin typeface="Consolas"/>
                <a:ea typeface="Consolas"/>
                <a:cs typeface="Consolas"/>
                <a:sym typeface="Consolas"/>
              </a:rPr>
              <a:t> </a:t>
            </a:r>
            <a:r>
              <a:rPr b="0" lang="en-US" sz="1200">
                <a:solidFill>
                  <a:srgbClr val="9CDCFE"/>
                </a:solidFill>
                <a:latin typeface="Consolas"/>
                <a:ea typeface="Consolas"/>
                <a:cs typeface="Consolas"/>
                <a:sym typeface="Consolas"/>
              </a:rPr>
              <a:t>res</a:t>
            </a:r>
            <a:r>
              <a:rPr b="0" lang="en-US" sz="1200">
                <a:solidFill>
                  <a:srgbClr val="CCCCCC"/>
                </a:solidFill>
                <a:latin typeface="Consolas"/>
                <a:ea typeface="Consolas"/>
                <a:cs typeface="Consolas"/>
                <a:sym typeface="Consolas"/>
              </a:rPr>
              <a:t>.</a:t>
            </a:r>
            <a:r>
              <a:rPr b="0" lang="en-US" sz="1200">
                <a:solidFill>
                  <a:srgbClr val="DCDCAA"/>
                </a:solidFill>
                <a:latin typeface="Consolas"/>
                <a:ea typeface="Consolas"/>
                <a:cs typeface="Consolas"/>
                <a:sym typeface="Consolas"/>
              </a:rPr>
              <a:t>status</a:t>
            </a:r>
            <a:r>
              <a:rPr b="0" lang="en-US" sz="1200">
                <a:solidFill>
                  <a:srgbClr val="CCCCCC"/>
                </a:solidFill>
                <a:latin typeface="Consolas"/>
                <a:ea typeface="Consolas"/>
                <a:cs typeface="Consolas"/>
                <a:sym typeface="Consolas"/>
              </a:rPr>
              <a:t>(</a:t>
            </a:r>
            <a:r>
              <a:rPr b="0" lang="en-US" sz="1200">
                <a:solidFill>
                  <a:srgbClr val="B5CEA8"/>
                </a:solidFill>
                <a:latin typeface="Consolas"/>
                <a:ea typeface="Consolas"/>
                <a:cs typeface="Consolas"/>
                <a:sym typeface="Consolas"/>
              </a:rPr>
              <a:t>404</a:t>
            </a:r>
            <a:r>
              <a:rPr b="0" lang="en-US" sz="1200">
                <a:solidFill>
                  <a:srgbClr val="CCCCCC"/>
                </a:solidFill>
                <a:latin typeface="Consolas"/>
                <a:ea typeface="Consolas"/>
                <a:cs typeface="Consolas"/>
                <a:sym typeface="Consolas"/>
              </a:rPr>
              <a:t>).</a:t>
            </a:r>
            <a:r>
              <a:rPr b="0" lang="en-US" sz="1200">
                <a:solidFill>
                  <a:srgbClr val="DCDCAA"/>
                </a:solidFill>
                <a:latin typeface="Consolas"/>
                <a:ea typeface="Consolas"/>
                <a:cs typeface="Consolas"/>
                <a:sym typeface="Consolas"/>
              </a:rPr>
              <a:t>send</a:t>
            </a:r>
            <a:r>
              <a:rPr b="0" lang="en-US" sz="1200">
                <a:solidFill>
                  <a:srgbClr val="CCCCCC"/>
                </a:solidFill>
                <a:latin typeface="Consolas"/>
                <a:ea typeface="Consolas"/>
                <a:cs typeface="Consolas"/>
                <a:sym typeface="Consolas"/>
              </a:rPr>
              <a:t>(</a:t>
            </a:r>
            <a:r>
              <a:rPr b="0" lang="en-US" sz="1200">
                <a:solidFill>
                  <a:srgbClr val="CE9178"/>
                </a:solidFill>
                <a:latin typeface="Consolas"/>
                <a:ea typeface="Consolas"/>
                <a:cs typeface="Consolas"/>
                <a:sym typeface="Consolas"/>
              </a:rPr>
              <a:t>'Article not found'</a:t>
            </a:r>
            <a:r>
              <a:rPr b="0" lang="en-US" sz="1200">
                <a:solidFill>
                  <a:srgbClr val="CCCCCC"/>
                </a:solidFill>
                <a:latin typeface="Consolas"/>
                <a:ea typeface="Consolas"/>
                <a:cs typeface="Consolas"/>
                <a:sym typeface="Consolas"/>
              </a:rPr>
              <a:t>);</a:t>
            </a:r>
            <a:endParaRPr/>
          </a:p>
          <a:p>
            <a:pPr indent="-228600" lvl="0" marL="457200" marR="0" rtl="0" algn="l">
              <a:lnSpc>
                <a:spcPct val="100000"/>
              </a:lnSpc>
              <a:spcBef>
                <a:spcPts val="0"/>
              </a:spcBef>
              <a:spcAft>
                <a:spcPts val="0"/>
              </a:spcAft>
              <a:buSzPts val="1400"/>
              <a:buNone/>
            </a:pPr>
            <a:br>
              <a:rPr b="0" lang="en-US" sz="1200">
                <a:solidFill>
                  <a:srgbClr val="CCCCCC"/>
                </a:solidFill>
                <a:latin typeface="Consolas"/>
                <a:ea typeface="Consolas"/>
                <a:cs typeface="Consolas"/>
                <a:sym typeface="Consolas"/>
              </a:rPr>
            </a:br>
            <a:r>
              <a:rPr b="0" lang="en-US" sz="1200">
                <a:solidFill>
                  <a:srgbClr val="CCCCCC"/>
                </a:solidFill>
                <a:latin typeface="Consolas"/>
                <a:ea typeface="Consolas"/>
                <a:cs typeface="Consolas"/>
                <a:sym typeface="Consolas"/>
              </a:rPr>
              <a:t>    </a:t>
            </a:r>
            <a:r>
              <a:rPr b="0" lang="en-US" sz="1200">
                <a:solidFill>
                  <a:srgbClr val="6A9955"/>
                </a:solidFill>
                <a:latin typeface="Consolas"/>
                <a:ea typeface="Consolas"/>
                <a:cs typeface="Consolas"/>
                <a:sym typeface="Consolas"/>
              </a:rPr>
              <a:t>// Remove posts from the array</a:t>
            </a:r>
            <a:endParaRPr b="0" sz="1200">
              <a:solidFill>
                <a:srgbClr val="CCCCCC"/>
              </a:solidFill>
              <a:latin typeface="Consolas"/>
              <a:ea typeface="Consolas"/>
              <a:cs typeface="Consolas"/>
              <a:sym typeface="Consolas"/>
            </a:endParaRPr>
          </a:p>
          <a:p>
            <a:pPr indent="-228600" lvl="0" marL="457200" marR="0" rtl="0" algn="l">
              <a:lnSpc>
                <a:spcPct val="100000"/>
              </a:lnSpc>
              <a:spcBef>
                <a:spcPts val="0"/>
              </a:spcBef>
              <a:spcAft>
                <a:spcPts val="0"/>
              </a:spcAft>
              <a:buSzPts val="1400"/>
              <a:buNone/>
            </a:pPr>
            <a:r>
              <a:rPr b="0" lang="en-US" sz="1200">
                <a:solidFill>
                  <a:srgbClr val="CCCCCC"/>
                </a:solidFill>
                <a:latin typeface="Consolas"/>
                <a:ea typeface="Consolas"/>
                <a:cs typeface="Consolas"/>
                <a:sym typeface="Consolas"/>
              </a:rPr>
              <a:t>    </a:t>
            </a:r>
            <a:r>
              <a:rPr b="0" lang="en-US" sz="1200">
                <a:solidFill>
                  <a:srgbClr val="569CD6"/>
                </a:solidFill>
                <a:latin typeface="Consolas"/>
                <a:ea typeface="Consolas"/>
                <a:cs typeface="Consolas"/>
                <a:sym typeface="Consolas"/>
              </a:rPr>
              <a:t>const</a:t>
            </a:r>
            <a:r>
              <a:rPr b="0" lang="en-US" sz="1200">
                <a:solidFill>
                  <a:srgbClr val="CCCCCC"/>
                </a:solidFill>
                <a:latin typeface="Consolas"/>
                <a:ea typeface="Consolas"/>
                <a:cs typeface="Consolas"/>
                <a:sym typeface="Consolas"/>
              </a:rPr>
              <a:t> </a:t>
            </a:r>
            <a:r>
              <a:rPr b="0" lang="en-US" sz="1200">
                <a:solidFill>
                  <a:srgbClr val="4FC1FF"/>
                </a:solidFill>
                <a:latin typeface="Consolas"/>
                <a:ea typeface="Consolas"/>
                <a:cs typeface="Consolas"/>
                <a:sym typeface="Consolas"/>
              </a:rPr>
              <a:t>deletedArticle</a:t>
            </a:r>
            <a:r>
              <a:rPr b="0" lang="en-US" sz="1200">
                <a:solidFill>
                  <a:srgbClr val="CCCCCC"/>
                </a:solidFill>
                <a:latin typeface="Consolas"/>
                <a:ea typeface="Consolas"/>
                <a:cs typeface="Consolas"/>
                <a:sym typeface="Consolas"/>
              </a:rPr>
              <a:t> </a:t>
            </a:r>
            <a:r>
              <a:rPr b="0" lang="en-US" sz="1200">
                <a:solidFill>
                  <a:srgbClr val="D4D4D4"/>
                </a:solidFill>
                <a:latin typeface="Consolas"/>
                <a:ea typeface="Consolas"/>
                <a:cs typeface="Consolas"/>
                <a:sym typeface="Consolas"/>
              </a:rPr>
              <a:t>=</a:t>
            </a:r>
            <a:r>
              <a:rPr b="0" lang="en-US" sz="1200">
                <a:solidFill>
                  <a:srgbClr val="CCCCCC"/>
                </a:solidFill>
                <a:latin typeface="Consolas"/>
                <a:ea typeface="Consolas"/>
                <a:cs typeface="Consolas"/>
                <a:sym typeface="Consolas"/>
              </a:rPr>
              <a:t> </a:t>
            </a:r>
            <a:r>
              <a:rPr b="0" lang="en-US" sz="1200">
                <a:solidFill>
                  <a:srgbClr val="4FC1FF"/>
                </a:solidFill>
                <a:latin typeface="Consolas"/>
                <a:ea typeface="Consolas"/>
                <a:cs typeface="Consolas"/>
                <a:sym typeface="Consolas"/>
              </a:rPr>
              <a:t>articles</a:t>
            </a:r>
            <a:r>
              <a:rPr b="0" lang="en-US" sz="1200">
                <a:solidFill>
                  <a:srgbClr val="CCCCCC"/>
                </a:solidFill>
                <a:latin typeface="Consolas"/>
                <a:ea typeface="Consolas"/>
                <a:cs typeface="Consolas"/>
                <a:sym typeface="Consolas"/>
              </a:rPr>
              <a:t>.</a:t>
            </a:r>
            <a:r>
              <a:rPr b="0" lang="en-US" sz="1200">
                <a:solidFill>
                  <a:srgbClr val="DCDCAA"/>
                </a:solidFill>
                <a:latin typeface="Consolas"/>
                <a:ea typeface="Consolas"/>
                <a:cs typeface="Consolas"/>
                <a:sym typeface="Consolas"/>
              </a:rPr>
              <a:t>splice</a:t>
            </a:r>
            <a:r>
              <a:rPr b="0" lang="en-US" sz="1200">
                <a:solidFill>
                  <a:srgbClr val="CCCCCC"/>
                </a:solidFill>
                <a:latin typeface="Consolas"/>
                <a:ea typeface="Consolas"/>
                <a:cs typeface="Consolas"/>
                <a:sym typeface="Consolas"/>
              </a:rPr>
              <a:t>(</a:t>
            </a:r>
            <a:r>
              <a:rPr b="0" lang="en-US" sz="1200">
                <a:solidFill>
                  <a:srgbClr val="4FC1FF"/>
                </a:solidFill>
                <a:latin typeface="Consolas"/>
                <a:ea typeface="Consolas"/>
                <a:cs typeface="Consolas"/>
                <a:sym typeface="Consolas"/>
              </a:rPr>
              <a:t>index</a:t>
            </a:r>
            <a:r>
              <a:rPr b="0" lang="en-US" sz="1200">
                <a:solidFill>
                  <a:srgbClr val="CCCCCC"/>
                </a:solidFill>
                <a:latin typeface="Consolas"/>
                <a:ea typeface="Consolas"/>
                <a:cs typeface="Consolas"/>
                <a:sym typeface="Consolas"/>
              </a:rPr>
              <a:t>, </a:t>
            </a:r>
            <a:r>
              <a:rPr b="0" lang="en-US" sz="1200">
                <a:solidFill>
                  <a:srgbClr val="B5CEA8"/>
                </a:solidFill>
                <a:latin typeface="Consolas"/>
                <a:ea typeface="Consolas"/>
                <a:cs typeface="Consolas"/>
                <a:sym typeface="Consolas"/>
              </a:rPr>
              <a:t>1</a:t>
            </a:r>
            <a:r>
              <a:rPr b="0" lang="en-US" sz="1200">
                <a:solidFill>
                  <a:srgbClr val="CCCCCC"/>
                </a:solidFill>
                <a:latin typeface="Consolas"/>
                <a:ea typeface="Consolas"/>
                <a:cs typeface="Consolas"/>
                <a:sym typeface="Consolas"/>
              </a:rPr>
              <a:t>);</a:t>
            </a:r>
            <a:endParaRPr/>
          </a:p>
          <a:p>
            <a:pPr indent="-228600" lvl="0" marL="457200" marR="0" rtl="0" algn="l">
              <a:lnSpc>
                <a:spcPct val="100000"/>
              </a:lnSpc>
              <a:spcBef>
                <a:spcPts val="0"/>
              </a:spcBef>
              <a:spcAft>
                <a:spcPts val="0"/>
              </a:spcAft>
              <a:buSzPts val="1400"/>
              <a:buNone/>
            </a:pPr>
            <a:r>
              <a:rPr b="0" lang="en-US" sz="1200">
                <a:solidFill>
                  <a:srgbClr val="CCCCCC"/>
                </a:solidFill>
                <a:latin typeface="Consolas"/>
                <a:ea typeface="Consolas"/>
                <a:cs typeface="Consolas"/>
                <a:sym typeface="Consolas"/>
              </a:rPr>
              <a:t>    </a:t>
            </a:r>
            <a:r>
              <a:rPr b="0" lang="en-US" sz="1200">
                <a:solidFill>
                  <a:srgbClr val="9CDCFE"/>
                </a:solidFill>
                <a:latin typeface="Consolas"/>
                <a:ea typeface="Consolas"/>
                <a:cs typeface="Consolas"/>
                <a:sym typeface="Consolas"/>
              </a:rPr>
              <a:t>res</a:t>
            </a:r>
            <a:r>
              <a:rPr b="0" lang="en-US" sz="1200">
                <a:solidFill>
                  <a:srgbClr val="CCCCCC"/>
                </a:solidFill>
                <a:latin typeface="Consolas"/>
                <a:ea typeface="Consolas"/>
                <a:cs typeface="Consolas"/>
                <a:sym typeface="Consolas"/>
              </a:rPr>
              <a:t>.</a:t>
            </a:r>
            <a:r>
              <a:rPr b="0" lang="en-US" sz="1200">
                <a:solidFill>
                  <a:srgbClr val="DCDCAA"/>
                </a:solidFill>
                <a:latin typeface="Consolas"/>
                <a:ea typeface="Consolas"/>
                <a:cs typeface="Consolas"/>
                <a:sym typeface="Consolas"/>
              </a:rPr>
              <a:t>status</a:t>
            </a:r>
            <a:r>
              <a:rPr b="0" lang="en-US" sz="1200">
                <a:solidFill>
                  <a:srgbClr val="CCCCCC"/>
                </a:solidFill>
                <a:latin typeface="Consolas"/>
                <a:ea typeface="Consolas"/>
                <a:cs typeface="Consolas"/>
                <a:sym typeface="Consolas"/>
              </a:rPr>
              <a:t>(</a:t>
            </a:r>
            <a:r>
              <a:rPr b="0" lang="en-US" sz="1200">
                <a:solidFill>
                  <a:srgbClr val="B5CEA8"/>
                </a:solidFill>
                <a:latin typeface="Consolas"/>
                <a:ea typeface="Consolas"/>
                <a:cs typeface="Consolas"/>
                <a:sym typeface="Consolas"/>
              </a:rPr>
              <a:t>204</a:t>
            </a:r>
            <a:r>
              <a:rPr b="0" lang="en-US" sz="1200">
                <a:solidFill>
                  <a:srgbClr val="CCCCCC"/>
                </a:solidFill>
                <a:latin typeface="Consolas"/>
                <a:ea typeface="Consolas"/>
                <a:cs typeface="Consolas"/>
                <a:sym typeface="Consolas"/>
              </a:rPr>
              <a:t>).</a:t>
            </a:r>
            <a:r>
              <a:rPr b="0" lang="en-US" sz="1200">
                <a:solidFill>
                  <a:srgbClr val="DCDCAA"/>
                </a:solidFill>
                <a:latin typeface="Consolas"/>
                <a:ea typeface="Consolas"/>
                <a:cs typeface="Consolas"/>
                <a:sym typeface="Consolas"/>
              </a:rPr>
              <a:t>json</a:t>
            </a:r>
            <a:r>
              <a:rPr b="0" lang="en-US" sz="1200">
                <a:solidFill>
                  <a:srgbClr val="CCCCCC"/>
                </a:solidFill>
                <a:latin typeface="Consolas"/>
                <a:ea typeface="Consolas"/>
                <a:cs typeface="Consolas"/>
                <a:sym typeface="Consolas"/>
              </a:rPr>
              <a:t>(</a:t>
            </a:r>
            <a:r>
              <a:rPr b="0" lang="en-US" sz="1200">
                <a:solidFill>
                  <a:srgbClr val="4FC1FF"/>
                </a:solidFill>
                <a:latin typeface="Consolas"/>
                <a:ea typeface="Consolas"/>
                <a:cs typeface="Consolas"/>
                <a:sym typeface="Consolas"/>
              </a:rPr>
              <a:t>deletedArticle</a:t>
            </a:r>
            <a:r>
              <a:rPr b="0" lang="en-US" sz="1200">
                <a:solidFill>
                  <a:srgbClr val="CCCCCC"/>
                </a:solidFill>
                <a:latin typeface="Consolas"/>
                <a:ea typeface="Consolas"/>
                <a:cs typeface="Consolas"/>
                <a:sym typeface="Consolas"/>
              </a:rPr>
              <a:t>);</a:t>
            </a:r>
            <a:endParaRPr/>
          </a:p>
          <a:p>
            <a:pPr indent="-228600" lvl="0" marL="457200" marR="0" rtl="0" algn="l">
              <a:lnSpc>
                <a:spcPct val="100000"/>
              </a:lnSpc>
              <a:spcBef>
                <a:spcPts val="0"/>
              </a:spcBef>
              <a:spcAft>
                <a:spcPts val="0"/>
              </a:spcAft>
              <a:buSzPts val="1400"/>
              <a:buNone/>
            </a:pPr>
            <a:r>
              <a:rPr b="0" lang="en-US" sz="1200">
                <a:solidFill>
                  <a:srgbClr val="CCCCCC"/>
                </a:solidFill>
                <a:latin typeface="Consolas"/>
                <a:ea typeface="Consolas"/>
                <a:cs typeface="Consolas"/>
                <a:sym typeface="Consolas"/>
              </a:rPr>
              <a:t>});</a:t>
            </a:r>
            <a:endParaRPr/>
          </a:p>
          <a:p>
            <a:pPr indent="-228600" lvl="0" marL="457200" marR="0" rtl="0" algn="l">
              <a:lnSpc>
                <a:spcPct val="100000"/>
              </a:lnSpc>
              <a:spcBef>
                <a:spcPts val="0"/>
              </a:spcBef>
              <a:spcAft>
                <a:spcPts val="0"/>
              </a:spcAft>
              <a:buSzPts val="1400"/>
              <a:buNone/>
            </a:pPr>
            <a:r>
              <a:t/>
            </a:r>
            <a:endParaRPr/>
          </a:p>
        </p:txBody>
      </p:sp>
      <p:sp>
        <p:nvSpPr>
          <p:cNvPr id="344" name="Google Shape;344;p1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1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2" name="Google Shape;352;p1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3" name="Google Shape;353;p1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1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8" name="Google Shape;358;p1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9" name="Google Shape;359;p1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1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4" name="Google Shape;364;p1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1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1" name="Google Shape;371;p1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1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9" name="Google Shape;379;p1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1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7" name="Google Shape;387;p1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1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5" name="Google Shape;395;p1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8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1" name="Google Shape;111;p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1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4" name="Google Shape;404;p1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1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2" name="Google Shape;412;p1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1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0" name="Google Shape;420;p1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1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8" name="Google Shape;428;p1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1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6" name="Google Shape;436;p1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1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4" name="Google Shape;444;p1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1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2" name="Google Shape;452;p1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1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0" name="Google Shape;460;p1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1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8" name="Google Shape;468;p1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1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6" name="Google Shape;476;p1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7" name="Google Shape;477;p12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8" name="Google Shape;118;p8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rPr lang="en-US"/>
              <a:t>app.js contains information about configuration, declarations, definitions,... so that our application runs ok.</a:t>
            </a:r>
            <a:endParaRPr/>
          </a:p>
          <a:p>
            <a:pPr indent="-228600" lvl="0" marL="457200" marR="0" rtl="0" algn="l">
              <a:lnSpc>
                <a:spcPct val="100000"/>
              </a:lnSpc>
              <a:spcBef>
                <a:spcPts val="0"/>
              </a:spcBef>
              <a:spcAft>
                <a:spcPts val="0"/>
              </a:spcAft>
              <a:buSzPts val="1400"/>
              <a:buNone/>
            </a:pPr>
            <a:r>
              <a:rPr lang="en-US"/>
              <a:t>package.json contains the packages for the application to run.</a:t>
            </a:r>
            <a:endParaRPr/>
          </a:p>
          <a:p>
            <a:pPr indent="-228600" lvl="0" marL="457200" marR="0" rtl="0" algn="l">
              <a:lnSpc>
                <a:spcPct val="100000"/>
              </a:lnSpc>
              <a:spcBef>
                <a:spcPts val="0"/>
              </a:spcBef>
              <a:spcAft>
                <a:spcPts val="0"/>
              </a:spcAft>
              <a:buSzPts val="1400"/>
              <a:buNone/>
            </a:pPr>
            <a:r>
              <a:rPr lang="en-US"/>
              <a:t>Folder routes: contains routes in the application.</a:t>
            </a:r>
            <a:endParaRPr/>
          </a:p>
          <a:p>
            <a:pPr indent="-228600" lvl="0" marL="457200" marR="0" rtl="0" algn="l">
              <a:lnSpc>
                <a:spcPct val="100000"/>
              </a:lnSpc>
              <a:spcBef>
                <a:spcPts val="0"/>
              </a:spcBef>
              <a:spcAft>
                <a:spcPts val="0"/>
              </a:spcAft>
              <a:buSzPts val="1400"/>
              <a:buNone/>
            </a:pPr>
            <a:r>
              <a:rPr lang="en-US"/>
              <a:t>Folder view: contains view/template for the application.</a:t>
            </a:r>
            <a:endParaRPr/>
          </a:p>
          <a:p>
            <a:pPr indent="-228600" lvl="0" marL="457200" marR="0" rtl="0" algn="l">
              <a:lnSpc>
                <a:spcPct val="100000"/>
              </a:lnSpc>
              <a:spcBef>
                <a:spcPts val="0"/>
              </a:spcBef>
              <a:spcAft>
                <a:spcPts val="0"/>
              </a:spcAft>
              <a:buSzPts val="1400"/>
              <a:buNone/>
            </a:pPr>
            <a:r>
              <a:rPr lang="en-US"/>
              <a:t>The public folder contains css, js, images,... files for the application.</a:t>
            </a:r>
            <a:endParaRPr/>
          </a:p>
        </p:txBody>
      </p:sp>
      <p:sp>
        <p:nvSpPr>
          <p:cNvPr id="119" name="Google Shape;119;p8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p1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2" name="Google Shape;482;p1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3" name="Google Shape;483;p12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p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88" name="Google Shape;488;p7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7" name="Google Shape;127;p8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t/>
            </a:r>
            <a:endParaRPr/>
          </a:p>
        </p:txBody>
      </p:sp>
      <p:sp>
        <p:nvSpPr>
          <p:cNvPr id="128" name="Google Shape;128;p8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4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6" name="Google Shape;136;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4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4" name="Google Shape;144;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9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2" name="Google Shape;152;p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75"/>
          <p:cNvSpPr txBox="1"/>
          <p:nvPr>
            <p:ph type="ctrTitle"/>
          </p:nvPr>
        </p:nvSpPr>
        <p:spPr>
          <a:xfrm>
            <a:off x="1524000" y="1988598"/>
            <a:ext cx="9144000" cy="1521364"/>
          </a:xfrm>
          <a:prstGeom prst="rect">
            <a:avLst/>
          </a:prstGeom>
          <a:solidFill>
            <a:schemeClr val="accent2"/>
          </a:solid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75"/>
          <p:cNvSpPr txBox="1"/>
          <p:nvPr>
            <p:ph idx="1" type="subTitle"/>
          </p:nvPr>
        </p:nvSpPr>
        <p:spPr>
          <a:xfrm>
            <a:off x="1524000" y="3602038"/>
            <a:ext cx="9144000" cy="1227414"/>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75"/>
          <p:cNvSpPr txBox="1"/>
          <p:nvPr/>
        </p:nvSpPr>
        <p:spPr>
          <a:xfrm>
            <a:off x="0" y="6461294"/>
            <a:ext cx="12192000" cy="403934"/>
          </a:xfrm>
          <a:prstGeom prst="rect">
            <a:avLst/>
          </a:prstGeom>
          <a:solidFill>
            <a:srgbClr val="2F5496"/>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19" name="Google Shape;19;p75"/>
          <p:cNvPicPr preferRelativeResize="0"/>
          <p:nvPr/>
        </p:nvPicPr>
        <p:blipFill rotWithShape="1">
          <a:blip r:embed="rId2">
            <a:alphaModFix/>
          </a:blip>
          <a:srcRect b="0" l="0" r="0" t="0"/>
          <a:stretch/>
        </p:blipFill>
        <p:spPr>
          <a:xfrm>
            <a:off x="523292" y="23662"/>
            <a:ext cx="932284" cy="51275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4" name="Shape 74"/>
        <p:cNvGrpSpPr/>
        <p:nvPr/>
      </p:nvGrpSpPr>
      <p:grpSpPr>
        <a:xfrm>
          <a:off x="0" y="0"/>
          <a:ext cx="0" cy="0"/>
          <a:chOff x="0" y="0"/>
          <a:chExt cx="0" cy="0"/>
        </a:xfrm>
      </p:grpSpPr>
      <p:sp>
        <p:nvSpPr>
          <p:cNvPr id="75" name="Google Shape;75;p8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8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8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8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8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0" name="Shape 80"/>
        <p:cNvGrpSpPr/>
        <p:nvPr/>
      </p:nvGrpSpPr>
      <p:grpSpPr>
        <a:xfrm>
          <a:off x="0" y="0"/>
          <a:ext cx="0" cy="0"/>
          <a:chOff x="0" y="0"/>
          <a:chExt cx="0" cy="0"/>
        </a:xfrm>
      </p:grpSpPr>
      <p:sp>
        <p:nvSpPr>
          <p:cNvPr id="81" name="Google Shape;81;p8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8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8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8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8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 name="Shape 20"/>
        <p:cNvGrpSpPr/>
        <p:nvPr/>
      </p:nvGrpSpPr>
      <p:grpSpPr>
        <a:xfrm>
          <a:off x="0" y="0"/>
          <a:ext cx="0" cy="0"/>
          <a:chOff x="0" y="0"/>
          <a:chExt cx="0" cy="0"/>
        </a:xfrm>
      </p:grpSpPr>
      <p:sp>
        <p:nvSpPr>
          <p:cNvPr id="21" name="Google Shape;21;p76"/>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b="1" sz="3200">
                <a:solidFill>
                  <a:srgbClr val="00206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76"/>
          <p:cNvSpPr txBox="1"/>
          <p:nvPr/>
        </p:nvSpPr>
        <p:spPr>
          <a:xfrm>
            <a:off x="0" y="6461294"/>
            <a:ext cx="12192000" cy="369291"/>
          </a:xfrm>
          <a:prstGeom prst="rect">
            <a:avLst/>
          </a:prstGeom>
          <a:solidFill>
            <a:srgbClr val="2F5496"/>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2"/>
              </a:solidFill>
              <a:latin typeface="Arial"/>
              <a:ea typeface="Arial"/>
              <a:cs typeface="Arial"/>
              <a:sym typeface="Arial"/>
            </a:endParaRPr>
          </a:p>
        </p:txBody>
      </p:sp>
      <p:sp>
        <p:nvSpPr>
          <p:cNvPr id="23" name="Google Shape;23;p76"/>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solidFill>
                  <a:srgbClr val="002060"/>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76"/>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76"/>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26" name="Google Shape;26;p76"/>
          <p:cNvSpPr txBox="1"/>
          <p:nvPr/>
        </p:nvSpPr>
        <p:spPr>
          <a:xfrm>
            <a:off x="670250" y="620209"/>
            <a:ext cx="167950" cy="575433"/>
          </a:xfrm>
          <a:prstGeom prst="rect">
            <a:avLst/>
          </a:prstGeom>
          <a:solidFill>
            <a:srgbClr val="002060"/>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27" name="Google Shape;27;p76"/>
          <p:cNvPicPr preferRelativeResize="0"/>
          <p:nvPr/>
        </p:nvPicPr>
        <p:blipFill rotWithShape="1">
          <a:blip r:embed="rId2">
            <a:alphaModFix/>
          </a:blip>
          <a:srcRect b="0" l="0" r="0" t="0"/>
          <a:stretch/>
        </p:blipFill>
        <p:spPr>
          <a:xfrm>
            <a:off x="838200" y="7619"/>
            <a:ext cx="932284" cy="512756"/>
          </a:xfrm>
          <a:prstGeom prst="rect">
            <a:avLst/>
          </a:prstGeom>
          <a:noFill/>
          <a:ln>
            <a:noFill/>
          </a:ln>
        </p:spPr>
      </p:pic>
      <p:pic>
        <p:nvPicPr>
          <p:cNvPr descr="Node.jsで開発環境を切り替え - Libra Studio Log" id="28" name="Google Shape;28;p76"/>
          <p:cNvPicPr preferRelativeResize="0"/>
          <p:nvPr/>
        </p:nvPicPr>
        <p:blipFill rotWithShape="1">
          <a:blip r:embed="rId3">
            <a:alphaModFix/>
          </a:blip>
          <a:srcRect b="0" l="0" r="0" t="0"/>
          <a:stretch/>
        </p:blipFill>
        <p:spPr>
          <a:xfrm>
            <a:off x="10860840" y="27415"/>
            <a:ext cx="492960" cy="49296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 name="Shape 29"/>
        <p:cNvGrpSpPr/>
        <p:nvPr/>
      </p:nvGrpSpPr>
      <p:grpSpPr>
        <a:xfrm>
          <a:off x="0" y="0"/>
          <a:ext cx="0" cy="0"/>
          <a:chOff x="0" y="0"/>
          <a:chExt cx="0" cy="0"/>
        </a:xfrm>
      </p:grpSpPr>
      <p:sp>
        <p:nvSpPr>
          <p:cNvPr id="30" name="Google Shape;30;p7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7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2" name="Google Shape;32;p7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7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7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 name="Shape 35"/>
        <p:cNvGrpSpPr/>
        <p:nvPr/>
      </p:nvGrpSpPr>
      <p:grpSpPr>
        <a:xfrm>
          <a:off x="0" y="0"/>
          <a:ext cx="0" cy="0"/>
          <a:chOff x="0" y="0"/>
          <a:chExt cx="0" cy="0"/>
        </a:xfrm>
      </p:grpSpPr>
      <p:sp>
        <p:nvSpPr>
          <p:cNvPr id="36" name="Google Shape;36;p7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b="1" sz="3600">
                <a:solidFill>
                  <a:srgbClr val="00206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7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7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7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7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7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2" name="Shape 42"/>
        <p:cNvGrpSpPr/>
        <p:nvPr/>
      </p:nvGrpSpPr>
      <p:grpSpPr>
        <a:xfrm>
          <a:off x="0" y="0"/>
          <a:ext cx="0" cy="0"/>
          <a:chOff x="0" y="0"/>
          <a:chExt cx="0" cy="0"/>
        </a:xfrm>
      </p:grpSpPr>
      <p:sp>
        <p:nvSpPr>
          <p:cNvPr id="43" name="Google Shape;43;p7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7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7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7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7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7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7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8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8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8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8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8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8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8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3" name="Google Shape;63;p8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4" name="Google Shape;64;p8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8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8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7" name="Shape 67"/>
        <p:cNvGrpSpPr/>
        <p:nvPr/>
      </p:nvGrpSpPr>
      <p:grpSpPr>
        <a:xfrm>
          <a:off x="0" y="0"/>
          <a:ext cx="0" cy="0"/>
          <a:chOff x="0" y="0"/>
          <a:chExt cx="0" cy="0"/>
        </a:xfrm>
      </p:grpSpPr>
      <p:sp>
        <p:nvSpPr>
          <p:cNvPr id="68" name="Google Shape;68;p8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83"/>
          <p:cNvSpPr/>
          <p:nvPr>
            <p:ph idx="2" type="pic"/>
          </p:nvPr>
        </p:nvSpPr>
        <p:spPr>
          <a:xfrm>
            <a:off x="5183188" y="987425"/>
            <a:ext cx="6172200" cy="4873625"/>
          </a:xfrm>
          <a:prstGeom prst="rect">
            <a:avLst/>
          </a:prstGeom>
          <a:noFill/>
          <a:ln>
            <a:noFill/>
          </a:ln>
        </p:spPr>
      </p:sp>
      <p:sp>
        <p:nvSpPr>
          <p:cNvPr id="70" name="Google Shape;70;p8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1" name="Google Shape;71;p8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8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8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7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7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7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3" name="Google Shape;13;p7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4" name="Google Shape;14;p7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14.png"/><Relationship Id="rId5" Type="http://schemas.openxmlformats.org/officeDocument/2006/relationships/image" Target="../media/image13.png"/><Relationship Id="rId6"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3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3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3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32.png"/><Relationship Id="rId4" Type="http://schemas.openxmlformats.org/officeDocument/2006/relationships/image" Target="../media/image3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1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2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3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3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28.png"/><Relationship Id="rId4" Type="http://schemas.openxmlformats.org/officeDocument/2006/relationships/image" Target="../media/image2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25.png"/><Relationship Id="rId4" Type="http://schemas.openxmlformats.org/officeDocument/2006/relationships/image" Target="../media/image2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8.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
          <p:cNvSpPr txBox="1"/>
          <p:nvPr>
            <p:ph type="ctrTitle"/>
          </p:nvPr>
        </p:nvSpPr>
        <p:spPr>
          <a:xfrm>
            <a:off x="1161393" y="2241458"/>
            <a:ext cx="9869214" cy="1774360"/>
          </a:xfrm>
          <a:prstGeom prst="rect">
            <a:avLst/>
          </a:prstGeom>
          <a:gradFill>
            <a:gsLst>
              <a:gs pos="0">
                <a:srgbClr val="F6F9FC"/>
              </a:gs>
              <a:gs pos="74000">
                <a:srgbClr val="B3D1EC"/>
              </a:gs>
              <a:gs pos="83000">
                <a:srgbClr val="B3D1EC"/>
              </a:gs>
              <a:gs pos="100000">
                <a:srgbClr val="CCE0F2"/>
              </a:gs>
            </a:gsLst>
            <a:lin ang="5400000" scaled="0"/>
          </a:gra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Arial"/>
              <a:buNone/>
            </a:pPr>
            <a:r>
              <a:rPr b="1" lang="en-US" sz="4400">
                <a:solidFill>
                  <a:srgbClr val="002060"/>
                </a:solidFill>
                <a:latin typeface="Arial"/>
                <a:ea typeface="Arial"/>
                <a:cs typeface="Arial"/>
                <a:sym typeface="Arial"/>
              </a:rPr>
              <a:t>Express JS</a:t>
            </a:r>
            <a:endParaRPr b="1" sz="4400">
              <a:solidFill>
                <a:srgbClr val="002060"/>
              </a:solidFill>
              <a:latin typeface="Arial"/>
              <a:ea typeface="Arial"/>
              <a:cs typeface="Arial"/>
              <a:sym typeface="Arial"/>
            </a:endParaRPr>
          </a:p>
        </p:txBody>
      </p:sp>
      <p:pic>
        <p:nvPicPr>
          <p:cNvPr descr="MongoDB with Node.js, CRUD Operation - DEV Community" id="92" name="Google Shape;92;p1"/>
          <p:cNvPicPr preferRelativeResize="0"/>
          <p:nvPr/>
        </p:nvPicPr>
        <p:blipFill rotWithShape="1">
          <a:blip r:embed="rId3">
            <a:alphaModFix/>
          </a:blip>
          <a:srcRect b="25606" l="0" r="0" t="32619"/>
          <a:stretch/>
        </p:blipFill>
        <p:spPr>
          <a:xfrm>
            <a:off x="1161393" y="570270"/>
            <a:ext cx="9869214" cy="167118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91"/>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What is Routes?</a:t>
            </a:r>
            <a:endParaRPr/>
          </a:p>
        </p:txBody>
      </p:sp>
      <p:sp>
        <p:nvSpPr>
          <p:cNvPr id="165" name="Google Shape;165;p91"/>
          <p:cNvSpPr txBox="1"/>
          <p:nvPr>
            <p:ph idx="1" type="body"/>
          </p:nvPr>
        </p:nvSpPr>
        <p:spPr>
          <a:xfrm>
            <a:off x="838200" y="1535810"/>
            <a:ext cx="10515600" cy="4944889"/>
          </a:xfrm>
          <a:prstGeom prst="rect">
            <a:avLst/>
          </a:prstGeom>
          <a:noFill/>
          <a:ln>
            <a:noFill/>
          </a:ln>
        </p:spPr>
        <p:txBody>
          <a:bodyPr anchorCtr="0" anchor="t" bIns="45700" lIns="91425" spcFirstLastPara="1" rIns="91425" wrap="square" tIns="45700">
            <a:normAutofit fontScale="77500" lnSpcReduction="20000"/>
          </a:bodyPr>
          <a:lstStyle/>
          <a:p>
            <a:pPr indent="-342900" lvl="0" marL="457200" rtl="0" algn="just">
              <a:lnSpc>
                <a:spcPct val="90000"/>
              </a:lnSpc>
              <a:spcBef>
                <a:spcPts val="1000"/>
              </a:spcBef>
              <a:spcAft>
                <a:spcPts val="0"/>
              </a:spcAft>
              <a:buSzPct val="82949"/>
              <a:buChar char="•"/>
            </a:pPr>
            <a:r>
              <a:rPr lang="en-US"/>
              <a:t>The application's response to a client request for a specific endpoint is determined by routing</a:t>
            </a:r>
            <a:endParaRPr/>
          </a:p>
          <a:p>
            <a:pPr indent="-342900" lvl="0" marL="457200" rtl="0" algn="just">
              <a:lnSpc>
                <a:spcPct val="90000"/>
              </a:lnSpc>
              <a:spcBef>
                <a:spcPts val="1000"/>
              </a:spcBef>
              <a:spcAft>
                <a:spcPts val="0"/>
              </a:spcAft>
              <a:buSzPct val="82949"/>
              <a:buChar char="•"/>
            </a:pPr>
            <a:r>
              <a:rPr lang="en-US"/>
              <a:t>An HTTP GET, POST, PUT, or DELETE request can be made by a client, for instance, for any of the URLs listed below. </a:t>
            </a:r>
            <a:endParaRPr/>
          </a:p>
          <a:p>
            <a:pPr indent="0" lvl="1" marL="571500" rtl="0" algn="r">
              <a:lnSpc>
                <a:spcPct val="90000"/>
              </a:lnSpc>
              <a:spcBef>
                <a:spcPts val="500"/>
              </a:spcBef>
              <a:spcAft>
                <a:spcPts val="0"/>
              </a:spcAft>
              <a:buSzPct val="96774"/>
              <a:buNone/>
            </a:pPr>
            <a:r>
              <a:rPr lang="en-US">
                <a:latin typeface="Courier New"/>
                <a:ea typeface="Courier New"/>
                <a:cs typeface="Courier New"/>
                <a:sym typeface="Courier New"/>
              </a:rPr>
              <a:t>http://localhost:3000/Hello</a:t>
            </a:r>
            <a:endParaRPr/>
          </a:p>
          <a:p>
            <a:pPr indent="-228600" lvl="0" marL="457200" rtl="0" algn="just">
              <a:lnSpc>
                <a:spcPct val="90000"/>
              </a:lnSpc>
              <a:spcBef>
                <a:spcPts val="1000"/>
              </a:spcBef>
              <a:spcAft>
                <a:spcPts val="0"/>
              </a:spcAft>
              <a:buSzPct val="82949"/>
              <a:buNone/>
            </a:pPr>
            <a:r>
              <a:t/>
            </a:r>
            <a:endParaRPr/>
          </a:p>
          <a:p>
            <a:pPr indent="-228600" lvl="0" marL="457200" rtl="0" algn="just">
              <a:lnSpc>
                <a:spcPct val="90000"/>
              </a:lnSpc>
              <a:spcBef>
                <a:spcPts val="1000"/>
              </a:spcBef>
              <a:spcAft>
                <a:spcPts val="0"/>
              </a:spcAft>
              <a:buSzPct val="82949"/>
              <a:buNone/>
            </a:pPr>
            <a:r>
              <a:t/>
            </a:r>
            <a:endParaRPr/>
          </a:p>
          <a:p>
            <a:pPr indent="-342900" lvl="0" marL="457200" rtl="0" algn="just">
              <a:lnSpc>
                <a:spcPct val="90000"/>
              </a:lnSpc>
              <a:spcBef>
                <a:spcPts val="1000"/>
              </a:spcBef>
              <a:spcAft>
                <a:spcPts val="0"/>
              </a:spcAft>
              <a:buSzPct val="82949"/>
              <a:buChar char="•"/>
            </a:pPr>
            <a:r>
              <a:rPr lang="en-US"/>
              <a:t>When a route is matched, one or more handler functions for that route are called. </a:t>
            </a:r>
            <a:endParaRPr/>
          </a:p>
          <a:p>
            <a:pPr indent="-342900" lvl="0" marL="457200" rtl="0" algn="just">
              <a:lnSpc>
                <a:spcPct val="90000"/>
              </a:lnSpc>
              <a:spcBef>
                <a:spcPts val="1000"/>
              </a:spcBef>
              <a:spcAft>
                <a:spcPts val="0"/>
              </a:spcAft>
              <a:buSzPct val="82949"/>
              <a:buChar char="•"/>
            </a:pPr>
            <a:r>
              <a:rPr lang="en-US"/>
              <a:t>The general syntax for a route is shown below: </a:t>
            </a:r>
            <a:endParaRPr/>
          </a:p>
          <a:p>
            <a:pPr indent="0" lvl="0" marL="114300" rtl="0" algn="ctr">
              <a:lnSpc>
                <a:spcPct val="90000"/>
              </a:lnSpc>
              <a:spcBef>
                <a:spcPts val="1000"/>
              </a:spcBef>
              <a:spcAft>
                <a:spcPts val="0"/>
              </a:spcAft>
              <a:buSzPct val="82949"/>
              <a:buNone/>
            </a:pPr>
            <a:r>
              <a:rPr lang="en-US">
                <a:latin typeface="Courier New"/>
                <a:ea typeface="Courier New"/>
                <a:cs typeface="Courier New"/>
                <a:sym typeface="Courier New"/>
              </a:rPr>
              <a:t>app.METHOD(PATH, HANDLER) </a:t>
            </a:r>
            <a:endParaRPr/>
          </a:p>
          <a:p>
            <a:pPr indent="-342900" lvl="1" marL="914400" rtl="0" algn="just">
              <a:lnSpc>
                <a:spcPct val="90000"/>
              </a:lnSpc>
              <a:spcBef>
                <a:spcPts val="500"/>
              </a:spcBef>
              <a:spcAft>
                <a:spcPts val="0"/>
              </a:spcAft>
              <a:buSzPct val="96774"/>
              <a:buChar char="•"/>
            </a:pPr>
            <a:r>
              <a:rPr b="1" lang="en-US"/>
              <a:t>app</a:t>
            </a:r>
            <a:r>
              <a:rPr lang="en-US"/>
              <a:t>: Refers to an instance of the Express application.</a:t>
            </a:r>
            <a:endParaRPr/>
          </a:p>
          <a:p>
            <a:pPr indent="-342900" lvl="1" marL="914400" rtl="0" algn="just">
              <a:lnSpc>
                <a:spcPct val="90000"/>
              </a:lnSpc>
              <a:spcBef>
                <a:spcPts val="500"/>
              </a:spcBef>
              <a:spcAft>
                <a:spcPts val="0"/>
              </a:spcAft>
              <a:buSzPct val="96774"/>
              <a:buChar char="•"/>
            </a:pPr>
            <a:r>
              <a:rPr b="1" lang="en-US"/>
              <a:t>METHOD</a:t>
            </a:r>
            <a:r>
              <a:rPr lang="en-US"/>
              <a:t>: Represents an HTTP method such as GET, POST, PUT, DELETE, etc.</a:t>
            </a:r>
            <a:endParaRPr/>
          </a:p>
          <a:p>
            <a:pPr indent="-342900" lvl="1" marL="914400" rtl="0" algn="just">
              <a:lnSpc>
                <a:spcPct val="90000"/>
              </a:lnSpc>
              <a:spcBef>
                <a:spcPts val="500"/>
              </a:spcBef>
              <a:spcAft>
                <a:spcPts val="0"/>
              </a:spcAft>
              <a:buSzPct val="96774"/>
              <a:buChar char="•"/>
            </a:pPr>
            <a:r>
              <a:rPr b="1" lang="en-US"/>
              <a:t>PATH</a:t>
            </a:r>
            <a:r>
              <a:rPr lang="en-US"/>
              <a:t>: Specifies the URL path or route for which the handler function will be invoked.</a:t>
            </a:r>
            <a:endParaRPr/>
          </a:p>
          <a:p>
            <a:pPr indent="-342900" lvl="1" marL="914400" rtl="0" algn="just">
              <a:lnSpc>
                <a:spcPct val="90000"/>
              </a:lnSpc>
              <a:spcBef>
                <a:spcPts val="500"/>
              </a:spcBef>
              <a:spcAft>
                <a:spcPts val="0"/>
              </a:spcAft>
              <a:buSzPct val="96774"/>
              <a:buChar char="•"/>
            </a:pPr>
            <a:r>
              <a:rPr b="1" lang="en-US"/>
              <a:t>HANDLER</a:t>
            </a:r>
            <a:r>
              <a:rPr lang="en-US"/>
              <a:t>: Refers to the function that will be executed when the specified HTTP method and path match an incoming request.</a:t>
            </a:r>
            <a:endParaRPr/>
          </a:p>
          <a:p>
            <a:pPr indent="-228600" lvl="0" marL="457200" rtl="0" algn="just">
              <a:lnSpc>
                <a:spcPct val="90000"/>
              </a:lnSpc>
              <a:spcBef>
                <a:spcPts val="1000"/>
              </a:spcBef>
              <a:spcAft>
                <a:spcPts val="0"/>
              </a:spcAft>
              <a:buSzPct val="82949"/>
              <a:buNone/>
            </a:pPr>
            <a:r>
              <a:t/>
            </a:r>
            <a:endParaRPr/>
          </a:p>
        </p:txBody>
      </p:sp>
      <p:sp>
        <p:nvSpPr>
          <p:cNvPr id="166" name="Google Shape;166;p91"/>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67" name="Google Shape;167;p91"/>
          <p:cNvSpPr txBox="1"/>
          <p:nvPr/>
        </p:nvSpPr>
        <p:spPr>
          <a:xfrm>
            <a:off x="1148072" y="2844266"/>
            <a:ext cx="4299858" cy="830997"/>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4FC1FF"/>
                </a:solidFill>
                <a:latin typeface="Consolas"/>
                <a:ea typeface="Consolas"/>
                <a:cs typeface="Consolas"/>
                <a:sym typeface="Consolas"/>
              </a:rPr>
              <a:t>app</a:t>
            </a:r>
            <a:r>
              <a:rPr b="0" i="0" lang="en-US" sz="1600" u="none" cap="none" strike="noStrike">
                <a:solidFill>
                  <a:srgbClr val="CCCCCC"/>
                </a:solidFill>
                <a:latin typeface="Consolas"/>
                <a:ea typeface="Consolas"/>
                <a:cs typeface="Consolas"/>
                <a:sym typeface="Consolas"/>
              </a:rPr>
              <a:t>.</a:t>
            </a:r>
            <a:r>
              <a:rPr b="0" i="0" lang="en-US" sz="1600" u="none" cap="none" strike="noStrike">
                <a:solidFill>
                  <a:srgbClr val="DCDCAA"/>
                </a:solidFill>
                <a:latin typeface="Consolas"/>
                <a:ea typeface="Consolas"/>
                <a:cs typeface="Consolas"/>
                <a:sym typeface="Consolas"/>
              </a:rPr>
              <a:t>get</a:t>
            </a:r>
            <a:r>
              <a:rPr b="0" i="0" lang="en-US" sz="1600" u="none" cap="none" strike="noStrike">
                <a:solidFill>
                  <a:srgbClr val="CCCCCC"/>
                </a:solidFill>
                <a:latin typeface="Consolas"/>
                <a:ea typeface="Consolas"/>
                <a:cs typeface="Consolas"/>
                <a:sym typeface="Consolas"/>
              </a:rPr>
              <a:t>(</a:t>
            </a:r>
            <a:r>
              <a:rPr b="0" i="0" lang="en-US" sz="1600" u="none" cap="none" strike="noStrike">
                <a:solidFill>
                  <a:srgbClr val="CE9178"/>
                </a:solidFill>
                <a:latin typeface="Consolas"/>
                <a:ea typeface="Consolas"/>
                <a:cs typeface="Consolas"/>
                <a:sym typeface="Consolas"/>
              </a:rPr>
              <a:t>'/Hello'</a:t>
            </a: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9CDCFE"/>
                </a:solidFill>
                <a:latin typeface="Consolas"/>
                <a:ea typeface="Consolas"/>
                <a:cs typeface="Consolas"/>
                <a:sym typeface="Consolas"/>
              </a:rPr>
              <a:t>req</a:t>
            </a: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9CDCFE"/>
                </a:solidFill>
                <a:latin typeface="Consolas"/>
                <a:ea typeface="Consolas"/>
                <a:cs typeface="Consolas"/>
                <a:sym typeface="Consolas"/>
              </a:rPr>
              <a:t>res</a:t>
            </a: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569CD6"/>
                </a:solidFill>
                <a:latin typeface="Consolas"/>
                <a:ea typeface="Consolas"/>
                <a:cs typeface="Consolas"/>
                <a:sym typeface="Consolas"/>
              </a:rPr>
              <a:t>=&gt;</a:t>
            </a:r>
            <a:r>
              <a:rPr b="0" i="0" lang="en-US" sz="16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9CDCFE"/>
                </a:solidFill>
                <a:latin typeface="Consolas"/>
                <a:ea typeface="Consolas"/>
                <a:cs typeface="Consolas"/>
                <a:sym typeface="Consolas"/>
              </a:rPr>
              <a:t>res</a:t>
            </a:r>
            <a:r>
              <a:rPr b="0" i="0" lang="en-US" sz="1600" u="none" cap="none" strike="noStrike">
                <a:solidFill>
                  <a:srgbClr val="CCCCCC"/>
                </a:solidFill>
                <a:latin typeface="Consolas"/>
                <a:ea typeface="Consolas"/>
                <a:cs typeface="Consolas"/>
                <a:sym typeface="Consolas"/>
              </a:rPr>
              <a:t>.</a:t>
            </a:r>
            <a:r>
              <a:rPr b="0" i="0" lang="en-US" sz="1600" u="none" cap="none" strike="noStrike">
                <a:solidFill>
                  <a:srgbClr val="DCDCAA"/>
                </a:solidFill>
                <a:latin typeface="Consolas"/>
                <a:ea typeface="Consolas"/>
                <a:cs typeface="Consolas"/>
                <a:sym typeface="Consolas"/>
              </a:rPr>
              <a:t>send</a:t>
            </a:r>
            <a:r>
              <a:rPr b="0" i="0" lang="en-US" sz="1600" u="none" cap="none" strike="noStrike">
                <a:solidFill>
                  <a:srgbClr val="CCCCCC"/>
                </a:solidFill>
                <a:latin typeface="Consolas"/>
                <a:ea typeface="Consolas"/>
                <a:cs typeface="Consolas"/>
                <a:sym typeface="Consolas"/>
              </a:rPr>
              <a:t>(</a:t>
            </a:r>
            <a:r>
              <a:rPr b="0" i="0" lang="en-US" sz="1600" u="none" cap="none" strike="noStrike">
                <a:solidFill>
                  <a:srgbClr val="CE9178"/>
                </a:solidFill>
                <a:latin typeface="Consolas"/>
                <a:ea typeface="Consolas"/>
                <a:cs typeface="Consolas"/>
                <a:sym typeface="Consolas"/>
              </a:rPr>
              <a:t>'Hello, World!'</a:t>
            </a:r>
            <a:r>
              <a:rPr b="0" i="0" lang="en-US" sz="16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92"/>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Creating Node and Express-Based Servers</a:t>
            </a:r>
            <a:endParaRPr/>
          </a:p>
        </p:txBody>
      </p:sp>
      <p:sp>
        <p:nvSpPr>
          <p:cNvPr id="173" name="Google Shape;173;p92"/>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dk1"/>
              </a:buClr>
              <a:buSzPts val="1800"/>
              <a:buNone/>
            </a:pPr>
            <a:r>
              <a:t/>
            </a:r>
            <a:endParaRPr/>
          </a:p>
        </p:txBody>
      </p:sp>
      <p:sp>
        <p:nvSpPr>
          <p:cNvPr id="174" name="Google Shape;174;p92"/>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75" name="Google Shape;175;p92"/>
          <p:cNvSpPr txBox="1"/>
          <p:nvPr/>
        </p:nvSpPr>
        <p:spPr>
          <a:xfrm>
            <a:off x="176781" y="1217721"/>
            <a:ext cx="6658319" cy="5262979"/>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569CD6"/>
                </a:solidFill>
                <a:latin typeface="Consolas"/>
                <a:ea typeface="Consolas"/>
                <a:cs typeface="Consolas"/>
                <a:sym typeface="Consolas"/>
              </a:rPr>
              <a:t>const</a:t>
            </a: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DCDCAA"/>
                </a:solidFill>
                <a:latin typeface="Consolas"/>
                <a:ea typeface="Consolas"/>
                <a:cs typeface="Consolas"/>
                <a:sym typeface="Consolas"/>
              </a:rPr>
              <a:t>express</a:t>
            </a: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D4D4D4"/>
                </a:solidFill>
                <a:latin typeface="Consolas"/>
                <a:ea typeface="Consolas"/>
                <a:cs typeface="Consolas"/>
                <a:sym typeface="Consolas"/>
              </a:rPr>
              <a:t>=</a:t>
            </a: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DCDCAA"/>
                </a:solidFill>
                <a:latin typeface="Consolas"/>
                <a:ea typeface="Consolas"/>
                <a:cs typeface="Consolas"/>
                <a:sym typeface="Consolas"/>
              </a:rPr>
              <a:t>require</a:t>
            </a:r>
            <a:r>
              <a:rPr b="0" i="0" lang="en-US" sz="1600" u="none" cap="none" strike="noStrike">
                <a:solidFill>
                  <a:srgbClr val="CCCCCC"/>
                </a:solidFill>
                <a:latin typeface="Consolas"/>
                <a:ea typeface="Consolas"/>
                <a:cs typeface="Consolas"/>
                <a:sym typeface="Consolas"/>
              </a:rPr>
              <a:t>(</a:t>
            </a:r>
            <a:r>
              <a:rPr b="0" i="0" lang="en-US" sz="1600" u="none" cap="none" strike="noStrike">
                <a:solidFill>
                  <a:srgbClr val="CE9178"/>
                </a:solidFill>
                <a:latin typeface="Consolas"/>
                <a:ea typeface="Consolas"/>
                <a:cs typeface="Consolas"/>
                <a:sym typeface="Consolas"/>
              </a:rPr>
              <a:t>'express'</a:t>
            </a:r>
            <a:r>
              <a:rPr b="0" i="0" lang="en-US" sz="16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569CD6"/>
                </a:solidFill>
                <a:latin typeface="Consolas"/>
                <a:ea typeface="Consolas"/>
                <a:cs typeface="Consolas"/>
                <a:sym typeface="Consolas"/>
              </a:rPr>
              <a:t>const</a:t>
            </a: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4FC1FF"/>
                </a:solidFill>
                <a:latin typeface="Consolas"/>
                <a:ea typeface="Consolas"/>
                <a:cs typeface="Consolas"/>
                <a:sym typeface="Consolas"/>
              </a:rPr>
              <a:t>app</a:t>
            </a: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D4D4D4"/>
                </a:solidFill>
                <a:latin typeface="Consolas"/>
                <a:ea typeface="Consolas"/>
                <a:cs typeface="Consolas"/>
                <a:sym typeface="Consolas"/>
              </a:rPr>
              <a:t>=</a:t>
            </a: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DCDCAA"/>
                </a:solidFill>
                <a:latin typeface="Consolas"/>
                <a:ea typeface="Consolas"/>
                <a:cs typeface="Consolas"/>
                <a:sym typeface="Consolas"/>
              </a:rPr>
              <a:t>express</a:t>
            </a:r>
            <a:r>
              <a:rPr b="0" i="0" lang="en-US" sz="16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569CD6"/>
                </a:solidFill>
                <a:latin typeface="Consolas"/>
                <a:ea typeface="Consolas"/>
                <a:cs typeface="Consolas"/>
                <a:sym typeface="Consolas"/>
              </a:rPr>
              <a:t>const</a:t>
            </a: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4FC1FF"/>
                </a:solidFill>
                <a:latin typeface="Consolas"/>
                <a:ea typeface="Consolas"/>
                <a:cs typeface="Consolas"/>
                <a:sym typeface="Consolas"/>
              </a:rPr>
              <a:t>port</a:t>
            </a: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D4D4D4"/>
                </a:solidFill>
                <a:latin typeface="Consolas"/>
                <a:ea typeface="Consolas"/>
                <a:cs typeface="Consolas"/>
                <a:sym typeface="Consolas"/>
              </a:rPr>
              <a:t>=</a:t>
            </a: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B5CEA8"/>
                </a:solidFill>
                <a:latin typeface="Consolas"/>
                <a:ea typeface="Consolas"/>
                <a:cs typeface="Consolas"/>
                <a:sym typeface="Consolas"/>
              </a:rPr>
              <a:t>3000</a:t>
            </a:r>
            <a:r>
              <a:rPr b="0" i="0" lang="en-US" sz="16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br>
              <a:rPr b="0" i="0" lang="en-US" sz="1600" u="none" cap="none" strike="noStrike">
                <a:solidFill>
                  <a:srgbClr val="CCCCCC"/>
                </a:solidFill>
                <a:latin typeface="Consolas"/>
                <a:ea typeface="Consolas"/>
                <a:cs typeface="Consolas"/>
                <a:sym typeface="Consolas"/>
              </a:rPr>
            </a:br>
            <a:r>
              <a:rPr b="0" i="0" lang="en-US" sz="1600" u="none" cap="none" strike="noStrike">
                <a:solidFill>
                  <a:srgbClr val="4FC1FF"/>
                </a:solidFill>
                <a:latin typeface="Consolas"/>
                <a:ea typeface="Consolas"/>
                <a:cs typeface="Consolas"/>
                <a:sym typeface="Consolas"/>
              </a:rPr>
              <a:t>app</a:t>
            </a:r>
            <a:r>
              <a:rPr b="0" i="0" lang="en-US" sz="1600" u="none" cap="none" strike="noStrike">
                <a:solidFill>
                  <a:srgbClr val="CCCCCC"/>
                </a:solidFill>
                <a:latin typeface="Consolas"/>
                <a:ea typeface="Consolas"/>
                <a:cs typeface="Consolas"/>
                <a:sym typeface="Consolas"/>
              </a:rPr>
              <a:t>.</a:t>
            </a:r>
            <a:r>
              <a:rPr b="0" i="0" lang="en-US" sz="1600" u="none" cap="none" strike="noStrike">
                <a:solidFill>
                  <a:srgbClr val="DCDCAA"/>
                </a:solidFill>
                <a:latin typeface="Consolas"/>
                <a:ea typeface="Consolas"/>
                <a:cs typeface="Consolas"/>
                <a:sym typeface="Consolas"/>
              </a:rPr>
              <a:t>get</a:t>
            </a:r>
            <a:r>
              <a:rPr b="0" i="0" lang="en-US" sz="1600" u="none" cap="none" strike="noStrike">
                <a:solidFill>
                  <a:srgbClr val="CCCCCC"/>
                </a:solidFill>
                <a:latin typeface="Consolas"/>
                <a:ea typeface="Consolas"/>
                <a:cs typeface="Consolas"/>
                <a:sym typeface="Consolas"/>
              </a:rPr>
              <a:t>(</a:t>
            </a:r>
            <a:r>
              <a:rPr b="0" i="0" lang="en-US" sz="1600" u="none" cap="none" strike="noStrike">
                <a:solidFill>
                  <a:srgbClr val="CE9178"/>
                </a:solidFill>
                <a:latin typeface="Consolas"/>
                <a:ea typeface="Consolas"/>
                <a:cs typeface="Consolas"/>
                <a:sym typeface="Consolas"/>
              </a:rPr>
              <a:t>'/'</a:t>
            </a: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9CDCFE"/>
                </a:solidFill>
                <a:latin typeface="Consolas"/>
                <a:ea typeface="Consolas"/>
                <a:cs typeface="Consolas"/>
                <a:sym typeface="Consolas"/>
              </a:rPr>
              <a:t>req</a:t>
            </a: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9CDCFE"/>
                </a:solidFill>
                <a:latin typeface="Consolas"/>
                <a:ea typeface="Consolas"/>
                <a:cs typeface="Consolas"/>
                <a:sym typeface="Consolas"/>
              </a:rPr>
              <a:t>res</a:t>
            </a: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569CD6"/>
                </a:solidFill>
                <a:latin typeface="Consolas"/>
                <a:ea typeface="Consolas"/>
                <a:cs typeface="Consolas"/>
                <a:sym typeface="Consolas"/>
              </a:rPr>
              <a:t>=&gt;</a:t>
            </a:r>
            <a:r>
              <a:rPr b="0" i="0" lang="en-US" sz="16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9CDCFE"/>
                </a:solidFill>
                <a:latin typeface="Consolas"/>
                <a:ea typeface="Consolas"/>
                <a:cs typeface="Consolas"/>
                <a:sym typeface="Consolas"/>
              </a:rPr>
              <a:t>res</a:t>
            </a:r>
            <a:r>
              <a:rPr b="0" i="0" lang="en-US" sz="1600" u="none" cap="none" strike="noStrike">
                <a:solidFill>
                  <a:srgbClr val="CCCCCC"/>
                </a:solidFill>
                <a:latin typeface="Consolas"/>
                <a:ea typeface="Consolas"/>
                <a:cs typeface="Consolas"/>
                <a:sym typeface="Consolas"/>
              </a:rPr>
              <a:t>.</a:t>
            </a:r>
            <a:r>
              <a:rPr b="0" i="0" lang="en-US" sz="1600" u="none" cap="none" strike="noStrike">
                <a:solidFill>
                  <a:srgbClr val="DCDCAA"/>
                </a:solidFill>
                <a:latin typeface="Consolas"/>
                <a:ea typeface="Consolas"/>
                <a:cs typeface="Consolas"/>
                <a:sym typeface="Consolas"/>
              </a:rPr>
              <a:t>send</a:t>
            </a:r>
            <a:r>
              <a:rPr b="0" i="0" lang="en-US" sz="1600" u="none" cap="none" strike="noStrike">
                <a:solidFill>
                  <a:srgbClr val="CCCCCC"/>
                </a:solidFill>
                <a:latin typeface="Consolas"/>
                <a:ea typeface="Consolas"/>
                <a:cs typeface="Consolas"/>
                <a:sym typeface="Consolas"/>
              </a:rPr>
              <a:t>(</a:t>
            </a:r>
            <a:r>
              <a:rPr b="0" i="0" lang="en-US" sz="1600" u="none" cap="none" strike="noStrike">
                <a:solidFill>
                  <a:srgbClr val="CE9178"/>
                </a:solidFill>
                <a:latin typeface="Consolas"/>
                <a:ea typeface="Consolas"/>
                <a:cs typeface="Consolas"/>
                <a:sym typeface="Consolas"/>
              </a:rPr>
              <a:t>'&lt;b&gt;My First&lt;/b&gt; Express http server'</a:t>
            </a:r>
            <a:r>
              <a:rPr b="0" i="0" lang="en-US" sz="16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br>
              <a:rPr b="0" i="0" lang="en-US" sz="1600" u="none" cap="none" strike="noStrike">
                <a:solidFill>
                  <a:srgbClr val="CCCCCC"/>
                </a:solidFill>
                <a:latin typeface="Consolas"/>
                <a:ea typeface="Consolas"/>
                <a:cs typeface="Consolas"/>
                <a:sym typeface="Consolas"/>
              </a:rPr>
            </a:br>
            <a:r>
              <a:rPr b="0" i="0" lang="en-US" sz="1600" u="none" cap="none" strike="noStrike">
                <a:solidFill>
                  <a:srgbClr val="4FC1FF"/>
                </a:solidFill>
                <a:latin typeface="Consolas"/>
                <a:ea typeface="Consolas"/>
                <a:cs typeface="Consolas"/>
                <a:sym typeface="Consolas"/>
              </a:rPr>
              <a:t>app</a:t>
            </a:r>
            <a:r>
              <a:rPr b="0" i="0" lang="en-US" sz="1600" u="none" cap="none" strike="noStrike">
                <a:solidFill>
                  <a:srgbClr val="CCCCCC"/>
                </a:solidFill>
                <a:latin typeface="Consolas"/>
                <a:ea typeface="Consolas"/>
                <a:cs typeface="Consolas"/>
                <a:sym typeface="Consolas"/>
              </a:rPr>
              <a:t>.</a:t>
            </a:r>
            <a:r>
              <a:rPr b="0" i="0" lang="en-US" sz="1600" u="none" cap="none" strike="noStrike">
                <a:solidFill>
                  <a:srgbClr val="DCDCAA"/>
                </a:solidFill>
                <a:latin typeface="Consolas"/>
                <a:ea typeface="Consolas"/>
                <a:cs typeface="Consolas"/>
                <a:sym typeface="Consolas"/>
              </a:rPr>
              <a:t>get</a:t>
            </a:r>
            <a:r>
              <a:rPr b="0" i="0" lang="en-US" sz="1600" u="none" cap="none" strike="noStrike">
                <a:solidFill>
                  <a:srgbClr val="CCCCCC"/>
                </a:solidFill>
                <a:latin typeface="Consolas"/>
                <a:ea typeface="Consolas"/>
                <a:cs typeface="Consolas"/>
                <a:sym typeface="Consolas"/>
              </a:rPr>
              <a:t>(</a:t>
            </a:r>
            <a:r>
              <a:rPr b="0" i="0" lang="en-US" sz="1600" u="none" cap="none" strike="noStrike">
                <a:solidFill>
                  <a:srgbClr val="CE9178"/>
                </a:solidFill>
                <a:latin typeface="Consolas"/>
                <a:ea typeface="Consolas"/>
                <a:cs typeface="Consolas"/>
                <a:sym typeface="Consolas"/>
              </a:rPr>
              <a:t>'/Hello'</a:t>
            </a: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9CDCFE"/>
                </a:solidFill>
                <a:latin typeface="Consolas"/>
                <a:ea typeface="Consolas"/>
                <a:cs typeface="Consolas"/>
                <a:sym typeface="Consolas"/>
              </a:rPr>
              <a:t>req</a:t>
            </a: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9CDCFE"/>
                </a:solidFill>
                <a:latin typeface="Consolas"/>
                <a:ea typeface="Consolas"/>
                <a:cs typeface="Consolas"/>
                <a:sym typeface="Consolas"/>
              </a:rPr>
              <a:t>res</a:t>
            </a: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569CD6"/>
                </a:solidFill>
                <a:latin typeface="Consolas"/>
                <a:ea typeface="Consolas"/>
                <a:cs typeface="Consolas"/>
                <a:sym typeface="Consolas"/>
              </a:rPr>
              <a:t>=&gt;</a:t>
            </a:r>
            <a:r>
              <a:rPr b="0" i="0" lang="en-US" sz="16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9CDCFE"/>
                </a:solidFill>
                <a:latin typeface="Consolas"/>
                <a:ea typeface="Consolas"/>
                <a:cs typeface="Consolas"/>
                <a:sym typeface="Consolas"/>
              </a:rPr>
              <a:t>res</a:t>
            </a:r>
            <a:r>
              <a:rPr b="0" i="0" lang="en-US" sz="1600" u="none" cap="none" strike="noStrike">
                <a:solidFill>
                  <a:srgbClr val="CCCCCC"/>
                </a:solidFill>
                <a:latin typeface="Consolas"/>
                <a:ea typeface="Consolas"/>
                <a:cs typeface="Consolas"/>
                <a:sym typeface="Consolas"/>
              </a:rPr>
              <a:t>.</a:t>
            </a:r>
            <a:r>
              <a:rPr b="0" i="0" lang="en-US" sz="1600" u="none" cap="none" strike="noStrike">
                <a:solidFill>
                  <a:srgbClr val="DCDCAA"/>
                </a:solidFill>
                <a:latin typeface="Consolas"/>
                <a:ea typeface="Consolas"/>
                <a:cs typeface="Consolas"/>
                <a:sym typeface="Consolas"/>
              </a:rPr>
              <a:t>send</a:t>
            </a:r>
            <a:r>
              <a:rPr b="0" i="0" lang="en-US" sz="1600" u="none" cap="none" strike="noStrike">
                <a:solidFill>
                  <a:srgbClr val="CCCCCC"/>
                </a:solidFill>
                <a:latin typeface="Consolas"/>
                <a:ea typeface="Consolas"/>
                <a:cs typeface="Consolas"/>
                <a:sym typeface="Consolas"/>
              </a:rPr>
              <a:t>(</a:t>
            </a:r>
            <a:r>
              <a:rPr b="0" i="0" lang="en-US" sz="1600" u="none" cap="none" strike="noStrike">
                <a:solidFill>
                  <a:srgbClr val="CE9178"/>
                </a:solidFill>
                <a:latin typeface="Consolas"/>
                <a:ea typeface="Consolas"/>
                <a:cs typeface="Consolas"/>
                <a:sym typeface="Consolas"/>
              </a:rPr>
              <a:t>'Hello, World!'</a:t>
            </a:r>
            <a:r>
              <a:rPr b="0" i="0" lang="en-US" sz="16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6A9955"/>
                </a:solidFill>
                <a:latin typeface="Consolas"/>
                <a:ea typeface="Consolas"/>
                <a:cs typeface="Consolas"/>
                <a:sym typeface="Consolas"/>
              </a:rPr>
              <a:t>//Change the 404 message modifing the middleware</a:t>
            </a:r>
            <a:endParaRPr b="0" i="0" sz="16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4FC1FF"/>
                </a:solidFill>
                <a:latin typeface="Consolas"/>
                <a:ea typeface="Consolas"/>
                <a:cs typeface="Consolas"/>
                <a:sym typeface="Consolas"/>
              </a:rPr>
              <a:t>app</a:t>
            </a:r>
            <a:r>
              <a:rPr b="0" i="0" lang="en-US" sz="1600" u="none" cap="none" strike="noStrike">
                <a:solidFill>
                  <a:srgbClr val="CCCCCC"/>
                </a:solidFill>
                <a:latin typeface="Consolas"/>
                <a:ea typeface="Consolas"/>
                <a:cs typeface="Consolas"/>
                <a:sym typeface="Consolas"/>
              </a:rPr>
              <a:t>.</a:t>
            </a:r>
            <a:r>
              <a:rPr b="0" i="0" lang="en-US" sz="1600" u="none" cap="none" strike="noStrike">
                <a:solidFill>
                  <a:srgbClr val="DCDCAA"/>
                </a:solidFill>
                <a:latin typeface="Consolas"/>
                <a:ea typeface="Consolas"/>
                <a:cs typeface="Consolas"/>
                <a:sym typeface="Consolas"/>
              </a:rPr>
              <a:t>use</a:t>
            </a:r>
            <a:r>
              <a:rPr b="0" i="0" lang="en-US" sz="1600" u="none" cap="none" strike="noStrike">
                <a:solidFill>
                  <a:srgbClr val="CCCCCC"/>
                </a:solidFill>
                <a:latin typeface="Consolas"/>
                <a:ea typeface="Consolas"/>
                <a:cs typeface="Consolas"/>
                <a:sym typeface="Consolas"/>
              </a:rPr>
              <a:t>(</a:t>
            </a:r>
            <a:r>
              <a:rPr b="0" i="0" lang="en-US" sz="1600" u="none" cap="none" strike="noStrike">
                <a:solidFill>
                  <a:srgbClr val="569CD6"/>
                </a:solidFill>
                <a:latin typeface="Consolas"/>
                <a:ea typeface="Consolas"/>
                <a:cs typeface="Consolas"/>
                <a:sym typeface="Consolas"/>
              </a:rPr>
              <a:t>function</a:t>
            </a:r>
            <a:r>
              <a:rPr b="0" i="0" lang="en-US" sz="1600" u="none" cap="none" strike="noStrike">
                <a:solidFill>
                  <a:srgbClr val="CCCCCC"/>
                </a:solidFill>
                <a:latin typeface="Consolas"/>
                <a:ea typeface="Consolas"/>
                <a:cs typeface="Consolas"/>
                <a:sym typeface="Consolas"/>
              </a:rPr>
              <a:t>(</a:t>
            </a:r>
            <a:r>
              <a:rPr b="0" i="0" lang="en-US" sz="1600" u="none" cap="none" strike="noStrike">
                <a:solidFill>
                  <a:srgbClr val="9CDCFE"/>
                </a:solidFill>
                <a:latin typeface="Consolas"/>
                <a:ea typeface="Consolas"/>
                <a:cs typeface="Consolas"/>
                <a:sym typeface="Consolas"/>
              </a:rPr>
              <a:t>req</a:t>
            </a: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9CDCFE"/>
                </a:solidFill>
                <a:latin typeface="Consolas"/>
                <a:ea typeface="Consolas"/>
                <a:cs typeface="Consolas"/>
                <a:sym typeface="Consolas"/>
              </a:rPr>
              <a:t>res</a:t>
            </a: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DCDCAA"/>
                </a:solidFill>
                <a:latin typeface="Consolas"/>
                <a:ea typeface="Consolas"/>
                <a:cs typeface="Consolas"/>
                <a:sym typeface="Consolas"/>
              </a:rPr>
              <a:t>next</a:t>
            </a:r>
            <a:r>
              <a:rPr b="0" i="0" lang="en-US" sz="16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9CDCFE"/>
                </a:solidFill>
                <a:latin typeface="Consolas"/>
                <a:ea typeface="Consolas"/>
                <a:cs typeface="Consolas"/>
                <a:sym typeface="Consolas"/>
              </a:rPr>
              <a:t>res</a:t>
            </a:r>
            <a:r>
              <a:rPr b="0" i="0" lang="en-US" sz="1600" u="none" cap="none" strike="noStrike">
                <a:solidFill>
                  <a:srgbClr val="CCCCCC"/>
                </a:solidFill>
                <a:latin typeface="Consolas"/>
                <a:ea typeface="Consolas"/>
                <a:cs typeface="Consolas"/>
                <a:sym typeface="Consolas"/>
              </a:rPr>
              <a:t>.</a:t>
            </a:r>
            <a:r>
              <a:rPr b="0" i="0" lang="en-US" sz="1600" u="none" cap="none" strike="noStrike">
                <a:solidFill>
                  <a:srgbClr val="DCDCAA"/>
                </a:solidFill>
                <a:latin typeface="Consolas"/>
                <a:ea typeface="Consolas"/>
                <a:cs typeface="Consolas"/>
                <a:sym typeface="Consolas"/>
              </a:rPr>
              <a:t>status</a:t>
            </a:r>
            <a:r>
              <a:rPr b="0" i="0" lang="en-US" sz="1600" u="none" cap="none" strike="noStrike">
                <a:solidFill>
                  <a:srgbClr val="CCCCCC"/>
                </a:solidFill>
                <a:latin typeface="Consolas"/>
                <a:ea typeface="Consolas"/>
                <a:cs typeface="Consolas"/>
                <a:sym typeface="Consolas"/>
              </a:rPr>
              <a:t>(</a:t>
            </a:r>
            <a:r>
              <a:rPr b="0" i="0" lang="en-US" sz="1600" u="none" cap="none" strike="noStrike">
                <a:solidFill>
                  <a:srgbClr val="B5CEA8"/>
                </a:solidFill>
                <a:latin typeface="Consolas"/>
                <a:ea typeface="Consolas"/>
                <a:cs typeface="Consolas"/>
                <a:sym typeface="Consolas"/>
              </a:rPr>
              <a:t>404</a:t>
            </a:r>
            <a:r>
              <a:rPr b="0" i="0" lang="en-US" sz="1600" u="none" cap="none" strike="noStrike">
                <a:solidFill>
                  <a:srgbClr val="CCCCCC"/>
                </a:solidFill>
                <a:latin typeface="Consolas"/>
                <a:ea typeface="Consolas"/>
                <a:cs typeface="Consolas"/>
                <a:sym typeface="Consolas"/>
              </a:rPr>
              <a:t>).</a:t>
            </a:r>
            <a:r>
              <a:rPr b="0" i="0" lang="en-US" sz="1600" u="none" cap="none" strike="noStrike">
                <a:solidFill>
                  <a:srgbClr val="DCDCAA"/>
                </a:solidFill>
                <a:latin typeface="Consolas"/>
                <a:ea typeface="Consolas"/>
                <a:cs typeface="Consolas"/>
                <a:sym typeface="Consolas"/>
              </a:rPr>
              <a:t>send</a:t>
            </a:r>
            <a:r>
              <a:rPr b="0" i="0" lang="en-US" sz="1600" u="none" cap="none" strike="noStrike">
                <a:solidFill>
                  <a:srgbClr val="CCCCCC"/>
                </a:solidFill>
                <a:latin typeface="Consolas"/>
                <a:ea typeface="Consolas"/>
                <a:cs typeface="Consolas"/>
                <a:sym typeface="Consolas"/>
              </a:rPr>
              <a:t>(</a:t>
            </a:r>
            <a:r>
              <a:rPr b="0" i="0" lang="en-US" sz="1600" u="none" cap="none" strike="noStrike">
                <a:solidFill>
                  <a:srgbClr val="CE9178"/>
                </a:solidFill>
                <a:latin typeface="Consolas"/>
                <a:ea typeface="Consolas"/>
                <a:cs typeface="Consolas"/>
                <a:sym typeface="Consolas"/>
              </a:rPr>
              <a:t>"Sorry, that route doesn't exist. Have a nice day!"</a:t>
            </a:r>
            <a:r>
              <a:rPr b="0" i="0" lang="en-US" sz="16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br>
              <a:rPr b="0" i="0" lang="en-US" sz="1600" u="none" cap="none" strike="noStrike">
                <a:solidFill>
                  <a:srgbClr val="CCCCCC"/>
                </a:solidFill>
                <a:latin typeface="Consolas"/>
                <a:ea typeface="Consolas"/>
                <a:cs typeface="Consolas"/>
                <a:sym typeface="Consolas"/>
              </a:rPr>
            </a:br>
            <a:r>
              <a:rPr b="0" i="0" lang="en-US" sz="1600" u="none" cap="none" strike="noStrike">
                <a:solidFill>
                  <a:srgbClr val="4FC1FF"/>
                </a:solidFill>
                <a:latin typeface="Consolas"/>
                <a:ea typeface="Consolas"/>
                <a:cs typeface="Consolas"/>
                <a:sym typeface="Consolas"/>
              </a:rPr>
              <a:t>app</a:t>
            </a:r>
            <a:r>
              <a:rPr b="0" i="0" lang="en-US" sz="1600" u="none" cap="none" strike="noStrike">
                <a:solidFill>
                  <a:srgbClr val="CCCCCC"/>
                </a:solidFill>
                <a:latin typeface="Consolas"/>
                <a:ea typeface="Consolas"/>
                <a:cs typeface="Consolas"/>
                <a:sym typeface="Consolas"/>
              </a:rPr>
              <a:t>.</a:t>
            </a:r>
            <a:r>
              <a:rPr b="0" i="0" lang="en-US" sz="1600" u="none" cap="none" strike="noStrike">
                <a:solidFill>
                  <a:srgbClr val="DCDCAA"/>
                </a:solidFill>
                <a:latin typeface="Consolas"/>
                <a:ea typeface="Consolas"/>
                <a:cs typeface="Consolas"/>
                <a:sym typeface="Consolas"/>
              </a:rPr>
              <a:t>listen</a:t>
            </a:r>
            <a:r>
              <a:rPr b="0" i="0" lang="en-US" sz="1600" u="none" cap="none" strike="noStrike">
                <a:solidFill>
                  <a:srgbClr val="CCCCCC"/>
                </a:solidFill>
                <a:latin typeface="Consolas"/>
                <a:ea typeface="Consolas"/>
                <a:cs typeface="Consolas"/>
                <a:sym typeface="Consolas"/>
              </a:rPr>
              <a:t>(</a:t>
            </a:r>
            <a:r>
              <a:rPr b="0" i="0" lang="en-US" sz="1600" u="none" cap="none" strike="noStrike">
                <a:solidFill>
                  <a:srgbClr val="4FC1FF"/>
                </a:solidFill>
                <a:latin typeface="Consolas"/>
                <a:ea typeface="Consolas"/>
                <a:cs typeface="Consolas"/>
                <a:sym typeface="Consolas"/>
              </a:rPr>
              <a:t>port</a:t>
            </a:r>
            <a:r>
              <a:rPr b="0" i="0" lang="en-US" sz="1600" u="none" cap="none" strike="noStrike">
                <a:solidFill>
                  <a:srgbClr val="CCCCCC"/>
                </a:solidFill>
                <a:latin typeface="Consolas"/>
                <a:ea typeface="Consolas"/>
                <a:cs typeface="Consolas"/>
                <a:sym typeface="Consolas"/>
              </a:rPr>
              <a:t>, () </a:t>
            </a:r>
            <a:r>
              <a:rPr b="0" i="0" lang="en-US" sz="1600" u="none" cap="none" strike="noStrike">
                <a:solidFill>
                  <a:srgbClr val="569CD6"/>
                </a:solidFill>
                <a:latin typeface="Consolas"/>
                <a:ea typeface="Consolas"/>
                <a:cs typeface="Consolas"/>
                <a:sym typeface="Consolas"/>
              </a:rPr>
              <a:t>=&gt;</a:t>
            </a:r>
            <a:r>
              <a:rPr b="0" i="0" lang="en-US" sz="16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9CDCFE"/>
                </a:solidFill>
                <a:latin typeface="Consolas"/>
                <a:ea typeface="Consolas"/>
                <a:cs typeface="Consolas"/>
                <a:sym typeface="Consolas"/>
              </a:rPr>
              <a:t>console</a:t>
            </a:r>
            <a:r>
              <a:rPr b="0" i="0" lang="en-US" sz="1600" u="none" cap="none" strike="noStrike">
                <a:solidFill>
                  <a:srgbClr val="CCCCCC"/>
                </a:solidFill>
                <a:latin typeface="Consolas"/>
                <a:ea typeface="Consolas"/>
                <a:cs typeface="Consolas"/>
                <a:sym typeface="Consolas"/>
              </a:rPr>
              <a:t>.</a:t>
            </a:r>
            <a:r>
              <a:rPr b="0" i="0" lang="en-US" sz="1600" u="none" cap="none" strike="noStrike">
                <a:solidFill>
                  <a:srgbClr val="DCDCAA"/>
                </a:solidFill>
                <a:latin typeface="Consolas"/>
                <a:ea typeface="Consolas"/>
                <a:cs typeface="Consolas"/>
                <a:sym typeface="Consolas"/>
              </a:rPr>
              <a:t>log</a:t>
            </a:r>
            <a:r>
              <a:rPr b="0" i="0" lang="en-US" sz="1600" u="none" cap="none" strike="noStrike">
                <a:solidFill>
                  <a:srgbClr val="CCCCCC"/>
                </a:solidFill>
                <a:latin typeface="Consolas"/>
                <a:ea typeface="Consolas"/>
                <a:cs typeface="Consolas"/>
                <a:sym typeface="Consolas"/>
              </a:rPr>
              <a:t>(</a:t>
            </a:r>
            <a:r>
              <a:rPr b="0" i="0" lang="en-US" sz="1600" u="none" cap="none" strike="noStrike">
                <a:solidFill>
                  <a:srgbClr val="CE9178"/>
                </a:solidFill>
                <a:latin typeface="Consolas"/>
                <a:ea typeface="Consolas"/>
                <a:cs typeface="Consolas"/>
                <a:sym typeface="Consolas"/>
              </a:rPr>
              <a:t>`Example app listening at http://localhost:</a:t>
            </a:r>
            <a:r>
              <a:rPr b="0" i="0" lang="en-US" sz="1600" u="none" cap="none" strike="noStrike">
                <a:solidFill>
                  <a:srgbClr val="569CD6"/>
                </a:solidFill>
                <a:latin typeface="Consolas"/>
                <a:ea typeface="Consolas"/>
                <a:cs typeface="Consolas"/>
                <a:sym typeface="Consolas"/>
              </a:rPr>
              <a:t>${</a:t>
            </a:r>
            <a:r>
              <a:rPr b="0" i="0" lang="en-US" sz="1600" u="none" cap="none" strike="noStrike">
                <a:solidFill>
                  <a:srgbClr val="4FC1FF"/>
                </a:solidFill>
                <a:latin typeface="Consolas"/>
                <a:ea typeface="Consolas"/>
                <a:cs typeface="Consolas"/>
                <a:sym typeface="Consolas"/>
              </a:rPr>
              <a:t>port</a:t>
            </a:r>
            <a:r>
              <a:rPr b="0" i="0" lang="en-US" sz="1600" u="none" cap="none" strike="noStrike">
                <a:solidFill>
                  <a:srgbClr val="569CD6"/>
                </a:solidFill>
                <a:latin typeface="Consolas"/>
                <a:ea typeface="Consolas"/>
                <a:cs typeface="Consolas"/>
                <a:sym typeface="Consolas"/>
              </a:rPr>
              <a:t>}</a:t>
            </a:r>
            <a:r>
              <a:rPr b="0" i="0" lang="en-US" sz="1600" u="none" cap="none" strike="noStrike">
                <a:solidFill>
                  <a:srgbClr val="CE9178"/>
                </a:solidFill>
                <a:latin typeface="Consolas"/>
                <a:ea typeface="Consolas"/>
                <a:cs typeface="Consolas"/>
                <a:sym typeface="Consolas"/>
              </a:rPr>
              <a:t>`</a:t>
            </a:r>
            <a:r>
              <a:rPr b="0" i="0" lang="en-US" sz="16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pic>
        <p:nvPicPr>
          <p:cNvPr id="176" name="Google Shape;176;p92"/>
          <p:cNvPicPr preferRelativeResize="0"/>
          <p:nvPr/>
        </p:nvPicPr>
        <p:blipFill rotWithShape="1">
          <a:blip r:embed="rId3">
            <a:alphaModFix/>
          </a:blip>
          <a:srcRect b="0" l="0" r="0" t="0"/>
          <a:stretch/>
        </p:blipFill>
        <p:spPr>
          <a:xfrm>
            <a:off x="7400681" y="1535811"/>
            <a:ext cx="4017014" cy="1218275"/>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pic>
        <p:nvPicPr>
          <p:cNvPr id="177" name="Google Shape;177;p92"/>
          <p:cNvPicPr preferRelativeResize="0"/>
          <p:nvPr/>
        </p:nvPicPr>
        <p:blipFill rotWithShape="1">
          <a:blip r:embed="rId4">
            <a:alphaModFix/>
          </a:blip>
          <a:srcRect b="0" l="0" r="0" t="0"/>
          <a:stretch/>
        </p:blipFill>
        <p:spPr>
          <a:xfrm>
            <a:off x="7400681" y="2937648"/>
            <a:ext cx="3658111" cy="1086002"/>
          </a:xfrm>
          <a:prstGeom prst="rect">
            <a:avLst/>
          </a:prstGeom>
          <a:noFill/>
          <a:ln>
            <a:noFill/>
          </a:ln>
        </p:spPr>
      </p:pic>
      <p:pic>
        <p:nvPicPr>
          <p:cNvPr id="178" name="Google Shape;178;p92"/>
          <p:cNvPicPr preferRelativeResize="0"/>
          <p:nvPr/>
        </p:nvPicPr>
        <p:blipFill rotWithShape="1">
          <a:blip r:embed="rId5">
            <a:alphaModFix/>
          </a:blip>
          <a:srcRect b="0" l="0" r="0" t="0"/>
          <a:stretch/>
        </p:blipFill>
        <p:spPr>
          <a:xfrm>
            <a:off x="7400681" y="3828360"/>
            <a:ext cx="4210638" cy="390580"/>
          </a:xfrm>
          <a:prstGeom prst="rect">
            <a:avLst/>
          </a:prstGeom>
          <a:noFill/>
          <a:ln>
            <a:noFill/>
          </a:ln>
        </p:spPr>
      </p:pic>
      <p:pic>
        <p:nvPicPr>
          <p:cNvPr id="179" name="Google Shape;179;p92"/>
          <p:cNvPicPr preferRelativeResize="0"/>
          <p:nvPr/>
        </p:nvPicPr>
        <p:blipFill rotWithShape="1">
          <a:blip r:embed="rId6">
            <a:alphaModFix/>
          </a:blip>
          <a:srcRect b="0" l="0" r="0" t="0"/>
          <a:stretch/>
        </p:blipFill>
        <p:spPr>
          <a:xfrm>
            <a:off x="7400681" y="4617201"/>
            <a:ext cx="3153215" cy="933580"/>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93"/>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Restful Routing with Express</a:t>
            </a:r>
            <a:endParaRPr/>
          </a:p>
        </p:txBody>
      </p:sp>
      <p:sp>
        <p:nvSpPr>
          <p:cNvPr id="185" name="Google Shape;185;p93"/>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fontScale="92500"/>
          </a:bodyPr>
          <a:lstStyle/>
          <a:p>
            <a:pPr indent="-342900" lvl="0" marL="457200" rtl="0" algn="just">
              <a:lnSpc>
                <a:spcPct val="90000"/>
              </a:lnSpc>
              <a:spcBef>
                <a:spcPts val="1000"/>
              </a:spcBef>
              <a:spcAft>
                <a:spcPts val="0"/>
              </a:spcAft>
              <a:buSzPct val="69498"/>
              <a:buChar char="•"/>
            </a:pPr>
            <a:r>
              <a:rPr lang="en-US"/>
              <a:t>Express's routing is simple, flexible, and reliable. </a:t>
            </a:r>
            <a:endParaRPr/>
          </a:p>
          <a:p>
            <a:pPr indent="-342900" lvl="0" marL="457200" rtl="0" algn="just">
              <a:lnSpc>
                <a:spcPct val="90000"/>
              </a:lnSpc>
              <a:spcBef>
                <a:spcPts val="1000"/>
              </a:spcBef>
              <a:spcAft>
                <a:spcPts val="0"/>
              </a:spcAft>
              <a:buSzPct val="69498"/>
              <a:buChar char="•"/>
            </a:pPr>
            <a:r>
              <a:rPr lang="en-US"/>
              <a:t>Requests that are sent to the code that handles them using a URL and an HTTP method are routed using a system called routing. </a:t>
            </a:r>
            <a:endParaRPr/>
          </a:p>
          <a:p>
            <a:pPr indent="-342900" lvl="0" marL="457200" rtl="0" algn="just">
              <a:lnSpc>
                <a:spcPct val="90000"/>
              </a:lnSpc>
              <a:spcBef>
                <a:spcPts val="1000"/>
              </a:spcBef>
              <a:spcAft>
                <a:spcPts val="0"/>
              </a:spcAft>
              <a:buSzPct val="69498"/>
              <a:buChar char="•"/>
            </a:pPr>
            <a:r>
              <a:rPr lang="en-US"/>
              <a:t>A route must accomplish the following to be fully restful: </a:t>
            </a:r>
            <a:endParaRPr/>
          </a:p>
          <a:p>
            <a:pPr indent="-342900" lvl="1" marL="914400" rtl="0" algn="just">
              <a:lnSpc>
                <a:spcPct val="90000"/>
              </a:lnSpc>
              <a:spcBef>
                <a:spcPts val="500"/>
              </a:spcBef>
              <a:spcAft>
                <a:spcPts val="0"/>
              </a:spcAft>
              <a:buSzPct val="81081"/>
              <a:buChar char="•"/>
            </a:pPr>
            <a:r>
              <a:rPr lang="en-US"/>
              <a:t>Isolate the client and server. </a:t>
            </a:r>
            <a:endParaRPr/>
          </a:p>
          <a:p>
            <a:pPr indent="-342900" lvl="1" marL="914400" rtl="0" algn="just">
              <a:lnSpc>
                <a:spcPct val="90000"/>
              </a:lnSpc>
              <a:spcBef>
                <a:spcPts val="500"/>
              </a:spcBef>
              <a:spcAft>
                <a:spcPts val="0"/>
              </a:spcAft>
              <a:buSzPct val="81081"/>
              <a:buChar char="•"/>
            </a:pPr>
            <a:r>
              <a:rPr lang="en-US"/>
              <a:t>Avoid keeping state between requests (i.e. all information necessary to respond to a request is available in each request: no data or state, is held by the server from request to request). </a:t>
            </a:r>
            <a:endParaRPr/>
          </a:p>
          <a:p>
            <a:pPr indent="-342900" lvl="1" marL="914400" rtl="0" algn="just">
              <a:lnSpc>
                <a:spcPct val="90000"/>
              </a:lnSpc>
              <a:spcBef>
                <a:spcPts val="500"/>
              </a:spcBef>
              <a:spcAft>
                <a:spcPts val="0"/>
              </a:spcAft>
              <a:buSzPct val="81081"/>
              <a:buChar char="•"/>
            </a:pPr>
            <a:r>
              <a:rPr lang="en-US"/>
              <a:t>Employ HTTP and HTTP techniques. Be dependable (for e.g most APIs follow the restful route pattern when specifying the process for authentication and important URLs). </a:t>
            </a:r>
            <a:endParaRPr/>
          </a:p>
          <a:p>
            <a:pPr indent="-228600" lvl="0" marL="457200" rtl="0" algn="just">
              <a:lnSpc>
                <a:spcPct val="90000"/>
              </a:lnSpc>
              <a:spcBef>
                <a:spcPts val="1000"/>
              </a:spcBef>
              <a:spcAft>
                <a:spcPts val="0"/>
              </a:spcAft>
              <a:buSzPct val="69498"/>
              <a:buNone/>
            </a:pPr>
            <a:r>
              <a:t/>
            </a:r>
            <a:endParaRPr/>
          </a:p>
        </p:txBody>
      </p:sp>
      <p:sp>
        <p:nvSpPr>
          <p:cNvPr id="186" name="Google Shape;186;p93"/>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54"/>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05/03/2024</a:t>
            </a:r>
            <a:endParaRPr/>
          </a:p>
        </p:txBody>
      </p:sp>
      <p:sp>
        <p:nvSpPr>
          <p:cNvPr id="192" name="Google Shape;192;p54"/>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93" name="Google Shape;193;p54"/>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a:t>Express Application Routes </a:t>
            </a:r>
            <a:endParaRPr/>
          </a:p>
        </p:txBody>
      </p:sp>
      <p:sp>
        <p:nvSpPr>
          <p:cNvPr id="194" name="Google Shape;194;p54"/>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1000"/>
              </a:spcBef>
              <a:spcAft>
                <a:spcPts val="0"/>
              </a:spcAft>
              <a:buSzPts val="1800"/>
              <a:buChar char="•"/>
            </a:pPr>
            <a:r>
              <a:rPr lang="en-US"/>
              <a:t>We examined REST in the previous lecture </a:t>
            </a:r>
            <a:endParaRPr/>
          </a:p>
          <a:p>
            <a:pPr indent="-342900" lvl="0" marL="457200" rtl="0" algn="l">
              <a:lnSpc>
                <a:spcPct val="150000"/>
              </a:lnSpc>
              <a:spcBef>
                <a:spcPts val="1000"/>
              </a:spcBef>
              <a:spcAft>
                <a:spcPts val="0"/>
              </a:spcAft>
              <a:buSzPts val="1800"/>
              <a:buChar char="•"/>
            </a:pPr>
            <a:r>
              <a:rPr lang="en-US"/>
              <a:t>Identify an end point with a URI </a:t>
            </a:r>
            <a:endParaRPr/>
          </a:p>
          <a:p>
            <a:pPr indent="-342900" lvl="0" marL="457200" rtl="0" algn="l">
              <a:lnSpc>
                <a:spcPct val="150000"/>
              </a:lnSpc>
              <a:spcBef>
                <a:spcPts val="1000"/>
              </a:spcBef>
              <a:spcAft>
                <a:spcPts val="0"/>
              </a:spcAft>
              <a:buSzPts val="1800"/>
              <a:buChar char="•"/>
            </a:pPr>
            <a:r>
              <a:rPr lang="en-US"/>
              <a:t>Apply the verb on the URI </a:t>
            </a:r>
            <a:endParaRPr/>
          </a:p>
          <a:p>
            <a:pPr indent="-342900" lvl="0" marL="457200" rtl="0" algn="l">
              <a:lnSpc>
                <a:spcPct val="150000"/>
              </a:lnSpc>
              <a:spcBef>
                <a:spcPts val="1000"/>
              </a:spcBef>
              <a:spcAft>
                <a:spcPts val="0"/>
              </a:spcAft>
              <a:buSzPts val="1800"/>
              <a:buChar char="•"/>
            </a:pPr>
            <a:r>
              <a:rPr lang="en-US"/>
              <a:t>Express supports this through </a:t>
            </a:r>
            <a:r>
              <a:rPr b="1" lang="en-US"/>
              <a:t>app.all, app.get, app.post, app.put, app.delete</a:t>
            </a:r>
            <a:r>
              <a:rPr lang="en-US"/>
              <a:t> methods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55"/>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05/03/2024</a:t>
            </a:r>
            <a:endParaRPr/>
          </a:p>
        </p:txBody>
      </p:sp>
      <p:sp>
        <p:nvSpPr>
          <p:cNvPr id="200" name="Google Shape;200;p55"/>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01" name="Google Shape;201;p55"/>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a:t>Express Application Routes </a:t>
            </a:r>
            <a:endParaRPr/>
          </a:p>
        </p:txBody>
      </p:sp>
      <p:sp>
        <p:nvSpPr>
          <p:cNvPr id="202" name="Google Shape;202;p55"/>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1000"/>
              </a:spcBef>
              <a:spcAft>
                <a:spcPts val="0"/>
              </a:spcAft>
              <a:buSzPts val="1800"/>
              <a:buChar char="•"/>
            </a:pPr>
            <a:r>
              <a:rPr lang="en-US"/>
              <a:t>Application Routes:</a:t>
            </a:r>
            <a:br>
              <a:rPr lang="en-US"/>
            </a:br>
            <a:r>
              <a:rPr lang="en-US"/>
              <a:t>	app.all(‘/</a:t>
            </a:r>
            <a:r>
              <a:rPr b="0" lang="en-US" sz="2800"/>
              <a:t>articles</a:t>
            </a:r>
            <a:r>
              <a:rPr lang="en-US"/>
              <a:t>’, function(req,res,next) { . . . }); </a:t>
            </a:r>
            <a:endParaRPr/>
          </a:p>
          <a:p>
            <a:pPr indent="0" lvl="0" marL="0" rtl="0" algn="l">
              <a:lnSpc>
                <a:spcPct val="150000"/>
              </a:lnSpc>
              <a:spcBef>
                <a:spcPts val="1000"/>
              </a:spcBef>
              <a:spcAft>
                <a:spcPts val="0"/>
              </a:spcAft>
              <a:buSzPts val="1800"/>
              <a:buNone/>
            </a:pPr>
            <a:r>
              <a:rPr lang="en-US"/>
              <a:t>	app.get(‘/</a:t>
            </a:r>
            <a:r>
              <a:rPr b="0" lang="en-US" sz="2800"/>
              <a:t>articles</a:t>
            </a:r>
            <a:r>
              <a:rPr lang="en-US"/>
              <a:t>’, function(req,res,next) { . . . }); 	app.post(‘/</a:t>
            </a:r>
            <a:r>
              <a:rPr b="0" lang="en-US" sz="2800"/>
              <a:t>articles</a:t>
            </a:r>
            <a:r>
              <a:rPr lang="en-US"/>
              <a:t>’, function(req,res,next) { . . . }); 	app.put(‘/</a:t>
            </a:r>
            <a:r>
              <a:rPr b="0" lang="en-US" sz="2800"/>
              <a:t>articles</a:t>
            </a:r>
            <a:r>
              <a:rPr lang="en-US"/>
              <a:t>’, function(req,res,next) { . . . }); 	app.delete(‘/</a:t>
            </a:r>
            <a:r>
              <a:rPr b="0" lang="en-US" sz="2800"/>
              <a:t>articles</a:t>
            </a:r>
            <a:r>
              <a:rPr lang="en-US"/>
              <a:t>’, function(req,res,next) { . . . });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56"/>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05/03/2024</a:t>
            </a:r>
            <a:endParaRPr/>
          </a:p>
        </p:txBody>
      </p:sp>
      <p:sp>
        <p:nvSpPr>
          <p:cNvPr id="208" name="Google Shape;208;p56"/>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09" name="Google Shape;209;p56"/>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a:t>Routes with Parameters </a:t>
            </a:r>
            <a:endParaRPr/>
          </a:p>
        </p:txBody>
      </p:sp>
      <p:sp>
        <p:nvSpPr>
          <p:cNvPr id="210" name="Google Shape;210;p56"/>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1000"/>
              </a:spcBef>
              <a:spcAft>
                <a:spcPts val="0"/>
              </a:spcAft>
              <a:buSzPts val="1800"/>
              <a:buChar char="•"/>
            </a:pPr>
            <a:r>
              <a:rPr b="1" lang="en-US"/>
              <a:t>Example:</a:t>
            </a:r>
            <a:br>
              <a:rPr lang="en-US"/>
            </a:br>
            <a:r>
              <a:rPr lang="en-US" sz="2500"/>
              <a:t>app.get(‘/</a:t>
            </a:r>
            <a:r>
              <a:rPr b="0" lang="en-US" sz="2400"/>
              <a:t>articles</a:t>
            </a:r>
            <a:r>
              <a:rPr lang="en-US" sz="2500"/>
              <a:t>/:Id’, (req,res,next) =&gt; { </a:t>
            </a:r>
            <a:endParaRPr/>
          </a:p>
          <a:p>
            <a:pPr indent="0" lvl="0" marL="0" rtl="0" algn="l">
              <a:lnSpc>
                <a:spcPct val="150000"/>
              </a:lnSpc>
              <a:spcBef>
                <a:spcPts val="1000"/>
              </a:spcBef>
              <a:spcAft>
                <a:spcPts val="0"/>
              </a:spcAft>
              <a:buSzPts val="1800"/>
              <a:buNone/>
            </a:pPr>
            <a:r>
              <a:rPr lang="en-US" sz="2500"/>
              <a:t>	res.end(‘Will send details of the dish: ’ + req.params.Id + ‘ to you!’) </a:t>
            </a:r>
            <a:endParaRPr/>
          </a:p>
          <a:p>
            <a:pPr indent="0" lvl="0" marL="0" rtl="0" algn="l">
              <a:lnSpc>
                <a:spcPct val="150000"/>
              </a:lnSpc>
              <a:spcBef>
                <a:spcPts val="1000"/>
              </a:spcBef>
              <a:spcAft>
                <a:spcPts val="0"/>
              </a:spcAft>
              <a:buSzPts val="1800"/>
              <a:buNone/>
            </a:pPr>
            <a:r>
              <a:rPr lang="en-US" sz="2500"/>
              <a: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94"/>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Middleware for Node Applications</a:t>
            </a:r>
            <a:endParaRPr/>
          </a:p>
        </p:txBody>
      </p:sp>
      <p:sp>
        <p:nvSpPr>
          <p:cNvPr id="216" name="Google Shape;216;p94"/>
          <p:cNvSpPr txBox="1"/>
          <p:nvPr>
            <p:ph idx="1" type="body"/>
          </p:nvPr>
        </p:nvSpPr>
        <p:spPr>
          <a:xfrm>
            <a:off x="838200" y="1535810"/>
            <a:ext cx="6444344" cy="5060933"/>
          </a:xfrm>
          <a:prstGeom prst="rect">
            <a:avLst/>
          </a:prstGeom>
          <a:noFill/>
          <a:ln>
            <a:noFill/>
          </a:ln>
        </p:spPr>
        <p:txBody>
          <a:bodyPr anchorCtr="0" anchor="t" bIns="45700" lIns="91425" spcFirstLastPara="1" rIns="91425" wrap="square" tIns="45700">
            <a:normAutofit fontScale="85000" lnSpcReduction="20000"/>
          </a:bodyPr>
          <a:lstStyle/>
          <a:p>
            <a:pPr indent="-342900" lvl="0" marL="457200" rtl="0" algn="just">
              <a:lnSpc>
                <a:spcPct val="90000"/>
              </a:lnSpc>
              <a:spcBef>
                <a:spcPts val="1000"/>
              </a:spcBef>
              <a:spcAft>
                <a:spcPts val="0"/>
              </a:spcAft>
              <a:buSzPct val="75630"/>
              <a:buChar char="•"/>
            </a:pPr>
            <a:r>
              <a:rPr lang="en-US"/>
              <a:t>A layer of abstraction known as middleware serves as a bridge between the various software levels.</a:t>
            </a:r>
            <a:endParaRPr/>
          </a:p>
          <a:p>
            <a:pPr indent="-342900" lvl="0" marL="457200" rtl="0" algn="just">
              <a:lnSpc>
                <a:spcPct val="90000"/>
              </a:lnSpc>
              <a:spcBef>
                <a:spcPts val="1000"/>
              </a:spcBef>
              <a:spcAft>
                <a:spcPts val="0"/>
              </a:spcAft>
              <a:buSzPct val="75630"/>
              <a:buChar char="•"/>
            </a:pPr>
            <a:r>
              <a:rPr lang="en-US"/>
              <a:t>Any piece of middleware has access to every HTTP request and can respond to any path to which it is connected.</a:t>
            </a:r>
            <a:endParaRPr/>
          </a:p>
          <a:p>
            <a:pPr indent="-342900" lvl="0" marL="457200" rtl="0" algn="just">
              <a:lnSpc>
                <a:spcPct val="90000"/>
              </a:lnSpc>
              <a:spcBef>
                <a:spcPts val="1000"/>
              </a:spcBef>
              <a:spcAft>
                <a:spcPts val="0"/>
              </a:spcAft>
              <a:buSzPct val="75630"/>
              <a:buChar char="•"/>
            </a:pPr>
            <a:r>
              <a:rPr lang="en-US"/>
              <a:t>Middleware functions can perform the following tasks: </a:t>
            </a:r>
            <a:endParaRPr/>
          </a:p>
          <a:p>
            <a:pPr indent="-342900" lvl="1" marL="914400" rtl="0" algn="just">
              <a:lnSpc>
                <a:spcPct val="90000"/>
              </a:lnSpc>
              <a:spcBef>
                <a:spcPts val="500"/>
              </a:spcBef>
              <a:spcAft>
                <a:spcPts val="0"/>
              </a:spcAft>
              <a:buSzPct val="88235"/>
              <a:buChar char="•"/>
            </a:pPr>
            <a:r>
              <a:rPr lang="en-US"/>
              <a:t>Execute any code. </a:t>
            </a:r>
            <a:endParaRPr/>
          </a:p>
          <a:p>
            <a:pPr indent="-342900" lvl="1" marL="914400" rtl="0" algn="just">
              <a:lnSpc>
                <a:spcPct val="90000"/>
              </a:lnSpc>
              <a:spcBef>
                <a:spcPts val="500"/>
              </a:spcBef>
              <a:spcAft>
                <a:spcPts val="0"/>
              </a:spcAft>
              <a:buSzPct val="88235"/>
              <a:buChar char="•"/>
            </a:pPr>
            <a:r>
              <a:rPr lang="en-US"/>
              <a:t>Modify the objects representing the request and the response. </a:t>
            </a:r>
            <a:endParaRPr/>
          </a:p>
          <a:p>
            <a:pPr indent="-342900" lvl="1" marL="914400" rtl="0" algn="just">
              <a:lnSpc>
                <a:spcPct val="90000"/>
              </a:lnSpc>
              <a:spcBef>
                <a:spcPts val="500"/>
              </a:spcBef>
              <a:spcAft>
                <a:spcPts val="0"/>
              </a:spcAft>
              <a:buSzPct val="88235"/>
              <a:buChar char="•"/>
            </a:pPr>
            <a:r>
              <a:rPr lang="en-US"/>
              <a:t>Stop the cycle of requests and answers. </a:t>
            </a:r>
            <a:endParaRPr/>
          </a:p>
          <a:p>
            <a:pPr indent="-342900" lvl="1" marL="914400" rtl="0" algn="just">
              <a:lnSpc>
                <a:spcPct val="90000"/>
              </a:lnSpc>
              <a:spcBef>
                <a:spcPts val="500"/>
              </a:spcBef>
              <a:spcAft>
                <a:spcPts val="0"/>
              </a:spcAft>
              <a:buSzPct val="88235"/>
              <a:buChar char="•"/>
            </a:pPr>
            <a:r>
              <a:rPr lang="en-US"/>
              <a:t>Invoke the following middleware on the stack.</a:t>
            </a:r>
            <a:endParaRPr/>
          </a:p>
          <a:p>
            <a:pPr indent="-342900" lvl="0" marL="457200" rtl="0" algn="just">
              <a:lnSpc>
                <a:spcPct val="90000"/>
              </a:lnSpc>
              <a:spcBef>
                <a:spcPts val="1000"/>
              </a:spcBef>
              <a:spcAft>
                <a:spcPts val="0"/>
              </a:spcAft>
              <a:buSzPct val="75630"/>
              <a:buChar char="•"/>
            </a:pPr>
            <a:r>
              <a:rPr lang="en-US"/>
              <a:t>Way to utilize middleware</a:t>
            </a:r>
            <a:endParaRPr/>
          </a:p>
          <a:p>
            <a:pPr indent="0" lvl="0" marL="114300" rtl="0" algn="just">
              <a:lnSpc>
                <a:spcPct val="90000"/>
              </a:lnSpc>
              <a:spcBef>
                <a:spcPts val="1000"/>
              </a:spcBef>
              <a:spcAft>
                <a:spcPts val="0"/>
              </a:spcAft>
              <a:buSzPct val="75630"/>
              <a:buNone/>
            </a:pPr>
            <a:r>
              <a:rPr lang="en-US">
                <a:latin typeface="Courier New"/>
                <a:ea typeface="Courier New"/>
                <a:cs typeface="Courier New"/>
                <a:sym typeface="Courier New"/>
              </a:rPr>
              <a:t>app.use(middlewareFunction); </a:t>
            </a:r>
            <a:endParaRPr/>
          </a:p>
          <a:p>
            <a:pPr indent="-228600" lvl="0" marL="457200" rtl="0" algn="just">
              <a:lnSpc>
                <a:spcPct val="90000"/>
              </a:lnSpc>
              <a:spcBef>
                <a:spcPts val="1000"/>
              </a:spcBef>
              <a:spcAft>
                <a:spcPts val="0"/>
              </a:spcAft>
              <a:buSzPct val="75630"/>
              <a:buNone/>
            </a:pPr>
            <a:r>
              <a:t/>
            </a:r>
            <a:endParaRPr/>
          </a:p>
        </p:txBody>
      </p:sp>
      <p:sp>
        <p:nvSpPr>
          <p:cNvPr id="217" name="Google Shape;217;p94"/>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18" name="Google Shape;218;p94"/>
          <p:cNvPicPr preferRelativeResize="0"/>
          <p:nvPr/>
        </p:nvPicPr>
        <p:blipFill rotWithShape="1">
          <a:blip r:embed="rId3">
            <a:alphaModFix/>
          </a:blip>
          <a:srcRect b="0" l="0" r="0" t="0"/>
          <a:stretch/>
        </p:blipFill>
        <p:spPr>
          <a:xfrm>
            <a:off x="7347118" y="1649545"/>
            <a:ext cx="4779010" cy="30353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95"/>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Types Of Middleware In Node.Js</a:t>
            </a:r>
            <a:endParaRPr/>
          </a:p>
        </p:txBody>
      </p:sp>
      <p:sp>
        <p:nvSpPr>
          <p:cNvPr id="224" name="Google Shape;224;p95"/>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a:t>Application-level middleware</a:t>
            </a:r>
            <a:endParaRPr/>
          </a:p>
          <a:p>
            <a:pPr indent="-342900" lvl="0" marL="457200" rtl="0" algn="l">
              <a:lnSpc>
                <a:spcPct val="90000"/>
              </a:lnSpc>
              <a:spcBef>
                <a:spcPts val="1000"/>
              </a:spcBef>
              <a:spcAft>
                <a:spcPts val="0"/>
              </a:spcAft>
              <a:buClr>
                <a:schemeClr val="dk1"/>
              </a:buClr>
              <a:buSzPts val="1800"/>
              <a:buChar char="•"/>
            </a:pPr>
            <a:r>
              <a:rPr lang="en-US"/>
              <a:t>Router-level middleware</a:t>
            </a:r>
            <a:endParaRPr/>
          </a:p>
          <a:p>
            <a:pPr indent="-342900" lvl="0" marL="457200" rtl="0" algn="l">
              <a:lnSpc>
                <a:spcPct val="90000"/>
              </a:lnSpc>
              <a:spcBef>
                <a:spcPts val="1000"/>
              </a:spcBef>
              <a:spcAft>
                <a:spcPts val="0"/>
              </a:spcAft>
              <a:buClr>
                <a:schemeClr val="dk1"/>
              </a:buClr>
              <a:buSzPts val="1800"/>
              <a:buChar char="•"/>
            </a:pPr>
            <a:r>
              <a:rPr lang="en-US"/>
              <a:t>Build-in middleware</a:t>
            </a:r>
            <a:endParaRPr/>
          </a:p>
          <a:p>
            <a:pPr indent="-342900" lvl="0" marL="457200" rtl="0" algn="l">
              <a:lnSpc>
                <a:spcPct val="90000"/>
              </a:lnSpc>
              <a:spcBef>
                <a:spcPts val="1000"/>
              </a:spcBef>
              <a:spcAft>
                <a:spcPts val="0"/>
              </a:spcAft>
              <a:buClr>
                <a:schemeClr val="dk1"/>
              </a:buClr>
              <a:buSzPts val="1800"/>
              <a:buChar char="•"/>
            </a:pPr>
            <a:r>
              <a:rPr lang="en-US"/>
              <a:t>Error-handling middleware</a:t>
            </a:r>
            <a:endParaRPr/>
          </a:p>
          <a:p>
            <a:pPr indent="-342900" lvl="0" marL="457200" rtl="0" algn="l">
              <a:lnSpc>
                <a:spcPct val="90000"/>
              </a:lnSpc>
              <a:spcBef>
                <a:spcPts val="1000"/>
              </a:spcBef>
              <a:spcAft>
                <a:spcPts val="0"/>
              </a:spcAft>
              <a:buClr>
                <a:schemeClr val="dk1"/>
              </a:buClr>
              <a:buSzPts val="1800"/>
              <a:buChar char="•"/>
            </a:pPr>
            <a:r>
              <a:rPr lang="en-US"/>
              <a:t>Third-party middleware </a:t>
            </a:r>
            <a:endParaRPr/>
          </a:p>
        </p:txBody>
      </p:sp>
      <p:sp>
        <p:nvSpPr>
          <p:cNvPr id="225" name="Google Shape;225;p95"/>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96"/>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Writing Express Middleware</a:t>
            </a:r>
            <a:endParaRPr/>
          </a:p>
        </p:txBody>
      </p:sp>
      <p:sp>
        <p:nvSpPr>
          <p:cNvPr id="231" name="Google Shape;231;p96"/>
          <p:cNvSpPr txBox="1"/>
          <p:nvPr>
            <p:ph idx="1" type="body"/>
          </p:nvPr>
        </p:nvSpPr>
        <p:spPr>
          <a:xfrm>
            <a:off x="838200" y="1535810"/>
            <a:ext cx="10515600" cy="4944889"/>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SzPts val="1800"/>
              <a:buChar char="•"/>
            </a:pPr>
            <a:r>
              <a:rPr lang="en-US"/>
              <a:t>You need specific pre-installed components to generate, use, and test the Express middleware. </a:t>
            </a:r>
            <a:endParaRPr/>
          </a:p>
          <a:p>
            <a:pPr indent="-342900" lvl="0" marL="457200" rtl="0" algn="just">
              <a:lnSpc>
                <a:spcPct val="90000"/>
              </a:lnSpc>
              <a:spcBef>
                <a:spcPts val="1000"/>
              </a:spcBef>
              <a:spcAft>
                <a:spcPts val="0"/>
              </a:spcAft>
              <a:buSzPts val="1800"/>
              <a:buChar char="•"/>
            </a:pPr>
            <a:r>
              <a:rPr lang="en-US"/>
              <a:t>Install Node and NPM: </a:t>
            </a:r>
            <a:r>
              <a:rPr lang="en-US">
                <a:latin typeface="Courier New"/>
                <a:ea typeface="Courier New"/>
                <a:cs typeface="Courier New"/>
                <a:sym typeface="Courier New"/>
              </a:rPr>
              <a:t>npm -v &amp;&amp; node –v</a:t>
            </a:r>
            <a:endParaRPr/>
          </a:p>
          <a:p>
            <a:pPr indent="-342900" lvl="0" marL="457200" rtl="0" algn="just">
              <a:lnSpc>
                <a:spcPct val="90000"/>
              </a:lnSpc>
              <a:spcBef>
                <a:spcPts val="1000"/>
              </a:spcBef>
              <a:spcAft>
                <a:spcPts val="0"/>
              </a:spcAft>
              <a:buSzPts val="1800"/>
              <a:buChar char="•"/>
            </a:pPr>
            <a:r>
              <a:rPr lang="en-US"/>
              <a:t>Creating middleware Installing </a:t>
            </a:r>
            <a:endParaRPr/>
          </a:p>
          <a:p>
            <a:pPr indent="-342900" lvl="1" marL="914400" rtl="0" algn="just">
              <a:lnSpc>
                <a:spcPct val="90000"/>
              </a:lnSpc>
              <a:spcBef>
                <a:spcPts val="500"/>
              </a:spcBef>
              <a:spcAft>
                <a:spcPts val="0"/>
              </a:spcAft>
              <a:buSzPts val="1800"/>
              <a:buChar char="•"/>
            </a:pPr>
            <a:r>
              <a:rPr lang="en-US"/>
              <a:t>Node.js is a must for developing middleware in the language. Additionally, an Express.js application needs to be set up. </a:t>
            </a:r>
            <a:endParaRPr/>
          </a:p>
          <a:p>
            <a:pPr indent="-342900" lvl="1" marL="914400" rtl="0" algn="just">
              <a:lnSpc>
                <a:spcPct val="90000"/>
              </a:lnSpc>
              <a:spcBef>
                <a:spcPts val="500"/>
              </a:spcBef>
              <a:spcAft>
                <a:spcPts val="0"/>
              </a:spcAft>
              <a:buSzPts val="1800"/>
              <a:buChar char="•"/>
            </a:pPr>
            <a:r>
              <a:rPr lang="en-US"/>
              <a:t>There are four critical actions to take:</a:t>
            </a:r>
            <a:endParaRPr/>
          </a:p>
          <a:p>
            <a:pPr indent="-342900" lvl="2" marL="1371600" rtl="0" algn="just">
              <a:lnSpc>
                <a:spcPct val="90000"/>
              </a:lnSpc>
              <a:spcBef>
                <a:spcPts val="500"/>
              </a:spcBef>
              <a:spcAft>
                <a:spcPts val="0"/>
              </a:spcAft>
              <a:buSzPts val="1800"/>
              <a:buChar char="•"/>
            </a:pPr>
            <a:r>
              <a:rPr lang="en-US"/>
              <a:t>Structuring</a:t>
            </a:r>
            <a:endParaRPr/>
          </a:p>
          <a:p>
            <a:pPr indent="-342900" lvl="2" marL="1371600" rtl="0" algn="just">
              <a:lnSpc>
                <a:spcPct val="90000"/>
              </a:lnSpc>
              <a:spcBef>
                <a:spcPts val="500"/>
              </a:spcBef>
              <a:spcAft>
                <a:spcPts val="0"/>
              </a:spcAft>
              <a:buSzPts val="1800"/>
              <a:buChar char="•"/>
            </a:pPr>
            <a:r>
              <a:rPr lang="en-US"/>
              <a:t>Modifying the req object</a:t>
            </a:r>
            <a:endParaRPr/>
          </a:p>
          <a:p>
            <a:pPr indent="-342900" lvl="2" marL="1371600" rtl="0" algn="just">
              <a:lnSpc>
                <a:spcPct val="90000"/>
              </a:lnSpc>
              <a:spcBef>
                <a:spcPts val="500"/>
              </a:spcBef>
              <a:spcAft>
                <a:spcPts val="0"/>
              </a:spcAft>
              <a:buSzPts val="1800"/>
              <a:buChar char="•"/>
            </a:pPr>
            <a:r>
              <a:rPr lang="en-US"/>
              <a:t>Modifying the res object</a:t>
            </a:r>
            <a:endParaRPr/>
          </a:p>
          <a:p>
            <a:pPr indent="-342900" lvl="2" marL="1371600" rtl="0" algn="just">
              <a:lnSpc>
                <a:spcPct val="90000"/>
              </a:lnSpc>
              <a:spcBef>
                <a:spcPts val="500"/>
              </a:spcBef>
              <a:spcAft>
                <a:spcPts val="0"/>
              </a:spcAft>
              <a:buSzPts val="1800"/>
              <a:buChar char="•"/>
            </a:pPr>
            <a:r>
              <a:rPr lang="en-US"/>
              <a:t>Ending the cycle</a:t>
            </a:r>
            <a:endParaRPr/>
          </a:p>
        </p:txBody>
      </p:sp>
      <p:sp>
        <p:nvSpPr>
          <p:cNvPr id="232" name="Google Shape;232;p96"/>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97"/>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Receiving an HTTP Request with Express</a:t>
            </a:r>
            <a:endParaRPr/>
          </a:p>
        </p:txBody>
      </p:sp>
      <p:sp>
        <p:nvSpPr>
          <p:cNvPr id="238" name="Google Shape;238;p97"/>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SzPts val="1800"/>
              <a:buChar char="•"/>
            </a:pPr>
            <a:r>
              <a:rPr lang="en-US"/>
              <a:t>Express provides a simple API for building web servers. I won't go into the particulars of the API here. Instead, I'll give you an example of how Express uses HTTP requests and answers.</a:t>
            </a:r>
            <a:endParaRPr/>
          </a:p>
        </p:txBody>
      </p:sp>
      <p:sp>
        <p:nvSpPr>
          <p:cNvPr id="239" name="Google Shape;239;p97"/>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40" name="Google Shape;240;p97"/>
          <p:cNvPicPr preferRelativeResize="0"/>
          <p:nvPr/>
        </p:nvPicPr>
        <p:blipFill rotWithShape="1">
          <a:blip r:embed="rId3">
            <a:alphaModFix/>
          </a:blip>
          <a:srcRect b="0" l="0" r="0" t="0"/>
          <a:stretch/>
        </p:blipFill>
        <p:spPr>
          <a:xfrm>
            <a:off x="3322737" y="2955958"/>
            <a:ext cx="5363323" cy="352474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99" name="Google Shape;99;p2"/>
          <p:cNvSpPr txBox="1"/>
          <p:nvPr>
            <p:ph idx="1" type="body"/>
          </p:nvPr>
        </p:nvSpPr>
        <p:spPr>
          <a:xfrm>
            <a:off x="714703" y="1424123"/>
            <a:ext cx="11066792" cy="4933134"/>
          </a:xfrm>
          <a:prstGeom prst="rect">
            <a:avLst/>
          </a:prstGeom>
          <a:noFill/>
          <a:ln>
            <a:noFill/>
          </a:ln>
        </p:spPr>
        <p:txBody>
          <a:bodyPr anchorCtr="0" anchor="t" bIns="45700" lIns="91425" spcFirstLastPara="1" rIns="91425" wrap="square" tIns="45700">
            <a:noAutofit/>
          </a:bodyPr>
          <a:lstStyle/>
          <a:p>
            <a:pPr indent="-342900" lvl="0" marL="342900" rtl="0" algn="l">
              <a:lnSpc>
                <a:spcPct val="120000"/>
              </a:lnSpc>
              <a:spcBef>
                <a:spcPts val="0"/>
              </a:spcBef>
              <a:spcAft>
                <a:spcPts val="0"/>
              </a:spcAft>
              <a:buClr>
                <a:srgbClr val="973735"/>
              </a:buClr>
              <a:buSzPts val="1400"/>
              <a:buFont typeface="Noto Sans Symbols"/>
              <a:buChar char="◆"/>
            </a:pPr>
            <a:r>
              <a:rPr lang="en-US"/>
              <a:t>Introduction to Express</a:t>
            </a:r>
            <a:endParaRPr/>
          </a:p>
          <a:p>
            <a:pPr indent="-342900" lvl="0" marL="342900" rtl="0" algn="l">
              <a:lnSpc>
                <a:spcPct val="120000"/>
              </a:lnSpc>
              <a:spcBef>
                <a:spcPts val="0"/>
              </a:spcBef>
              <a:spcAft>
                <a:spcPts val="0"/>
              </a:spcAft>
              <a:buClr>
                <a:srgbClr val="973735"/>
              </a:buClr>
              <a:buSzPts val="1400"/>
              <a:buFont typeface="Noto Sans Symbols"/>
              <a:buChar char="◆"/>
            </a:pPr>
            <a:r>
              <a:rPr lang="en-US"/>
              <a:t>Using Express Js To Create Your First Application</a:t>
            </a:r>
            <a:endParaRPr/>
          </a:p>
          <a:p>
            <a:pPr indent="-342900" lvl="0" marL="342900" rtl="0" algn="l">
              <a:lnSpc>
                <a:spcPct val="120000"/>
              </a:lnSpc>
              <a:spcBef>
                <a:spcPts val="0"/>
              </a:spcBef>
              <a:spcAft>
                <a:spcPts val="0"/>
              </a:spcAft>
              <a:buClr>
                <a:srgbClr val="973735"/>
              </a:buClr>
              <a:buSzPts val="1400"/>
              <a:buFont typeface="Noto Sans Symbols"/>
              <a:buChar char="◆"/>
            </a:pPr>
            <a:r>
              <a:rPr lang="en-US"/>
              <a:t>Restful Routing With Express</a:t>
            </a:r>
            <a:endParaRPr/>
          </a:p>
          <a:p>
            <a:pPr indent="-342900" lvl="0" marL="342900" rtl="0" algn="l">
              <a:lnSpc>
                <a:spcPct val="120000"/>
              </a:lnSpc>
              <a:spcBef>
                <a:spcPts val="0"/>
              </a:spcBef>
              <a:spcAft>
                <a:spcPts val="0"/>
              </a:spcAft>
              <a:buClr>
                <a:srgbClr val="973735"/>
              </a:buClr>
              <a:buSzPts val="1400"/>
              <a:buFont typeface="Noto Sans Symbols"/>
              <a:buChar char="◆"/>
            </a:pPr>
            <a:r>
              <a:rPr lang="en-US"/>
              <a:t>Understand And Use Middleware For Node Applications</a:t>
            </a:r>
            <a:endParaRPr/>
          </a:p>
          <a:p>
            <a:pPr indent="-342900" lvl="0" marL="342900" rtl="0" algn="l">
              <a:lnSpc>
                <a:spcPct val="120000"/>
              </a:lnSpc>
              <a:spcBef>
                <a:spcPts val="0"/>
              </a:spcBef>
              <a:spcAft>
                <a:spcPts val="0"/>
              </a:spcAft>
              <a:buClr>
                <a:srgbClr val="973735"/>
              </a:buClr>
              <a:buSzPts val="1400"/>
              <a:buFont typeface="Noto Sans Symbols"/>
              <a:buChar char="◆"/>
            </a:pPr>
            <a:r>
              <a:rPr lang="en-US"/>
              <a:t>Types Of Middleware In Node.Js</a:t>
            </a:r>
            <a:endParaRPr/>
          </a:p>
          <a:p>
            <a:pPr indent="-342900" lvl="0" marL="342900" rtl="0" algn="l">
              <a:lnSpc>
                <a:spcPct val="120000"/>
              </a:lnSpc>
              <a:spcBef>
                <a:spcPts val="0"/>
              </a:spcBef>
              <a:spcAft>
                <a:spcPts val="0"/>
              </a:spcAft>
              <a:buClr>
                <a:srgbClr val="973735"/>
              </a:buClr>
              <a:buSzPts val="1400"/>
              <a:buFont typeface="Noto Sans Symbols"/>
              <a:buChar char="◆"/>
            </a:pPr>
            <a:r>
              <a:rPr lang="en-US"/>
              <a:t>Writing Express Middleware</a:t>
            </a:r>
            <a:endParaRPr/>
          </a:p>
          <a:p>
            <a:pPr indent="-342900" lvl="0" marL="342900" rtl="0" algn="l">
              <a:lnSpc>
                <a:spcPct val="120000"/>
              </a:lnSpc>
              <a:spcBef>
                <a:spcPts val="0"/>
              </a:spcBef>
              <a:spcAft>
                <a:spcPts val="0"/>
              </a:spcAft>
              <a:buClr>
                <a:srgbClr val="973735"/>
              </a:buClr>
              <a:buSzPts val="1400"/>
              <a:buFont typeface="Noto Sans Symbols"/>
              <a:buChar char="◆"/>
            </a:pPr>
            <a:r>
              <a:rPr lang="en-US"/>
              <a:t>Receiving an HTTP Request with Express</a:t>
            </a:r>
            <a:endParaRPr/>
          </a:p>
          <a:p>
            <a:pPr indent="-342900" lvl="0" marL="342900" rtl="0" algn="l">
              <a:lnSpc>
                <a:spcPct val="120000"/>
              </a:lnSpc>
              <a:spcBef>
                <a:spcPts val="0"/>
              </a:spcBef>
              <a:spcAft>
                <a:spcPts val="0"/>
              </a:spcAft>
              <a:buClr>
                <a:srgbClr val="973735"/>
              </a:buClr>
              <a:buSzPts val="1400"/>
              <a:buFont typeface="Noto Sans Symbols"/>
              <a:buChar char="◆"/>
            </a:pPr>
            <a:r>
              <a:rPr lang="en-US"/>
              <a:t>Introduction to Express-Generator</a:t>
            </a:r>
            <a:endParaRPr/>
          </a:p>
          <a:p>
            <a:pPr indent="-254000" lvl="0" marL="342900" rtl="0" algn="l">
              <a:lnSpc>
                <a:spcPct val="120000"/>
              </a:lnSpc>
              <a:spcBef>
                <a:spcPts val="0"/>
              </a:spcBef>
              <a:spcAft>
                <a:spcPts val="0"/>
              </a:spcAft>
              <a:buClr>
                <a:srgbClr val="973735"/>
              </a:buClr>
              <a:buSzPts val="1400"/>
              <a:buFont typeface="Noto Sans Symbols"/>
              <a:buNone/>
            </a:pPr>
            <a:r>
              <a:t/>
            </a:r>
            <a:endParaRPr/>
          </a:p>
        </p:txBody>
      </p:sp>
      <p:sp>
        <p:nvSpPr>
          <p:cNvPr id="100" name="Google Shape;100;p2"/>
          <p:cNvSpPr txBox="1"/>
          <p:nvPr>
            <p:ph type="title"/>
          </p:nvPr>
        </p:nvSpPr>
        <p:spPr>
          <a:xfrm>
            <a:off x="838200" y="611076"/>
            <a:ext cx="10379025" cy="748017"/>
          </a:xfrm>
          <a:prstGeom prst="rect">
            <a:avLst/>
          </a:prstGeom>
          <a:solidFill>
            <a:schemeClr val="lt1"/>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rial"/>
              <a:buNone/>
            </a:pPr>
            <a:r>
              <a:rPr b="1" lang="en-US" sz="4000"/>
              <a:t>Objectives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99"/>
          <p:cNvSpPr txBox="1"/>
          <p:nvPr>
            <p:ph type="ctrTitle"/>
          </p:nvPr>
        </p:nvSpPr>
        <p:spPr>
          <a:xfrm>
            <a:off x="1161393" y="2241458"/>
            <a:ext cx="9869214" cy="1774360"/>
          </a:xfrm>
          <a:prstGeom prst="rect">
            <a:avLst/>
          </a:prstGeom>
          <a:gradFill>
            <a:gsLst>
              <a:gs pos="0">
                <a:srgbClr val="F6F9FC"/>
              </a:gs>
              <a:gs pos="74000">
                <a:srgbClr val="B3D1EC"/>
              </a:gs>
              <a:gs pos="83000">
                <a:srgbClr val="B3D1EC"/>
              </a:gs>
              <a:gs pos="100000">
                <a:srgbClr val="CCE0F2"/>
              </a:gs>
            </a:gsLst>
            <a:lin ang="5400000" scaled="0"/>
          </a:grad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11111"/>
              <a:buFont typeface="Arial"/>
              <a:buNone/>
            </a:pPr>
            <a:r>
              <a:rPr b="1" lang="en-US" sz="4400">
                <a:solidFill>
                  <a:srgbClr val="002060"/>
                </a:solidFill>
                <a:latin typeface="Arial"/>
                <a:ea typeface="Arial"/>
                <a:cs typeface="Arial"/>
                <a:sym typeface="Arial"/>
              </a:rPr>
              <a:t>Demo about these Routes and Middleware would be described for a article page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100"/>
          <p:cNvSpPr txBox="1"/>
          <p:nvPr>
            <p:ph type="title"/>
          </p:nvPr>
        </p:nvSpPr>
        <p:spPr>
          <a:xfrm>
            <a:off x="838199" y="620209"/>
            <a:ext cx="11027229"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b="0" lang="en-US" sz="2800"/>
              <a:t>Table corresponding to HTTP methods</a:t>
            </a:r>
            <a:endParaRPr/>
          </a:p>
        </p:txBody>
      </p:sp>
      <p:sp>
        <p:nvSpPr>
          <p:cNvPr id="252" name="Google Shape;252;p100"/>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graphicFrame>
        <p:nvGraphicFramePr>
          <p:cNvPr id="253" name="Google Shape;253;p100"/>
          <p:cNvGraphicFramePr/>
          <p:nvPr/>
        </p:nvGraphicFramePr>
        <p:xfrm>
          <a:off x="838200" y="1335323"/>
          <a:ext cx="3000000" cy="3000000"/>
        </p:xfrm>
        <a:graphic>
          <a:graphicData uri="http://schemas.openxmlformats.org/drawingml/2006/table">
            <a:tbl>
              <a:tblPr bandRow="1" firstCol="1" firstRow="1">
                <a:noFill/>
                <a:tableStyleId>{3318429B-8C33-4D49-8702-265231876635}</a:tableStyleId>
              </a:tblPr>
              <a:tblGrid>
                <a:gridCol w="2011950"/>
                <a:gridCol w="2323325"/>
                <a:gridCol w="1997425"/>
                <a:gridCol w="4868700"/>
              </a:tblGrid>
              <a:tr h="667450">
                <a:tc>
                  <a:txBody>
                    <a:bodyPr/>
                    <a:lstStyle/>
                    <a:p>
                      <a:pPr indent="0" lvl="0" marL="0" marR="0" rtl="0" algn="just">
                        <a:lnSpc>
                          <a:spcPct val="107000"/>
                        </a:lnSpc>
                        <a:spcBef>
                          <a:spcPts val="0"/>
                        </a:spcBef>
                        <a:spcAft>
                          <a:spcPts val="0"/>
                        </a:spcAft>
                        <a:buClr>
                          <a:srgbClr val="000000"/>
                        </a:buClr>
                        <a:buSzPts val="2200"/>
                        <a:buFont typeface="Arial"/>
                        <a:buNone/>
                      </a:pPr>
                      <a:r>
                        <a:rPr lang="en-US" sz="2200" u="none" cap="none" strike="noStrike"/>
                        <a:t>Name</a:t>
                      </a:r>
                      <a:endParaRPr sz="22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Clr>
                          <a:srgbClr val="000000"/>
                        </a:buClr>
                        <a:buSzPts val="2200"/>
                        <a:buFont typeface="Arial"/>
                        <a:buNone/>
                      </a:pPr>
                      <a:r>
                        <a:rPr lang="en-US" sz="2200" u="none" cap="none" strike="noStrike"/>
                        <a:t>Path</a:t>
                      </a:r>
                      <a:endParaRPr sz="22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Clr>
                          <a:srgbClr val="000000"/>
                        </a:buClr>
                        <a:buSzPts val="2200"/>
                        <a:buFont typeface="Arial"/>
                        <a:buNone/>
                      </a:pPr>
                      <a:r>
                        <a:rPr lang="en-US" sz="2200" u="none" cap="none" strike="noStrike"/>
                        <a:t>HTTP Verb / method</a:t>
                      </a:r>
                      <a:endParaRPr sz="22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Clr>
                          <a:srgbClr val="000000"/>
                        </a:buClr>
                        <a:buSzPts val="2200"/>
                        <a:buFont typeface="Arial"/>
                        <a:buNone/>
                      </a:pPr>
                      <a:r>
                        <a:rPr lang="en-US" sz="2200" u="none" cap="none" strike="noStrike"/>
                        <a:t>Reason/purpose</a:t>
                      </a:r>
                      <a:endParaRPr sz="2200" u="none" cap="none" strike="noStrike">
                        <a:latin typeface="Calibri"/>
                        <a:ea typeface="Calibri"/>
                        <a:cs typeface="Calibri"/>
                        <a:sym typeface="Calibri"/>
                      </a:endParaRPr>
                    </a:p>
                  </a:txBody>
                  <a:tcPr marT="0" marB="0" marR="68575" marL="68575"/>
                </a:tc>
              </a:tr>
              <a:tr h="329550">
                <a:tc>
                  <a:txBody>
                    <a:bodyPr/>
                    <a:lstStyle/>
                    <a:p>
                      <a:pPr indent="0" lvl="0" marL="0" marR="0" rtl="0" algn="just">
                        <a:lnSpc>
                          <a:spcPct val="107000"/>
                        </a:lnSpc>
                        <a:spcBef>
                          <a:spcPts val="0"/>
                        </a:spcBef>
                        <a:spcAft>
                          <a:spcPts val="0"/>
                        </a:spcAft>
                        <a:buClr>
                          <a:srgbClr val="000000"/>
                        </a:buClr>
                        <a:buSzPts val="2200"/>
                        <a:buFont typeface="Arial"/>
                        <a:buNone/>
                      </a:pPr>
                      <a:r>
                        <a:rPr lang="en-US" sz="2200" u="none" cap="none" strike="noStrike"/>
                        <a:t>index</a:t>
                      </a:r>
                      <a:endParaRPr sz="22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Clr>
                          <a:srgbClr val="000000"/>
                        </a:buClr>
                        <a:buSzPts val="2200"/>
                        <a:buFont typeface="Arial"/>
                        <a:buNone/>
                      </a:pPr>
                      <a:r>
                        <a:rPr lang="en-US" sz="2200" u="none" cap="none" strike="noStrike"/>
                        <a:t>/articles</a:t>
                      </a:r>
                      <a:endParaRPr sz="22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Clr>
                          <a:srgbClr val="000000"/>
                        </a:buClr>
                        <a:buSzPts val="2200"/>
                        <a:buFont typeface="Arial"/>
                        <a:buNone/>
                      </a:pPr>
                      <a:r>
                        <a:rPr lang="en-US" sz="2200" u="none" cap="none" strike="noStrike"/>
                        <a:t>GET</a:t>
                      </a:r>
                      <a:endParaRPr sz="22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Clr>
                          <a:srgbClr val="000000"/>
                        </a:buClr>
                        <a:buSzPts val="2200"/>
                        <a:buFont typeface="Arial"/>
                        <a:buNone/>
                      </a:pPr>
                      <a:r>
                        <a:rPr lang="en-US" sz="2200" u="none" cap="none" strike="noStrike"/>
                        <a:t>Lists all article</a:t>
                      </a:r>
                      <a:endParaRPr sz="2200" u="none" cap="none" strike="noStrike">
                        <a:latin typeface="Calibri"/>
                        <a:ea typeface="Calibri"/>
                        <a:cs typeface="Calibri"/>
                        <a:sym typeface="Calibri"/>
                      </a:endParaRPr>
                    </a:p>
                  </a:txBody>
                  <a:tcPr marT="0" marB="0" marR="68575" marL="68575"/>
                </a:tc>
              </a:tr>
              <a:tr h="676525">
                <a:tc>
                  <a:txBody>
                    <a:bodyPr/>
                    <a:lstStyle/>
                    <a:p>
                      <a:pPr indent="0" lvl="0" marL="0" marR="0" rtl="0" algn="just">
                        <a:lnSpc>
                          <a:spcPct val="107000"/>
                        </a:lnSpc>
                        <a:spcBef>
                          <a:spcPts val="0"/>
                        </a:spcBef>
                        <a:spcAft>
                          <a:spcPts val="0"/>
                        </a:spcAft>
                        <a:buClr>
                          <a:srgbClr val="000000"/>
                        </a:buClr>
                        <a:buSzPts val="2200"/>
                        <a:buFont typeface="Arial"/>
                        <a:buNone/>
                      </a:pPr>
                      <a:r>
                        <a:rPr lang="en-US" sz="2200" u="none" cap="none" strike="noStrike"/>
                        <a:t>new</a:t>
                      </a:r>
                      <a:endParaRPr sz="22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Clr>
                          <a:srgbClr val="000000"/>
                        </a:buClr>
                        <a:buSzPts val="2200"/>
                        <a:buFont typeface="Arial"/>
                        <a:buNone/>
                      </a:pPr>
                      <a:r>
                        <a:rPr lang="en-US" sz="2200" u="none" cap="none" strike="noStrike"/>
                        <a:t>/articles/new</a:t>
                      </a:r>
                      <a:endParaRPr sz="22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Clr>
                          <a:srgbClr val="000000"/>
                        </a:buClr>
                        <a:buSzPts val="2200"/>
                        <a:buFont typeface="Arial"/>
                        <a:buNone/>
                      </a:pPr>
                      <a:r>
                        <a:rPr lang="en-US" sz="2200" u="none" cap="none" strike="noStrike"/>
                        <a:t>GET</a:t>
                      </a:r>
                      <a:endParaRPr sz="22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Clr>
                          <a:srgbClr val="000000"/>
                        </a:buClr>
                        <a:buSzPts val="2200"/>
                        <a:buFont typeface="Arial"/>
                        <a:buNone/>
                      </a:pPr>
                      <a:r>
                        <a:rPr lang="en-US" sz="2200" u="none" cap="none" strike="noStrike"/>
                        <a:t>Shows new form for new article entry</a:t>
                      </a:r>
                      <a:endParaRPr sz="2200" u="none" cap="none" strike="noStrike">
                        <a:latin typeface="Calibri"/>
                        <a:ea typeface="Calibri"/>
                        <a:cs typeface="Calibri"/>
                        <a:sym typeface="Calibri"/>
                      </a:endParaRPr>
                    </a:p>
                  </a:txBody>
                  <a:tcPr marT="0" marB="0" marR="68575" marL="68575"/>
                </a:tc>
              </a:tr>
              <a:tr h="676525">
                <a:tc>
                  <a:txBody>
                    <a:bodyPr/>
                    <a:lstStyle/>
                    <a:p>
                      <a:pPr indent="0" lvl="0" marL="0" marR="0" rtl="0" algn="just">
                        <a:lnSpc>
                          <a:spcPct val="107000"/>
                        </a:lnSpc>
                        <a:spcBef>
                          <a:spcPts val="0"/>
                        </a:spcBef>
                        <a:spcAft>
                          <a:spcPts val="0"/>
                        </a:spcAft>
                        <a:buClr>
                          <a:srgbClr val="000000"/>
                        </a:buClr>
                        <a:buSzPts val="2200"/>
                        <a:buFont typeface="Arial"/>
                        <a:buNone/>
                      </a:pPr>
                      <a:r>
                        <a:rPr lang="en-US" sz="2200" u="none" cap="none" strike="noStrike"/>
                        <a:t>create</a:t>
                      </a:r>
                      <a:endParaRPr sz="22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Clr>
                          <a:srgbClr val="000000"/>
                        </a:buClr>
                        <a:buSzPts val="2200"/>
                        <a:buFont typeface="Arial"/>
                        <a:buNone/>
                      </a:pPr>
                      <a:r>
                        <a:rPr lang="en-US" sz="2200" u="none" cap="none" strike="noStrike"/>
                        <a:t>/articles</a:t>
                      </a:r>
                      <a:endParaRPr sz="22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Clr>
                          <a:srgbClr val="000000"/>
                        </a:buClr>
                        <a:buSzPts val="2200"/>
                        <a:buFont typeface="Arial"/>
                        <a:buNone/>
                      </a:pPr>
                      <a:r>
                        <a:rPr lang="en-US" sz="2200" u="none" cap="none" strike="noStrike"/>
                        <a:t>POST</a:t>
                      </a:r>
                      <a:endParaRPr sz="22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Clr>
                          <a:srgbClr val="000000"/>
                        </a:buClr>
                        <a:buSzPts val="2200"/>
                        <a:buFont typeface="Arial"/>
                        <a:buNone/>
                      </a:pPr>
                      <a:r>
                        <a:rPr lang="en-US" sz="2200" u="none" cap="none" strike="noStrike"/>
                        <a:t>Creates a new blog post</a:t>
                      </a:r>
                      <a:endParaRPr sz="2200" u="none" cap="none" strike="noStrike">
                        <a:latin typeface="Calibri"/>
                        <a:ea typeface="Calibri"/>
                        <a:cs typeface="Calibri"/>
                        <a:sym typeface="Calibri"/>
                      </a:endParaRPr>
                    </a:p>
                  </a:txBody>
                  <a:tcPr marT="0" marB="0" marR="68575" marL="68575"/>
                </a:tc>
              </a:tr>
              <a:tr h="676525">
                <a:tc>
                  <a:txBody>
                    <a:bodyPr/>
                    <a:lstStyle/>
                    <a:p>
                      <a:pPr indent="0" lvl="0" marL="0" marR="0" rtl="0" algn="just">
                        <a:lnSpc>
                          <a:spcPct val="107000"/>
                        </a:lnSpc>
                        <a:spcBef>
                          <a:spcPts val="0"/>
                        </a:spcBef>
                        <a:spcAft>
                          <a:spcPts val="0"/>
                        </a:spcAft>
                        <a:buClr>
                          <a:srgbClr val="000000"/>
                        </a:buClr>
                        <a:buSzPts val="2200"/>
                        <a:buFont typeface="Arial"/>
                        <a:buNone/>
                      </a:pPr>
                      <a:r>
                        <a:rPr lang="en-US" sz="2200" u="none" cap="none" strike="noStrike"/>
                        <a:t>show</a:t>
                      </a:r>
                      <a:endParaRPr sz="22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Clr>
                          <a:srgbClr val="000000"/>
                        </a:buClr>
                        <a:buSzPts val="2200"/>
                        <a:buFont typeface="Arial"/>
                        <a:buNone/>
                      </a:pPr>
                      <a:r>
                        <a:rPr lang="en-US" sz="2200" u="none" cap="none" strike="noStrike"/>
                        <a:t>/articles/:ID</a:t>
                      </a:r>
                      <a:endParaRPr sz="22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Clr>
                          <a:srgbClr val="000000"/>
                        </a:buClr>
                        <a:buSzPts val="2200"/>
                        <a:buFont typeface="Arial"/>
                        <a:buNone/>
                      </a:pPr>
                      <a:r>
                        <a:rPr lang="en-US" sz="2200" u="none" cap="none" strike="noStrike"/>
                        <a:t>GET</a:t>
                      </a:r>
                      <a:endParaRPr sz="22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Clr>
                          <a:srgbClr val="000000"/>
                        </a:buClr>
                        <a:buSzPts val="2200"/>
                        <a:buFont typeface="Arial"/>
                        <a:buNone/>
                      </a:pPr>
                      <a:r>
                        <a:rPr lang="en-US" sz="2200" u="none" cap="none" strike="noStrike"/>
                        <a:t>Shows the article post with the given id</a:t>
                      </a:r>
                      <a:endParaRPr sz="2200" u="none" cap="none" strike="noStrike">
                        <a:latin typeface="Calibri"/>
                        <a:ea typeface="Calibri"/>
                        <a:cs typeface="Calibri"/>
                        <a:sym typeface="Calibri"/>
                      </a:endParaRPr>
                    </a:p>
                  </a:txBody>
                  <a:tcPr marT="0" marB="0" marR="68575" marL="68575"/>
                </a:tc>
              </a:tr>
              <a:tr h="676525">
                <a:tc>
                  <a:txBody>
                    <a:bodyPr/>
                    <a:lstStyle/>
                    <a:p>
                      <a:pPr indent="0" lvl="0" marL="0" marR="0" rtl="0" algn="just">
                        <a:lnSpc>
                          <a:spcPct val="107000"/>
                        </a:lnSpc>
                        <a:spcBef>
                          <a:spcPts val="0"/>
                        </a:spcBef>
                        <a:spcAft>
                          <a:spcPts val="0"/>
                        </a:spcAft>
                        <a:buClr>
                          <a:srgbClr val="000000"/>
                        </a:buClr>
                        <a:buSzPts val="2200"/>
                        <a:buFont typeface="Arial"/>
                        <a:buNone/>
                      </a:pPr>
                      <a:r>
                        <a:rPr lang="en-US" sz="2200" u="none" cap="none" strike="noStrike"/>
                        <a:t>edit</a:t>
                      </a:r>
                      <a:endParaRPr sz="22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Clr>
                          <a:srgbClr val="000000"/>
                        </a:buClr>
                        <a:buSzPts val="2200"/>
                        <a:buFont typeface="Arial"/>
                        <a:buNone/>
                      </a:pPr>
                      <a:r>
                        <a:rPr lang="en-US" sz="2200" u="none" cap="none" strike="noStrike"/>
                        <a:t>/articles/:id/edit</a:t>
                      </a:r>
                      <a:endParaRPr sz="22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Clr>
                          <a:srgbClr val="000000"/>
                        </a:buClr>
                        <a:buSzPts val="2200"/>
                        <a:buFont typeface="Arial"/>
                        <a:buNone/>
                      </a:pPr>
                      <a:r>
                        <a:rPr lang="en-US" sz="2200" u="none" cap="none" strike="noStrike"/>
                        <a:t>GET</a:t>
                      </a:r>
                      <a:endParaRPr sz="22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Clr>
                          <a:srgbClr val="000000"/>
                        </a:buClr>
                        <a:buSzPts val="2200"/>
                        <a:buFont typeface="Arial"/>
                        <a:buNone/>
                      </a:pPr>
                      <a:r>
                        <a:rPr lang="en-US" sz="2200" u="none" cap="none" strike="noStrike"/>
                        <a:t>Edit the blog post with the given ID</a:t>
                      </a:r>
                      <a:endParaRPr sz="2200" u="none" cap="none" strike="noStrike">
                        <a:latin typeface="Calibri"/>
                        <a:ea typeface="Calibri"/>
                        <a:cs typeface="Calibri"/>
                        <a:sym typeface="Calibri"/>
                      </a:endParaRPr>
                    </a:p>
                  </a:txBody>
                  <a:tcPr marT="0" marB="0" marR="68575" marL="68575"/>
                </a:tc>
              </a:tr>
              <a:tr h="676525">
                <a:tc>
                  <a:txBody>
                    <a:bodyPr/>
                    <a:lstStyle/>
                    <a:p>
                      <a:pPr indent="0" lvl="0" marL="0" marR="0" rtl="0" algn="just">
                        <a:lnSpc>
                          <a:spcPct val="107000"/>
                        </a:lnSpc>
                        <a:spcBef>
                          <a:spcPts val="0"/>
                        </a:spcBef>
                        <a:spcAft>
                          <a:spcPts val="0"/>
                        </a:spcAft>
                        <a:buClr>
                          <a:srgbClr val="000000"/>
                        </a:buClr>
                        <a:buSzPts val="2200"/>
                        <a:buFont typeface="Arial"/>
                        <a:buNone/>
                      </a:pPr>
                      <a:r>
                        <a:rPr lang="en-US" sz="2200" u="none" cap="none" strike="noStrike"/>
                        <a:t>update</a:t>
                      </a:r>
                      <a:endParaRPr sz="22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Clr>
                          <a:srgbClr val="000000"/>
                        </a:buClr>
                        <a:buSzPts val="2200"/>
                        <a:buFont typeface="Arial"/>
                        <a:buNone/>
                      </a:pPr>
                      <a:r>
                        <a:rPr lang="en-US" sz="2200" u="none" cap="none" strike="noStrike"/>
                        <a:t>/articles/:id</a:t>
                      </a:r>
                      <a:endParaRPr sz="22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Clr>
                          <a:srgbClr val="000000"/>
                        </a:buClr>
                        <a:buSzPts val="2200"/>
                        <a:buFont typeface="Arial"/>
                        <a:buNone/>
                      </a:pPr>
                      <a:r>
                        <a:rPr lang="en-US" sz="2200" u="none" cap="none" strike="noStrike"/>
                        <a:t>PUT</a:t>
                      </a:r>
                      <a:endParaRPr sz="22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Clr>
                          <a:srgbClr val="000000"/>
                        </a:buClr>
                        <a:buSzPts val="2200"/>
                        <a:buFont typeface="Arial"/>
                        <a:buNone/>
                      </a:pPr>
                      <a:r>
                        <a:rPr lang="en-US" sz="2200" u="none" cap="none" strike="noStrike"/>
                        <a:t>Update the article post with the given id</a:t>
                      </a:r>
                      <a:endParaRPr sz="2200" u="none" cap="none" strike="noStrike">
                        <a:latin typeface="Calibri"/>
                        <a:ea typeface="Calibri"/>
                        <a:cs typeface="Calibri"/>
                        <a:sym typeface="Calibri"/>
                      </a:endParaRPr>
                    </a:p>
                  </a:txBody>
                  <a:tcPr marT="0" marB="0" marR="68575" marL="68575"/>
                </a:tc>
              </a:tr>
              <a:tr h="676525">
                <a:tc>
                  <a:txBody>
                    <a:bodyPr/>
                    <a:lstStyle/>
                    <a:p>
                      <a:pPr indent="0" lvl="0" marL="0" marR="0" rtl="0" algn="just">
                        <a:lnSpc>
                          <a:spcPct val="107000"/>
                        </a:lnSpc>
                        <a:spcBef>
                          <a:spcPts val="0"/>
                        </a:spcBef>
                        <a:spcAft>
                          <a:spcPts val="0"/>
                        </a:spcAft>
                        <a:buClr>
                          <a:srgbClr val="000000"/>
                        </a:buClr>
                        <a:buSzPts val="2200"/>
                        <a:buFont typeface="Arial"/>
                        <a:buNone/>
                      </a:pPr>
                      <a:r>
                        <a:rPr lang="en-US" sz="2200" u="none" cap="none" strike="noStrike"/>
                        <a:t>destroy</a:t>
                      </a:r>
                      <a:endParaRPr sz="22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Clr>
                          <a:srgbClr val="000000"/>
                        </a:buClr>
                        <a:buSzPts val="2200"/>
                        <a:buFont typeface="Arial"/>
                        <a:buNone/>
                      </a:pPr>
                      <a:r>
                        <a:rPr lang="en-US" sz="2200" u="none" cap="none" strike="noStrike"/>
                        <a:t>/articles/:id</a:t>
                      </a:r>
                      <a:endParaRPr sz="22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Clr>
                          <a:srgbClr val="000000"/>
                        </a:buClr>
                        <a:buSzPts val="2200"/>
                        <a:buFont typeface="Arial"/>
                        <a:buNone/>
                      </a:pPr>
                      <a:r>
                        <a:rPr lang="en-US" sz="2200" u="none" cap="none" strike="noStrike"/>
                        <a:t>DELETE</a:t>
                      </a:r>
                      <a:endParaRPr sz="22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Clr>
                          <a:srgbClr val="000000"/>
                        </a:buClr>
                        <a:buSzPts val="2200"/>
                        <a:buFont typeface="Arial"/>
                        <a:buNone/>
                      </a:pPr>
                      <a:r>
                        <a:rPr lang="en-US" sz="2200" u="none" cap="none" strike="noStrike"/>
                        <a:t>Delete the blog post with the given id</a:t>
                      </a:r>
                      <a:endParaRPr sz="2200" u="none" cap="none" strike="noStrike">
                        <a:latin typeface="Calibri"/>
                        <a:ea typeface="Calibri"/>
                        <a:cs typeface="Calibri"/>
                        <a:sym typeface="Calibri"/>
                      </a:endParaRPr>
                    </a:p>
                  </a:txBody>
                  <a:tcPr marT="0" marB="0" marR="68575" marL="68575"/>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101"/>
          <p:cNvSpPr txBox="1"/>
          <p:nvPr>
            <p:ph idx="1" type="body"/>
          </p:nvPr>
        </p:nvSpPr>
        <p:spPr>
          <a:xfrm>
            <a:off x="838200" y="621411"/>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a:t>In the main application file (app.js), add the following code:</a:t>
            </a:r>
            <a:endParaRPr/>
          </a:p>
          <a:p>
            <a:pPr indent="-228600" lvl="0" marL="457200" rtl="0" algn="l">
              <a:lnSpc>
                <a:spcPct val="90000"/>
              </a:lnSpc>
              <a:spcBef>
                <a:spcPts val="1000"/>
              </a:spcBef>
              <a:spcAft>
                <a:spcPts val="0"/>
              </a:spcAft>
              <a:buClr>
                <a:schemeClr val="dk1"/>
              </a:buClr>
              <a:buSzPts val="1800"/>
              <a:buNone/>
            </a:pPr>
            <a:r>
              <a:t/>
            </a:r>
            <a:endParaRPr/>
          </a:p>
          <a:p>
            <a:pPr indent="-228600" lvl="0" marL="457200" rtl="0" algn="l">
              <a:lnSpc>
                <a:spcPct val="90000"/>
              </a:lnSpc>
              <a:spcBef>
                <a:spcPts val="1000"/>
              </a:spcBef>
              <a:spcAft>
                <a:spcPts val="0"/>
              </a:spcAft>
              <a:buClr>
                <a:schemeClr val="dk1"/>
              </a:buClr>
              <a:buSzPts val="1800"/>
              <a:buNone/>
            </a:pPr>
            <a:r>
              <a:t/>
            </a:r>
            <a:endParaRPr/>
          </a:p>
          <a:p>
            <a:pPr indent="-228600" lvl="0" marL="457200" rtl="0" algn="l">
              <a:lnSpc>
                <a:spcPct val="90000"/>
              </a:lnSpc>
              <a:spcBef>
                <a:spcPts val="1000"/>
              </a:spcBef>
              <a:spcAft>
                <a:spcPts val="0"/>
              </a:spcAft>
              <a:buClr>
                <a:schemeClr val="dk1"/>
              </a:buClr>
              <a:buSzPts val="1800"/>
              <a:buNone/>
            </a:pPr>
            <a:r>
              <a:t/>
            </a:r>
            <a:endParaRPr/>
          </a:p>
          <a:p>
            <a:pPr indent="-228600" lvl="0" marL="457200" rtl="0" algn="l">
              <a:lnSpc>
                <a:spcPct val="90000"/>
              </a:lnSpc>
              <a:spcBef>
                <a:spcPts val="1000"/>
              </a:spcBef>
              <a:spcAft>
                <a:spcPts val="0"/>
              </a:spcAft>
              <a:buClr>
                <a:schemeClr val="dk1"/>
              </a:buClr>
              <a:buSzPts val="1800"/>
              <a:buNone/>
            </a:pPr>
            <a:r>
              <a:t/>
            </a:r>
            <a:endParaRPr/>
          </a:p>
          <a:p>
            <a:pPr indent="-228600" lvl="0" marL="457200" rtl="0" algn="l">
              <a:lnSpc>
                <a:spcPct val="90000"/>
              </a:lnSpc>
              <a:spcBef>
                <a:spcPts val="1000"/>
              </a:spcBef>
              <a:spcAft>
                <a:spcPts val="0"/>
              </a:spcAft>
              <a:buClr>
                <a:schemeClr val="dk1"/>
              </a:buClr>
              <a:buSzPts val="1800"/>
              <a:buNone/>
            </a:pPr>
            <a:r>
              <a:t/>
            </a:r>
            <a:endParaRPr/>
          </a:p>
          <a:p>
            <a:pPr indent="-228600" lvl="0" marL="457200" rtl="0" algn="l">
              <a:lnSpc>
                <a:spcPct val="90000"/>
              </a:lnSpc>
              <a:spcBef>
                <a:spcPts val="1000"/>
              </a:spcBef>
              <a:spcAft>
                <a:spcPts val="0"/>
              </a:spcAft>
              <a:buClr>
                <a:schemeClr val="dk1"/>
              </a:buClr>
              <a:buSzPts val="1800"/>
              <a:buNone/>
            </a:pPr>
            <a:r>
              <a:t/>
            </a:r>
            <a:endParaRPr/>
          </a:p>
          <a:p>
            <a:pPr indent="-342900" lvl="0" marL="457200" rtl="0" algn="l">
              <a:lnSpc>
                <a:spcPct val="90000"/>
              </a:lnSpc>
              <a:spcBef>
                <a:spcPts val="1000"/>
              </a:spcBef>
              <a:spcAft>
                <a:spcPts val="0"/>
              </a:spcAft>
              <a:buClr>
                <a:schemeClr val="dk1"/>
              </a:buClr>
              <a:buSzPts val="1800"/>
              <a:buChar char="•"/>
            </a:pPr>
            <a:r>
              <a:rPr lang="en-US"/>
              <a:t>Start the server by running the </a:t>
            </a:r>
            <a:r>
              <a:rPr lang="en-US">
                <a:latin typeface="Courier New"/>
                <a:ea typeface="Courier New"/>
                <a:cs typeface="Courier New"/>
                <a:sym typeface="Courier New"/>
              </a:rPr>
              <a:t>node app.js </a:t>
            </a:r>
            <a:r>
              <a:rPr lang="en-US"/>
              <a:t>command</a:t>
            </a:r>
            <a:endParaRPr/>
          </a:p>
        </p:txBody>
      </p:sp>
      <p:sp>
        <p:nvSpPr>
          <p:cNvPr id="260" name="Google Shape;260;p101"/>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61" name="Google Shape;261;p101"/>
          <p:cNvSpPr txBox="1"/>
          <p:nvPr/>
        </p:nvSpPr>
        <p:spPr>
          <a:xfrm>
            <a:off x="1142999" y="1784432"/>
            <a:ext cx="9601201" cy="2308324"/>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6A9955"/>
                </a:solidFill>
                <a:latin typeface="Consolas"/>
                <a:ea typeface="Consolas"/>
                <a:cs typeface="Consolas"/>
                <a:sym typeface="Consolas"/>
              </a:rPr>
              <a:t>//app.js</a:t>
            </a:r>
            <a:endParaRPr b="0" i="0" sz="16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569CD6"/>
                </a:solidFill>
                <a:latin typeface="Consolas"/>
                <a:ea typeface="Consolas"/>
                <a:cs typeface="Consolas"/>
                <a:sym typeface="Consolas"/>
              </a:rPr>
              <a:t>var</a:t>
            </a: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DCDCAA"/>
                </a:solidFill>
                <a:latin typeface="Consolas"/>
                <a:ea typeface="Consolas"/>
                <a:cs typeface="Consolas"/>
                <a:sym typeface="Consolas"/>
              </a:rPr>
              <a:t>express</a:t>
            </a: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D4D4D4"/>
                </a:solidFill>
                <a:latin typeface="Consolas"/>
                <a:ea typeface="Consolas"/>
                <a:cs typeface="Consolas"/>
                <a:sym typeface="Consolas"/>
              </a:rPr>
              <a:t>=</a:t>
            </a: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DCDCAA"/>
                </a:solidFill>
                <a:latin typeface="Consolas"/>
                <a:ea typeface="Consolas"/>
                <a:cs typeface="Consolas"/>
                <a:sym typeface="Consolas"/>
              </a:rPr>
              <a:t>require</a:t>
            </a:r>
            <a:r>
              <a:rPr b="0" i="0" lang="en-US" sz="1600" u="none" cap="none" strike="noStrike">
                <a:solidFill>
                  <a:srgbClr val="CCCCCC"/>
                </a:solidFill>
                <a:latin typeface="Consolas"/>
                <a:ea typeface="Consolas"/>
                <a:cs typeface="Consolas"/>
                <a:sym typeface="Consolas"/>
              </a:rPr>
              <a:t>(</a:t>
            </a:r>
            <a:r>
              <a:rPr b="0" i="0" lang="en-US" sz="1600" u="none" cap="none" strike="noStrike">
                <a:solidFill>
                  <a:srgbClr val="CE9178"/>
                </a:solidFill>
                <a:latin typeface="Consolas"/>
                <a:ea typeface="Consolas"/>
                <a:cs typeface="Consolas"/>
                <a:sym typeface="Consolas"/>
              </a:rPr>
              <a:t>'express'</a:t>
            </a:r>
            <a:r>
              <a:rPr b="0" i="0" lang="en-US" sz="16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569CD6"/>
                </a:solidFill>
                <a:latin typeface="Consolas"/>
                <a:ea typeface="Consolas"/>
                <a:cs typeface="Consolas"/>
                <a:sym typeface="Consolas"/>
              </a:rPr>
              <a:t>const</a:t>
            </a: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4FC1FF"/>
                </a:solidFill>
                <a:latin typeface="Consolas"/>
                <a:ea typeface="Consolas"/>
                <a:cs typeface="Consolas"/>
                <a:sym typeface="Consolas"/>
              </a:rPr>
              <a:t>app</a:t>
            </a: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D4D4D4"/>
                </a:solidFill>
                <a:latin typeface="Consolas"/>
                <a:ea typeface="Consolas"/>
                <a:cs typeface="Consolas"/>
                <a:sym typeface="Consolas"/>
              </a:rPr>
              <a:t>=</a:t>
            </a: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DCDCAA"/>
                </a:solidFill>
                <a:latin typeface="Consolas"/>
                <a:ea typeface="Consolas"/>
                <a:cs typeface="Consolas"/>
                <a:sym typeface="Consolas"/>
              </a:rPr>
              <a:t>express</a:t>
            </a:r>
            <a:r>
              <a:rPr b="0" i="0" lang="en-US" sz="16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569CD6"/>
                </a:solidFill>
                <a:latin typeface="Consolas"/>
                <a:ea typeface="Consolas"/>
                <a:cs typeface="Consolas"/>
                <a:sym typeface="Consolas"/>
              </a:rPr>
              <a:t>const</a:t>
            </a: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4FC1FF"/>
                </a:solidFill>
                <a:latin typeface="Consolas"/>
                <a:ea typeface="Consolas"/>
                <a:cs typeface="Consolas"/>
                <a:sym typeface="Consolas"/>
              </a:rPr>
              <a:t>port</a:t>
            </a: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D4D4D4"/>
                </a:solidFill>
                <a:latin typeface="Consolas"/>
                <a:ea typeface="Consolas"/>
                <a:cs typeface="Consolas"/>
                <a:sym typeface="Consolas"/>
              </a:rPr>
              <a:t>=</a:t>
            </a: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B5CEA8"/>
                </a:solidFill>
                <a:latin typeface="Consolas"/>
                <a:ea typeface="Consolas"/>
                <a:cs typeface="Consolas"/>
                <a:sym typeface="Consolas"/>
              </a:rPr>
              <a:t>3000</a:t>
            </a:r>
            <a:r>
              <a:rPr b="0" i="0" lang="en-US" sz="16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6A9955"/>
                </a:solidFill>
                <a:latin typeface="Consolas"/>
                <a:ea typeface="Consolas"/>
                <a:cs typeface="Consolas"/>
                <a:sym typeface="Consolas"/>
              </a:rPr>
              <a:t>//Process data here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4FC1FF"/>
                </a:solidFill>
                <a:latin typeface="Consolas"/>
                <a:ea typeface="Consolas"/>
                <a:cs typeface="Consolas"/>
                <a:sym typeface="Consolas"/>
              </a:rPr>
              <a:t>app</a:t>
            </a:r>
            <a:r>
              <a:rPr b="0" i="0" lang="en-US" sz="1600" u="none" cap="none" strike="noStrike">
                <a:solidFill>
                  <a:srgbClr val="CCCCCC"/>
                </a:solidFill>
                <a:latin typeface="Consolas"/>
                <a:ea typeface="Consolas"/>
                <a:cs typeface="Consolas"/>
                <a:sym typeface="Consolas"/>
              </a:rPr>
              <a:t>.</a:t>
            </a:r>
            <a:r>
              <a:rPr b="0" i="0" lang="en-US" sz="1600" u="none" cap="none" strike="noStrike">
                <a:solidFill>
                  <a:srgbClr val="DCDCAA"/>
                </a:solidFill>
                <a:latin typeface="Consolas"/>
                <a:ea typeface="Consolas"/>
                <a:cs typeface="Consolas"/>
                <a:sym typeface="Consolas"/>
              </a:rPr>
              <a:t>listen</a:t>
            </a:r>
            <a:r>
              <a:rPr b="0" i="0" lang="en-US" sz="1600" u="none" cap="none" strike="noStrike">
                <a:solidFill>
                  <a:srgbClr val="CCCCCC"/>
                </a:solidFill>
                <a:latin typeface="Consolas"/>
                <a:ea typeface="Consolas"/>
                <a:cs typeface="Consolas"/>
                <a:sym typeface="Consolas"/>
              </a:rPr>
              <a:t>(</a:t>
            </a:r>
            <a:r>
              <a:rPr b="0" i="0" lang="en-US" sz="1600" u="none" cap="none" strike="noStrike">
                <a:solidFill>
                  <a:srgbClr val="4FC1FF"/>
                </a:solidFill>
                <a:latin typeface="Consolas"/>
                <a:ea typeface="Consolas"/>
                <a:cs typeface="Consolas"/>
                <a:sym typeface="Consolas"/>
              </a:rPr>
              <a:t>port</a:t>
            </a:r>
            <a:r>
              <a:rPr b="0" i="0" lang="en-US" sz="1600" u="none" cap="none" strike="noStrike">
                <a:solidFill>
                  <a:srgbClr val="CCCCCC"/>
                </a:solidFill>
                <a:latin typeface="Consolas"/>
                <a:ea typeface="Consolas"/>
                <a:cs typeface="Consolas"/>
                <a:sym typeface="Consolas"/>
              </a:rPr>
              <a:t>, () </a:t>
            </a:r>
            <a:r>
              <a:rPr b="0" i="0" lang="en-US" sz="1600" u="none" cap="none" strike="noStrike">
                <a:solidFill>
                  <a:srgbClr val="569CD6"/>
                </a:solidFill>
                <a:latin typeface="Consolas"/>
                <a:ea typeface="Consolas"/>
                <a:cs typeface="Consolas"/>
                <a:sym typeface="Consolas"/>
              </a:rPr>
              <a:t>=&gt;</a:t>
            </a:r>
            <a:r>
              <a:rPr b="0" i="0" lang="en-US" sz="16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9CDCFE"/>
                </a:solidFill>
                <a:latin typeface="Consolas"/>
                <a:ea typeface="Consolas"/>
                <a:cs typeface="Consolas"/>
                <a:sym typeface="Consolas"/>
              </a:rPr>
              <a:t>console</a:t>
            </a:r>
            <a:r>
              <a:rPr b="0" i="0" lang="en-US" sz="1600" u="none" cap="none" strike="noStrike">
                <a:solidFill>
                  <a:srgbClr val="CCCCCC"/>
                </a:solidFill>
                <a:latin typeface="Consolas"/>
                <a:ea typeface="Consolas"/>
                <a:cs typeface="Consolas"/>
                <a:sym typeface="Consolas"/>
              </a:rPr>
              <a:t>.</a:t>
            </a:r>
            <a:r>
              <a:rPr b="0" i="0" lang="en-US" sz="1600" u="none" cap="none" strike="noStrike">
                <a:solidFill>
                  <a:srgbClr val="DCDCAA"/>
                </a:solidFill>
                <a:latin typeface="Consolas"/>
                <a:ea typeface="Consolas"/>
                <a:cs typeface="Consolas"/>
                <a:sym typeface="Consolas"/>
              </a:rPr>
              <a:t>log</a:t>
            </a:r>
            <a:r>
              <a:rPr b="0" i="0" lang="en-US" sz="1600" u="none" cap="none" strike="noStrike">
                <a:solidFill>
                  <a:srgbClr val="CCCCCC"/>
                </a:solidFill>
                <a:latin typeface="Consolas"/>
                <a:ea typeface="Consolas"/>
                <a:cs typeface="Consolas"/>
                <a:sym typeface="Consolas"/>
              </a:rPr>
              <a:t>(</a:t>
            </a:r>
            <a:r>
              <a:rPr b="0" i="0" lang="en-US" sz="1600" u="none" cap="none" strike="noStrike">
                <a:solidFill>
                  <a:srgbClr val="CE9178"/>
                </a:solidFill>
                <a:latin typeface="Consolas"/>
                <a:ea typeface="Consolas"/>
                <a:cs typeface="Consolas"/>
                <a:sym typeface="Consolas"/>
              </a:rPr>
              <a:t>`Example app listening at http://localhost:</a:t>
            </a:r>
            <a:r>
              <a:rPr b="0" i="0" lang="en-US" sz="1600" u="none" cap="none" strike="noStrike">
                <a:solidFill>
                  <a:srgbClr val="569CD6"/>
                </a:solidFill>
                <a:latin typeface="Consolas"/>
                <a:ea typeface="Consolas"/>
                <a:cs typeface="Consolas"/>
                <a:sym typeface="Consolas"/>
              </a:rPr>
              <a:t>${</a:t>
            </a:r>
            <a:r>
              <a:rPr b="0" i="0" lang="en-US" sz="1600" u="none" cap="none" strike="noStrike">
                <a:solidFill>
                  <a:srgbClr val="4FC1FF"/>
                </a:solidFill>
                <a:latin typeface="Consolas"/>
                <a:ea typeface="Consolas"/>
                <a:cs typeface="Consolas"/>
                <a:sym typeface="Consolas"/>
              </a:rPr>
              <a:t>port</a:t>
            </a:r>
            <a:r>
              <a:rPr b="0" i="0" lang="en-US" sz="1600" u="none" cap="none" strike="noStrike">
                <a:solidFill>
                  <a:srgbClr val="569CD6"/>
                </a:solidFill>
                <a:latin typeface="Consolas"/>
                <a:ea typeface="Consolas"/>
                <a:cs typeface="Consolas"/>
                <a:sym typeface="Consolas"/>
              </a:rPr>
              <a:t>}</a:t>
            </a:r>
            <a:r>
              <a:rPr b="0" i="0" lang="en-US" sz="1600" u="none" cap="none" strike="noStrike">
                <a:solidFill>
                  <a:srgbClr val="CE9178"/>
                </a:solidFill>
                <a:latin typeface="Consolas"/>
                <a:ea typeface="Consolas"/>
                <a:cs typeface="Consolas"/>
                <a:sym typeface="Consolas"/>
              </a:rPr>
              <a:t>`</a:t>
            </a:r>
            <a:r>
              <a:rPr b="0" i="0" lang="en-US" sz="16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4FC1FF"/>
                </a:solidFill>
                <a:latin typeface="Consolas"/>
                <a:ea typeface="Consolas"/>
                <a:cs typeface="Consolas"/>
                <a:sym typeface="Consolas"/>
              </a:rPr>
              <a:t>module</a:t>
            </a:r>
            <a:r>
              <a:rPr b="0" i="0" lang="en-US" sz="1600" u="none" cap="none" strike="noStrike">
                <a:solidFill>
                  <a:srgbClr val="CCCCCC"/>
                </a:solidFill>
                <a:latin typeface="Consolas"/>
                <a:ea typeface="Consolas"/>
                <a:cs typeface="Consolas"/>
                <a:sym typeface="Consolas"/>
              </a:rPr>
              <a:t>.</a:t>
            </a:r>
            <a:r>
              <a:rPr b="0" i="0" lang="en-US" sz="1600" u="none" cap="none" strike="noStrike">
                <a:solidFill>
                  <a:srgbClr val="4FC1FF"/>
                </a:solidFill>
                <a:latin typeface="Consolas"/>
                <a:ea typeface="Consolas"/>
                <a:cs typeface="Consolas"/>
                <a:sym typeface="Consolas"/>
              </a:rPr>
              <a:t>exports</a:t>
            </a: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D4D4D4"/>
                </a:solidFill>
                <a:latin typeface="Consolas"/>
                <a:ea typeface="Consolas"/>
                <a:cs typeface="Consolas"/>
                <a:sym typeface="Consolas"/>
              </a:rPr>
              <a:t>=</a:t>
            </a: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4FC1FF"/>
                </a:solidFill>
                <a:latin typeface="Consolas"/>
                <a:ea typeface="Consolas"/>
                <a:cs typeface="Consolas"/>
                <a:sym typeface="Consolas"/>
              </a:rPr>
              <a:t>app</a:t>
            </a:r>
            <a:r>
              <a:rPr b="0" i="0" lang="en-US" sz="16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pic>
        <p:nvPicPr>
          <p:cNvPr id="262" name="Google Shape;262;p101"/>
          <p:cNvPicPr preferRelativeResize="0"/>
          <p:nvPr/>
        </p:nvPicPr>
        <p:blipFill rotWithShape="1">
          <a:blip r:embed="rId3">
            <a:alphaModFix/>
          </a:blip>
          <a:srcRect b="0" l="0" r="0" t="0"/>
          <a:stretch/>
        </p:blipFill>
        <p:spPr>
          <a:xfrm>
            <a:off x="1142999" y="5064543"/>
            <a:ext cx="6704713" cy="650457"/>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102"/>
          <p:cNvSpPr txBox="1"/>
          <p:nvPr>
            <p:ph type="title"/>
          </p:nvPr>
        </p:nvSpPr>
        <p:spPr>
          <a:xfrm>
            <a:off x="838199" y="620209"/>
            <a:ext cx="10842171"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just">
              <a:lnSpc>
                <a:spcPct val="90000"/>
              </a:lnSpc>
              <a:spcBef>
                <a:spcPts val="0"/>
              </a:spcBef>
              <a:spcAft>
                <a:spcPts val="0"/>
              </a:spcAft>
              <a:buSzPts val="1800"/>
              <a:buNone/>
            </a:pPr>
            <a:r>
              <a:rPr b="0" lang="en-US" sz="2800"/>
              <a:t>Define JSON data by creating an articles.js file with the content below:</a:t>
            </a:r>
            <a:endParaRPr/>
          </a:p>
        </p:txBody>
      </p:sp>
      <p:sp>
        <p:nvSpPr>
          <p:cNvPr id="268" name="Google Shape;268;p102"/>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dk1"/>
              </a:buClr>
              <a:buSzPts val="1800"/>
              <a:buNone/>
            </a:pPr>
            <a:r>
              <a:t/>
            </a:r>
            <a:endParaRPr/>
          </a:p>
        </p:txBody>
      </p:sp>
      <p:sp>
        <p:nvSpPr>
          <p:cNvPr id="269" name="Google Shape;269;p102"/>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70" name="Google Shape;270;p102"/>
          <p:cNvSpPr txBox="1"/>
          <p:nvPr/>
        </p:nvSpPr>
        <p:spPr>
          <a:xfrm>
            <a:off x="838199" y="1610670"/>
            <a:ext cx="10983686" cy="2585323"/>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6A9955"/>
                </a:solidFill>
                <a:latin typeface="Consolas"/>
                <a:ea typeface="Consolas"/>
                <a:cs typeface="Consolas"/>
                <a:sym typeface="Consolas"/>
              </a:rPr>
              <a:t>//articles.js</a:t>
            </a:r>
            <a:endParaRPr b="0" i="0" sz="1800" u="none" cap="none" strike="noStrike">
              <a:solidFill>
                <a:srgbClr val="569CD6"/>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569CD6"/>
                </a:solidFill>
                <a:latin typeface="Consolas"/>
                <a:ea typeface="Consolas"/>
                <a:cs typeface="Consolas"/>
                <a:sym typeface="Consolas"/>
              </a:rPr>
              <a:t>const</a:t>
            </a:r>
            <a:r>
              <a:rPr b="0" i="0" lang="en-US" sz="1800" u="none" cap="none" strike="noStrike">
                <a:solidFill>
                  <a:srgbClr val="CCCCCC"/>
                </a:solidFill>
                <a:latin typeface="Consolas"/>
                <a:ea typeface="Consolas"/>
                <a:cs typeface="Consolas"/>
                <a:sym typeface="Consolas"/>
              </a:rPr>
              <a:t> </a:t>
            </a:r>
            <a:r>
              <a:rPr b="0" i="0" lang="en-US" sz="1800" u="none" cap="none" strike="noStrike">
                <a:solidFill>
                  <a:srgbClr val="4FC1FF"/>
                </a:solidFill>
                <a:latin typeface="Consolas"/>
                <a:ea typeface="Consolas"/>
                <a:cs typeface="Consolas"/>
                <a:sym typeface="Consolas"/>
              </a:rPr>
              <a:t>article</a:t>
            </a:r>
            <a:r>
              <a:rPr b="0" i="0" lang="en-US" sz="1800" u="none" cap="none" strike="noStrike">
                <a:solidFill>
                  <a:srgbClr val="CCCCCC"/>
                </a:solidFill>
                <a:latin typeface="Consolas"/>
                <a:ea typeface="Consolas"/>
                <a:cs typeface="Consolas"/>
                <a:sym typeface="Consolas"/>
              </a:rPr>
              <a:t> </a:t>
            </a:r>
            <a:r>
              <a:rPr b="0" i="0" lang="en-US" sz="1800" u="none" cap="none" strike="noStrike">
                <a:solidFill>
                  <a:srgbClr val="D4D4D4"/>
                </a:solidFill>
                <a:latin typeface="Consolas"/>
                <a:ea typeface="Consolas"/>
                <a:cs typeface="Consolas"/>
                <a:sym typeface="Consolas"/>
              </a:rPr>
              <a:t>=</a:t>
            </a:r>
            <a:r>
              <a:rPr b="0" i="0" lang="en-US" sz="18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CCCCCC"/>
                </a:solidFill>
                <a:latin typeface="Consolas"/>
                <a:ea typeface="Consolas"/>
                <a:cs typeface="Consolas"/>
                <a:sym typeface="Consolas"/>
              </a:rPr>
              <a:t>        </a:t>
            </a:r>
            <a:r>
              <a:rPr b="0" i="0" lang="en-US" sz="1800" u="none" cap="none" strike="noStrike">
                <a:solidFill>
                  <a:srgbClr val="9CDCFE"/>
                </a:solidFill>
                <a:latin typeface="Consolas"/>
                <a:ea typeface="Consolas"/>
                <a:cs typeface="Consolas"/>
                <a:sym typeface="Consolas"/>
              </a:rPr>
              <a:t>title:</a:t>
            </a:r>
            <a:r>
              <a:rPr b="0" i="0" lang="en-US" sz="1800" u="none" cap="none" strike="noStrike">
                <a:solidFill>
                  <a:srgbClr val="CCCCCC"/>
                </a:solidFill>
                <a:latin typeface="Consolas"/>
                <a:ea typeface="Consolas"/>
                <a:cs typeface="Consolas"/>
                <a:sym typeface="Consolas"/>
              </a:rPr>
              <a:t> </a:t>
            </a:r>
            <a:r>
              <a:rPr b="0" i="0" lang="en-US" sz="1800" u="none" cap="none" strike="noStrike">
                <a:solidFill>
                  <a:srgbClr val="CE9178"/>
                </a:solidFill>
                <a:latin typeface="Consolas"/>
                <a:ea typeface="Consolas"/>
                <a:cs typeface="Consolas"/>
                <a:sym typeface="Consolas"/>
              </a:rPr>
              <a:t>"My Favorite Vacation"</a:t>
            </a:r>
            <a:r>
              <a:rPr b="0" i="0" lang="en-US" sz="18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CCCCCC"/>
                </a:solidFill>
                <a:latin typeface="Consolas"/>
                <a:ea typeface="Consolas"/>
                <a:cs typeface="Consolas"/>
                <a:sym typeface="Consolas"/>
              </a:rPr>
              <a:t>        </a:t>
            </a:r>
            <a:r>
              <a:rPr b="0" i="0" lang="en-US" sz="1800" u="none" cap="none" strike="noStrike">
                <a:solidFill>
                  <a:srgbClr val="9CDCFE"/>
                </a:solidFill>
                <a:latin typeface="Consolas"/>
                <a:ea typeface="Consolas"/>
                <a:cs typeface="Consolas"/>
                <a:sym typeface="Consolas"/>
              </a:rPr>
              <a:t>date:</a:t>
            </a:r>
            <a:r>
              <a:rPr b="0" i="0" lang="en-US" sz="1800" u="none" cap="none" strike="noStrike">
                <a:solidFill>
                  <a:srgbClr val="CCCCCC"/>
                </a:solidFill>
                <a:latin typeface="Consolas"/>
                <a:ea typeface="Consolas"/>
                <a:cs typeface="Consolas"/>
                <a:sym typeface="Consolas"/>
              </a:rPr>
              <a:t> </a:t>
            </a:r>
            <a:r>
              <a:rPr b="0" i="0" lang="en-US" sz="1800" u="none" cap="none" strike="noStrike">
                <a:solidFill>
                  <a:srgbClr val="CE9178"/>
                </a:solidFill>
                <a:latin typeface="Consolas"/>
                <a:ea typeface="Consolas"/>
                <a:cs typeface="Consolas"/>
                <a:sym typeface="Consolas"/>
              </a:rPr>
              <a:t>"2024-03-03"</a:t>
            </a:r>
            <a:r>
              <a:rPr b="0" i="0" lang="en-US" sz="18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CCCCCC"/>
                </a:solidFill>
                <a:latin typeface="Consolas"/>
                <a:ea typeface="Consolas"/>
                <a:cs typeface="Consolas"/>
                <a:sym typeface="Consolas"/>
              </a:rPr>
              <a:t>        </a:t>
            </a:r>
            <a:r>
              <a:rPr b="0" i="0" lang="en-US" sz="1800" u="none" cap="none" strike="noStrike">
                <a:solidFill>
                  <a:srgbClr val="9CDCFE"/>
                </a:solidFill>
                <a:latin typeface="Consolas"/>
                <a:ea typeface="Consolas"/>
                <a:cs typeface="Consolas"/>
                <a:sym typeface="Consolas"/>
              </a:rPr>
              <a:t>text:</a:t>
            </a:r>
            <a:r>
              <a:rPr b="0" i="0" lang="en-US" sz="1800" u="none" cap="none" strike="noStrike">
                <a:solidFill>
                  <a:srgbClr val="CCCCCC"/>
                </a:solidFill>
                <a:latin typeface="Consolas"/>
                <a:ea typeface="Consolas"/>
                <a:cs typeface="Consolas"/>
                <a:sym typeface="Consolas"/>
              </a:rPr>
              <a:t> </a:t>
            </a:r>
            <a:r>
              <a:rPr b="0" i="0" lang="en-US" sz="1800" u="none" cap="none" strike="noStrike">
                <a:solidFill>
                  <a:srgbClr val="CE9178"/>
                </a:solidFill>
                <a:latin typeface="Consolas"/>
                <a:ea typeface="Consolas"/>
                <a:cs typeface="Consolas"/>
                <a:sym typeface="Consolas"/>
              </a:rPr>
              <a:t>"We spent seven days in Italy..."</a:t>
            </a:r>
            <a:endParaRPr b="0" i="0" sz="18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4FC1FF"/>
                </a:solidFill>
                <a:latin typeface="Consolas"/>
                <a:ea typeface="Consolas"/>
                <a:cs typeface="Consolas"/>
                <a:sym typeface="Consolas"/>
              </a:rPr>
              <a:t>module</a:t>
            </a:r>
            <a:r>
              <a:rPr b="0" i="0" lang="en-US" sz="1800" u="none" cap="none" strike="noStrike">
                <a:solidFill>
                  <a:srgbClr val="CCCCCC"/>
                </a:solidFill>
                <a:latin typeface="Consolas"/>
                <a:ea typeface="Consolas"/>
                <a:cs typeface="Consolas"/>
                <a:sym typeface="Consolas"/>
              </a:rPr>
              <a:t>.</a:t>
            </a:r>
            <a:r>
              <a:rPr b="0" i="0" lang="en-US" sz="1800" u="none" cap="none" strike="noStrike">
                <a:solidFill>
                  <a:srgbClr val="4FC1FF"/>
                </a:solidFill>
                <a:latin typeface="Consolas"/>
                <a:ea typeface="Consolas"/>
                <a:cs typeface="Consolas"/>
                <a:sym typeface="Consolas"/>
              </a:rPr>
              <a:t>exports</a:t>
            </a:r>
            <a:r>
              <a:rPr b="0" i="0" lang="en-US" sz="1800" u="none" cap="none" strike="noStrike">
                <a:solidFill>
                  <a:srgbClr val="CCCCCC"/>
                </a:solidFill>
                <a:latin typeface="Consolas"/>
                <a:ea typeface="Consolas"/>
                <a:cs typeface="Consolas"/>
                <a:sym typeface="Consolas"/>
              </a:rPr>
              <a:t> </a:t>
            </a:r>
            <a:r>
              <a:rPr b="0" i="0" lang="en-US" sz="1800" u="none" cap="none" strike="noStrike">
                <a:solidFill>
                  <a:srgbClr val="D4D4D4"/>
                </a:solidFill>
                <a:latin typeface="Consolas"/>
                <a:ea typeface="Consolas"/>
                <a:cs typeface="Consolas"/>
                <a:sym typeface="Consolas"/>
              </a:rPr>
              <a:t>=</a:t>
            </a:r>
            <a:r>
              <a:rPr b="0" i="0" lang="en-US" sz="1800" u="none" cap="none" strike="noStrike">
                <a:solidFill>
                  <a:srgbClr val="CCCCCC"/>
                </a:solidFill>
                <a:latin typeface="Consolas"/>
                <a:ea typeface="Consolas"/>
                <a:cs typeface="Consolas"/>
                <a:sym typeface="Consolas"/>
              </a:rPr>
              <a:t> </a:t>
            </a:r>
            <a:r>
              <a:rPr b="0" i="0" lang="en-US" sz="1800" u="none" cap="none" strike="noStrike">
                <a:solidFill>
                  <a:srgbClr val="4FC1FF"/>
                </a:solidFill>
                <a:latin typeface="Consolas"/>
                <a:ea typeface="Consolas"/>
                <a:cs typeface="Consolas"/>
                <a:sym typeface="Consolas"/>
              </a:rPr>
              <a:t>article</a:t>
            </a:r>
            <a:r>
              <a:rPr b="0" i="0" lang="en-US" sz="18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103"/>
          <p:cNvSpPr txBox="1"/>
          <p:nvPr>
            <p:ph idx="1" type="body"/>
          </p:nvPr>
        </p:nvSpPr>
        <p:spPr>
          <a:xfrm>
            <a:off x="838200" y="664954"/>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a:t>Import data from articles.js</a:t>
            </a:r>
            <a:endParaRPr/>
          </a:p>
          <a:p>
            <a:pPr indent="-342900" lvl="0" marL="457200" rtl="0" algn="l">
              <a:lnSpc>
                <a:spcPct val="90000"/>
              </a:lnSpc>
              <a:spcBef>
                <a:spcPts val="1000"/>
              </a:spcBef>
              <a:spcAft>
                <a:spcPts val="0"/>
              </a:spcAft>
              <a:buClr>
                <a:schemeClr val="dk1"/>
              </a:buClr>
              <a:buSzPts val="1800"/>
              <a:buChar char="•"/>
            </a:pPr>
            <a:r>
              <a:rPr lang="en-US"/>
              <a:t>Create a route to return JSON data</a:t>
            </a:r>
            <a:endParaRPr/>
          </a:p>
        </p:txBody>
      </p:sp>
      <p:sp>
        <p:nvSpPr>
          <p:cNvPr id="276" name="Google Shape;276;p103"/>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77" name="Google Shape;277;p103"/>
          <p:cNvSpPr txBox="1"/>
          <p:nvPr/>
        </p:nvSpPr>
        <p:spPr>
          <a:xfrm>
            <a:off x="1045027" y="1916679"/>
            <a:ext cx="10616854" cy="2062103"/>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6A9955"/>
                </a:solidFill>
                <a:latin typeface="Consolas"/>
                <a:ea typeface="Consolas"/>
                <a:cs typeface="Consolas"/>
                <a:sym typeface="Consolas"/>
              </a:rPr>
              <a:t>//GET all articles</a:t>
            </a:r>
            <a:endParaRPr b="0" i="0" sz="1600" u="none" cap="none" strike="noStrike">
              <a:solidFill>
                <a:srgbClr val="4FC1FF"/>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4FC1FF"/>
                </a:solidFill>
                <a:latin typeface="Consolas"/>
                <a:ea typeface="Consolas"/>
                <a:cs typeface="Consolas"/>
                <a:sym typeface="Consolas"/>
              </a:rPr>
              <a:t>app</a:t>
            </a:r>
            <a:r>
              <a:rPr b="0" i="0" lang="en-US" sz="1600" u="none" cap="none" strike="noStrike">
                <a:solidFill>
                  <a:srgbClr val="CCCCCC"/>
                </a:solidFill>
                <a:latin typeface="Consolas"/>
                <a:ea typeface="Consolas"/>
                <a:cs typeface="Consolas"/>
                <a:sym typeface="Consolas"/>
              </a:rPr>
              <a:t>.</a:t>
            </a:r>
            <a:r>
              <a:rPr b="0" i="0" lang="en-US" sz="1600" u="none" cap="none" strike="noStrike">
                <a:solidFill>
                  <a:srgbClr val="DCDCAA"/>
                </a:solidFill>
                <a:latin typeface="Consolas"/>
                <a:ea typeface="Consolas"/>
                <a:cs typeface="Consolas"/>
                <a:sym typeface="Consolas"/>
              </a:rPr>
              <a:t>get</a:t>
            </a:r>
            <a:r>
              <a:rPr b="0" i="0" lang="en-US" sz="1600" u="none" cap="none" strike="noStrike">
                <a:solidFill>
                  <a:srgbClr val="CCCCCC"/>
                </a:solidFill>
                <a:latin typeface="Consolas"/>
                <a:ea typeface="Consolas"/>
                <a:cs typeface="Consolas"/>
                <a:sym typeface="Consolas"/>
              </a:rPr>
              <a:t>(</a:t>
            </a:r>
            <a:r>
              <a:rPr b="0" i="0" lang="en-US" sz="1600" u="none" cap="none" strike="noStrike">
                <a:solidFill>
                  <a:srgbClr val="CE9178"/>
                </a:solidFill>
                <a:latin typeface="Consolas"/>
                <a:ea typeface="Consolas"/>
                <a:cs typeface="Consolas"/>
                <a:sym typeface="Consolas"/>
              </a:rPr>
              <a:t>'/articles'</a:t>
            </a: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569CD6"/>
                </a:solidFill>
                <a:latin typeface="Consolas"/>
                <a:ea typeface="Consolas"/>
                <a:cs typeface="Consolas"/>
                <a:sym typeface="Consolas"/>
              </a:rPr>
              <a:t>async</a:t>
            </a: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9CDCFE"/>
                </a:solidFill>
                <a:latin typeface="Consolas"/>
                <a:ea typeface="Consolas"/>
                <a:cs typeface="Consolas"/>
                <a:sym typeface="Consolas"/>
              </a:rPr>
              <a:t>req</a:t>
            </a: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9CDCFE"/>
                </a:solidFill>
                <a:latin typeface="Consolas"/>
                <a:ea typeface="Consolas"/>
                <a:cs typeface="Consolas"/>
                <a:sym typeface="Consolas"/>
              </a:rPr>
              <a:t>res</a:t>
            </a: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569CD6"/>
                </a:solidFill>
                <a:latin typeface="Consolas"/>
                <a:ea typeface="Consolas"/>
                <a:cs typeface="Consolas"/>
                <a:sym typeface="Consolas"/>
              </a:rPr>
              <a:t>=&gt;</a:t>
            </a:r>
            <a:r>
              <a:rPr b="0" i="0" lang="en-US" sz="16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C586C0"/>
                </a:solidFill>
                <a:latin typeface="Consolas"/>
                <a:ea typeface="Consolas"/>
                <a:cs typeface="Consolas"/>
                <a:sym typeface="Consolas"/>
              </a:rPr>
              <a:t>try</a:t>
            </a:r>
            <a:r>
              <a:rPr b="0" i="0" lang="en-US" sz="16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9CDCFE"/>
                </a:solidFill>
                <a:latin typeface="Consolas"/>
                <a:ea typeface="Consolas"/>
                <a:cs typeface="Consolas"/>
                <a:sym typeface="Consolas"/>
              </a:rPr>
              <a:t>res</a:t>
            </a:r>
            <a:r>
              <a:rPr b="0" i="0" lang="en-US" sz="1600" u="none" cap="none" strike="noStrike">
                <a:solidFill>
                  <a:srgbClr val="CCCCCC"/>
                </a:solidFill>
                <a:latin typeface="Consolas"/>
                <a:ea typeface="Consolas"/>
                <a:cs typeface="Consolas"/>
                <a:sym typeface="Consolas"/>
              </a:rPr>
              <a:t>.</a:t>
            </a:r>
            <a:r>
              <a:rPr b="0" i="0" lang="en-US" sz="1600" u="none" cap="none" strike="noStrike">
                <a:solidFill>
                  <a:srgbClr val="DCDCAA"/>
                </a:solidFill>
                <a:latin typeface="Consolas"/>
                <a:ea typeface="Consolas"/>
                <a:cs typeface="Consolas"/>
                <a:sym typeface="Consolas"/>
              </a:rPr>
              <a:t>status</a:t>
            </a:r>
            <a:r>
              <a:rPr b="0" i="0" lang="en-US" sz="1600" u="none" cap="none" strike="noStrike">
                <a:solidFill>
                  <a:srgbClr val="CCCCCC"/>
                </a:solidFill>
                <a:latin typeface="Consolas"/>
                <a:ea typeface="Consolas"/>
                <a:cs typeface="Consolas"/>
                <a:sym typeface="Consolas"/>
              </a:rPr>
              <a:t>(</a:t>
            </a:r>
            <a:r>
              <a:rPr b="0" i="0" lang="en-US" sz="1600" u="none" cap="none" strike="noStrike">
                <a:solidFill>
                  <a:srgbClr val="B5CEA8"/>
                </a:solidFill>
                <a:latin typeface="Consolas"/>
                <a:ea typeface="Consolas"/>
                <a:cs typeface="Consolas"/>
                <a:sym typeface="Consolas"/>
              </a:rPr>
              <a:t>200</a:t>
            </a:r>
            <a:r>
              <a:rPr b="0" i="0" lang="en-US" sz="1600" u="none" cap="none" strike="noStrike">
                <a:solidFill>
                  <a:srgbClr val="CCCCCC"/>
                </a:solidFill>
                <a:latin typeface="Consolas"/>
                <a:ea typeface="Consolas"/>
                <a:cs typeface="Consolas"/>
                <a:sym typeface="Consolas"/>
              </a:rPr>
              <a:t>).</a:t>
            </a:r>
            <a:r>
              <a:rPr b="0" i="0" lang="en-US" sz="1600" u="none" cap="none" strike="noStrike">
                <a:solidFill>
                  <a:srgbClr val="DCDCAA"/>
                </a:solidFill>
                <a:latin typeface="Consolas"/>
                <a:ea typeface="Consolas"/>
                <a:cs typeface="Consolas"/>
                <a:sym typeface="Consolas"/>
              </a:rPr>
              <a:t>end</a:t>
            </a:r>
            <a:r>
              <a:rPr b="0" i="0" lang="en-US" sz="1600" u="none" cap="none" strike="noStrike">
                <a:solidFill>
                  <a:srgbClr val="CCCCCC"/>
                </a:solidFill>
                <a:latin typeface="Consolas"/>
                <a:ea typeface="Consolas"/>
                <a:cs typeface="Consolas"/>
                <a:sym typeface="Consolas"/>
              </a:rPr>
              <a:t>(</a:t>
            </a:r>
            <a:r>
              <a:rPr b="0" i="0" lang="en-US" sz="1600" u="none" cap="none" strike="noStrike">
                <a:solidFill>
                  <a:srgbClr val="CE9178"/>
                </a:solidFill>
                <a:latin typeface="Consolas"/>
                <a:ea typeface="Consolas"/>
                <a:cs typeface="Consolas"/>
                <a:sym typeface="Consolas"/>
              </a:rPr>
              <a:t>'Will send all the articles to you!'</a:t>
            </a:r>
            <a:r>
              <a:rPr b="0" i="0" lang="en-US" sz="16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CCCCCC"/>
                </a:solidFill>
                <a:latin typeface="Consolas"/>
                <a:ea typeface="Consolas"/>
                <a:cs typeface="Consolas"/>
                <a:sym typeface="Consolas"/>
              </a:rPr>
              <a:t>    } </a:t>
            </a:r>
            <a:r>
              <a:rPr b="0" i="0" lang="en-US" sz="1600" u="none" cap="none" strike="noStrike">
                <a:solidFill>
                  <a:srgbClr val="C586C0"/>
                </a:solidFill>
                <a:latin typeface="Consolas"/>
                <a:ea typeface="Consolas"/>
                <a:cs typeface="Consolas"/>
                <a:sym typeface="Consolas"/>
              </a:rPr>
              <a:t>catch</a:t>
            </a: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9CDCFE"/>
                </a:solidFill>
                <a:latin typeface="Consolas"/>
                <a:ea typeface="Consolas"/>
                <a:cs typeface="Consolas"/>
                <a:sym typeface="Consolas"/>
              </a:rPr>
              <a:t>err</a:t>
            </a:r>
            <a:r>
              <a:rPr b="0" i="0" lang="en-US" sz="16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9CDCFE"/>
                </a:solidFill>
                <a:latin typeface="Consolas"/>
                <a:ea typeface="Consolas"/>
                <a:cs typeface="Consolas"/>
                <a:sym typeface="Consolas"/>
              </a:rPr>
              <a:t>res</a:t>
            </a:r>
            <a:r>
              <a:rPr b="0" i="0" lang="en-US" sz="1600" u="none" cap="none" strike="noStrike">
                <a:solidFill>
                  <a:srgbClr val="CCCCCC"/>
                </a:solidFill>
                <a:latin typeface="Consolas"/>
                <a:ea typeface="Consolas"/>
                <a:cs typeface="Consolas"/>
                <a:sym typeface="Consolas"/>
              </a:rPr>
              <a:t>.</a:t>
            </a:r>
            <a:r>
              <a:rPr b="0" i="0" lang="en-US" sz="1600" u="none" cap="none" strike="noStrike">
                <a:solidFill>
                  <a:srgbClr val="DCDCAA"/>
                </a:solidFill>
                <a:latin typeface="Consolas"/>
                <a:ea typeface="Consolas"/>
                <a:cs typeface="Consolas"/>
                <a:sym typeface="Consolas"/>
              </a:rPr>
              <a:t>status</a:t>
            </a:r>
            <a:r>
              <a:rPr b="0" i="0" lang="en-US" sz="1600" u="none" cap="none" strike="noStrike">
                <a:solidFill>
                  <a:srgbClr val="CCCCCC"/>
                </a:solidFill>
                <a:latin typeface="Consolas"/>
                <a:ea typeface="Consolas"/>
                <a:cs typeface="Consolas"/>
                <a:sym typeface="Consolas"/>
              </a:rPr>
              <a:t>(</a:t>
            </a:r>
            <a:r>
              <a:rPr b="0" i="0" lang="en-US" sz="1600" u="none" cap="none" strike="noStrike">
                <a:solidFill>
                  <a:srgbClr val="B5CEA8"/>
                </a:solidFill>
                <a:latin typeface="Consolas"/>
                <a:ea typeface="Consolas"/>
                <a:cs typeface="Consolas"/>
                <a:sym typeface="Consolas"/>
              </a:rPr>
              <a:t>500</a:t>
            </a:r>
            <a:r>
              <a:rPr b="0" i="0" lang="en-US" sz="1600" u="none" cap="none" strike="noStrike">
                <a:solidFill>
                  <a:srgbClr val="CCCCCC"/>
                </a:solidFill>
                <a:latin typeface="Consolas"/>
                <a:ea typeface="Consolas"/>
                <a:cs typeface="Consolas"/>
                <a:sym typeface="Consolas"/>
              </a:rPr>
              <a:t>).</a:t>
            </a:r>
            <a:r>
              <a:rPr b="0" i="0" lang="en-US" sz="1600" u="none" cap="none" strike="noStrike">
                <a:solidFill>
                  <a:srgbClr val="DCDCAA"/>
                </a:solidFill>
                <a:latin typeface="Consolas"/>
                <a:ea typeface="Consolas"/>
                <a:cs typeface="Consolas"/>
                <a:sym typeface="Consolas"/>
              </a:rPr>
              <a:t>json</a:t>
            </a: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9CDCFE"/>
                </a:solidFill>
                <a:latin typeface="Consolas"/>
                <a:ea typeface="Consolas"/>
                <a:cs typeface="Consolas"/>
                <a:sym typeface="Consolas"/>
              </a:rPr>
              <a:t>message:</a:t>
            </a: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9CDCFE"/>
                </a:solidFill>
                <a:latin typeface="Consolas"/>
                <a:ea typeface="Consolas"/>
                <a:cs typeface="Consolas"/>
                <a:sym typeface="Consolas"/>
              </a:rPr>
              <a:t>err</a:t>
            </a:r>
            <a:r>
              <a:rPr b="0" i="0" lang="en-US" sz="1600" u="none" cap="none" strike="noStrike">
                <a:solidFill>
                  <a:srgbClr val="CCCCCC"/>
                </a:solidFill>
                <a:latin typeface="Consolas"/>
                <a:ea typeface="Consolas"/>
                <a:cs typeface="Consolas"/>
                <a:sym typeface="Consolas"/>
              </a:rPr>
              <a:t>.</a:t>
            </a:r>
            <a:r>
              <a:rPr b="0" i="0" lang="en-US" sz="1600" u="none" cap="none" strike="noStrike">
                <a:solidFill>
                  <a:srgbClr val="9CDCFE"/>
                </a:solidFill>
                <a:latin typeface="Consolas"/>
                <a:ea typeface="Consolas"/>
                <a:cs typeface="Consolas"/>
                <a:sym typeface="Consolas"/>
              </a:rPr>
              <a:t>message</a:t>
            </a:r>
            <a:r>
              <a:rPr b="0" i="0" lang="en-US" sz="16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pic>
        <p:nvPicPr>
          <p:cNvPr id="278" name="Google Shape;278;p103"/>
          <p:cNvPicPr preferRelativeResize="0"/>
          <p:nvPr/>
        </p:nvPicPr>
        <p:blipFill rotWithShape="1">
          <a:blip r:embed="rId3">
            <a:alphaModFix/>
          </a:blip>
          <a:srcRect b="0" l="0" r="0" t="0"/>
          <a:stretch/>
        </p:blipFill>
        <p:spPr>
          <a:xfrm>
            <a:off x="1045027" y="4002284"/>
            <a:ext cx="7595335" cy="2478416"/>
          </a:xfrm>
          <a:prstGeom prst="rect">
            <a:avLst/>
          </a:prstGeom>
          <a:noFill/>
          <a:ln>
            <a:noFill/>
          </a:ln>
        </p:spPr>
      </p:pic>
      <p:sp>
        <p:nvSpPr>
          <p:cNvPr id="279" name="Google Shape;279;p103"/>
          <p:cNvSpPr txBox="1"/>
          <p:nvPr/>
        </p:nvSpPr>
        <p:spPr>
          <a:xfrm>
            <a:off x="5848910" y="607399"/>
            <a:ext cx="5812971" cy="584775"/>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6A9955"/>
                </a:solidFill>
                <a:latin typeface="Consolas"/>
                <a:ea typeface="Consolas"/>
                <a:cs typeface="Consolas"/>
                <a:sym typeface="Consolas"/>
              </a:rPr>
              <a:t>//Import data from articles.js</a:t>
            </a:r>
            <a:endParaRPr b="0" i="0" sz="1600" u="none" cap="none" strike="noStrike">
              <a:solidFill>
                <a:srgbClr val="569CD6"/>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569CD6"/>
                </a:solidFill>
                <a:latin typeface="Consolas"/>
                <a:ea typeface="Consolas"/>
                <a:cs typeface="Consolas"/>
                <a:sym typeface="Consolas"/>
              </a:rPr>
              <a:t>const</a:t>
            </a: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4FC1FF"/>
                </a:solidFill>
                <a:latin typeface="Consolas"/>
                <a:ea typeface="Consolas"/>
                <a:cs typeface="Consolas"/>
                <a:sym typeface="Consolas"/>
              </a:rPr>
              <a:t>articles</a:t>
            </a: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D4D4D4"/>
                </a:solidFill>
                <a:latin typeface="Consolas"/>
                <a:ea typeface="Consolas"/>
                <a:cs typeface="Consolas"/>
                <a:sym typeface="Consolas"/>
              </a:rPr>
              <a:t>=</a:t>
            </a: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DCDCAA"/>
                </a:solidFill>
                <a:latin typeface="Consolas"/>
                <a:ea typeface="Consolas"/>
                <a:cs typeface="Consolas"/>
                <a:sym typeface="Consolas"/>
              </a:rPr>
              <a:t>require</a:t>
            </a:r>
            <a:r>
              <a:rPr b="0" i="0" lang="en-US" sz="1600" u="none" cap="none" strike="noStrike">
                <a:solidFill>
                  <a:srgbClr val="CCCCCC"/>
                </a:solidFill>
                <a:latin typeface="Consolas"/>
                <a:ea typeface="Consolas"/>
                <a:cs typeface="Consolas"/>
                <a:sym typeface="Consolas"/>
              </a:rPr>
              <a:t>(</a:t>
            </a:r>
            <a:r>
              <a:rPr b="0" i="0" lang="en-US" sz="1600" u="none" cap="none" strike="noStrike">
                <a:solidFill>
                  <a:srgbClr val="CE9178"/>
                </a:solidFill>
                <a:latin typeface="Consolas"/>
                <a:ea typeface="Consolas"/>
                <a:cs typeface="Consolas"/>
                <a:sym typeface="Consolas"/>
              </a:rPr>
              <a:t>'./articles’</a:t>
            </a:r>
            <a:r>
              <a:rPr b="0" i="0" lang="en-US" sz="16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04"/>
          <p:cNvSpPr txBox="1"/>
          <p:nvPr>
            <p:ph idx="1" type="body"/>
          </p:nvPr>
        </p:nvSpPr>
        <p:spPr>
          <a:xfrm>
            <a:off x="838200" y="588754"/>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SzPts val="1800"/>
              <a:buChar char="•"/>
            </a:pPr>
            <a:r>
              <a:rPr lang="en-US"/>
              <a:t>To extend the API you are building with Express by adding POST, PUT, and DELETE methods, you need to implement processing logic for each method accordingly.</a:t>
            </a:r>
            <a:endParaRPr/>
          </a:p>
          <a:p>
            <a:pPr indent="-342900" lvl="0" marL="457200" rtl="0" algn="just">
              <a:lnSpc>
                <a:spcPct val="90000"/>
              </a:lnSpc>
              <a:spcBef>
                <a:spcPts val="1000"/>
              </a:spcBef>
              <a:spcAft>
                <a:spcPts val="0"/>
              </a:spcAft>
              <a:buSzPts val="1800"/>
              <a:buChar char="•"/>
            </a:pPr>
            <a:r>
              <a:rPr lang="en-US"/>
              <a:t>Before you can process POST or PUT requests, you need to install middleware to parse the data sent from the client.</a:t>
            </a:r>
            <a:endParaRPr/>
          </a:p>
        </p:txBody>
      </p:sp>
      <p:sp>
        <p:nvSpPr>
          <p:cNvPr id="285" name="Google Shape;285;p104"/>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86" name="Google Shape;286;p104"/>
          <p:cNvSpPr txBox="1"/>
          <p:nvPr/>
        </p:nvSpPr>
        <p:spPr>
          <a:xfrm>
            <a:off x="1088572" y="3255297"/>
            <a:ext cx="6411685" cy="1077218"/>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6A9955"/>
                </a:solidFill>
                <a:latin typeface="Consolas"/>
                <a:ea typeface="Consolas"/>
                <a:cs typeface="Consolas"/>
                <a:sym typeface="Consolas"/>
              </a:rPr>
              <a:t>// For parsing application/json</a:t>
            </a:r>
            <a:endParaRPr b="0" i="0" sz="1600" u="none" cap="none" strike="noStrike">
              <a:solidFill>
                <a:srgbClr val="4FC1FF"/>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4FC1FF"/>
                </a:solidFill>
                <a:latin typeface="Consolas"/>
                <a:ea typeface="Consolas"/>
                <a:cs typeface="Consolas"/>
                <a:sym typeface="Consolas"/>
              </a:rPr>
              <a:t>app</a:t>
            </a:r>
            <a:r>
              <a:rPr b="0" i="0" lang="en-US" sz="1600" u="none" cap="none" strike="noStrike">
                <a:solidFill>
                  <a:srgbClr val="CCCCCC"/>
                </a:solidFill>
                <a:latin typeface="Consolas"/>
                <a:ea typeface="Consolas"/>
                <a:cs typeface="Consolas"/>
                <a:sym typeface="Consolas"/>
              </a:rPr>
              <a:t>.</a:t>
            </a:r>
            <a:r>
              <a:rPr b="0" i="0" lang="en-US" sz="1600" u="none" cap="none" strike="noStrike">
                <a:solidFill>
                  <a:srgbClr val="DCDCAA"/>
                </a:solidFill>
                <a:latin typeface="Consolas"/>
                <a:ea typeface="Consolas"/>
                <a:cs typeface="Consolas"/>
                <a:sym typeface="Consolas"/>
              </a:rPr>
              <a:t>use</a:t>
            </a:r>
            <a:r>
              <a:rPr b="0" i="0" lang="en-US" sz="1600" u="none" cap="none" strike="noStrike">
                <a:solidFill>
                  <a:srgbClr val="CCCCCC"/>
                </a:solidFill>
                <a:latin typeface="Consolas"/>
                <a:ea typeface="Consolas"/>
                <a:cs typeface="Consolas"/>
                <a:sym typeface="Consolas"/>
              </a:rPr>
              <a:t>(</a:t>
            </a:r>
            <a:r>
              <a:rPr b="0" i="0" lang="en-US" sz="1600" u="none" cap="none" strike="noStrike">
                <a:solidFill>
                  <a:srgbClr val="DCDCAA"/>
                </a:solidFill>
                <a:latin typeface="Consolas"/>
                <a:ea typeface="Consolas"/>
                <a:cs typeface="Consolas"/>
                <a:sym typeface="Consolas"/>
              </a:rPr>
              <a:t>express</a:t>
            </a:r>
            <a:r>
              <a:rPr b="0" i="0" lang="en-US" sz="1600" u="none" cap="none" strike="noStrike">
                <a:solidFill>
                  <a:srgbClr val="CCCCCC"/>
                </a:solidFill>
                <a:latin typeface="Consolas"/>
                <a:ea typeface="Consolas"/>
                <a:cs typeface="Consolas"/>
                <a:sym typeface="Consolas"/>
              </a:rPr>
              <a:t>.</a:t>
            </a:r>
            <a:r>
              <a:rPr b="0" i="0" lang="en-US" sz="1600" u="none" cap="none" strike="noStrike">
                <a:solidFill>
                  <a:srgbClr val="DCDCAA"/>
                </a:solidFill>
                <a:latin typeface="Consolas"/>
                <a:ea typeface="Consolas"/>
                <a:cs typeface="Consolas"/>
                <a:sym typeface="Consolas"/>
              </a:rPr>
              <a:t>json</a:t>
            </a:r>
            <a:r>
              <a:rPr b="0" i="0" lang="en-US" sz="16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6A9955"/>
                </a:solidFill>
                <a:latin typeface="Consolas"/>
                <a:ea typeface="Consolas"/>
                <a:cs typeface="Consolas"/>
                <a:sym typeface="Consolas"/>
              </a:rPr>
              <a:t>// For parsing application/x-www-form-urlencoded</a:t>
            </a:r>
            <a:r>
              <a:rPr b="0" i="0" lang="en-US" sz="16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4FC1FF"/>
                </a:solidFill>
                <a:latin typeface="Consolas"/>
                <a:ea typeface="Consolas"/>
                <a:cs typeface="Consolas"/>
                <a:sym typeface="Consolas"/>
              </a:rPr>
              <a:t>app</a:t>
            </a:r>
            <a:r>
              <a:rPr b="0" i="0" lang="en-US" sz="1600" u="none" cap="none" strike="noStrike">
                <a:solidFill>
                  <a:srgbClr val="CCCCCC"/>
                </a:solidFill>
                <a:latin typeface="Consolas"/>
                <a:ea typeface="Consolas"/>
                <a:cs typeface="Consolas"/>
                <a:sym typeface="Consolas"/>
              </a:rPr>
              <a:t>.</a:t>
            </a:r>
            <a:r>
              <a:rPr b="0" i="0" lang="en-US" sz="1600" u="none" cap="none" strike="noStrike">
                <a:solidFill>
                  <a:srgbClr val="DCDCAA"/>
                </a:solidFill>
                <a:latin typeface="Consolas"/>
                <a:ea typeface="Consolas"/>
                <a:cs typeface="Consolas"/>
                <a:sym typeface="Consolas"/>
              </a:rPr>
              <a:t>use</a:t>
            </a:r>
            <a:r>
              <a:rPr b="0" i="0" lang="en-US" sz="1600" u="none" cap="none" strike="noStrike">
                <a:solidFill>
                  <a:srgbClr val="CCCCCC"/>
                </a:solidFill>
                <a:latin typeface="Consolas"/>
                <a:ea typeface="Consolas"/>
                <a:cs typeface="Consolas"/>
                <a:sym typeface="Consolas"/>
              </a:rPr>
              <a:t>(</a:t>
            </a:r>
            <a:r>
              <a:rPr b="0" i="0" lang="en-US" sz="1600" u="none" cap="none" strike="noStrike">
                <a:solidFill>
                  <a:srgbClr val="DCDCAA"/>
                </a:solidFill>
                <a:latin typeface="Consolas"/>
                <a:ea typeface="Consolas"/>
                <a:cs typeface="Consolas"/>
                <a:sym typeface="Consolas"/>
              </a:rPr>
              <a:t>express</a:t>
            </a:r>
            <a:r>
              <a:rPr b="0" i="0" lang="en-US" sz="1600" u="none" cap="none" strike="noStrike">
                <a:solidFill>
                  <a:srgbClr val="CCCCCC"/>
                </a:solidFill>
                <a:latin typeface="Consolas"/>
                <a:ea typeface="Consolas"/>
                <a:cs typeface="Consolas"/>
                <a:sym typeface="Consolas"/>
              </a:rPr>
              <a:t>.</a:t>
            </a:r>
            <a:r>
              <a:rPr b="0" i="0" lang="en-US" sz="1600" u="none" cap="none" strike="noStrike">
                <a:solidFill>
                  <a:srgbClr val="DCDCAA"/>
                </a:solidFill>
                <a:latin typeface="Consolas"/>
                <a:ea typeface="Consolas"/>
                <a:cs typeface="Consolas"/>
                <a:sym typeface="Consolas"/>
              </a:rPr>
              <a:t>urlencoded</a:t>
            </a: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9CDCFE"/>
                </a:solidFill>
                <a:latin typeface="Consolas"/>
                <a:ea typeface="Consolas"/>
                <a:cs typeface="Consolas"/>
                <a:sym typeface="Consolas"/>
              </a:rPr>
              <a:t>extended:</a:t>
            </a: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569CD6"/>
                </a:solidFill>
                <a:latin typeface="Consolas"/>
                <a:ea typeface="Consolas"/>
                <a:cs typeface="Consolas"/>
                <a:sym typeface="Consolas"/>
              </a:rPr>
              <a:t>true</a:t>
            </a:r>
            <a:r>
              <a:rPr b="0" i="0" lang="en-US" sz="1600" u="none" cap="none" strike="noStrike">
                <a:solidFill>
                  <a:srgbClr val="CCCCCC"/>
                </a:solidFill>
                <a:latin typeface="Consolas"/>
                <a:ea typeface="Consolas"/>
                <a:cs typeface="Consolas"/>
                <a:sym typeface="Consolas"/>
              </a:rPr>
              <a:t> }));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105"/>
          <p:cNvSpPr txBox="1"/>
          <p:nvPr>
            <p:ph idx="1" type="body"/>
          </p:nvPr>
        </p:nvSpPr>
        <p:spPr>
          <a:xfrm>
            <a:off x="913660" y="658340"/>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a:t>Add a new post (POST)</a:t>
            </a:r>
            <a:endParaRPr/>
          </a:p>
        </p:txBody>
      </p:sp>
      <p:sp>
        <p:nvSpPr>
          <p:cNvPr id="293" name="Google Shape;293;p105"/>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94" name="Google Shape;294;p105"/>
          <p:cNvSpPr txBox="1"/>
          <p:nvPr/>
        </p:nvSpPr>
        <p:spPr>
          <a:xfrm>
            <a:off x="594214" y="1457076"/>
            <a:ext cx="10835046" cy="2246769"/>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6A9955"/>
                </a:solidFill>
                <a:latin typeface="Consolas"/>
                <a:ea typeface="Consolas"/>
                <a:cs typeface="Consolas"/>
                <a:sym typeface="Consolas"/>
              </a:rPr>
              <a:t>// POST a new article</a:t>
            </a:r>
            <a:endParaRPr b="0" i="0" sz="14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4FC1FF"/>
                </a:solidFill>
                <a:latin typeface="Consolas"/>
                <a:ea typeface="Consolas"/>
                <a:cs typeface="Consolas"/>
                <a:sym typeface="Consolas"/>
              </a:rPr>
              <a:t>app</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post</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'/articles'</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569CD6"/>
                </a:solidFill>
                <a:latin typeface="Consolas"/>
                <a:ea typeface="Consolas"/>
                <a:cs typeface="Consolas"/>
                <a:sym typeface="Consolas"/>
              </a:rPr>
              <a:t>async</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req</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res</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569CD6"/>
                </a:solidFill>
                <a:latin typeface="Consolas"/>
                <a:ea typeface="Consolas"/>
                <a:cs typeface="Consolas"/>
                <a:sym typeface="Consolas"/>
              </a:rPr>
              <a:t>=&gt;</a:t>
            </a:r>
            <a:r>
              <a:rPr b="0" i="0" lang="en-US" sz="14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586C0"/>
                </a:solidFill>
                <a:latin typeface="Consolas"/>
                <a:ea typeface="Consolas"/>
                <a:cs typeface="Consolas"/>
                <a:sym typeface="Consolas"/>
              </a:rPr>
              <a:t>try</a:t>
            </a:r>
            <a:r>
              <a:rPr b="0" i="0" lang="en-US" sz="14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res</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status</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B5CEA8"/>
                </a:solidFill>
                <a:latin typeface="Consolas"/>
                <a:ea typeface="Consolas"/>
                <a:cs typeface="Consolas"/>
                <a:sym typeface="Consolas"/>
              </a:rPr>
              <a:t>201</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end</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'Will add the article: '</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req</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9CDCFE"/>
                </a:solidFill>
                <a:latin typeface="Consolas"/>
                <a:ea typeface="Consolas"/>
                <a:cs typeface="Consolas"/>
                <a:sym typeface="Consolas"/>
              </a:rPr>
              <a:t>body</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9CDCFE"/>
                </a:solidFill>
                <a:latin typeface="Consolas"/>
                <a:ea typeface="Consolas"/>
                <a:cs typeface="Consolas"/>
                <a:sym typeface="Consolas"/>
              </a:rPr>
              <a:t>title</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E9178"/>
                </a:solidFill>
                <a:latin typeface="Consolas"/>
                <a:ea typeface="Consolas"/>
                <a:cs typeface="Consolas"/>
                <a:sym typeface="Consolas"/>
              </a:rPr>
              <a:t>' with details: '</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req</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9CDCFE"/>
                </a:solidFill>
                <a:latin typeface="Consolas"/>
                <a:ea typeface="Consolas"/>
                <a:cs typeface="Consolas"/>
                <a:sym typeface="Consolas"/>
              </a:rPr>
              <a:t>body</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9CDCFE"/>
                </a:solidFill>
                <a:latin typeface="Consolas"/>
                <a:ea typeface="Consolas"/>
                <a:cs typeface="Consolas"/>
                <a:sym typeface="Consolas"/>
              </a:rPr>
              <a:t>text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E9178"/>
                </a:solidFill>
                <a:latin typeface="Consolas"/>
                <a:ea typeface="Consolas"/>
                <a:cs typeface="Consolas"/>
                <a:sym typeface="Consolas"/>
              </a:rPr>
              <a:t>' and '</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req</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9CDCFE"/>
                </a:solidFill>
                <a:latin typeface="Consolas"/>
                <a:ea typeface="Consolas"/>
                <a:cs typeface="Consolas"/>
                <a:sym typeface="Consolas"/>
              </a:rPr>
              <a:t>body</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9CDCFE"/>
                </a:solidFill>
                <a:latin typeface="Consolas"/>
                <a:ea typeface="Consolas"/>
                <a:cs typeface="Consolas"/>
                <a:sym typeface="Consolas"/>
              </a:rPr>
              <a:t>date</a:t>
            </a: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 </a:t>
            </a:r>
            <a:r>
              <a:rPr b="0" i="0" lang="en-US" sz="1400" u="none" cap="none" strike="noStrike">
                <a:solidFill>
                  <a:srgbClr val="C586C0"/>
                </a:solidFill>
                <a:latin typeface="Consolas"/>
                <a:ea typeface="Consolas"/>
                <a:cs typeface="Consolas"/>
                <a:sym typeface="Consolas"/>
              </a:rPr>
              <a:t>catch</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err</a:t>
            </a:r>
            <a:r>
              <a:rPr b="0" i="0" lang="en-US" sz="14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res</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status</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B5CEA8"/>
                </a:solidFill>
                <a:latin typeface="Consolas"/>
                <a:ea typeface="Consolas"/>
                <a:cs typeface="Consolas"/>
                <a:sym typeface="Consolas"/>
              </a:rPr>
              <a:t>400</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json</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message:</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err</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9CDCFE"/>
                </a:solidFill>
                <a:latin typeface="Consolas"/>
                <a:ea typeface="Consolas"/>
                <a:cs typeface="Consolas"/>
                <a:sym typeface="Consolas"/>
              </a:rPr>
              <a:t>message</a:t>
            </a:r>
            <a:r>
              <a:rPr b="0" i="0" lang="en-US" sz="14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CCCCCC"/>
              </a:solidFill>
              <a:latin typeface="Consolas"/>
              <a:ea typeface="Consolas"/>
              <a:cs typeface="Consolas"/>
              <a:sym typeface="Consolas"/>
            </a:endParaRPr>
          </a:p>
        </p:txBody>
      </p:sp>
      <p:pic>
        <p:nvPicPr>
          <p:cNvPr id="295" name="Google Shape;295;p105"/>
          <p:cNvPicPr preferRelativeResize="0"/>
          <p:nvPr/>
        </p:nvPicPr>
        <p:blipFill rotWithShape="1">
          <a:blip r:embed="rId3">
            <a:alphaModFix/>
          </a:blip>
          <a:srcRect b="0" l="0" r="0" t="0"/>
          <a:stretch/>
        </p:blipFill>
        <p:spPr>
          <a:xfrm>
            <a:off x="594214" y="3703845"/>
            <a:ext cx="6567805" cy="277685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06"/>
          <p:cNvSpPr txBox="1"/>
          <p:nvPr>
            <p:ph idx="1" type="body"/>
          </p:nvPr>
        </p:nvSpPr>
        <p:spPr>
          <a:xfrm>
            <a:off x="838200" y="621411"/>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a:t>Update a post (PUT)</a:t>
            </a:r>
            <a:endParaRPr/>
          </a:p>
        </p:txBody>
      </p:sp>
      <p:sp>
        <p:nvSpPr>
          <p:cNvPr id="302" name="Google Shape;302;p106"/>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03" name="Google Shape;303;p106"/>
          <p:cNvSpPr txBox="1"/>
          <p:nvPr/>
        </p:nvSpPr>
        <p:spPr>
          <a:xfrm>
            <a:off x="838200" y="1507184"/>
            <a:ext cx="10591060" cy="1815882"/>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6A9955"/>
                </a:solidFill>
                <a:latin typeface="Consolas"/>
                <a:ea typeface="Consolas"/>
                <a:cs typeface="Consolas"/>
                <a:sym typeface="Consolas"/>
              </a:rPr>
              <a:t>// PUT a new article</a:t>
            </a:r>
            <a:endParaRPr b="0" i="0" sz="14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4FC1FF"/>
                </a:solidFill>
                <a:latin typeface="Consolas"/>
                <a:ea typeface="Consolas"/>
                <a:cs typeface="Consolas"/>
                <a:sym typeface="Consolas"/>
              </a:rPr>
              <a:t>app</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put</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'/articles'</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569CD6"/>
                </a:solidFill>
                <a:latin typeface="Consolas"/>
                <a:ea typeface="Consolas"/>
                <a:cs typeface="Consolas"/>
                <a:sym typeface="Consolas"/>
              </a:rPr>
              <a:t>async</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req</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res</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569CD6"/>
                </a:solidFill>
                <a:latin typeface="Consolas"/>
                <a:ea typeface="Consolas"/>
                <a:cs typeface="Consolas"/>
                <a:sym typeface="Consolas"/>
              </a:rPr>
              <a:t>=&gt;</a:t>
            </a:r>
            <a:r>
              <a:rPr b="0" i="0" lang="en-US" sz="14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586C0"/>
                </a:solidFill>
                <a:latin typeface="Consolas"/>
                <a:ea typeface="Consolas"/>
                <a:cs typeface="Consolas"/>
                <a:sym typeface="Consolas"/>
              </a:rPr>
              <a:t>try</a:t>
            </a:r>
            <a:r>
              <a:rPr b="0" i="0" lang="en-US" sz="14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res</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status</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B5CEA8"/>
                </a:solidFill>
                <a:latin typeface="Consolas"/>
                <a:ea typeface="Consolas"/>
                <a:cs typeface="Consolas"/>
                <a:sym typeface="Consolas"/>
              </a:rPr>
              <a:t>403</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end</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'PUT operation not supported on /articles'</a:t>
            </a: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 </a:t>
            </a:r>
            <a:r>
              <a:rPr b="0" i="0" lang="en-US" sz="1400" u="none" cap="none" strike="noStrike">
                <a:solidFill>
                  <a:srgbClr val="C586C0"/>
                </a:solidFill>
                <a:latin typeface="Consolas"/>
                <a:ea typeface="Consolas"/>
                <a:cs typeface="Consolas"/>
                <a:sym typeface="Consolas"/>
              </a:rPr>
              <a:t>catch</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err</a:t>
            </a:r>
            <a:r>
              <a:rPr b="0" i="0" lang="en-US" sz="14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res</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status</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B5CEA8"/>
                </a:solidFill>
                <a:latin typeface="Consolas"/>
                <a:ea typeface="Consolas"/>
                <a:cs typeface="Consolas"/>
                <a:sym typeface="Consolas"/>
              </a:rPr>
              <a:t>400</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json</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message:</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err</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9CDCFE"/>
                </a:solidFill>
                <a:latin typeface="Consolas"/>
                <a:ea typeface="Consolas"/>
                <a:cs typeface="Consolas"/>
                <a:sym typeface="Consolas"/>
              </a:rPr>
              <a:t>message</a:t>
            </a:r>
            <a:r>
              <a:rPr b="0" i="0" lang="en-US" sz="14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pic>
        <p:nvPicPr>
          <p:cNvPr id="304" name="Google Shape;304;p106"/>
          <p:cNvPicPr preferRelativeResize="0"/>
          <p:nvPr/>
        </p:nvPicPr>
        <p:blipFill rotWithShape="1">
          <a:blip r:embed="rId3">
            <a:alphaModFix/>
          </a:blip>
          <a:srcRect b="0" l="0" r="0" t="0"/>
          <a:stretch/>
        </p:blipFill>
        <p:spPr>
          <a:xfrm>
            <a:off x="838200" y="3534935"/>
            <a:ext cx="6982719" cy="286586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107"/>
          <p:cNvSpPr txBox="1"/>
          <p:nvPr>
            <p:ph idx="1" type="body"/>
          </p:nvPr>
        </p:nvSpPr>
        <p:spPr>
          <a:xfrm>
            <a:off x="913660" y="621411"/>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a:t>Delete a post (DELETE)</a:t>
            </a:r>
            <a:endParaRPr/>
          </a:p>
        </p:txBody>
      </p:sp>
      <p:sp>
        <p:nvSpPr>
          <p:cNvPr id="311" name="Google Shape;311;p107"/>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12" name="Google Shape;312;p107"/>
          <p:cNvSpPr txBox="1"/>
          <p:nvPr/>
        </p:nvSpPr>
        <p:spPr>
          <a:xfrm>
            <a:off x="1044289" y="1375903"/>
            <a:ext cx="10384971" cy="1815882"/>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6A9955"/>
                </a:solidFill>
                <a:latin typeface="Consolas"/>
                <a:ea typeface="Consolas"/>
                <a:cs typeface="Consolas"/>
                <a:sym typeface="Consolas"/>
              </a:rPr>
              <a:t>// DELETE all articles</a:t>
            </a:r>
            <a:endParaRPr b="0" i="0" sz="14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4FC1FF"/>
                </a:solidFill>
                <a:latin typeface="Consolas"/>
                <a:ea typeface="Consolas"/>
                <a:cs typeface="Consolas"/>
                <a:sym typeface="Consolas"/>
              </a:rPr>
              <a:t>app</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delete</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'/articles'</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569CD6"/>
                </a:solidFill>
                <a:latin typeface="Consolas"/>
                <a:ea typeface="Consolas"/>
                <a:cs typeface="Consolas"/>
                <a:sym typeface="Consolas"/>
              </a:rPr>
              <a:t>async</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req</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res</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569CD6"/>
                </a:solidFill>
                <a:latin typeface="Consolas"/>
                <a:ea typeface="Consolas"/>
                <a:cs typeface="Consolas"/>
                <a:sym typeface="Consolas"/>
              </a:rPr>
              <a:t>=&gt;</a:t>
            </a:r>
            <a:r>
              <a:rPr b="0" i="0" lang="en-US" sz="14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586C0"/>
                </a:solidFill>
                <a:latin typeface="Consolas"/>
                <a:ea typeface="Consolas"/>
                <a:cs typeface="Consolas"/>
                <a:sym typeface="Consolas"/>
              </a:rPr>
              <a:t>try</a:t>
            </a:r>
            <a:r>
              <a:rPr b="0" i="0" lang="en-US" sz="14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res</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status</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B5CEA8"/>
                </a:solidFill>
                <a:latin typeface="Consolas"/>
                <a:ea typeface="Consolas"/>
                <a:cs typeface="Consolas"/>
                <a:sym typeface="Consolas"/>
              </a:rPr>
              <a:t>200</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end</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'Deleting all articles'</a:t>
            </a: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 </a:t>
            </a:r>
            <a:r>
              <a:rPr b="0" i="0" lang="en-US" sz="1400" u="none" cap="none" strike="noStrike">
                <a:solidFill>
                  <a:srgbClr val="C586C0"/>
                </a:solidFill>
                <a:latin typeface="Consolas"/>
                <a:ea typeface="Consolas"/>
                <a:cs typeface="Consolas"/>
                <a:sym typeface="Consolas"/>
              </a:rPr>
              <a:t>catch</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err</a:t>
            </a:r>
            <a:r>
              <a:rPr b="0" i="0" lang="en-US" sz="14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res</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status</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B5CEA8"/>
                </a:solidFill>
                <a:latin typeface="Consolas"/>
                <a:ea typeface="Consolas"/>
                <a:cs typeface="Consolas"/>
                <a:sym typeface="Consolas"/>
              </a:rPr>
              <a:t>400</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json</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message:</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err</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9CDCFE"/>
                </a:solidFill>
                <a:latin typeface="Consolas"/>
                <a:ea typeface="Consolas"/>
                <a:cs typeface="Consolas"/>
                <a:sym typeface="Consolas"/>
              </a:rPr>
              <a:t>message</a:t>
            </a:r>
            <a:r>
              <a:rPr b="0" i="0" lang="en-US" sz="14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pic>
        <p:nvPicPr>
          <p:cNvPr id="313" name="Google Shape;313;p107"/>
          <p:cNvPicPr preferRelativeResize="0"/>
          <p:nvPr/>
        </p:nvPicPr>
        <p:blipFill rotWithShape="1">
          <a:blip r:embed="rId3">
            <a:alphaModFix/>
          </a:blip>
          <a:srcRect b="0" l="0" r="0" t="0"/>
          <a:stretch/>
        </p:blipFill>
        <p:spPr>
          <a:xfrm>
            <a:off x="1044289" y="3306987"/>
            <a:ext cx="7426537" cy="306115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108"/>
          <p:cNvSpPr txBox="1"/>
          <p:nvPr>
            <p:ph idx="1" type="body"/>
          </p:nvPr>
        </p:nvSpPr>
        <p:spPr>
          <a:xfrm>
            <a:off x="913660" y="621411"/>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a:t>GET a specific article</a:t>
            </a:r>
            <a:endParaRPr/>
          </a:p>
        </p:txBody>
      </p:sp>
      <p:sp>
        <p:nvSpPr>
          <p:cNvPr id="320" name="Google Shape;320;p108"/>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21" name="Google Shape;321;p108"/>
          <p:cNvSpPr txBox="1"/>
          <p:nvPr/>
        </p:nvSpPr>
        <p:spPr>
          <a:xfrm>
            <a:off x="762740" y="1519574"/>
            <a:ext cx="10666520" cy="1815882"/>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6A9955"/>
                </a:solidFill>
                <a:latin typeface="Consolas"/>
                <a:ea typeface="Consolas"/>
                <a:cs typeface="Consolas"/>
                <a:sym typeface="Consolas"/>
              </a:rPr>
              <a:t>// GET a specific article</a:t>
            </a:r>
            <a:endParaRPr b="0" i="0" sz="14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4FC1FF"/>
                </a:solidFill>
                <a:latin typeface="Consolas"/>
                <a:ea typeface="Consolas"/>
                <a:cs typeface="Consolas"/>
                <a:sym typeface="Consolas"/>
              </a:rPr>
              <a:t>app</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get</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'/articles/:id'</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569CD6"/>
                </a:solidFill>
                <a:latin typeface="Consolas"/>
                <a:ea typeface="Consolas"/>
                <a:cs typeface="Consolas"/>
                <a:sym typeface="Consolas"/>
              </a:rPr>
              <a:t>async</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req</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res</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569CD6"/>
                </a:solidFill>
                <a:latin typeface="Consolas"/>
                <a:ea typeface="Consolas"/>
                <a:cs typeface="Consolas"/>
                <a:sym typeface="Consolas"/>
              </a:rPr>
              <a:t>=&gt;</a:t>
            </a:r>
            <a:r>
              <a:rPr b="0" i="0" lang="en-US" sz="14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586C0"/>
                </a:solidFill>
                <a:latin typeface="Consolas"/>
                <a:ea typeface="Consolas"/>
                <a:cs typeface="Consolas"/>
                <a:sym typeface="Consolas"/>
              </a:rPr>
              <a:t>try</a:t>
            </a:r>
            <a:r>
              <a:rPr b="0" i="0" lang="en-US" sz="14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res</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status</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B5CEA8"/>
                </a:solidFill>
                <a:latin typeface="Consolas"/>
                <a:ea typeface="Consolas"/>
                <a:cs typeface="Consolas"/>
                <a:sym typeface="Consolas"/>
              </a:rPr>
              <a:t>200</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end</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'Will send details of the article: '</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req</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9CDCFE"/>
                </a:solidFill>
                <a:latin typeface="Consolas"/>
                <a:ea typeface="Consolas"/>
                <a:cs typeface="Consolas"/>
                <a:sym typeface="Consolas"/>
              </a:rPr>
              <a:t>params</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9CDCFE"/>
                </a:solidFill>
                <a:latin typeface="Consolas"/>
                <a:ea typeface="Consolas"/>
                <a:cs typeface="Consolas"/>
                <a:sym typeface="Consolas"/>
              </a:rPr>
              <a:t>id</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E9178"/>
                </a:solidFill>
                <a:latin typeface="Consolas"/>
                <a:ea typeface="Consolas"/>
                <a:cs typeface="Consolas"/>
                <a:sym typeface="Consolas"/>
              </a:rPr>
              <a:t>' to you!'</a:t>
            </a: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 </a:t>
            </a:r>
            <a:r>
              <a:rPr b="0" i="0" lang="en-US" sz="1400" u="none" cap="none" strike="noStrike">
                <a:solidFill>
                  <a:srgbClr val="C586C0"/>
                </a:solidFill>
                <a:latin typeface="Consolas"/>
                <a:ea typeface="Consolas"/>
                <a:cs typeface="Consolas"/>
                <a:sym typeface="Consolas"/>
              </a:rPr>
              <a:t>catch</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err</a:t>
            </a:r>
            <a:r>
              <a:rPr b="0" i="0" lang="en-US" sz="14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res</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status</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B5CEA8"/>
                </a:solidFill>
                <a:latin typeface="Consolas"/>
                <a:ea typeface="Consolas"/>
                <a:cs typeface="Consolas"/>
                <a:sym typeface="Consolas"/>
              </a:rPr>
              <a:t>500</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json</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message:</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err</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9CDCFE"/>
                </a:solidFill>
                <a:latin typeface="Consolas"/>
                <a:ea typeface="Consolas"/>
                <a:cs typeface="Consolas"/>
                <a:sym typeface="Consolas"/>
              </a:rPr>
              <a:t>message</a:t>
            </a:r>
            <a:r>
              <a:rPr b="0" i="0" lang="en-US" sz="14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pic>
        <p:nvPicPr>
          <p:cNvPr id="322" name="Google Shape;322;p108"/>
          <p:cNvPicPr preferRelativeResize="0"/>
          <p:nvPr/>
        </p:nvPicPr>
        <p:blipFill rotWithShape="1">
          <a:blip r:embed="rId3">
            <a:alphaModFix/>
          </a:blip>
          <a:srcRect b="0" l="0" r="0" t="0"/>
          <a:stretch/>
        </p:blipFill>
        <p:spPr>
          <a:xfrm>
            <a:off x="762740" y="3497834"/>
            <a:ext cx="7153207" cy="298286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86"/>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What is Express JS?</a:t>
            </a:r>
            <a:endParaRPr/>
          </a:p>
        </p:txBody>
      </p:sp>
      <p:sp>
        <p:nvSpPr>
          <p:cNvPr id="106" name="Google Shape;106;p86"/>
          <p:cNvSpPr txBox="1"/>
          <p:nvPr>
            <p:ph idx="1" type="body"/>
          </p:nvPr>
        </p:nvSpPr>
        <p:spPr>
          <a:xfrm>
            <a:off x="838199" y="1535810"/>
            <a:ext cx="7010401" cy="5027549"/>
          </a:xfrm>
          <a:prstGeom prst="rect">
            <a:avLst/>
          </a:prstGeom>
          <a:noFill/>
          <a:ln>
            <a:noFill/>
          </a:ln>
        </p:spPr>
        <p:txBody>
          <a:bodyPr anchorCtr="0" anchor="t" bIns="45700" lIns="91425" spcFirstLastPara="1" rIns="91425" wrap="square" tIns="45700">
            <a:normAutofit fontScale="77500" lnSpcReduction="20000"/>
          </a:bodyPr>
          <a:lstStyle/>
          <a:p>
            <a:pPr indent="-342900" lvl="0" marL="457200" rtl="0" algn="just">
              <a:lnSpc>
                <a:spcPct val="100000"/>
              </a:lnSpc>
              <a:spcBef>
                <a:spcPts val="1000"/>
              </a:spcBef>
              <a:spcAft>
                <a:spcPts val="0"/>
              </a:spcAft>
              <a:buSzPct val="82949"/>
              <a:buChar char="•"/>
            </a:pPr>
            <a:r>
              <a:rPr lang="en-US"/>
              <a:t>The Back-end web application framework for Node.js.</a:t>
            </a:r>
            <a:endParaRPr/>
          </a:p>
          <a:p>
            <a:pPr indent="-342900" lvl="0" marL="457200" rtl="0" algn="just">
              <a:lnSpc>
                <a:spcPct val="100000"/>
              </a:lnSpc>
              <a:spcBef>
                <a:spcPts val="1000"/>
              </a:spcBef>
              <a:spcAft>
                <a:spcPts val="0"/>
              </a:spcAft>
              <a:buSzPct val="82949"/>
              <a:buChar char="•"/>
            </a:pPr>
            <a:r>
              <a:rPr lang="en-US"/>
              <a:t>It is made as free and open-source software under the MIT License.</a:t>
            </a:r>
            <a:endParaRPr/>
          </a:p>
          <a:p>
            <a:pPr indent="-342900" lvl="0" marL="457200" rtl="0" algn="just">
              <a:lnSpc>
                <a:spcPct val="100000"/>
              </a:lnSpc>
              <a:spcBef>
                <a:spcPts val="1000"/>
              </a:spcBef>
              <a:spcAft>
                <a:spcPts val="0"/>
              </a:spcAft>
              <a:buSzPct val="82949"/>
              <a:buChar char="•"/>
            </a:pPr>
            <a:r>
              <a:rPr lang="en-US"/>
              <a:t>It is made for creating APIs and online applications.</a:t>
            </a:r>
            <a:endParaRPr/>
          </a:p>
          <a:p>
            <a:pPr indent="-342900" lvl="0" marL="457200" rtl="0" algn="just">
              <a:lnSpc>
                <a:spcPct val="100000"/>
              </a:lnSpc>
              <a:spcBef>
                <a:spcPts val="1000"/>
              </a:spcBef>
              <a:spcAft>
                <a:spcPts val="0"/>
              </a:spcAft>
              <a:buSzPct val="82949"/>
              <a:buChar char="•"/>
            </a:pPr>
            <a:r>
              <a:rPr lang="en-US"/>
              <a:t>Express: Fast, unopinionated, minimalist web framework for Node.js (from expressjs.com)</a:t>
            </a:r>
            <a:endParaRPr/>
          </a:p>
          <a:p>
            <a:pPr indent="-342900" lvl="0" marL="457200" rtl="0" algn="just">
              <a:lnSpc>
                <a:spcPct val="100000"/>
              </a:lnSpc>
              <a:spcBef>
                <a:spcPts val="1000"/>
              </a:spcBef>
              <a:spcAft>
                <a:spcPts val="0"/>
              </a:spcAft>
              <a:buSzPct val="82949"/>
              <a:buChar char="•"/>
            </a:pPr>
            <a:r>
              <a:rPr lang="en-US"/>
              <a:t>Web application framework that provides a robust set of features </a:t>
            </a:r>
            <a:endParaRPr/>
          </a:p>
          <a:p>
            <a:pPr indent="-342900" lvl="0" marL="457200" rtl="0" algn="just">
              <a:lnSpc>
                <a:spcPct val="100000"/>
              </a:lnSpc>
              <a:spcBef>
                <a:spcPts val="1000"/>
              </a:spcBef>
              <a:spcAft>
                <a:spcPts val="0"/>
              </a:spcAft>
              <a:buSzPct val="82949"/>
              <a:buChar char="•"/>
            </a:pPr>
            <a:r>
              <a:rPr lang="en-US"/>
              <a:t>Many third-party middleware to extend functionality</a:t>
            </a:r>
            <a:endParaRPr/>
          </a:p>
          <a:p>
            <a:pPr indent="-342900" lvl="0" marL="457200" rtl="0" algn="just">
              <a:lnSpc>
                <a:spcPct val="100000"/>
              </a:lnSpc>
              <a:spcBef>
                <a:spcPts val="1000"/>
              </a:spcBef>
              <a:spcAft>
                <a:spcPts val="0"/>
              </a:spcAft>
              <a:buSzPct val="82949"/>
              <a:buChar char="•"/>
            </a:pPr>
            <a:r>
              <a:rPr lang="en-US"/>
              <a:t>It offers a variety of features for creating both web and mobile applications.</a:t>
            </a:r>
            <a:endParaRPr/>
          </a:p>
        </p:txBody>
      </p:sp>
      <p:sp>
        <p:nvSpPr>
          <p:cNvPr id="107" name="Google Shape;107;p86"/>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08" name="Google Shape;108;p86"/>
          <p:cNvPicPr preferRelativeResize="0"/>
          <p:nvPr/>
        </p:nvPicPr>
        <p:blipFill rotWithShape="1">
          <a:blip r:embed="rId3">
            <a:alphaModFix/>
          </a:blip>
          <a:srcRect b="0" l="0" r="0" t="0"/>
          <a:stretch/>
        </p:blipFill>
        <p:spPr>
          <a:xfrm>
            <a:off x="8073373" y="1865394"/>
            <a:ext cx="3968574" cy="2499778"/>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109"/>
          <p:cNvSpPr txBox="1"/>
          <p:nvPr>
            <p:ph idx="1" type="body"/>
          </p:nvPr>
        </p:nvSpPr>
        <p:spPr>
          <a:xfrm>
            <a:off x="913660" y="621411"/>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a:t>POST a specific article</a:t>
            </a:r>
            <a:endParaRPr/>
          </a:p>
        </p:txBody>
      </p:sp>
      <p:sp>
        <p:nvSpPr>
          <p:cNvPr id="329" name="Google Shape;329;p109"/>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30" name="Google Shape;330;p109"/>
          <p:cNvSpPr txBox="1"/>
          <p:nvPr/>
        </p:nvSpPr>
        <p:spPr>
          <a:xfrm>
            <a:off x="913660" y="1673695"/>
            <a:ext cx="10515600" cy="2031325"/>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6A9955"/>
                </a:solidFill>
                <a:latin typeface="Consolas"/>
                <a:ea typeface="Consolas"/>
                <a:cs typeface="Consolas"/>
                <a:sym typeface="Consolas"/>
              </a:rPr>
              <a:t>// POST a specific article</a:t>
            </a:r>
            <a:endParaRPr b="0" i="0" sz="14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4FC1FF"/>
                </a:solidFill>
                <a:latin typeface="Consolas"/>
                <a:ea typeface="Consolas"/>
                <a:cs typeface="Consolas"/>
                <a:sym typeface="Consolas"/>
              </a:rPr>
              <a:t>app</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post</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'/articles/:id'</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569CD6"/>
                </a:solidFill>
                <a:latin typeface="Consolas"/>
                <a:ea typeface="Consolas"/>
                <a:cs typeface="Consolas"/>
                <a:sym typeface="Consolas"/>
              </a:rPr>
              <a:t>async</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req</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res</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569CD6"/>
                </a:solidFill>
                <a:latin typeface="Consolas"/>
                <a:ea typeface="Consolas"/>
                <a:cs typeface="Consolas"/>
                <a:sym typeface="Consolas"/>
              </a:rPr>
              <a:t>=&gt;</a:t>
            </a:r>
            <a:r>
              <a:rPr b="0" i="0" lang="en-US" sz="14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586C0"/>
                </a:solidFill>
                <a:latin typeface="Consolas"/>
                <a:ea typeface="Consolas"/>
                <a:cs typeface="Consolas"/>
                <a:sym typeface="Consolas"/>
              </a:rPr>
              <a:t>try</a:t>
            </a:r>
            <a:r>
              <a:rPr b="0" i="0" lang="en-US" sz="14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res</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status</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B5CEA8"/>
                </a:solidFill>
                <a:latin typeface="Consolas"/>
                <a:ea typeface="Consolas"/>
                <a:cs typeface="Consolas"/>
                <a:sym typeface="Consolas"/>
              </a:rPr>
              <a:t>403</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end</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'POST operation not supported on /articles/'</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req</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9CDCFE"/>
                </a:solidFill>
                <a:latin typeface="Consolas"/>
                <a:ea typeface="Consolas"/>
                <a:cs typeface="Consolas"/>
                <a:sym typeface="Consolas"/>
              </a:rPr>
              <a:t>params</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9CDCFE"/>
                </a:solidFill>
                <a:latin typeface="Consolas"/>
                <a:ea typeface="Consolas"/>
                <a:cs typeface="Consolas"/>
                <a:sym typeface="Consolas"/>
              </a:rPr>
              <a:t>id</a:t>
            </a: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br>
              <a:rPr b="0" i="0" lang="en-US" sz="1400" u="none" cap="none" strike="noStrike">
                <a:solidFill>
                  <a:srgbClr val="CCCCCC"/>
                </a:solidFill>
                <a:latin typeface="Consolas"/>
                <a:ea typeface="Consolas"/>
                <a:cs typeface="Consolas"/>
                <a:sym typeface="Consolas"/>
              </a:rPr>
            </a:br>
            <a:r>
              <a:rPr b="0" i="0" lang="en-US" sz="1400" u="none" cap="none" strike="noStrike">
                <a:solidFill>
                  <a:srgbClr val="CCCCCC"/>
                </a:solidFill>
                <a:latin typeface="Consolas"/>
                <a:ea typeface="Consolas"/>
                <a:cs typeface="Consolas"/>
                <a:sym typeface="Consolas"/>
              </a:rPr>
              <a:t>    } </a:t>
            </a:r>
            <a:r>
              <a:rPr b="0" i="0" lang="en-US" sz="1400" u="none" cap="none" strike="noStrike">
                <a:solidFill>
                  <a:srgbClr val="C586C0"/>
                </a:solidFill>
                <a:latin typeface="Consolas"/>
                <a:ea typeface="Consolas"/>
                <a:cs typeface="Consolas"/>
                <a:sym typeface="Consolas"/>
              </a:rPr>
              <a:t>catch</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err</a:t>
            </a:r>
            <a:r>
              <a:rPr b="0" i="0" lang="en-US" sz="14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res</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status</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B5CEA8"/>
                </a:solidFill>
                <a:latin typeface="Consolas"/>
                <a:ea typeface="Consolas"/>
                <a:cs typeface="Consolas"/>
                <a:sym typeface="Consolas"/>
              </a:rPr>
              <a:t>400</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json</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message:</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err</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9CDCFE"/>
                </a:solidFill>
                <a:latin typeface="Consolas"/>
                <a:ea typeface="Consolas"/>
                <a:cs typeface="Consolas"/>
                <a:sym typeface="Consolas"/>
              </a:rPr>
              <a:t>message</a:t>
            </a:r>
            <a:r>
              <a:rPr b="0" i="0" lang="en-US" sz="14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pic>
        <p:nvPicPr>
          <p:cNvPr id="331" name="Google Shape;331;p109"/>
          <p:cNvPicPr preferRelativeResize="0"/>
          <p:nvPr/>
        </p:nvPicPr>
        <p:blipFill rotWithShape="1">
          <a:blip r:embed="rId3">
            <a:alphaModFix/>
          </a:blip>
          <a:srcRect b="0" l="0" r="0" t="0"/>
          <a:stretch/>
        </p:blipFill>
        <p:spPr>
          <a:xfrm>
            <a:off x="913660" y="3640138"/>
            <a:ext cx="6567805" cy="278638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110"/>
          <p:cNvSpPr txBox="1"/>
          <p:nvPr>
            <p:ph idx="1" type="body"/>
          </p:nvPr>
        </p:nvSpPr>
        <p:spPr>
          <a:xfrm>
            <a:off x="913660" y="621411"/>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a:t>PUT a specific article</a:t>
            </a:r>
            <a:endParaRPr/>
          </a:p>
        </p:txBody>
      </p:sp>
      <p:sp>
        <p:nvSpPr>
          <p:cNvPr id="338" name="Google Shape;338;p110"/>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39" name="Google Shape;339;p110"/>
          <p:cNvSpPr txBox="1"/>
          <p:nvPr/>
        </p:nvSpPr>
        <p:spPr>
          <a:xfrm>
            <a:off x="762739" y="1339057"/>
            <a:ext cx="10666521" cy="2246769"/>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6A9955"/>
                </a:solidFill>
                <a:latin typeface="Consolas"/>
                <a:ea typeface="Consolas"/>
                <a:cs typeface="Consolas"/>
                <a:sym typeface="Consolas"/>
              </a:rPr>
              <a:t>// PUT a specific article</a:t>
            </a:r>
            <a:endParaRPr b="0" i="0" sz="14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4FC1FF"/>
                </a:solidFill>
                <a:latin typeface="Consolas"/>
                <a:ea typeface="Consolas"/>
                <a:cs typeface="Consolas"/>
                <a:sym typeface="Consolas"/>
              </a:rPr>
              <a:t>app</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put</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'/articles/:id'</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569CD6"/>
                </a:solidFill>
                <a:latin typeface="Consolas"/>
                <a:ea typeface="Consolas"/>
                <a:cs typeface="Consolas"/>
                <a:sym typeface="Consolas"/>
              </a:rPr>
              <a:t>async</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req</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res</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569CD6"/>
                </a:solidFill>
                <a:latin typeface="Consolas"/>
                <a:ea typeface="Consolas"/>
                <a:cs typeface="Consolas"/>
                <a:sym typeface="Consolas"/>
              </a:rPr>
              <a:t>=&gt;</a:t>
            </a:r>
            <a:r>
              <a:rPr b="0" i="0" lang="en-US" sz="14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586C0"/>
                </a:solidFill>
                <a:latin typeface="Consolas"/>
                <a:ea typeface="Consolas"/>
                <a:cs typeface="Consolas"/>
                <a:sym typeface="Consolas"/>
              </a:rPr>
              <a:t>try</a:t>
            </a:r>
            <a:r>
              <a:rPr b="0" i="0" lang="en-US" sz="14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res</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write</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'Updating the article: '</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req</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9CDCFE"/>
                </a:solidFill>
                <a:latin typeface="Consolas"/>
                <a:ea typeface="Consolas"/>
                <a:cs typeface="Consolas"/>
                <a:sym typeface="Consolas"/>
              </a:rPr>
              <a:t>params</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9CDCFE"/>
                </a:solidFill>
                <a:latin typeface="Consolas"/>
                <a:ea typeface="Consolas"/>
                <a:cs typeface="Consolas"/>
                <a:sym typeface="Consolas"/>
              </a:rPr>
              <a:t>id</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E9178"/>
                </a:solidFill>
                <a:latin typeface="Consolas"/>
                <a:ea typeface="Consolas"/>
                <a:cs typeface="Consolas"/>
                <a:sym typeface="Consolas"/>
              </a:rPr>
              <a:t>'</a:t>
            </a:r>
            <a:r>
              <a:rPr b="0" i="0" lang="en-US" sz="1400" u="none" cap="none" strike="noStrike">
                <a:solidFill>
                  <a:srgbClr val="D7BA7D"/>
                </a:solidFill>
                <a:latin typeface="Consolas"/>
                <a:ea typeface="Consolas"/>
                <a:cs typeface="Consolas"/>
                <a:sym typeface="Consolas"/>
              </a:rPr>
              <a:t>\n</a:t>
            </a:r>
            <a:r>
              <a:rPr b="0" i="0" lang="en-US" sz="1400" u="none" cap="none" strike="noStrike">
                <a:solidFill>
                  <a:srgbClr val="CE9178"/>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res</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status</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B5CEA8"/>
                </a:solidFill>
                <a:latin typeface="Consolas"/>
                <a:ea typeface="Consolas"/>
                <a:cs typeface="Consolas"/>
                <a:sym typeface="Consolas"/>
              </a:rPr>
              <a:t>201</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end</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'Will update the article: '</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req</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9CDCFE"/>
                </a:solidFill>
                <a:latin typeface="Consolas"/>
                <a:ea typeface="Consolas"/>
                <a:cs typeface="Consolas"/>
                <a:sym typeface="Consolas"/>
              </a:rPr>
              <a:t>body</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9CDCFE"/>
                </a:solidFill>
                <a:latin typeface="Consolas"/>
                <a:ea typeface="Consolas"/>
                <a:cs typeface="Consolas"/>
                <a:sym typeface="Consolas"/>
              </a:rPr>
              <a:t>title</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E9178"/>
                </a:solidFill>
                <a:latin typeface="Consolas"/>
                <a:ea typeface="Consolas"/>
                <a:cs typeface="Consolas"/>
                <a:sym typeface="Consolas"/>
              </a:rPr>
              <a:t>' with details: '</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req</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9CDCFE"/>
                </a:solidFill>
                <a:latin typeface="Consolas"/>
                <a:ea typeface="Consolas"/>
                <a:cs typeface="Consolas"/>
                <a:sym typeface="Consolas"/>
              </a:rPr>
              <a:t>body</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9CDCFE"/>
                </a:solidFill>
                <a:latin typeface="Consolas"/>
                <a:ea typeface="Consolas"/>
                <a:cs typeface="Consolas"/>
                <a:sym typeface="Consolas"/>
              </a:rPr>
              <a:t>text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E9178"/>
                </a:solidFill>
                <a:latin typeface="Consolas"/>
                <a:ea typeface="Consolas"/>
                <a:cs typeface="Consolas"/>
                <a:sym typeface="Consolas"/>
              </a:rPr>
              <a:t>' and '</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req</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9CDCFE"/>
                </a:solidFill>
                <a:latin typeface="Consolas"/>
                <a:ea typeface="Consolas"/>
                <a:cs typeface="Consolas"/>
                <a:sym typeface="Consolas"/>
              </a:rPr>
              <a:t>body</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9CDCFE"/>
                </a:solidFill>
                <a:latin typeface="Consolas"/>
                <a:ea typeface="Consolas"/>
                <a:cs typeface="Consolas"/>
                <a:sym typeface="Consolas"/>
              </a:rPr>
              <a:t>date</a:t>
            </a: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 </a:t>
            </a:r>
            <a:r>
              <a:rPr b="0" i="0" lang="en-US" sz="1400" u="none" cap="none" strike="noStrike">
                <a:solidFill>
                  <a:srgbClr val="C586C0"/>
                </a:solidFill>
                <a:latin typeface="Consolas"/>
                <a:ea typeface="Consolas"/>
                <a:cs typeface="Consolas"/>
                <a:sym typeface="Consolas"/>
              </a:rPr>
              <a:t>catch</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err</a:t>
            </a:r>
            <a:r>
              <a:rPr b="0" i="0" lang="en-US" sz="14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res</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status</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B5CEA8"/>
                </a:solidFill>
                <a:latin typeface="Consolas"/>
                <a:ea typeface="Consolas"/>
                <a:cs typeface="Consolas"/>
                <a:sym typeface="Consolas"/>
              </a:rPr>
              <a:t>400</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json</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message:</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err</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9CDCFE"/>
                </a:solidFill>
                <a:latin typeface="Consolas"/>
                <a:ea typeface="Consolas"/>
                <a:cs typeface="Consolas"/>
                <a:sym typeface="Consolas"/>
              </a:rPr>
              <a:t>message</a:t>
            </a:r>
            <a:r>
              <a:rPr b="0" i="0" lang="en-US" sz="14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pic>
        <p:nvPicPr>
          <p:cNvPr id="340" name="Google Shape;340;p110"/>
          <p:cNvPicPr preferRelativeResize="0"/>
          <p:nvPr/>
        </p:nvPicPr>
        <p:blipFill rotWithShape="1">
          <a:blip r:embed="rId3">
            <a:alphaModFix/>
          </a:blip>
          <a:srcRect b="0" l="0" r="0" t="0"/>
          <a:stretch/>
        </p:blipFill>
        <p:spPr>
          <a:xfrm>
            <a:off x="762739" y="3505899"/>
            <a:ext cx="6567805" cy="29337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111"/>
          <p:cNvSpPr txBox="1"/>
          <p:nvPr>
            <p:ph idx="1" type="body"/>
          </p:nvPr>
        </p:nvSpPr>
        <p:spPr>
          <a:xfrm>
            <a:off x="913660" y="621411"/>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a:t>DELETE a specific article</a:t>
            </a:r>
            <a:endParaRPr/>
          </a:p>
        </p:txBody>
      </p:sp>
      <p:sp>
        <p:nvSpPr>
          <p:cNvPr id="347" name="Google Shape;347;p111"/>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48" name="Google Shape;348;p111"/>
          <p:cNvSpPr txBox="1"/>
          <p:nvPr/>
        </p:nvSpPr>
        <p:spPr>
          <a:xfrm>
            <a:off x="762740" y="1607795"/>
            <a:ext cx="10666520" cy="1815882"/>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6A9955"/>
                </a:solidFill>
                <a:latin typeface="Consolas"/>
                <a:ea typeface="Consolas"/>
                <a:cs typeface="Consolas"/>
                <a:sym typeface="Consolas"/>
              </a:rPr>
              <a:t>// DELETE a specific article</a:t>
            </a:r>
            <a:endParaRPr b="0" i="0" sz="14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4FC1FF"/>
                </a:solidFill>
                <a:latin typeface="Consolas"/>
                <a:ea typeface="Consolas"/>
                <a:cs typeface="Consolas"/>
                <a:sym typeface="Consolas"/>
              </a:rPr>
              <a:t>app</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delete</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'/articles/:id'</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569CD6"/>
                </a:solidFill>
                <a:latin typeface="Consolas"/>
                <a:ea typeface="Consolas"/>
                <a:cs typeface="Consolas"/>
                <a:sym typeface="Consolas"/>
              </a:rPr>
              <a:t>async</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req</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res</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569CD6"/>
                </a:solidFill>
                <a:latin typeface="Consolas"/>
                <a:ea typeface="Consolas"/>
                <a:cs typeface="Consolas"/>
                <a:sym typeface="Consolas"/>
              </a:rPr>
              <a:t>=&gt;</a:t>
            </a:r>
            <a:r>
              <a:rPr b="0" i="0" lang="en-US" sz="14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586C0"/>
                </a:solidFill>
                <a:latin typeface="Consolas"/>
                <a:ea typeface="Consolas"/>
                <a:cs typeface="Consolas"/>
                <a:sym typeface="Consolas"/>
              </a:rPr>
              <a:t>try</a:t>
            </a:r>
            <a:r>
              <a:rPr b="0" i="0" lang="en-US" sz="14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res</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status</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B5CEA8"/>
                </a:solidFill>
                <a:latin typeface="Consolas"/>
                <a:ea typeface="Consolas"/>
                <a:cs typeface="Consolas"/>
                <a:sym typeface="Consolas"/>
              </a:rPr>
              <a:t>200</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end</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'Deleting article: '</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req</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9CDCFE"/>
                </a:solidFill>
                <a:latin typeface="Consolas"/>
                <a:ea typeface="Consolas"/>
                <a:cs typeface="Consolas"/>
                <a:sym typeface="Consolas"/>
              </a:rPr>
              <a:t>params</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9CDCFE"/>
                </a:solidFill>
                <a:latin typeface="Consolas"/>
                <a:ea typeface="Consolas"/>
                <a:cs typeface="Consolas"/>
                <a:sym typeface="Consolas"/>
              </a:rPr>
              <a:t>id</a:t>
            </a: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 </a:t>
            </a:r>
            <a:r>
              <a:rPr b="0" i="0" lang="en-US" sz="1400" u="none" cap="none" strike="noStrike">
                <a:solidFill>
                  <a:srgbClr val="C586C0"/>
                </a:solidFill>
                <a:latin typeface="Consolas"/>
                <a:ea typeface="Consolas"/>
                <a:cs typeface="Consolas"/>
                <a:sym typeface="Consolas"/>
              </a:rPr>
              <a:t>catch</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err</a:t>
            </a:r>
            <a:r>
              <a:rPr b="0" i="0" lang="en-US" sz="14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res</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status</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B5CEA8"/>
                </a:solidFill>
                <a:latin typeface="Consolas"/>
                <a:ea typeface="Consolas"/>
                <a:cs typeface="Consolas"/>
                <a:sym typeface="Consolas"/>
              </a:rPr>
              <a:t>500</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json</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message:</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err</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9CDCFE"/>
                </a:solidFill>
                <a:latin typeface="Consolas"/>
                <a:ea typeface="Consolas"/>
                <a:cs typeface="Consolas"/>
                <a:sym typeface="Consolas"/>
              </a:rPr>
              <a:t>message</a:t>
            </a:r>
            <a:r>
              <a:rPr b="0" i="0" lang="en-US" sz="14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pic>
        <p:nvPicPr>
          <p:cNvPr id="349" name="Google Shape;349;p111"/>
          <p:cNvPicPr preferRelativeResize="0"/>
          <p:nvPr/>
        </p:nvPicPr>
        <p:blipFill rotWithShape="1">
          <a:blip r:embed="rId3">
            <a:alphaModFix/>
          </a:blip>
          <a:srcRect b="0" l="0" r="0" t="0"/>
          <a:stretch/>
        </p:blipFill>
        <p:spPr>
          <a:xfrm>
            <a:off x="762740" y="3531876"/>
            <a:ext cx="7026163" cy="288174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112"/>
          <p:cNvSpPr txBox="1"/>
          <p:nvPr>
            <p:ph type="ctrTitle"/>
          </p:nvPr>
        </p:nvSpPr>
        <p:spPr>
          <a:xfrm>
            <a:off x="1161393" y="2241458"/>
            <a:ext cx="9869214" cy="1774360"/>
          </a:xfrm>
          <a:prstGeom prst="rect">
            <a:avLst/>
          </a:prstGeom>
          <a:gradFill>
            <a:gsLst>
              <a:gs pos="0">
                <a:srgbClr val="F6F9FC"/>
              </a:gs>
              <a:gs pos="74000">
                <a:srgbClr val="B3D1EC"/>
              </a:gs>
              <a:gs pos="83000">
                <a:srgbClr val="B3D1EC"/>
              </a:gs>
              <a:gs pos="100000">
                <a:srgbClr val="CCE0F2"/>
              </a:gs>
            </a:gsLst>
            <a:lin ang="5400000" scaled="0"/>
          </a:gra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Arial"/>
              <a:buNone/>
            </a:pPr>
            <a:r>
              <a:rPr b="1" lang="en-US" sz="4400">
                <a:solidFill>
                  <a:srgbClr val="002060"/>
                </a:solidFill>
                <a:latin typeface="Arial"/>
                <a:ea typeface="Arial"/>
                <a:cs typeface="Arial"/>
                <a:sym typeface="Arial"/>
              </a:rPr>
              <a:t>Exercise: Creating a simple server with Express framework</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113"/>
          <p:cNvSpPr txBox="1"/>
          <p:nvPr>
            <p:ph type="ctrTitle"/>
          </p:nvPr>
        </p:nvSpPr>
        <p:spPr>
          <a:xfrm>
            <a:off x="1161393" y="2241458"/>
            <a:ext cx="9869214" cy="1774360"/>
          </a:xfrm>
          <a:prstGeom prst="rect">
            <a:avLst/>
          </a:prstGeom>
          <a:gradFill>
            <a:gsLst>
              <a:gs pos="0">
                <a:srgbClr val="F6F9FC"/>
              </a:gs>
              <a:gs pos="74000">
                <a:srgbClr val="B3D1EC"/>
              </a:gs>
              <a:gs pos="83000">
                <a:srgbClr val="B3D1EC"/>
              </a:gs>
              <a:gs pos="100000">
                <a:srgbClr val="CCE0F2"/>
              </a:gs>
            </a:gsLst>
            <a:lin ang="5400000" scaled="0"/>
          </a:gra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Arial"/>
              <a:buNone/>
            </a:pPr>
            <a:r>
              <a:rPr b="1" lang="en-US" sz="4400">
                <a:solidFill>
                  <a:srgbClr val="002060"/>
                </a:solidFill>
                <a:latin typeface="Arial"/>
                <a:ea typeface="Arial"/>
                <a:cs typeface="Arial"/>
                <a:sym typeface="Arial"/>
              </a:rPr>
              <a:t>Exercise 6, 7: Create Routes in Express JS (consists of 2 parts)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114"/>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What is Express Generator?</a:t>
            </a:r>
            <a:endParaRPr/>
          </a:p>
        </p:txBody>
      </p:sp>
      <p:sp>
        <p:nvSpPr>
          <p:cNvPr id="367" name="Google Shape;367;p114"/>
          <p:cNvSpPr txBox="1"/>
          <p:nvPr>
            <p:ph idx="1" type="body"/>
          </p:nvPr>
        </p:nvSpPr>
        <p:spPr>
          <a:xfrm>
            <a:off x="838200" y="1535810"/>
            <a:ext cx="10515600" cy="4944889"/>
          </a:xfrm>
          <a:prstGeom prst="rect">
            <a:avLst/>
          </a:prstGeom>
          <a:noFill/>
          <a:ln>
            <a:noFill/>
          </a:ln>
        </p:spPr>
        <p:txBody>
          <a:bodyPr anchorCtr="0" anchor="t" bIns="45700" lIns="91425" spcFirstLastPara="1" rIns="91425" wrap="square" tIns="45700">
            <a:normAutofit/>
          </a:bodyPr>
          <a:lstStyle/>
          <a:p>
            <a:pPr indent="-342900" lvl="0" marL="457200" rtl="0" algn="just">
              <a:lnSpc>
                <a:spcPct val="150000"/>
              </a:lnSpc>
              <a:spcBef>
                <a:spcPts val="1000"/>
              </a:spcBef>
              <a:spcAft>
                <a:spcPts val="0"/>
              </a:spcAft>
              <a:buSzPts val="1800"/>
              <a:buChar char="•"/>
            </a:pPr>
            <a:r>
              <a:rPr lang="en-US"/>
              <a:t>It is a command-line tool that helps you quickly generate the basic structure and files for an Express.js application. </a:t>
            </a:r>
            <a:endParaRPr/>
          </a:p>
          <a:p>
            <a:pPr indent="-342900" lvl="0" marL="457200" rtl="0" algn="just">
              <a:lnSpc>
                <a:spcPct val="150000"/>
              </a:lnSpc>
              <a:spcBef>
                <a:spcPts val="1000"/>
              </a:spcBef>
              <a:spcAft>
                <a:spcPts val="0"/>
              </a:spcAft>
              <a:buSzPts val="1800"/>
              <a:buChar char="•"/>
            </a:pPr>
            <a:r>
              <a:rPr lang="en-US"/>
              <a:t>It sets up a project skeleton with the necessary files and folders, allowing you to focus on building your application's features instead of setting up the initial boilerplate code.</a:t>
            </a:r>
            <a:endParaRPr/>
          </a:p>
          <a:p>
            <a:pPr indent="-228600" lvl="0" marL="457200" rtl="0" algn="just">
              <a:lnSpc>
                <a:spcPct val="150000"/>
              </a:lnSpc>
              <a:spcBef>
                <a:spcPts val="1000"/>
              </a:spcBef>
              <a:spcAft>
                <a:spcPts val="0"/>
              </a:spcAft>
              <a:buSzPts val="1800"/>
              <a:buNone/>
            </a:pPr>
            <a:r>
              <a:t/>
            </a:r>
            <a:endParaRPr/>
          </a:p>
        </p:txBody>
      </p:sp>
      <p:sp>
        <p:nvSpPr>
          <p:cNvPr id="368" name="Google Shape;368;p114"/>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115"/>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Express application generator</a:t>
            </a:r>
            <a:endParaRPr/>
          </a:p>
        </p:txBody>
      </p:sp>
      <p:sp>
        <p:nvSpPr>
          <p:cNvPr id="374" name="Google Shape;374;p115"/>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a:t>Use the application generator tool, express-generator, to quickly create an application skeleton.</a:t>
            </a:r>
            <a:endParaRPr/>
          </a:p>
          <a:p>
            <a:pPr indent="0" lvl="0" marL="114300" rtl="0" algn="ctr">
              <a:lnSpc>
                <a:spcPct val="90000"/>
              </a:lnSpc>
              <a:spcBef>
                <a:spcPts val="1000"/>
              </a:spcBef>
              <a:spcAft>
                <a:spcPts val="0"/>
              </a:spcAft>
              <a:buSzPts val="1800"/>
              <a:buNone/>
            </a:pPr>
            <a:r>
              <a:rPr lang="en-US">
                <a:latin typeface="Courier New"/>
                <a:ea typeface="Courier New"/>
                <a:cs typeface="Courier New"/>
                <a:sym typeface="Courier New"/>
              </a:rPr>
              <a:t>npm i -g express-generator</a:t>
            </a:r>
            <a:endParaRPr/>
          </a:p>
          <a:p>
            <a:pPr indent="-342900" lvl="0" marL="457200" rtl="0" algn="l">
              <a:lnSpc>
                <a:spcPct val="90000"/>
              </a:lnSpc>
              <a:spcBef>
                <a:spcPts val="1000"/>
              </a:spcBef>
              <a:spcAft>
                <a:spcPts val="0"/>
              </a:spcAft>
              <a:buClr>
                <a:schemeClr val="dk1"/>
              </a:buClr>
              <a:buSzPts val="1800"/>
              <a:buChar char="•"/>
            </a:pPr>
            <a:r>
              <a:rPr lang="en-US"/>
              <a:t>Display the command options with the -h option:</a:t>
            </a:r>
            <a:endParaRPr/>
          </a:p>
          <a:p>
            <a:pPr indent="0" lvl="0" marL="114300" rtl="0" algn="ctr">
              <a:lnSpc>
                <a:spcPct val="90000"/>
              </a:lnSpc>
              <a:spcBef>
                <a:spcPts val="1000"/>
              </a:spcBef>
              <a:spcAft>
                <a:spcPts val="0"/>
              </a:spcAft>
              <a:buSzPts val="1800"/>
              <a:buNone/>
            </a:pPr>
            <a:r>
              <a:rPr lang="en-US">
                <a:latin typeface="Courier New"/>
                <a:ea typeface="Courier New"/>
                <a:cs typeface="Courier New"/>
                <a:sym typeface="Courier New"/>
              </a:rPr>
              <a:t>express -h</a:t>
            </a:r>
            <a:endParaRPr/>
          </a:p>
        </p:txBody>
      </p:sp>
      <p:sp>
        <p:nvSpPr>
          <p:cNvPr id="375" name="Google Shape;375;p115"/>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376" name="Google Shape;376;p115"/>
          <p:cNvPicPr preferRelativeResize="0"/>
          <p:nvPr/>
        </p:nvPicPr>
        <p:blipFill rotWithShape="1">
          <a:blip r:embed="rId3">
            <a:alphaModFix/>
          </a:blip>
          <a:srcRect b="0" l="0" r="0" t="0"/>
          <a:stretch/>
        </p:blipFill>
        <p:spPr>
          <a:xfrm>
            <a:off x="1068835" y="4245113"/>
            <a:ext cx="7905188" cy="2235587"/>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116"/>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Express application generator - 2</a:t>
            </a:r>
            <a:endParaRPr/>
          </a:p>
        </p:txBody>
      </p:sp>
      <p:sp>
        <p:nvSpPr>
          <p:cNvPr id="382" name="Google Shape;382;p116"/>
          <p:cNvSpPr txBox="1"/>
          <p:nvPr>
            <p:ph idx="1" type="body"/>
          </p:nvPr>
        </p:nvSpPr>
        <p:spPr>
          <a:xfrm>
            <a:off x="713015" y="1253331"/>
            <a:ext cx="6689271" cy="4351338"/>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SzPts val="1800"/>
              <a:buChar char="•"/>
            </a:pPr>
            <a:r>
              <a:rPr lang="en-US"/>
              <a:t>For example, the following creates an Express app named myapp. The app will be created in a folder named myapp in the current working directory and the view engine will be set to EJB.</a:t>
            </a:r>
            <a:endParaRPr/>
          </a:p>
          <a:p>
            <a:pPr indent="0" lvl="0" marL="114300" rtl="0" algn="ctr">
              <a:lnSpc>
                <a:spcPct val="90000"/>
              </a:lnSpc>
              <a:spcBef>
                <a:spcPts val="1000"/>
              </a:spcBef>
              <a:spcAft>
                <a:spcPts val="0"/>
              </a:spcAft>
              <a:buSzPts val="1800"/>
              <a:buNone/>
            </a:pPr>
            <a:r>
              <a:rPr lang="en-US">
                <a:latin typeface="Courier New"/>
                <a:ea typeface="Courier New"/>
                <a:cs typeface="Courier New"/>
                <a:sym typeface="Courier New"/>
              </a:rPr>
              <a:t>express --view=pug myapp</a:t>
            </a:r>
            <a:endParaRPr/>
          </a:p>
          <a:p>
            <a:pPr indent="-228600" lvl="0" marL="457200" rtl="0" algn="l">
              <a:lnSpc>
                <a:spcPct val="90000"/>
              </a:lnSpc>
              <a:spcBef>
                <a:spcPts val="1000"/>
              </a:spcBef>
              <a:spcAft>
                <a:spcPts val="0"/>
              </a:spcAft>
              <a:buClr>
                <a:schemeClr val="dk1"/>
              </a:buClr>
              <a:buSzPts val="1800"/>
              <a:buNone/>
            </a:pPr>
            <a:r>
              <a:t/>
            </a:r>
            <a:endParaRPr/>
          </a:p>
        </p:txBody>
      </p:sp>
      <p:sp>
        <p:nvSpPr>
          <p:cNvPr id="383" name="Google Shape;383;p116"/>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384" name="Google Shape;384;p116"/>
          <p:cNvPicPr preferRelativeResize="0"/>
          <p:nvPr/>
        </p:nvPicPr>
        <p:blipFill rotWithShape="1">
          <a:blip r:embed="rId3">
            <a:alphaModFix/>
          </a:blip>
          <a:srcRect b="0" l="0" r="0" t="0"/>
          <a:stretch/>
        </p:blipFill>
        <p:spPr>
          <a:xfrm>
            <a:off x="8063851" y="1548765"/>
            <a:ext cx="3681095" cy="376047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117"/>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Express application generator - 3</a:t>
            </a:r>
            <a:endParaRPr/>
          </a:p>
        </p:txBody>
      </p:sp>
      <p:sp>
        <p:nvSpPr>
          <p:cNvPr id="390" name="Google Shape;390;p117"/>
          <p:cNvSpPr txBox="1"/>
          <p:nvPr>
            <p:ph idx="1" type="body"/>
          </p:nvPr>
        </p:nvSpPr>
        <p:spPr>
          <a:xfrm>
            <a:off x="838200" y="1535811"/>
            <a:ext cx="8338457" cy="4351338"/>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SzPts val="1800"/>
              <a:buChar char="•"/>
            </a:pPr>
            <a:r>
              <a:rPr lang="en-US"/>
              <a:t>The generated app has the following directory structure:</a:t>
            </a:r>
            <a:endParaRPr/>
          </a:p>
          <a:p>
            <a:pPr indent="-228600" lvl="0" marL="457200" rtl="0" algn="just">
              <a:lnSpc>
                <a:spcPct val="90000"/>
              </a:lnSpc>
              <a:spcBef>
                <a:spcPts val="1000"/>
              </a:spcBef>
              <a:spcAft>
                <a:spcPts val="0"/>
              </a:spcAft>
              <a:buSzPts val="1800"/>
              <a:buNone/>
            </a:pPr>
            <a:r>
              <a:t/>
            </a:r>
            <a:endParaRPr/>
          </a:p>
          <a:p>
            <a:pPr indent="-228600" lvl="0" marL="457200" rtl="0" algn="just">
              <a:lnSpc>
                <a:spcPct val="90000"/>
              </a:lnSpc>
              <a:spcBef>
                <a:spcPts val="1000"/>
              </a:spcBef>
              <a:spcAft>
                <a:spcPts val="0"/>
              </a:spcAft>
              <a:buSzPts val="1800"/>
              <a:buNone/>
            </a:pPr>
            <a:r>
              <a:t/>
            </a:r>
            <a:endParaRPr/>
          </a:p>
          <a:p>
            <a:pPr indent="-342900" lvl="0" marL="457200" rtl="0" algn="just">
              <a:lnSpc>
                <a:spcPct val="90000"/>
              </a:lnSpc>
              <a:spcBef>
                <a:spcPts val="1000"/>
              </a:spcBef>
              <a:spcAft>
                <a:spcPts val="0"/>
              </a:spcAft>
              <a:buSzPts val="1800"/>
              <a:buChar char="•"/>
            </a:pPr>
            <a:r>
              <a:rPr lang="en-US"/>
              <a:t>Then install dependencies:</a:t>
            </a:r>
            <a:endParaRPr/>
          </a:p>
          <a:p>
            <a:pPr indent="0" lvl="0" marL="114300" rtl="0" algn="just">
              <a:lnSpc>
                <a:spcPct val="90000"/>
              </a:lnSpc>
              <a:spcBef>
                <a:spcPts val="1000"/>
              </a:spcBef>
              <a:spcAft>
                <a:spcPts val="0"/>
              </a:spcAft>
              <a:buSzPts val="1800"/>
              <a:buNone/>
            </a:pPr>
            <a:r>
              <a:rPr lang="en-US">
                <a:latin typeface="Courier New"/>
                <a:ea typeface="Courier New"/>
                <a:cs typeface="Courier New"/>
                <a:sym typeface="Courier New"/>
              </a:rPr>
              <a:t>	npm install</a:t>
            </a:r>
            <a:endParaRPr/>
          </a:p>
          <a:p>
            <a:pPr indent="0" lvl="0" marL="114300" rtl="0" algn="just">
              <a:lnSpc>
                <a:spcPct val="90000"/>
              </a:lnSpc>
              <a:spcBef>
                <a:spcPts val="1000"/>
              </a:spcBef>
              <a:spcAft>
                <a:spcPts val="0"/>
              </a:spcAft>
              <a:buSzPts val="1800"/>
              <a:buNone/>
            </a:pPr>
            <a:r>
              <a:rPr lang="en-US">
                <a:latin typeface="Courier New"/>
                <a:ea typeface="Courier New"/>
                <a:cs typeface="Courier New"/>
                <a:sym typeface="Courier New"/>
              </a:rPr>
              <a:t>	set DEBUG=myapp:*</a:t>
            </a:r>
            <a:endParaRPr/>
          </a:p>
          <a:p>
            <a:pPr indent="0" lvl="0" marL="114300" rtl="0" algn="just">
              <a:lnSpc>
                <a:spcPct val="90000"/>
              </a:lnSpc>
              <a:spcBef>
                <a:spcPts val="1000"/>
              </a:spcBef>
              <a:spcAft>
                <a:spcPts val="0"/>
              </a:spcAft>
              <a:buSzPts val="1800"/>
              <a:buNone/>
            </a:pPr>
            <a:r>
              <a:rPr lang="en-US">
                <a:latin typeface="Courier New"/>
                <a:ea typeface="Courier New"/>
                <a:cs typeface="Courier New"/>
                <a:sym typeface="Courier New"/>
              </a:rPr>
              <a:t>	npm start</a:t>
            </a:r>
            <a:endParaRPr/>
          </a:p>
        </p:txBody>
      </p:sp>
      <p:sp>
        <p:nvSpPr>
          <p:cNvPr id="391" name="Google Shape;391;p117"/>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392" name="Google Shape;392;p117"/>
          <p:cNvPicPr preferRelativeResize="0"/>
          <p:nvPr/>
        </p:nvPicPr>
        <p:blipFill rotWithShape="1">
          <a:blip r:embed="rId3">
            <a:alphaModFix/>
          </a:blip>
          <a:srcRect b="0" l="0" r="0" t="0"/>
          <a:stretch/>
        </p:blipFill>
        <p:spPr>
          <a:xfrm>
            <a:off x="9486160" y="1661558"/>
            <a:ext cx="1943100" cy="435322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118"/>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Express application generator - 4</a:t>
            </a:r>
            <a:endParaRPr/>
          </a:p>
        </p:txBody>
      </p:sp>
      <p:sp>
        <p:nvSpPr>
          <p:cNvPr id="398" name="Google Shape;398;p118"/>
          <p:cNvSpPr txBox="1"/>
          <p:nvPr>
            <p:ph idx="1" type="body"/>
          </p:nvPr>
        </p:nvSpPr>
        <p:spPr>
          <a:xfrm>
            <a:off x="838200" y="1535811"/>
            <a:ext cx="6161314"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a:t>Then load http://localhost:3000/ in your browser to access the app.</a:t>
            </a:r>
            <a:endParaRPr/>
          </a:p>
          <a:p>
            <a:pPr indent="-228600" lvl="0" marL="457200" rtl="0" algn="l">
              <a:lnSpc>
                <a:spcPct val="90000"/>
              </a:lnSpc>
              <a:spcBef>
                <a:spcPts val="1000"/>
              </a:spcBef>
              <a:spcAft>
                <a:spcPts val="0"/>
              </a:spcAft>
              <a:buClr>
                <a:schemeClr val="dk1"/>
              </a:buClr>
              <a:buSzPts val="1800"/>
              <a:buNone/>
            </a:pPr>
            <a:r>
              <a:t/>
            </a:r>
            <a:endParaRPr/>
          </a:p>
          <a:p>
            <a:pPr indent="-228600" lvl="0" marL="457200" rtl="0" algn="l">
              <a:lnSpc>
                <a:spcPct val="90000"/>
              </a:lnSpc>
              <a:spcBef>
                <a:spcPts val="1000"/>
              </a:spcBef>
              <a:spcAft>
                <a:spcPts val="0"/>
              </a:spcAft>
              <a:buClr>
                <a:schemeClr val="dk1"/>
              </a:buClr>
              <a:buSzPts val="1800"/>
              <a:buNone/>
            </a:pPr>
            <a:r>
              <a:t/>
            </a:r>
            <a:endParaRPr/>
          </a:p>
          <a:p>
            <a:pPr indent="-228600" lvl="0" marL="457200" rtl="0" algn="l">
              <a:lnSpc>
                <a:spcPct val="90000"/>
              </a:lnSpc>
              <a:spcBef>
                <a:spcPts val="1000"/>
              </a:spcBef>
              <a:spcAft>
                <a:spcPts val="0"/>
              </a:spcAft>
              <a:buClr>
                <a:schemeClr val="dk1"/>
              </a:buClr>
              <a:buSzPts val="1800"/>
              <a:buNone/>
            </a:pPr>
            <a:r>
              <a:t/>
            </a:r>
            <a:endParaRPr/>
          </a:p>
          <a:p>
            <a:pPr indent="-228600" lvl="0" marL="457200" rtl="0" algn="l">
              <a:lnSpc>
                <a:spcPct val="90000"/>
              </a:lnSpc>
              <a:spcBef>
                <a:spcPts val="1000"/>
              </a:spcBef>
              <a:spcAft>
                <a:spcPts val="0"/>
              </a:spcAft>
              <a:buClr>
                <a:schemeClr val="dk1"/>
              </a:buClr>
              <a:buSzPts val="1800"/>
              <a:buNone/>
            </a:pPr>
            <a:r>
              <a:t/>
            </a:r>
            <a:endParaRPr/>
          </a:p>
          <a:p>
            <a:pPr indent="-342900" lvl="0" marL="457200" rtl="0" algn="l">
              <a:lnSpc>
                <a:spcPct val="90000"/>
              </a:lnSpc>
              <a:spcBef>
                <a:spcPts val="1000"/>
              </a:spcBef>
              <a:spcAft>
                <a:spcPts val="0"/>
              </a:spcAft>
              <a:buClr>
                <a:schemeClr val="dk1"/>
              </a:buClr>
              <a:buSzPts val="1800"/>
              <a:buChar char="•"/>
            </a:pPr>
            <a:r>
              <a:rPr lang="en-US"/>
              <a:t>From demo myapp, create new file articleRouter.js in routes folder</a:t>
            </a:r>
            <a:endParaRPr/>
          </a:p>
          <a:p>
            <a:pPr indent="-228600" lvl="0" marL="457200" rtl="0" algn="l">
              <a:lnSpc>
                <a:spcPct val="90000"/>
              </a:lnSpc>
              <a:spcBef>
                <a:spcPts val="1000"/>
              </a:spcBef>
              <a:spcAft>
                <a:spcPts val="0"/>
              </a:spcAft>
              <a:buClr>
                <a:schemeClr val="dk1"/>
              </a:buClr>
              <a:buSzPts val="1800"/>
              <a:buNone/>
            </a:pPr>
            <a:r>
              <a:t/>
            </a:r>
            <a:endParaRPr/>
          </a:p>
          <a:p>
            <a:pPr indent="-228600" lvl="0" marL="457200" rtl="0" algn="l">
              <a:lnSpc>
                <a:spcPct val="90000"/>
              </a:lnSpc>
              <a:spcBef>
                <a:spcPts val="1000"/>
              </a:spcBef>
              <a:spcAft>
                <a:spcPts val="0"/>
              </a:spcAft>
              <a:buClr>
                <a:schemeClr val="dk1"/>
              </a:buClr>
              <a:buSzPts val="1800"/>
              <a:buNone/>
            </a:pPr>
            <a:r>
              <a:t/>
            </a:r>
            <a:endParaRPr/>
          </a:p>
        </p:txBody>
      </p:sp>
      <p:sp>
        <p:nvSpPr>
          <p:cNvPr id="399" name="Google Shape;399;p118"/>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400" name="Google Shape;400;p118"/>
          <p:cNvPicPr preferRelativeResize="0"/>
          <p:nvPr/>
        </p:nvPicPr>
        <p:blipFill rotWithShape="1">
          <a:blip r:embed="rId3">
            <a:alphaModFix/>
          </a:blip>
          <a:srcRect b="0" l="0" r="0" t="0"/>
          <a:stretch/>
        </p:blipFill>
        <p:spPr>
          <a:xfrm>
            <a:off x="7367528" y="1668050"/>
            <a:ext cx="4257675" cy="2043430"/>
          </a:xfrm>
          <a:prstGeom prst="rect">
            <a:avLst/>
          </a:prstGeom>
          <a:noFill/>
          <a:ln cap="flat" cmpd="sng" w="9525">
            <a:solidFill>
              <a:schemeClr val="dk1"/>
            </a:solidFill>
            <a:prstDash val="solid"/>
            <a:round/>
            <a:headEnd len="sm" w="sm" type="none"/>
            <a:tailEnd len="sm" w="sm" type="none"/>
          </a:ln>
        </p:spPr>
      </p:pic>
      <p:pic>
        <p:nvPicPr>
          <p:cNvPr id="401" name="Google Shape;401;p118"/>
          <p:cNvPicPr preferRelativeResize="0"/>
          <p:nvPr/>
        </p:nvPicPr>
        <p:blipFill rotWithShape="1">
          <a:blip r:embed="rId4">
            <a:alphaModFix/>
          </a:blip>
          <a:srcRect b="0" l="0" r="0" t="0"/>
          <a:stretch/>
        </p:blipFill>
        <p:spPr>
          <a:xfrm>
            <a:off x="7367528" y="4600859"/>
            <a:ext cx="3093643" cy="181199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87"/>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Why is Express JS?</a:t>
            </a:r>
            <a:endParaRPr/>
          </a:p>
        </p:txBody>
      </p:sp>
      <p:sp>
        <p:nvSpPr>
          <p:cNvPr id="114" name="Google Shape;114;p87"/>
          <p:cNvSpPr txBox="1"/>
          <p:nvPr>
            <p:ph idx="1" type="body"/>
          </p:nvPr>
        </p:nvSpPr>
        <p:spPr>
          <a:xfrm>
            <a:off x="838200" y="1535810"/>
            <a:ext cx="10515600" cy="4944889"/>
          </a:xfrm>
          <a:prstGeom prst="rect">
            <a:avLst/>
          </a:prstGeom>
          <a:noFill/>
          <a:ln>
            <a:noFill/>
          </a:ln>
        </p:spPr>
        <p:txBody>
          <a:bodyPr anchorCtr="0" anchor="t" bIns="45700" lIns="91425" spcFirstLastPara="1" rIns="91425" wrap="square" tIns="45700">
            <a:normAutofit fontScale="92500" lnSpcReduction="10000"/>
          </a:bodyPr>
          <a:lstStyle/>
          <a:p>
            <a:pPr indent="-342900" lvl="0" marL="457200" rtl="0" algn="just">
              <a:lnSpc>
                <a:spcPct val="90000"/>
              </a:lnSpc>
              <a:spcBef>
                <a:spcPts val="1000"/>
              </a:spcBef>
              <a:spcAft>
                <a:spcPts val="0"/>
              </a:spcAft>
              <a:buSzPct val="69498"/>
              <a:buChar char="•"/>
            </a:pPr>
            <a:r>
              <a:rPr lang="en-US"/>
              <a:t>Express was developed to simplify the creation of APIs and web apps while cutting the amount of coding effort required virtually in half. </a:t>
            </a:r>
            <a:endParaRPr/>
          </a:p>
          <a:p>
            <a:pPr indent="-342900" lvl="0" marL="457200" rtl="0" algn="just">
              <a:lnSpc>
                <a:spcPct val="90000"/>
              </a:lnSpc>
              <a:spcBef>
                <a:spcPts val="1000"/>
              </a:spcBef>
              <a:spcAft>
                <a:spcPts val="0"/>
              </a:spcAft>
              <a:buSzPct val="69498"/>
              <a:buChar char="•"/>
            </a:pPr>
            <a:r>
              <a:rPr lang="en-US"/>
              <a:t>Express is used by many new developers to enter the area of web development with simplicity because it is written in JavaScript, which is an easy language to learn even if you have no prior experience with any language.</a:t>
            </a:r>
            <a:endParaRPr/>
          </a:p>
          <a:p>
            <a:pPr indent="-342900" lvl="0" marL="457200" rtl="0" algn="just">
              <a:lnSpc>
                <a:spcPct val="90000"/>
              </a:lnSpc>
              <a:spcBef>
                <a:spcPts val="1000"/>
              </a:spcBef>
              <a:spcAft>
                <a:spcPts val="0"/>
              </a:spcAft>
              <a:buSzPct val="69498"/>
              <a:buChar char="•"/>
            </a:pPr>
            <a:r>
              <a:rPr lang="en-US"/>
              <a:t>The reason behind creating an express framework for node js is: </a:t>
            </a:r>
            <a:endParaRPr/>
          </a:p>
          <a:p>
            <a:pPr indent="-342900" lvl="1" marL="914400" rtl="0" algn="just">
              <a:lnSpc>
                <a:spcPct val="90000"/>
              </a:lnSpc>
              <a:spcBef>
                <a:spcPts val="500"/>
              </a:spcBef>
              <a:spcAft>
                <a:spcPts val="0"/>
              </a:spcAft>
              <a:buSzPct val="81081"/>
              <a:buChar char="•"/>
            </a:pPr>
            <a:r>
              <a:rPr lang="en-US"/>
              <a:t>Time-efficient</a:t>
            </a:r>
            <a:endParaRPr/>
          </a:p>
          <a:p>
            <a:pPr indent="-342900" lvl="1" marL="914400" rtl="0" algn="just">
              <a:lnSpc>
                <a:spcPct val="90000"/>
              </a:lnSpc>
              <a:spcBef>
                <a:spcPts val="500"/>
              </a:spcBef>
              <a:spcAft>
                <a:spcPts val="0"/>
              </a:spcAft>
              <a:buSzPct val="81081"/>
              <a:buChar char="•"/>
            </a:pPr>
            <a:r>
              <a:rPr lang="en-US"/>
              <a:t>Fast</a:t>
            </a:r>
            <a:endParaRPr/>
          </a:p>
          <a:p>
            <a:pPr indent="-342900" lvl="1" marL="914400" rtl="0" algn="just">
              <a:lnSpc>
                <a:spcPct val="90000"/>
              </a:lnSpc>
              <a:spcBef>
                <a:spcPts val="500"/>
              </a:spcBef>
              <a:spcAft>
                <a:spcPts val="0"/>
              </a:spcAft>
              <a:buSzPct val="81081"/>
              <a:buChar char="•"/>
            </a:pPr>
            <a:r>
              <a:rPr lang="en-US"/>
              <a:t>Economical</a:t>
            </a:r>
            <a:endParaRPr/>
          </a:p>
          <a:p>
            <a:pPr indent="-342900" lvl="1" marL="914400" rtl="0" algn="just">
              <a:lnSpc>
                <a:spcPct val="90000"/>
              </a:lnSpc>
              <a:spcBef>
                <a:spcPts val="500"/>
              </a:spcBef>
              <a:spcAft>
                <a:spcPts val="0"/>
              </a:spcAft>
              <a:buSzPct val="81081"/>
              <a:buChar char="•"/>
            </a:pPr>
            <a:r>
              <a:rPr lang="en-US"/>
              <a:t>Simple to learn</a:t>
            </a:r>
            <a:endParaRPr/>
          </a:p>
          <a:p>
            <a:pPr indent="-342900" lvl="1" marL="914400" rtl="0" algn="just">
              <a:lnSpc>
                <a:spcPct val="90000"/>
              </a:lnSpc>
              <a:spcBef>
                <a:spcPts val="500"/>
              </a:spcBef>
              <a:spcAft>
                <a:spcPts val="0"/>
              </a:spcAft>
              <a:buSzPct val="81081"/>
              <a:buChar char="•"/>
            </a:pPr>
            <a:r>
              <a:rPr lang="en-US"/>
              <a:t>Asynchronous</a:t>
            </a:r>
            <a:endParaRPr/>
          </a:p>
        </p:txBody>
      </p:sp>
      <p:sp>
        <p:nvSpPr>
          <p:cNvPr id="115" name="Google Shape;115;p87"/>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119"/>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Express application generator - 5</a:t>
            </a:r>
            <a:endParaRPr/>
          </a:p>
        </p:txBody>
      </p:sp>
      <p:sp>
        <p:nvSpPr>
          <p:cNvPr id="407" name="Google Shape;407;p119"/>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408" name="Google Shape;408;p119"/>
          <p:cNvSpPr txBox="1"/>
          <p:nvPr/>
        </p:nvSpPr>
        <p:spPr>
          <a:xfrm>
            <a:off x="875929" y="1974437"/>
            <a:ext cx="10591060" cy="2062103"/>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569CD6"/>
                </a:solidFill>
                <a:latin typeface="Consolas"/>
                <a:ea typeface="Consolas"/>
                <a:cs typeface="Consolas"/>
                <a:sym typeface="Consolas"/>
              </a:rPr>
              <a:t>const</a:t>
            </a: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DCDCAA"/>
                </a:solidFill>
                <a:latin typeface="Consolas"/>
                <a:ea typeface="Consolas"/>
                <a:cs typeface="Consolas"/>
                <a:sym typeface="Consolas"/>
              </a:rPr>
              <a:t>express</a:t>
            </a: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D4D4D4"/>
                </a:solidFill>
                <a:latin typeface="Consolas"/>
                <a:ea typeface="Consolas"/>
                <a:cs typeface="Consolas"/>
                <a:sym typeface="Consolas"/>
              </a:rPr>
              <a:t>=</a:t>
            </a: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DCDCAA"/>
                </a:solidFill>
                <a:latin typeface="Consolas"/>
                <a:ea typeface="Consolas"/>
                <a:cs typeface="Consolas"/>
                <a:sym typeface="Consolas"/>
              </a:rPr>
              <a:t>require</a:t>
            </a:r>
            <a:r>
              <a:rPr b="0" i="0" lang="en-US" sz="1600" u="none" cap="none" strike="noStrike">
                <a:solidFill>
                  <a:srgbClr val="CCCCCC"/>
                </a:solidFill>
                <a:latin typeface="Consolas"/>
                <a:ea typeface="Consolas"/>
                <a:cs typeface="Consolas"/>
                <a:sym typeface="Consolas"/>
              </a:rPr>
              <a:t>(</a:t>
            </a:r>
            <a:r>
              <a:rPr b="0" i="0" lang="en-US" sz="1600" u="none" cap="none" strike="noStrike">
                <a:solidFill>
                  <a:srgbClr val="CE9178"/>
                </a:solidFill>
                <a:latin typeface="Consolas"/>
                <a:ea typeface="Consolas"/>
                <a:cs typeface="Consolas"/>
                <a:sym typeface="Consolas"/>
              </a:rPr>
              <a:t>'express'</a:t>
            </a:r>
            <a:r>
              <a:rPr b="0" i="0" lang="en-US" sz="16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569CD6"/>
                </a:solidFill>
                <a:latin typeface="Consolas"/>
                <a:ea typeface="Consolas"/>
                <a:cs typeface="Consolas"/>
                <a:sym typeface="Consolas"/>
              </a:rPr>
              <a:t>const</a:t>
            </a: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4FC1FF"/>
                </a:solidFill>
                <a:latin typeface="Consolas"/>
                <a:ea typeface="Consolas"/>
                <a:cs typeface="Consolas"/>
                <a:sym typeface="Consolas"/>
              </a:rPr>
              <a:t>articleRouter</a:t>
            </a: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D4D4D4"/>
                </a:solidFill>
                <a:latin typeface="Consolas"/>
                <a:ea typeface="Consolas"/>
                <a:cs typeface="Consolas"/>
                <a:sym typeface="Consolas"/>
              </a:rPr>
              <a:t>=</a:t>
            </a: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DCDCAA"/>
                </a:solidFill>
                <a:latin typeface="Consolas"/>
                <a:ea typeface="Consolas"/>
                <a:cs typeface="Consolas"/>
                <a:sym typeface="Consolas"/>
              </a:rPr>
              <a:t>express</a:t>
            </a:r>
            <a:r>
              <a:rPr b="0" i="0" lang="en-US" sz="1600" u="none" cap="none" strike="noStrike">
                <a:solidFill>
                  <a:srgbClr val="CCCCCC"/>
                </a:solidFill>
                <a:latin typeface="Consolas"/>
                <a:ea typeface="Consolas"/>
                <a:cs typeface="Consolas"/>
                <a:sym typeface="Consolas"/>
              </a:rPr>
              <a:t>.</a:t>
            </a:r>
            <a:r>
              <a:rPr b="0" i="0" lang="en-US" sz="1600" u="none" cap="none" strike="noStrike">
                <a:solidFill>
                  <a:srgbClr val="DCDCAA"/>
                </a:solidFill>
                <a:latin typeface="Consolas"/>
                <a:ea typeface="Consolas"/>
                <a:cs typeface="Consolas"/>
                <a:sym typeface="Consolas"/>
              </a:rPr>
              <a:t>Router</a:t>
            </a:r>
            <a:r>
              <a:rPr b="0" i="0" lang="en-US" sz="1600" u="none" cap="none" strike="noStrike">
                <a:solidFill>
                  <a:srgbClr val="CCCCCC"/>
                </a:solidFill>
                <a:latin typeface="Consolas"/>
                <a:ea typeface="Consolas"/>
                <a:cs typeface="Consolas"/>
                <a:sym typeface="Consolas"/>
              </a:rPr>
              <a:t>();</a:t>
            </a:r>
            <a:r>
              <a:rPr b="0" i="0" lang="en-US" sz="1600" u="none" cap="none" strike="noStrike">
                <a:solidFill>
                  <a:srgbClr val="6A9955"/>
                </a:solidFill>
                <a:latin typeface="Consolas"/>
                <a:ea typeface="Consolas"/>
                <a:cs typeface="Consolas"/>
                <a:sym typeface="Consolas"/>
              </a:rPr>
              <a:t>//Routers allow you to route requests to specific handles based on URL and HTTP method (GET, POST, etc.)</a:t>
            </a:r>
            <a:endParaRPr b="0" i="0" sz="16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4FC1FF"/>
                </a:solidFill>
                <a:latin typeface="Consolas"/>
                <a:ea typeface="Consolas"/>
                <a:cs typeface="Consolas"/>
                <a:sym typeface="Consolas"/>
              </a:rPr>
              <a:t>articleRouter</a:t>
            </a:r>
            <a:r>
              <a:rPr b="0" i="0" lang="en-US" sz="1600" u="none" cap="none" strike="noStrike">
                <a:solidFill>
                  <a:srgbClr val="CCCCCC"/>
                </a:solidFill>
                <a:latin typeface="Consolas"/>
                <a:ea typeface="Consolas"/>
                <a:cs typeface="Consolas"/>
                <a:sym typeface="Consolas"/>
              </a:rPr>
              <a:t>.</a:t>
            </a:r>
            <a:r>
              <a:rPr b="0" i="0" lang="en-US" sz="1600" u="none" cap="none" strike="noStrike">
                <a:solidFill>
                  <a:srgbClr val="DCDCAA"/>
                </a:solidFill>
                <a:latin typeface="Consolas"/>
                <a:ea typeface="Consolas"/>
                <a:cs typeface="Consolas"/>
                <a:sym typeface="Consolas"/>
              </a:rPr>
              <a:t>use</a:t>
            </a:r>
            <a:r>
              <a:rPr b="0" i="0" lang="en-US" sz="1600" u="none" cap="none" strike="noStrike">
                <a:solidFill>
                  <a:srgbClr val="CCCCCC"/>
                </a:solidFill>
                <a:latin typeface="Consolas"/>
                <a:ea typeface="Consolas"/>
                <a:cs typeface="Consolas"/>
                <a:sym typeface="Consolas"/>
              </a:rPr>
              <a:t>(</a:t>
            </a:r>
            <a:r>
              <a:rPr b="0" i="0" lang="en-US" sz="1600" u="none" cap="none" strike="noStrike">
                <a:solidFill>
                  <a:srgbClr val="DCDCAA"/>
                </a:solidFill>
                <a:latin typeface="Consolas"/>
                <a:ea typeface="Consolas"/>
                <a:cs typeface="Consolas"/>
                <a:sym typeface="Consolas"/>
              </a:rPr>
              <a:t>express</a:t>
            </a:r>
            <a:r>
              <a:rPr b="0" i="0" lang="en-US" sz="1600" u="none" cap="none" strike="noStrike">
                <a:solidFill>
                  <a:srgbClr val="CCCCCC"/>
                </a:solidFill>
                <a:latin typeface="Consolas"/>
                <a:ea typeface="Consolas"/>
                <a:cs typeface="Consolas"/>
                <a:sym typeface="Consolas"/>
              </a:rPr>
              <a:t>.</a:t>
            </a:r>
            <a:r>
              <a:rPr b="0" i="0" lang="en-US" sz="1600" u="none" cap="none" strike="noStrike">
                <a:solidFill>
                  <a:srgbClr val="DCDCAA"/>
                </a:solidFill>
                <a:latin typeface="Consolas"/>
                <a:ea typeface="Consolas"/>
                <a:cs typeface="Consolas"/>
                <a:sym typeface="Consolas"/>
              </a:rPr>
              <a:t>json</a:t>
            </a:r>
            <a:r>
              <a:rPr b="0" i="0" lang="en-US" sz="1600" u="none" cap="none" strike="noStrike">
                <a:solidFill>
                  <a:srgbClr val="CCCCCC"/>
                </a:solidFill>
                <a:latin typeface="Consolas"/>
                <a:ea typeface="Consolas"/>
                <a:cs typeface="Consolas"/>
                <a:sym typeface="Consolas"/>
              </a:rPr>
              <a:t>());</a:t>
            </a:r>
            <a:r>
              <a:rPr b="0" i="0" lang="en-US" sz="1600" u="none" cap="none" strike="noStrike">
                <a:solidFill>
                  <a:srgbClr val="6A9955"/>
                </a:solidFill>
                <a:latin typeface="Consolas"/>
                <a:ea typeface="Consolas"/>
                <a:cs typeface="Consolas"/>
                <a:sym typeface="Consolas"/>
              </a:rPr>
              <a:t>//Middleware express.json() is used here to automatically parse JSON request bodies into JavaScript objects</a:t>
            </a:r>
            <a:endParaRPr b="0" i="0" sz="16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4FC1FF"/>
                </a:solidFill>
                <a:latin typeface="Consolas"/>
                <a:ea typeface="Consolas"/>
                <a:cs typeface="Consolas"/>
                <a:sym typeface="Consolas"/>
              </a:rPr>
              <a:t>articleRouter</a:t>
            </a:r>
            <a:r>
              <a:rPr b="0" i="0" lang="en-US" sz="1600" u="none" cap="none" strike="noStrike">
                <a:solidFill>
                  <a:srgbClr val="CCCCCC"/>
                </a:solidFill>
                <a:latin typeface="Consolas"/>
                <a:ea typeface="Consolas"/>
                <a:cs typeface="Consolas"/>
                <a:sym typeface="Consolas"/>
              </a:rPr>
              <a:t>.</a:t>
            </a:r>
            <a:r>
              <a:rPr b="0" i="0" lang="en-US" sz="1600" u="none" cap="none" strike="noStrike">
                <a:solidFill>
                  <a:srgbClr val="DCDCAA"/>
                </a:solidFill>
                <a:latin typeface="Consolas"/>
                <a:ea typeface="Consolas"/>
                <a:cs typeface="Consolas"/>
                <a:sym typeface="Consolas"/>
              </a:rPr>
              <a:t>use</a:t>
            </a:r>
            <a:r>
              <a:rPr b="0" i="0" lang="en-US" sz="1600" u="none" cap="none" strike="noStrike">
                <a:solidFill>
                  <a:srgbClr val="CCCCCC"/>
                </a:solidFill>
                <a:latin typeface="Consolas"/>
                <a:ea typeface="Consolas"/>
                <a:cs typeface="Consolas"/>
                <a:sym typeface="Consolas"/>
              </a:rPr>
              <a:t>(</a:t>
            </a:r>
            <a:r>
              <a:rPr b="0" i="0" lang="en-US" sz="1600" u="none" cap="none" strike="noStrike">
                <a:solidFill>
                  <a:srgbClr val="DCDCAA"/>
                </a:solidFill>
                <a:latin typeface="Consolas"/>
                <a:ea typeface="Consolas"/>
                <a:cs typeface="Consolas"/>
                <a:sym typeface="Consolas"/>
              </a:rPr>
              <a:t>express</a:t>
            </a:r>
            <a:r>
              <a:rPr b="0" i="0" lang="en-US" sz="1600" u="none" cap="none" strike="noStrike">
                <a:solidFill>
                  <a:srgbClr val="CCCCCC"/>
                </a:solidFill>
                <a:latin typeface="Consolas"/>
                <a:ea typeface="Consolas"/>
                <a:cs typeface="Consolas"/>
                <a:sym typeface="Consolas"/>
              </a:rPr>
              <a:t>.</a:t>
            </a:r>
            <a:r>
              <a:rPr b="0" i="0" lang="en-US" sz="1600" u="none" cap="none" strike="noStrike">
                <a:solidFill>
                  <a:srgbClr val="DCDCAA"/>
                </a:solidFill>
                <a:latin typeface="Consolas"/>
                <a:ea typeface="Consolas"/>
                <a:cs typeface="Consolas"/>
                <a:sym typeface="Consolas"/>
              </a:rPr>
              <a:t>urlencoded</a:t>
            </a: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9CDCFE"/>
                </a:solidFill>
                <a:latin typeface="Consolas"/>
                <a:ea typeface="Consolas"/>
                <a:cs typeface="Consolas"/>
                <a:sym typeface="Consolas"/>
              </a:rPr>
              <a:t>extended:</a:t>
            </a: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569CD6"/>
                </a:solidFill>
                <a:latin typeface="Consolas"/>
                <a:ea typeface="Consolas"/>
                <a:cs typeface="Consolas"/>
                <a:sym typeface="Consolas"/>
              </a:rPr>
              <a:t>true</a:t>
            </a: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6A9955"/>
                </a:solidFill>
                <a:latin typeface="Consolas"/>
                <a:ea typeface="Consolas"/>
                <a:cs typeface="Consolas"/>
                <a:sym typeface="Consolas"/>
              </a:rPr>
              <a:t>//This middleware is used to parse URL-encoded request bodies. The extended: true parameter allows objects and arrays to be encoded in the URL. This is useful when you need to process data from HTML forms.</a:t>
            </a:r>
            <a:endParaRPr b="0" i="0" sz="1600" u="none" cap="none" strike="noStrike">
              <a:solidFill>
                <a:srgbClr val="CCCCCC"/>
              </a:solidFill>
              <a:latin typeface="Consolas"/>
              <a:ea typeface="Consolas"/>
              <a:cs typeface="Consolas"/>
              <a:sym typeface="Consolas"/>
            </a:endParaRPr>
          </a:p>
        </p:txBody>
      </p:sp>
      <p:sp>
        <p:nvSpPr>
          <p:cNvPr id="409" name="Google Shape;409;p119"/>
          <p:cNvSpPr txBox="1"/>
          <p:nvPr/>
        </p:nvSpPr>
        <p:spPr>
          <a:xfrm>
            <a:off x="838200" y="4523072"/>
            <a:ext cx="10591059" cy="584775"/>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4FC1FF"/>
                </a:solidFill>
                <a:latin typeface="Consolas"/>
                <a:ea typeface="Consolas"/>
                <a:cs typeface="Consolas"/>
                <a:sym typeface="Consolas"/>
              </a:rPr>
              <a:t>articleRouter</a:t>
            </a:r>
            <a:r>
              <a:rPr b="0" i="0" lang="en-US" sz="1600" u="none" cap="none" strike="noStrike">
                <a:solidFill>
                  <a:srgbClr val="CCCCCC"/>
                </a:solidFill>
                <a:latin typeface="Consolas"/>
                <a:ea typeface="Consolas"/>
                <a:cs typeface="Consolas"/>
                <a:sym typeface="Consolas"/>
              </a:rPr>
              <a:t>.</a:t>
            </a:r>
            <a:r>
              <a:rPr b="0" i="0" lang="en-US" sz="1600" u="none" cap="none" strike="noStrike">
                <a:solidFill>
                  <a:srgbClr val="DCDCAA"/>
                </a:solidFill>
                <a:latin typeface="Consolas"/>
                <a:ea typeface="Consolas"/>
                <a:cs typeface="Consolas"/>
                <a:sym typeface="Consolas"/>
              </a:rPr>
              <a:t>route</a:t>
            </a:r>
            <a:r>
              <a:rPr b="0" i="0" lang="en-US" sz="1600" u="none" cap="none" strike="noStrike">
                <a:solidFill>
                  <a:srgbClr val="CCCCCC"/>
                </a:solidFill>
                <a:latin typeface="Consolas"/>
                <a:ea typeface="Consolas"/>
                <a:cs typeface="Consolas"/>
                <a:sym typeface="Consolas"/>
              </a:rPr>
              <a:t>(</a:t>
            </a:r>
            <a:r>
              <a:rPr b="0" i="0" lang="en-US" sz="1600" u="none" cap="none" strike="noStrike">
                <a:solidFill>
                  <a:srgbClr val="CE9178"/>
                </a:solidFill>
                <a:latin typeface="Consolas"/>
                <a:ea typeface="Consolas"/>
                <a:cs typeface="Consolas"/>
                <a:sym typeface="Consolas"/>
              </a:rPr>
              <a:t>'/'</a:t>
            </a:r>
            <a:r>
              <a:rPr b="0" i="0" lang="en-US" sz="1600" u="none" cap="none" strike="noStrike">
                <a:solidFill>
                  <a:srgbClr val="CCCCCC"/>
                </a:solidFill>
                <a:latin typeface="Consolas"/>
                <a:ea typeface="Consolas"/>
                <a:cs typeface="Consolas"/>
                <a:sym typeface="Consolas"/>
              </a:rPr>
              <a:t>)</a:t>
            </a:r>
            <a:r>
              <a:rPr b="0" i="0" lang="en-US" sz="1600" u="none" cap="none" strike="noStrike">
                <a:solidFill>
                  <a:srgbClr val="6A9955"/>
                </a:solidFill>
                <a:latin typeface="Consolas"/>
                <a:ea typeface="Consolas"/>
                <a:cs typeface="Consolas"/>
                <a:sym typeface="Consolas"/>
              </a:rPr>
              <a:t>//creates a new route object and allows defining handles for a specific path (in this case the router's root path '/').</a:t>
            </a:r>
            <a:endParaRPr b="0" i="0" sz="1600" u="none" cap="none" strike="noStrike">
              <a:solidFill>
                <a:srgbClr val="CCCCCC"/>
              </a:solidFill>
              <a:latin typeface="Consolas"/>
              <a:ea typeface="Consolas"/>
              <a:cs typeface="Consolas"/>
              <a:sym typeface="Consolas"/>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120"/>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Express application generator - 6</a:t>
            </a:r>
            <a:endParaRPr/>
          </a:p>
        </p:txBody>
      </p:sp>
      <p:sp>
        <p:nvSpPr>
          <p:cNvPr id="415" name="Google Shape;415;p120"/>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416" name="Google Shape;416;p120"/>
          <p:cNvPicPr preferRelativeResize="0"/>
          <p:nvPr/>
        </p:nvPicPr>
        <p:blipFill rotWithShape="1">
          <a:blip r:embed="rId3">
            <a:alphaModFix/>
          </a:blip>
          <a:srcRect b="0" l="0" r="0" t="0"/>
          <a:stretch/>
        </p:blipFill>
        <p:spPr>
          <a:xfrm>
            <a:off x="968827" y="3803042"/>
            <a:ext cx="7961070" cy="2597758"/>
          </a:xfrm>
          <a:prstGeom prst="rect">
            <a:avLst/>
          </a:prstGeom>
          <a:noFill/>
          <a:ln>
            <a:noFill/>
          </a:ln>
        </p:spPr>
      </p:pic>
      <p:sp>
        <p:nvSpPr>
          <p:cNvPr id="417" name="Google Shape;417;p120"/>
          <p:cNvSpPr txBox="1"/>
          <p:nvPr/>
        </p:nvSpPr>
        <p:spPr>
          <a:xfrm>
            <a:off x="968827" y="1591401"/>
            <a:ext cx="10460433" cy="2062103"/>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6A9955"/>
                </a:solidFill>
                <a:latin typeface="Consolas"/>
                <a:ea typeface="Consolas"/>
                <a:cs typeface="Consolas"/>
                <a:sym typeface="Consolas"/>
              </a:rPr>
              <a:t>//Get all article</a:t>
            </a:r>
            <a:endParaRPr b="0" i="0" sz="16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DCDCAA"/>
                </a:solidFill>
                <a:latin typeface="Consolas"/>
                <a:ea typeface="Consolas"/>
                <a:cs typeface="Consolas"/>
                <a:sym typeface="Consolas"/>
              </a:rPr>
              <a:t>get</a:t>
            </a:r>
            <a:r>
              <a:rPr b="0" i="0" lang="en-US" sz="1600" u="none" cap="none" strike="noStrike">
                <a:solidFill>
                  <a:srgbClr val="CCCCCC"/>
                </a:solidFill>
                <a:latin typeface="Consolas"/>
                <a:ea typeface="Consolas"/>
                <a:cs typeface="Consolas"/>
                <a:sym typeface="Consolas"/>
              </a:rPr>
              <a:t>(</a:t>
            </a:r>
            <a:r>
              <a:rPr b="0" i="0" lang="en-US" sz="1600" u="none" cap="none" strike="noStrike">
                <a:solidFill>
                  <a:srgbClr val="569CD6"/>
                </a:solidFill>
                <a:latin typeface="Consolas"/>
                <a:ea typeface="Consolas"/>
                <a:cs typeface="Consolas"/>
                <a:sym typeface="Consolas"/>
              </a:rPr>
              <a:t>async</a:t>
            </a: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9CDCFE"/>
                </a:solidFill>
                <a:latin typeface="Consolas"/>
                <a:ea typeface="Consolas"/>
                <a:cs typeface="Consolas"/>
                <a:sym typeface="Consolas"/>
              </a:rPr>
              <a:t>req</a:t>
            </a: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9CDCFE"/>
                </a:solidFill>
                <a:latin typeface="Consolas"/>
                <a:ea typeface="Consolas"/>
                <a:cs typeface="Consolas"/>
                <a:sym typeface="Consolas"/>
              </a:rPr>
              <a:t>res</a:t>
            </a: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569CD6"/>
                </a:solidFill>
                <a:latin typeface="Consolas"/>
                <a:ea typeface="Consolas"/>
                <a:cs typeface="Consolas"/>
                <a:sym typeface="Consolas"/>
              </a:rPr>
              <a:t>=&gt;</a:t>
            </a:r>
            <a:r>
              <a:rPr b="0" i="0" lang="en-US" sz="16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C586C0"/>
                </a:solidFill>
                <a:latin typeface="Consolas"/>
                <a:ea typeface="Consolas"/>
                <a:cs typeface="Consolas"/>
                <a:sym typeface="Consolas"/>
              </a:rPr>
              <a:t>try</a:t>
            </a:r>
            <a:r>
              <a:rPr b="0" i="0" lang="en-US" sz="16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9CDCFE"/>
                </a:solidFill>
                <a:latin typeface="Consolas"/>
                <a:ea typeface="Consolas"/>
                <a:cs typeface="Consolas"/>
                <a:sym typeface="Consolas"/>
              </a:rPr>
              <a:t>res</a:t>
            </a:r>
            <a:r>
              <a:rPr b="0" i="0" lang="en-US" sz="1600" u="none" cap="none" strike="noStrike">
                <a:solidFill>
                  <a:srgbClr val="CCCCCC"/>
                </a:solidFill>
                <a:latin typeface="Consolas"/>
                <a:ea typeface="Consolas"/>
                <a:cs typeface="Consolas"/>
                <a:sym typeface="Consolas"/>
              </a:rPr>
              <a:t>.</a:t>
            </a:r>
            <a:r>
              <a:rPr b="0" i="0" lang="en-US" sz="1600" u="none" cap="none" strike="noStrike">
                <a:solidFill>
                  <a:srgbClr val="DCDCAA"/>
                </a:solidFill>
                <a:latin typeface="Consolas"/>
                <a:ea typeface="Consolas"/>
                <a:cs typeface="Consolas"/>
                <a:sym typeface="Consolas"/>
              </a:rPr>
              <a:t>status</a:t>
            </a:r>
            <a:r>
              <a:rPr b="0" i="0" lang="en-US" sz="1600" u="none" cap="none" strike="noStrike">
                <a:solidFill>
                  <a:srgbClr val="CCCCCC"/>
                </a:solidFill>
                <a:latin typeface="Consolas"/>
                <a:ea typeface="Consolas"/>
                <a:cs typeface="Consolas"/>
                <a:sym typeface="Consolas"/>
              </a:rPr>
              <a:t>(</a:t>
            </a:r>
            <a:r>
              <a:rPr b="0" i="0" lang="en-US" sz="1600" u="none" cap="none" strike="noStrike">
                <a:solidFill>
                  <a:srgbClr val="B5CEA8"/>
                </a:solidFill>
                <a:latin typeface="Consolas"/>
                <a:ea typeface="Consolas"/>
                <a:cs typeface="Consolas"/>
                <a:sym typeface="Consolas"/>
              </a:rPr>
              <a:t>200</a:t>
            </a:r>
            <a:r>
              <a:rPr b="0" i="0" lang="en-US" sz="1600" u="none" cap="none" strike="noStrike">
                <a:solidFill>
                  <a:srgbClr val="CCCCCC"/>
                </a:solidFill>
                <a:latin typeface="Consolas"/>
                <a:ea typeface="Consolas"/>
                <a:cs typeface="Consolas"/>
                <a:sym typeface="Consolas"/>
              </a:rPr>
              <a:t>).</a:t>
            </a:r>
            <a:r>
              <a:rPr b="0" i="0" lang="en-US" sz="1600" u="none" cap="none" strike="noStrike">
                <a:solidFill>
                  <a:srgbClr val="DCDCAA"/>
                </a:solidFill>
                <a:latin typeface="Consolas"/>
                <a:ea typeface="Consolas"/>
                <a:cs typeface="Consolas"/>
                <a:sym typeface="Consolas"/>
              </a:rPr>
              <a:t>end</a:t>
            </a:r>
            <a:r>
              <a:rPr b="0" i="0" lang="en-US" sz="1600" u="none" cap="none" strike="noStrike">
                <a:solidFill>
                  <a:srgbClr val="CCCCCC"/>
                </a:solidFill>
                <a:latin typeface="Consolas"/>
                <a:ea typeface="Consolas"/>
                <a:cs typeface="Consolas"/>
                <a:sym typeface="Consolas"/>
              </a:rPr>
              <a:t>(</a:t>
            </a:r>
            <a:r>
              <a:rPr b="0" i="0" lang="en-US" sz="1600" u="none" cap="none" strike="noStrike">
                <a:solidFill>
                  <a:srgbClr val="CE9178"/>
                </a:solidFill>
                <a:latin typeface="Consolas"/>
                <a:ea typeface="Consolas"/>
                <a:cs typeface="Consolas"/>
                <a:sym typeface="Consolas"/>
              </a:rPr>
              <a:t>'Will send all the articles to you!'</a:t>
            </a:r>
            <a:r>
              <a:rPr b="0" i="0" lang="en-US" sz="16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CCCCCC"/>
                </a:solidFill>
                <a:latin typeface="Consolas"/>
                <a:ea typeface="Consolas"/>
                <a:cs typeface="Consolas"/>
                <a:sym typeface="Consolas"/>
              </a:rPr>
              <a:t>        } </a:t>
            </a:r>
            <a:r>
              <a:rPr b="0" i="0" lang="en-US" sz="1600" u="none" cap="none" strike="noStrike">
                <a:solidFill>
                  <a:srgbClr val="C586C0"/>
                </a:solidFill>
                <a:latin typeface="Consolas"/>
                <a:ea typeface="Consolas"/>
                <a:cs typeface="Consolas"/>
                <a:sym typeface="Consolas"/>
              </a:rPr>
              <a:t>catch</a:t>
            </a: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9CDCFE"/>
                </a:solidFill>
                <a:latin typeface="Consolas"/>
                <a:ea typeface="Consolas"/>
                <a:cs typeface="Consolas"/>
                <a:sym typeface="Consolas"/>
              </a:rPr>
              <a:t>err</a:t>
            </a:r>
            <a:r>
              <a:rPr b="0" i="0" lang="en-US" sz="16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9CDCFE"/>
                </a:solidFill>
                <a:latin typeface="Consolas"/>
                <a:ea typeface="Consolas"/>
                <a:cs typeface="Consolas"/>
                <a:sym typeface="Consolas"/>
              </a:rPr>
              <a:t>res</a:t>
            </a:r>
            <a:r>
              <a:rPr b="0" i="0" lang="en-US" sz="1600" u="none" cap="none" strike="noStrike">
                <a:solidFill>
                  <a:srgbClr val="CCCCCC"/>
                </a:solidFill>
                <a:latin typeface="Consolas"/>
                <a:ea typeface="Consolas"/>
                <a:cs typeface="Consolas"/>
                <a:sym typeface="Consolas"/>
              </a:rPr>
              <a:t>.</a:t>
            </a:r>
            <a:r>
              <a:rPr b="0" i="0" lang="en-US" sz="1600" u="none" cap="none" strike="noStrike">
                <a:solidFill>
                  <a:srgbClr val="DCDCAA"/>
                </a:solidFill>
                <a:latin typeface="Consolas"/>
                <a:ea typeface="Consolas"/>
                <a:cs typeface="Consolas"/>
                <a:sym typeface="Consolas"/>
              </a:rPr>
              <a:t>status</a:t>
            </a:r>
            <a:r>
              <a:rPr b="0" i="0" lang="en-US" sz="1600" u="none" cap="none" strike="noStrike">
                <a:solidFill>
                  <a:srgbClr val="CCCCCC"/>
                </a:solidFill>
                <a:latin typeface="Consolas"/>
                <a:ea typeface="Consolas"/>
                <a:cs typeface="Consolas"/>
                <a:sym typeface="Consolas"/>
              </a:rPr>
              <a:t>(</a:t>
            </a:r>
            <a:r>
              <a:rPr b="0" i="0" lang="en-US" sz="1600" u="none" cap="none" strike="noStrike">
                <a:solidFill>
                  <a:srgbClr val="B5CEA8"/>
                </a:solidFill>
                <a:latin typeface="Consolas"/>
                <a:ea typeface="Consolas"/>
                <a:cs typeface="Consolas"/>
                <a:sym typeface="Consolas"/>
              </a:rPr>
              <a:t>500</a:t>
            </a:r>
            <a:r>
              <a:rPr b="0" i="0" lang="en-US" sz="1600" u="none" cap="none" strike="noStrike">
                <a:solidFill>
                  <a:srgbClr val="CCCCCC"/>
                </a:solidFill>
                <a:latin typeface="Consolas"/>
                <a:ea typeface="Consolas"/>
                <a:cs typeface="Consolas"/>
                <a:sym typeface="Consolas"/>
              </a:rPr>
              <a:t>).</a:t>
            </a:r>
            <a:r>
              <a:rPr b="0" i="0" lang="en-US" sz="1600" u="none" cap="none" strike="noStrike">
                <a:solidFill>
                  <a:srgbClr val="DCDCAA"/>
                </a:solidFill>
                <a:latin typeface="Consolas"/>
                <a:ea typeface="Consolas"/>
                <a:cs typeface="Consolas"/>
                <a:sym typeface="Consolas"/>
              </a:rPr>
              <a:t>json</a:t>
            </a: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9CDCFE"/>
                </a:solidFill>
                <a:latin typeface="Consolas"/>
                <a:ea typeface="Consolas"/>
                <a:cs typeface="Consolas"/>
                <a:sym typeface="Consolas"/>
              </a:rPr>
              <a:t>message:</a:t>
            </a: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9CDCFE"/>
                </a:solidFill>
                <a:latin typeface="Consolas"/>
                <a:ea typeface="Consolas"/>
                <a:cs typeface="Consolas"/>
                <a:sym typeface="Consolas"/>
              </a:rPr>
              <a:t>err</a:t>
            </a:r>
            <a:r>
              <a:rPr b="0" i="0" lang="en-US" sz="1600" u="none" cap="none" strike="noStrike">
                <a:solidFill>
                  <a:srgbClr val="CCCCCC"/>
                </a:solidFill>
                <a:latin typeface="Consolas"/>
                <a:ea typeface="Consolas"/>
                <a:cs typeface="Consolas"/>
                <a:sym typeface="Consolas"/>
              </a:rPr>
              <a:t>.</a:t>
            </a:r>
            <a:r>
              <a:rPr b="0" i="0" lang="en-US" sz="1600" u="none" cap="none" strike="noStrike">
                <a:solidFill>
                  <a:srgbClr val="9CDCFE"/>
                </a:solidFill>
                <a:latin typeface="Consolas"/>
                <a:ea typeface="Consolas"/>
                <a:cs typeface="Consolas"/>
                <a:sym typeface="Consolas"/>
              </a:rPr>
              <a:t>message</a:t>
            </a:r>
            <a:r>
              <a:rPr b="0" i="0" lang="en-US" sz="16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121"/>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Express application generator - 7</a:t>
            </a:r>
            <a:endParaRPr/>
          </a:p>
        </p:txBody>
      </p:sp>
      <p:sp>
        <p:nvSpPr>
          <p:cNvPr id="423" name="Google Shape;423;p121"/>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424" name="Google Shape;424;p121"/>
          <p:cNvSpPr txBox="1"/>
          <p:nvPr/>
        </p:nvSpPr>
        <p:spPr>
          <a:xfrm>
            <a:off x="838200" y="1309579"/>
            <a:ext cx="10591060" cy="2308324"/>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6A9955"/>
                </a:solidFill>
                <a:latin typeface="Consolas"/>
                <a:ea typeface="Consolas"/>
                <a:cs typeface="Consolas"/>
                <a:sym typeface="Consolas"/>
              </a:rPr>
              <a:t>// POST a new article</a:t>
            </a:r>
            <a:endParaRPr b="0" i="0" sz="16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DCDCAA"/>
                </a:solidFill>
                <a:latin typeface="Consolas"/>
                <a:ea typeface="Consolas"/>
                <a:cs typeface="Consolas"/>
                <a:sym typeface="Consolas"/>
              </a:rPr>
              <a:t>post</a:t>
            </a:r>
            <a:r>
              <a:rPr b="0" i="0" lang="en-US" sz="1600" u="none" cap="none" strike="noStrike">
                <a:solidFill>
                  <a:srgbClr val="CCCCCC"/>
                </a:solidFill>
                <a:latin typeface="Consolas"/>
                <a:ea typeface="Consolas"/>
                <a:cs typeface="Consolas"/>
                <a:sym typeface="Consolas"/>
              </a:rPr>
              <a:t>(</a:t>
            </a:r>
            <a:r>
              <a:rPr b="0" i="0" lang="en-US" sz="1600" u="none" cap="none" strike="noStrike">
                <a:solidFill>
                  <a:srgbClr val="569CD6"/>
                </a:solidFill>
                <a:latin typeface="Consolas"/>
                <a:ea typeface="Consolas"/>
                <a:cs typeface="Consolas"/>
                <a:sym typeface="Consolas"/>
              </a:rPr>
              <a:t>async</a:t>
            </a: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9CDCFE"/>
                </a:solidFill>
                <a:latin typeface="Consolas"/>
                <a:ea typeface="Consolas"/>
                <a:cs typeface="Consolas"/>
                <a:sym typeface="Consolas"/>
              </a:rPr>
              <a:t>req</a:t>
            </a: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9CDCFE"/>
                </a:solidFill>
                <a:latin typeface="Consolas"/>
                <a:ea typeface="Consolas"/>
                <a:cs typeface="Consolas"/>
                <a:sym typeface="Consolas"/>
              </a:rPr>
              <a:t>res</a:t>
            </a: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569CD6"/>
                </a:solidFill>
                <a:latin typeface="Consolas"/>
                <a:ea typeface="Consolas"/>
                <a:cs typeface="Consolas"/>
                <a:sym typeface="Consolas"/>
              </a:rPr>
              <a:t>=&gt;</a:t>
            </a:r>
            <a:r>
              <a:rPr b="0" i="0" lang="en-US" sz="16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C586C0"/>
                </a:solidFill>
                <a:latin typeface="Consolas"/>
                <a:ea typeface="Consolas"/>
                <a:cs typeface="Consolas"/>
                <a:sym typeface="Consolas"/>
              </a:rPr>
              <a:t>try</a:t>
            </a:r>
            <a:r>
              <a:rPr b="0" i="0" lang="en-US" sz="16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9CDCFE"/>
                </a:solidFill>
                <a:latin typeface="Consolas"/>
                <a:ea typeface="Consolas"/>
                <a:cs typeface="Consolas"/>
                <a:sym typeface="Consolas"/>
              </a:rPr>
              <a:t>res</a:t>
            </a:r>
            <a:r>
              <a:rPr b="0" i="0" lang="en-US" sz="1600" u="none" cap="none" strike="noStrike">
                <a:solidFill>
                  <a:srgbClr val="CCCCCC"/>
                </a:solidFill>
                <a:latin typeface="Consolas"/>
                <a:ea typeface="Consolas"/>
                <a:cs typeface="Consolas"/>
                <a:sym typeface="Consolas"/>
              </a:rPr>
              <a:t>.</a:t>
            </a:r>
            <a:r>
              <a:rPr b="0" i="0" lang="en-US" sz="1600" u="none" cap="none" strike="noStrike">
                <a:solidFill>
                  <a:srgbClr val="DCDCAA"/>
                </a:solidFill>
                <a:latin typeface="Consolas"/>
                <a:ea typeface="Consolas"/>
                <a:cs typeface="Consolas"/>
                <a:sym typeface="Consolas"/>
              </a:rPr>
              <a:t>status</a:t>
            </a:r>
            <a:r>
              <a:rPr b="0" i="0" lang="en-US" sz="1600" u="none" cap="none" strike="noStrike">
                <a:solidFill>
                  <a:srgbClr val="CCCCCC"/>
                </a:solidFill>
                <a:latin typeface="Consolas"/>
                <a:ea typeface="Consolas"/>
                <a:cs typeface="Consolas"/>
                <a:sym typeface="Consolas"/>
              </a:rPr>
              <a:t>(</a:t>
            </a:r>
            <a:r>
              <a:rPr b="0" i="0" lang="en-US" sz="1600" u="none" cap="none" strike="noStrike">
                <a:solidFill>
                  <a:srgbClr val="B5CEA8"/>
                </a:solidFill>
                <a:latin typeface="Consolas"/>
                <a:ea typeface="Consolas"/>
                <a:cs typeface="Consolas"/>
                <a:sym typeface="Consolas"/>
              </a:rPr>
              <a:t>201</a:t>
            </a:r>
            <a:r>
              <a:rPr b="0" i="0" lang="en-US" sz="1600" u="none" cap="none" strike="noStrike">
                <a:solidFill>
                  <a:srgbClr val="CCCCCC"/>
                </a:solidFill>
                <a:latin typeface="Consolas"/>
                <a:ea typeface="Consolas"/>
                <a:cs typeface="Consolas"/>
                <a:sym typeface="Consolas"/>
              </a:rPr>
              <a:t>).</a:t>
            </a:r>
            <a:r>
              <a:rPr b="0" i="0" lang="en-US" sz="1600" u="none" cap="none" strike="noStrike">
                <a:solidFill>
                  <a:srgbClr val="DCDCAA"/>
                </a:solidFill>
                <a:latin typeface="Consolas"/>
                <a:ea typeface="Consolas"/>
                <a:cs typeface="Consolas"/>
                <a:sym typeface="Consolas"/>
              </a:rPr>
              <a:t>json</a:t>
            </a:r>
            <a:r>
              <a:rPr b="0" i="0" lang="en-US" sz="1600" u="none" cap="none" strike="noStrike">
                <a:solidFill>
                  <a:srgbClr val="CCCCCC"/>
                </a:solidFill>
                <a:latin typeface="Consolas"/>
                <a:ea typeface="Consolas"/>
                <a:cs typeface="Consolas"/>
                <a:sym typeface="Consolas"/>
              </a:rPr>
              <a:t>(</a:t>
            </a:r>
            <a:r>
              <a:rPr b="0" i="0" lang="en-US" sz="1600" u="none" cap="none" strike="noStrike">
                <a:solidFill>
                  <a:srgbClr val="CE9178"/>
                </a:solidFill>
                <a:latin typeface="Consolas"/>
                <a:ea typeface="Consolas"/>
                <a:cs typeface="Consolas"/>
                <a:sym typeface="Consolas"/>
              </a:rPr>
              <a:t>'Will add the article: '</a:t>
            </a: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D4D4D4"/>
                </a:solidFill>
                <a:latin typeface="Consolas"/>
                <a:ea typeface="Consolas"/>
                <a:cs typeface="Consolas"/>
                <a:sym typeface="Consolas"/>
              </a:rPr>
              <a:t>+</a:t>
            </a: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9CDCFE"/>
                </a:solidFill>
                <a:latin typeface="Consolas"/>
                <a:ea typeface="Consolas"/>
                <a:cs typeface="Consolas"/>
                <a:sym typeface="Consolas"/>
              </a:rPr>
              <a:t>req</a:t>
            </a:r>
            <a:r>
              <a:rPr b="0" i="0" lang="en-US" sz="1600" u="none" cap="none" strike="noStrike">
                <a:solidFill>
                  <a:srgbClr val="CCCCCC"/>
                </a:solidFill>
                <a:latin typeface="Consolas"/>
                <a:ea typeface="Consolas"/>
                <a:cs typeface="Consolas"/>
                <a:sym typeface="Consolas"/>
              </a:rPr>
              <a:t>.</a:t>
            </a:r>
            <a:r>
              <a:rPr b="0" i="0" lang="en-US" sz="1600" u="none" cap="none" strike="noStrike">
                <a:solidFill>
                  <a:srgbClr val="9CDCFE"/>
                </a:solidFill>
                <a:latin typeface="Consolas"/>
                <a:ea typeface="Consolas"/>
                <a:cs typeface="Consolas"/>
                <a:sym typeface="Consolas"/>
              </a:rPr>
              <a:t>body</a:t>
            </a:r>
            <a:r>
              <a:rPr b="0" i="0" lang="en-US" sz="1600" u="none" cap="none" strike="noStrike">
                <a:solidFill>
                  <a:srgbClr val="CCCCCC"/>
                </a:solidFill>
                <a:latin typeface="Consolas"/>
                <a:ea typeface="Consolas"/>
                <a:cs typeface="Consolas"/>
                <a:sym typeface="Consolas"/>
              </a:rPr>
              <a:t>.</a:t>
            </a:r>
            <a:r>
              <a:rPr b="0" i="0" lang="en-US" sz="1600" u="none" cap="none" strike="noStrike">
                <a:solidFill>
                  <a:srgbClr val="9CDCFE"/>
                </a:solidFill>
                <a:latin typeface="Consolas"/>
                <a:ea typeface="Consolas"/>
                <a:cs typeface="Consolas"/>
                <a:sym typeface="Consolas"/>
              </a:rPr>
              <a:t>title</a:t>
            </a: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D4D4D4"/>
                </a:solidFill>
                <a:latin typeface="Consolas"/>
                <a:ea typeface="Consolas"/>
                <a:cs typeface="Consolas"/>
                <a:sym typeface="Consolas"/>
              </a:rPr>
              <a:t>+</a:t>
            </a:r>
            <a:endParaRPr b="0" i="0" sz="16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CE9178"/>
                </a:solidFill>
                <a:latin typeface="Consolas"/>
                <a:ea typeface="Consolas"/>
                <a:cs typeface="Consolas"/>
                <a:sym typeface="Consolas"/>
              </a:rPr>
              <a:t>' with details: '</a:t>
            </a: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D4D4D4"/>
                </a:solidFill>
                <a:latin typeface="Consolas"/>
                <a:ea typeface="Consolas"/>
                <a:cs typeface="Consolas"/>
                <a:sym typeface="Consolas"/>
              </a:rPr>
              <a:t>+</a:t>
            </a: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9CDCFE"/>
                </a:solidFill>
                <a:latin typeface="Consolas"/>
                <a:ea typeface="Consolas"/>
                <a:cs typeface="Consolas"/>
                <a:sym typeface="Consolas"/>
              </a:rPr>
              <a:t>req</a:t>
            </a:r>
            <a:r>
              <a:rPr b="0" i="0" lang="en-US" sz="1600" u="none" cap="none" strike="noStrike">
                <a:solidFill>
                  <a:srgbClr val="CCCCCC"/>
                </a:solidFill>
                <a:latin typeface="Consolas"/>
                <a:ea typeface="Consolas"/>
                <a:cs typeface="Consolas"/>
                <a:sym typeface="Consolas"/>
              </a:rPr>
              <a:t>.</a:t>
            </a:r>
            <a:r>
              <a:rPr b="0" i="0" lang="en-US" sz="1600" u="none" cap="none" strike="noStrike">
                <a:solidFill>
                  <a:srgbClr val="9CDCFE"/>
                </a:solidFill>
                <a:latin typeface="Consolas"/>
                <a:ea typeface="Consolas"/>
                <a:cs typeface="Consolas"/>
                <a:sym typeface="Consolas"/>
              </a:rPr>
              <a:t>body</a:t>
            </a:r>
            <a:r>
              <a:rPr b="0" i="0" lang="en-US" sz="1600" u="none" cap="none" strike="noStrike">
                <a:solidFill>
                  <a:srgbClr val="CCCCCC"/>
                </a:solidFill>
                <a:latin typeface="Consolas"/>
                <a:ea typeface="Consolas"/>
                <a:cs typeface="Consolas"/>
                <a:sym typeface="Consolas"/>
              </a:rPr>
              <a:t>.</a:t>
            </a:r>
            <a:r>
              <a:rPr b="0" i="0" lang="en-US" sz="1600" u="none" cap="none" strike="noStrike">
                <a:solidFill>
                  <a:srgbClr val="9CDCFE"/>
                </a:solidFill>
                <a:latin typeface="Consolas"/>
                <a:ea typeface="Consolas"/>
                <a:cs typeface="Consolas"/>
                <a:sym typeface="Consolas"/>
              </a:rPr>
              <a:t>text</a:t>
            </a: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D4D4D4"/>
                </a:solidFill>
                <a:latin typeface="Consolas"/>
                <a:ea typeface="Consolas"/>
                <a:cs typeface="Consolas"/>
                <a:sym typeface="Consolas"/>
              </a:rPr>
              <a:t>+</a:t>
            </a: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CE9178"/>
                </a:solidFill>
                <a:latin typeface="Consolas"/>
                <a:ea typeface="Consolas"/>
                <a:cs typeface="Consolas"/>
                <a:sym typeface="Consolas"/>
              </a:rPr>
              <a:t>' and '</a:t>
            </a: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D4D4D4"/>
                </a:solidFill>
                <a:latin typeface="Consolas"/>
                <a:ea typeface="Consolas"/>
                <a:cs typeface="Consolas"/>
                <a:sym typeface="Consolas"/>
              </a:rPr>
              <a:t>+</a:t>
            </a: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9CDCFE"/>
                </a:solidFill>
                <a:latin typeface="Consolas"/>
                <a:ea typeface="Consolas"/>
                <a:cs typeface="Consolas"/>
                <a:sym typeface="Consolas"/>
              </a:rPr>
              <a:t>req</a:t>
            </a:r>
            <a:r>
              <a:rPr b="0" i="0" lang="en-US" sz="1600" u="none" cap="none" strike="noStrike">
                <a:solidFill>
                  <a:srgbClr val="CCCCCC"/>
                </a:solidFill>
                <a:latin typeface="Consolas"/>
                <a:ea typeface="Consolas"/>
                <a:cs typeface="Consolas"/>
                <a:sym typeface="Consolas"/>
              </a:rPr>
              <a:t>.</a:t>
            </a:r>
            <a:r>
              <a:rPr b="0" i="0" lang="en-US" sz="1600" u="none" cap="none" strike="noStrike">
                <a:solidFill>
                  <a:srgbClr val="9CDCFE"/>
                </a:solidFill>
                <a:latin typeface="Consolas"/>
                <a:ea typeface="Consolas"/>
                <a:cs typeface="Consolas"/>
                <a:sym typeface="Consolas"/>
              </a:rPr>
              <a:t>body</a:t>
            </a:r>
            <a:r>
              <a:rPr b="0" i="0" lang="en-US" sz="1600" u="none" cap="none" strike="noStrike">
                <a:solidFill>
                  <a:srgbClr val="CCCCCC"/>
                </a:solidFill>
                <a:latin typeface="Consolas"/>
                <a:ea typeface="Consolas"/>
                <a:cs typeface="Consolas"/>
                <a:sym typeface="Consolas"/>
              </a:rPr>
              <a:t>.</a:t>
            </a:r>
            <a:r>
              <a:rPr b="0" i="0" lang="en-US" sz="1600" u="none" cap="none" strike="noStrike">
                <a:solidFill>
                  <a:srgbClr val="9CDCFE"/>
                </a:solidFill>
                <a:latin typeface="Consolas"/>
                <a:ea typeface="Consolas"/>
                <a:cs typeface="Consolas"/>
                <a:sym typeface="Consolas"/>
              </a:rPr>
              <a:t>date</a:t>
            </a:r>
            <a:r>
              <a:rPr b="0" i="0" lang="en-US" sz="16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CCCCCC"/>
                </a:solidFill>
                <a:latin typeface="Consolas"/>
                <a:ea typeface="Consolas"/>
                <a:cs typeface="Consolas"/>
                <a:sym typeface="Consolas"/>
              </a:rPr>
              <a:t>        } </a:t>
            </a:r>
            <a:r>
              <a:rPr b="0" i="0" lang="en-US" sz="1600" u="none" cap="none" strike="noStrike">
                <a:solidFill>
                  <a:srgbClr val="C586C0"/>
                </a:solidFill>
                <a:latin typeface="Consolas"/>
                <a:ea typeface="Consolas"/>
                <a:cs typeface="Consolas"/>
                <a:sym typeface="Consolas"/>
              </a:rPr>
              <a:t>catch</a:t>
            </a: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9CDCFE"/>
                </a:solidFill>
                <a:latin typeface="Consolas"/>
                <a:ea typeface="Consolas"/>
                <a:cs typeface="Consolas"/>
                <a:sym typeface="Consolas"/>
              </a:rPr>
              <a:t>err</a:t>
            </a:r>
            <a:r>
              <a:rPr b="0" i="0" lang="en-US" sz="16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9CDCFE"/>
                </a:solidFill>
                <a:latin typeface="Consolas"/>
                <a:ea typeface="Consolas"/>
                <a:cs typeface="Consolas"/>
                <a:sym typeface="Consolas"/>
              </a:rPr>
              <a:t>res</a:t>
            </a:r>
            <a:r>
              <a:rPr b="0" i="0" lang="en-US" sz="1600" u="none" cap="none" strike="noStrike">
                <a:solidFill>
                  <a:srgbClr val="CCCCCC"/>
                </a:solidFill>
                <a:latin typeface="Consolas"/>
                <a:ea typeface="Consolas"/>
                <a:cs typeface="Consolas"/>
                <a:sym typeface="Consolas"/>
              </a:rPr>
              <a:t>.</a:t>
            </a:r>
            <a:r>
              <a:rPr b="0" i="0" lang="en-US" sz="1600" u="none" cap="none" strike="noStrike">
                <a:solidFill>
                  <a:srgbClr val="DCDCAA"/>
                </a:solidFill>
                <a:latin typeface="Consolas"/>
                <a:ea typeface="Consolas"/>
                <a:cs typeface="Consolas"/>
                <a:sym typeface="Consolas"/>
              </a:rPr>
              <a:t>status</a:t>
            </a:r>
            <a:r>
              <a:rPr b="0" i="0" lang="en-US" sz="1600" u="none" cap="none" strike="noStrike">
                <a:solidFill>
                  <a:srgbClr val="CCCCCC"/>
                </a:solidFill>
                <a:latin typeface="Consolas"/>
                <a:ea typeface="Consolas"/>
                <a:cs typeface="Consolas"/>
                <a:sym typeface="Consolas"/>
              </a:rPr>
              <a:t>(</a:t>
            </a:r>
            <a:r>
              <a:rPr b="0" i="0" lang="en-US" sz="1600" u="none" cap="none" strike="noStrike">
                <a:solidFill>
                  <a:srgbClr val="B5CEA8"/>
                </a:solidFill>
                <a:latin typeface="Consolas"/>
                <a:ea typeface="Consolas"/>
                <a:cs typeface="Consolas"/>
                <a:sym typeface="Consolas"/>
              </a:rPr>
              <a:t>400</a:t>
            </a:r>
            <a:r>
              <a:rPr b="0" i="0" lang="en-US" sz="1600" u="none" cap="none" strike="noStrike">
                <a:solidFill>
                  <a:srgbClr val="CCCCCC"/>
                </a:solidFill>
                <a:latin typeface="Consolas"/>
                <a:ea typeface="Consolas"/>
                <a:cs typeface="Consolas"/>
                <a:sym typeface="Consolas"/>
              </a:rPr>
              <a:t>).</a:t>
            </a:r>
            <a:r>
              <a:rPr b="0" i="0" lang="en-US" sz="1600" u="none" cap="none" strike="noStrike">
                <a:solidFill>
                  <a:srgbClr val="DCDCAA"/>
                </a:solidFill>
                <a:latin typeface="Consolas"/>
                <a:ea typeface="Consolas"/>
                <a:cs typeface="Consolas"/>
                <a:sym typeface="Consolas"/>
              </a:rPr>
              <a:t>json</a:t>
            </a: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9CDCFE"/>
                </a:solidFill>
                <a:latin typeface="Consolas"/>
                <a:ea typeface="Consolas"/>
                <a:cs typeface="Consolas"/>
                <a:sym typeface="Consolas"/>
              </a:rPr>
              <a:t>message:</a:t>
            </a: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9CDCFE"/>
                </a:solidFill>
                <a:latin typeface="Consolas"/>
                <a:ea typeface="Consolas"/>
                <a:cs typeface="Consolas"/>
                <a:sym typeface="Consolas"/>
              </a:rPr>
              <a:t>err</a:t>
            </a:r>
            <a:r>
              <a:rPr b="0" i="0" lang="en-US" sz="1600" u="none" cap="none" strike="noStrike">
                <a:solidFill>
                  <a:srgbClr val="CCCCCC"/>
                </a:solidFill>
                <a:latin typeface="Consolas"/>
                <a:ea typeface="Consolas"/>
                <a:cs typeface="Consolas"/>
                <a:sym typeface="Consolas"/>
              </a:rPr>
              <a:t>.</a:t>
            </a:r>
            <a:r>
              <a:rPr b="0" i="0" lang="en-US" sz="1600" u="none" cap="none" strike="noStrike">
                <a:solidFill>
                  <a:srgbClr val="9CDCFE"/>
                </a:solidFill>
                <a:latin typeface="Consolas"/>
                <a:ea typeface="Consolas"/>
                <a:cs typeface="Consolas"/>
                <a:sym typeface="Consolas"/>
              </a:rPr>
              <a:t>message</a:t>
            </a:r>
            <a:r>
              <a:rPr b="0" i="0" lang="en-US" sz="16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p:txBody>
      </p:sp>
      <p:pic>
        <p:nvPicPr>
          <p:cNvPr id="425" name="Google Shape;425;p121"/>
          <p:cNvPicPr preferRelativeResize="0"/>
          <p:nvPr/>
        </p:nvPicPr>
        <p:blipFill rotWithShape="1">
          <a:blip r:embed="rId3">
            <a:alphaModFix/>
          </a:blip>
          <a:srcRect b="0" l="0" r="0" t="0"/>
          <a:stretch/>
        </p:blipFill>
        <p:spPr>
          <a:xfrm>
            <a:off x="838200" y="3660874"/>
            <a:ext cx="6567805" cy="277685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122"/>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Express application generator - 8</a:t>
            </a:r>
            <a:endParaRPr/>
          </a:p>
        </p:txBody>
      </p:sp>
      <p:sp>
        <p:nvSpPr>
          <p:cNvPr id="431" name="Google Shape;431;p122"/>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432" name="Google Shape;432;p122"/>
          <p:cNvSpPr txBox="1"/>
          <p:nvPr/>
        </p:nvSpPr>
        <p:spPr>
          <a:xfrm>
            <a:off x="838200" y="1581214"/>
            <a:ext cx="10591060" cy="2062103"/>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6A9955"/>
                </a:solidFill>
                <a:latin typeface="Consolas"/>
                <a:ea typeface="Consolas"/>
                <a:cs typeface="Consolas"/>
                <a:sym typeface="Consolas"/>
              </a:rPr>
              <a:t>// PUT a new article</a:t>
            </a:r>
            <a:endParaRPr b="0" i="0" sz="16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DCDCAA"/>
                </a:solidFill>
                <a:latin typeface="Consolas"/>
                <a:ea typeface="Consolas"/>
                <a:cs typeface="Consolas"/>
                <a:sym typeface="Consolas"/>
              </a:rPr>
              <a:t>put</a:t>
            </a:r>
            <a:r>
              <a:rPr b="0" i="0" lang="en-US" sz="1600" u="none" cap="none" strike="noStrike">
                <a:solidFill>
                  <a:srgbClr val="CCCCCC"/>
                </a:solidFill>
                <a:latin typeface="Consolas"/>
                <a:ea typeface="Consolas"/>
                <a:cs typeface="Consolas"/>
                <a:sym typeface="Consolas"/>
              </a:rPr>
              <a:t>(</a:t>
            </a:r>
            <a:r>
              <a:rPr b="0" i="0" lang="en-US" sz="1600" u="none" cap="none" strike="noStrike">
                <a:solidFill>
                  <a:srgbClr val="569CD6"/>
                </a:solidFill>
                <a:latin typeface="Consolas"/>
                <a:ea typeface="Consolas"/>
                <a:cs typeface="Consolas"/>
                <a:sym typeface="Consolas"/>
              </a:rPr>
              <a:t>async</a:t>
            </a: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9CDCFE"/>
                </a:solidFill>
                <a:latin typeface="Consolas"/>
                <a:ea typeface="Consolas"/>
                <a:cs typeface="Consolas"/>
                <a:sym typeface="Consolas"/>
              </a:rPr>
              <a:t>req</a:t>
            </a: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9CDCFE"/>
                </a:solidFill>
                <a:latin typeface="Consolas"/>
                <a:ea typeface="Consolas"/>
                <a:cs typeface="Consolas"/>
                <a:sym typeface="Consolas"/>
              </a:rPr>
              <a:t>res</a:t>
            </a: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569CD6"/>
                </a:solidFill>
                <a:latin typeface="Consolas"/>
                <a:ea typeface="Consolas"/>
                <a:cs typeface="Consolas"/>
                <a:sym typeface="Consolas"/>
              </a:rPr>
              <a:t>=&gt;</a:t>
            </a:r>
            <a:r>
              <a:rPr b="0" i="0" lang="en-US" sz="16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C586C0"/>
                </a:solidFill>
                <a:latin typeface="Consolas"/>
                <a:ea typeface="Consolas"/>
                <a:cs typeface="Consolas"/>
                <a:sym typeface="Consolas"/>
              </a:rPr>
              <a:t>try</a:t>
            </a:r>
            <a:r>
              <a:rPr b="0" i="0" lang="en-US" sz="16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9CDCFE"/>
                </a:solidFill>
                <a:latin typeface="Consolas"/>
                <a:ea typeface="Consolas"/>
                <a:cs typeface="Consolas"/>
                <a:sym typeface="Consolas"/>
              </a:rPr>
              <a:t>res</a:t>
            </a:r>
            <a:r>
              <a:rPr b="0" i="0" lang="en-US" sz="1600" u="none" cap="none" strike="noStrike">
                <a:solidFill>
                  <a:srgbClr val="CCCCCC"/>
                </a:solidFill>
                <a:latin typeface="Consolas"/>
                <a:ea typeface="Consolas"/>
                <a:cs typeface="Consolas"/>
                <a:sym typeface="Consolas"/>
              </a:rPr>
              <a:t>.</a:t>
            </a:r>
            <a:r>
              <a:rPr b="0" i="0" lang="en-US" sz="1600" u="none" cap="none" strike="noStrike">
                <a:solidFill>
                  <a:srgbClr val="DCDCAA"/>
                </a:solidFill>
                <a:latin typeface="Consolas"/>
                <a:ea typeface="Consolas"/>
                <a:cs typeface="Consolas"/>
                <a:sym typeface="Consolas"/>
              </a:rPr>
              <a:t>status</a:t>
            </a:r>
            <a:r>
              <a:rPr b="0" i="0" lang="en-US" sz="1600" u="none" cap="none" strike="noStrike">
                <a:solidFill>
                  <a:srgbClr val="CCCCCC"/>
                </a:solidFill>
                <a:latin typeface="Consolas"/>
                <a:ea typeface="Consolas"/>
                <a:cs typeface="Consolas"/>
                <a:sym typeface="Consolas"/>
              </a:rPr>
              <a:t>(</a:t>
            </a:r>
            <a:r>
              <a:rPr b="0" i="0" lang="en-US" sz="1600" u="none" cap="none" strike="noStrike">
                <a:solidFill>
                  <a:srgbClr val="B5CEA8"/>
                </a:solidFill>
                <a:latin typeface="Consolas"/>
                <a:ea typeface="Consolas"/>
                <a:cs typeface="Consolas"/>
                <a:sym typeface="Consolas"/>
              </a:rPr>
              <a:t>403</a:t>
            </a:r>
            <a:r>
              <a:rPr b="0" i="0" lang="en-US" sz="1600" u="none" cap="none" strike="noStrike">
                <a:solidFill>
                  <a:srgbClr val="CCCCCC"/>
                </a:solidFill>
                <a:latin typeface="Consolas"/>
                <a:ea typeface="Consolas"/>
                <a:cs typeface="Consolas"/>
                <a:sym typeface="Consolas"/>
              </a:rPr>
              <a:t>).</a:t>
            </a:r>
            <a:r>
              <a:rPr b="0" i="0" lang="en-US" sz="1600" u="none" cap="none" strike="noStrike">
                <a:solidFill>
                  <a:srgbClr val="DCDCAA"/>
                </a:solidFill>
                <a:latin typeface="Consolas"/>
                <a:ea typeface="Consolas"/>
                <a:cs typeface="Consolas"/>
                <a:sym typeface="Consolas"/>
              </a:rPr>
              <a:t>json</a:t>
            </a:r>
            <a:r>
              <a:rPr b="0" i="0" lang="en-US" sz="1600" u="none" cap="none" strike="noStrike">
                <a:solidFill>
                  <a:srgbClr val="CCCCCC"/>
                </a:solidFill>
                <a:latin typeface="Consolas"/>
                <a:ea typeface="Consolas"/>
                <a:cs typeface="Consolas"/>
                <a:sym typeface="Consolas"/>
              </a:rPr>
              <a:t>(</a:t>
            </a:r>
            <a:r>
              <a:rPr b="0" i="0" lang="en-US" sz="1600" u="none" cap="none" strike="noStrike">
                <a:solidFill>
                  <a:srgbClr val="CE9178"/>
                </a:solidFill>
                <a:latin typeface="Consolas"/>
                <a:ea typeface="Consolas"/>
                <a:cs typeface="Consolas"/>
                <a:sym typeface="Consolas"/>
              </a:rPr>
              <a:t>'PUT operation not supported on /articles'</a:t>
            </a:r>
            <a:r>
              <a:rPr b="0" i="0" lang="en-US" sz="16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CCCCCC"/>
                </a:solidFill>
                <a:latin typeface="Consolas"/>
                <a:ea typeface="Consolas"/>
                <a:cs typeface="Consolas"/>
                <a:sym typeface="Consolas"/>
              </a:rPr>
              <a:t>        } </a:t>
            </a:r>
            <a:r>
              <a:rPr b="0" i="0" lang="en-US" sz="1600" u="none" cap="none" strike="noStrike">
                <a:solidFill>
                  <a:srgbClr val="C586C0"/>
                </a:solidFill>
                <a:latin typeface="Consolas"/>
                <a:ea typeface="Consolas"/>
                <a:cs typeface="Consolas"/>
                <a:sym typeface="Consolas"/>
              </a:rPr>
              <a:t>catch</a:t>
            </a: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9CDCFE"/>
                </a:solidFill>
                <a:latin typeface="Consolas"/>
                <a:ea typeface="Consolas"/>
                <a:cs typeface="Consolas"/>
                <a:sym typeface="Consolas"/>
              </a:rPr>
              <a:t>err</a:t>
            </a:r>
            <a:r>
              <a:rPr b="0" i="0" lang="en-US" sz="16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9CDCFE"/>
                </a:solidFill>
                <a:latin typeface="Consolas"/>
                <a:ea typeface="Consolas"/>
                <a:cs typeface="Consolas"/>
                <a:sym typeface="Consolas"/>
              </a:rPr>
              <a:t>res</a:t>
            </a:r>
            <a:r>
              <a:rPr b="0" i="0" lang="en-US" sz="1600" u="none" cap="none" strike="noStrike">
                <a:solidFill>
                  <a:srgbClr val="CCCCCC"/>
                </a:solidFill>
                <a:latin typeface="Consolas"/>
                <a:ea typeface="Consolas"/>
                <a:cs typeface="Consolas"/>
                <a:sym typeface="Consolas"/>
              </a:rPr>
              <a:t>.</a:t>
            </a:r>
            <a:r>
              <a:rPr b="0" i="0" lang="en-US" sz="1600" u="none" cap="none" strike="noStrike">
                <a:solidFill>
                  <a:srgbClr val="DCDCAA"/>
                </a:solidFill>
                <a:latin typeface="Consolas"/>
                <a:ea typeface="Consolas"/>
                <a:cs typeface="Consolas"/>
                <a:sym typeface="Consolas"/>
              </a:rPr>
              <a:t>status</a:t>
            </a:r>
            <a:r>
              <a:rPr b="0" i="0" lang="en-US" sz="1600" u="none" cap="none" strike="noStrike">
                <a:solidFill>
                  <a:srgbClr val="CCCCCC"/>
                </a:solidFill>
                <a:latin typeface="Consolas"/>
                <a:ea typeface="Consolas"/>
                <a:cs typeface="Consolas"/>
                <a:sym typeface="Consolas"/>
              </a:rPr>
              <a:t>(</a:t>
            </a:r>
            <a:r>
              <a:rPr b="0" i="0" lang="en-US" sz="1600" u="none" cap="none" strike="noStrike">
                <a:solidFill>
                  <a:srgbClr val="B5CEA8"/>
                </a:solidFill>
                <a:latin typeface="Consolas"/>
                <a:ea typeface="Consolas"/>
                <a:cs typeface="Consolas"/>
                <a:sym typeface="Consolas"/>
              </a:rPr>
              <a:t>400</a:t>
            </a:r>
            <a:r>
              <a:rPr b="0" i="0" lang="en-US" sz="1600" u="none" cap="none" strike="noStrike">
                <a:solidFill>
                  <a:srgbClr val="CCCCCC"/>
                </a:solidFill>
                <a:latin typeface="Consolas"/>
                <a:ea typeface="Consolas"/>
                <a:cs typeface="Consolas"/>
                <a:sym typeface="Consolas"/>
              </a:rPr>
              <a:t>).</a:t>
            </a:r>
            <a:r>
              <a:rPr b="0" i="0" lang="en-US" sz="1600" u="none" cap="none" strike="noStrike">
                <a:solidFill>
                  <a:srgbClr val="DCDCAA"/>
                </a:solidFill>
                <a:latin typeface="Consolas"/>
                <a:ea typeface="Consolas"/>
                <a:cs typeface="Consolas"/>
                <a:sym typeface="Consolas"/>
              </a:rPr>
              <a:t>json</a:t>
            </a: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9CDCFE"/>
                </a:solidFill>
                <a:latin typeface="Consolas"/>
                <a:ea typeface="Consolas"/>
                <a:cs typeface="Consolas"/>
                <a:sym typeface="Consolas"/>
              </a:rPr>
              <a:t>message:</a:t>
            </a: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9CDCFE"/>
                </a:solidFill>
                <a:latin typeface="Consolas"/>
                <a:ea typeface="Consolas"/>
                <a:cs typeface="Consolas"/>
                <a:sym typeface="Consolas"/>
              </a:rPr>
              <a:t>err</a:t>
            </a:r>
            <a:r>
              <a:rPr b="0" i="0" lang="en-US" sz="1600" u="none" cap="none" strike="noStrike">
                <a:solidFill>
                  <a:srgbClr val="CCCCCC"/>
                </a:solidFill>
                <a:latin typeface="Consolas"/>
                <a:ea typeface="Consolas"/>
                <a:cs typeface="Consolas"/>
                <a:sym typeface="Consolas"/>
              </a:rPr>
              <a:t>.</a:t>
            </a:r>
            <a:r>
              <a:rPr b="0" i="0" lang="en-US" sz="1600" u="none" cap="none" strike="noStrike">
                <a:solidFill>
                  <a:srgbClr val="9CDCFE"/>
                </a:solidFill>
                <a:latin typeface="Consolas"/>
                <a:ea typeface="Consolas"/>
                <a:cs typeface="Consolas"/>
                <a:sym typeface="Consolas"/>
              </a:rPr>
              <a:t>message</a:t>
            </a:r>
            <a:r>
              <a:rPr b="0" i="0" lang="en-US" sz="16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p:txBody>
      </p:sp>
      <p:pic>
        <p:nvPicPr>
          <p:cNvPr id="433" name="Google Shape;433;p122"/>
          <p:cNvPicPr preferRelativeResize="0"/>
          <p:nvPr/>
        </p:nvPicPr>
        <p:blipFill rotWithShape="1">
          <a:blip r:embed="rId3">
            <a:alphaModFix/>
          </a:blip>
          <a:srcRect b="0" l="0" r="0" t="0"/>
          <a:stretch/>
        </p:blipFill>
        <p:spPr>
          <a:xfrm>
            <a:off x="838200" y="3714221"/>
            <a:ext cx="6567805" cy="26955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123"/>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Express application generator - 9</a:t>
            </a:r>
            <a:endParaRPr/>
          </a:p>
        </p:txBody>
      </p:sp>
      <p:sp>
        <p:nvSpPr>
          <p:cNvPr id="439" name="Google Shape;439;p123"/>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440" name="Google Shape;440;p123"/>
          <p:cNvSpPr txBox="1"/>
          <p:nvPr/>
        </p:nvSpPr>
        <p:spPr>
          <a:xfrm>
            <a:off x="838200" y="1417927"/>
            <a:ext cx="10651301" cy="2062103"/>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6A9955"/>
                </a:solidFill>
                <a:latin typeface="Consolas"/>
                <a:ea typeface="Consolas"/>
                <a:cs typeface="Consolas"/>
                <a:sym typeface="Consolas"/>
              </a:rPr>
              <a:t>// DELETE all articles</a:t>
            </a:r>
            <a:endParaRPr b="0" i="0" sz="16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DCDCAA"/>
                </a:solidFill>
                <a:latin typeface="Consolas"/>
                <a:ea typeface="Consolas"/>
                <a:cs typeface="Consolas"/>
                <a:sym typeface="Consolas"/>
              </a:rPr>
              <a:t>delete</a:t>
            </a:r>
            <a:r>
              <a:rPr b="0" i="0" lang="en-US" sz="1600" u="none" cap="none" strike="noStrike">
                <a:solidFill>
                  <a:srgbClr val="CCCCCC"/>
                </a:solidFill>
                <a:latin typeface="Consolas"/>
                <a:ea typeface="Consolas"/>
                <a:cs typeface="Consolas"/>
                <a:sym typeface="Consolas"/>
              </a:rPr>
              <a:t>(</a:t>
            </a:r>
            <a:r>
              <a:rPr b="0" i="0" lang="en-US" sz="1600" u="none" cap="none" strike="noStrike">
                <a:solidFill>
                  <a:srgbClr val="569CD6"/>
                </a:solidFill>
                <a:latin typeface="Consolas"/>
                <a:ea typeface="Consolas"/>
                <a:cs typeface="Consolas"/>
                <a:sym typeface="Consolas"/>
              </a:rPr>
              <a:t>async</a:t>
            </a: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9CDCFE"/>
                </a:solidFill>
                <a:latin typeface="Consolas"/>
                <a:ea typeface="Consolas"/>
                <a:cs typeface="Consolas"/>
                <a:sym typeface="Consolas"/>
              </a:rPr>
              <a:t>req</a:t>
            </a: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9CDCFE"/>
                </a:solidFill>
                <a:latin typeface="Consolas"/>
                <a:ea typeface="Consolas"/>
                <a:cs typeface="Consolas"/>
                <a:sym typeface="Consolas"/>
              </a:rPr>
              <a:t>res</a:t>
            </a: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569CD6"/>
                </a:solidFill>
                <a:latin typeface="Consolas"/>
                <a:ea typeface="Consolas"/>
                <a:cs typeface="Consolas"/>
                <a:sym typeface="Consolas"/>
              </a:rPr>
              <a:t>=&gt;</a:t>
            </a:r>
            <a:r>
              <a:rPr b="0" i="0" lang="en-US" sz="16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C586C0"/>
                </a:solidFill>
                <a:latin typeface="Consolas"/>
                <a:ea typeface="Consolas"/>
                <a:cs typeface="Consolas"/>
                <a:sym typeface="Consolas"/>
              </a:rPr>
              <a:t>try</a:t>
            </a:r>
            <a:r>
              <a:rPr b="0" i="0" lang="en-US" sz="16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9CDCFE"/>
                </a:solidFill>
                <a:latin typeface="Consolas"/>
                <a:ea typeface="Consolas"/>
                <a:cs typeface="Consolas"/>
                <a:sym typeface="Consolas"/>
              </a:rPr>
              <a:t>res</a:t>
            </a:r>
            <a:r>
              <a:rPr b="0" i="0" lang="en-US" sz="1600" u="none" cap="none" strike="noStrike">
                <a:solidFill>
                  <a:srgbClr val="CCCCCC"/>
                </a:solidFill>
                <a:latin typeface="Consolas"/>
                <a:ea typeface="Consolas"/>
                <a:cs typeface="Consolas"/>
                <a:sym typeface="Consolas"/>
              </a:rPr>
              <a:t>.</a:t>
            </a:r>
            <a:r>
              <a:rPr b="0" i="0" lang="en-US" sz="1600" u="none" cap="none" strike="noStrike">
                <a:solidFill>
                  <a:srgbClr val="DCDCAA"/>
                </a:solidFill>
                <a:latin typeface="Consolas"/>
                <a:ea typeface="Consolas"/>
                <a:cs typeface="Consolas"/>
                <a:sym typeface="Consolas"/>
              </a:rPr>
              <a:t>status</a:t>
            </a:r>
            <a:r>
              <a:rPr b="0" i="0" lang="en-US" sz="1600" u="none" cap="none" strike="noStrike">
                <a:solidFill>
                  <a:srgbClr val="CCCCCC"/>
                </a:solidFill>
                <a:latin typeface="Consolas"/>
                <a:ea typeface="Consolas"/>
                <a:cs typeface="Consolas"/>
                <a:sym typeface="Consolas"/>
              </a:rPr>
              <a:t>(</a:t>
            </a:r>
            <a:r>
              <a:rPr b="0" i="0" lang="en-US" sz="1600" u="none" cap="none" strike="noStrike">
                <a:solidFill>
                  <a:srgbClr val="B5CEA8"/>
                </a:solidFill>
                <a:latin typeface="Consolas"/>
                <a:ea typeface="Consolas"/>
                <a:cs typeface="Consolas"/>
                <a:sym typeface="Consolas"/>
              </a:rPr>
              <a:t>200</a:t>
            </a:r>
            <a:r>
              <a:rPr b="0" i="0" lang="en-US" sz="1600" u="none" cap="none" strike="noStrike">
                <a:solidFill>
                  <a:srgbClr val="CCCCCC"/>
                </a:solidFill>
                <a:latin typeface="Consolas"/>
                <a:ea typeface="Consolas"/>
                <a:cs typeface="Consolas"/>
                <a:sym typeface="Consolas"/>
              </a:rPr>
              <a:t>).</a:t>
            </a:r>
            <a:r>
              <a:rPr b="0" i="0" lang="en-US" sz="1600" u="none" cap="none" strike="noStrike">
                <a:solidFill>
                  <a:srgbClr val="DCDCAA"/>
                </a:solidFill>
                <a:latin typeface="Consolas"/>
                <a:ea typeface="Consolas"/>
                <a:cs typeface="Consolas"/>
                <a:sym typeface="Consolas"/>
              </a:rPr>
              <a:t>json</a:t>
            </a:r>
            <a:r>
              <a:rPr b="0" i="0" lang="en-US" sz="1600" u="none" cap="none" strike="noStrike">
                <a:solidFill>
                  <a:srgbClr val="CCCCCC"/>
                </a:solidFill>
                <a:latin typeface="Consolas"/>
                <a:ea typeface="Consolas"/>
                <a:cs typeface="Consolas"/>
                <a:sym typeface="Consolas"/>
              </a:rPr>
              <a:t>(</a:t>
            </a:r>
            <a:r>
              <a:rPr b="0" i="0" lang="en-US" sz="1600" u="none" cap="none" strike="noStrike">
                <a:solidFill>
                  <a:srgbClr val="CE9178"/>
                </a:solidFill>
                <a:latin typeface="Consolas"/>
                <a:ea typeface="Consolas"/>
                <a:cs typeface="Consolas"/>
                <a:sym typeface="Consolas"/>
              </a:rPr>
              <a:t>'Deleting all articles'</a:t>
            </a:r>
            <a:r>
              <a:rPr b="0" i="0" lang="en-US" sz="16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CCCCCC"/>
                </a:solidFill>
                <a:latin typeface="Consolas"/>
                <a:ea typeface="Consolas"/>
                <a:cs typeface="Consolas"/>
                <a:sym typeface="Consolas"/>
              </a:rPr>
              <a:t>        } </a:t>
            </a:r>
            <a:r>
              <a:rPr b="0" i="0" lang="en-US" sz="1600" u="none" cap="none" strike="noStrike">
                <a:solidFill>
                  <a:srgbClr val="C586C0"/>
                </a:solidFill>
                <a:latin typeface="Consolas"/>
                <a:ea typeface="Consolas"/>
                <a:cs typeface="Consolas"/>
                <a:sym typeface="Consolas"/>
              </a:rPr>
              <a:t>catch</a:t>
            </a: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9CDCFE"/>
                </a:solidFill>
                <a:latin typeface="Consolas"/>
                <a:ea typeface="Consolas"/>
                <a:cs typeface="Consolas"/>
                <a:sym typeface="Consolas"/>
              </a:rPr>
              <a:t>err</a:t>
            </a:r>
            <a:r>
              <a:rPr b="0" i="0" lang="en-US" sz="16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9CDCFE"/>
                </a:solidFill>
                <a:latin typeface="Consolas"/>
                <a:ea typeface="Consolas"/>
                <a:cs typeface="Consolas"/>
                <a:sym typeface="Consolas"/>
              </a:rPr>
              <a:t>res</a:t>
            </a:r>
            <a:r>
              <a:rPr b="0" i="0" lang="en-US" sz="1600" u="none" cap="none" strike="noStrike">
                <a:solidFill>
                  <a:srgbClr val="CCCCCC"/>
                </a:solidFill>
                <a:latin typeface="Consolas"/>
                <a:ea typeface="Consolas"/>
                <a:cs typeface="Consolas"/>
                <a:sym typeface="Consolas"/>
              </a:rPr>
              <a:t>.</a:t>
            </a:r>
            <a:r>
              <a:rPr b="0" i="0" lang="en-US" sz="1600" u="none" cap="none" strike="noStrike">
                <a:solidFill>
                  <a:srgbClr val="DCDCAA"/>
                </a:solidFill>
                <a:latin typeface="Consolas"/>
                <a:ea typeface="Consolas"/>
                <a:cs typeface="Consolas"/>
                <a:sym typeface="Consolas"/>
              </a:rPr>
              <a:t>status</a:t>
            </a:r>
            <a:r>
              <a:rPr b="0" i="0" lang="en-US" sz="1600" u="none" cap="none" strike="noStrike">
                <a:solidFill>
                  <a:srgbClr val="CCCCCC"/>
                </a:solidFill>
                <a:latin typeface="Consolas"/>
                <a:ea typeface="Consolas"/>
                <a:cs typeface="Consolas"/>
                <a:sym typeface="Consolas"/>
              </a:rPr>
              <a:t>(</a:t>
            </a:r>
            <a:r>
              <a:rPr b="0" i="0" lang="en-US" sz="1600" u="none" cap="none" strike="noStrike">
                <a:solidFill>
                  <a:srgbClr val="B5CEA8"/>
                </a:solidFill>
                <a:latin typeface="Consolas"/>
                <a:ea typeface="Consolas"/>
                <a:cs typeface="Consolas"/>
                <a:sym typeface="Consolas"/>
              </a:rPr>
              <a:t>400</a:t>
            </a:r>
            <a:r>
              <a:rPr b="0" i="0" lang="en-US" sz="1600" u="none" cap="none" strike="noStrike">
                <a:solidFill>
                  <a:srgbClr val="CCCCCC"/>
                </a:solidFill>
                <a:latin typeface="Consolas"/>
                <a:ea typeface="Consolas"/>
                <a:cs typeface="Consolas"/>
                <a:sym typeface="Consolas"/>
              </a:rPr>
              <a:t>).</a:t>
            </a:r>
            <a:r>
              <a:rPr b="0" i="0" lang="en-US" sz="1600" u="none" cap="none" strike="noStrike">
                <a:solidFill>
                  <a:srgbClr val="DCDCAA"/>
                </a:solidFill>
                <a:latin typeface="Consolas"/>
                <a:ea typeface="Consolas"/>
                <a:cs typeface="Consolas"/>
                <a:sym typeface="Consolas"/>
              </a:rPr>
              <a:t>json</a:t>
            </a: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9CDCFE"/>
                </a:solidFill>
                <a:latin typeface="Consolas"/>
                <a:ea typeface="Consolas"/>
                <a:cs typeface="Consolas"/>
                <a:sym typeface="Consolas"/>
              </a:rPr>
              <a:t>message:</a:t>
            </a: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9CDCFE"/>
                </a:solidFill>
                <a:latin typeface="Consolas"/>
                <a:ea typeface="Consolas"/>
                <a:cs typeface="Consolas"/>
                <a:sym typeface="Consolas"/>
              </a:rPr>
              <a:t>err</a:t>
            </a:r>
            <a:r>
              <a:rPr b="0" i="0" lang="en-US" sz="1600" u="none" cap="none" strike="noStrike">
                <a:solidFill>
                  <a:srgbClr val="CCCCCC"/>
                </a:solidFill>
                <a:latin typeface="Consolas"/>
                <a:ea typeface="Consolas"/>
                <a:cs typeface="Consolas"/>
                <a:sym typeface="Consolas"/>
              </a:rPr>
              <a:t>.</a:t>
            </a:r>
            <a:r>
              <a:rPr b="0" i="0" lang="en-US" sz="1600" u="none" cap="none" strike="noStrike">
                <a:solidFill>
                  <a:srgbClr val="9CDCFE"/>
                </a:solidFill>
                <a:latin typeface="Consolas"/>
                <a:ea typeface="Consolas"/>
                <a:cs typeface="Consolas"/>
                <a:sym typeface="Consolas"/>
              </a:rPr>
              <a:t>message</a:t>
            </a:r>
            <a:r>
              <a:rPr b="0" i="0" lang="en-US" sz="16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p:txBody>
      </p:sp>
      <p:pic>
        <p:nvPicPr>
          <p:cNvPr id="441" name="Google Shape;441;p123"/>
          <p:cNvPicPr preferRelativeResize="0"/>
          <p:nvPr/>
        </p:nvPicPr>
        <p:blipFill rotWithShape="1">
          <a:blip r:embed="rId3">
            <a:alphaModFix/>
          </a:blip>
          <a:srcRect b="0" l="0" r="0" t="0"/>
          <a:stretch/>
        </p:blipFill>
        <p:spPr>
          <a:xfrm>
            <a:off x="838200" y="3532691"/>
            <a:ext cx="6562725" cy="27051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124"/>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Express application generator - 10</a:t>
            </a:r>
            <a:endParaRPr/>
          </a:p>
        </p:txBody>
      </p:sp>
      <p:sp>
        <p:nvSpPr>
          <p:cNvPr id="447" name="Google Shape;447;p124"/>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448" name="Google Shape;448;p124"/>
          <p:cNvSpPr txBox="1"/>
          <p:nvPr/>
        </p:nvSpPr>
        <p:spPr>
          <a:xfrm>
            <a:off x="762740" y="1987162"/>
            <a:ext cx="10787001" cy="4493538"/>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6A9955"/>
                </a:solidFill>
                <a:latin typeface="Consolas"/>
                <a:ea typeface="Consolas"/>
                <a:cs typeface="Consolas"/>
                <a:sym typeface="Consolas"/>
              </a:rPr>
              <a:t>// GET a specific article</a:t>
            </a:r>
            <a:endParaRPr b="0" i="0" sz="16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DCDCAA"/>
                </a:solidFill>
                <a:latin typeface="Consolas"/>
                <a:ea typeface="Consolas"/>
                <a:cs typeface="Consolas"/>
                <a:sym typeface="Consolas"/>
              </a:rPr>
              <a:t>get</a:t>
            </a:r>
            <a:r>
              <a:rPr b="0" i="0" lang="en-US" sz="1600" u="none" cap="none" strike="noStrike">
                <a:solidFill>
                  <a:srgbClr val="CCCCCC"/>
                </a:solidFill>
                <a:latin typeface="Consolas"/>
                <a:ea typeface="Consolas"/>
                <a:cs typeface="Consolas"/>
                <a:sym typeface="Consolas"/>
              </a:rPr>
              <a:t>(</a:t>
            </a:r>
            <a:r>
              <a:rPr b="0" i="0" lang="en-US" sz="1600" u="none" cap="none" strike="noStrike">
                <a:solidFill>
                  <a:srgbClr val="569CD6"/>
                </a:solidFill>
                <a:latin typeface="Consolas"/>
                <a:ea typeface="Consolas"/>
                <a:cs typeface="Consolas"/>
                <a:sym typeface="Consolas"/>
              </a:rPr>
              <a:t>async</a:t>
            </a: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9CDCFE"/>
                </a:solidFill>
                <a:latin typeface="Consolas"/>
                <a:ea typeface="Consolas"/>
                <a:cs typeface="Consolas"/>
                <a:sym typeface="Consolas"/>
              </a:rPr>
              <a:t>req</a:t>
            </a: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9CDCFE"/>
                </a:solidFill>
                <a:latin typeface="Consolas"/>
                <a:ea typeface="Consolas"/>
                <a:cs typeface="Consolas"/>
                <a:sym typeface="Consolas"/>
              </a:rPr>
              <a:t>res</a:t>
            </a: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569CD6"/>
                </a:solidFill>
                <a:latin typeface="Consolas"/>
                <a:ea typeface="Consolas"/>
                <a:cs typeface="Consolas"/>
                <a:sym typeface="Consolas"/>
              </a:rPr>
              <a:t>=&gt;</a:t>
            </a:r>
            <a:r>
              <a:rPr b="0" i="0" lang="en-US" sz="16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C586C0"/>
                </a:solidFill>
                <a:latin typeface="Consolas"/>
                <a:ea typeface="Consolas"/>
                <a:cs typeface="Consolas"/>
                <a:sym typeface="Consolas"/>
              </a:rPr>
              <a:t>try</a:t>
            </a:r>
            <a:r>
              <a:rPr b="0" i="0" lang="en-US" sz="16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9CDCFE"/>
                </a:solidFill>
                <a:latin typeface="Consolas"/>
                <a:ea typeface="Consolas"/>
                <a:cs typeface="Consolas"/>
                <a:sym typeface="Consolas"/>
              </a:rPr>
              <a:t>res</a:t>
            </a:r>
            <a:r>
              <a:rPr b="0" i="0" lang="en-US" sz="1600" u="none" cap="none" strike="noStrike">
                <a:solidFill>
                  <a:srgbClr val="CCCCCC"/>
                </a:solidFill>
                <a:latin typeface="Consolas"/>
                <a:ea typeface="Consolas"/>
                <a:cs typeface="Consolas"/>
                <a:sym typeface="Consolas"/>
              </a:rPr>
              <a:t>.</a:t>
            </a:r>
            <a:r>
              <a:rPr b="0" i="0" lang="en-US" sz="1600" u="none" cap="none" strike="noStrike">
                <a:solidFill>
                  <a:srgbClr val="DCDCAA"/>
                </a:solidFill>
                <a:latin typeface="Consolas"/>
                <a:ea typeface="Consolas"/>
                <a:cs typeface="Consolas"/>
                <a:sym typeface="Consolas"/>
              </a:rPr>
              <a:t>status</a:t>
            </a:r>
            <a:r>
              <a:rPr b="0" i="0" lang="en-US" sz="1600" u="none" cap="none" strike="noStrike">
                <a:solidFill>
                  <a:srgbClr val="CCCCCC"/>
                </a:solidFill>
                <a:latin typeface="Consolas"/>
                <a:ea typeface="Consolas"/>
                <a:cs typeface="Consolas"/>
                <a:sym typeface="Consolas"/>
              </a:rPr>
              <a:t>(</a:t>
            </a:r>
            <a:r>
              <a:rPr b="0" i="0" lang="en-US" sz="1600" u="none" cap="none" strike="noStrike">
                <a:solidFill>
                  <a:srgbClr val="B5CEA8"/>
                </a:solidFill>
                <a:latin typeface="Consolas"/>
                <a:ea typeface="Consolas"/>
                <a:cs typeface="Consolas"/>
                <a:sym typeface="Consolas"/>
              </a:rPr>
              <a:t>200</a:t>
            </a:r>
            <a:r>
              <a:rPr b="0" i="0" lang="en-US" sz="1600" u="none" cap="none" strike="noStrike">
                <a:solidFill>
                  <a:srgbClr val="CCCCCC"/>
                </a:solidFill>
                <a:latin typeface="Consolas"/>
                <a:ea typeface="Consolas"/>
                <a:cs typeface="Consolas"/>
                <a:sym typeface="Consolas"/>
              </a:rPr>
              <a:t>).</a:t>
            </a:r>
            <a:r>
              <a:rPr b="0" i="0" lang="en-US" sz="1600" u="none" cap="none" strike="noStrike">
                <a:solidFill>
                  <a:srgbClr val="DCDCAA"/>
                </a:solidFill>
                <a:latin typeface="Consolas"/>
                <a:ea typeface="Consolas"/>
                <a:cs typeface="Consolas"/>
                <a:sym typeface="Consolas"/>
              </a:rPr>
              <a:t>end</a:t>
            </a:r>
            <a:r>
              <a:rPr b="0" i="0" lang="en-US" sz="1600" u="none" cap="none" strike="noStrike">
                <a:solidFill>
                  <a:srgbClr val="CCCCCC"/>
                </a:solidFill>
                <a:latin typeface="Consolas"/>
                <a:ea typeface="Consolas"/>
                <a:cs typeface="Consolas"/>
                <a:sym typeface="Consolas"/>
              </a:rPr>
              <a:t>(</a:t>
            </a:r>
            <a:r>
              <a:rPr b="0" i="0" lang="en-US" sz="1600" u="none" cap="none" strike="noStrike">
                <a:solidFill>
                  <a:srgbClr val="CE9178"/>
                </a:solidFill>
                <a:latin typeface="Consolas"/>
                <a:ea typeface="Consolas"/>
                <a:cs typeface="Consolas"/>
                <a:sym typeface="Consolas"/>
              </a:rPr>
              <a:t>'Will send details of the article: '</a:t>
            </a: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D4D4D4"/>
                </a:solidFill>
                <a:latin typeface="Consolas"/>
                <a:ea typeface="Consolas"/>
                <a:cs typeface="Consolas"/>
                <a:sym typeface="Consolas"/>
              </a:rPr>
              <a:t>+</a:t>
            </a: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9CDCFE"/>
                </a:solidFill>
                <a:latin typeface="Consolas"/>
                <a:ea typeface="Consolas"/>
                <a:cs typeface="Consolas"/>
                <a:sym typeface="Consolas"/>
              </a:rPr>
              <a:t>req</a:t>
            </a:r>
            <a:r>
              <a:rPr b="0" i="0" lang="en-US" sz="1600" u="none" cap="none" strike="noStrike">
                <a:solidFill>
                  <a:srgbClr val="CCCCCC"/>
                </a:solidFill>
                <a:latin typeface="Consolas"/>
                <a:ea typeface="Consolas"/>
                <a:cs typeface="Consolas"/>
                <a:sym typeface="Consolas"/>
              </a:rPr>
              <a:t>.</a:t>
            </a:r>
            <a:r>
              <a:rPr b="0" i="0" lang="en-US" sz="1600" u="none" cap="none" strike="noStrike">
                <a:solidFill>
                  <a:srgbClr val="9CDCFE"/>
                </a:solidFill>
                <a:latin typeface="Consolas"/>
                <a:ea typeface="Consolas"/>
                <a:cs typeface="Consolas"/>
                <a:sym typeface="Consolas"/>
              </a:rPr>
              <a:t>params</a:t>
            </a:r>
            <a:r>
              <a:rPr b="0" i="0" lang="en-US" sz="1600" u="none" cap="none" strike="noStrike">
                <a:solidFill>
                  <a:srgbClr val="CCCCCC"/>
                </a:solidFill>
                <a:latin typeface="Consolas"/>
                <a:ea typeface="Consolas"/>
                <a:cs typeface="Consolas"/>
                <a:sym typeface="Consolas"/>
              </a:rPr>
              <a:t>.</a:t>
            </a:r>
            <a:r>
              <a:rPr b="0" i="0" lang="en-US" sz="1600" u="none" cap="none" strike="noStrike">
                <a:solidFill>
                  <a:srgbClr val="9CDCFE"/>
                </a:solidFill>
                <a:latin typeface="Consolas"/>
                <a:ea typeface="Consolas"/>
                <a:cs typeface="Consolas"/>
                <a:sym typeface="Consolas"/>
              </a:rPr>
              <a:t>id</a:t>
            </a: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D4D4D4"/>
                </a:solidFill>
                <a:latin typeface="Consolas"/>
                <a:ea typeface="Consolas"/>
                <a:cs typeface="Consolas"/>
                <a:sym typeface="Consolas"/>
              </a:rPr>
              <a:t>+</a:t>
            </a: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CE9178"/>
                </a:solidFill>
                <a:latin typeface="Consolas"/>
                <a:ea typeface="Consolas"/>
                <a:cs typeface="Consolas"/>
                <a:sym typeface="Consolas"/>
              </a:rPr>
              <a:t>' to you!'</a:t>
            </a:r>
            <a:r>
              <a:rPr b="0" i="0" lang="en-US" sz="16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CCCCCC"/>
                </a:solidFill>
                <a:latin typeface="Consolas"/>
                <a:ea typeface="Consolas"/>
                <a:cs typeface="Consolas"/>
                <a:sym typeface="Consolas"/>
              </a:rPr>
              <a:t>        } </a:t>
            </a:r>
            <a:r>
              <a:rPr b="0" i="0" lang="en-US" sz="1600" u="none" cap="none" strike="noStrike">
                <a:solidFill>
                  <a:srgbClr val="C586C0"/>
                </a:solidFill>
                <a:latin typeface="Consolas"/>
                <a:ea typeface="Consolas"/>
                <a:cs typeface="Consolas"/>
                <a:sym typeface="Consolas"/>
              </a:rPr>
              <a:t>catch</a:t>
            </a: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9CDCFE"/>
                </a:solidFill>
                <a:latin typeface="Consolas"/>
                <a:ea typeface="Consolas"/>
                <a:cs typeface="Consolas"/>
                <a:sym typeface="Consolas"/>
              </a:rPr>
              <a:t>err</a:t>
            </a:r>
            <a:r>
              <a:rPr b="0" i="0" lang="en-US" sz="16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9CDCFE"/>
                </a:solidFill>
                <a:latin typeface="Consolas"/>
                <a:ea typeface="Consolas"/>
                <a:cs typeface="Consolas"/>
                <a:sym typeface="Consolas"/>
              </a:rPr>
              <a:t>res</a:t>
            </a:r>
            <a:r>
              <a:rPr b="0" i="0" lang="en-US" sz="1600" u="none" cap="none" strike="noStrike">
                <a:solidFill>
                  <a:srgbClr val="CCCCCC"/>
                </a:solidFill>
                <a:latin typeface="Consolas"/>
                <a:ea typeface="Consolas"/>
                <a:cs typeface="Consolas"/>
                <a:sym typeface="Consolas"/>
              </a:rPr>
              <a:t>.</a:t>
            </a:r>
            <a:r>
              <a:rPr b="0" i="0" lang="en-US" sz="1600" u="none" cap="none" strike="noStrike">
                <a:solidFill>
                  <a:srgbClr val="DCDCAA"/>
                </a:solidFill>
                <a:latin typeface="Consolas"/>
                <a:ea typeface="Consolas"/>
                <a:cs typeface="Consolas"/>
                <a:sym typeface="Consolas"/>
              </a:rPr>
              <a:t>status</a:t>
            </a:r>
            <a:r>
              <a:rPr b="0" i="0" lang="en-US" sz="1600" u="none" cap="none" strike="noStrike">
                <a:solidFill>
                  <a:srgbClr val="CCCCCC"/>
                </a:solidFill>
                <a:latin typeface="Consolas"/>
                <a:ea typeface="Consolas"/>
                <a:cs typeface="Consolas"/>
                <a:sym typeface="Consolas"/>
              </a:rPr>
              <a:t>(</a:t>
            </a:r>
            <a:r>
              <a:rPr b="0" i="0" lang="en-US" sz="1600" u="none" cap="none" strike="noStrike">
                <a:solidFill>
                  <a:srgbClr val="B5CEA8"/>
                </a:solidFill>
                <a:latin typeface="Consolas"/>
                <a:ea typeface="Consolas"/>
                <a:cs typeface="Consolas"/>
                <a:sym typeface="Consolas"/>
              </a:rPr>
              <a:t>500</a:t>
            </a:r>
            <a:r>
              <a:rPr b="0" i="0" lang="en-US" sz="1600" u="none" cap="none" strike="noStrike">
                <a:solidFill>
                  <a:srgbClr val="CCCCCC"/>
                </a:solidFill>
                <a:latin typeface="Consolas"/>
                <a:ea typeface="Consolas"/>
                <a:cs typeface="Consolas"/>
                <a:sym typeface="Consolas"/>
              </a:rPr>
              <a:t>).</a:t>
            </a:r>
            <a:r>
              <a:rPr b="0" i="0" lang="en-US" sz="1600" u="none" cap="none" strike="noStrike">
                <a:solidFill>
                  <a:srgbClr val="DCDCAA"/>
                </a:solidFill>
                <a:latin typeface="Consolas"/>
                <a:ea typeface="Consolas"/>
                <a:cs typeface="Consolas"/>
                <a:sym typeface="Consolas"/>
              </a:rPr>
              <a:t>json</a:t>
            </a: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9CDCFE"/>
                </a:solidFill>
                <a:latin typeface="Consolas"/>
                <a:ea typeface="Consolas"/>
                <a:cs typeface="Consolas"/>
                <a:sym typeface="Consolas"/>
              </a:rPr>
              <a:t>message:</a:t>
            </a: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9CDCFE"/>
                </a:solidFill>
                <a:latin typeface="Consolas"/>
                <a:ea typeface="Consolas"/>
                <a:cs typeface="Consolas"/>
                <a:sym typeface="Consolas"/>
              </a:rPr>
              <a:t>err</a:t>
            </a:r>
            <a:r>
              <a:rPr b="0" i="0" lang="en-US" sz="1600" u="none" cap="none" strike="noStrike">
                <a:solidFill>
                  <a:srgbClr val="CCCCCC"/>
                </a:solidFill>
                <a:latin typeface="Consolas"/>
                <a:ea typeface="Consolas"/>
                <a:cs typeface="Consolas"/>
                <a:sym typeface="Consolas"/>
              </a:rPr>
              <a:t>.</a:t>
            </a:r>
            <a:r>
              <a:rPr b="0" i="0" lang="en-US" sz="1600" u="none" cap="none" strike="noStrike">
                <a:solidFill>
                  <a:srgbClr val="9CDCFE"/>
                </a:solidFill>
                <a:latin typeface="Consolas"/>
                <a:ea typeface="Consolas"/>
                <a:cs typeface="Consolas"/>
                <a:sym typeface="Consolas"/>
              </a:rPr>
              <a:t>message</a:t>
            </a:r>
            <a:r>
              <a:rPr b="0" i="0" lang="en-US" sz="16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6A9955"/>
                </a:solidFill>
                <a:latin typeface="Consolas"/>
                <a:ea typeface="Consolas"/>
                <a:cs typeface="Consolas"/>
                <a:sym typeface="Consolas"/>
              </a:rPr>
              <a:t>// POST a specific article</a:t>
            </a:r>
            <a:endParaRPr b="0" i="0" sz="16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DCDCAA"/>
                </a:solidFill>
                <a:latin typeface="Consolas"/>
                <a:ea typeface="Consolas"/>
                <a:cs typeface="Consolas"/>
                <a:sym typeface="Consolas"/>
              </a:rPr>
              <a:t>post</a:t>
            </a:r>
            <a:r>
              <a:rPr b="0" i="0" lang="en-US" sz="1600" u="none" cap="none" strike="noStrike">
                <a:solidFill>
                  <a:srgbClr val="CCCCCC"/>
                </a:solidFill>
                <a:latin typeface="Consolas"/>
                <a:ea typeface="Consolas"/>
                <a:cs typeface="Consolas"/>
                <a:sym typeface="Consolas"/>
              </a:rPr>
              <a:t>(</a:t>
            </a:r>
            <a:r>
              <a:rPr b="0" i="0" lang="en-US" sz="1600" u="none" cap="none" strike="noStrike">
                <a:solidFill>
                  <a:srgbClr val="569CD6"/>
                </a:solidFill>
                <a:latin typeface="Consolas"/>
                <a:ea typeface="Consolas"/>
                <a:cs typeface="Consolas"/>
                <a:sym typeface="Consolas"/>
              </a:rPr>
              <a:t>async</a:t>
            </a: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9CDCFE"/>
                </a:solidFill>
                <a:latin typeface="Consolas"/>
                <a:ea typeface="Consolas"/>
                <a:cs typeface="Consolas"/>
                <a:sym typeface="Consolas"/>
              </a:rPr>
              <a:t>req</a:t>
            </a: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9CDCFE"/>
                </a:solidFill>
                <a:latin typeface="Consolas"/>
                <a:ea typeface="Consolas"/>
                <a:cs typeface="Consolas"/>
                <a:sym typeface="Consolas"/>
              </a:rPr>
              <a:t>res</a:t>
            </a: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569CD6"/>
                </a:solidFill>
                <a:latin typeface="Consolas"/>
                <a:ea typeface="Consolas"/>
                <a:cs typeface="Consolas"/>
                <a:sym typeface="Consolas"/>
              </a:rPr>
              <a:t>=&gt;</a:t>
            </a:r>
            <a:r>
              <a:rPr b="0" i="0" lang="en-US" sz="16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C586C0"/>
                </a:solidFill>
                <a:latin typeface="Consolas"/>
                <a:ea typeface="Consolas"/>
                <a:cs typeface="Consolas"/>
                <a:sym typeface="Consolas"/>
              </a:rPr>
              <a:t>try</a:t>
            </a:r>
            <a:r>
              <a:rPr b="0" i="0" lang="en-US" sz="16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9CDCFE"/>
                </a:solidFill>
                <a:latin typeface="Consolas"/>
                <a:ea typeface="Consolas"/>
                <a:cs typeface="Consolas"/>
                <a:sym typeface="Consolas"/>
              </a:rPr>
              <a:t>res</a:t>
            </a:r>
            <a:r>
              <a:rPr b="0" i="0" lang="en-US" sz="1600" u="none" cap="none" strike="noStrike">
                <a:solidFill>
                  <a:srgbClr val="CCCCCC"/>
                </a:solidFill>
                <a:latin typeface="Consolas"/>
                <a:ea typeface="Consolas"/>
                <a:cs typeface="Consolas"/>
                <a:sym typeface="Consolas"/>
              </a:rPr>
              <a:t>.</a:t>
            </a:r>
            <a:r>
              <a:rPr b="0" i="0" lang="en-US" sz="1600" u="none" cap="none" strike="noStrike">
                <a:solidFill>
                  <a:srgbClr val="DCDCAA"/>
                </a:solidFill>
                <a:latin typeface="Consolas"/>
                <a:ea typeface="Consolas"/>
                <a:cs typeface="Consolas"/>
                <a:sym typeface="Consolas"/>
              </a:rPr>
              <a:t>status</a:t>
            </a:r>
            <a:r>
              <a:rPr b="0" i="0" lang="en-US" sz="1600" u="none" cap="none" strike="noStrike">
                <a:solidFill>
                  <a:srgbClr val="CCCCCC"/>
                </a:solidFill>
                <a:latin typeface="Consolas"/>
                <a:ea typeface="Consolas"/>
                <a:cs typeface="Consolas"/>
                <a:sym typeface="Consolas"/>
              </a:rPr>
              <a:t>(</a:t>
            </a:r>
            <a:r>
              <a:rPr b="0" i="0" lang="en-US" sz="1600" u="none" cap="none" strike="noStrike">
                <a:solidFill>
                  <a:srgbClr val="B5CEA8"/>
                </a:solidFill>
                <a:latin typeface="Consolas"/>
                <a:ea typeface="Consolas"/>
                <a:cs typeface="Consolas"/>
                <a:sym typeface="Consolas"/>
              </a:rPr>
              <a:t>403</a:t>
            </a:r>
            <a:r>
              <a:rPr b="0" i="0" lang="en-US" sz="1600" u="none" cap="none" strike="noStrike">
                <a:solidFill>
                  <a:srgbClr val="CCCCCC"/>
                </a:solidFill>
                <a:latin typeface="Consolas"/>
                <a:ea typeface="Consolas"/>
                <a:cs typeface="Consolas"/>
                <a:sym typeface="Consolas"/>
              </a:rPr>
              <a:t>).</a:t>
            </a:r>
            <a:r>
              <a:rPr b="0" i="0" lang="en-US" sz="1600" u="none" cap="none" strike="noStrike">
                <a:solidFill>
                  <a:srgbClr val="DCDCAA"/>
                </a:solidFill>
                <a:latin typeface="Consolas"/>
                <a:ea typeface="Consolas"/>
                <a:cs typeface="Consolas"/>
                <a:sym typeface="Consolas"/>
              </a:rPr>
              <a:t>end</a:t>
            </a:r>
            <a:r>
              <a:rPr b="0" i="0" lang="en-US" sz="1600" u="none" cap="none" strike="noStrike">
                <a:solidFill>
                  <a:srgbClr val="CCCCCC"/>
                </a:solidFill>
                <a:latin typeface="Consolas"/>
                <a:ea typeface="Consolas"/>
                <a:cs typeface="Consolas"/>
                <a:sym typeface="Consolas"/>
              </a:rPr>
              <a:t>(</a:t>
            </a:r>
            <a:r>
              <a:rPr b="0" i="0" lang="en-US" sz="1600" u="none" cap="none" strike="noStrike">
                <a:solidFill>
                  <a:srgbClr val="CE9178"/>
                </a:solidFill>
                <a:latin typeface="Consolas"/>
                <a:ea typeface="Consolas"/>
                <a:cs typeface="Consolas"/>
                <a:sym typeface="Consolas"/>
              </a:rPr>
              <a:t>'POST operation not supported on /articles/'</a:t>
            </a: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D4D4D4"/>
                </a:solidFill>
                <a:latin typeface="Consolas"/>
                <a:ea typeface="Consolas"/>
                <a:cs typeface="Consolas"/>
                <a:sym typeface="Consolas"/>
              </a:rPr>
              <a:t>+</a:t>
            </a: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9CDCFE"/>
                </a:solidFill>
                <a:latin typeface="Consolas"/>
                <a:ea typeface="Consolas"/>
                <a:cs typeface="Consolas"/>
                <a:sym typeface="Consolas"/>
              </a:rPr>
              <a:t>req</a:t>
            </a:r>
            <a:r>
              <a:rPr b="0" i="0" lang="en-US" sz="1600" u="none" cap="none" strike="noStrike">
                <a:solidFill>
                  <a:srgbClr val="CCCCCC"/>
                </a:solidFill>
                <a:latin typeface="Consolas"/>
                <a:ea typeface="Consolas"/>
                <a:cs typeface="Consolas"/>
                <a:sym typeface="Consolas"/>
              </a:rPr>
              <a:t>.</a:t>
            </a:r>
            <a:r>
              <a:rPr b="0" i="0" lang="en-US" sz="1600" u="none" cap="none" strike="noStrike">
                <a:solidFill>
                  <a:srgbClr val="9CDCFE"/>
                </a:solidFill>
                <a:latin typeface="Consolas"/>
                <a:ea typeface="Consolas"/>
                <a:cs typeface="Consolas"/>
                <a:sym typeface="Consolas"/>
              </a:rPr>
              <a:t>params</a:t>
            </a:r>
            <a:r>
              <a:rPr b="0" i="0" lang="en-US" sz="1600" u="none" cap="none" strike="noStrike">
                <a:solidFill>
                  <a:srgbClr val="CCCCCC"/>
                </a:solidFill>
                <a:latin typeface="Consolas"/>
                <a:ea typeface="Consolas"/>
                <a:cs typeface="Consolas"/>
                <a:sym typeface="Consolas"/>
              </a:rPr>
              <a:t>.</a:t>
            </a:r>
            <a:r>
              <a:rPr b="0" i="0" lang="en-US" sz="1600" u="none" cap="none" strike="noStrike">
                <a:solidFill>
                  <a:srgbClr val="9CDCFE"/>
                </a:solidFill>
                <a:latin typeface="Consolas"/>
                <a:ea typeface="Consolas"/>
                <a:cs typeface="Consolas"/>
                <a:sym typeface="Consolas"/>
              </a:rPr>
              <a:t>id</a:t>
            </a:r>
            <a:r>
              <a:rPr b="0" i="0" lang="en-US" sz="16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br>
              <a:rPr b="0" i="0" lang="en-US" sz="1600" u="none" cap="none" strike="noStrike">
                <a:solidFill>
                  <a:srgbClr val="CCCCCC"/>
                </a:solidFill>
                <a:latin typeface="Consolas"/>
                <a:ea typeface="Consolas"/>
                <a:cs typeface="Consolas"/>
                <a:sym typeface="Consolas"/>
              </a:rPr>
            </a:br>
            <a:r>
              <a:rPr b="0" i="0" lang="en-US" sz="1600" u="none" cap="none" strike="noStrike">
                <a:solidFill>
                  <a:srgbClr val="CCCCCC"/>
                </a:solidFill>
                <a:latin typeface="Consolas"/>
                <a:ea typeface="Consolas"/>
                <a:cs typeface="Consolas"/>
                <a:sym typeface="Consolas"/>
              </a:rPr>
              <a:t>        } </a:t>
            </a:r>
            <a:r>
              <a:rPr b="0" i="0" lang="en-US" sz="1600" u="none" cap="none" strike="noStrike">
                <a:solidFill>
                  <a:srgbClr val="C586C0"/>
                </a:solidFill>
                <a:latin typeface="Consolas"/>
                <a:ea typeface="Consolas"/>
                <a:cs typeface="Consolas"/>
                <a:sym typeface="Consolas"/>
              </a:rPr>
              <a:t>catch</a:t>
            </a: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9CDCFE"/>
                </a:solidFill>
                <a:latin typeface="Consolas"/>
                <a:ea typeface="Consolas"/>
                <a:cs typeface="Consolas"/>
                <a:sym typeface="Consolas"/>
              </a:rPr>
              <a:t>err</a:t>
            </a:r>
            <a:r>
              <a:rPr b="0" i="0" lang="en-US" sz="16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9CDCFE"/>
                </a:solidFill>
                <a:latin typeface="Consolas"/>
                <a:ea typeface="Consolas"/>
                <a:cs typeface="Consolas"/>
                <a:sym typeface="Consolas"/>
              </a:rPr>
              <a:t>res</a:t>
            </a:r>
            <a:r>
              <a:rPr b="0" i="0" lang="en-US" sz="1600" u="none" cap="none" strike="noStrike">
                <a:solidFill>
                  <a:srgbClr val="CCCCCC"/>
                </a:solidFill>
                <a:latin typeface="Consolas"/>
                <a:ea typeface="Consolas"/>
                <a:cs typeface="Consolas"/>
                <a:sym typeface="Consolas"/>
              </a:rPr>
              <a:t>.</a:t>
            </a:r>
            <a:r>
              <a:rPr b="0" i="0" lang="en-US" sz="1600" u="none" cap="none" strike="noStrike">
                <a:solidFill>
                  <a:srgbClr val="DCDCAA"/>
                </a:solidFill>
                <a:latin typeface="Consolas"/>
                <a:ea typeface="Consolas"/>
                <a:cs typeface="Consolas"/>
                <a:sym typeface="Consolas"/>
              </a:rPr>
              <a:t>status</a:t>
            </a:r>
            <a:r>
              <a:rPr b="0" i="0" lang="en-US" sz="1600" u="none" cap="none" strike="noStrike">
                <a:solidFill>
                  <a:srgbClr val="CCCCCC"/>
                </a:solidFill>
                <a:latin typeface="Consolas"/>
                <a:ea typeface="Consolas"/>
                <a:cs typeface="Consolas"/>
                <a:sym typeface="Consolas"/>
              </a:rPr>
              <a:t>(</a:t>
            </a:r>
            <a:r>
              <a:rPr b="0" i="0" lang="en-US" sz="1600" u="none" cap="none" strike="noStrike">
                <a:solidFill>
                  <a:srgbClr val="B5CEA8"/>
                </a:solidFill>
                <a:latin typeface="Consolas"/>
                <a:ea typeface="Consolas"/>
                <a:cs typeface="Consolas"/>
                <a:sym typeface="Consolas"/>
              </a:rPr>
              <a:t>400</a:t>
            </a:r>
            <a:r>
              <a:rPr b="0" i="0" lang="en-US" sz="1600" u="none" cap="none" strike="noStrike">
                <a:solidFill>
                  <a:srgbClr val="CCCCCC"/>
                </a:solidFill>
                <a:latin typeface="Consolas"/>
                <a:ea typeface="Consolas"/>
                <a:cs typeface="Consolas"/>
                <a:sym typeface="Consolas"/>
              </a:rPr>
              <a:t>).</a:t>
            </a:r>
            <a:r>
              <a:rPr b="0" i="0" lang="en-US" sz="1600" u="none" cap="none" strike="noStrike">
                <a:solidFill>
                  <a:srgbClr val="DCDCAA"/>
                </a:solidFill>
                <a:latin typeface="Consolas"/>
                <a:ea typeface="Consolas"/>
                <a:cs typeface="Consolas"/>
                <a:sym typeface="Consolas"/>
              </a:rPr>
              <a:t>json</a:t>
            </a: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9CDCFE"/>
                </a:solidFill>
                <a:latin typeface="Consolas"/>
                <a:ea typeface="Consolas"/>
                <a:cs typeface="Consolas"/>
                <a:sym typeface="Consolas"/>
              </a:rPr>
              <a:t>message:</a:t>
            </a: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9CDCFE"/>
                </a:solidFill>
                <a:latin typeface="Consolas"/>
                <a:ea typeface="Consolas"/>
                <a:cs typeface="Consolas"/>
                <a:sym typeface="Consolas"/>
              </a:rPr>
              <a:t>err</a:t>
            </a:r>
            <a:r>
              <a:rPr b="0" i="0" lang="en-US" sz="1600" u="none" cap="none" strike="noStrike">
                <a:solidFill>
                  <a:srgbClr val="CCCCCC"/>
                </a:solidFill>
                <a:latin typeface="Consolas"/>
                <a:ea typeface="Consolas"/>
                <a:cs typeface="Consolas"/>
                <a:sym typeface="Consolas"/>
              </a:rPr>
              <a:t>.</a:t>
            </a:r>
            <a:r>
              <a:rPr b="0" i="0" lang="en-US" sz="1600" u="none" cap="none" strike="noStrike">
                <a:solidFill>
                  <a:srgbClr val="9CDCFE"/>
                </a:solidFill>
                <a:latin typeface="Consolas"/>
                <a:ea typeface="Consolas"/>
                <a:cs typeface="Consolas"/>
                <a:sym typeface="Consolas"/>
              </a:rPr>
              <a:t>message</a:t>
            </a:r>
            <a:r>
              <a:rPr b="0" i="0" lang="en-US" sz="16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p:txBody>
      </p:sp>
      <p:sp>
        <p:nvSpPr>
          <p:cNvPr id="449" name="Google Shape;449;p124"/>
          <p:cNvSpPr txBox="1"/>
          <p:nvPr/>
        </p:nvSpPr>
        <p:spPr>
          <a:xfrm>
            <a:off x="762740" y="1364772"/>
            <a:ext cx="10787002" cy="584775"/>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4FC1FF"/>
                </a:solidFill>
                <a:latin typeface="Consolas"/>
                <a:ea typeface="Consolas"/>
                <a:cs typeface="Consolas"/>
                <a:sym typeface="Consolas"/>
              </a:rPr>
              <a:t>articleRouter</a:t>
            </a:r>
            <a:r>
              <a:rPr b="0" i="0" lang="en-US" sz="1600" u="none" cap="none" strike="noStrike">
                <a:solidFill>
                  <a:srgbClr val="CCCCCC"/>
                </a:solidFill>
                <a:latin typeface="Consolas"/>
                <a:ea typeface="Consolas"/>
                <a:cs typeface="Consolas"/>
                <a:sym typeface="Consolas"/>
              </a:rPr>
              <a:t>.</a:t>
            </a:r>
            <a:r>
              <a:rPr b="0" i="0" lang="en-US" sz="1600" u="none" cap="none" strike="noStrike">
                <a:solidFill>
                  <a:srgbClr val="DCDCAA"/>
                </a:solidFill>
                <a:latin typeface="Consolas"/>
                <a:ea typeface="Consolas"/>
                <a:cs typeface="Consolas"/>
                <a:sym typeface="Consolas"/>
              </a:rPr>
              <a:t>route</a:t>
            </a:r>
            <a:r>
              <a:rPr b="0" i="0" lang="en-US" sz="1600" u="none" cap="none" strike="noStrike">
                <a:solidFill>
                  <a:srgbClr val="CCCCCC"/>
                </a:solidFill>
                <a:latin typeface="Consolas"/>
                <a:ea typeface="Consolas"/>
                <a:cs typeface="Consolas"/>
                <a:sym typeface="Consolas"/>
              </a:rPr>
              <a:t>(</a:t>
            </a:r>
            <a:r>
              <a:rPr b="0" i="0" lang="en-US" sz="1600" u="none" cap="none" strike="noStrike">
                <a:solidFill>
                  <a:srgbClr val="CE9178"/>
                </a:solidFill>
                <a:latin typeface="Consolas"/>
                <a:ea typeface="Consolas"/>
                <a:cs typeface="Consolas"/>
                <a:sym typeface="Consolas"/>
              </a:rPr>
              <a:t>'/:id'</a:t>
            </a:r>
            <a:r>
              <a:rPr b="0" i="0" lang="en-US" sz="1600" u="none" cap="none" strike="noStrike">
                <a:solidFill>
                  <a:srgbClr val="CCCCCC"/>
                </a:solidFill>
                <a:latin typeface="Consolas"/>
                <a:ea typeface="Consolas"/>
                <a:cs typeface="Consolas"/>
                <a:sym typeface="Consolas"/>
              </a:rPr>
              <a:t>)</a:t>
            </a:r>
            <a:r>
              <a:rPr b="0" i="0" lang="en-US" sz="1600" u="none" cap="none" strike="noStrike">
                <a:solidFill>
                  <a:srgbClr val="6A9955"/>
                </a:solidFill>
                <a:latin typeface="Consolas"/>
                <a:ea typeface="Consolas"/>
                <a:cs typeface="Consolas"/>
                <a:sym typeface="Consolas"/>
              </a:rPr>
              <a:t>//This allows you to handle HTTP requests to URLs that contain a dynamic value in that part of the path</a:t>
            </a:r>
            <a:endParaRPr b="0" i="0" sz="1600" u="none" cap="none" strike="noStrike">
              <a:solidFill>
                <a:srgbClr val="CCCCCC"/>
              </a:solidFill>
              <a:latin typeface="Consolas"/>
              <a:ea typeface="Consolas"/>
              <a:cs typeface="Consolas"/>
              <a:sym typeface="Consolas"/>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125"/>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Express application generator - 11</a:t>
            </a:r>
            <a:endParaRPr/>
          </a:p>
        </p:txBody>
      </p:sp>
      <p:sp>
        <p:nvSpPr>
          <p:cNvPr id="455" name="Google Shape;455;p125"/>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456" name="Google Shape;456;p125"/>
          <p:cNvPicPr preferRelativeResize="0"/>
          <p:nvPr/>
        </p:nvPicPr>
        <p:blipFill rotWithShape="1">
          <a:blip r:embed="rId3">
            <a:alphaModFix/>
          </a:blip>
          <a:srcRect b="0" l="0" r="0" t="0"/>
          <a:stretch/>
        </p:blipFill>
        <p:spPr>
          <a:xfrm>
            <a:off x="838200" y="1319393"/>
            <a:ext cx="6567805" cy="2738755"/>
          </a:xfrm>
          <a:prstGeom prst="rect">
            <a:avLst/>
          </a:prstGeom>
          <a:noFill/>
          <a:ln>
            <a:noFill/>
          </a:ln>
        </p:spPr>
      </p:pic>
      <p:pic>
        <p:nvPicPr>
          <p:cNvPr id="457" name="Google Shape;457;p125"/>
          <p:cNvPicPr preferRelativeResize="0"/>
          <p:nvPr/>
        </p:nvPicPr>
        <p:blipFill rotWithShape="1">
          <a:blip r:embed="rId4">
            <a:alphaModFix/>
          </a:blip>
          <a:srcRect b="0" l="0" r="0" t="0"/>
          <a:stretch/>
        </p:blipFill>
        <p:spPr>
          <a:xfrm>
            <a:off x="5402157" y="3592467"/>
            <a:ext cx="6567805" cy="278638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126"/>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Express application generator - 12</a:t>
            </a:r>
            <a:endParaRPr/>
          </a:p>
        </p:txBody>
      </p:sp>
      <p:sp>
        <p:nvSpPr>
          <p:cNvPr id="463" name="Google Shape;463;p126"/>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464" name="Google Shape;464;p126"/>
          <p:cNvSpPr txBox="1"/>
          <p:nvPr/>
        </p:nvSpPr>
        <p:spPr>
          <a:xfrm>
            <a:off x="658215" y="1656071"/>
            <a:ext cx="10771045" cy="4185761"/>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6A9955"/>
                </a:solidFill>
                <a:latin typeface="Consolas"/>
                <a:ea typeface="Consolas"/>
                <a:cs typeface="Consolas"/>
                <a:sym typeface="Consolas"/>
              </a:rPr>
              <a:t>// PUT a new article</a:t>
            </a:r>
            <a:endParaRPr b="0" i="0" sz="14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CDCAA"/>
                </a:solidFill>
                <a:latin typeface="Consolas"/>
                <a:ea typeface="Consolas"/>
                <a:cs typeface="Consolas"/>
                <a:sym typeface="Consolas"/>
              </a:rPr>
              <a:t>put</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569CD6"/>
                </a:solidFill>
                <a:latin typeface="Consolas"/>
                <a:ea typeface="Consolas"/>
                <a:cs typeface="Consolas"/>
                <a:sym typeface="Consolas"/>
              </a:rPr>
              <a:t>async</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req</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res</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569CD6"/>
                </a:solidFill>
                <a:latin typeface="Consolas"/>
                <a:ea typeface="Consolas"/>
                <a:cs typeface="Consolas"/>
                <a:sym typeface="Consolas"/>
              </a:rPr>
              <a:t>=&gt;</a:t>
            </a:r>
            <a:r>
              <a:rPr b="0" i="0" lang="en-US" sz="14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586C0"/>
                </a:solidFill>
                <a:latin typeface="Consolas"/>
                <a:ea typeface="Consolas"/>
                <a:cs typeface="Consolas"/>
                <a:sym typeface="Consolas"/>
              </a:rPr>
              <a:t>try</a:t>
            </a:r>
            <a:r>
              <a:rPr b="0" i="0" lang="en-US" sz="14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res</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write</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'Updating the article: '</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req</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9CDCFE"/>
                </a:solidFill>
                <a:latin typeface="Consolas"/>
                <a:ea typeface="Consolas"/>
                <a:cs typeface="Consolas"/>
                <a:sym typeface="Consolas"/>
              </a:rPr>
              <a:t>params</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9CDCFE"/>
                </a:solidFill>
                <a:latin typeface="Consolas"/>
                <a:ea typeface="Consolas"/>
                <a:cs typeface="Consolas"/>
                <a:sym typeface="Consolas"/>
              </a:rPr>
              <a:t>id</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E9178"/>
                </a:solidFill>
                <a:latin typeface="Consolas"/>
                <a:ea typeface="Consolas"/>
                <a:cs typeface="Consolas"/>
                <a:sym typeface="Consolas"/>
              </a:rPr>
              <a:t>'</a:t>
            </a:r>
            <a:r>
              <a:rPr b="0" i="0" lang="en-US" sz="1400" u="none" cap="none" strike="noStrike">
                <a:solidFill>
                  <a:srgbClr val="D7BA7D"/>
                </a:solidFill>
                <a:latin typeface="Consolas"/>
                <a:ea typeface="Consolas"/>
                <a:cs typeface="Consolas"/>
                <a:sym typeface="Consolas"/>
              </a:rPr>
              <a:t>\n</a:t>
            </a:r>
            <a:r>
              <a:rPr b="0" i="0" lang="en-US" sz="1400" u="none" cap="none" strike="noStrike">
                <a:solidFill>
                  <a:srgbClr val="CE9178"/>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res</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status</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B5CEA8"/>
                </a:solidFill>
                <a:latin typeface="Consolas"/>
                <a:ea typeface="Consolas"/>
                <a:cs typeface="Consolas"/>
                <a:sym typeface="Consolas"/>
              </a:rPr>
              <a:t>201</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end</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'Will update the article: '</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req</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9CDCFE"/>
                </a:solidFill>
                <a:latin typeface="Consolas"/>
                <a:ea typeface="Consolas"/>
                <a:cs typeface="Consolas"/>
                <a:sym typeface="Consolas"/>
              </a:rPr>
              <a:t>body</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9CDCFE"/>
                </a:solidFill>
                <a:latin typeface="Consolas"/>
                <a:ea typeface="Consolas"/>
                <a:cs typeface="Consolas"/>
                <a:sym typeface="Consolas"/>
              </a:rPr>
              <a:t>title</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E9178"/>
                </a:solidFill>
                <a:latin typeface="Consolas"/>
                <a:ea typeface="Consolas"/>
                <a:cs typeface="Consolas"/>
                <a:sym typeface="Consolas"/>
              </a:rPr>
              <a:t>' with details: '</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req</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9CDCFE"/>
                </a:solidFill>
                <a:latin typeface="Consolas"/>
                <a:ea typeface="Consolas"/>
                <a:cs typeface="Consolas"/>
                <a:sym typeface="Consolas"/>
              </a:rPr>
              <a:t>body</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9CDCFE"/>
                </a:solidFill>
                <a:latin typeface="Consolas"/>
                <a:ea typeface="Consolas"/>
                <a:cs typeface="Consolas"/>
                <a:sym typeface="Consolas"/>
              </a:rPr>
              <a:t>text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E9178"/>
                </a:solidFill>
                <a:latin typeface="Consolas"/>
                <a:ea typeface="Consolas"/>
                <a:cs typeface="Consolas"/>
                <a:sym typeface="Consolas"/>
              </a:rPr>
              <a:t>' and '</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req</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9CDCFE"/>
                </a:solidFill>
                <a:latin typeface="Consolas"/>
                <a:ea typeface="Consolas"/>
                <a:cs typeface="Consolas"/>
                <a:sym typeface="Consolas"/>
              </a:rPr>
              <a:t>body</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9CDCFE"/>
                </a:solidFill>
                <a:latin typeface="Consolas"/>
                <a:ea typeface="Consolas"/>
                <a:cs typeface="Consolas"/>
                <a:sym typeface="Consolas"/>
              </a:rPr>
              <a:t>date</a:t>
            </a: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 </a:t>
            </a:r>
            <a:r>
              <a:rPr b="0" i="0" lang="en-US" sz="1400" u="none" cap="none" strike="noStrike">
                <a:solidFill>
                  <a:srgbClr val="C586C0"/>
                </a:solidFill>
                <a:latin typeface="Consolas"/>
                <a:ea typeface="Consolas"/>
                <a:cs typeface="Consolas"/>
                <a:sym typeface="Consolas"/>
              </a:rPr>
              <a:t>catch</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err</a:t>
            </a:r>
            <a:r>
              <a:rPr b="0" i="0" lang="en-US" sz="14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res</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status</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B5CEA8"/>
                </a:solidFill>
                <a:latin typeface="Consolas"/>
                <a:ea typeface="Consolas"/>
                <a:cs typeface="Consolas"/>
                <a:sym typeface="Consolas"/>
              </a:rPr>
              <a:t>400</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json</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message:</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err</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9CDCFE"/>
                </a:solidFill>
                <a:latin typeface="Consolas"/>
                <a:ea typeface="Consolas"/>
                <a:cs typeface="Consolas"/>
                <a:sym typeface="Consolas"/>
              </a:rPr>
              <a:t>message</a:t>
            </a:r>
            <a:r>
              <a:rPr b="0" i="0" lang="en-US" sz="14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br>
              <a:rPr b="0" i="0" lang="en-US" sz="1400" u="none" cap="none" strike="noStrike">
                <a:solidFill>
                  <a:srgbClr val="CCCCCC"/>
                </a:solidFill>
                <a:latin typeface="Consolas"/>
                <a:ea typeface="Consolas"/>
                <a:cs typeface="Consolas"/>
                <a:sym typeface="Consolas"/>
              </a:rPr>
            </a:b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6A9955"/>
                </a:solidFill>
                <a:latin typeface="Consolas"/>
                <a:ea typeface="Consolas"/>
                <a:cs typeface="Consolas"/>
                <a:sym typeface="Consolas"/>
              </a:rPr>
              <a:t>// DELETE an article</a:t>
            </a:r>
            <a:endParaRPr b="0" i="0" sz="14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CDCAA"/>
                </a:solidFill>
                <a:latin typeface="Consolas"/>
                <a:ea typeface="Consolas"/>
                <a:cs typeface="Consolas"/>
                <a:sym typeface="Consolas"/>
              </a:rPr>
              <a:t>delete</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569CD6"/>
                </a:solidFill>
                <a:latin typeface="Consolas"/>
                <a:ea typeface="Consolas"/>
                <a:cs typeface="Consolas"/>
                <a:sym typeface="Consolas"/>
              </a:rPr>
              <a:t>async</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req</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res</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569CD6"/>
                </a:solidFill>
                <a:latin typeface="Consolas"/>
                <a:ea typeface="Consolas"/>
                <a:cs typeface="Consolas"/>
                <a:sym typeface="Consolas"/>
              </a:rPr>
              <a:t>=&gt;</a:t>
            </a:r>
            <a:r>
              <a:rPr b="0" i="0" lang="en-US" sz="14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586C0"/>
                </a:solidFill>
                <a:latin typeface="Consolas"/>
                <a:ea typeface="Consolas"/>
                <a:cs typeface="Consolas"/>
                <a:sym typeface="Consolas"/>
              </a:rPr>
              <a:t>try</a:t>
            </a:r>
            <a:r>
              <a:rPr b="0" i="0" lang="en-US" sz="14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res</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status</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B5CEA8"/>
                </a:solidFill>
                <a:latin typeface="Consolas"/>
                <a:ea typeface="Consolas"/>
                <a:cs typeface="Consolas"/>
                <a:sym typeface="Consolas"/>
              </a:rPr>
              <a:t>200</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end</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'Deleting article: '</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req</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9CDCFE"/>
                </a:solidFill>
                <a:latin typeface="Consolas"/>
                <a:ea typeface="Consolas"/>
                <a:cs typeface="Consolas"/>
                <a:sym typeface="Consolas"/>
              </a:rPr>
              <a:t>params</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9CDCFE"/>
                </a:solidFill>
                <a:latin typeface="Consolas"/>
                <a:ea typeface="Consolas"/>
                <a:cs typeface="Consolas"/>
                <a:sym typeface="Consolas"/>
              </a:rPr>
              <a:t>id</a:t>
            </a: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 </a:t>
            </a:r>
            <a:r>
              <a:rPr b="0" i="0" lang="en-US" sz="1400" u="none" cap="none" strike="noStrike">
                <a:solidFill>
                  <a:srgbClr val="C586C0"/>
                </a:solidFill>
                <a:latin typeface="Consolas"/>
                <a:ea typeface="Consolas"/>
                <a:cs typeface="Consolas"/>
                <a:sym typeface="Consolas"/>
              </a:rPr>
              <a:t>catch</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err</a:t>
            </a:r>
            <a:r>
              <a:rPr b="0" i="0" lang="en-US" sz="14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res</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status</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B5CEA8"/>
                </a:solidFill>
                <a:latin typeface="Consolas"/>
                <a:ea typeface="Consolas"/>
                <a:cs typeface="Consolas"/>
                <a:sym typeface="Consolas"/>
              </a:rPr>
              <a:t>500</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json</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message:</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err</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9CDCFE"/>
                </a:solidFill>
                <a:latin typeface="Consolas"/>
                <a:ea typeface="Consolas"/>
                <a:cs typeface="Consolas"/>
                <a:sym typeface="Consolas"/>
              </a:rPr>
              <a:t>message</a:t>
            </a:r>
            <a:r>
              <a:rPr b="0" i="0" lang="en-US" sz="14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p:txBody>
      </p:sp>
      <p:sp>
        <p:nvSpPr>
          <p:cNvPr id="465" name="Google Shape;465;p126"/>
          <p:cNvSpPr txBox="1"/>
          <p:nvPr/>
        </p:nvSpPr>
        <p:spPr>
          <a:xfrm>
            <a:off x="658215" y="5991989"/>
            <a:ext cx="6183084" cy="338554"/>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4FC1FF"/>
                </a:solidFill>
                <a:latin typeface="Consolas"/>
                <a:ea typeface="Consolas"/>
                <a:cs typeface="Consolas"/>
                <a:sym typeface="Consolas"/>
              </a:rPr>
              <a:t>module</a:t>
            </a:r>
            <a:r>
              <a:rPr b="0" i="0" lang="en-US" sz="1600" u="none" cap="none" strike="noStrike">
                <a:solidFill>
                  <a:srgbClr val="CCCCCC"/>
                </a:solidFill>
                <a:latin typeface="Consolas"/>
                <a:ea typeface="Consolas"/>
                <a:cs typeface="Consolas"/>
                <a:sym typeface="Consolas"/>
              </a:rPr>
              <a:t>.</a:t>
            </a:r>
            <a:r>
              <a:rPr b="0" i="0" lang="en-US" sz="1600" u="none" cap="none" strike="noStrike">
                <a:solidFill>
                  <a:srgbClr val="4FC1FF"/>
                </a:solidFill>
                <a:latin typeface="Consolas"/>
                <a:ea typeface="Consolas"/>
                <a:cs typeface="Consolas"/>
                <a:sym typeface="Consolas"/>
              </a:rPr>
              <a:t>exports</a:t>
            </a: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D4D4D4"/>
                </a:solidFill>
                <a:latin typeface="Consolas"/>
                <a:ea typeface="Consolas"/>
                <a:cs typeface="Consolas"/>
                <a:sym typeface="Consolas"/>
              </a:rPr>
              <a:t>=</a:t>
            </a: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4FC1FF"/>
                </a:solidFill>
                <a:latin typeface="Consolas"/>
                <a:ea typeface="Consolas"/>
                <a:cs typeface="Consolas"/>
                <a:sym typeface="Consolas"/>
              </a:rPr>
              <a:t>articleRouter</a:t>
            </a:r>
            <a:r>
              <a:rPr b="0" i="0" lang="en-US" sz="16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127"/>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Express application generator - 13</a:t>
            </a:r>
            <a:endParaRPr/>
          </a:p>
        </p:txBody>
      </p:sp>
      <p:sp>
        <p:nvSpPr>
          <p:cNvPr id="471" name="Google Shape;471;p127"/>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472" name="Google Shape;472;p127"/>
          <p:cNvPicPr preferRelativeResize="0"/>
          <p:nvPr/>
        </p:nvPicPr>
        <p:blipFill rotWithShape="1">
          <a:blip r:embed="rId3">
            <a:alphaModFix/>
          </a:blip>
          <a:srcRect b="0" l="0" r="0" t="0"/>
          <a:stretch/>
        </p:blipFill>
        <p:spPr>
          <a:xfrm>
            <a:off x="330154" y="1363436"/>
            <a:ext cx="6567805" cy="2933700"/>
          </a:xfrm>
          <a:prstGeom prst="rect">
            <a:avLst/>
          </a:prstGeom>
          <a:noFill/>
          <a:ln>
            <a:noFill/>
          </a:ln>
        </p:spPr>
      </p:pic>
      <p:pic>
        <p:nvPicPr>
          <p:cNvPr id="473" name="Google Shape;473;p127"/>
          <p:cNvPicPr preferRelativeResize="0"/>
          <p:nvPr/>
        </p:nvPicPr>
        <p:blipFill rotWithShape="1">
          <a:blip r:embed="rId4">
            <a:alphaModFix/>
          </a:blip>
          <a:srcRect b="0" l="0" r="0" t="0"/>
          <a:stretch/>
        </p:blipFill>
        <p:spPr>
          <a:xfrm>
            <a:off x="5619750" y="3668485"/>
            <a:ext cx="6572250" cy="269557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128"/>
          <p:cNvSpPr txBox="1"/>
          <p:nvPr>
            <p:ph type="ctrTitle"/>
          </p:nvPr>
        </p:nvSpPr>
        <p:spPr>
          <a:xfrm>
            <a:off x="1161393" y="2241458"/>
            <a:ext cx="9869214" cy="1774360"/>
          </a:xfrm>
          <a:prstGeom prst="rect">
            <a:avLst/>
          </a:prstGeom>
          <a:gradFill>
            <a:gsLst>
              <a:gs pos="0">
                <a:srgbClr val="F6F9FC"/>
              </a:gs>
              <a:gs pos="74000">
                <a:srgbClr val="B3D1EC"/>
              </a:gs>
              <a:gs pos="83000">
                <a:srgbClr val="B3D1EC"/>
              </a:gs>
              <a:gs pos="100000">
                <a:srgbClr val="CCE0F2"/>
              </a:gs>
            </a:gsLst>
            <a:lin ang="5400000" scaled="0"/>
          </a:gra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Arial"/>
              <a:buNone/>
            </a:pPr>
            <a:r>
              <a:rPr b="1" lang="en-US" sz="4400">
                <a:solidFill>
                  <a:srgbClr val="002060"/>
                </a:solidFill>
                <a:latin typeface="Arial"/>
                <a:ea typeface="Arial"/>
                <a:cs typeface="Arial"/>
                <a:sym typeface="Arial"/>
              </a:rPr>
              <a:t>Exercise: Handling errors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88"/>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Structure of ExpressJS</a:t>
            </a:r>
            <a:endParaRPr/>
          </a:p>
        </p:txBody>
      </p:sp>
      <p:sp>
        <p:nvSpPr>
          <p:cNvPr id="122" name="Google Shape;122;p88"/>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23" name="Google Shape;123;p88"/>
          <p:cNvPicPr preferRelativeResize="0"/>
          <p:nvPr/>
        </p:nvPicPr>
        <p:blipFill rotWithShape="1">
          <a:blip r:embed="rId3">
            <a:alphaModFix/>
          </a:blip>
          <a:srcRect b="0" l="0" r="0" t="0"/>
          <a:stretch/>
        </p:blipFill>
        <p:spPr>
          <a:xfrm>
            <a:off x="0" y="1660751"/>
            <a:ext cx="7631380" cy="3568049"/>
          </a:xfrm>
          <a:prstGeom prst="rect">
            <a:avLst/>
          </a:prstGeom>
          <a:noFill/>
          <a:ln>
            <a:noFill/>
          </a:ln>
        </p:spPr>
      </p:pic>
      <p:pic>
        <p:nvPicPr>
          <p:cNvPr id="124" name="Google Shape;124;p88"/>
          <p:cNvPicPr preferRelativeResize="0"/>
          <p:nvPr/>
        </p:nvPicPr>
        <p:blipFill rotWithShape="1">
          <a:blip r:embed="rId4">
            <a:alphaModFix/>
          </a:blip>
          <a:srcRect b="23292" l="0" r="0" t="0"/>
          <a:stretch/>
        </p:blipFill>
        <p:spPr>
          <a:xfrm>
            <a:off x="7623402" y="1195642"/>
            <a:ext cx="4448175" cy="4033158"/>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129"/>
          <p:cNvSpPr txBox="1"/>
          <p:nvPr>
            <p:ph type="ctrTitle"/>
          </p:nvPr>
        </p:nvSpPr>
        <p:spPr>
          <a:xfrm>
            <a:off x="1161393" y="2241458"/>
            <a:ext cx="9869214" cy="1774360"/>
          </a:xfrm>
          <a:prstGeom prst="rect">
            <a:avLst/>
          </a:prstGeom>
          <a:gradFill>
            <a:gsLst>
              <a:gs pos="0">
                <a:srgbClr val="F6F9FC"/>
              </a:gs>
              <a:gs pos="74000">
                <a:srgbClr val="B3D1EC"/>
              </a:gs>
              <a:gs pos="83000">
                <a:srgbClr val="B3D1EC"/>
              </a:gs>
              <a:gs pos="100000">
                <a:srgbClr val="CCE0F2"/>
              </a:gs>
            </a:gsLst>
            <a:lin ang="5400000" scaled="0"/>
          </a:gra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Arial"/>
              <a:buNone/>
            </a:pPr>
            <a:r>
              <a:rPr b="1" lang="en-US" sz="4400">
                <a:solidFill>
                  <a:srgbClr val="002060"/>
                </a:solidFill>
                <a:latin typeface="Arial"/>
                <a:ea typeface="Arial"/>
                <a:cs typeface="Arial"/>
                <a:sym typeface="Arial"/>
              </a:rPr>
              <a:t>Exercise: Custom middleware</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73"/>
          <p:cNvSpPr txBox="1"/>
          <p:nvPr>
            <p:ph type="title"/>
          </p:nvPr>
        </p:nvSpPr>
        <p:spPr>
          <a:xfrm>
            <a:off x="1008993" y="679111"/>
            <a:ext cx="9850820" cy="592642"/>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en-US" sz="4000"/>
              <a:t>Summary</a:t>
            </a:r>
            <a:endParaRPr/>
          </a:p>
        </p:txBody>
      </p:sp>
      <p:sp>
        <p:nvSpPr>
          <p:cNvPr id="491" name="Google Shape;491;p73"/>
          <p:cNvSpPr txBox="1"/>
          <p:nvPr>
            <p:ph idx="1" type="body"/>
          </p:nvPr>
        </p:nvSpPr>
        <p:spPr>
          <a:xfrm>
            <a:off x="762739" y="1149006"/>
            <a:ext cx="11538305" cy="5331694"/>
          </a:xfrm>
          <a:prstGeom prst="rect">
            <a:avLst/>
          </a:prstGeom>
          <a:noFill/>
          <a:ln>
            <a:noFill/>
          </a:ln>
        </p:spPr>
        <p:txBody>
          <a:bodyPr anchorCtr="0" anchor="t" bIns="45700" lIns="91425" spcFirstLastPara="1" rIns="91425" wrap="square" tIns="45700">
            <a:normAutofit/>
          </a:bodyPr>
          <a:lstStyle/>
          <a:p>
            <a:pPr indent="-342900" lvl="0" marL="342900" rtl="0" algn="l">
              <a:lnSpc>
                <a:spcPct val="120000"/>
              </a:lnSpc>
              <a:spcBef>
                <a:spcPts val="0"/>
              </a:spcBef>
              <a:spcAft>
                <a:spcPts val="0"/>
              </a:spcAft>
              <a:buClr>
                <a:srgbClr val="973735"/>
              </a:buClr>
              <a:buSzPts val="1500"/>
              <a:buFont typeface="Noto Sans Symbols"/>
              <a:buChar char="◆"/>
            </a:pPr>
            <a:r>
              <a:rPr lang="en-US" sz="3000"/>
              <a:t>Concepts were introduced:</a:t>
            </a:r>
            <a:endParaRPr/>
          </a:p>
          <a:p>
            <a:pPr indent="-342900" lvl="1" marL="800100" rtl="0" algn="l">
              <a:lnSpc>
                <a:spcPct val="120000"/>
              </a:lnSpc>
              <a:spcBef>
                <a:spcPts val="0"/>
              </a:spcBef>
              <a:spcAft>
                <a:spcPts val="0"/>
              </a:spcAft>
              <a:buClr>
                <a:srgbClr val="973735"/>
              </a:buClr>
              <a:buSzPts val="1400"/>
              <a:buFont typeface="Noto Sans Symbols"/>
              <a:buChar char="◆"/>
            </a:pPr>
            <a:r>
              <a:rPr lang="en-US"/>
              <a:t>Introduction to Express</a:t>
            </a:r>
            <a:endParaRPr/>
          </a:p>
          <a:p>
            <a:pPr indent="-342900" lvl="1" marL="800100" rtl="0" algn="l">
              <a:lnSpc>
                <a:spcPct val="120000"/>
              </a:lnSpc>
              <a:spcBef>
                <a:spcPts val="0"/>
              </a:spcBef>
              <a:spcAft>
                <a:spcPts val="0"/>
              </a:spcAft>
              <a:buClr>
                <a:srgbClr val="973735"/>
              </a:buClr>
              <a:buSzPts val="1400"/>
              <a:buFont typeface="Noto Sans Symbols"/>
              <a:buChar char="◆"/>
            </a:pPr>
            <a:r>
              <a:rPr lang="en-US"/>
              <a:t>Using Express Js To Create Your First Application</a:t>
            </a:r>
            <a:endParaRPr/>
          </a:p>
          <a:p>
            <a:pPr indent="-342900" lvl="1" marL="800100" rtl="0" algn="l">
              <a:lnSpc>
                <a:spcPct val="120000"/>
              </a:lnSpc>
              <a:spcBef>
                <a:spcPts val="0"/>
              </a:spcBef>
              <a:spcAft>
                <a:spcPts val="0"/>
              </a:spcAft>
              <a:buClr>
                <a:srgbClr val="973735"/>
              </a:buClr>
              <a:buSzPts val="1400"/>
              <a:buFont typeface="Noto Sans Symbols"/>
              <a:buChar char="◆"/>
            </a:pPr>
            <a:r>
              <a:rPr lang="en-US"/>
              <a:t>Restful Routing With Express</a:t>
            </a:r>
            <a:endParaRPr/>
          </a:p>
          <a:p>
            <a:pPr indent="-342900" lvl="1" marL="800100" rtl="0" algn="l">
              <a:lnSpc>
                <a:spcPct val="120000"/>
              </a:lnSpc>
              <a:spcBef>
                <a:spcPts val="0"/>
              </a:spcBef>
              <a:spcAft>
                <a:spcPts val="0"/>
              </a:spcAft>
              <a:buClr>
                <a:srgbClr val="973735"/>
              </a:buClr>
              <a:buSzPts val="1400"/>
              <a:buFont typeface="Noto Sans Symbols"/>
              <a:buChar char="◆"/>
            </a:pPr>
            <a:r>
              <a:rPr lang="en-US"/>
              <a:t>Understand And Use Middleware For Node Applications</a:t>
            </a:r>
            <a:endParaRPr/>
          </a:p>
          <a:p>
            <a:pPr indent="-342900" lvl="1" marL="800100" rtl="0" algn="l">
              <a:lnSpc>
                <a:spcPct val="120000"/>
              </a:lnSpc>
              <a:spcBef>
                <a:spcPts val="0"/>
              </a:spcBef>
              <a:spcAft>
                <a:spcPts val="0"/>
              </a:spcAft>
              <a:buClr>
                <a:srgbClr val="973735"/>
              </a:buClr>
              <a:buSzPts val="1400"/>
              <a:buFont typeface="Noto Sans Symbols"/>
              <a:buChar char="◆"/>
            </a:pPr>
            <a:r>
              <a:rPr lang="en-US"/>
              <a:t>Types Of Middleware In Node.Js</a:t>
            </a:r>
            <a:endParaRPr/>
          </a:p>
          <a:p>
            <a:pPr indent="-342900" lvl="1" marL="800100" rtl="0" algn="l">
              <a:lnSpc>
                <a:spcPct val="120000"/>
              </a:lnSpc>
              <a:spcBef>
                <a:spcPts val="0"/>
              </a:spcBef>
              <a:spcAft>
                <a:spcPts val="0"/>
              </a:spcAft>
              <a:buClr>
                <a:srgbClr val="973735"/>
              </a:buClr>
              <a:buSzPts val="1400"/>
              <a:buFont typeface="Noto Sans Symbols"/>
              <a:buChar char="◆"/>
            </a:pPr>
            <a:r>
              <a:rPr lang="en-US"/>
              <a:t>Writing Express Middleware</a:t>
            </a:r>
            <a:endParaRPr/>
          </a:p>
          <a:p>
            <a:pPr indent="-342900" lvl="1" marL="800100" rtl="0" algn="l">
              <a:lnSpc>
                <a:spcPct val="120000"/>
              </a:lnSpc>
              <a:spcBef>
                <a:spcPts val="0"/>
              </a:spcBef>
              <a:spcAft>
                <a:spcPts val="0"/>
              </a:spcAft>
              <a:buClr>
                <a:srgbClr val="973735"/>
              </a:buClr>
              <a:buSzPts val="1400"/>
              <a:buFont typeface="Noto Sans Symbols"/>
              <a:buChar char="◆"/>
            </a:pPr>
            <a:r>
              <a:rPr lang="en-US"/>
              <a:t>Receiving an HTTP Request with Express</a:t>
            </a:r>
            <a:endParaRPr/>
          </a:p>
          <a:p>
            <a:pPr indent="-342900" lvl="1" marL="800100" rtl="0" algn="l">
              <a:lnSpc>
                <a:spcPct val="120000"/>
              </a:lnSpc>
              <a:spcBef>
                <a:spcPts val="0"/>
              </a:spcBef>
              <a:spcAft>
                <a:spcPts val="0"/>
              </a:spcAft>
              <a:buClr>
                <a:srgbClr val="973735"/>
              </a:buClr>
              <a:buSzPts val="1400"/>
              <a:buFont typeface="Noto Sans Symbols"/>
              <a:buChar char="◆"/>
            </a:pPr>
            <a:r>
              <a:rPr lang="en-US"/>
              <a:t>Introduction to Express-Generator</a:t>
            </a:r>
            <a:endParaRPr/>
          </a:p>
          <a:p>
            <a:pPr indent="-266700" lvl="1" marL="800100" rtl="0" algn="l">
              <a:lnSpc>
                <a:spcPct val="120000"/>
              </a:lnSpc>
              <a:spcBef>
                <a:spcPts val="0"/>
              </a:spcBef>
              <a:spcAft>
                <a:spcPts val="0"/>
              </a:spcAft>
              <a:buClr>
                <a:srgbClr val="973735"/>
              </a:buClr>
              <a:buSzPts val="1200"/>
              <a:buFont typeface="Noto Sans Symbols"/>
              <a:buNone/>
            </a:pPr>
            <a:r>
              <a:t/>
            </a:r>
            <a:endParaRPr/>
          </a:p>
        </p:txBody>
      </p:sp>
      <p:sp>
        <p:nvSpPr>
          <p:cNvPr id="492" name="Google Shape;492;p73"/>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91">
                                            <p:txEl>
                                              <p:pRg end="0" st="0"/>
                                            </p:txEl>
                                          </p:spTgt>
                                        </p:tgtEl>
                                        <p:attrNameLst>
                                          <p:attrName>style.visibility</p:attrName>
                                        </p:attrNameLst>
                                      </p:cBhvr>
                                      <p:to>
                                        <p:strVal val="visible"/>
                                      </p:to>
                                    </p:set>
                                    <p:animEffect filter="fade" transition="in">
                                      <p:cBhvr>
                                        <p:cTn dur="500"/>
                                        <p:tgtEl>
                                          <p:spTgt spid="491">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491">
                                            <p:txEl>
                                              <p:pRg end="1" st="1"/>
                                            </p:txEl>
                                          </p:spTgt>
                                        </p:tgtEl>
                                        <p:attrNameLst>
                                          <p:attrName>style.visibility</p:attrName>
                                        </p:attrNameLst>
                                      </p:cBhvr>
                                      <p:to>
                                        <p:strVal val="visible"/>
                                      </p:to>
                                    </p:set>
                                    <p:animEffect filter="fade" transition="in">
                                      <p:cBhvr>
                                        <p:cTn dur="500"/>
                                        <p:tgtEl>
                                          <p:spTgt spid="491">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491">
                                            <p:txEl>
                                              <p:pRg end="2" st="2"/>
                                            </p:txEl>
                                          </p:spTgt>
                                        </p:tgtEl>
                                        <p:attrNameLst>
                                          <p:attrName>style.visibility</p:attrName>
                                        </p:attrNameLst>
                                      </p:cBhvr>
                                      <p:to>
                                        <p:strVal val="visible"/>
                                      </p:to>
                                    </p:set>
                                    <p:animEffect filter="fade" transition="in">
                                      <p:cBhvr>
                                        <p:cTn dur="500"/>
                                        <p:tgtEl>
                                          <p:spTgt spid="491">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491">
                                            <p:txEl>
                                              <p:pRg end="3" st="3"/>
                                            </p:txEl>
                                          </p:spTgt>
                                        </p:tgtEl>
                                        <p:attrNameLst>
                                          <p:attrName>style.visibility</p:attrName>
                                        </p:attrNameLst>
                                      </p:cBhvr>
                                      <p:to>
                                        <p:strVal val="visible"/>
                                      </p:to>
                                    </p:set>
                                    <p:animEffect filter="fade" transition="in">
                                      <p:cBhvr>
                                        <p:cTn dur="500"/>
                                        <p:tgtEl>
                                          <p:spTgt spid="491">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491">
                                            <p:txEl>
                                              <p:pRg end="4" st="4"/>
                                            </p:txEl>
                                          </p:spTgt>
                                        </p:tgtEl>
                                        <p:attrNameLst>
                                          <p:attrName>style.visibility</p:attrName>
                                        </p:attrNameLst>
                                      </p:cBhvr>
                                      <p:to>
                                        <p:strVal val="visible"/>
                                      </p:to>
                                    </p:set>
                                    <p:animEffect filter="fade" transition="in">
                                      <p:cBhvr>
                                        <p:cTn dur="500"/>
                                        <p:tgtEl>
                                          <p:spTgt spid="491">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491">
                                            <p:txEl>
                                              <p:pRg end="5" st="5"/>
                                            </p:txEl>
                                          </p:spTgt>
                                        </p:tgtEl>
                                        <p:attrNameLst>
                                          <p:attrName>style.visibility</p:attrName>
                                        </p:attrNameLst>
                                      </p:cBhvr>
                                      <p:to>
                                        <p:strVal val="visible"/>
                                      </p:to>
                                    </p:set>
                                    <p:animEffect filter="fade" transition="in">
                                      <p:cBhvr>
                                        <p:cTn dur="500"/>
                                        <p:tgtEl>
                                          <p:spTgt spid="491">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491">
                                            <p:txEl>
                                              <p:pRg end="6" st="6"/>
                                            </p:txEl>
                                          </p:spTgt>
                                        </p:tgtEl>
                                        <p:attrNameLst>
                                          <p:attrName>style.visibility</p:attrName>
                                        </p:attrNameLst>
                                      </p:cBhvr>
                                      <p:to>
                                        <p:strVal val="visible"/>
                                      </p:to>
                                    </p:set>
                                    <p:animEffect filter="fade" transition="in">
                                      <p:cBhvr>
                                        <p:cTn dur="500"/>
                                        <p:tgtEl>
                                          <p:spTgt spid="491">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491">
                                            <p:txEl>
                                              <p:pRg end="7" st="7"/>
                                            </p:txEl>
                                          </p:spTgt>
                                        </p:tgtEl>
                                        <p:attrNameLst>
                                          <p:attrName>style.visibility</p:attrName>
                                        </p:attrNameLst>
                                      </p:cBhvr>
                                      <p:to>
                                        <p:strVal val="visible"/>
                                      </p:to>
                                    </p:set>
                                    <p:animEffect filter="fade" transition="in">
                                      <p:cBhvr>
                                        <p:cTn dur="500"/>
                                        <p:tgtEl>
                                          <p:spTgt spid="491">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491">
                                            <p:txEl>
                                              <p:pRg end="8" st="8"/>
                                            </p:txEl>
                                          </p:spTgt>
                                        </p:tgtEl>
                                        <p:attrNameLst>
                                          <p:attrName>style.visibility</p:attrName>
                                        </p:attrNameLst>
                                      </p:cBhvr>
                                      <p:to>
                                        <p:strVal val="visible"/>
                                      </p:to>
                                    </p:set>
                                    <p:animEffect filter="fade" transition="in">
                                      <p:cBhvr>
                                        <p:cTn dur="500"/>
                                        <p:tgtEl>
                                          <p:spTgt spid="491">
                                            <p:txEl>
                                              <p:pRg end="8" st="8"/>
                                            </p:txEl>
                                          </p:spTgt>
                                        </p:tgtEl>
                                      </p:cBhvr>
                                    </p:animEffect>
                                  </p:childTnLst>
                                </p:cTn>
                              </p:par>
                              <p:par>
                                <p:cTn fill="hold" nodeType="withEffect" presetClass="entr" presetID="10" presetSubtype="0">
                                  <p:stCondLst>
                                    <p:cond delay="0"/>
                                  </p:stCondLst>
                                  <p:childTnLst>
                                    <p:set>
                                      <p:cBhvr>
                                        <p:cTn dur="1" fill="hold">
                                          <p:stCondLst>
                                            <p:cond delay="0"/>
                                          </p:stCondLst>
                                        </p:cTn>
                                        <p:tgtEl>
                                          <p:spTgt spid="491">
                                            <p:txEl>
                                              <p:pRg end="9" st="9"/>
                                            </p:txEl>
                                          </p:spTgt>
                                        </p:tgtEl>
                                        <p:attrNameLst>
                                          <p:attrName>style.visibility</p:attrName>
                                        </p:attrNameLst>
                                      </p:cBhvr>
                                      <p:to>
                                        <p:strVal val="visible"/>
                                      </p:to>
                                    </p:set>
                                    <p:animEffect filter="fade" transition="in">
                                      <p:cBhvr>
                                        <p:cTn dur="500"/>
                                        <p:tgtEl>
                                          <p:spTgt spid="491">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89"/>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Install Express JS</a:t>
            </a:r>
            <a:endParaRPr/>
          </a:p>
        </p:txBody>
      </p:sp>
      <p:sp>
        <p:nvSpPr>
          <p:cNvPr id="131" name="Google Shape;131;p89"/>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a:t>Run the following command in terminal or command prompt:</a:t>
            </a:r>
            <a:endParaRPr/>
          </a:p>
          <a:p>
            <a:pPr indent="0" lvl="0" marL="114300" rtl="0" algn="ctr">
              <a:lnSpc>
                <a:spcPct val="90000"/>
              </a:lnSpc>
              <a:spcBef>
                <a:spcPts val="1000"/>
              </a:spcBef>
              <a:spcAft>
                <a:spcPts val="0"/>
              </a:spcAft>
              <a:buSzPts val="1800"/>
              <a:buNone/>
            </a:pPr>
            <a:r>
              <a:rPr lang="en-US">
                <a:latin typeface="Courier New"/>
                <a:ea typeface="Courier New"/>
                <a:cs typeface="Courier New"/>
                <a:sym typeface="Courier New"/>
              </a:rPr>
              <a:t>npm install -g express</a:t>
            </a:r>
            <a:endParaRPr/>
          </a:p>
          <a:p>
            <a:pPr indent="-342900" lvl="0" marL="457200" rtl="0" algn="just">
              <a:lnSpc>
                <a:spcPct val="90000"/>
              </a:lnSpc>
              <a:spcBef>
                <a:spcPts val="1000"/>
              </a:spcBef>
              <a:spcAft>
                <a:spcPts val="0"/>
              </a:spcAft>
              <a:buSzPts val="1800"/>
              <a:buChar char="•"/>
            </a:pPr>
            <a:r>
              <a:rPr lang="en-US"/>
              <a:t> Using save wil add the express.js dependency to the package.json file</a:t>
            </a:r>
            <a:endParaRPr/>
          </a:p>
          <a:p>
            <a:pPr indent="0" lvl="0" marL="114300" rtl="0" algn="ctr">
              <a:lnSpc>
                <a:spcPct val="90000"/>
              </a:lnSpc>
              <a:spcBef>
                <a:spcPts val="1000"/>
              </a:spcBef>
              <a:spcAft>
                <a:spcPts val="0"/>
              </a:spcAft>
              <a:buSzPts val="1800"/>
              <a:buNone/>
            </a:pPr>
            <a:r>
              <a:rPr lang="en-US">
                <a:latin typeface="Courier New"/>
                <a:ea typeface="Courier New"/>
                <a:cs typeface="Courier New"/>
                <a:sym typeface="Courier New"/>
              </a:rPr>
              <a:t>npm install express --save</a:t>
            </a:r>
            <a:endParaRPr/>
          </a:p>
          <a:p>
            <a:pPr indent="-228600" lvl="0" marL="457200" rtl="0" algn="l">
              <a:lnSpc>
                <a:spcPct val="90000"/>
              </a:lnSpc>
              <a:spcBef>
                <a:spcPts val="1000"/>
              </a:spcBef>
              <a:spcAft>
                <a:spcPts val="0"/>
              </a:spcAft>
              <a:buClr>
                <a:schemeClr val="dk1"/>
              </a:buClr>
              <a:buSzPts val="1800"/>
              <a:buNone/>
            </a:pPr>
            <a:r>
              <a:t/>
            </a:r>
            <a:endParaRPr/>
          </a:p>
        </p:txBody>
      </p:sp>
      <p:sp>
        <p:nvSpPr>
          <p:cNvPr id="132" name="Google Shape;132;p89"/>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33" name="Google Shape;133;p89"/>
          <p:cNvPicPr preferRelativeResize="0"/>
          <p:nvPr/>
        </p:nvPicPr>
        <p:blipFill rotWithShape="1">
          <a:blip r:embed="rId3">
            <a:alphaModFix/>
          </a:blip>
          <a:srcRect b="0" l="0" r="0" t="0"/>
          <a:stretch/>
        </p:blipFill>
        <p:spPr>
          <a:xfrm>
            <a:off x="1027733" y="4376657"/>
            <a:ext cx="4105848" cy="115268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45"/>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05/03/2024</a:t>
            </a:r>
            <a:endParaRPr/>
          </a:p>
        </p:txBody>
      </p:sp>
      <p:sp>
        <p:nvSpPr>
          <p:cNvPr id="139" name="Google Shape;139;p45"/>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40" name="Google Shape;140;p45"/>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a:t>Express Middleware </a:t>
            </a:r>
            <a:endParaRPr/>
          </a:p>
        </p:txBody>
      </p:sp>
      <p:sp>
        <p:nvSpPr>
          <p:cNvPr id="141" name="Google Shape;141;p45"/>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fontScale="92500"/>
          </a:bodyPr>
          <a:lstStyle/>
          <a:p>
            <a:pPr indent="-342900" lvl="0" marL="457200" rtl="0" algn="just">
              <a:lnSpc>
                <a:spcPct val="90000"/>
              </a:lnSpc>
              <a:spcBef>
                <a:spcPts val="1000"/>
              </a:spcBef>
              <a:spcAft>
                <a:spcPts val="0"/>
              </a:spcAft>
              <a:buSzPct val="69498"/>
              <a:buChar char="•"/>
            </a:pPr>
            <a:r>
              <a:rPr lang="en-US"/>
              <a:t>Middleware provide a lot of plug-in functionality that can be used within your Express application </a:t>
            </a:r>
            <a:endParaRPr/>
          </a:p>
          <a:p>
            <a:pPr indent="-342900" lvl="0" marL="457200" rtl="0" algn="just">
              <a:lnSpc>
                <a:spcPct val="90000"/>
              </a:lnSpc>
              <a:spcBef>
                <a:spcPts val="1000"/>
              </a:spcBef>
              <a:spcAft>
                <a:spcPts val="0"/>
              </a:spcAft>
              <a:buSzPct val="69498"/>
              <a:buChar char="•"/>
            </a:pPr>
            <a:r>
              <a:rPr lang="en-US"/>
              <a:t>Example: morgan for logging </a:t>
            </a:r>
            <a:endParaRPr/>
          </a:p>
          <a:p>
            <a:pPr indent="0" lvl="0" marL="0" rtl="0" algn="just">
              <a:lnSpc>
                <a:spcPct val="90000"/>
              </a:lnSpc>
              <a:spcBef>
                <a:spcPts val="1000"/>
              </a:spcBef>
              <a:spcAft>
                <a:spcPts val="0"/>
              </a:spcAft>
              <a:buSzPct val="69498"/>
              <a:buNone/>
            </a:pPr>
            <a:r>
              <a:rPr lang="en-US"/>
              <a:t>	</a:t>
            </a:r>
            <a:r>
              <a:rPr b="1" lang="en-US">
                <a:latin typeface="Courier New"/>
                <a:ea typeface="Courier New"/>
                <a:cs typeface="Courier New"/>
                <a:sym typeface="Courier New"/>
              </a:rPr>
              <a:t>var morgan = require(‘morgan’); </a:t>
            </a:r>
            <a:endParaRPr/>
          </a:p>
          <a:p>
            <a:pPr indent="0" lvl="0" marL="0" rtl="0" algn="just">
              <a:lnSpc>
                <a:spcPct val="90000"/>
              </a:lnSpc>
              <a:spcBef>
                <a:spcPts val="1000"/>
              </a:spcBef>
              <a:spcAft>
                <a:spcPts val="0"/>
              </a:spcAft>
              <a:buSzPct val="69498"/>
              <a:buNone/>
            </a:pPr>
            <a:r>
              <a:rPr b="1" lang="en-US">
                <a:latin typeface="Courier New"/>
                <a:ea typeface="Courier New"/>
                <a:cs typeface="Courier New"/>
                <a:sym typeface="Courier New"/>
              </a:rPr>
              <a:t>	app.use(morgan(‘dev’)); </a:t>
            </a:r>
            <a:endParaRPr/>
          </a:p>
          <a:p>
            <a:pPr indent="-342900" lvl="0" marL="457200" rtl="0" algn="just">
              <a:lnSpc>
                <a:spcPct val="90000"/>
              </a:lnSpc>
              <a:spcBef>
                <a:spcPts val="1000"/>
              </a:spcBef>
              <a:spcAft>
                <a:spcPts val="0"/>
              </a:spcAft>
              <a:buSzPct val="69498"/>
              <a:buChar char="•"/>
            </a:pPr>
            <a:r>
              <a:rPr lang="en-US"/>
              <a:t>Serving static web resources: </a:t>
            </a:r>
            <a:endParaRPr/>
          </a:p>
          <a:p>
            <a:pPr indent="0" lvl="0" marL="0" rtl="0" algn="just">
              <a:lnSpc>
                <a:spcPct val="90000"/>
              </a:lnSpc>
              <a:spcBef>
                <a:spcPts val="1000"/>
              </a:spcBef>
              <a:spcAft>
                <a:spcPts val="0"/>
              </a:spcAft>
              <a:buSzPct val="69498"/>
              <a:buNone/>
            </a:pPr>
            <a:r>
              <a:rPr lang="en-US"/>
              <a:t>	</a:t>
            </a:r>
            <a:r>
              <a:rPr b="1" lang="en-US">
                <a:latin typeface="Courier New"/>
                <a:ea typeface="Courier New"/>
                <a:cs typeface="Courier New"/>
                <a:sym typeface="Courier New"/>
              </a:rPr>
              <a:t>app.use(express.static(__dirname + ‘/public’));</a:t>
            </a:r>
            <a:r>
              <a:rPr lang="en-US">
                <a:latin typeface="Courier New"/>
                <a:ea typeface="Courier New"/>
                <a:cs typeface="Courier New"/>
                <a:sym typeface="Courier New"/>
              </a:rPr>
              <a:t> </a:t>
            </a:r>
            <a:endParaRPr/>
          </a:p>
          <a:p>
            <a:pPr indent="-342900" lvl="0" marL="457200" rtl="0" algn="just">
              <a:lnSpc>
                <a:spcPct val="90000"/>
              </a:lnSpc>
              <a:spcBef>
                <a:spcPts val="1000"/>
              </a:spcBef>
              <a:spcAft>
                <a:spcPts val="0"/>
              </a:spcAft>
              <a:buSzPct val="69498"/>
              <a:buChar char="•"/>
            </a:pPr>
            <a:r>
              <a:rPr lang="en-US"/>
              <a:t>Note:__filename and__dirname give you the full path to the file and directory for the current module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46"/>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05/03/2024</a:t>
            </a:r>
            <a:endParaRPr/>
          </a:p>
        </p:txBody>
      </p:sp>
      <p:sp>
        <p:nvSpPr>
          <p:cNvPr id="147" name="Google Shape;147;p46"/>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48" name="Google Shape;148;p46"/>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a:t>A Brief Tour of a Node Module </a:t>
            </a:r>
            <a:endParaRPr/>
          </a:p>
        </p:txBody>
      </p:sp>
      <p:sp>
        <p:nvSpPr>
          <p:cNvPr id="149" name="Google Shape;149;p46"/>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342900" lvl="0" marL="457200" rtl="0" algn="l">
              <a:lnSpc>
                <a:spcPct val="150000"/>
              </a:lnSpc>
              <a:spcBef>
                <a:spcPts val="1000"/>
              </a:spcBef>
              <a:spcAft>
                <a:spcPts val="0"/>
              </a:spcAft>
              <a:buSzPct val="69498"/>
              <a:buChar char="•"/>
            </a:pPr>
            <a:r>
              <a:rPr lang="en-US"/>
              <a:t>Examine package.json file </a:t>
            </a:r>
            <a:endParaRPr/>
          </a:p>
          <a:p>
            <a:pPr indent="-342900" lvl="0" marL="457200" rtl="0" algn="l">
              <a:lnSpc>
                <a:spcPct val="150000"/>
              </a:lnSpc>
              <a:spcBef>
                <a:spcPts val="1000"/>
              </a:spcBef>
              <a:spcAft>
                <a:spcPts val="0"/>
              </a:spcAft>
              <a:buSzPct val="69498"/>
              <a:buChar char="•"/>
            </a:pPr>
            <a:r>
              <a:rPr lang="en-US"/>
              <a:t>Semantic Versioning </a:t>
            </a:r>
            <a:endParaRPr/>
          </a:p>
          <a:p>
            <a:pPr indent="-342900" lvl="1" marL="914400" rtl="0" algn="l">
              <a:lnSpc>
                <a:spcPct val="150000"/>
              </a:lnSpc>
              <a:spcBef>
                <a:spcPts val="500"/>
              </a:spcBef>
              <a:spcAft>
                <a:spcPts val="0"/>
              </a:spcAft>
              <a:buSzPct val="81081"/>
              <a:buChar char="•"/>
            </a:pPr>
            <a:r>
              <a:rPr b="1" lang="en-US"/>
              <a:t>&lt;Major Version&gt;.&lt;Minor Version&gt;.&lt;Patch&gt;</a:t>
            </a:r>
            <a:r>
              <a:rPr lang="en-US"/>
              <a:t> </a:t>
            </a:r>
            <a:endParaRPr/>
          </a:p>
          <a:p>
            <a:pPr indent="-342900" lvl="1" marL="914400" rtl="0" algn="l">
              <a:lnSpc>
                <a:spcPct val="150000"/>
              </a:lnSpc>
              <a:spcBef>
                <a:spcPts val="500"/>
              </a:spcBef>
              <a:spcAft>
                <a:spcPts val="0"/>
              </a:spcAft>
              <a:buSzPct val="81081"/>
              <a:buChar char="•"/>
            </a:pPr>
            <a:r>
              <a:rPr lang="en-US"/>
              <a:t>npm install can specify the acceptable package version:</a:t>
            </a:r>
            <a:endParaRPr/>
          </a:p>
          <a:p>
            <a:pPr indent="0" lvl="1" marL="344487" rtl="0" algn="l">
              <a:lnSpc>
                <a:spcPct val="150000"/>
              </a:lnSpc>
              <a:spcBef>
                <a:spcPts val="500"/>
              </a:spcBef>
              <a:spcAft>
                <a:spcPts val="0"/>
              </a:spcAft>
              <a:buSzPct val="81081"/>
              <a:buNone/>
            </a:pPr>
            <a:r>
              <a:rPr lang="en-US"/>
              <a:t>	Exact: </a:t>
            </a:r>
            <a:r>
              <a:rPr b="1" lang="en-US"/>
              <a:t>npm install express@4.x.x</a:t>
            </a:r>
            <a:endParaRPr/>
          </a:p>
          <a:p>
            <a:pPr indent="0" lvl="1" marL="344487" rtl="0" algn="l">
              <a:lnSpc>
                <a:spcPct val="150000"/>
              </a:lnSpc>
              <a:spcBef>
                <a:spcPts val="500"/>
              </a:spcBef>
              <a:spcAft>
                <a:spcPts val="0"/>
              </a:spcAft>
              <a:buSzPct val="81081"/>
              <a:buNone/>
            </a:pPr>
            <a:r>
              <a:rPr lang="en-US"/>
              <a:t>	Patch acceptable: </a:t>
            </a:r>
            <a:r>
              <a:rPr b="1" lang="en-US"/>
              <a:t>npm install express@“~4.x.x”</a:t>
            </a:r>
            <a:endParaRPr/>
          </a:p>
          <a:p>
            <a:pPr indent="0" lvl="1" marL="344487" rtl="0" algn="l">
              <a:lnSpc>
                <a:spcPct val="150000"/>
              </a:lnSpc>
              <a:spcBef>
                <a:spcPts val="500"/>
              </a:spcBef>
              <a:spcAft>
                <a:spcPts val="0"/>
              </a:spcAft>
              <a:buSzPct val="81081"/>
              <a:buNone/>
            </a:pPr>
            <a:r>
              <a:rPr lang="en-US"/>
              <a:t>	Minor version acceptable: </a:t>
            </a:r>
            <a:r>
              <a:rPr b="1" lang="en-US"/>
              <a:t>npm install express@“^4.x.x”</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90"/>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Using Express JS to create your first program </a:t>
            </a:r>
            <a:endParaRPr/>
          </a:p>
        </p:txBody>
      </p:sp>
      <p:sp>
        <p:nvSpPr>
          <p:cNvPr id="155" name="Google Shape;155;p90"/>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SzPts val="1800"/>
              <a:buChar char="•"/>
            </a:pPr>
            <a:r>
              <a:rPr lang="en-US"/>
              <a:t>Create a new file in your project, for example app.js, and add the following code to set up a basic server using Express:</a:t>
            </a:r>
            <a:endParaRPr/>
          </a:p>
        </p:txBody>
      </p:sp>
      <p:sp>
        <p:nvSpPr>
          <p:cNvPr id="156" name="Google Shape;156;p90"/>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57" name="Google Shape;157;p90"/>
          <p:cNvSpPr txBox="1"/>
          <p:nvPr/>
        </p:nvSpPr>
        <p:spPr>
          <a:xfrm>
            <a:off x="838200" y="3209493"/>
            <a:ext cx="6096000" cy="2677656"/>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569CD6"/>
                </a:solidFill>
                <a:latin typeface="Consolas"/>
                <a:ea typeface="Consolas"/>
                <a:cs typeface="Consolas"/>
                <a:sym typeface="Consolas"/>
              </a:rPr>
              <a:t>const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CDCAA"/>
                </a:solidFill>
                <a:latin typeface="Consolas"/>
                <a:ea typeface="Consolas"/>
                <a:cs typeface="Consolas"/>
                <a:sym typeface="Consolas"/>
              </a:rPr>
              <a:t>express</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CDCAA"/>
                </a:solidFill>
                <a:latin typeface="Consolas"/>
                <a:ea typeface="Consolas"/>
                <a:cs typeface="Consolas"/>
                <a:sym typeface="Consolas"/>
              </a:rPr>
              <a:t>require</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'express'</a:t>
            </a: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569CD6"/>
                </a:solidFill>
                <a:latin typeface="Consolas"/>
                <a:ea typeface="Consolas"/>
                <a:cs typeface="Consolas"/>
                <a:sym typeface="Consolas"/>
              </a:rPr>
              <a:t>const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FC1FF"/>
                </a:solidFill>
                <a:latin typeface="Consolas"/>
                <a:ea typeface="Consolas"/>
                <a:cs typeface="Consolas"/>
                <a:sym typeface="Consolas"/>
              </a:rPr>
              <a:t>app</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CDCAA"/>
                </a:solidFill>
                <a:latin typeface="Consolas"/>
                <a:ea typeface="Consolas"/>
                <a:cs typeface="Consolas"/>
                <a:sym typeface="Consolas"/>
              </a:rPr>
              <a:t>express</a:t>
            </a: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569CD6"/>
                </a:solidFill>
                <a:latin typeface="Consolas"/>
                <a:ea typeface="Consolas"/>
                <a:cs typeface="Consolas"/>
                <a:sym typeface="Consolas"/>
              </a:rPr>
              <a:t>const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FC1FF"/>
                </a:solidFill>
                <a:latin typeface="Consolas"/>
                <a:ea typeface="Consolas"/>
                <a:cs typeface="Consolas"/>
                <a:sym typeface="Consolas"/>
              </a:rPr>
              <a:t>port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B5CEA8"/>
                </a:solidFill>
                <a:latin typeface="Consolas"/>
                <a:ea typeface="Consolas"/>
                <a:cs typeface="Consolas"/>
                <a:sym typeface="Consolas"/>
              </a:rPr>
              <a:t>3000</a:t>
            </a: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br>
              <a:rPr b="0" i="0" lang="en-US" sz="1400" u="none" cap="none" strike="noStrike">
                <a:solidFill>
                  <a:srgbClr val="CCCCCC"/>
                </a:solidFill>
                <a:latin typeface="Consolas"/>
                <a:ea typeface="Consolas"/>
                <a:cs typeface="Consolas"/>
                <a:sym typeface="Consolas"/>
              </a:rPr>
            </a:br>
            <a:r>
              <a:rPr b="0" i="0" lang="en-US" sz="1400" u="none" cap="none" strike="noStrike">
                <a:solidFill>
                  <a:srgbClr val="4FC1FF"/>
                </a:solidFill>
                <a:latin typeface="Consolas"/>
                <a:ea typeface="Consolas"/>
                <a:cs typeface="Consolas"/>
                <a:sym typeface="Consolas"/>
              </a:rPr>
              <a:t>app</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get</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req</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res</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569CD6"/>
                </a:solidFill>
                <a:latin typeface="Consolas"/>
                <a:ea typeface="Consolas"/>
                <a:cs typeface="Consolas"/>
                <a:sym typeface="Consolas"/>
              </a:rPr>
              <a:t>=&gt;</a:t>
            </a:r>
            <a:r>
              <a:rPr b="0" i="0" lang="en-US" sz="14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res</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send</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'Hello World!'</a:t>
            </a: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br>
              <a:rPr b="0" i="0" lang="en-US" sz="1400" u="none" cap="none" strike="noStrike">
                <a:solidFill>
                  <a:srgbClr val="CCCCCC"/>
                </a:solidFill>
                <a:latin typeface="Consolas"/>
                <a:ea typeface="Consolas"/>
                <a:cs typeface="Consolas"/>
                <a:sym typeface="Consolas"/>
              </a:rPr>
            </a:br>
            <a:r>
              <a:rPr b="0" i="0" lang="en-US" sz="1400" u="none" cap="none" strike="noStrike">
                <a:solidFill>
                  <a:srgbClr val="4FC1FF"/>
                </a:solidFill>
                <a:latin typeface="Consolas"/>
                <a:ea typeface="Consolas"/>
                <a:cs typeface="Consolas"/>
                <a:sym typeface="Consolas"/>
              </a:rPr>
              <a:t>app</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listen</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4FC1FF"/>
                </a:solidFill>
                <a:latin typeface="Consolas"/>
                <a:ea typeface="Consolas"/>
                <a:cs typeface="Consolas"/>
                <a:sym typeface="Consolas"/>
              </a:rPr>
              <a:t>port</a:t>
            </a:r>
            <a:r>
              <a:rPr b="0" i="0" lang="en-US" sz="1400" u="none" cap="none" strike="noStrike">
                <a:solidFill>
                  <a:srgbClr val="CCCCCC"/>
                </a:solidFill>
                <a:latin typeface="Consolas"/>
                <a:ea typeface="Consolas"/>
                <a:cs typeface="Consolas"/>
                <a:sym typeface="Consolas"/>
              </a:rPr>
              <a:t>, () </a:t>
            </a:r>
            <a:r>
              <a:rPr b="0" i="0" lang="en-US" sz="1400" u="none" cap="none" strike="noStrike">
                <a:solidFill>
                  <a:srgbClr val="569CD6"/>
                </a:solidFill>
                <a:latin typeface="Consolas"/>
                <a:ea typeface="Consolas"/>
                <a:cs typeface="Consolas"/>
                <a:sym typeface="Consolas"/>
              </a:rPr>
              <a:t>=&gt;</a:t>
            </a:r>
            <a:r>
              <a:rPr b="0" i="0" lang="en-US" sz="1400" u="none" cap="none" strike="noStrike">
                <a:solidFill>
                  <a:srgbClr val="CCCCCC"/>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console</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log</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`Example app listening at http://localhost:</a:t>
            </a:r>
            <a:r>
              <a:rPr b="0" i="0" lang="en-US" sz="1400" u="none" cap="none" strike="noStrike">
                <a:solidFill>
                  <a:srgbClr val="569CD6"/>
                </a:solidFill>
                <a:latin typeface="Consolas"/>
                <a:ea typeface="Consolas"/>
                <a:cs typeface="Consolas"/>
                <a:sym typeface="Consolas"/>
              </a:rPr>
              <a:t>${</a:t>
            </a:r>
            <a:r>
              <a:rPr b="0" i="0" lang="en-US" sz="1400" u="none" cap="none" strike="noStrike">
                <a:solidFill>
                  <a:srgbClr val="4FC1FF"/>
                </a:solidFill>
                <a:latin typeface="Consolas"/>
                <a:ea typeface="Consolas"/>
                <a:cs typeface="Consolas"/>
                <a:sym typeface="Consolas"/>
              </a:rPr>
              <a:t>port</a:t>
            </a:r>
            <a:r>
              <a:rPr b="0" i="0" lang="en-US" sz="1400" u="none" cap="none" strike="noStrike">
                <a:solidFill>
                  <a:srgbClr val="569CD6"/>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CCCCC"/>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pic>
        <p:nvPicPr>
          <p:cNvPr id="158" name="Google Shape;158;p90"/>
          <p:cNvPicPr preferRelativeResize="0"/>
          <p:nvPr/>
        </p:nvPicPr>
        <p:blipFill rotWithShape="1">
          <a:blip r:embed="rId3">
            <a:alphaModFix/>
          </a:blip>
          <a:srcRect b="0" l="0" r="0" t="0"/>
          <a:stretch/>
        </p:blipFill>
        <p:spPr>
          <a:xfrm>
            <a:off x="7048133" y="3209493"/>
            <a:ext cx="5258534" cy="828791"/>
          </a:xfrm>
          <a:prstGeom prst="rect">
            <a:avLst/>
          </a:prstGeom>
          <a:noFill/>
          <a:ln>
            <a:noFill/>
          </a:ln>
        </p:spPr>
      </p:pic>
      <p:pic>
        <p:nvPicPr>
          <p:cNvPr id="159" name="Google Shape;159;p90"/>
          <p:cNvPicPr preferRelativeResize="0"/>
          <p:nvPr/>
        </p:nvPicPr>
        <p:blipFill rotWithShape="1">
          <a:blip r:embed="rId4">
            <a:alphaModFix/>
          </a:blip>
          <a:srcRect b="0" l="0" r="0" t="0"/>
          <a:stretch/>
        </p:blipFill>
        <p:spPr>
          <a:xfrm>
            <a:off x="7048133" y="4210120"/>
            <a:ext cx="3172268" cy="1257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2021-01-25T08:25:31Z</dcterms:created>
  <dc:creator>ADMIN</dc:creator>
</cp:coreProperties>
</file>