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irTJola6YotoYUqIcs/sxPf4s6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38" name="Google Shape;438;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1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9" name="Google Shape;499;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NOSQL Database with MongoDB</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Column-Based Store</a:t>
            </a:r>
            <a:endParaRPr/>
          </a:p>
        </p:txBody>
      </p:sp>
      <p:sp>
        <p:nvSpPr>
          <p:cNvPr id="162" name="Google Shape;162;p92"/>
          <p:cNvSpPr txBox="1"/>
          <p:nvPr>
            <p:ph idx="1" type="body"/>
          </p:nvPr>
        </p:nvSpPr>
        <p:spPr>
          <a:xfrm>
            <a:off x="838199" y="1535810"/>
            <a:ext cx="5365173"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Data is stored in columns, which are grouped into families, and these families are further grouped into more columns.</a:t>
            </a:r>
            <a:endParaRPr/>
          </a:p>
        </p:txBody>
      </p:sp>
      <p:sp>
        <p:nvSpPr>
          <p:cNvPr id="163" name="Google Shape;163;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Row-oriented vs column-oriented database types." id="164" name="Google Shape;164;p92"/>
          <p:cNvPicPr preferRelativeResize="0"/>
          <p:nvPr/>
        </p:nvPicPr>
        <p:blipFill rotWithShape="1">
          <a:blip r:embed="rId3">
            <a:alphaModFix/>
          </a:blip>
          <a:srcRect b="0" l="0" r="0" t="0"/>
          <a:stretch/>
        </p:blipFill>
        <p:spPr>
          <a:xfrm>
            <a:off x="6638232" y="1709333"/>
            <a:ext cx="5078730" cy="3002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Graph-Based Store</a:t>
            </a:r>
            <a:endParaRPr/>
          </a:p>
        </p:txBody>
      </p:sp>
      <p:sp>
        <p:nvSpPr>
          <p:cNvPr id="170" name="Google Shape;170;p93"/>
          <p:cNvSpPr txBox="1"/>
          <p:nvPr>
            <p:ph idx="1" type="body"/>
          </p:nvPr>
        </p:nvSpPr>
        <p:spPr>
          <a:xfrm>
            <a:off x="838200" y="1535811"/>
            <a:ext cx="71628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120000"/>
              </a:lnSpc>
              <a:spcBef>
                <a:spcPts val="1000"/>
              </a:spcBef>
              <a:spcAft>
                <a:spcPts val="0"/>
              </a:spcAft>
              <a:buSzPts val="1800"/>
              <a:buChar char="•"/>
            </a:pPr>
            <a:r>
              <a:rPr lang="en-US"/>
              <a:t>Graph or network data models essentially treat the relationship between any two pieces of information as being just as important as the information itself.</a:t>
            </a:r>
            <a:endParaRPr/>
          </a:p>
        </p:txBody>
      </p:sp>
      <p:sp>
        <p:nvSpPr>
          <p:cNvPr id="171" name="Google Shape;171;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n example of a social network graph" id="172" name="Google Shape;172;p93"/>
          <p:cNvPicPr preferRelativeResize="0"/>
          <p:nvPr/>
        </p:nvPicPr>
        <p:blipFill rotWithShape="1">
          <a:blip r:embed="rId3">
            <a:alphaModFix/>
          </a:blip>
          <a:srcRect b="0" l="0" r="0" t="0"/>
          <a:stretch/>
        </p:blipFill>
        <p:spPr>
          <a:xfrm>
            <a:off x="8339018" y="1195642"/>
            <a:ext cx="3437283" cy="316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4"/>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Difference between SQL and NoSQL databases</a:t>
            </a:r>
            <a:endParaRPr/>
          </a:p>
        </p:txBody>
      </p:sp>
      <p:sp>
        <p:nvSpPr>
          <p:cNvPr id="178" name="Google Shape;178;p9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79" name="Google Shape;179;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0" name="Google Shape;180;p94"/>
          <p:cNvPicPr preferRelativeResize="0"/>
          <p:nvPr/>
        </p:nvPicPr>
        <p:blipFill rotWithShape="1">
          <a:blip r:embed="rId3">
            <a:alphaModFix/>
          </a:blip>
          <a:srcRect b="0" l="0" r="0" t="0"/>
          <a:stretch/>
        </p:blipFill>
        <p:spPr>
          <a:xfrm>
            <a:off x="430357" y="1535811"/>
            <a:ext cx="11601450" cy="40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5"/>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Difference between SQL and NoSQL databases - 2</a:t>
            </a:r>
            <a:endParaRPr/>
          </a:p>
        </p:txBody>
      </p:sp>
      <p:sp>
        <p:nvSpPr>
          <p:cNvPr id="186" name="Google Shape;186;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QL vs. NoSQL: Difference between SQL and NoSQL databases, and when to use NoSQL." id="187" name="Google Shape;187;p95"/>
          <p:cNvPicPr preferRelativeResize="0"/>
          <p:nvPr/>
        </p:nvPicPr>
        <p:blipFill rotWithShape="1">
          <a:blip r:embed="rId3">
            <a:alphaModFix/>
          </a:blip>
          <a:srcRect b="0" l="0" r="0" t="0"/>
          <a:stretch/>
        </p:blipFill>
        <p:spPr>
          <a:xfrm>
            <a:off x="1180294" y="1295391"/>
            <a:ext cx="9040995" cy="50855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6"/>
          <p:cNvSpPr txBox="1"/>
          <p:nvPr>
            <p:ph type="title"/>
          </p:nvPr>
        </p:nvSpPr>
        <p:spPr>
          <a:xfrm>
            <a:off x="838200" y="620209"/>
            <a:ext cx="11121736"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MongoDB – Database, Collection, and Document</a:t>
            </a:r>
            <a:endParaRPr/>
          </a:p>
        </p:txBody>
      </p:sp>
      <p:sp>
        <p:nvSpPr>
          <p:cNvPr id="193" name="Google Shape;193;p96"/>
          <p:cNvSpPr txBox="1"/>
          <p:nvPr>
            <p:ph idx="1" type="body"/>
          </p:nvPr>
        </p:nvSpPr>
        <p:spPr>
          <a:xfrm>
            <a:off x="838200" y="1535811"/>
            <a:ext cx="5760027"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There are important parts of MongoDB without them you are not able to store data on the MongoDB server. </a:t>
            </a:r>
            <a:endParaRPr/>
          </a:p>
          <a:p>
            <a:pPr indent="-342900" lvl="0" marL="457200" rtl="0" algn="just">
              <a:lnSpc>
                <a:spcPct val="90000"/>
              </a:lnSpc>
              <a:spcBef>
                <a:spcPts val="1000"/>
              </a:spcBef>
              <a:spcAft>
                <a:spcPts val="0"/>
              </a:spcAft>
              <a:buSzPts val="1800"/>
              <a:buChar char="•"/>
            </a:pPr>
            <a:r>
              <a:rPr lang="en-US"/>
              <a:t>A Database contains a collection, and a collection contains documents and the documents contain data, they are related to each other. </a:t>
            </a:r>
            <a:endParaRPr/>
          </a:p>
        </p:txBody>
      </p:sp>
      <p:sp>
        <p:nvSpPr>
          <p:cNvPr id="194" name="Google Shape;194;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5" name="Google Shape;195;p96"/>
          <p:cNvPicPr preferRelativeResize="0"/>
          <p:nvPr/>
        </p:nvPicPr>
        <p:blipFill rotWithShape="1">
          <a:blip r:embed="rId3">
            <a:alphaModFix/>
          </a:blip>
          <a:srcRect b="0" l="0" r="0" t="0"/>
          <a:stretch/>
        </p:blipFill>
        <p:spPr>
          <a:xfrm>
            <a:off x="6780795" y="1778307"/>
            <a:ext cx="4978250" cy="28528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Document Database (MongoDB)</a:t>
            </a:r>
            <a:endParaRPr/>
          </a:p>
        </p:txBody>
      </p:sp>
      <p:sp>
        <p:nvSpPr>
          <p:cNvPr id="201" name="Google Shape;201;p9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MongoDB is a document database</a:t>
            </a:r>
            <a:endParaRPr/>
          </a:p>
          <a:p>
            <a:pPr indent="-342900" lvl="0" marL="457200" rtl="0" algn="just">
              <a:lnSpc>
                <a:spcPct val="90000"/>
              </a:lnSpc>
              <a:spcBef>
                <a:spcPts val="1000"/>
              </a:spcBef>
              <a:spcAft>
                <a:spcPts val="0"/>
              </a:spcAft>
              <a:buSzPts val="1800"/>
              <a:buChar char="•"/>
            </a:pPr>
            <a:r>
              <a:rPr lang="en-US"/>
              <a:t>A document is a type of data structure made up of pairs of fields and values</a:t>
            </a:r>
            <a:endParaRPr/>
          </a:p>
          <a:p>
            <a:pPr indent="-342900" lvl="0" marL="457200" rtl="0" algn="just">
              <a:lnSpc>
                <a:spcPct val="90000"/>
              </a:lnSpc>
              <a:spcBef>
                <a:spcPts val="1000"/>
              </a:spcBef>
              <a:spcAft>
                <a:spcPts val="0"/>
              </a:spcAft>
              <a:buSzPts val="1800"/>
              <a:buChar char="•"/>
            </a:pPr>
            <a:r>
              <a:rPr lang="en-US"/>
              <a:t>Document: A self-contained piece of information </a:t>
            </a:r>
            <a:endParaRPr/>
          </a:p>
          <a:p>
            <a:pPr indent="-342900" lvl="0" marL="457200" rtl="0" algn="just">
              <a:lnSpc>
                <a:spcPct val="90000"/>
              </a:lnSpc>
              <a:spcBef>
                <a:spcPts val="1000"/>
              </a:spcBef>
              <a:spcAft>
                <a:spcPts val="0"/>
              </a:spcAft>
              <a:buSzPts val="1800"/>
              <a:buChar char="•"/>
            </a:pPr>
            <a:r>
              <a:rPr lang="en-US"/>
              <a:t>E.g., a JSON document: </a:t>
            </a:r>
            <a:endParaRPr/>
          </a:p>
          <a:p>
            <a:pPr indent="-228600" lvl="0" marL="457200" rtl="0" algn="just">
              <a:lnSpc>
                <a:spcPct val="90000"/>
              </a:lnSpc>
              <a:spcBef>
                <a:spcPts val="1000"/>
              </a:spcBef>
              <a:spcAft>
                <a:spcPts val="0"/>
              </a:spcAft>
              <a:buSzPts val="1800"/>
              <a:buNone/>
            </a:pPr>
            <a:r>
              <a:t/>
            </a:r>
            <a:endParaRPr/>
          </a:p>
        </p:txBody>
      </p:sp>
      <p:sp>
        <p:nvSpPr>
          <p:cNvPr id="202" name="Google Shape;202;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Features_MongoDB" id="203" name="Google Shape;203;p97"/>
          <p:cNvPicPr preferRelativeResize="0"/>
          <p:nvPr/>
        </p:nvPicPr>
        <p:blipFill rotWithShape="1">
          <a:blip r:embed="rId3">
            <a:alphaModFix/>
          </a:blip>
          <a:srcRect b="4033" l="0" r="0" t="6663"/>
          <a:stretch/>
        </p:blipFill>
        <p:spPr>
          <a:xfrm>
            <a:off x="5379428" y="3761301"/>
            <a:ext cx="6049832" cy="26877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05/14/2024</a:t>
            </a:r>
            <a:endParaRPr/>
          </a:p>
        </p:txBody>
      </p:sp>
      <p:sp>
        <p:nvSpPr>
          <p:cNvPr id="209" name="Google Shape;209;p4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p4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Why NoSQL?</a:t>
            </a:r>
            <a:endParaRPr/>
          </a:p>
        </p:txBody>
      </p:sp>
      <p:sp>
        <p:nvSpPr>
          <p:cNvPr id="211" name="Google Shape;211;p47"/>
          <p:cNvSpPr txBox="1"/>
          <p:nvPr>
            <p:ph idx="1" type="body"/>
          </p:nvPr>
        </p:nvSpPr>
        <p:spPr>
          <a:xfrm>
            <a:off x="499872" y="1549400"/>
            <a:ext cx="5480514" cy="462756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500"/>
              <a:t>Scalability</a:t>
            </a:r>
            <a:endParaRPr/>
          </a:p>
          <a:p>
            <a:pPr indent="0" lvl="0" marL="0" rtl="0" algn="l">
              <a:lnSpc>
                <a:spcPct val="90000"/>
              </a:lnSpc>
              <a:spcBef>
                <a:spcPts val="1000"/>
              </a:spcBef>
              <a:spcAft>
                <a:spcPts val="0"/>
              </a:spcAft>
              <a:buSzPts val="1800"/>
              <a:buNone/>
            </a:pPr>
            <a:r>
              <a:rPr lang="en-US" sz="2500"/>
              <a:t>	– Availability </a:t>
            </a:r>
            <a:endParaRPr/>
          </a:p>
          <a:p>
            <a:pPr indent="0" lvl="0" marL="0" rtl="0" algn="l">
              <a:lnSpc>
                <a:spcPct val="90000"/>
              </a:lnSpc>
              <a:spcBef>
                <a:spcPts val="1000"/>
              </a:spcBef>
              <a:spcAft>
                <a:spcPts val="0"/>
              </a:spcAft>
              <a:buSzPts val="1800"/>
              <a:buNone/>
            </a:pPr>
            <a:r>
              <a:rPr lang="en-US" sz="2500"/>
              <a:t>	– Consistency</a:t>
            </a:r>
            <a:br>
              <a:rPr lang="en-US" sz="2500"/>
            </a:br>
            <a:r>
              <a:rPr lang="en-US" sz="2500"/>
              <a:t>	– Partition tolerance </a:t>
            </a:r>
            <a:endParaRPr/>
          </a:p>
          <a:p>
            <a:pPr indent="-342900" lvl="0" marL="457200" rtl="0" algn="l">
              <a:lnSpc>
                <a:spcPct val="90000"/>
              </a:lnSpc>
              <a:spcBef>
                <a:spcPts val="1000"/>
              </a:spcBef>
              <a:spcAft>
                <a:spcPts val="0"/>
              </a:spcAft>
              <a:buClr>
                <a:schemeClr val="dk1"/>
              </a:buClr>
              <a:buSzPts val="1800"/>
              <a:buChar char="•"/>
            </a:pPr>
            <a:r>
              <a:rPr lang="en-US" sz="2500"/>
              <a:t>Ease of deployment</a:t>
            </a:r>
            <a:endParaRPr/>
          </a:p>
          <a:p>
            <a:pPr indent="0" lvl="0" marL="0" rtl="0" algn="l">
              <a:lnSpc>
                <a:spcPct val="90000"/>
              </a:lnSpc>
              <a:spcBef>
                <a:spcPts val="1000"/>
              </a:spcBef>
              <a:spcAft>
                <a:spcPts val="0"/>
              </a:spcAft>
              <a:buSzPts val="1800"/>
              <a:buNone/>
            </a:pPr>
            <a:r>
              <a:rPr lang="en-US" sz="2500"/>
              <a:t>	– No object-relation mapping required.</a:t>
            </a:r>
            <a:endParaRPr/>
          </a:p>
        </p:txBody>
      </p:sp>
      <p:pic>
        <p:nvPicPr>
          <p:cNvPr descr="NoSQL Databases - Types of NoSQL Databases and How to Use Them | DataCamp" id="212" name="Google Shape;212;p47"/>
          <p:cNvPicPr preferRelativeResize="0"/>
          <p:nvPr/>
        </p:nvPicPr>
        <p:blipFill rotWithShape="1">
          <a:blip r:embed="rId3">
            <a:alphaModFix/>
          </a:blip>
          <a:srcRect b="0" l="0" r="0" t="0"/>
          <a:stretch/>
        </p:blipFill>
        <p:spPr>
          <a:xfrm>
            <a:off x="5980386" y="1039018"/>
            <a:ext cx="5822733" cy="5245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05/14/2024</a:t>
            </a:r>
            <a:endParaRPr/>
          </a:p>
        </p:txBody>
      </p:sp>
      <p:sp>
        <p:nvSpPr>
          <p:cNvPr id="218" name="Google Shape;218;p4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4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MongoDB </a:t>
            </a:r>
            <a:endParaRPr/>
          </a:p>
        </p:txBody>
      </p:sp>
      <p:sp>
        <p:nvSpPr>
          <p:cNvPr id="220" name="Google Shape;220;p49"/>
          <p:cNvSpPr txBox="1"/>
          <p:nvPr>
            <p:ph idx="1" type="body"/>
          </p:nvPr>
        </p:nvSpPr>
        <p:spPr>
          <a:xfrm>
            <a:off x="499872" y="1549400"/>
            <a:ext cx="5596128" cy="493395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Document Database </a:t>
            </a:r>
            <a:endParaRPr/>
          </a:p>
          <a:p>
            <a:pPr indent="-342900" lvl="1" marL="914400" rtl="0" algn="l">
              <a:lnSpc>
                <a:spcPct val="90000"/>
              </a:lnSpc>
              <a:spcBef>
                <a:spcPts val="500"/>
              </a:spcBef>
              <a:spcAft>
                <a:spcPts val="0"/>
              </a:spcAft>
              <a:buSzPts val="1800"/>
              <a:buChar char="•"/>
            </a:pPr>
            <a:r>
              <a:rPr lang="en-US"/>
              <a:t>Server can support multiple databases </a:t>
            </a:r>
            <a:endParaRPr/>
          </a:p>
          <a:p>
            <a:pPr indent="-342900" lvl="1" marL="914400" rtl="0" algn="l">
              <a:lnSpc>
                <a:spcPct val="90000"/>
              </a:lnSpc>
              <a:spcBef>
                <a:spcPts val="500"/>
              </a:spcBef>
              <a:spcAft>
                <a:spcPts val="0"/>
              </a:spcAft>
              <a:buSzPts val="1800"/>
              <a:buChar char="•"/>
            </a:pPr>
            <a:r>
              <a:rPr lang="en-US"/>
              <a:t>A database consists of a set of collections </a:t>
            </a:r>
            <a:endParaRPr/>
          </a:p>
          <a:p>
            <a:pPr indent="-342900" lvl="1" marL="914400" rtl="0" algn="l">
              <a:lnSpc>
                <a:spcPct val="90000"/>
              </a:lnSpc>
              <a:spcBef>
                <a:spcPts val="500"/>
              </a:spcBef>
              <a:spcAft>
                <a:spcPts val="0"/>
              </a:spcAft>
              <a:buSzPts val="1800"/>
              <a:buChar char="•"/>
            </a:pPr>
            <a:r>
              <a:rPr lang="en-US"/>
              <a:t>A collection is a set of documents </a:t>
            </a:r>
            <a:endParaRPr/>
          </a:p>
          <a:p>
            <a:pPr indent="-342900" lvl="1" marL="914400" rtl="0" algn="l">
              <a:lnSpc>
                <a:spcPct val="90000"/>
              </a:lnSpc>
              <a:spcBef>
                <a:spcPts val="500"/>
              </a:spcBef>
              <a:spcAft>
                <a:spcPts val="0"/>
              </a:spcAft>
              <a:buSzPts val="1800"/>
              <a:buChar char="•"/>
            </a:pPr>
            <a:r>
              <a:rPr lang="en-US"/>
              <a:t>Document is effectively a JSON document with some additional features</a:t>
            </a:r>
            <a:endParaRPr/>
          </a:p>
        </p:txBody>
      </p:sp>
      <p:pic>
        <p:nvPicPr>
          <p:cNvPr descr="Document database collection." id="221" name="Google Shape;221;p49"/>
          <p:cNvPicPr preferRelativeResize="0"/>
          <p:nvPr/>
        </p:nvPicPr>
        <p:blipFill rotWithShape="1">
          <a:blip r:embed="rId3">
            <a:alphaModFix/>
          </a:blip>
          <a:srcRect b="0" l="0" r="0" t="0"/>
          <a:stretch/>
        </p:blipFill>
        <p:spPr>
          <a:xfrm>
            <a:off x="6217844" y="2155422"/>
            <a:ext cx="5705163" cy="3278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MongoDB Shell?</a:t>
            </a:r>
            <a:endParaRPr/>
          </a:p>
        </p:txBody>
      </p:sp>
      <p:sp>
        <p:nvSpPr>
          <p:cNvPr id="227" name="Google Shape;227;p9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MongoDB Shell (mongosh) is an interactive JavaScript interface to MongoDB, which allows you to query and update data and perform administrative operations.</a:t>
            </a:r>
            <a:endParaRPr/>
          </a:p>
          <a:p>
            <a:pPr indent="-342900" lvl="0" marL="457200" rtl="0" algn="just">
              <a:lnSpc>
                <a:spcPct val="90000"/>
              </a:lnSpc>
              <a:spcBef>
                <a:spcPts val="1000"/>
              </a:spcBef>
              <a:spcAft>
                <a:spcPts val="0"/>
              </a:spcAft>
              <a:buSzPts val="1800"/>
              <a:buChar char="•"/>
            </a:pPr>
            <a:r>
              <a:rPr lang="en-US"/>
              <a:t>Local MongoDB Instance on Default Port 27017: </a:t>
            </a:r>
            <a:br>
              <a:rPr lang="en-US"/>
            </a:br>
            <a:r>
              <a:rPr lang="en-US"/>
              <a:t>	</a:t>
            </a:r>
            <a:r>
              <a:rPr lang="en-US">
                <a:latin typeface="Courier New"/>
                <a:ea typeface="Courier New"/>
                <a:cs typeface="Courier New"/>
                <a:sym typeface="Courier New"/>
              </a:rPr>
              <a:t>mongosh</a:t>
            </a:r>
            <a:endParaRPr/>
          </a:p>
          <a:p>
            <a:pPr indent="-342900" lvl="0" marL="457200" rtl="0" algn="just">
              <a:lnSpc>
                <a:spcPct val="90000"/>
              </a:lnSpc>
              <a:spcBef>
                <a:spcPts val="1000"/>
              </a:spcBef>
              <a:spcAft>
                <a:spcPts val="0"/>
              </a:spcAft>
              <a:buSzPts val="1800"/>
              <a:buChar char="•"/>
            </a:pPr>
            <a:r>
              <a:rPr lang="en-US"/>
              <a:t>Local MongoDB Instance on a Non-default Port: </a:t>
            </a:r>
            <a:br>
              <a:rPr lang="en-US"/>
            </a:br>
            <a:r>
              <a:rPr lang="en-US"/>
              <a:t>	</a:t>
            </a:r>
            <a:r>
              <a:rPr lang="en-US">
                <a:latin typeface="Courier New"/>
                <a:ea typeface="Courier New"/>
                <a:cs typeface="Courier New"/>
                <a:sym typeface="Courier New"/>
              </a:rPr>
              <a:t>mongosh --port 28015</a:t>
            </a:r>
            <a:endParaRPr/>
          </a:p>
          <a:p>
            <a:pPr indent="-228600" lvl="0" marL="457200" rtl="0" algn="just">
              <a:lnSpc>
                <a:spcPct val="90000"/>
              </a:lnSpc>
              <a:spcBef>
                <a:spcPts val="1000"/>
              </a:spcBef>
              <a:spcAft>
                <a:spcPts val="0"/>
              </a:spcAft>
              <a:buSzPts val="1800"/>
              <a:buNone/>
            </a:pPr>
            <a:r>
              <a:t/>
            </a:r>
            <a:endParaRPr/>
          </a:p>
        </p:txBody>
      </p:sp>
      <p:sp>
        <p:nvSpPr>
          <p:cNvPr id="228" name="Google Shape;228;p9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9" name="Google Shape;229;p98"/>
          <p:cNvPicPr preferRelativeResize="0"/>
          <p:nvPr/>
        </p:nvPicPr>
        <p:blipFill rotWithShape="1">
          <a:blip r:embed="rId3">
            <a:alphaModFix/>
          </a:blip>
          <a:srcRect b="0" l="0" r="0" t="0"/>
          <a:stretch/>
        </p:blipFill>
        <p:spPr>
          <a:xfrm>
            <a:off x="1025839" y="4869291"/>
            <a:ext cx="9974067" cy="13146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MongoDB Shell? – cont’d</a:t>
            </a:r>
            <a:endParaRPr/>
          </a:p>
        </p:txBody>
      </p:sp>
      <p:sp>
        <p:nvSpPr>
          <p:cNvPr id="235" name="Google Shape;235;p9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36" name="Google Shape;236;p9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7" name="Google Shape;237;p99"/>
          <p:cNvPicPr preferRelativeResize="0"/>
          <p:nvPr/>
        </p:nvPicPr>
        <p:blipFill rotWithShape="1">
          <a:blip r:embed="rId3">
            <a:alphaModFix/>
          </a:blip>
          <a:srcRect b="0" l="0" r="0" t="0"/>
          <a:stretch/>
        </p:blipFill>
        <p:spPr>
          <a:xfrm>
            <a:off x="838200" y="1550837"/>
            <a:ext cx="10097909" cy="46869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What is Serialization?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Introduction to NoSQL Database</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Introduction to MongoDB</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How to use MongoDB Shell and MongoDB Compass?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How to use CRUD Operations in MongoDB?</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How to use Mapping Relationships?</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0"/>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How To </a:t>
            </a:r>
            <a:r>
              <a:rPr b="1" lang="en-US" sz="4400">
                <a:solidFill>
                  <a:srgbClr val="002060"/>
                </a:solidFill>
              </a:rPr>
              <a:t>I</a:t>
            </a:r>
            <a:r>
              <a:rPr b="1" lang="en-US" sz="4400">
                <a:solidFill>
                  <a:srgbClr val="002060"/>
                </a:solidFill>
                <a:latin typeface="Arial"/>
                <a:ea typeface="Arial"/>
                <a:cs typeface="Arial"/>
                <a:sym typeface="Arial"/>
              </a:rPr>
              <a:t>nstall </a:t>
            </a:r>
            <a:br>
              <a:rPr b="1" lang="en-US" sz="4400">
                <a:solidFill>
                  <a:srgbClr val="002060"/>
                </a:solidFill>
                <a:latin typeface="Arial"/>
                <a:ea typeface="Arial"/>
                <a:cs typeface="Arial"/>
                <a:sym typeface="Arial"/>
              </a:rPr>
            </a:br>
            <a:r>
              <a:rPr b="1" lang="en-US" sz="4400">
                <a:solidFill>
                  <a:srgbClr val="002060"/>
                </a:solidFill>
                <a:latin typeface="Arial"/>
                <a:ea typeface="Arial"/>
                <a:cs typeface="Arial"/>
                <a:sym typeface="Arial"/>
              </a:rPr>
              <a:t>MongoDB Shell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MongoDB Compass?</a:t>
            </a:r>
            <a:endParaRPr/>
          </a:p>
        </p:txBody>
      </p:sp>
      <p:sp>
        <p:nvSpPr>
          <p:cNvPr id="249" name="Google Shape;249;p10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MongoDB Compass is a graphical client that provides a GUI to interact with your MongoDB databases.</a:t>
            </a:r>
            <a:endParaRPr/>
          </a:p>
        </p:txBody>
      </p:sp>
      <p:sp>
        <p:nvSpPr>
          <p:cNvPr id="250" name="Google Shape;250;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1" name="Google Shape;251;p101"/>
          <p:cNvPicPr preferRelativeResize="0"/>
          <p:nvPr/>
        </p:nvPicPr>
        <p:blipFill rotWithShape="1">
          <a:blip r:embed="rId3">
            <a:alphaModFix/>
          </a:blip>
          <a:srcRect b="0" l="0" r="0" t="0"/>
          <a:stretch/>
        </p:blipFill>
        <p:spPr>
          <a:xfrm>
            <a:off x="1402836" y="2596580"/>
            <a:ext cx="8520484" cy="38588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2"/>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How To </a:t>
            </a:r>
            <a:r>
              <a:rPr b="1" lang="en-US" sz="4400">
                <a:solidFill>
                  <a:srgbClr val="002060"/>
                </a:solidFill>
              </a:rPr>
              <a:t>I</a:t>
            </a:r>
            <a:r>
              <a:rPr b="1" lang="en-US" sz="4400">
                <a:solidFill>
                  <a:srgbClr val="002060"/>
                </a:solidFill>
                <a:latin typeface="Arial"/>
                <a:ea typeface="Arial"/>
                <a:cs typeface="Arial"/>
                <a:sym typeface="Arial"/>
              </a:rPr>
              <a:t>nstall </a:t>
            </a:r>
            <a:br>
              <a:rPr b="1" lang="en-US" sz="4400">
                <a:solidFill>
                  <a:srgbClr val="002060"/>
                </a:solidFill>
                <a:latin typeface="Arial"/>
                <a:ea typeface="Arial"/>
                <a:cs typeface="Arial"/>
                <a:sym typeface="Arial"/>
              </a:rPr>
            </a:br>
            <a:r>
              <a:rPr b="1" lang="en-US" sz="4400">
                <a:solidFill>
                  <a:srgbClr val="002060"/>
                </a:solidFill>
                <a:latin typeface="Arial"/>
                <a:ea typeface="Arial"/>
                <a:cs typeface="Arial"/>
                <a:sym typeface="Arial"/>
              </a:rPr>
              <a:t>MongoDB Compass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0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Switch Databases</a:t>
            </a:r>
            <a:endParaRPr/>
          </a:p>
        </p:txBody>
      </p:sp>
      <p:sp>
        <p:nvSpPr>
          <p:cNvPr id="263" name="Google Shape;263;p10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To display the database you are using, type db:</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just">
              <a:lnSpc>
                <a:spcPct val="90000"/>
              </a:lnSpc>
              <a:spcBef>
                <a:spcPts val="1000"/>
              </a:spcBef>
              <a:spcAft>
                <a:spcPts val="0"/>
              </a:spcAft>
              <a:buSzPts val="1800"/>
              <a:buChar char="•"/>
            </a:pPr>
            <a:r>
              <a:rPr lang="en-US"/>
              <a:t>The operation should return test, which is the default database.</a:t>
            </a:r>
            <a:endParaRPr/>
          </a:p>
          <a:p>
            <a:pPr indent="-342900" lvl="0" marL="457200" rtl="0" algn="just">
              <a:lnSpc>
                <a:spcPct val="90000"/>
              </a:lnSpc>
              <a:spcBef>
                <a:spcPts val="1000"/>
              </a:spcBef>
              <a:spcAft>
                <a:spcPts val="0"/>
              </a:spcAft>
              <a:buSzPts val="1800"/>
              <a:buChar char="•"/>
            </a:pPr>
            <a:r>
              <a:rPr lang="en-US"/>
              <a:t>To switch databases, issue the use &lt;db&gt; helper, as in the following example:</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64" name="Google Shape;264;p10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5" name="Google Shape;265;p103"/>
          <p:cNvPicPr preferRelativeResize="0"/>
          <p:nvPr/>
        </p:nvPicPr>
        <p:blipFill rotWithShape="1">
          <a:blip r:embed="rId3">
            <a:alphaModFix/>
          </a:blip>
          <a:srcRect b="0" l="0" r="0" t="0"/>
          <a:stretch/>
        </p:blipFill>
        <p:spPr>
          <a:xfrm>
            <a:off x="1080473" y="2329685"/>
            <a:ext cx="2591162" cy="619211"/>
          </a:xfrm>
          <a:prstGeom prst="rect">
            <a:avLst/>
          </a:prstGeom>
          <a:noFill/>
          <a:ln>
            <a:noFill/>
          </a:ln>
        </p:spPr>
      </p:pic>
      <p:pic>
        <p:nvPicPr>
          <p:cNvPr id="266" name="Google Shape;266;p103"/>
          <p:cNvPicPr preferRelativeResize="0"/>
          <p:nvPr/>
        </p:nvPicPr>
        <p:blipFill rotWithShape="1">
          <a:blip r:embed="rId4">
            <a:alphaModFix/>
          </a:blip>
          <a:srcRect b="0" l="0" r="0" t="0"/>
          <a:stretch/>
        </p:blipFill>
        <p:spPr>
          <a:xfrm>
            <a:off x="1080473" y="5069741"/>
            <a:ext cx="3372321" cy="5048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Switch Databases – cont’d</a:t>
            </a:r>
            <a:endParaRPr/>
          </a:p>
        </p:txBody>
      </p:sp>
      <p:sp>
        <p:nvSpPr>
          <p:cNvPr id="272" name="Google Shape;272;p10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access a different database from the current database without switching your current database context, see the db.getSiblingDB() method.</a:t>
            </a:r>
            <a:endParaRPr/>
          </a:p>
          <a:p>
            <a:pPr indent="-342900" lvl="0" marL="457200" rtl="0" algn="just">
              <a:lnSpc>
                <a:spcPct val="90000"/>
              </a:lnSpc>
              <a:spcBef>
                <a:spcPts val="1000"/>
              </a:spcBef>
              <a:spcAft>
                <a:spcPts val="0"/>
              </a:spcAft>
              <a:buSzPts val="1800"/>
              <a:buChar char="•"/>
            </a:pPr>
            <a:r>
              <a:rPr lang="en-US"/>
              <a:t>To list the databases available to the user, use the helper show dbs.</a:t>
            </a:r>
            <a:endParaRPr/>
          </a:p>
          <a:p>
            <a:pPr indent="-228600" lvl="0" marL="457200" rtl="0" algn="just">
              <a:lnSpc>
                <a:spcPct val="90000"/>
              </a:lnSpc>
              <a:spcBef>
                <a:spcPts val="1000"/>
              </a:spcBef>
              <a:spcAft>
                <a:spcPts val="0"/>
              </a:spcAft>
              <a:buSzPts val="1800"/>
              <a:buNone/>
            </a:pPr>
            <a:r>
              <a:t/>
            </a:r>
            <a:endParaRPr/>
          </a:p>
        </p:txBody>
      </p:sp>
      <p:sp>
        <p:nvSpPr>
          <p:cNvPr id="273" name="Google Shape;273;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4" name="Google Shape;274;p104"/>
          <p:cNvPicPr preferRelativeResize="0"/>
          <p:nvPr/>
        </p:nvPicPr>
        <p:blipFill rotWithShape="1">
          <a:blip r:embed="rId3">
            <a:alphaModFix/>
          </a:blip>
          <a:srcRect b="0" l="0" r="0" t="0"/>
          <a:stretch/>
        </p:blipFill>
        <p:spPr>
          <a:xfrm>
            <a:off x="1411189" y="4009947"/>
            <a:ext cx="3467584" cy="11241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0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Create a New Database and Collection</a:t>
            </a:r>
            <a:endParaRPr/>
          </a:p>
        </p:txBody>
      </p:sp>
      <p:sp>
        <p:nvSpPr>
          <p:cNvPr id="280" name="Google Shape;280;p105"/>
          <p:cNvSpPr txBox="1"/>
          <p:nvPr>
            <p:ph idx="1" type="body"/>
          </p:nvPr>
        </p:nvSpPr>
        <p:spPr>
          <a:xfrm>
            <a:off x="838200" y="1535811"/>
            <a:ext cx="10515600" cy="3909025"/>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To create a new database, issue the use &lt;db&gt; command with the database that you would like to create. </a:t>
            </a:r>
            <a:endParaRPr/>
          </a:p>
          <a:p>
            <a:pPr indent="-342900" lvl="0" marL="457200" rtl="0" algn="just">
              <a:lnSpc>
                <a:spcPct val="90000"/>
              </a:lnSpc>
              <a:spcBef>
                <a:spcPts val="1000"/>
              </a:spcBef>
              <a:spcAft>
                <a:spcPts val="0"/>
              </a:spcAft>
              <a:buSzPts val="1800"/>
              <a:buChar char="•"/>
            </a:pPr>
            <a:r>
              <a:rPr lang="en-US"/>
              <a:t>For example, the following commands create both the database company and the collection myCollection using the insertOne() operation:</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use myNewDatabase</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db.myCollection.insertOne( { x: 1 } );</a:t>
            </a:r>
            <a:endParaRPr/>
          </a:p>
          <a:p>
            <a:pPr indent="-342900" lvl="0" marL="457200" rtl="0" algn="just">
              <a:lnSpc>
                <a:spcPct val="90000"/>
              </a:lnSpc>
              <a:spcBef>
                <a:spcPts val="1000"/>
              </a:spcBef>
              <a:spcAft>
                <a:spcPts val="0"/>
              </a:spcAft>
              <a:buSzPts val="1800"/>
              <a:buChar char="•"/>
            </a:pPr>
            <a:r>
              <a:rPr lang="en-US"/>
              <a:t>If a collection does not exist, MongoDB creates the collection when you first store data for that collection.</a:t>
            </a:r>
            <a:endParaRPr/>
          </a:p>
        </p:txBody>
      </p:sp>
      <p:sp>
        <p:nvSpPr>
          <p:cNvPr id="281" name="Google Shape;281;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2" name="Google Shape;282;p105"/>
          <p:cNvPicPr preferRelativeResize="0"/>
          <p:nvPr/>
        </p:nvPicPr>
        <p:blipFill rotWithShape="1">
          <a:blip r:embed="rId3">
            <a:alphaModFix/>
          </a:blip>
          <a:srcRect b="0" l="0" r="0" t="0"/>
          <a:stretch/>
        </p:blipFill>
        <p:spPr>
          <a:xfrm>
            <a:off x="1375986" y="5299435"/>
            <a:ext cx="6697010" cy="11812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0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Terminate a Running Command</a:t>
            </a:r>
            <a:endParaRPr/>
          </a:p>
        </p:txBody>
      </p:sp>
      <p:sp>
        <p:nvSpPr>
          <p:cNvPr id="288" name="Google Shape;288;p10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To terminate a running command or query in </a:t>
            </a:r>
            <a:r>
              <a:rPr b="1" lang="en-US"/>
              <a:t>mongosh</a:t>
            </a:r>
            <a:r>
              <a:rPr lang="en-US"/>
              <a:t>, press Ctrl + C.</a:t>
            </a:r>
            <a:endParaRPr/>
          </a:p>
          <a:p>
            <a:pPr indent="-342900" lvl="0" marL="457200" rtl="0" algn="l">
              <a:lnSpc>
                <a:spcPct val="90000"/>
              </a:lnSpc>
              <a:spcBef>
                <a:spcPts val="1000"/>
              </a:spcBef>
              <a:spcAft>
                <a:spcPts val="0"/>
              </a:spcAft>
              <a:buClr>
                <a:schemeClr val="dk1"/>
              </a:buClr>
              <a:buSzPts val="1800"/>
              <a:buChar char="•"/>
            </a:pPr>
            <a:r>
              <a:rPr lang="en-US"/>
              <a:t>When you enter Ctrl + C, mongosh:</a:t>
            </a:r>
            <a:endParaRPr/>
          </a:p>
          <a:p>
            <a:pPr indent="-342900" lvl="1" marL="914400" rtl="0" algn="l">
              <a:lnSpc>
                <a:spcPct val="90000"/>
              </a:lnSpc>
              <a:spcBef>
                <a:spcPts val="500"/>
              </a:spcBef>
              <a:spcAft>
                <a:spcPts val="0"/>
              </a:spcAft>
              <a:buSzPts val="1800"/>
              <a:buChar char="•"/>
            </a:pPr>
            <a:r>
              <a:rPr lang="en-US"/>
              <a:t>interrupts the active command,</a:t>
            </a:r>
            <a:endParaRPr/>
          </a:p>
          <a:p>
            <a:pPr indent="-342900" lvl="1" marL="914400" rtl="0" algn="l">
              <a:lnSpc>
                <a:spcPct val="90000"/>
              </a:lnSpc>
              <a:spcBef>
                <a:spcPts val="500"/>
              </a:spcBef>
              <a:spcAft>
                <a:spcPts val="0"/>
              </a:spcAft>
              <a:buSzPts val="1800"/>
              <a:buChar char="•"/>
            </a:pPr>
            <a:r>
              <a:rPr lang="en-US"/>
              <a:t>tries to terminate the ongoing, server-side operation, and</a:t>
            </a:r>
            <a:endParaRPr/>
          </a:p>
          <a:p>
            <a:pPr indent="-342900" lvl="1" marL="914400" rtl="0" algn="l">
              <a:lnSpc>
                <a:spcPct val="90000"/>
              </a:lnSpc>
              <a:spcBef>
                <a:spcPts val="500"/>
              </a:spcBef>
              <a:spcAft>
                <a:spcPts val="0"/>
              </a:spcAft>
              <a:buSzPts val="1800"/>
              <a:buChar char="•"/>
            </a:pPr>
            <a:r>
              <a:rPr lang="en-US"/>
              <a:t>returns a command prompt.</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89" name="Google Shape;289;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0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MongoDB Management</a:t>
            </a:r>
            <a:endParaRPr/>
          </a:p>
        </p:txBody>
      </p:sp>
      <p:sp>
        <p:nvSpPr>
          <p:cNvPr id="295" name="Google Shape;295;p10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MongoDB offers a range of tools for managing and administering your database, such as:</a:t>
            </a:r>
            <a:endParaRPr/>
          </a:p>
          <a:p>
            <a:pPr indent="-342900" lvl="1" marL="914400" rtl="0" algn="l">
              <a:lnSpc>
                <a:spcPct val="90000"/>
              </a:lnSpc>
              <a:spcBef>
                <a:spcPts val="500"/>
              </a:spcBef>
              <a:spcAft>
                <a:spcPts val="0"/>
              </a:spcAft>
              <a:buSzPts val="1800"/>
              <a:buChar char="•"/>
            </a:pPr>
            <a:r>
              <a:rPr b="1" lang="en-US"/>
              <a:t>mongod</a:t>
            </a:r>
            <a:r>
              <a:rPr lang="en-US"/>
              <a:t>: The database server itself.</a:t>
            </a:r>
            <a:endParaRPr/>
          </a:p>
          <a:p>
            <a:pPr indent="-342900" lvl="1" marL="914400" rtl="0" algn="l">
              <a:lnSpc>
                <a:spcPct val="90000"/>
              </a:lnSpc>
              <a:spcBef>
                <a:spcPts val="500"/>
              </a:spcBef>
              <a:spcAft>
                <a:spcPts val="0"/>
              </a:spcAft>
              <a:buSzPts val="1800"/>
              <a:buChar char="•"/>
            </a:pPr>
            <a:r>
              <a:rPr b="1" lang="en-US"/>
              <a:t>mongos</a:t>
            </a:r>
            <a:r>
              <a:rPr lang="en-US"/>
              <a:t>: The routing service for sharding.</a:t>
            </a:r>
            <a:endParaRPr/>
          </a:p>
          <a:p>
            <a:pPr indent="-342900" lvl="1" marL="914400" rtl="0" algn="l">
              <a:lnSpc>
                <a:spcPct val="90000"/>
              </a:lnSpc>
              <a:spcBef>
                <a:spcPts val="500"/>
              </a:spcBef>
              <a:spcAft>
                <a:spcPts val="0"/>
              </a:spcAft>
              <a:buSzPts val="1800"/>
              <a:buChar char="•"/>
            </a:pPr>
            <a:r>
              <a:rPr b="1" lang="en-US"/>
              <a:t>mongo</a:t>
            </a:r>
            <a:r>
              <a:rPr lang="en-US"/>
              <a:t>: The interactive shell used for managing the database.</a:t>
            </a:r>
            <a:endParaRPr/>
          </a:p>
          <a:p>
            <a:pPr indent="-342900" lvl="1" marL="914400" rtl="0" algn="l">
              <a:lnSpc>
                <a:spcPct val="90000"/>
              </a:lnSpc>
              <a:spcBef>
                <a:spcPts val="500"/>
              </a:spcBef>
              <a:spcAft>
                <a:spcPts val="0"/>
              </a:spcAft>
              <a:buSzPts val="1800"/>
              <a:buChar char="•"/>
            </a:pPr>
            <a:r>
              <a:rPr b="1" lang="en-US"/>
              <a:t>Compass</a:t>
            </a:r>
            <a:r>
              <a:rPr lang="en-US"/>
              <a:t>: The GUI for MongoDB.</a:t>
            </a:r>
            <a:endParaRPr/>
          </a:p>
          <a:p>
            <a:pPr indent="-342900" lvl="1" marL="914400" rtl="0" algn="l">
              <a:lnSpc>
                <a:spcPct val="90000"/>
              </a:lnSpc>
              <a:spcBef>
                <a:spcPts val="500"/>
              </a:spcBef>
              <a:spcAft>
                <a:spcPts val="0"/>
              </a:spcAft>
              <a:buSzPts val="1800"/>
              <a:buChar char="•"/>
            </a:pPr>
            <a:r>
              <a:rPr b="1" lang="en-US"/>
              <a:t>Atlas</a:t>
            </a:r>
            <a:r>
              <a:rPr lang="en-US"/>
              <a:t>: MongoDB’s fully-managed database as a service.</a:t>
            </a:r>
            <a:endParaRPr/>
          </a:p>
        </p:txBody>
      </p:sp>
      <p:sp>
        <p:nvSpPr>
          <p:cNvPr id="296" name="Google Shape;296;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0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DataTypes in MongoDB</a:t>
            </a:r>
            <a:endParaRPr/>
          </a:p>
        </p:txBody>
      </p:sp>
      <p:sp>
        <p:nvSpPr>
          <p:cNvPr id="302" name="Google Shape;302;p108"/>
          <p:cNvSpPr txBox="1"/>
          <p:nvPr>
            <p:ph idx="1" type="body"/>
          </p:nvPr>
        </p:nvSpPr>
        <p:spPr>
          <a:xfrm>
            <a:off x="838200" y="1535811"/>
            <a:ext cx="10515600" cy="5031244"/>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just">
              <a:lnSpc>
                <a:spcPct val="90000"/>
              </a:lnSpc>
              <a:spcBef>
                <a:spcPts val="1000"/>
              </a:spcBef>
              <a:spcAft>
                <a:spcPts val="0"/>
              </a:spcAft>
              <a:buSzPct val="69498"/>
              <a:buChar char="•"/>
            </a:pPr>
            <a:r>
              <a:rPr lang="en-US"/>
              <a:t>The documents are stores in BSON, which is the binary encoded format of JSON and using BSON we can make remote procedure calls in MongoDB. BSON data format supports various data-types. </a:t>
            </a:r>
            <a:endParaRPr/>
          </a:p>
          <a:p>
            <a:pPr indent="-342900" lvl="0" marL="457200" rtl="0" algn="just">
              <a:lnSpc>
                <a:spcPct val="90000"/>
              </a:lnSpc>
              <a:spcBef>
                <a:spcPts val="1000"/>
              </a:spcBef>
              <a:spcAft>
                <a:spcPts val="0"/>
              </a:spcAft>
              <a:buSzPct val="69498"/>
              <a:buChar char="•"/>
            </a:pPr>
            <a:r>
              <a:rPr lang="en-US"/>
              <a:t>Below are the enlisted MongoDB data types:</a:t>
            </a:r>
            <a:endParaRPr/>
          </a:p>
          <a:p>
            <a:pPr indent="-342900" lvl="1" marL="914400" rtl="0" algn="just">
              <a:lnSpc>
                <a:spcPct val="90000"/>
              </a:lnSpc>
              <a:spcBef>
                <a:spcPts val="500"/>
              </a:spcBef>
              <a:spcAft>
                <a:spcPts val="0"/>
              </a:spcAft>
              <a:buSzPct val="81081"/>
              <a:buChar char="•"/>
            </a:pPr>
            <a:r>
              <a:rPr lang="en-US"/>
              <a:t>String</a:t>
            </a:r>
            <a:endParaRPr/>
          </a:p>
          <a:p>
            <a:pPr indent="-342900" lvl="1" marL="914400" rtl="0" algn="just">
              <a:lnSpc>
                <a:spcPct val="90000"/>
              </a:lnSpc>
              <a:spcBef>
                <a:spcPts val="500"/>
              </a:spcBef>
              <a:spcAft>
                <a:spcPts val="0"/>
              </a:spcAft>
              <a:buSzPct val="81081"/>
              <a:buChar char="•"/>
            </a:pPr>
            <a:r>
              <a:rPr lang="en-US"/>
              <a:t>Integer</a:t>
            </a:r>
            <a:endParaRPr/>
          </a:p>
          <a:p>
            <a:pPr indent="-342900" lvl="1" marL="914400" rtl="0" algn="just">
              <a:lnSpc>
                <a:spcPct val="90000"/>
              </a:lnSpc>
              <a:spcBef>
                <a:spcPts val="500"/>
              </a:spcBef>
              <a:spcAft>
                <a:spcPts val="0"/>
              </a:spcAft>
              <a:buSzPct val="81081"/>
              <a:buChar char="•"/>
            </a:pPr>
            <a:r>
              <a:rPr lang="en-US"/>
              <a:t>Double</a:t>
            </a:r>
            <a:endParaRPr/>
          </a:p>
          <a:p>
            <a:pPr indent="-342900" lvl="1" marL="914400" rtl="0" algn="just">
              <a:lnSpc>
                <a:spcPct val="90000"/>
              </a:lnSpc>
              <a:spcBef>
                <a:spcPts val="500"/>
              </a:spcBef>
              <a:spcAft>
                <a:spcPts val="0"/>
              </a:spcAft>
              <a:buSzPct val="81081"/>
              <a:buChar char="•"/>
            </a:pPr>
            <a:r>
              <a:rPr lang="en-US"/>
              <a:t>Boolean</a:t>
            </a:r>
            <a:endParaRPr/>
          </a:p>
          <a:p>
            <a:pPr indent="-342900" lvl="1" marL="914400" rtl="0" algn="just">
              <a:lnSpc>
                <a:spcPct val="90000"/>
              </a:lnSpc>
              <a:spcBef>
                <a:spcPts val="500"/>
              </a:spcBef>
              <a:spcAft>
                <a:spcPts val="0"/>
              </a:spcAft>
              <a:buSzPct val="81081"/>
              <a:buChar char="•"/>
            </a:pPr>
            <a:r>
              <a:rPr lang="en-US"/>
              <a:t>Null</a:t>
            </a:r>
            <a:endParaRPr/>
          </a:p>
          <a:p>
            <a:pPr indent="-342900" lvl="1" marL="914400" rtl="0" algn="just">
              <a:lnSpc>
                <a:spcPct val="90000"/>
              </a:lnSpc>
              <a:spcBef>
                <a:spcPts val="500"/>
              </a:spcBef>
              <a:spcAft>
                <a:spcPts val="0"/>
              </a:spcAft>
              <a:buSzPct val="81081"/>
              <a:buChar char="•"/>
            </a:pPr>
            <a:r>
              <a:rPr lang="en-US"/>
              <a:t>Array</a:t>
            </a:r>
            <a:endParaRPr/>
          </a:p>
          <a:p>
            <a:pPr indent="-342900" lvl="1" marL="914400" rtl="0" algn="just">
              <a:lnSpc>
                <a:spcPct val="90000"/>
              </a:lnSpc>
              <a:spcBef>
                <a:spcPts val="500"/>
              </a:spcBef>
              <a:spcAft>
                <a:spcPts val="0"/>
              </a:spcAft>
              <a:buSzPct val="81081"/>
              <a:buChar char="•"/>
            </a:pPr>
            <a:r>
              <a:rPr lang="en-US"/>
              <a:t>Object</a:t>
            </a:r>
            <a:endParaRPr/>
          </a:p>
          <a:p>
            <a:pPr indent="-342900" lvl="1" marL="914400" rtl="0" algn="just">
              <a:lnSpc>
                <a:spcPct val="90000"/>
              </a:lnSpc>
              <a:spcBef>
                <a:spcPts val="500"/>
              </a:spcBef>
              <a:spcAft>
                <a:spcPts val="0"/>
              </a:spcAft>
              <a:buSzPct val="81081"/>
              <a:buChar char="•"/>
            </a:pPr>
            <a:r>
              <a:rPr lang="en-US"/>
              <a:t>Object Id</a:t>
            </a:r>
            <a:endParaRPr/>
          </a:p>
          <a:p>
            <a:pPr indent="-342900" lvl="1" marL="914400" rtl="0" algn="just">
              <a:lnSpc>
                <a:spcPct val="90000"/>
              </a:lnSpc>
              <a:spcBef>
                <a:spcPts val="500"/>
              </a:spcBef>
              <a:spcAft>
                <a:spcPts val="0"/>
              </a:spcAft>
              <a:buSzPct val="81081"/>
              <a:buChar char="•"/>
            </a:pPr>
            <a:r>
              <a:rPr lang="en-US"/>
              <a:t>UndefinedBinary</a:t>
            </a:r>
            <a:endParaRPr/>
          </a:p>
          <a:p>
            <a:pPr indent="-228600" lvl="1" marL="914400" rtl="0" algn="just">
              <a:lnSpc>
                <a:spcPct val="90000"/>
              </a:lnSpc>
              <a:spcBef>
                <a:spcPts val="500"/>
              </a:spcBef>
              <a:spcAft>
                <a:spcPts val="0"/>
              </a:spcAft>
              <a:buSzPct val="81081"/>
              <a:buNone/>
            </a:pPr>
            <a:r>
              <a:t/>
            </a:r>
            <a:endParaRPr/>
          </a:p>
          <a:p>
            <a:pPr indent="-228600" lvl="1" marL="914400" rtl="0" algn="just">
              <a:lnSpc>
                <a:spcPct val="90000"/>
              </a:lnSpc>
              <a:spcBef>
                <a:spcPts val="500"/>
              </a:spcBef>
              <a:spcAft>
                <a:spcPts val="0"/>
              </a:spcAft>
              <a:buSzPct val="81081"/>
              <a:buNone/>
            </a:pPr>
            <a:r>
              <a:t/>
            </a:r>
            <a:endParaRPr/>
          </a:p>
        </p:txBody>
      </p:sp>
      <p:sp>
        <p:nvSpPr>
          <p:cNvPr id="303" name="Google Shape;303;p10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4" name="Google Shape;304;p108"/>
          <p:cNvSpPr txBox="1"/>
          <p:nvPr/>
        </p:nvSpPr>
        <p:spPr>
          <a:xfrm>
            <a:off x="5367896" y="2982192"/>
            <a:ext cx="4689764" cy="5031244"/>
          </a:xfrm>
          <a:prstGeom prst="rect">
            <a:avLst/>
          </a:prstGeom>
          <a:noFill/>
          <a:ln>
            <a:noFill/>
          </a:ln>
        </p:spPr>
        <p:txBody>
          <a:bodyPr anchorCtr="0" anchor="t" bIns="45700" lIns="91425" spcFirstLastPara="1" rIns="91425" wrap="square" tIns="45700">
            <a:normAutofit/>
          </a:bodyPr>
          <a:lstStyle/>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DataDate</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Min &amp; Max key</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Symbol</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Regular Expression</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JavaScript</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JavaScript with Scope</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Timestamp</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Decimal</a:t>
            </a:r>
            <a:endParaRPr/>
          </a:p>
          <a:p>
            <a:pPr indent="-228600" lvl="1" marL="914400" marR="0" rtl="0" algn="just">
              <a:lnSpc>
                <a:spcPct val="90000"/>
              </a:lnSpc>
              <a:spcBef>
                <a:spcPts val="50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a:p>
            <a:pPr indent="-228600" lvl="1" marL="914400" marR="0" rtl="0" algn="just">
              <a:lnSpc>
                <a:spcPct val="90000"/>
              </a:lnSpc>
              <a:spcBef>
                <a:spcPts val="50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0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ObjectId in MongoDB?</a:t>
            </a:r>
            <a:endParaRPr/>
          </a:p>
        </p:txBody>
      </p:sp>
      <p:sp>
        <p:nvSpPr>
          <p:cNvPr id="310" name="Google Shape;310;p109"/>
          <p:cNvSpPr txBox="1"/>
          <p:nvPr>
            <p:ph idx="1" type="body"/>
          </p:nvPr>
        </p:nvSpPr>
        <p:spPr>
          <a:xfrm>
            <a:off x="838200" y="1535811"/>
            <a:ext cx="10515600" cy="211139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Every document in the collection has an “_id” field that is used to uniquely identify the document in a particular collection it acts as the primary key for the documents in the collection. “_id” field can be used in any format and the default format is ObjectId of the document.</a:t>
            </a:r>
            <a:endParaRPr/>
          </a:p>
        </p:txBody>
      </p:sp>
      <p:sp>
        <p:nvSpPr>
          <p:cNvPr id="311" name="Google Shape;311;p10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BSON ObjectId diagram" id="312" name="Google Shape;312;p109"/>
          <p:cNvPicPr preferRelativeResize="0"/>
          <p:nvPr/>
        </p:nvPicPr>
        <p:blipFill rotWithShape="1">
          <a:blip r:embed="rId3">
            <a:alphaModFix/>
          </a:blip>
          <a:srcRect b="0" l="0" r="0" t="0"/>
          <a:stretch/>
        </p:blipFill>
        <p:spPr>
          <a:xfrm>
            <a:off x="7529310" y="3023007"/>
            <a:ext cx="4426792" cy="2490070"/>
          </a:xfrm>
          <a:prstGeom prst="rect">
            <a:avLst/>
          </a:prstGeom>
          <a:noFill/>
          <a:ln>
            <a:noFill/>
          </a:ln>
        </p:spPr>
      </p:pic>
      <p:sp>
        <p:nvSpPr>
          <p:cNvPr id="313" name="Google Shape;313;p109"/>
          <p:cNvSpPr txBox="1"/>
          <p:nvPr/>
        </p:nvSpPr>
        <p:spPr>
          <a:xfrm>
            <a:off x="838200" y="3429000"/>
            <a:ext cx="6643256" cy="3051700"/>
          </a:xfrm>
          <a:prstGeom prst="rect">
            <a:avLst/>
          </a:prstGeom>
          <a:noFill/>
          <a:ln>
            <a:noFill/>
          </a:ln>
        </p:spPr>
        <p:txBody>
          <a:bodyPr anchorCtr="0" anchor="t" bIns="45700" lIns="91425" spcFirstLastPara="1" rIns="91425" wrap="square" tIns="45700">
            <a:normAutofit lnSpcReduction="10000"/>
          </a:bodyPr>
          <a:lstStyle/>
          <a:p>
            <a:pPr indent="-342900" lvl="0" marL="457200" marR="0" rtl="0" algn="just">
              <a:lnSpc>
                <a:spcPct val="90000"/>
              </a:lnSpc>
              <a:spcBef>
                <a:spcPts val="1000"/>
              </a:spcBef>
              <a:spcAft>
                <a:spcPts val="0"/>
              </a:spcAft>
              <a:buClr>
                <a:schemeClr val="dk1"/>
              </a:buClr>
              <a:buSzPts val="1800"/>
              <a:buFont typeface="Arial"/>
              <a:buChar char="•"/>
            </a:pPr>
            <a:r>
              <a:rPr b="0" i="0" lang="en-US" sz="2800" u="none" cap="none" strike="noStrike">
                <a:solidFill>
                  <a:srgbClr val="002060"/>
                </a:solidFill>
                <a:latin typeface="Arial"/>
                <a:ea typeface="Arial"/>
                <a:cs typeface="Arial"/>
                <a:sym typeface="Arial"/>
              </a:rPr>
              <a:t>It is a 12-byte Field Of BSON type</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The first 4 bytes representing the Unix Timestamp of the document</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The next 3 bytes are the machine Id on which the MongoDB server is running.</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The next 2 bytes are of process id</a:t>
            </a:r>
            <a:endParaRPr/>
          </a:p>
          <a:p>
            <a:pPr indent="-342900" lvl="1" marL="914400" marR="0" rtl="0" algn="just">
              <a:lnSpc>
                <a:spcPct val="90000"/>
              </a:lnSpc>
              <a:spcBef>
                <a:spcPts val="50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The last Field is 3 bytes used for increment the objectid.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05/14/2024</a:t>
            </a:r>
            <a:endParaRPr/>
          </a:p>
        </p:txBody>
      </p:sp>
      <p:sp>
        <p:nvSpPr>
          <p:cNvPr id="106" name="Google Shape;106;p4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7" name="Google Shape;107;p4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Databases </a:t>
            </a:r>
            <a:endParaRPr/>
          </a:p>
        </p:txBody>
      </p:sp>
      <p:sp>
        <p:nvSpPr>
          <p:cNvPr id="108" name="Google Shape;108;p4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Databases are used to store structured information </a:t>
            </a:r>
            <a:endParaRPr/>
          </a:p>
          <a:p>
            <a:pPr indent="-342900" lvl="0" marL="457200" rtl="0" algn="l">
              <a:lnSpc>
                <a:spcPct val="90000"/>
              </a:lnSpc>
              <a:spcBef>
                <a:spcPts val="1000"/>
              </a:spcBef>
              <a:spcAft>
                <a:spcPts val="0"/>
              </a:spcAft>
              <a:buClr>
                <a:schemeClr val="dk1"/>
              </a:buClr>
              <a:buSzPts val="1800"/>
              <a:buChar char="•"/>
            </a:pPr>
            <a:r>
              <a:rPr lang="en-US"/>
              <a:t>Databases support various operations on the data</a:t>
            </a:r>
            <a:endParaRPr/>
          </a:p>
          <a:p>
            <a:pPr indent="0" lvl="0" marL="0" rtl="0" algn="l">
              <a:lnSpc>
                <a:spcPct val="90000"/>
              </a:lnSpc>
              <a:spcBef>
                <a:spcPts val="1000"/>
              </a:spcBef>
              <a:spcAft>
                <a:spcPts val="0"/>
              </a:spcAft>
              <a:buSzPts val="1800"/>
              <a:buNone/>
            </a:pPr>
            <a:r>
              <a:rPr lang="en-US"/>
              <a:t>	– Query </a:t>
            </a:r>
            <a:endParaRPr/>
          </a:p>
          <a:p>
            <a:pPr indent="0" lvl="0" marL="0" rtl="0" algn="l">
              <a:lnSpc>
                <a:spcPct val="90000"/>
              </a:lnSpc>
              <a:spcBef>
                <a:spcPts val="1000"/>
              </a:spcBef>
              <a:spcAft>
                <a:spcPts val="0"/>
              </a:spcAft>
              <a:buSzPts val="1800"/>
              <a:buNone/>
            </a:pPr>
            <a:r>
              <a:rPr lang="en-US"/>
              <a:t>	– Insert </a:t>
            </a:r>
            <a:endParaRPr/>
          </a:p>
          <a:p>
            <a:pPr indent="0" lvl="0" marL="0" rtl="0" algn="l">
              <a:lnSpc>
                <a:spcPct val="90000"/>
              </a:lnSpc>
              <a:spcBef>
                <a:spcPts val="1000"/>
              </a:spcBef>
              <a:spcAft>
                <a:spcPts val="0"/>
              </a:spcAft>
              <a:buSzPts val="1800"/>
              <a:buNone/>
            </a:pPr>
            <a:r>
              <a:rPr lang="en-US"/>
              <a:t>	– Update </a:t>
            </a:r>
            <a:endParaRPr/>
          </a:p>
          <a:p>
            <a:pPr indent="0" lvl="0" marL="0" rtl="0" algn="l">
              <a:lnSpc>
                <a:spcPct val="90000"/>
              </a:lnSpc>
              <a:spcBef>
                <a:spcPts val="1000"/>
              </a:spcBef>
              <a:spcAft>
                <a:spcPts val="0"/>
              </a:spcAft>
              <a:buSzPts val="1800"/>
              <a:buNone/>
            </a:pPr>
            <a:r>
              <a:rPr lang="en-US"/>
              <a:t>	– Delete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1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Perform CRUD Operations</a:t>
            </a:r>
            <a:endParaRPr/>
          </a:p>
        </p:txBody>
      </p:sp>
      <p:sp>
        <p:nvSpPr>
          <p:cNvPr id="319" name="Google Shape;319;p11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CRUD operations create, read, update, and delete documents</a:t>
            </a:r>
            <a:endParaRPr/>
          </a:p>
        </p:txBody>
      </p:sp>
      <p:sp>
        <p:nvSpPr>
          <p:cNvPr id="320" name="Google Shape;320;p1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1" name="Google Shape;321;p110"/>
          <p:cNvPicPr preferRelativeResize="0"/>
          <p:nvPr/>
        </p:nvPicPr>
        <p:blipFill rotWithShape="1">
          <a:blip r:embed="rId3">
            <a:alphaModFix/>
          </a:blip>
          <a:srcRect b="0" l="0" r="0" t="31060"/>
          <a:stretch/>
        </p:blipFill>
        <p:spPr>
          <a:xfrm>
            <a:off x="1340427" y="2369457"/>
            <a:ext cx="9071264" cy="35176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1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Create</a:t>
            </a:r>
            <a:endParaRPr/>
          </a:p>
        </p:txBody>
      </p:sp>
      <p:sp>
        <p:nvSpPr>
          <p:cNvPr id="327" name="Google Shape;327;p11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or insert operations add new documents to a collection. If the collection does not exist, create operations also create the collection.</a:t>
            </a:r>
            <a:endParaRPr/>
          </a:p>
          <a:p>
            <a:pPr indent="-342900" lvl="0" marL="457200" rtl="0" algn="just">
              <a:lnSpc>
                <a:spcPct val="90000"/>
              </a:lnSpc>
              <a:spcBef>
                <a:spcPts val="1000"/>
              </a:spcBef>
              <a:spcAft>
                <a:spcPts val="0"/>
              </a:spcAft>
              <a:buSzPts val="1800"/>
              <a:buChar char="•"/>
            </a:pPr>
            <a:r>
              <a:rPr lang="en-US"/>
              <a:t>Can insert a single document or multiple documents in a single operation.</a:t>
            </a:r>
            <a:endParaRPr/>
          </a:p>
          <a:p>
            <a:pPr indent="-228600" lvl="0" marL="457200" rtl="0" algn="just">
              <a:lnSpc>
                <a:spcPct val="90000"/>
              </a:lnSpc>
              <a:spcBef>
                <a:spcPts val="1000"/>
              </a:spcBef>
              <a:spcAft>
                <a:spcPts val="0"/>
              </a:spcAft>
              <a:buSzPts val="1800"/>
              <a:buNone/>
            </a:pPr>
            <a:r>
              <a:t/>
            </a:r>
            <a:endParaRPr/>
          </a:p>
        </p:txBody>
      </p:sp>
      <p:sp>
        <p:nvSpPr>
          <p:cNvPr id="328" name="Google Shape;328;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1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Create – cont’d</a:t>
            </a:r>
            <a:endParaRPr/>
          </a:p>
        </p:txBody>
      </p:sp>
      <p:sp>
        <p:nvSpPr>
          <p:cNvPr id="334" name="Google Shape;334;p1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5" name="Google Shape;335;p112"/>
          <p:cNvPicPr preferRelativeResize="0"/>
          <p:nvPr/>
        </p:nvPicPr>
        <p:blipFill rotWithShape="1">
          <a:blip r:embed="rId3">
            <a:alphaModFix/>
          </a:blip>
          <a:srcRect b="0" l="0" r="0" t="0"/>
          <a:stretch/>
        </p:blipFill>
        <p:spPr>
          <a:xfrm>
            <a:off x="120015" y="1306213"/>
            <a:ext cx="5975985" cy="3168015"/>
          </a:xfrm>
          <a:prstGeom prst="rect">
            <a:avLst/>
          </a:prstGeom>
          <a:noFill/>
          <a:ln>
            <a:noFill/>
          </a:ln>
        </p:spPr>
      </p:pic>
      <p:sp>
        <p:nvSpPr>
          <p:cNvPr id="336" name="Google Shape;336;p112"/>
          <p:cNvSpPr txBox="1"/>
          <p:nvPr/>
        </p:nvSpPr>
        <p:spPr>
          <a:xfrm>
            <a:off x="6216017" y="1535811"/>
            <a:ext cx="5401019" cy="830997"/>
          </a:xfrm>
          <a:prstGeom prst="rect">
            <a:avLst/>
          </a:prstGeom>
          <a:noFill/>
          <a:ln>
            <a:noFill/>
          </a:ln>
        </p:spPr>
        <p:txBody>
          <a:bodyPr anchorCtr="0" anchor="t" bIns="45700" lIns="91425" spcFirstLastPara="1" rIns="91425" wrap="square" tIns="45700">
            <a:spAutoFit/>
          </a:bodyPr>
          <a:lstStyle/>
          <a:p>
            <a:pPr indent="-457200" lvl="1" marL="4572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2060"/>
                </a:solidFill>
                <a:latin typeface="Arial"/>
                <a:ea typeface="Arial"/>
                <a:cs typeface="Arial"/>
                <a:sym typeface="Arial"/>
              </a:rPr>
              <a:t>To insert a single document, use </a:t>
            </a:r>
            <a:r>
              <a:rPr b="1" i="0" lang="en-US" sz="2400" u="none" cap="none" strike="noStrike">
                <a:solidFill>
                  <a:srgbClr val="002060"/>
                </a:solidFill>
                <a:latin typeface="Arial"/>
                <a:ea typeface="Arial"/>
                <a:cs typeface="Arial"/>
                <a:sym typeface="Arial"/>
              </a:rPr>
              <a:t>db.collection.insertOne()</a:t>
            </a:r>
            <a:endParaRPr/>
          </a:p>
        </p:txBody>
      </p:sp>
      <p:sp>
        <p:nvSpPr>
          <p:cNvPr id="337" name="Google Shape;337;p112"/>
          <p:cNvSpPr txBox="1"/>
          <p:nvPr/>
        </p:nvSpPr>
        <p:spPr>
          <a:xfrm>
            <a:off x="0" y="4817625"/>
            <a:ext cx="5351318" cy="830997"/>
          </a:xfrm>
          <a:prstGeom prst="rect">
            <a:avLst/>
          </a:prstGeom>
          <a:noFill/>
          <a:ln>
            <a:noFill/>
          </a:ln>
        </p:spPr>
        <p:txBody>
          <a:bodyPr anchorCtr="0" anchor="t" bIns="45700" lIns="91425" spcFirstLastPara="1" rIns="91425" wrap="square" tIns="45700">
            <a:spAutoFit/>
          </a:bodyPr>
          <a:lstStyle/>
          <a:p>
            <a:pPr indent="-457200" lvl="1" marL="4572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2060"/>
                </a:solidFill>
                <a:latin typeface="Arial"/>
                <a:ea typeface="Arial"/>
                <a:cs typeface="Arial"/>
                <a:sym typeface="Arial"/>
              </a:rPr>
              <a:t>To insert multiple documents, use </a:t>
            </a:r>
            <a:r>
              <a:rPr b="1" i="0" lang="en-US" sz="2400" u="none" cap="none" strike="noStrike">
                <a:solidFill>
                  <a:srgbClr val="002060"/>
                </a:solidFill>
                <a:latin typeface="Arial"/>
                <a:ea typeface="Arial"/>
                <a:cs typeface="Arial"/>
                <a:sym typeface="Arial"/>
              </a:rPr>
              <a:t>db.collection.insertMany()</a:t>
            </a:r>
            <a:r>
              <a:rPr b="0" i="0" lang="en-US" sz="2400" u="none" cap="none" strike="noStrike">
                <a:solidFill>
                  <a:srgbClr val="002060"/>
                </a:solidFill>
                <a:latin typeface="Arial"/>
                <a:ea typeface="Arial"/>
                <a:cs typeface="Arial"/>
                <a:sym typeface="Arial"/>
              </a:rPr>
              <a:t>.</a:t>
            </a:r>
            <a:endParaRPr/>
          </a:p>
        </p:txBody>
      </p:sp>
      <p:pic>
        <p:nvPicPr>
          <p:cNvPr id="338" name="Google Shape;338;p112"/>
          <p:cNvPicPr preferRelativeResize="0"/>
          <p:nvPr/>
        </p:nvPicPr>
        <p:blipFill rotWithShape="1">
          <a:blip r:embed="rId4">
            <a:alphaModFix/>
          </a:blip>
          <a:srcRect b="0" l="0" r="0" t="0"/>
          <a:stretch/>
        </p:blipFill>
        <p:spPr>
          <a:xfrm>
            <a:off x="5622290" y="3247915"/>
            <a:ext cx="6569710" cy="32327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Read</a:t>
            </a:r>
            <a:endParaRPr/>
          </a:p>
        </p:txBody>
      </p:sp>
      <p:sp>
        <p:nvSpPr>
          <p:cNvPr id="344" name="Google Shape;344;p113"/>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Retrieve documents from a collection; i.e. query a collection for documents.</a:t>
            </a:r>
            <a:endParaRPr/>
          </a:p>
          <a:p>
            <a:pPr indent="-342900" lvl="0" marL="457200" rtl="0" algn="just">
              <a:lnSpc>
                <a:spcPct val="90000"/>
              </a:lnSpc>
              <a:spcBef>
                <a:spcPts val="1000"/>
              </a:spcBef>
              <a:spcAft>
                <a:spcPts val="0"/>
              </a:spcAft>
              <a:buSzPts val="1800"/>
              <a:buChar char="•"/>
            </a:pPr>
            <a:r>
              <a:rPr lang="en-US"/>
              <a:t>Can specify criteria, or filters, that identify the documents to return.</a:t>
            </a:r>
            <a:endParaRPr/>
          </a:p>
          <a:p>
            <a:pPr indent="-342900" lvl="0" marL="457200" rtl="0" algn="just">
              <a:lnSpc>
                <a:spcPct val="90000"/>
              </a:lnSpc>
              <a:spcBef>
                <a:spcPts val="1000"/>
              </a:spcBef>
              <a:spcAft>
                <a:spcPts val="0"/>
              </a:spcAft>
              <a:buSzPts val="1800"/>
              <a:buChar char="•"/>
            </a:pPr>
            <a:r>
              <a:rPr lang="en-US"/>
              <a:t>Use the </a:t>
            </a:r>
            <a:r>
              <a:rPr b="1" lang="en-US"/>
              <a:t>db.collection.find()</a:t>
            </a:r>
            <a:endParaRPr/>
          </a:p>
          <a:p>
            <a:pPr indent="-228600" lvl="1" marL="914400" rtl="0" algn="just">
              <a:lnSpc>
                <a:spcPct val="90000"/>
              </a:lnSpc>
              <a:spcBef>
                <a:spcPts val="500"/>
              </a:spcBef>
              <a:spcAft>
                <a:spcPts val="0"/>
              </a:spcAft>
              <a:buSzPts val="1800"/>
              <a:buNone/>
            </a:pPr>
            <a:r>
              <a:t/>
            </a:r>
            <a:endParaRPr/>
          </a:p>
          <a:p>
            <a:pPr indent="-228600" lvl="1" marL="914400" rtl="0" algn="just">
              <a:lnSpc>
                <a:spcPct val="90000"/>
              </a:lnSpc>
              <a:spcBef>
                <a:spcPts val="500"/>
              </a:spcBef>
              <a:spcAft>
                <a:spcPts val="0"/>
              </a:spcAft>
              <a:buSzPts val="1800"/>
              <a:buNone/>
            </a:pPr>
            <a:r>
              <a:t/>
            </a:r>
            <a:endParaRPr/>
          </a:p>
          <a:p>
            <a:pPr indent="-228600" lvl="0" marL="457200" rtl="0" algn="just">
              <a:lnSpc>
                <a:spcPct val="90000"/>
              </a:lnSpc>
              <a:spcBef>
                <a:spcPts val="1000"/>
              </a:spcBef>
              <a:spcAft>
                <a:spcPts val="0"/>
              </a:spcAft>
              <a:buSzPts val="1800"/>
              <a:buNone/>
            </a:pPr>
            <a:r>
              <a:t/>
            </a:r>
            <a:endParaRPr/>
          </a:p>
        </p:txBody>
      </p:sp>
      <p:sp>
        <p:nvSpPr>
          <p:cNvPr id="345" name="Google Shape;345;p1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Read - 2</a:t>
            </a:r>
            <a:endParaRPr/>
          </a:p>
        </p:txBody>
      </p:sp>
      <p:sp>
        <p:nvSpPr>
          <p:cNvPr id="351" name="Google Shape;351;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2" name="Google Shape;352;p114"/>
          <p:cNvPicPr preferRelativeResize="0"/>
          <p:nvPr/>
        </p:nvPicPr>
        <p:blipFill rotWithShape="1">
          <a:blip r:embed="rId3">
            <a:alphaModFix/>
          </a:blip>
          <a:srcRect b="0" l="0" r="0" t="0"/>
          <a:stretch/>
        </p:blipFill>
        <p:spPr>
          <a:xfrm>
            <a:off x="678537" y="1192444"/>
            <a:ext cx="6569710" cy="5291455"/>
          </a:xfrm>
          <a:prstGeom prst="rect">
            <a:avLst/>
          </a:prstGeom>
          <a:noFill/>
          <a:ln>
            <a:noFill/>
          </a:ln>
        </p:spPr>
      </p:pic>
      <p:sp>
        <p:nvSpPr>
          <p:cNvPr id="353" name="Google Shape;353;p114"/>
          <p:cNvSpPr txBox="1"/>
          <p:nvPr/>
        </p:nvSpPr>
        <p:spPr>
          <a:xfrm>
            <a:off x="7557124" y="1221106"/>
            <a:ext cx="4236558" cy="2677656"/>
          </a:xfrm>
          <a:prstGeom prst="rect">
            <a:avLst/>
          </a:prstGeom>
          <a:noFill/>
          <a:ln>
            <a:noFill/>
          </a:ln>
        </p:spPr>
        <p:txBody>
          <a:bodyPr anchorCtr="0" anchor="t" bIns="45700" lIns="91425" spcFirstLastPara="1" rIns="91425" wrap="square" tIns="45700">
            <a:spAutoFit/>
          </a:bodyPr>
          <a:lstStyle/>
          <a:p>
            <a:pPr indent="-342900" lvl="1"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1F3864"/>
                </a:solidFill>
                <a:latin typeface="Arial"/>
                <a:ea typeface="Arial"/>
                <a:cs typeface="Arial"/>
                <a:sym typeface="Arial"/>
              </a:rPr>
              <a:t>To return all documents from the sample_mflix.movies collection. This operation is equivalent to the following SQL statement:</a:t>
            </a:r>
            <a:endParaRPr/>
          </a:p>
          <a:p>
            <a:pPr indent="0" lvl="1" marL="0" marR="0" rtl="0" algn="just">
              <a:lnSpc>
                <a:spcPct val="100000"/>
              </a:lnSpc>
              <a:spcBef>
                <a:spcPts val="0"/>
              </a:spcBef>
              <a:spcAft>
                <a:spcPts val="0"/>
              </a:spcAft>
              <a:buNone/>
            </a:pPr>
            <a:r>
              <a:rPr b="0" i="0" lang="en-US" sz="2400" u="none" cap="none" strike="noStrike">
                <a:solidFill>
                  <a:srgbClr val="1F3864"/>
                </a:solidFill>
                <a:latin typeface="Courier New"/>
                <a:ea typeface="Courier New"/>
                <a:cs typeface="Courier New"/>
                <a:sym typeface="Courier New"/>
              </a:rPr>
              <a:t>SELECT * FROM movies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1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Read - 3</a:t>
            </a:r>
            <a:endParaRPr/>
          </a:p>
        </p:txBody>
      </p:sp>
      <p:sp>
        <p:nvSpPr>
          <p:cNvPr id="359" name="Google Shape;359;p115"/>
          <p:cNvSpPr txBox="1"/>
          <p:nvPr>
            <p:ph idx="1" type="body"/>
          </p:nvPr>
        </p:nvSpPr>
        <p:spPr>
          <a:xfrm>
            <a:off x="838200" y="3510083"/>
            <a:ext cx="10591060" cy="2970617"/>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return all movies where the title equals Jurassic World: Fallen Kingdom from the sample_mflix.movies collection. </a:t>
            </a:r>
            <a:endParaRPr/>
          </a:p>
          <a:p>
            <a:pPr indent="-342900" lvl="0" marL="457200" rtl="0" algn="just">
              <a:lnSpc>
                <a:spcPct val="90000"/>
              </a:lnSpc>
              <a:spcBef>
                <a:spcPts val="1000"/>
              </a:spcBef>
              <a:spcAft>
                <a:spcPts val="0"/>
              </a:spcAft>
              <a:buSzPts val="1800"/>
              <a:buChar char="•"/>
            </a:pPr>
            <a:r>
              <a:rPr lang="en-US"/>
              <a:t>This operation corresponds to the following SQL statement: </a:t>
            </a:r>
            <a:br>
              <a:rPr lang="en-US"/>
            </a:b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SELECT * FROM movies WHERE title = "Jurassic World: Fallen Kingdom"</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360" name="Google Shape;360;p1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1" name="Google Shape;361;p115"/>
          <p:cNvPicPr preferRelativeResize="0"/>
          <p:nvPr/>
        </p:nvPicPr>
        <p:blipFill rotWithShape="1">
          <a:blip r:embed="rId3">
            <a:alphaModFix/>
          </a:blip>
          <a:srcRect b="0" l="0" r="0" t="0"/>
          <a:stretch/>
        </p:blipFill>
        <p:spPr>
          <a:xfrm>
            <a:off x="838200" y="1526540"/>
            <a:ext cx="6569710" cy="19024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1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Read - 4</a:t>
            </a:r>
            <a:endParaRPr/>
          </a:p>
        </p:txBody>
      </p:sp>
      <p:sp>
        <p:nvSpPr>
          <p:cNvPr id="367" name="Google Shape;367;p11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92500"/>
          </a:bodyPr>
          <a:lstStyle/>
          <a:p>
            <a:pPr indent="-228600" lvl="0" marL="457200" rtl="0" algn="l">
              <a:lnSpc>
                <a:spcPct val="90000"/>
              </a:lnSpc>
              <a:spcBef>
                <a:spcPts val="1000"/>
              </a:spcBef>
              <a:spcAft>
                <a:spcPts val="0"/>
              </a:spcAft>
              <a:buClr>
                <a:schemeClr val="dk1"/>
              </a:buClr>
              <a:buSzPct val="69498"/>
              <a:buNone/>
            </a:pPr>
            <a:r>
              <a:t/>
            </a:r>
            <a:endParaRPr/>
          </a:p>
          <a:p>
            <a:pPr indent="-228600" lvl="0" marL="457200" rtl="0" algn="l">
              <a:lnSpc>
                <a:spcPct val="90000"/>
              </a:lnSpc>
              <a:spcBef>
                <a:spcPts val="1000"/>
              </a:spcBef>
              <a:spcAft>
                <a:spcPts val="0"/>
              </a:spcAft>
              <a:buClr>
                <a:schemeClr val="dk1"/>
              </a:buClr>
              <a:buSzPct val="69498"/>
              <a:buNone/>
            </a:pPr>
            <a:r>
              <a:t/>
            </a:r>
            <a:endParaRPr/>
          </a:p>
          <a:p>
            <a:pPr indent="-228600" lvl="0" marL="457200" rtl="0" algn="l">
              <a:lnSpc>
                <a:spcPct val="90000"/>
              </a:lnSpc>
              <a:spcBef>
                <a:spcPts val="1000"/>
              </a:spcBef>
              <a:spcAft>
                <a:spcPts val="0"/>
              </a:spcAft>
              <a:buClr>
                <a:schemeClr val="dk1"/>
              </a:buClr>
              <a:buSzPct val="69498"/>
              <a:buNone/>
            </a:pPr>
            <a:r>
              <a:t/>
            </a:r>
            <a:endParaRPr/>
          </a:p>
          <a:p>
            <a:pPr indent="-228600" lvl="0" marL="457200" rtl="0" algn="l">
              <a:lnSpc>
                <a:spcPct val="90000"/>
              </a:lnSpc>
              <a:spcBef>
                <a:spcPts val="1000"/>
              </a:spcBef>
              <a:spcAft>
                <a:spcPts val="0"/>
              </a:spcAft>
              <a:buClr>
                <a:schemeClr val="dk1"/>
              </a:buClr>
              <a:buSzPct val="69498"/>
              <a:buNone/>
            </a:pPr>
            <a:r>
              <a:t/>
            </a:r>
            <a:endParaRPr/>
          </a:p>
          <a:p>
            <a:pPr indent="-228600" lvl="0" marL="457200" rtl="0" algn="l">
              <a:lnSpc>
                <a:spcPct val="90000"/>
              </a:lnSpc>
              <a:spcBef>
                <a:spcPts val="1000"/>
              </a:spcBef>
              <a:spcAft>
                <a:spcPts val="0"/>
              </a:spcAft>
              <a:buClr>
                <a:schemeClr val="dk1"/>
              </a:buClr>
              <a:buSzPct val="69498"/>
              <a:buNone/>
            </a:pPr>
            <a:r>
              <a:t/>
            </a:r>
            <a:endParaRPr/>
          </a:p>
          <a:p>
            <a:pPr indent="-342900" lvl="0" marL="457200" rtl="0" algn="l">
              <a:lnSpc>
                <a:spcPct val="90000"/>
              </a:lnSpc>
              <a:spcBef>
                <a:spcPts val="1000"/>
              </a:spcBef>
              <a:spcAft>
                <a:spcPts val="0"/>
              </a:spcAft>
              <a:buClr>
                <a:schemeClr val="dk1"/>
              </a:buClr>
              <a:buSzPct val="69498"/>
              <a:buChar char="•"/>
            </a:pPr>
            <a:r>
              <a:rPr lang="en-US"/>
              <a:t>To return all movies from the sample_mflix.movies collection which are either rated PG or PG-13</a:t>
            </a:r>
            <a:endParaRPr/>
          </a:p>
          <a:p>
            <a:pPr indent="-342900" lvl="0" marL="457200" rtl="0" algn="l">
              <a:lnSpc>
                <a:spcPct val="90000"/>
              </a:lnSpc>
              <a:spcBef>
                <a:spcPts val="1000"/>
              </a:spcBef>
              <a:spcAft>
                <a:spcPts val="0"/>
              </a:spcAft>
              <a:buClr>
                <a:schemeClr val="dk1"/>
              </a:buClr>
              <a:buSzPct val="69498"/>
              <a:buChar char="•"/>
            </a:pPr>
            <a:r>
              <a:rPr lang="en-US"/>
              <a:t>This operation corresponds to the following SQL statement:</a:t>
            </a:r>
            <a:endParaRPr/>
          </a:p>
          <a:p>
            <a:pPr indent="0" lvl="0" marL="114300" rtl="0" algn="l">
              <a:lnSpc>
                <a:spcPct val="90000"/>
              </a:lnSpc>
              <a:spcBef>
                <a:spcPts val="1000"/>
              </a:spcBef>
              <a:spcAft>
                <a:spcPts val="0"/>
              </a:spcAft>
              <a:buSzPct val="69498"/>
              <a:buNone/>
            </a:pPr>
            <a:r>
              <a:rPr lang="en-US">
                <a:latin typeface="Courier New"/>
                <a:ea typeface="Courier New"/>
                <a:cs typeface="Courier New"/>
                <a:sym typeface="Courier New"/>
              </a:rPr>
              <a:t>SELECT * FROM movies WHERE rated in ("PG", "PG-13")</a:t>
            </a:r>
            <a:endParaRPr/>
          </a:p>
        </p:txBody>
      </p:sp>
      <p:sp>
        <p:nvSpPr>
          <p:cNvPr id="368" name="Google Shape;368;p1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9" name="Google Shape;369;p116"/>
          <p:cNvPicPr preferRelativeResize="0"/>
          <p:nvPr/>
        </p:nvPicPr>
        <p:blipFill rotWithShape="1">
          <a:blip r:embed="rId3">
            <a:alphaModFix/>
          </a:blip>
          <a:srcRect b="0" l="0" r="0" t="0"/>
          <a:stretch/>
        </p:blipFill>
        <p:spPr>
          <a:xfrm>
            <a:off x="984566" y="1754872"/>
            <a:ext cx="6565265" cy="220599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1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Read - 5</a:t>
            </a:r>
            <a:endParaRPr/>
          </a:p>
        </p:txBody>
      </p:sp>
      <p:sp>
        <p:nvSpPr>
          <p:cNvPr id="375" name="Google Shape;375;p11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To return movies which were action film and have a runtime of at least 100</a:t>
            </a:r>
            <a:endParaRPr/>
          </a:p>
        </p:txBody>
      </p:sp>
      <p:sp>
        <p:nvSpPr>
          <p:cNvPr id="376" name="Google Shape;376;p1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7" name="Google Shape;377;p117"/>
          <p:cNvPicPr preferRelativeResize="0"/>
          <p:nvPr/>
        </p:nvPicPr>
        <p:blipFill rotWithShape="1">
          <a:blip r:embed="rId3">
            <a:alphaModFix/>
          </a:blip>
          <a:srcRect b="0" l="0" r="0" t="0"/>
          <a:stretch/>
        </p:blipFill>
        <p:spPr>
          <a:xfrm>
            <a:off x="838200" y="1289160"/>
            <a:ext cx="6569710" cy="341058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1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Update</a:t>
            </a:r>
            <a:endParaRPr/>
          </a:p>
        </p:txBody>
      </p:sp>
      <p:sp>
        <p:nvSpPr>
          <p:cNvPr id="383" name="Google Shape;383;p11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Modify existing documents in a collection. You can update a single document or multiple documents in a single operation.</a:t>
            </a:r>
            <a:endParaRPr/>
          </a:p>
          <a:p>
            <a:pPr indent="-342900" lvl="0" marL="457200" rtl="0" algn="just">
              <a:lnSpc>
                <a:spcPct val="90000"/>
              </a:lnSpc>
              <a:spcBef>
                <a:spcPts val="1000"/>
              </a:spcBef>
              <a:spcAft>
                <a:spcPts val="0"/>
              </a:spcAft>
              <a:buSzPts val="1800"/>
              <a:buChar char="•"/>
            </a:pPr>
            <a:r>
              <a:rPr lang="en-US"/>
              <a:t>Can specify criteria, or filters, that identify the documents to update. These filters use the same syntax as read operations.</a:t>
            </a:r>
            <a:endParaRPr/>
          </a:p>
          <a:p>
            <a:pPr indent="-342900" lvl="0" marL="457200" rtl="0" algn="just">
              <a:lnSpc>
                <a:spcPct val="90000"/>
              </a:lnSpc>
              <a:spcBef>
                <a:spcPts val="1000"/>
              </a:spcBef>
              <a:spcAft>
                <a:spcPts val="0"/>
              </a:spcAft>
              <a:buSzPts val="1800"/>
              <a:buChar char="•"/>
            </a:pPr>
            <a:r>
              <a:rPr lang="en-US"/>
              <a:t>To update a single document, use </a:t>
            </a:r>
            <a:r>
              <a:rPr b="1" lang="en-US"/>
              <a:t>db.collection.updateOne()</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384" name="Google Shape;384;p1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1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Update - 2</a:t>
            </a:r>
            <a:endParaRPr/>
          </a:p>
        </p:txBody>
      </p:sp>
      <p:sp>
        <p:nvSpPr>
          <p:cNvPr id="390" name="Google Shape;390;p119"/>
          <p:cNvSpPr txBox="1"/>
          <p:nvPr>
            <p:ph idx="1" type="body"/>
          </p:nvPr>
        </p:nvSpPr>
        <p:spPr>
          <a:xfrm>
            <a:off x="838200" y="2795155"/>
            <a:ext cx="4326082" cy="2281504"/>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update the first document in the sample_mflix.movies collection where title equals "The Favourite"</a:t>
            </a:r>
            <a:endParaRPr/>
          </a:p>
        </p:txBody>
      </p:sp>
      <p:sp>
        <p:nvSpPr>
          <p:cNvPr id="391" name="Google Shape;391;p11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2" name="Google Shape;392;p119"/>
          <p:cNvPicPr preferRelativeResize="0"/>
          <p:nvPr/>
        </p:nvPicPr>
        <p:blipFill rotWithShape="1">
          <a:blip r:embed="rId3">
            <a:alphaModFix/>
          </a:blip>
          <a:srcRect b="0" l="0" r="0" t="0"/>
          <a:stretch/>
        </p:blipFill>
        <p:spPr>
          <a:xfrm>
            <a:off x="838199" y="1460208"/>
            <a:ext cx="10639415" cy="1334947"/>
          </a:xfrm>
          <a:prstGeom prst="rect">
            <a:avLst/>
          </a:prstGeom>
          <a:noFill/>
          <a:ln>
            <a:noFill/>
          </a:ln>
        </p:spPr>
      </p:pic>
      <p:pic>
        <p:nvPicPr>
          <p:cNvPr id="393" name="Google Shape;393;p119"/>
          <p:cNvPicPr preferRelativeResize="0"/>
          <p:nvPr/>
        </p:nvPicPr>
        <p:blipFill rotWithShape="1">
          <a:blip r:embed="rId4">
            <a:alphaModFix/>
          </a:blip>
          <a:srcRect b="0" l="0" r="0" t="0"/>
          <a:stretch/>
        </p:blipFill>
        <p:spPr>
          <a:xfrm>
            <a:off x="5447930" y="2858484"/>
            <a:ext cx="6029685" cy="35608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Serialization?</a:t>
            </a:r>
            <a:endParaRPr/>
          </a:p>
        </p:txBody>
      </p:sp>
      <p:sp>
        <p:nvSpPr>
          <p:cNvPr id="114" name="Google Shape;114;p86"/>
          <p:cNvSpPr txBox="1"/>
          <p:nvPr>
            <p:ph idx="1" type="body"/>
          </p:nvPr>
        </p:nvSpPr>
        <p:spPr>
          <a:xfrm>
            <a:off x="838199" y="1535811"/>
            <a:ext cx="10851573"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Serialization is the process of converting a data object—a combination of code and data represented within a region of data storage—into a series of bytes that saves the state of the object in an easily transmittable form.</a:t>
            </a:r>
            <a:endParaRPr/>
          </a:p>
        </p:txBody>
      </p:sp>
      <p:sp>
        <p:nvSpPr>
          <p:cNvPr id="115" name="Google Shape;115;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rialization Diagram" id="116" name="Google Shape;116;p86"/>
          <p:cNvPicPr preferRelativeResize="0"/>
          <p:nvPr/>
        </p:nvPicPr>
        <p:blipFill rotWithShape="1">
          <a:blip r:embed="rId3">
            <a:alphaModFix/>
          </a:blip>
          <a:srcRect b="0" l="0" r="0" t="0"/>
          <a:stretch/>
        </p:blipFill>
        <p:spPr>
          <a:xfrm>
            <a:off x="953366" y="3429000"/>
            <a:ext cx="6572250" cy="2994660"/>
          </a:xfrm>
          <a:prstGeom prst="rect">
            <a:avLst/>
          </a:prstGeom>
          <a:noFill/>
          <a:ln>
            <a:noFill/>
          </a:ln>
        </p:spPr>
      </p:pic>
      <p:sp>
        <p:nvSpPr>
          <p:cNvPr id="117" name="Google Shape;117;p86"/>
          <p:cNvSpPr txBox="1"/>
          <p:nvPr/>
        </p:nvSpPr>
        <p:spPr>
          <a:xfrm>
            <a:off x="7525616" y="3429000"/>
            <a:ext cx="4164157" cy="2825004"/>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0000"/>
              </a:buClr>
              <a:buSzPts val="2800"/>
              <a:buFont typeface="Arial"/>
              <a:buChar char="•"/>
            </a:pPr>
            <a:r>
              <a:rPr b="0" i="0" lang="en-US" sz="2800" u="none" cap="none" strike="noStrike">
                <a:solidFill>
                  <a:srgbClr val="002060"/>
                </a:solidFill>
                <a:latin typeface="Arial"/>
                <a:ea typeface="Arial"/>
                <a:cs typeface="Arial"/>
                <a:sym typeface="Arial"/>
              </a:rPr>
              <a:t>Data serialization is the process of converting an object into a stream of bytes to more easily save or transmit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2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Update - 3</a:t>
            </a:r>
            <a:endParaRPr/>
          </a:p>
        </p:txBody>
      </p:sp>
      <p:sp>
        <p:nvSpPr>
          <p:cNvPr id="399" name="Google Shape;399;p120"/>
          <p:cNvSpPr txBox="1"/>
          <p:nvPr>
            <p:ph idx="1" type="body"/>
          </p:nvPr>
        </p:nvSpPr>
        <p:spPr>
          <a:xfrm>
            <a:off x="838199" y="1535811"/>
            <a:ext cx="11111345"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To update multiple documents, use </a:t>
            </a:r>
            <a:r>
              <a:rPr b="1" lang="en-US"/>
              <a:t>db.collection.updateMany()</a:t>
            </a:r>
            <a:r>
              <a:rPr lang="en-US"/>
              <a:t>.</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To update all documents in the sample_mflix.movies collection to update where runtime is less than 106</a:t>
            </a:r>
            <a:endParaRPr/>
          </a:p>
        </p:txBody>
      </p:sp>
      <p:sp>
        <p:nvSpPr>
          <p:cNvPr id="400" name="Google Shape;400;p1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1" name="Google Shape;401;p120"/>
          <p:cNvPicPr preferRelativeResize="0"/>
          <p:nvPr/>
        </p:nvPicPr>
        <p:blipFill rotWithShape="1">
          <a:blip r:embed="rId3">
            <a:alphaModFix/>
          </a:blip>
          <a:srcRect b="0" l="0" r="0" t="0"/>
          <a:stretch/>
        </p:blipFill>
        <p:spPr>
          <a:xfrm>
            <a:off x="1057304" y="2253124"/>
            <a:ext cx="9733693" cy="11758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2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Update - 4</a:t>
            </a:r>
            <a:endParaRPr/>
          </a:p>
        </p:txBody>
      </p:sp>
      <p:sp>
        <p:nvSpPr>
          <p:cNvPr id="407" name="Google Shape;407;p12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408" name="Google Shape;408;p1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9" name="Google Shape;409;p121"/>
          <p:cNvPicPr preferRelativeResize="0"/>
          <p:nvPr/>
        </p:nvPicPr>
        <p:blipFill rotWithShape="1">
          <a:blip r:embed="rId3">
            <a:alphaModFix/>
          </a:blip>
          <a:srcRect b="0" l="0" r="0" t="0"/>
          <a:stretch/>
        </p:blipFill>
        <p:spPr>
          <a:xfrm>
            <a:off x="838200" y="1234640"/>
            <a:ext cx="7708784" cy="52460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2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Update - 5</a:t>
            </a:r>
            <a:endParaRPr/>
          </a:p>
        </p:txBody>
      </p:sp>
      <p:sp>
        <p:nvSpPr>
          <p:cNvPr id="415" name="Google Shape;415;p12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To replace a document, use </a:t>
            </a:r>
            <a:r>
              <a:rPr b="1" lang="en-US"/>
              <a:t>db.collection.replaceOne()</a:t>
            </a:r>
            <a:r>
              <a:rPr lang="en-US"/>
              <a:t>.</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To replace the first document from the sample_mflix.movies collection where year: 2018</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16" name="Google Shape;416;p1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7" name="Google Shape;417;p122"/>
          <p:cNvPicPr preferRelativeResize="0"/>
          <p:nvPr/>
        </p:nvPicPr>
        <p:blipFill rotWithShape="1">
          <a:blip r:embed="rId3">
            <a:alphaModFix/>
          </a:blip>
          <a:srcRect b="0" l="0" r="0" t="0"/>
          <a:stretch/>
        </p:blipFill>
        <p:spPr>
          <a:xfrm>
            <a:off x="1028036" y="2143153"/>
            <a:ext cx="10264724" cy="138975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2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Update - 6</a:t>
            </a:r>
            <a:endParaRPr/>
          </a:p>
        </p:txBody>
      </p:sp>
      <p:sp>
        <p:nvSpPr>
          <p:cNvPr id="423" name="Google Shape;423;p12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424" name="Google Shape;424;p1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25" name="Google Shape;425;p123"/>
          <p:cNvPicPr preferRelativeResize="0"/>
          <p:nvPr/>
        </p:nvPicPr>
        <p:blipFill rotWithShape="1">
          <a:blip r:embed="rId3">
            <a:alphaModFix/>
          </a:blip>
          <a:srcRect b="0" l="0" r="0" t="0"/>
          <a:stretch/>
        </p:blipFill>
        <p:spPr>
          <a:xfrm>
            <a:off x="838200" y="1195642"/>
            <a:ext cx="7285629" cy="528505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2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CRUD Operations – Delete</a:t>
            </a:r>
            <a:endParaRPr/>
          </a:p>
        </p:txBody>
      </p:sp>
      <p:sp>
        <p:nvSpPr>
          <p:cNvPr id="431" name="Google Shape;431;p124"/>
          <p:cNvSpPr txBox="1"/>
          <p:nvPr>
            <p:ph idx="1" type="body"/>
          </p:nvPr>
        </p:nvSpPr>
        <p:spPr>
          <a:xfrm>
            <a:off x="838199" y="1405578"/>
            <a:ext cx="10923873"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Remove existing documents from a collection. You can remove a single document or multiple documents in a single operation.</a:t>
            </a:r>
            <a:endParaRPr/>
          </a:p>
          <a:p>
            <a:pPr indent="-342900" lvl="0" marL="457200" rtl="0" algn="just">
              <a:lnSpc>
                <a:spcPct val="90000"/>
              </a:lnSpc>
              <a:spcBef>
                <a:spcPts val="1000"/>
              </a:spcBef>
              <a:spcAft>
                <a:spcPts val="0"/>
              </a:spcAft>
              <a:buSzPts val="1800"/>
              <a:buChar char="•"/>
            </a:pPr>
            <a:r>
              <a:rPr lang="en-US"/>
              <a:t>Can specify criteria, or filters, that identify the documents to remove. These filters use the same syntax as read operations.</a:t>
            </a:r>
            <a:endParaRPr/>
          </a:p>
          <a:p>
            <a:pPr indent="-342900" lvl="0" marL="457200" rtl="0" algn="just">
              <a:lnSpc>
                <a:spcPct val="100000"/>
              </a:lnSpc>
              <a:spcBef>
                <a:spcPts val="1000"/>
              </a:spcBef>
              <a:spcAft>
                <a:spcPts val="0"/>
              </a:spcAft>
              <a:buSzPts val="1800"/>
              <a:buChar char="•"/>
            </a:pPr>
            <a:r>
              <a:rPr lang="en-US"/>
              <a:t>To delete a single document, use </a:t>
            </a:r>
            <a:r>
              <a:rPr b="1" lang="en-US"/>
              <a:t>db.collection.deleteOne()</a:t>
            </a:r>
            <a:endParaRPr/>
          </a:p>
          <a:p>
            <a:pPr indent="-228600" lvl="0" marL="457200" rtl="0" algn="just">
              <a:lnSpc>
                <a:spcPct val="90000"/>
              </a:lnSpc>
              <a:spcBef>
                <a:spcPts val="1000"/>
              </a:spcBef>
              <a:spcAft>
                <a:spcPts val="0"/>
              </a:spcAft>
              <a:buSzPts val="1800"/>
              <a:buNone/>
            </a:pPr>
            <a:r>
              <a:t/>
            </a:r>
            <a:endParaRPr/>
          </a:p>
          <a:p>
            <a:pPr indent="-342900" lvl="0" marL="457200" rtl="0" algn="just">
              <a:lnSpc>
                <a:spcPct val="150000"/>
              </a:lnSpc>
              <a:spcBef>
                <a:spcPts val="1000"/>
              </a:spcBef>
              <a:spcAft>
                <a:spcPts val="0"/>
              </a:spcAft>
              <a:buSzPts val="1800"/>
              <a:buChar char="•"/>
            </a:pPr>
            <a:r>
              <a:rPr lang="en-US"/>
              <a:t>To delete multiple documents, use </a:t>
            </a:r>
            <a:r>
              <a:rPr b="1" lang="en-US"/>
              <a:t>db.collection.deleteMany()</a:t>
            </a:r>
            <a:endParaRPr/>
          </a:p>
          <a:p>
            <a:pPr indent="-228600" lvl="0" marL="457200" rtl="0" algn="just">
              <a:lnSpc>
                <a:spcPct val="90000"/>
              </a:lnSpc>
              <a:spcBef>
                <a:spcPts val="1000"/>
              </a:spcBef>
              <a:spcAft>
                <a:spcPts val="0"/>
              </a:spcAft>
              <a:buSzPts val="1800"/>
              <a:buNone/>
            </a:pPr>
            <a:r>
              <a:t/>
            </a:r>
            <a:endParaRPr/>
          </a:p>
          <a:p>
            <a:pPr indent="-228600" lvl="0" marL="457200" rtl="0" algn="just">
              <a:lnSpc>
                <a:spcPct val="90000"/>
              </a:lnSpc>
              <a:spcBef>
                <a:spcPts val="1000"/>
              </a:spcBef>
              <a:spcAft>
                <a:spcPts val="0"/>
              </a:spcAft>
              <a:buSzPts val="1800"/>
              <a:buNone/>
            </a:pPr>
            <a:r>
              <a:t/>
            </a:r>
            <a:endParaRPr/>
          </a:p>
        </p:txBody>
      </p:sp>
      <p:sp>
        <p:nvSpPr>
          <p:cNvPr id="432" name="Google Shape;432;p1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33" name="Google Shape;433;p124"/>
          <p:cNvPicPr preferRelativeResize="0"/>
          <p:nvPr/>
        </p:nvPicPr>
        <p:blipFill rotWithShape="1">
          <a:blip r:embed="rId3">
            <a:alphaModFix/>
          </a:blip>
          <a:srcRect b="0" l="0" r="0" t="0"/>
          <a:stretch/>
        </p:blipFill>
        <p:spPr>
          <a:xfrm>
            <a:off x="1053568" y="3933136"/>
            <a:ext cx="10084864" cy="572655"/>
          </a:xfrm>
          <a:prstGeom prst="rect">
            <a:avLst/>
          </a:prstGeom>
          <a:noFill/>
          <a:ln>
            <a:noFill/>
          </a:ln>
        </p:spPr>
      </p:pic>
      <p:pic>
        <p:nvPicPr>
          <p:cNvPr id="434" name="Google Shape;434;p124"/>
          <p:cNvPicPr preferRelativeResize="0"/>
          <p:nvPr/>
        </p:nvPicPr>
        <p:blipFill rotWithShape="1">
          <a:blip r:embed="rId4">
            <a:alphaModFix/>
          </a:blip>
          <a:srcRect b="0" l="0" r="0" t="0"/>
          <a:stretch/>
        </p:blipFill>
        <p:spPr>
          <a:xfrm>
            <a:off x="1053568" y="5162198"/>
            <a:ext cx="10068735" cy="72378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2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Mapping Relationships – 1/6</a:t>
            </a:r>
            <a:endParaRPr/>
          </a:p>
        </p:txBody>
      </p:sp>
      <p:sp>
        <p:nvSpPr>
          <p:cNvPr id="441" name="Google Shape;441;p125"/>
          <p:cNvSpPr txBox="1"/>
          <p:nvPr>
            <p:ph idx="1" type="body"/>
          </p:nvPr>
        </p:nvSpPr>
        <p:spPr>
          <a:xfrm>
            <a:off x="838200" y="1535811"/>
            <a:ext cx="5999018"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A relationship is mapped according to the types of mapping that are made available in database relationships. </a:t>
            </a:r>
            <a:endParaRPr/>
          </a:p>
          <a:p>
            <a:pPr indent="-342900" lvl="0" marL="457200" rtl="0" algn="just">
              <a:lnSpc>
                <a:spcPct val="90000"/>
              </a:lnSpc>
              <a:spcBef>
                <a:spcPts val="1000"/>
              </a:spcBef>
              <a:spcAft>
                <a:spcPts val="0"/>
              </a:spcAft>
              <a:buSzPts val="1800"/>
              <a:buChar char="•"/>
            </a:pPr>
            <a:r>
              <a:rPr lang="en-US"/>
              <a:t>This mapping will either be One-to-One or One-to-Many relationship mapping. </a:t>
            </a:r>
            <a:endParaRPr/>
          </a:p>
          <a:p>
            <a:pPr indent="-342900" lvl="0" marL="457200" rtl="0" algn="just">
              <a:lnSpc>
                <a:spcPct val="90000"/>
              </a:lnSpc>
              <a:spcBef>
                <a:spcPts val="1000"/>
              </a:spcBef>
              <a:spcAft>
                <a:spcPts val="0"/>
              </a:spcAft>
              <a:buSzPts val="1800"/>
              <a:buChar char="•"/>
            </a:pPr>
            <a:r>
              <a:rPr lang="en-US"/>
              <a:t>MongoDB also made it possible to map relationships.</a:t>
            </a:r>
            <a:endParaRPr/>
          </a:p>
        </p:txBody>
      </p:sp>
      <p:sp>
        <p:nvSpPr>
          <p:cNvPr id="442" name="Google Shape;442;p1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43" name="Google Shape;443;p125"/>
          <p:cNvPicPr preferRelativeResize="0"/>
          <p:nvPr/>
        </p:nvPicPr>
        <p:blipFill rotWithShape="1">
          <a:blip r:embed="rId3">
            <a:alphaModFix/>
          </a:blip>
          <a:srcRect b="0" l="0" r="0" t="0"/>
          <a:stretch/>
        </p:blipFill>
        <p:spPr>
          <a:xfrm>
            <a:off x="7080665" y="1911809"/>
            <a:ext cx="4736534" cy="2880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2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Mapping Relationships – 2/6</a:t>
            </a:r>
            <a:endParaRPr/>
          </a:p>
        </p:txBody>
      </p:sp>
      <p:sp>
        <p:nvSpPr>
          <p:cNvPr id="449" name="Google Shape;449;p126"/>
          <p:cNvSpPr txBox="1"/>
          <p:nvPr>
            <p:ph idx="1" type="body"/>
          </p:nvPr>
        </p:nvSpPr>
        <p:spPr>
          <a:xfrm>
            <a:off x="838200" y="1535811"/>
            <a:ext cx="7069282"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Model One-to-One Relationships with Embedded Documents</a:t>
            </a:r>
            <a:r>
              <a:rPr lang="en-US"/>
              <a:t>: Presents a data model that describes one-toone connections between related data using embedded documents. </a:t>
            </a:r>
            <a:endParaRPr/>
          </a:p>
        </p:txBody>
      </p:sp>
      <p:sp>
        <p:nvSpPr>
          <p:cNvPr id="450" name="Google Shape;450;p1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1" name="Google Shape;451;p126"/>
          <p:cNvSpPr txBox="1"/>
          <p:nvPr/>
        </p:nvSpPr>
        <p:spPr>
          <a:xfrm>
            <a:off x="8257435" y="1195642"/>
            <a:ext cx="3318038" cy="504753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patron document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"joe"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"Joe Bookreader"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address document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street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"123 Fake Street"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city</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"Faketon"</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state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zip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"12345"</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"joe"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"Joe Bookreader"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address</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street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"123 Fake Street"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city</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"Faketon"</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state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zip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"12345"</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2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Mapping Relationships – 3/6</a:t>
            </a:r>
            <a:endParaRPr/>
          </a:p>
        </p:txBody>
      </p:sp>
      <p:sp>
        <p:nvSpPr>
          <p:cNvPr id="457" name="Google Shape;457;p127"/>
          <p:cNvSpPr txBox="1"/>
          <p:nvPr>
            <p:ph idx="1" type="body"/>
          </p:nvPr>
        </p:nvSpPr>
        <p:spPr>
          <a:xfrm>
            <a:off x="838200" y="1535811"/>
            <a:ext cx="6622473"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Model One-to-Many Relationships with Embedded Documents</a:t>
            </a:r>
            <a:r>
              <a:rPr lang="en-US"/>
              <a:t>: Presents a data model that describes one-tomany relationships between related data by using embedded texts. </a:t>
            </a:r>
            <a:endParaRPr/>
          </a:p>
        </p:txBody>
      </p:sp>
      <p:sp>
        <p:nvSpPr>
          <p:cNvPr id="458" name="Google Shape;458;p1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9" name="Google Shape;459;p127"/>
          <p:cNvSpPr txBox="1"/>
          <p:nvPr/>
        </p:nvSpPr>
        <p:spPr>
          <a:xfrm>
            <a:off x="4252480" y="3803044"/>
            <a:ext cx="3208193" cy="267765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6A9955"/>
                </a:solidFill>
                <a:latin typeface="Consolas"/>
                <a:ea typeface="Consolas"/>
                <a:cs typeface="Consolas"/>
                <a:sym typeface="Consolas"/>
              </a:rPr>
              <a:t>// patron document</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_id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"joe"</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"Joe Bookreader"</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CCCCCC"/>
                </a:solidFill>
                <a:latin typeface="Consolas"/>
                <a:ea typeface="Consolas"/>
                <a:cs typeface="Consolas"/>
                <a:sym typeface="Consolas"/>
              </a:rPr>
            </a:br>
            <a:r>
              <a:rPr b="0" i="0" lang="en-US" sz="1200" u="none" cap="none" strike="noStrike">
                <a:solidFill>
                  <a:srgbClr val="6A9955"/>
                </a:solidFill>
                <a:latin typeface="Consolas"/>
                <a:ea typeface="Consolas"/>
                <a:cs typeface="Consolas"/>
                <a:sym typeface="Consolas"/>
              </a:rPr>
              <a:t>// address one</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street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"123 Fake Street"</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city</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"Faketon"</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state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"MA"</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zip</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"12345"</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200" u="none" cap="none" strike="noStrike">
              <a:solidFill>
                <a:srgbClr val="CCCCCC"/>
              </a:solidFill>
              <a:latin typeface="Consolas"/>
              <a:ea typeface="Consolas"/>
              <a:cs typeface="Consolas"/>
              <a:sym typeface="Consolas"/>
            </a:endParaRPr>
          </a:p>
        </p:txBody>
      </p:sp>
      <p:sp>
        <p:nvSpPr>
          <p:cNvPr id="460" name="Google Shape;460;p127"/>
          <p:cNvSpPr txBox="1"/>
          <p:nvPr/>
        </p:nvSpPr>
        <p:spPr>
          <a:xfrm>
            <a:off x="7928264" y="1402387"/>
            <a:ext cx="4098348" cy="507831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6A9955"/>
                </a:solidFill>
                <a:latin typeface="Consolas"/>
                <a:ea typeface="Consolas"/>
                <a:cs typeface="Consolas"/>
                <a:sym typeface="Consolas"/>
              </a:rPr>
              <a:t>// address two</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street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 Some Other Street"</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city</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"Boston"</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state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"MA"</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8C8C8"/>
                </a:solidFill>
                <a:latin typeface="Consolas"/>
                <a:ea typeface="Consolas"/>
                <a:cs typeface="Consolas"/>
                <a:sym typeface="Consolas"/>
              </a:rPr>
              <a:t>zip</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"12345"</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200" u="none" cap="none" strike="noStrike">
                <a:solidFill>
                  <a:srgbClr val="CCCCCC"/>
                </a:solidFill>
                <a:latin typeface="Consolas"/>
                <a:ea typeface="Consolas"/>
                <a:cs typeface="Consolas"/>
                <a:sym typeface="Consolas"/>
              </a:rPr>
            </a:b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"_id"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"joe"</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"Joe Bookreader"</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"addresses"</a:t>
            </a: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"street"</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"123 Fake Street"</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"city"</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"Faketon"</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"state"</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"MA"</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"zip"</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"12345"</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"street"</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 Some Other Street"</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"city"</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"Boston"</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"state"</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"MA"</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"zip"</a:t>
            </a:r>
            <a:r>
              <a:rPr b="0" i="0" lang="en-US" sz="1200" u="none" cap="none" strike="noStrike">
                <a:solidFill>
                  <a:srgbClr val="9CDCFE"/>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"12345"</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2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Mapping Relationships – 4/6</a:t>
            </a:r>
            <a:endParaRPr/>
          </a:p>
        </p:txBody>
      </p:sp>
      <p:sp>
        <p:nvSpPr>
          <p:cNvPr id="466" name="Google Shape;466;p128"/>
          <p:cNvSpPr txBox="1"/>
          <p:nvPr>
            <p:ph idx="1" type="body"/>
          </p:nvPr>
        </p:nvSpPr>
        <p:spPr>
          <a:xfrm>
            <a:off x="761630" y="1471467"/>
            <a:ext cx="5649561"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Model One-to-Many Relationships with Document References:</a:t>
            </a:r>
            <a:r>
              <a:rPr lang="en-US"/>
              <a:t> Presents a data model for describing one-tomany relationships between documents via references.</a:t>
            </a:r>
            <a:endParaRPr/>
          </a:p>
        </p:txBody>
      </p:sp>
      <p:sp>
        <p:nvSpPr>
          <p:cNvPr id="467" name="Google Shape;467;p12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8" name="Google Shape;468;p128"/>
          <p:cNvSpPr txBox="1"/>
          <p:nvPr/>
        </p:nvSpPr>
        <p:spPr>
          <a:xfrm>
            <a:off x="6559261" y="907925"/>
            <a:ext cx="5494193" cy="547842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"MongoDB: The Definitive Guide"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"Kristina Chodorow"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"Mike Dirolf"</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published_date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ISODate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"2010-09-24"</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pages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216</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language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"English"</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 Media"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founded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1980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location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"50 Tips and Tricks for MongoDB Developer"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"Kristina Chodorow"</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published_date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ISODate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"2011-05-06"</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pages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68</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language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"English"</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 Media"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founded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1980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location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2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Mapping Relationships – 5/6</a:t>
            </a:r>
            <a:endParaRPr/>
          </a:p>
        </p:txBody>
      </p:sp>
      <p:sp>
        <p:nvSpPr>
          <p:cNvPr id="474" name="Google Shape;474;p129"/>
          <p:cNvSpPr txBox="1"/>
          <p:nvPr>
            <p:ph idx="1" type="body"/>
          </p:nvPr>
        </p:nvSpPr>
        <p:spPr>
          <a:xfrm>
            <a:off x="838200" y="1535811"/>
            <a:ext cx="52578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avoid repetition of the publisher data, use references and keep the publisher information in a separate collection from the book collection.</a:t>
            </a:r>
            <a:endParaRPr/>
          </a:p>
        </p:txBody>
      </p:sp>
      <p:sp>
        <p:nvSpPr>
          <p:cNvPr id="475" name="Google Shape;475;p12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6" name="Google Shape;476;p129"/>
          <p:cNvSpPr txBox="1"/>
          <p:nvPr/>
        </p:nvSpPr>
        <p:spPr>
          <a:xfrm>
            <a:off x="6361833" y="1079990"/>
            <a:ext cx="5701272" cy="526297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 Media"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founded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1980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location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books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123456789</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234567890</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123456789</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"MongoDB: The Definitive Guide"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"Kristina Chodorow"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"Mike Dirolf"</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published_date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ISODate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"2010-09-24"</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pages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216</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language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"English"</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234567890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"50 Tips and Tricks for MongoDB Developer"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"Kristina Chodorow"</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published_date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ISODate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"2011-05-06"</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pages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68</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language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"English"</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7"/>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Why is Data Serialization Important for Distributed Systems?</a:t>
            </a:r>
            <a:endParaRPr/>
          </a:p>
        </p:txBody>
      </p:sp>
      <p:sp>
        <p:nvSpPr>
          <p:cNvPr id="123" name="Google Shape;123;p87"/>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In some distributed systems, data and its replicas are stored in different partitions on multiple cluster members. If data is not present on the local member, the system will retrieve that data from another member. This requires serialization for use cases such as:</a:t>
            </a:r>
            <a:endParaRPr/>
          </a:p>
          <a:p>
            <a:pPr indent="-342900" lvl="1" marL="914400" rtl="0" algn="l">
              <a:lnSpc>
                <a:spcPct val="90000"/>
              </a:lnSpc>
              <a:spcBef>
                <a:spcPts val="500"/>
              </a:spcBef>
              <a:spcAft>
                <a:spcPts val="0"/>
              </a:spcAft>
              <a:buSzPts val="1800"/>
              <a:buChar char="•"/>
            </a:pPr>
            <a:r>
              <a:rPr lang="en-US"/>
              <a:t>Adding key/value objects to a map</a:t>
            </a:r>
            <a:endParaRPr/>
          </a:p>
          <a:p>
            <a:pPr indent="-342900" lvl="1" marL="914400" rtl="0" algn="l">
              <a:lnSpc>
                <a:spcPct val="90000"/>
              </a:lnSpc>
              <a:spcBef>
                <a:spcPts val="500"/>
              </a:spcBef>
              <a:spcAft>
                <a:spcPts val="0"/>
              </a:spcAft>
              <a:buSzPts val="1800"/>
              <a:buChar char="•"/>
            </a:pPr>
            <a:r>
              <a:rPr lang="en-US"/>
              <a:t>Putting items into a queue, set, or list</a:t>
            </a:r>
            <a:endParaRPr/>
          </a:p>
          <a:p>
            <a:pPr indent="-342900" lvl="1" marL="914400" rtl="0" algn="l">
              <a:lnSpc>
                <a:spcPct val="90000"/>
              </a:lnSpc>
              <a:spcBef>
                <a:spcPts val="500"/>
              </a:spcBef>
              <a:spcAft>
                <a:spcPts val="0"/>
              </a:spcAft>
              <a:buSzPts val="1800"/>
              <a:buChar char="•"/>
            </a:pPr>
            <a:r>
              <a:rPr lang="en-US"/>
              <a:t>Sending a lambda function to another server</a:t>
            </a:r>
            <a:endParaRPr/>
          </a:p>
          <a:p>
            <a:pPr indent="-342900" lvl="1" marL="914400" rtl="0" algn="l">
              <a:lnSpc>
                <a:spcPct val="90000"/>
              </a:lnSpc>
              <a:spcBef>
                <a:spcPts val="500"/>
              </a:spcBef>
              <a:spcAft>
                <a:spcPts val="0"/>
              </a:spcAft>
              <a:buSzPts val="1800"/>
              <a:buChar char="•"/>
            </a:pPr>
            <a:r>
              <a:rPr lang="en-US"/>
              <a:t>Processing an entry within a map</a:t>
            </a:r>
            <a:endParaRPr/>
          </a:p>
          <a:p>
            <a:pPr indent="-342900" lvl="1" marL="914400" rtl="0" algn="l">
              <a:lnSpc>
                <a:spcPct val="90000"/>
              </a:lnSpc>
              <a:spcBef>
                <a:spcPts val="500"/>
              </a:spcBef>
              <a:spcAft>
                <a:spcPts val="0"/>
              </a:spcAft>
              <a:buSzPts val="1800"/>
              <a:buChar char="•"/>
            </a:pPr>
            <a:r>
              <a:rPr lang="en-US"/>
              <a:t>Locking an object</a:t>
            </a:r>
            <a:endParaRPr/>
          </a:p>
          <a:p>
            <a:pPr indent="-342900" lvl="1" marL="914400" rtl="0" algn="l">
              <a:lnSpc>
                <a:spcPct val="90000"/>
              </a:lnSpc>
              <a:spcBef>
                <a:spcPts val="500"/>
              </a:spcBef>
              <a:spcAft>
                <a:spcPts val="0"/>
              </a:spcAft>
              <a:buSzPts val="1800"/>
              <a:buChar char="•"/>
            </a:pPr>
            <a:r>
              <a:rPr lang="en-US"/>
              <a:t>Sending a message to a topic</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24" name="Google Shape;124;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3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Mapping Relationships – 6/6</a:t>
            </a:r>
            <a:endParaRPr/>
          </a:p>
        </p:txBody>
      </p:sp>
      <p:sp>
        <p:nvSpPr>
          <p:cNvPr id="482" name="Google Shape;482;p130"/>
          <p:cNvSpPr txBox="1"/>
          <p:nvPr>
            <p:ph idx="1" type="body"/>
          </p:nvPr>
        </p:nvSpPr>
        <p:spPr>
          <a:xfrm>
            <a:off x="838200" y="1535811"/>
            <a:ext cx="52578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avoid mutable, growing arrays, store the publisher reference inside the book document:</a:t>
            </a:r>
            <a:endParaRPr/>
          </a:p>
        </p:txBody>
      </p:sp>
      <p:sp>
        <p:nvSpPr>
          <p:cNvPr id="483" name="Google Shape;483;p13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4" name="Google Shape;484;p130"/>
          <p:cNvSpPr txBox="1"/>
          <p:nvPr/>
        </p:nvSpPr>
        <p:spPr>
          <a:xfrm>
            <a:off x="6469206" y="585791"/>
            <a:ext cx="5722794" cy="569386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 Media"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founded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1980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location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123456789</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"MongoDB: The Definitive Guide"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"Kristina Chodorow"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"Mike Dirolf"</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published_date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ISODate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"2010-09-24"</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pages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216</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language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"English"</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publisher_id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234567890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"50 Tips and Tricks for MongoDB Developer"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"Kristina Chodorow"</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published_date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ISODate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"2011-05-06"</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pages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68</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language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"English"</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8C8C8"/>
                </a:solidFill>
                <a:latin typeface="Consolas"/>
                <a:ea typeface="Consolas"/>
                <a:cs typeface="Consolas"/>
                <a:sym typeface="Consolas"/>
              </a:rPr>
              <a:t>publisher_id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"oreilly"</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3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Getting familiar with mongosh</a:t>
            </a:r>
            <a:endParaRPr b="1" sz="4400">
              <a:solidFill>
                <a:srgbClr val="00206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32"/>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Getting familiar with MongoDB Compass</a:t>
            </a:r>
            <a:endParaRPr b="1" sz="4400">
              <a:solidFill>
                <a:srgbClr val="00206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502" name="Google Shape;502;p73"/>
          <p:cNvSpPr txBox="1"/>
          <p:nvPr>
            <p:ph idx="1" type="body"/>
          </p:nvPr>
        </p:nvSpPr>
        <p:spPr>
          <a:xfrm>
            <a:off x="762739" y="1149006"/>
            <a:ext cx="11538305" cy="5331694"/>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is Serialization?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to NoSQL Database</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to MongoDB</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How to use MongoDB Shell and MongoDB Compass?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How to use CRUD Operations in MongoDB?</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How to use Mapping Relationships?</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503" name="Google Shape;503;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2">
                                            <p:txEl>
                                              <p:pRg end="0" st="0"/>
                                            </p:txEl>
                                          </p:spTgt>
                                        </p:tgtEl>
                                        <p:attrNameLst>
                                          <p:attrName>style.visibility</p:attrName>
                                        </p:attrNameLst>
                                      </p:cBhvr>
                                      <p:to>
                                        <p:strVal val="visible"/>
                                      </p:to>
                                    </p:set>
                                    <p:animEffect filter="fade" transition="in">
                                      <p:cBhvr>
                                        <p:cTn dur="500"/>
                                        <p:tgtEl>
                                          <p:spTgt spid="5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1" st="1"/>
                                            </p:txEl>
                                          </p:spTgt>
                                        </p:tgtEl>
                                        <p:attrNameLst>
                                          <p:attrName>style.visibility</p:attrName>
                                        </p:attrNameLst>
                                      </p:cBhvr>
                                      <p:to>
                                        <p:strVal val="visible"/>
                                      </p:to>
                                    </p:set>
                                    <p:animEffect filter="fade" transition="in">
                                      <p:cBhvr>
                                        <p:cTn dur="500"/>
                                        <p:tgtEl>
                                          <p:spTgt spid="5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2" st="2"/>
                                            </p:txEl>
                                          </p:spTgt>
                                        </p:tgtEl>
                                        <p:attrNameLst>
                                          <p:attrName>style.visibility</p:attrName>
                                        </p:attrNameLst>
                                      </p:cBhvr>
                                      <p:to>
                                        <p:strVal val="visible"/>
                                      </p:to>
                                    </p:set>
                                    <p:animEffect filter="fade" transition="in">
                                      <p:cBhvr>
                                        <p:cTn dur="500"/>
                                        <p:tgtEl>
                                          <p:spTgt spid="5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3" st="3"/>
                                            </p:txEl>
                                          </p:spTgt>
                                        </p:tgtEl>
                                        <p:attrNameLst>
                                          <p:attrName>style.visibility</p:attrName>
                                        </p:attrNameLst>
                                      </p:cBhvr>
                                      <p:to>
                                        <p:strVal val="visible"/>
                                      </p:to>
                                    </p:set>
                                    <p:animEffect filter="fade" transition="in">
                                      <p:cBhvr>
                                        <p:cTn dur="500"/>
                                        <p:tgtEl>
                                          <p:spTgt spid="50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4" st="4"/>
                                            </p:txEl>
                                          </p:spTgt>
                                        </p:tgtEl>
                                        <p:attrNameLst>
                                          <p:attrName>style.visibility</p:attrName>
                                        </p:attrNameLst>
                                      </p:cBhvr>
                                      <p:to>
                                        <p:strVal val="visible"/>
                                      </p:to>
                                    </p:set>
                                    <p:animEffect filter="fade" transition="in">
                                      <p:cBhvr>
                                        <p:cTn dur="500"/>
                                        <p:tgtEl>
                                          <p:spTgt spid="50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5" st="5"/>
                                            </p:txEl>
                                          </p:spTgt>
                                        </p:tgtEl>
                                        <p:attrNameLst>
                                          <p:attrName>style.visibility</p:attrName>
                                        </p:attrNameLst>
                                      </p:cBhvr>
                                      <p:to>
                                        <p:strVal val="visible"/>
                                      </p:to>
                                    </p:set>
                                    <p:animEffect filter="fade" transition="in">
                                      <p:cBhvr>
                                        <p:cTn dur="500"/>
                                        <p:tgtEl>
                                          <p:spTgt spid="50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6" st="6"/>
                                            </p:txEl>
                                          </p:spTgt>
                                        </p:tgtEl>
                                        <p:attrNameLst>
                                          <p:attrName>style.visibility</p:attrName>
                                        </p:attrNameLst>
                                      </p:cBhvr>
                                      <p:to>
                                        <p:strVal val="visible"/>
                                      </p:to>
                                    </p:set>
                                    <p:animEffect filter="fade" transition="in">
                                      <p:cBhvr>
                                        <p:cTn dur="500"/>
                                        <p:tgtEl>
                                          <p:spTgt spid="50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2">
                                            <p:txEl>
                                              <p:pRg end="7" st="7"/>
                                            </p:txEl>
                                          </p:spTgt>
                                        </p:tgtEl>
                                        <p:attrNameLst>
                                          <p:attrName>style.visibility</p:attrName>
                                        </p:attrNameLst>
                                      </p:cBhvr>
                                      <p:to>
                                        <p:strVal val="visible"/>
                                      </p:to>
                                    </p:set>
                                    <p:animEffect filter="fade" transition="in">
                                      <p:cBhvr>
                                        <p:cTn dur="500"/>
                                        <p:tgtEl>
                                          <p:spTgt spid="5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NoSQL Database?</a:t>
            </a:r>
            <a:endParaRPr/>
          </a:p>
        </p:txBody>
      </p:sp>
      <p:sp>
        <p:nvSpPr>
          <p:cNvPr id="130" name="Google Shape;130;p88"/>
          <p:cNvSpPr txBox="1"/>
          <p:nvPr>
            <p:ph idx="1" type="body"/>
          </p:nvPr>
        </p:nvSpPr>
        <p:spPr>
          <a:xfrm>
            <a:off x="838200" y="1535811"/>
            <a:ext cx="5874327"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No use a relational data modeling technique</a:t>
            </a:r>
            <a:endParaRPr/>
          </a:p>
          <a:p>
            <a:pPr indent="-342900" lvl="0" marL="457200" rtl="0" algn="just">
              <a:lnSpc>
                <a:spcPct val="90000"/>
              </a:lnSpc>
              <a:spcBef>
                <a:spcPts val="1000"/>
              </a:spcBef>
              <a:spcAft>
                <a:spcPts val="0"/>
              </a:spcAft>
              <a:buSzPts val="1800"/>
              <a:buChar char="•"/>
            </a:pPr>
            <a:r>
              <a:rPr lang="en-US"/>
              <a:t>High efficiency and speed in terms of creating up to millions of queries a second</a:t>
            </a:r>
            <a:endParaRPr/>
          </a:p>
          <a:p>
            <a:pPr indent="-342900" lvl="0" marL="457200" rtl="0" algn="just">
              <a:lnSpc>
                <a:spcPct val="90000"/>
              </a:lnSpc>
              <a:spcBef>
                <a:spcPts val="1000"/>
              </a:spcBef>
              <a:spcAft>
                <a:spcPts val="0"/>
              </a:spcAft>
              <a:buSzPts val="1800"/>
              <a:buChar char="•"/>
            </a:pPr>
            <a:r>
              <a:rPr lang="en-US"/>
              <a:t>Horizontally scalable</a:t>
            </a:r>
            <a:endParaRPr/>
          </a:p>
          <a:p>
            <a:pPr indent="-228600" lvl="0" marL="457200" rtl="0" algn="just">
              <a:lnSpc>
                <a:spcPct val="90000"/>
              </a:lnSpc>
              <a:spcBef>
                <a:spcPts val="1000"/>
              </a:spcBef>
              <a:spcAft>
                <a:spcPts val="0"/>
              </a:spcAft>
              <a:buSzPts val="1800"/>
              <a:buNone/>
            </a:pPr>
            <a:r>
              <a:t/>
            </a:r>
            <a:endParaRPr/>
          </a:p>
        </p:txBody>
      </p:sp>
      <p:sp>
        <p:nvSpPr>
          <p:cNvPr id="131" name="Google Shape;131;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2" name="Google Shape;132;p88"/>
          <p:cNvPicPr preferRelativeResize="0"/>
          <p:nvPr/>
        </p:nvPicPr>
        <p:blipFill rotWithShape="1">
          <a:blip r:embed="rId3">
            <a:alphaModFix/>
          </a:blip>
          <a:srcRect b="0" l="0" r="0" t="0"/>
          <a:stretch/>
        </p:blipFill>
        <p:spPr>
          <a:xfrm>
            <a:off x="7023992" y="1695675"/>
            <a:ext cx="4676171" cy="26873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Four Types of NoSQL Databases</a:t>
            </a:r>
            <a:endParaRPr/>
          </a:p>
        </p:txBody>
      </p:sp>
      <p:sp>
        <p:nvSpPr>
          <p:cNvPr id="138" name="Google Shape;138;p8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39" name="Google Shape;139;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NoSQL Data Modeling Technique - Analytics Vidhya" id="140" name="Google Shape;140;p89"/>
          <p:cNvPicPr preferRelativeResize="0"/>
          <p:nvPr/>
        </p:nvPicPr>
        <p:blipFill rotWithShape="1">
          <a:blip r:embed="rId3">
            <a:alphaModFix/>
          </a:blip>
          <a:srcRect b="0" l="0" r="0" t="0"/>
          <a:stretch/>
        </p:blipFill>
        <p:spPr>
          <a:xfrm>
            <a:off x="1077191" y="1535811"/>
            <a:ext cx="9885218" cy="48952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Key-Value Store</a:t>
            </a:r>
            <a:endParaRPr/>
          </a:p>
        </p:txBody>
      </p:sp>
      <p:sp>
        <p:nvSpPr>
          <p:cNvPr id="146" name="Google Shape;146;p90"/>
          <p:cNvSpPr txBox="1"/>
          <p:nvPr>
            <p:ph idx="1" type="body"/>
          </p:nvPr>
        </p:nvSpPr>
        <p:spPr>
          <a:xfrm>
            <a:off x="838200" y="1535811"/>
            <a:ext cx="5593773"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Key-value stores use key values with pointers to store data</a:t>
            </a:r>
            <a:endParaRPr/>
          </a:p>
          <a:p>
            <a:pPr indent="-342900" lvl="0" marL="457200" rtl="0" algn="just">
              <a:lnSpc>
                <a:spcPct val="90000"/>
              </a:lnSpc>
              <a:spcBef>
                <a:spcPts val="1000"/>
              </a:spcBef>
              <a:spcAft>
                <a:spcPts val="0"/>
              </a:spcAft>
              <a:buSzPts val="1800"/>
              <a:buChar char="•"/>
            </a:pPr>
            <a:r>
              <a:rPr lang="en-US"/>
              <a:t>This pointer is unique and links directly to a piece of information, which can be anything you’d like it to be. </a:t>
            </a:r>
            <a:endParaRPr/>
          </a:p>
          <a:p>
            <a:pPr indent="-228600" lvl="0" marL="457200" rtl="0" algn="just">
              <a:lnSpc>
                <a:spcPct val="90000"/>
              </a:lnSpc>
              <a:spcBef>
                <a:spcPts val="1000"/>
              </a:spcBef>
              <a:spcAft>
                <a:spcPts val="0"/>
              </a:spcAft>
              <a:buSzPts val="1800"/>
              <a:buNone/>
            </a:pPr>
            <a:r>
              <a:t/>
            </a:r>
            <a:endParaRPr/>
          </a:p>
        </p:txBody>
      </p:sp>
      <p:sp>
        <p:nvSpPr>
          <p:cNvPr id="147" name="Google Shape;147;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Key-Value store NoSQL database type." id="148" name="Google Shape;148;p90"/>
          <p:cNvPicPr preferRelativeResize="0"/>
          <p:nvPr/>
        </p:nvPicPr>
        <p:blipFill rotWithShape="1">
          <a:blip r:embed="rId3">
            <a:alphaModFix/>
          </a:blip>
          <a:srcRect b="0" l="0" r="0" t="0"/>
          <a:stretch/>
        </p:blipFill>
        <p:spPr>
          <a:xfrm>
            <a:off x="6732241" y="1622598"/>
            <a:ext cx="4843699" cy="33514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Document-Based Store</a:t>
            </a:r>
            <a:endParaRPr/>
          </a:p>
        </p:txBody>
      </p:sp>
      <p:sp>
        <p:nvSpPr>
          <p:cNvPr id="154" name="Google Shape;154;p91"/>
          <p:cNvSpPr txBox="1"/>
          <p:nvPr>
            <p:ph idx="1" type="body"/>
          </p:nvPr>
        </p:nvSpPr>
        <p:spPr>
          <a:xfrm>
            <a:off x="838200" y="1535811"/>
            <a:ext cx="5832764"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All data is stored in one table, so there’s no need for cross-referencing and instead of storing information in a table, it’s stored in a document.</a:t>
            </a:r>
            <a:endParaRPr/>
          </a:p>
        </p:txBody>
      </p:sp>
      <p:sp>
        <p:nvSpPr>
          <p:cNvPr id="155" name="Google Shape;155;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ocument based store NoSQL database type." id="156" name="Google Shape;156;p91"/>
          <p:cNvPicPr preferRelativeResize="0"/>
          <p:nvPr/>
        </p:nvPicPr>
        <p:blipFill rotWithShape="1">
          <a:blip r:embed="rId3">
            <a:alphaModFix/>
          </a:blip>
          <a:srcRect b="0" l="0" r="0" t="0"/>
          <a:stretch/>
        </p:blipFill>
        <p:spPr>
          <a:xfrm>
            <a:off x="7071129" y="1684539"/>
            <a:ext cx="4658360" cy="26784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