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hUlYtNDus2h473TLmY/YLQdVp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89E93C-37CC-49E3-AEEF-ECEB2F953F2F}">
  <a:tblStyle styleId="{4489E93C-37CC-49E3-AEEF-ECEB2F953F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BSON is a binary representation of JSON documents.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value of a field can be any of the BSON data types, including other documents, arrays, and arrays of documents.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Ctrl + L để xoá sạch dòng lệnh</a:t>
            </a:r>
            <a:endParaRPr/>
          </a:p>
        </p:txBody>
      </p:sp>
      <p:sp>
        <p:nvSpPr>
          <p:cNvPr id="217" name="Google Shape;217;p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MongoCompass (or MongoShell) to verify if the expected document has been removed after the above code is executed.</a:t>
            </a:r>
            <a:endParaRPr/>
          </a:p>
        </p:txBody>
      </p:sp>
      <p:sp>
        <p:nvSpPr>
          <p:cNvPr id="344" name="Google Shape;344;p1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MongoCompass (or MongoShell) to verify if the expected document has been removed after the above code is executed.</a:t>
            </a:r>
            <a:endParaRPr/>
          </a:p>
        </p:txBody>
      </p:sp>
      <p:sp>
        <p:nvSpPr>
          <p:cNvPr id="353" name="Google Shape;353;p1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$lookup stage lets you specify which collection you want to join with the current collection, and which fields that should match.</a:t>
            </a:r>
            <a:endParaRPr/>
          </a:p>
        </p:txBody>
      </p:sp>
      <p:sp>
        <p:nvSpPr>
          <p:cNvPr id="463" name="Google Shape;463;p1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1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8" name="Google Shape;478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/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5"/>
          <p:cNvSpPr txBox="1"/>
          <p:nvPr>
            <p:ph idx="1" type="subTitle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292" y="23662"/>
            <a:ext cx="932284" cy="51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2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6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619"/>
            <a:ext cx="932284" cy="5127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.jsで開発環境を切り替え - Libra Studio Log" id="28" name="Google Shape;2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0840" y="27415"/>
            <a:ext cx="492960" cy="4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6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8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NodeJS with MongoDB</a:t>
            </a:r>
            <a:endParaRPr b="1" sz="4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ngoDB with Node.js, CRUD Operation - DEV Community" id="92" name="Google Shape;92;p1"/>
          <p:cNvPicPr preferRelativeResize="0"/>
          <p:nvPr/>
        </p:nvPicPr>
        <p:blipFill rotWithShape="1">
          <a:blip r:embed="rId3">
            <a:alphaModFix/>
          </a:blip>
          <a:srcRect b="25606" l="0" r="0" t="32619"/>
          <a:stretch/>
        </p:blipFill>
        <p:spPr>
          <a:xfrm>
            <a:off x="1161393" y="570270"/>
            <a:ext cx="9869214" cy="167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3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List of databases</a:t>
            </a:r>
            <a:endParaRPr/>
          </a:p>
        </p:txBody>
      </p:sp>
      <p:sp>
        <p:nvSpPr>
          <p:cNvPr id="165" name="Google Shape;165;p93"/>
          <p:cNvSpPr txBox="1"/>
          <p:nvPr>
            <p:ph idx="1" type="body"/>
          </p:nvPr>
        </p:nvSpPr>
        <p:spPr>
          <a:xfrm>
            <a:off x="83127" y="1535811"/>
            <a:ext cx="56838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connect() method of MongoClient object returns a Promise.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call to connect() method is asynchronous.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Next a function listdatabases() is called.</a:t>
            </a:r>
            <a:endParaRPr/>
          </a:p>
        </p:txBody>
      </p:sp>
      <p:sp>
        <p:nvSpPr>
          <p:cNvPr id="166" name="Google Shape;166;p9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93"/>
          <p:cNvSpPr txBox="1"/>
          <p:nvPr/>
        </p:nvSpPr>
        <p:spPr>
          <a:xfrm>
            <a:off x="5877421" y="499048"/>
            <a:ext cx="6314579" cy="59400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Connection URL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'mongodb://127.0.0.1:27017'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Connect to the MongoDB cluster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Make the appropriate DB calls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listDatabases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Close the connection to the MongoDB cluster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listDatabases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databasesList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listDatabases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"Databases:"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databasesList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databases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 -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pic>
        <p:nvPicPr>
          <p:cNvPr id="168" name="Google Shape;168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602" y="4629133"/>
            <a:ext cx="4086795" cy="181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4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Create a new database</a:t>
            </a:r>
            <a:endParaRPr/>
          </a:p>
        </p:txBody>
      </p:sp>
      <p:sp>
        <p:nvSpPr>
          <p:cNvPr id="174" name="Google Shape;174;p94"/>
          <p:cNvSpPr txBox="1"/>
          <p:nvPr>
            <p:ph idx="1" type="body"/>
          </p:nvPr>
        </p:nvSpPr>
        <p:spPr>
          <a:xfrm>
            <a:off x="838200" y="1535810"/>
            <a:ext cx="6279573" cy="4864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Call the db() method of MongoClient class.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db() method returns a db instance that represents the database on the server.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the following example, we have demonstrated how to create a new database named as mydatabase in MongoDB.</a:t>
            </a:r>
            <a:endParaRPr/>
          </a:p>
        </p:txBody>
      </p:sp>
      <p:sp>
        <p:nvSpPr>
          <p:cNvPr id="175" name="Google Shape;175;p94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94"/>
          <p:cNvSpPr txBox="1"/>
          <p:nvPr/>
        </p:nvSpPr>
        <p:spPr>
          <a:xfrm>
            <a:off x="1366838" y="2610093"/>
            <a:ext cx="5556539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dbobj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database_name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77" name="Google Shape;177;p94"/>
          <p:cNvSpPr txBox="1"/>
          <p:nvPr/>
        </p:nvSpPr>
        <p:spPr>
          <a:xfrm>
            <a:off x="7452014" y="735955"/>
            <a:ext cx="4739986" cy="5386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Connection URL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'mongodb://127.0.0.1:27017'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Connect to the MongoDB cluster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createdb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"mydatabase"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Close the connection to the MongoDB cluster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createdb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dbobj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"Database created"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dbobj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5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Create Collection</a:t>
            </a:r>
            <a:endParaRPr/>
          </a:p>
        </p:txBody>
      </p:sp>
      <p:sp>
        <p:nvSpPr>
          <p:cNvPr id="183" name="Google Shape;183;p95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Get the database object from the database connection and call the createCollection() method.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name of the collection to create is passed as the argument. The method returns a Promise. Collection namespace validation is performed server-side.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p95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95"/>
          <p:cNvSpPr txBox="1"/>
          <p:nvPr/>
        </p:nvSpPr>
        <p:spPr>
          <a:xfrm>
            <a:off x="1291071" y="2599703"/>
            <a:ext cx="8486774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86" name="Google Shape;186;p95"/>
          <p:cNvSpPr txBox="1"/>
          <p:nvPr/>
        </p:nvSpPr>
        <p:spPr>
          <a:xfrm>
            <a:off x="1291071" y="4337750"/>
            <a:ext cx="8486775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dbobj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dbobj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"MyCollection"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Create Collection – cont’d</a:t>
            </a:r>
            <a:endParaRPr/>
          </a:p>
        </p:txBody>
      </p:sp>
      <p:sp>
        <p:nvSpPr>
          <p:cNvPr id="192" name="Google Shape;192;p96"/>
          <p:cNvSpPr txBox="1"/>
          <p:nvPr>
            <p:ph idx="1" type="body"/>
          </p:nvPr>
        </p:nvSpPr>
        <p:spPr>
          <a:xfrm>
            <a:off x="838199" y="1535811"/>
            <a:ext cx="82538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MongoDB Compass shows that the MyCollection is created in mydatabase.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 can also verify the same in MongoDB shell.</a:t>
            </a:r>
            <a:endParaRPr/>
          </a:p>
        </p:txBody>
      </p:sp>
      <p:sp>
        <p:nvSpPr>
          <p:cNvPr id="193" name="Google Shape;193;p9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1206" y="0"/>
            <a:ext cx="3000794" cy="50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096057"/>
            <a:ext cx="2848373" cy="195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7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CRUD in MongoDB</a:t>
            </a:r>
            <a:endParaRPr/>
          </a:p>
        </p:txBody>
      </p:sp>
      <p:sp>
        <p:nvSpPr>
          <p:cNvPr id="202" name="Google Shape;202;p97"/>
          <p:cNvSpPr txBox="1"/>
          <p:nvPr>
            <p:ph idx="1" type="body"/>
          </p:nvPr>
        </p:nvSpPr>
        <p:spPr>
          <a:xfrm>
            <a:off x="838200" y="1535811"/>
            <a:ext cx="11159222" cy="289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MongoDB is a document-oriented database, which can be interfaced with Node.js through the NPM module.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a collection of key-value pairs.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being similar to single row in a table of SQL based relational database, just as a Collection in MongoDB is analogous to a table in relational database. </a:t>
            </a:r>
            <a:endParaRPr/>
          </a:p>
        </p:txBody>
      </p:sp>
      <p:sp>
        <p:nvSpPr>
          <p:cNvPr id="203" name="Google Shape;203;p97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97"/>
          <p:cNvSpPr txBox="1"/>
          <p:nvPr/>
        </p:nvSpPr>
        <p:spPr>
          <a:xfrm>
            <a:off x="9797887" y="4426527"/>
            <a:ext cx="2199535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8C555"/>
                </a:solidFill>
                <a:latin typeface="Courier New"/>
                <a:ea typeface="Courier New"/>
                <a:cs typeface="Courier New"/>
                <a:sym typeface="Courier New"/>
              </a:rPr>
              <a:t>field1</a:t>
            </a:r>
            <a:r>
              <a:rPr b="0" i="0" lang="en-US" sz="1400" u="none" cap="none" strike="noStrike">
                <a:solidFill>
                  <a:srgbClr val="67CD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value1,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8C555"/>
                </a:solidFill>
                <a:latin typeface="Courier New"/>
                <a:ea typeface="Courier New"/>
                <a:cs typeface="Courier New"/>
                <a:sym typeface="Courier New"/>
              </a:rPr>
              <a:t>field2</a:t>
            </a:r>
            <a:r>
              <a:rPr b="0" i="0" lang="en-US" sz="1400" u="none" cap="none" strike="noStrike">
                <a:solidFill>
                  <a:srgbClr val="67CD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value2,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8C555"/>
                </a:solidFill>
                <a:latin typeface="Courier New"/>
                <a:ea typeface="Courier New"/>
                <a:cs typeface="Courier New"/>
                <a:sym typeface="Courier New"/>
              </a:rPr>
              <a:t>field3</a:t>
            </a:r>
            <a:r>
              <a:rPr b="0" i="0" lang="en-US" sz="1400" u="none" cap="none" strike="noStrike">
                <a:solidFill>
                  <a:srgbClr val="67CD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value3,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7CDCC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8C555"/>
                </a:solidFill>
                <a:latin typeface="Courier New"/>
                <a:ea typeface="Courier New"/>
                <a:cs typeface="Courier New"/>
                <a:sym typeface="Courier New"/>
              </a:rPr>
              <a:t>fieldN</a:t>
            </a:r>
            <a:r>
              <a:rPr b="0" i="0" lang="en-US" sz="1400" u="none" cap="none" strike="noStrike">
                <a:solidFill>
                  <a:srgbClr val="67CD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valueN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7"/>
          <p:cNvSpPr txBox="1"/>
          <p:nvPr/>
        </p:nvSpPr>
        <p:spPr>
          <a:xfrm>
            <a:off x="838200" y="4230767"/>
            <a:ext cx="8763000" cy="4864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MongoDB stores data records as BSON documents. </a:t>
            </a:r>
            <a:endParaRPr/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MongoDB documents are composed of field-and-value pairs and have the following structure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8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Insert</a:t>
            </a:r>
            <a:endParaRPr/>
          </a:p>
        </p:txBody>
      </p:sp>
      <p:sp>
        <p:nvSpPr>
          <p:cNvPr id="211" name="Google Shape;211;p98"/>
          <p:cNvSpPr txBox="1"/>
          <p:nvPr>
            <p:ph idx="1" type="body"/>
          </p:nvPr>
        </p:nvSpPr>
        <p:spPr>
          <a:xfrm>
            <a:off x="838200" y="1535810"/>
            <a:ext cx="10515600" cy="494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NPM mongodb package provides insertOne() and insertMany() methods, using which one or more Documents can be added into a Collection, from within a Node.js application.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insertOne() method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Collection object has insertOne() method that inserts a single document into the collection.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document to insert is passed as an argument. It inserts a single document into MongoDB.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documents passed in do not contain the _id field, one will be added to each of the documents missing it by the driver, mutating the document.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2" name="Google Shape;212;p9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98"/>
          <p:cNvSpPr txBox="1"/>
          <p:nvPr/>
        </p:nvSpPr>
        <p:spPr>
          <a:xfrm>
            <a:off x="1821007" y="4210293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9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Insert – 2</a:t>
            </a:r>
            <a:endParaRPr/>
          </a:p>
        </p:txBody>
      </p:sp>
      <p:sp>
        <p:nvSpPr>
          <p:cNvPr id="220" name="Google Shape;220;p99"/>
          <p:cNvSpPr txBox="1"/>
          <p:nvPr>
            <p:ph idx="1" type="body"/>
          </p:nvPr>
        </p:nvSpPr>
        <p:spPr>
          <a:xfrm>
            <a:off x="838199" y="1535811"/>
            <a:ext cx="571898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the following code, we insert a single document into the products collection in the database</a:t>
            </a:r>
            <a:endParaRPr/>
          </a:p>
        </p:txBody>
      </p:sp>
      <p:sp>
        <p:nvSpPr>
          <p:cNvPr id="221" name="Google Shape;221;p99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99"/>
          <p:cNvSpPr txBox="1"/>
          <p:nvPr/>
        </p:nvSpPr>
        <p:spPr>
          <a:xfrm>
            <a:off x="6726374" y="-74941"/>
            <a:ext cx="5463894" cy="65556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Connection URL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'mongodb://127.0.0.1:27017'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Connect to the MongoDB cluster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Create a single new document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createdoc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"mydatabase"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"products"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"ProductID"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"Laptop"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"Price"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25000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Close the connection to the MongoDB cluster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createdoc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dbobj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dbobj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`New document created with the following id: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insertedId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23" name="Google Shape;223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726" y="3343393"/>
            <a:ext cx="5718984" cy="59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24" y="4111637"/>
            <a:ext cx="3395559" cy="22372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6973" y="4112547"/>
            <a:ext cx="2929491" cy="223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0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Insert – 3</a:t>
            </a:r>
            <a:endParaRPr/>
          </a:p>
        </p:txBody>
      </p:sp>
      <p:sp>
        <p:nvSpPr>
          <p:cNvPr id="231" name="Google Shape;231;p100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insertMany() method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insertMany() method of the Collection object makes it possible to insert more than one documents. </a:t>
            </a:r>
            <a:endParaRPr/>
          </a:p>
          <a:p>
            <a:pPr indent="0" lvl="1" marL="5715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array of JSON documents is used as the argument.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also use SRV connection string the following example</a:t>
            </a:r>
            <a:endParaRPr/>
          </a:p>
        </p:txBody>
      </p:sp>
      <p:sp>
        <p:nvSpPr>
          <p:cNvPr id="232" name="Google Shape;232;p100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00"/>
          <p:cNvSpPr txBox="1"/>
          <p:nvPr/>
        </p:nvSpPr>
        <p:spPr>
          <a:xfrm>
            <a:off x="1841789" y="2890649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insertMany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1"/>
          <p:cNvSpPr txBox="1"/>
          <p:nvPr>
            <p:ph type="title"/>
          </p:nvPr>
        </p:nvSpPr>
        <p:spPr>
          <a:xfrm>
            <a:off x="838200" y="44006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Insert – 4</a:t>
            </a:r>
            <a:endParaRPr/>
          </a:p>
        </p:txBody>
      </p:sp>
      <p:sp>
        <p:nvSpPr>
          <p:cNvPr id="239" name="Google Shape;239;p101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0" name="Google Shape;240;p101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01"/>
          <p:cNvSpPr txBox="1"/>
          <p:nvPr/>
        </p:nvSpPr>
        <p:spPr>
          <a:xfrm>
            <a:off x="1004544" y="1070626"/>
            <a:ext cx="6096000" cy="30469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//…  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insert documents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createdocs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"mydatabase"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"products"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{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'ProductID'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'Laptop'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25000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{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'ProductID'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'TV'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40000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{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'ProductID'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'Router'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{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'ProductID'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'Scanner'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5000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{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'ProductID'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'Printer'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9000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createdocs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dbobj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dbobj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insertMany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insertedCount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new document(s) created with the following id(s):`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insertedIds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42" name="Google Shape;242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544" y="4155213"/>
            <a:ext cx="6096000" cy="23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6888" y="394864"/>
            <a:ext cx="4925112" cy="606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2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Find</a:t>
            </a:r>
            <a:endParaRPr/>
          </a:p>
        </p:txBody>
      </p:sp>
      <p:sp>
        <p:nvSpPr>
          <p:cNvPr id="249" name="Google Shape;249;p102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find() and findOne() methods available to the Collection object are the equivalent of SELECT query as in SQL.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find() method has one argument in the form of a query in JSON format.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find() method returns a resultset consisting of all the documents from the collection that satisfy the given query.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 query argument is empty, it returns all the documents in the collection.</a:t>
            </a:r>
            <a:endParaRPr/>
          </a:p>
        </p:txBody>
      </p:sp>
      <p:sp>
        <p:nvSpPr>
          <p:cNvPr id="250" name="Google Shape;250;p10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02"/>
          <p:cNvSpPr txBox="1"/>
          <p:nvPr/>
        </p:nvSpPr>
        <p:spPr>
          <a:xfrm>
            <a:off x="1405372" y="3557591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k:v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MongoDB with NodeJS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Install and Connect MongoDB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Execute CRUD queries with MongoDB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Add advanced query statements with MongoDB</a:t>
            </a:r>
            <a:endParaRPr/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3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Find - Read all documents</a:t>
            </a:r>
            <a:endParaRPr/>
          </a:p>
        </p:txBody>
      </p:sp>
      <p:sp>
        <p:nvSpPr>
          <p:cNvPr id="257" name="Google Shape;257;p103"/>
          <p:cNvSpPr txBox="1"/>
          <p:nvPr>
            <p:ph idx="1" type="body"/>
          </p:nvPr>
        </p:nvSpPr>
        <p:spPr>
          <a:xfrm>
            <a:off x="838200" y="1535811"/>
            <a:ext cx="49807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following example retrieves all the documents in the products collection.</a:t>
            </a:r>
            <a:endParaRPr/>
          </a:p>
        </p:txBody>
      </p:sp>
      <p:sp>
        <p:nvSpPr>
          <p:cNvPr id="258" name="Google Shape;258;p10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03"/>
          <p:cNvSpPr txBox="1"/>
          <p:nvPr/>
        </p:nvSpPr>
        <p:spPr>
          <a:xfrm>
            <a:off x="6096000" y="1230434"/>
            <a:ext cx="6094268" cy="44012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Connect to the MongoDB cluster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Create a single new listing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listall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"mydatabase"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"products"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Close the connection to the MongoDB cluster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listall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60" name="Google Shape;260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921" y="3402478"/>
            <a:ext cx="4896533" cy="222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4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Find - Read all documents - 2</a:t>
            </a:r>
            <a:endParaRPr/>
          </a:p>
        </p:txBody>
      </p:sp>
      <p:sp>
        <p:nvSpPr>
          <p:cNvPr id="266" name="Google Shape;266;p104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Traverse the resultset with a forEach loop</a:t>
            </a:r>
            <a:endParaRPr/>
          </a:p>
        </p:txBody>
      </p:sp>
      <p:sp>
        <p:nvSpPr>
          <p:cNvPr id="267" name="Google Shape;267;p104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04"/>
          <p:cNvSpPr txBox="1"/>
          <p:nvPr/>
        </p:nvSpPr>
        <p:spPr>
          <a:xfrm>
            <a:off x="155864" y="2596561"/>
            <a:ext cx="6951518" cy="20313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listall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69" name="Google Shape;269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663" y="2596561"/>
            <a:ext cx="4556756" cy="20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5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Find - findOne()</a:t>
            </a:r>
            <a:endParaRPr/>
          </a:p>
        </p:txBody>
      </p:sp>
      <p:sp>
        <p:nvSpPr>
          <p:cNvPr id="275" name="Google Shape;275;p105"/>
          <p:cNvSpPr txBox="1"/>
          <p:nvPr>
            <p:ph idx="1" type="body"/>
          </p:nvPr>
        </p:nvSpPr>
        <p:spPr>
          <a:xfrm>
            <a:off x="838200" y="12304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The findOne() method returns the first occurrence of the given query.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The following code returns the document with name of the product as TV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If the query is empty, it returns the first document in the collection.</a:t>
            </a:r>
            <a:endParaRPr/>
          </a:p>
        </p:txBody>
      </p:sp>
      <p:sp>
        <p:nvSpPr>
          <p:cNvPr id="276" name="Google Shape;276;p105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824" y="4246192"/>
            <a:ext cx="9903974" cy="5715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05"/>
          <p:cNvSpPr txBox="1"/>
          <p:nvPr/>
        </p:nvSpPr>
        <p:spPr>
          <a:xfrm>
            <a:off x="1449824" y="3099635"/>
            <a:ext cx="9903975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listall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"TV"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9" name="Google Shape;279;p105"/>
          <p:cNvSpPr txBox="1"/>
          <p:nvPr/>
        </p:nvSpPr>
        <p:spPr>
          <a:xfrm>
            <a:off x="1449825" y="5438907"/>
            <a:ext cx="9903973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listall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Operators</a:t>
            </a:r>
            <a:endParaRPr/>
          </a:p>
        </p:txBody>
      </p:sp>
      <p:sp>
        <p:nvSpPr>
          <p:cNvPr id="285" name="Google Shape;285;p106"/>
          <p:cNvSpPr txBox="1"/>
          <p:nvPr>
            <p:ph idx="1" type="body"/>
          </p:nvPr>
        </p:nvSpPr>
        <p:spPr>
          <a:xfrm>
            <a:off x="838200" y="119564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MongoDB doesn't use traditional logical operator symbols. Instead, it has its own operators as listed below</a:t>
            </a:r>
            <a:endParaRPr/>
          </a:p>
        </p:txBody>
      </p:sp>
      <p:sp>
        <p:nvSpPr>
          <p:cNvPr id="286" name="Google Shape;286;p10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7" name="Google Shape;287;p106"/>
          <p:cNvGraphicFramePr/>
          <p:nvPr/>
        </p:nvGraphicFramePr>
        <p:xfrm>
          <a:off x="1100548" y="2184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{4489E93C-37CC-49E3-AEEF-ECEB2F953F2F}</a:tableStyleId>
              </a:tblPr>
              <a:tblGrid>
                <a:gridCol w="1992325"/>
                <a:gridCol w="4130450"/>
                <a:gridCol w="4130450"/>
              </a:tblGrid>
              <a:tr h="3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Sr.No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500" marB="51500" marR="51500" marL="51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MongoDB Operator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500" marB="51500" marR="51500" marL="51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Description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500" marB="51500" marR="51500" marL="51500" anchor="ctr">
                    <a:solidFill>
                      <a:srgbClr val="FFC000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$eq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equal to (==)</a:t>
                      </a:r>
                      <a:endParaRPr/>
                    </a:p>
                  </a:txBody>
                  <a:tcPr marT="51500" marB="51500" marR="51500" marL="51500" anchor="ctr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$gt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greater than (&gt;)</a:t>
                      </a:r>
                      <a:endParaRPr/>
                    </a:p>
                  </a:txBody>
                  <a:tcPr marT="51500" marB="51500" marR="51500" marL="51500" anchor="ctr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$gte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greater than or equal to (&gt;=)</a:t>
                      </a:r>
                      <a:endParaRPr/>
                    </a:p>
                  </a:txBody>
                  <a:tcPr marT="51500" marB="51500" marR="51500" marL="51500" anchor="ctr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$in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 equal to any value in array</a:t>
                      </a:r>
                      <a:endParaRPr/>
                    </a:p>
                  </a:txBody>
                  <a:tcPr marT="51500" marB="51500" marR="51500" marL="51500" anchor="ctr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$lt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less than (&lt;)</a:t>
                      </a:r>
                      <a:endParaRPr/>
                    </a:p>
                  </a:txBody>
                  <a:tcPr marT="51500" marB="51500" marR="51500" marL="51500" anchor="ctr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$lte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less than or equal to (&lt;=)</a:t>
                      </a:r>
                      <a:endParaRPr/>
                    </a:p>
                  </a:txBody>
                  <a:tcPr marT="51500" marB="51500" marR="51500" marL="51500" anchor="ctr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$ne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 equal to (!=)</a:t>
                      </a:r>
                      <a:endParaRPr/>
                    </a:p>
                  </a:txBody>
                  <a:tcPr marT="51500" marB="51500" marR="51500" marL="51500" anchor="ctr"/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$nin</a:t>
                      </a:r>
                      <a:endParaRPr/>
                    </a:p>
                  </a:txBody>
                  <a:tcPr marT="51500" marB="51500" marR="51500" marL="51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 not equal to any value in array</a:t>
                      </a:r>
                      <a:endParaRPr/>
                    </a:p>
                  </a:txBody>
                  <a:tcPr marT="51500" marB="51500" marR="51500" marL="51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7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Operators – 2</a:t>
            </a:r>
            <a:endParaRPr/>
          </a:p>
        </p:txBody>
      </p:sp>
      <p:sp>
        <p:nvSpPr>
          <p:cNvPr id="293" name="Google Shape;293;p107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operators are used in find() method to apply filter. Following statement returns products with price&gt;10000</a:t>
            </a:r>
            <a:endParaRPr/>
          </a:p>
        </p:txBody>
      </p:sp>
      <p:sp>
        <p:nvSpPr>
          <p:cNvPr id="294" name="Google Shape;294;p107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07"/>
          <p:cNvSpPr txBox="1"/>
          <p:nvPr/>
        </p:nvSpPr>
        <p:spPr>
          <a:xfrm>
            <a:off x="1024369" y="2510382"/>
            <a:ext cx="10738139" cy="39703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Connect to the MongoDB cluster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Create a single new listing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"mydatabase"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"products"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Close the connection to the MongoDB cluster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"price"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$gt: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 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8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Operators – 3</a:t>
            </a:r>
            <a:endParaRPr/>
          </a:p>
        </p:txBody>
      </p:sp>
      <p:sp>
        <p:nvSpPr>
          <p:cNvPr id="301" name="Google Shape;301;p108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$and as well as $or operators are available for compound logical expressions.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Exam:</a:t>
            </a:r>
            <a:endParaRPr/>
          </a:p>
        </p:txBody>
      </p:sp>
      <p:sp>
        <p:nvSpPr>
          <p:cNvPr id="302" name="Google Shape;302;p10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08"/>
          <p:cNvSpPr txBox="1"/>
          <p:nvPr/>
        </p:nvSpPr>
        <p:spPr>
          <a:xfrm>
            <a:off x="1350819" y="2637454"/>
            <a:ext cx="8403647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:[{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"key1"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"value1"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}, {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"key2"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"value2"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}])</a:t>
            </a:r>
            <a:endParaRPr/>
          </a:p>
        </p:txBody>
      </p:sp>
      <p:sp>
        <p:nvSpPr>
          <p:cNvPr id="304" name="Google Shape;304;p108"/>
          <p:cNvSpPr txBox="1"/>
          <p:nvPr/>
        </p:nvSpPr>
        <p:spPr>
          <a:xfrm>
            <a:off x="1350818" y="3912770"/>
            <a:ext cx="8403647" cy="738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$and: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[{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"price"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$gt: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}}, {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"price"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$lt: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}}]}).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9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Regex</a:t>
            </a:r>
            <a:endParaRPr/>
          </a:p>
        </p:txBody>
      </p:sp>
      <p:sp>
        <p:nvSpPr>
          <p:cNvPr id="310" name="Google Shape;310;p109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Create the filter by forming regex expressions.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The $regex variable is used as the key in the query JSON representation.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The following code returns all the products whose name starts with P.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In the following example, the resultset contains the documents with name starting with Ro.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To obtain the products with names ending with er, use the $ symbol at the end.</a:t>
            </a:r>
            <a:endParaRPr/>
          </a:p>
        </p:txBody>
      </p:sp>
      <p:sp>
        <p:nvSpPr>
          <p:cNvPr id="311" name="Google Shape;311;p109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109"/>
          <p:cNvSpPr txBox="1"/>
          <p:nvPr/>
        </p:nvSpPr>
        <p:spPr>
          <a:xfrm>
            <a:off x="435552" y="3357298"/>
            <a:ext cx="1091824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$regex: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"^P"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  <p:sp>
        <p:nvSpPr>
          <p:cNvPr id="313" name="Google Shape;313;p109"/>
          <p:cNvSpPr txBox="1"/>
          <p:nvPr/>
        </p:nvSpPr>
        <p:spPr>
          <a:xfrm>
            <a:off x="435552" y="4468334"/>
            <a:ext cx="1091824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400" u="none" cap="none" strike="noStrike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 /Ro/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  <p:sp>
        <p:nvSpPr>
          <p:cNvPr id="314" name="Google Shape;314;p109"/>
          <p:cNvSpPr txBox="1"/>
          <p:nvPr/>
        </p:nvSpPr>
        <p:spPr>
          <a:xfrm>
            <a:off x="435552" y="5672842"/>
            <a:ext cx="10918247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400" u="none" cap="none" strike="noStrike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 /er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i="0" lang="en-US" sz="1400" u="none" cap="none" strike="noStrike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0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Sort</a:t>
            </a:r>
            <a:endParaRPr/>
          </a:p>
        </p:txBody>
      </p:sp>
      <p:sp>
        <p:nvSpPr>
          <p:cNvPr id="320" name="Google Shape;320;p110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sort, you can use the sort() method.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method allows you to order the returned documents by the values of one or more fields in a certain direction.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sort returned documents by a field in </a:t>
            </a:r>
            <a:r>
              <a:rPr b="1" lang="en-US"/>
              <a:t>ascending</a:t>
            </a:r>
            <a:r>
              <a:rPr lang="en-US"/>
              <a:t> (lowest first) order, </a:t>
            </a:r>
            <a:r>
              <a:rPr b="1" lang="en-US"/>
              <a:t>use a</a:t>
            </a:r>
            <a:r>
              <a:rPr lang="en-US"/>
              <a:t> </a:t>
            </a:r>
            <a:r>
              <a:rPr b="1" lang="en-US"/>
              <a:t>value of 1</a:t>
            </a:r>
            <a:r>
              <a:rPr lang="en-US"/>
              <a:t>. 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sort in </a:t>
            </a:r>
            <a:r>
              <a:rPr b="1" lang="en-US"/>
              <a:t>descending</a:t>
            </a:r>
            <a:r>
              <a:rPr lang="en-US"/>
              <a:t> (greatest first) order instead, </a:t>
            </a:r>
            <a:r>
              <a:rPr b="1" lang="en-US"/>
              <a:t>use -1</a:t>
            </a:r>
            <a:r>
              <a:rPr lang="en-US"/>
              <a:t>.</a:t>
            </a:r>
            <a:endParaRPr/>
          </a:p>
        </p:txBody>
      </p:sp>
      <p:sp>
        <p:nvSpPr>
          <p:cNvPr id="321" name="Google Shape;321;p110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110"/>
          <p:cNvSpPr txBox="1"/>
          <p:nvPr/>
        </p:nvSpPr>
        <p:spPr>
          <a:xfrm>
            <a:off x="1415761" y="4085603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323" name="Google Shape;323;p110"/>
          <p:cNvSpPr txBox="1"/>
          <p:nvPr/>
        </p:nvSpPr>
        <p:spPr>
          <a:xfrm>
            <a:off x="1415761" y="5168300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1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Sort – cont’d</a:t>
            </a:r>
            <a:endParaRPr/>
          </a:p>
        </p:txBody>
      </p:sp>
      <p:sp>
        <p:nvSpPr>
          <p:cNvPr id="329" name="Google Shape;329;p111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Ascending sort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Descending sort</a:t>
            </a:r>
            <a:endParaRPr/>
          </a:p>
        </p:txBody>
      </p:sp>
      <p:sp>
        <p:nvSpPr>
          <p:cNvPr id="330" name="Google Shape;330;p111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111"/>
          <p:cNvSpPr txBox="1"/>
          <p:nvPr/>
        </p:nvSpPr>
        <p:spPr>
          <a:xfrm>
            <a:off x="1046018" y="2330210"/>
            <a:ext cx="10515600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sortdocs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mysort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mysort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}</a:t>
            </a:r>
            <a:endParaRPr/>
          </a:p>
        </p:txBody>
      </p:sp>
      <p:sp>
        <p:nvSpPr>
          <p:cNvPr id="332" name="Google Shape;332;p111"/>
          <p:cNvSpPr txBox="1"/>
          <p:nvPr/>
        </p:nvSpPr>
        <p:spPr>
          <a:xfrm>
            <a:off x="1046018" y="4814500"/>
            <a:ext cx="10515600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sortdocs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mysort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mysort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};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2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Delete</a:t>
            </a:r>
            <a:endParaRPr/>
          </a:p>
        </p:txBody>
      </p:sp>
      <p:sp>
        <p:nvSpPr>
          <p:cNvPr id="338" name="Google Shape;338;p112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deleteOne() method deletes one document, whereas the deleteMany() method is used to delete more than on documents at a time =&gt; Both the methods need a filter argument.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Note that if there are more than one documents that satisfy the given filter condition, only the </a:t>
            </a:r>
            <a:r>
              <a:rPr b="1" i="1" lang="en-US"/>
              <a:t>first document is deleted</a:t>
            </a:r>
            <a:r>
              <a:rPr i="1" lang="en-US"/>
              <a:t>.</a:t>
            </a:r>
            <a:endParaRPr/>
          </a:p>
        </p:txBody>
      </p:sp>
      <p:sp>
        <p:nvSpPr>
          <p:cNvPr id="339" name="Google Shape;339;p11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112"/>
          <p:cNvSpPr txBox="1"/>
          <p:nvPr/>
        </p:nvSpPr>
        <p:spPr>
          <a:xfrm>
            <a:off x="1280680" y="3403703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Get Started</a:t>
            </a:r>
            <a:endParaRPr/>
          </a:p>
        </p:txBody>
      </p:sp>
      <p:sp>
        <p:nvSpPr>
          <p:cNvPr id="106" name="Google Shape;106;p8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Node.js application can be interfaced with MongoDB through the NPM module called mongodb itself.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MongoDB is a document-oriented NOSQL database. It is an open-source, distributed and horizontally scalable schema-free database architecture.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Since MongoDB internally uses JSON-like format (called BSON) for data storage and transfer, it is a natural companion of Node.js, itself a JavaScript runtime, used for server-side processing.</a:t>
            </a:r>
            <a:endParaRPr/>
          </a:p>
        </p:txBody>
      </p:sp>
      <p:sp>
        <p:nvSpPr>
          <p:cNvPr id="107" name="Google Shape;107;p8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3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Delete - deleteOne()</a:t>
            </a:r>
            <a:endParaRPr/>
          </a:p>
        </p:txBody>
      </p:sp>
      <p:sp>
        <p:nvSpPr>
          <p:cNvPr id="347" name="Google Shape;347;p113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deleteOne() method removes a document from products collection, whose name field matches TV</a:t>
            </a:r>
            <a:endParaRPr/>
          </a:p>
        </p:txBody>
      </p:sp>
      <p:sp>
        <p:nvSpPr>
          <p:cNvPr id="348" name="Google Shape;348;p11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113"/>
          <p:cNvSpPr txBox="1"/>
          <p:nvPr/>
        </p:nvSpPr>
        <p:spPr>
          <a:xfrm>
            <a:off x="838200" y="2736502"/>
            <a:ext cx="10515600" cy="1169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myqry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"TV"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myqry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"Document Deleted"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4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Delete - deleteMany()</a:t>
            </a:r>
            <a:endParaRPr/>
          </a:p>
        </p:txBody>
      </p:sp>
      <p:sp>
        <p:nvSpPr>
          <p:cNvPr id="356" name="Google Shape;356;p114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deleteMany() method also use the filter argument. However, it causes all the document satisfying the specified condition will be removed.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the code above, change the deldocs() function as follows. It results in all the documents with price&gt;10000 to be removed.</a:t>
            </a:r>
            <a:endParaRPr/>
          </a:p>
        </p:txBody>
      </p:sp>
      <p:sp>
        <p:nvSpPr>
          <p:cNvPr id="357" name="Google Shape;357;p114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14"/>
          <p:cNvSpPr txBox="1"/>
          <p:nvPr/>
        </p:nvSpPr>
        <p:spPr>
          <a:xfrm>
            <a:off x="1343024" y="3843676"/>
            <a:ext cx="10010776" cy="1169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myqry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"price"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$gt: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deleteMany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myqry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"Documents Deleted"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15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Delete - Drop Collection</a:t>
            </a:r>
            <a:endParaRPr/>
          </a:p>
        </p:txBody>
      </p:sp>
      <p:sp>
        <p:nvSpPr>
          <p:cNvPr id="364" name="Google Shape;364;p115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 a collection from the database with drop() method.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also a dropCollection() method available with the db object.</a:t>
            </a:r>
            <a:endParaRPr/>
          </a:p>
        </p:txBody>
      </p:sp>
      <p:sp>
        <p:nvSpPr>
          <p:cNvPr id="365" name="Google Shape;365;p115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115"/>
          <p:cNvSpPr txBox="1"/>
          <p:nvPr/>
        </p:nvSpPr>
        <p:spPr>
          <a:xfrm>
            <a:off x="1440874" y="2210380"/>
            <a:ext cx="9750134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dropcol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"Collection dropped 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67" name="Google Shape;367;p115"/>
          <p:cNvSpPr txBox="1"/>
          <p:nvPr/>
        </p:nvSpPr>
        <p:spPr>
          <a:xfrm>
            <a:off x="1440873" y="4152638"/>
            <a:ext cx="9750135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dropcol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dropCollection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"Collection dropped"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Update</a:t>
            </a:r>
            <a:endParaRPr/>
          </a:p>
        </p:txBody>
      </p:sp>
      <p:sp>
        <p:nvSpPr>
          <p:cNvPr id="373" name="Google Shape;373;p11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Update operation refers to modifying the value of one or more fields in a document in a MongoDB collection.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mongodb driver for Node.js defines updateOne() and updateMany() methods.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updateOne() method is used to modify a single document, whereas the updateMany() method performs updating on more than one documents.</a:t>
            </a:r>
            <a:endParaRPr/>
          </a:p>
        </p:txBody>
      </p:sp>
      <p:sp>
        <p:nvSpPr>
          <p:cNvPr id="374" name="Google Shape;374;p11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7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Update - updateOne()</a:t>
            </a:r>
            <a:endParaRPr/>
          </a:p>
        </p:txBody>
      </p:sp>
      <p:sp>
        <p:nvSpPr>
          <p:cNvPr id="380" name="Google Shape;380;p117"/>
          <p:cNvSpPr txBox="1"/>
          <p:nvPr>
            <p:ph idx="1" type="body"/>
          </p:nvPr>
        </p:nvSpPr>
        <p:spPr>
          <a:xfrm>
            <a:off x="838200" y="13695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query parameter helps in finding the desired document to be updated. The values parameter contains the key:value pairs with which the document is to be modified.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updateOne() method has the following syntax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following example changes price of a document with ProductID=3. The $set operator assigns a new value to the price field.</a:t>
            </a:r>
            <a:endParaRPr/>
          </a:p>
        </p:txBody>
      </p:sp>
      <p:sp>
        <p:nvSpPr>
          <p:cNvPr id="381" name="Google Shape;381;p117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117"/>
          <p:cNvSpPr txBox="1"/>
          <p:nvPr/>
        </p:nvSpPr>
        <p:spPr>
          <a:xfrm>
            <a:off x="1332633" y="5095705"/>
            <a:ext cx="10021167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updatedoc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ProductID: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$set: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"Router"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2750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"Document updated"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83" name="Google Shape;383;p117"/>
          <p:cNvSpPr txBox="1"/>
          <p:nvPr/>
        </p:nvSpPr>
        <p:spPr>
          <a:xfrm>
            <a:off x="1332633" y="3391336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8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Update - updateOne()</a:t>
            </a:r>
            <a:endParaRPr/>
          </a:p>
        </p:txBody>
      </p:sp>
      <p:sp>
        <p:nvSpPr>
          <p:cNvPr id="389" name="Google Shape;389;p118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updateMany() method follows the same syntax, except that the query returns multiple documents from the collection.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Assuming that the products collection has the following documents that have the name ending with 'er’.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following sortdocs() function increments the price of all the above products by Rs. 125. We have used the $inc operator.</a:t>
            </a:r>
            <a:endParaRPr/>
          </a:p>
        </p:txBody>
      </p:sp>
      <p:sp>
        <p:nvSpPr>
          <p:cNvPr id="390" name="Google Shape;390;p11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118"/>
          <p:cNvSpPr txBox="1"/>
          <p:nvPr/>
        </p:nvSpPr>
        <p:spPr>
          <a:xfrm>
            <a:off x="1075585" y="4842323"/>
            <a:ext cx="10353675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updatedocs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400" u="none" cap="none" strike="noStrike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 /er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i="0" lang="en-US" sz="1400" u="none" cap="none" strike="noStrike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$inc: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updateMany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"Documents updated"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9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Limit</a:t>
            </a:r>
            <a:endParaRPr/>
          </a:p>
        </p:txBody>
      </p:sp>
      <p:sp>
        <p:nvSpPr>
          <p:cNvPr id="397" name="Google Shape;397;p119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Limit() method in MongoDB has a similar effect as in Limit clause in SQL.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restricts the number of documents returned by find() query to a specified number.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limit() method takes a single integer as argument.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the argument is omitted, it implies that no limit has been applied.</a:t>
            </a:r>
            <a:endParaRPr/>
          </a:p>
        </p:txBody>
      </p:sp>
      <p:sp>
        <p:nvSpPr>
          <p:cNvPr id="398" name="Google Shape;398;p119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0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Limit – 2</a:t>
            </a:r>
            <a:endParaRPr/>
          </a:p>
        </p:txBody>
      </p:sp>
      <p:sp>
        <p:nvSpPr>
          <p:cNvPr id="404" name="Google Shape;404;p120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Use the orders collection in database. Out of the available documents, those with price greater than or equal to 10 can be retrieved by the following code.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Now we will apply a limit to the result returned by find() query to 1. The syntax of limit() method is as follows.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Exam: 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</p:txBody>
      </p:sp>
      <p:sp>
        <p:nvSpPr>
          <p:cNvPr id="405" name="Google Shape;405;p120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120"/>
          <p:cNvSpPr txBox="1"/>
          <p:nvPr/>
        </p:nvSpPr>
        <p:spPr>
          <a:xfrm>
            <a:off x="1384589" y="2844224"/>
            <a:ext cx="9969211" cy="1169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limitdocs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"numPurchased"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$gte: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 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07" name="Google Shape;407;p120"/>
          <p:cNvSpPr txBox="1"/>
          <p:nvPr/>
        </p:nvSpPr>
        <p:spPr>
          <a:xfrm>
            <a:off x="1384589" y="4842752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408" name="Google Shape;408;p120"/>
          <p:cNvSpPr txBox="1"/>
          <p:nvPr/>
        </p:nvSpPr>
        <p:spPr>
          <a:xfrm>
            <a:off x="1384588" y="5732239"/>
            <a:ext cx="9969211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"numPurchased"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$gte: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1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Limit – 3</a:t>
            </a:r>
            <a:endParaRPr/>
          </a:p>
        </p:txBody>
      </p:sp>
      <p:sp>
        <p:nvSpPr>
          <p:cNvPr id="414" name="Google Shape;414;p121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find() query fetches the documents tht atisfy the filter condition, starting from its first occurrence. If you want to skip certain number of documents, use the skip() clause.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Out of the documents returned by find(), only x documents will populate the resultset, out of which first y documents will be removed.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following limitdocs() function return the second document in orders collection that has price&gt;=10</a:t>
            </a:r>
            <a:endParaRPr/>
          </a:p>
        </p:txBody>
      </p:sp>
      <p:sp>
        <p:nvSpPr>
          <p:cNvPr id="415" name="Google Shape;415;p121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121"/>
          <p:cNvSpPr txBox="1"/>
          <p:nvPr/>
        </p:nvSpPr>
        <p:spPr>
          <a:xfrm>
            <a:off x="1374198" y="2963385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417" name="Google Shape;417;p121"/>
          <p:cNvSpPr txBox="1"/>
          <p:nvPr/>
        </p:nvSpPr>
        <p:spPr>
          <a:xfrm>
            <a:off x="1374198" y="5714571"/>
            <a:ext cx="989993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"numPurchased"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$gte: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2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Join</a:t>
            </a:r>
            <a:endParaRPr/>
          </a:p>
        </p:txBody>
      </p:sp>
      <p:sp>
        <p:nvSpPr>
          <p:cNvPr id="423" name="Google Shape;423;p122"/>
          <p:cNvSpPr txBox="1"/>
          <p:nvPr>
            <p:ph idx="1" type="body"/>
          </p:nvPr>
        </p:nvSpPr>
        <p:spPr>
          <a:xfrm>
            <a:off x="838200" y="1535810"/>
            <a:ext cx="10515600" cy="494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It doesn’t support JOIN operations as found in relation databases such as MySQL.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However, a similar functionality can be achieved by calling the </a:t>
            </a:r>
            <a:r>
              <a:rPr b="1" lang="en-US"/>
              <a:t>aggregate() </a:t>
            </a:r>
            <a:r>
              <a:rPr lang="en-US"/>
              <a:t>method of the Collection object, and the $lookup stage.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US"/>
              <a:t>This function Performs a left outer join to another collection in the same database to filter in documents from the "joined" collection for processing.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b="1" lang="en-US"/>
              <a:t>$lookup</a:t>
            </a:r>
            <a:r>
              <a:rPr lang="en-US"/>
              <a:t>: Performs a left outer join to a collection in the same database to filter in documents from the "joined" collection for processing. The $lookup stage adds a new array field to each input document. The new array field contains the matching documents from the "joined" collection.</a:t>
            </a:r>
            <a:endParaRPr/>
          </a:p>
        </p:txBody>
      </p:sp>
      <p:sp>
        <p:nvSpPr>
          <p:cNvPr id="424" name="Google Shape;424;p12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7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Node MongoDB Driver?</a:t>
            </a:r>
            <a:endParaRPr/>
          </a:p>
        </p:txBody>
      </p:sp>
      <p:sp>
        <p:nvSpPr>
          <p:cNvPr id="113" name="Google Shape;113;p87"/>
          <p:cNvSpPr txBox="1"/>
          <p:nvPr>
            <p:ph idx="1" type="body"/>
          </p:nvPr>
        </p:nvSpPr>
        <p:spPr>
          <a:xfrm>
            <a:off x="838200" y="1535811"/>
            <a:ext cx="10515600" cy="3918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a high-level API for a Node application to interact with the MongoDB Server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Node MongoDB driver supports several operations that can be performed from a Node application: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Connecting to a MongoDB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Inserting, deleting, updating and querying documents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Supports both callback based and promise based interactions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Install the mongodb driver module from NPM repository with the following command</a:t>
            </a:r>
            <a:endParaRPr/>
          </a:p>
        </p:txBody>
      </p:sp>
      <p:sp>
        <p:nvSpPr>
          <p:cNvPr id="114" name="Google Shape;114;p87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566" y="5322189"/>
            <a:ext cx="4288370" cy="100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23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Join</a:t>
            </a:r>
            <a:endParaRPr/>
          </a:p>
        </p:txBody>
      </p:sp>
      <p:sp>
        <p:nvSpPr>
          <p:cNvPr id="430" name="Google Shape;430;p123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perform an equality match between a field from the input documents with a field from the documents of the "joined" collection, the $lookup stage has this syntax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1" name="Google Shape;431;p12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123"/>
          <p:cNvSpPr txBox="1"/>
          <p:nvPr/>
        </p:nvSpPr>
        <p:spPr>
          <a:xfrm>
            <a:off x="1336964" y="3075420"/>
            <a:ext cx="10016836" cy="20313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$lookup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localField: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documents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foreignField: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"from"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as: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4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Join - 2</a:t>
            </a:r>
            <a:endParaRPr/>
          </a:p>
        </p:txBody>
      </p:sp>
      <p:sp>
        <p:nvSpPr>
          <p:cNvPr id="438" name="Google Shape;438;p124"/>
          <p:cNvSpPr txBox="1"/>
          <p:nvPr>
            <p:ph idx="1" type="body"/>
          </p:nvPr>
        </p:nvSpPr>
        <p:spPr>
          <a:xfrm>
            <a:off x="838200" y="1400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parameters in $lookup stage are as follows</a:t>
            </a:r>
            <a:endParaRPr/>
          </a:p>
        </p:txBody>
      </p:sp>
      <p:sp>
        <p:nvSpPr>
          <p:cNvPr id="439" name="Google Shape;439;p124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0" name="Google Shape;440;p124"/>
          <p:cNvGraphicFramePr/>
          <p:nvPr/>
        </p:nvGraphicFramePr>
        <p:xfrm>
          <a:off x="1099112" y="213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{4489E93C-37CC-49E3-AEEF-ECEB2F953F2F}</a:tableStyleId>
              </a:tblPr>
              <a:tblGrid>
                <a:gridCol w="1241575"/>
                <a:gridCol w="9088575"/>
              </a:tblGrid>
              <a:tr h="19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Sr.No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725" marB="36725" marR="36725" marL="36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Parameter &amp; Description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725" marB="36725" marR="36725" marL="36725" anchor="ctr">
                    <a:solidFill>
                      <a:srgbClr val="FFC000"/>
                    </a:solidFill>
                  </a:tcPr>
                </a:tc>
              </a:tr>
              <a:tr h="104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36725" marB="36725" marR="36725" marL="36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from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Specifies the collection in the same database to perform the join with.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from is optional, you can use a $documents stage in a $lookup stage instead. For an example, see Use a $documents Stage in a $lookup Stage.</a:t>
                      </a:r>
                      <a:endParaRPr/>
                    </a:p>
                  </a:txBody>
                  <a:tcPr marT="36725" marB="36725" marR="36725" marL="36725" anchor="ctr"/>
                </a:tc>
              </a:tr>
              <a:tr h="94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36725" marB="36725" marR="36725" marL="36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localField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Specifies the field from the documents input to the $lookup stage. $lookup performs an equality match on the localField to the foreignField from the documents of the from collection.</a:t>
                      </a:r>
                      <a:endParaRPr/>
                    </a:p>
                  </a:txBody>
                  <a:tcPr marT="36725" marB="36725" marR="36725" marL="36725" anchor="ctr"/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36725" marB="36725" marR="36725" marL="36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foreignField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Specifies the field from the documents in the from collection.</a:t>
                      </a:r>
                      <a:endParaRPr/>
                    </a:p>
                  </a:txBody>
                  <a:tcPr marT="36725" marB="36725" marR="36725" marL="36725" anchor="ctr"/>
                </a:tc>
              </a:tr>
              <a:tr h="74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36725" marB="36725" marR="36725" marL="36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As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Specifies the name of the new array field to add to the input documents. The new array field contains the matching documents from the from collection.</a:t>
                      </a:r>
                      <a:endParaRPr/>
                    </a:p>
                  </a:txBody>
                  <a:tcPr marT="36725" marB="36725" marR="36725" marL="36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25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Join - 3</a:t>
            </a:r>
            <a:endParaRPr/>
          </a:p>
        </p:txBody>
      </p:sp>
      <p:sp>
        <p:nvSpPr>
          <p:cNvPr id="446" name="Google Shape;446;p125"/>
          <p:cNvSpPr txBox="1"/>
          <p:nvPr>
            <p:ph idx="1" type="body"/>
          </p:nvPr>
        </p:nvSpPr>
        <p:spPr>
          <a:xfrm>
            <a:off x="838200" y="1535811"/>
            <a:ext cx="107476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$lookup operation corresponds to the following SQL query.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7" name="Google Shape;447;p125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125"/>
          <p:cNvSpPr txBox="1"/>
          <p:nvPr/>
        </p:nvSpPr>
        <p:spPr>
          <a:xfrm>
            <a:off x="1384589" y="2111042"/>
            <a:ext cx="6094268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FROM collection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IN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SELECT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FROM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WHERE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foreignField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collection.localField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2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Join - 4</a:t>
            </a:r>
            <a:endParaRPr/>
          </a:p>
        </p:txBody>
      </p:sp>
      <p:sp>
        <p:nvSpPr>
          <p:cNvPr id="454" name="Google Shape;454;p12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Example: To demonstrate the JOIN operation, create two Collections − inventory and orders.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5" name="Google Shape;455;p12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126"/>
          <p:cNvSpPr txBox="1"/>
          <p:nvPr/>
        </p:nvSpPr>
        <p:spPr>
          <a:xfrm>
            <a:off x="833870" y="2588715"/>
            <a:ext cx="3114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inventory Collection</a:t>
            </a:r>
            <a:endParaRPr/>
          </a:p>
        </p:txBody>
      </p:sp>
      <p:sp>
        <p:nvSpPr>
          <p:cNvPr id="457" name="Google Shape;457;p126"/>
          <p:cNvSpPr txBox="1"/>
          <p:nvPr/>
        </p:nvSpPr>
        <p:spPr>
          <a:xfrm>
            <a:off x="7583631" y="2559309"/>
            <a:ext cx="29795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orders collection</a:t>
            </a:r>
            <a:endParaRPr/>
          </a:p>
        </p:txBody>
      </p:sp>
      <p:sp>
        <p:nvSpPr>
          <p:cNvPr id="458" name="Google Shape;458;p126"/>
          <p:cNvSpPr txBox="1"/>
          <p:nvPr/>
        </p:nvSpPr>
        <p:spPr>
          <a:xfrm>
            <a:off x="204228" y="2918881"/>
            <a:ext cx="5230217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quantity: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quantity: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234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quantity: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432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quantity: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] )</a:t>
            </a:r>
            <a:endParaRPr/>
          </a:p>
        </p:txBody>
      </p:sp>
      <p:sp>
        <p:nvSpPr>
          <p:cNvPr id="459" name="Google Shape;459;p126"/>
          <p:cNvSpPr txBox="1"/>
          <p:nvPr/>
        </p:nvSpPr>
        <p:spPr>
          <a:xfrm>
            <a:off x="5618757" y="2918881"/>
            <a:ext cx="6568786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orderId: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custid: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numPurchased: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orderId: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custid: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numPurchased: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orderId: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custid: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numPurchased: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orderId: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204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custid: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numPurchased: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orderId: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205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custid: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numPurchased: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orderId: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206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custid: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numPurchased: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orderId: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207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custid: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numPurchased: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orderId: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208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custid: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numPurchased: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orderId: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209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custid: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prodId: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numPurchased: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] 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27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MongoDB Join - 5</a:t>
            </a:r>
            <a:endParaRPr/>
          </a:p>
        </p:txBody>
      </p:sp>
      <p:sp>
        <p:nvSpPr>
          <p:cNvPr id="466" name="Google Shape;466;p127"/>
          <p:cNvSpPr txBox="1"/>
          <p:nvPr>
            <p:ph idx="1" type="body"/>
          </p:nvPr>
        </p:nvSpPr>
        <p:spPr>
          <a:xfrm>
            <a:off x="838200" y="136000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following code calls aggregate() method on the Collection object and the $lookup stage.</a:t>
            </a:r>
            <a:endParaRPr/>
          </a:p>
        </p:txBody>
      </p:sp>
      <p:sp>
        <p:nvSpPr>
          <p:cNvPr id="467" name="Google Shape;467;p127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127"/>
          <p:cNvSpPr txBox="1"/>
          <p:nvPr/>
        </p:nvSpPr>
        <p:spPr>
          <a:xfrm>
            <a:off x="324716" y="2941270"/>
            <a:ext cx="11104544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joindocs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'orders'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aggregate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$lookup: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from: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'inventory'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localField: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'prodId'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foreignField: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'prodId'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as: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'orderdetails'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]).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69" name="Google Shape;469;p127"/>
          <p:cNvSpPr txBox="1"/>
          <p:nvPr/>
        </p:nvSpPr>
        <p:spPr>
          <a:xfrm>
            <a:off x="324716" y="2469131"/>
            <a:ext cx="11104544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joindocs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"mydatabase"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"inventory"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28"/>
          <p:cNvSpPr txBox="1"/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Exercise: Connecting MongoDB with NodeJS</a:t>
            </a:r>
            <a:endParaRPr b="1" sz="4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/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Summary</a:t>
            </a:r>
            <a:endParaRPr/>
          </a:p>
        </p:txBody>
      </p:sp>
      <p:sp>
        <p:nvSpPr>
          <p:cNvPr id="481" name="Google Shape;481;p73"/>
          <p:cNvSpPr txBox="1"/>
          <p:nvPr>
            <p:ph idx="1" type="body"/>
          </p:nvPr>
        </p:nvSpPr>
        <p:spPr>
          <a:xfrm>
            <a:off x="762739" y="1149006"/>
            <a:ext cx="11538305" cy="53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500"/>
              <a:buFont typeface="Noto Sans Symbols"/>
              <a:buChar char="◆"/>
            </a:pPr>
            <a:r>
              <a:rPr lang="en-US" sz="3000"/>
              <a:t>Concepts were introduced: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MongoDB with NodeJS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Install and Connect MongoDB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Execute CRUD queries with MongoDB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Add advanced query statements with MongoDB</a:t>
            </a:r>
            <a:endParaRPr/>
          </a:p>
          <a:p>
            <a:pPr indent="-2667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82" name="Google Shape;482;p7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8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Connecting to MongoDB</a:t>
            </a:r>
            <a:endParaRPr/>
          </a:p>
        </p:txBody>
      </p:sp>
      <p:sp>
        <p:nvSpPr>
          <p:cNvPr id="121" name="Google Shape;121;p88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establish connection with MongoDB server.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Import the MongoClient class from the mongodb module with the require() statement.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Call its connect() method by passing the MongoDB server URL.</a:t>
            </a:r>
            <a:endParaRPr/>
          </a:p>
        </p:txBody>
      </p:sp>
      <p:sp>
        <p:nvSpPr>
          <p:cNvPr id="122" name="Google Shape;122;p8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9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89"/>
          <p:cNvSpPr txBox="1"/>
          <p:nvPr/>
        </p:nvSpPr>
        <p:spPr>
          <a:xfrm>
            <a:off x="64943" y="558115"/>
            <a:ext cx="7447684" cy="56938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Connection URL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'mongodb://localhost:27017'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// If throw error then replace localhost -&gt; 127.0.0.1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Database Name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'myProject'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Use connect method to connect to the server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'Connected successfully to server'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'documents'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the following code examples can be pasted here...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'done.'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</p:txBody>
      </p:sp>
      <p:sp>
        <p:nvSpPr>
          <p:cNvPr id="129" name="Google Shape;129;p89"/>
          <p:cNvSpPr txBox="1"/>
          <p:nvPr/>
        </p:nvSpPr>
        <p:spPr>
          <a:xfrm>
            <a:off x="7626927" y="558115"/>
            <a:ext cx="435379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Assuming that the above script is saved as app.js, run the application from command prompt</a:t>
            </a:r>
            <a:endParaRPr/>
          </a:p>
        </p:txBody>
      </p:sp>
      <p:pic>
        <p:nvPicPr>
          <p:cNvPr id="130" name="Google Shape;13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3253" y="2589206"/>
            <a:ext cx="4267465" cy="34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3253" y="3177411"/>
            <a:ext cx="4323265" cy="86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0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Connection strings</a:t>
            </a:r>
            <a:endParaRPr/>
          </a:p>
        </p:txBody>
      </p:sp>
      <p:sp>
        <p:nvSpPr>
          <p:cNvPr id="137" name="Google Shape;137;p90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mongodb driver for Node.js is imported into the code with the require() function.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object of MongoClient class represents a database connection.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need to pass a connection string to its constructor.</a:t>
            </a:r>
            <a:endParaRPr/>
          </a:p>
        </p:txBody>
      </p:sp>
      <p:sp>
        <p:nvSpPr>
          <p:cNvPr id="138" name="Google Shape;138;p90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90"/>
          <p:cNvSpPr txBox="1"/>
          <p:nvPr/>
        </p:nvSpPr>
        <p:spPr>
          <a:xfrm>
            <a:off x="1145596" y="4392470"/>
            <a:ext cx="6502113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ConnectionString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1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Connection strings – 2</a:t>
            </a:r>
            <a:endParaRPr/>
          </a:p>
        </p:txBody>
      </p:sp>
      <p:sp>
        <p:nvSpPr>
          <p:cNvPr id="145" name="Google Shape;145;p91"/>
          <p:cNvSpPr txBox="1"/>
          <p:nvPr>
            <p:ph idx="1" type="body"/>
          </p:nvPr>
        </p:nvSpPr>
        <p:spPr>
          <a:xfrm>
            <a:off x="838200" y="1535810"/>
            <a:ext cx="10515600" cy="494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MongoDB connection string must be one of the following formats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Standard Connection String Format:</a:t>
            </a:r>
            <a:r>
              <a:rPr lang="en-US"/>
              <a:t> This format is used to connect to a self-hosted MongoDB standalone deployment, replica set, or sharded cluster. The standard URI connection scheme has the form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Exam: 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default connection string is:</a:t>
            </a:r>
            <a:endParaRPr/>
          </a:p>
        </p:txBody>
      </p:sp>
      <p:sp>
        <p:nvSpPr>
          <p:cNvPr id="146" name="Google Shape;146;p91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1"/>
          <p:cNvSpPr txBox="1"/>
          <p:nvPr/>
        </p:nvSpPr>
        <p:spPr>
          <a:xfrm>
            <a:off x="124691" y="3615792"/>
            <a:ext cx="11897591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'mongodb://[username:password@]host1[:port1][,...hostN[:portN]][/[defaultauthdb][?options]]'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48" name="Google Shape;148;p91"/>
          <p:cNvSpPr txBox="1"/>
          <p:nvPr/>
        </p:nvSpPr>
        <p:spPr>
          <a:xfrm>
            <a:off x="6338454" y="5908649"/>
            <a:ext cx="5683828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'mongodb://127.0.0.1:27017'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49" name="Google Shape;149;p91"/>
          <p:cNvSpPr txBox="1"/>
          <p:nvPr/>
        </p:nvSpPr>
        <p:spPr>
          <a:xfrm>
            <a:off x="169718" y="4348306"/>
            <a:ext cx="11852564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'mongodb://myUser:myPassword@db.example.com:27017/myDatabase'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50" name="Google Shape;150;p91"/>
          <p:cNvSpPr txBox="1"/>
          <p:nvPr/>
        </p:nvSpPr>
        <p:spPr>
          <a:xfrm>
            <a:off x="169718" y="4886679"/>
            <a:ext cx="11852564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'mongodb://myUser:myPassword@db1.example.com:27017,db2.example.com:27018,db3.example.com:27019/myDatabase?replicaSet=myReplicaSet&amp;ssl=true'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2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Connection strings – 3</a:t>
            </a:r>
            <a:endParaRPr/>
          </a:p>
        </p:txBody>
      </p:sp>
      <p:sp>
        <p:nvSpPr>
          <p:cNvPr id="156" name="Google Shape;156;p92"/>
          <p:cNvSpPr txBox="1"/>
          <p:nvPr>
            <p:ph idx="1" type="body"/>
          </p:nvPr>
        </p:nvSpPr>
        <p:spPr>
          <a:xfrm>
            <a:off x="838200" y="1535810"/>
            <a:ext cx="10515600" cy="494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MongoDB connection string must be one of the following formats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SRV Connection Format:</a:t>
            </a:r>
            <a:r>
              <a:rPr lang="en-US"/>
              <a:t> A connection string with a hostname that corresponds to a DNS SRV record. MongoDB Atlas uses SRV connection format. MongoDB supports a DNS-constructed seed list. It allows more flexibility of deployment and the ability to change the servers in rotation without reconfiguring clients. The SRV URI connection scheme has the following form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5715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Exam:</a:t>
            </a:r>
            <a:endParaRPr/>
          </a:p>
        </p:txBody>
      </p:sp>
      <p:sp>
        <p:nvSpPr>
          <p:cNvPr id="157" name="Google Shape;157;p9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92"/>
          <p:cNvSpPr txBox="1"/>
          <p:nvPr/>
        </p:nvSpPr>
        <p:spPr>
          <a:xfrm>
            <a:off x="446809" y="4583526"/>
            <a:ext cx="10982451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'mongodb+srv://[username:password@]host[/[defaultauthdb][?options]]'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59" name="Google Shape;159;p92"/>
          <p:cNvSpPr txBox="1"/>
          <p:nvPr/>
        </p:nvSpPr>
        <p:spPr>
          <a:xfrm>
            <a:off x="446809" y="5372704"/>
            <a:ext cx="10982451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"mongodb+srv://user:pwd@cluster0.zhmrg1h.mongodb.net/?retryWrites=true&amp;w=majority"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2021-01-25T08:25:31Z</dcterms:created>
  <dc:creator>ADMIN</dc:creator>
</cp:coreProperties>
</file>