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g1s4peZ8aUfX5yvXtNuK9PrkvD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0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219" name="Google Shape;219;p10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0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0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0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10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en-US"/>
              <a:t>$options: 'i': This is the option to make the main rule expression case-insensitive. It allows searching without having to worry about whether the word "Awesome" is capitalized or not.</a:t>
            </a:r>
            <a:endParaRPr/>
          </a:p>
        </p:txBody>
      </p:sp>
      <p:sp>
        <p:nvSpPr>
          <p:cNvPr id="291" name="Google Shape;291;p10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0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p1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2" name="Google Shape;372;p1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7" name="Google Shape;377;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9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b="0" i="0" lang="en-US">
                <a:solidFill>
                  <a:srgbClr val="000000"/>
                </a:solidFill>
                <a:latin typeface="Arial"/>
                <a:ea typeface="Arial"/>
                <a:cs typeface="Arial"/>
                <a:sym typeface="Arial"/>
              </a:rPr>
              <a:t>use ES Modules instead of Common JS, so we’ll add the module </a:t>
            </a:r>
            <a:r>
              <a:rPr lang="en-US"/>
              <a:t>type</a:t>
            </a:r>
            <a:r>
              <a:rPr b="0" i="0" lang="en-US">
                <a:solidFill>
                  <a:srgbClr val="000000"/>
                </a:solidFill>
                <a:latin typeface="Arial"/>
                <a:ea typeface="Arial"/>
                <a:cs typeface="Arial"/>
                <a:sym typeface="Arial"/>
              </a:rPr>
              <a:t> as well. This will also allow us to use top-level </a:t>
            </a:r>
            <a:r>
              <a:rPr lang="en-US"/>
              <a:t>await</a:t>
            </a:r>
            <a:r>
              <a:rPr b="0" i="0" lang="en-US">
                <a:solidFill>
                  <a:srgbClr val="000000"/>
                </a:solidFill>
                <a:latin typeface="Arial"/>
                <a:ea typeface="Arial"/>
                <a:cs typeface="Arial"/>
                <a:sym typeface="Arial"/>
              </a:rPr>
              <a:t>.</a:t>
            </a:r>
            <a:endParaRPr/>
          </a:p>
        </p:txBody>
      </p:sp>
      <p:sp>
        <p:nvSpPr>
          <p:cNvPr id="134" name="Google Shape;134;p9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5"/>
          <p:cNvSpPr txBox="1"/>
          <p:nvPr>
            <p:ph type="ctrTitle"/>
          </p:nvPr>
        </p:nvSpPr>
        <p:spPr>
          <a:xfrm>
            <a:off x="1524000" y="1988598"/>
            <a:ext cx="9144000" cy="1521364"/>
          </a:xfrm>
          <a:prstGeom prst="rect">
            <a:avLst/>
          </a:prstGeom>
          <a:solidFill>
            <a:schemeClr val="accent2"/>
          </a:solid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5"/>
          <p:cNvSpPr txBox="1"/>
          <p:nvPr>
            <p:ph idx="1" type="subTitle"/>
          </p:nvPr>
        </p:nvSpPr>
        <p:spPr>
          <a:xfrm>
            <a:off x="1524000" y="3602038"/>
            <a:ext cx="9144000" cy="122741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5"/>
          <p:cNvSpPr txBox="1"/>
          <p:nvPr/>
        </p:nvSpPr>
        <p:spPr>
          <a:xfrm>
            <a:off x="0" y="6461294"/>
            <a:ext cx="12192000" cy="403934"/>
          </a:xfrm>
          <a:prstGeom prst="rect">
            <a:avLst/>
          </a:prstGeom>
          <a:solidFill>
            <a:srgbClr val="2F549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9" name="Google Shape;19;p75"/>
          <p:cNvPicPr preferRelativeResize="0"/>
          <p:nvPr/>
        </p:nvPicPr>
        <p:blipFill rotWithShape="1">
          <a:blip r:embed="rId2">
            <a:alphaModFix/>
          </a:blip>
          <a:srcRect b="0" l="0" r="0" t="0"/>
          <a:stretch/>
        </p:blipFill>
        <p:spPr>
          <a:xfrm>
            <a:off x="523292" y="23662"/>
            <a:ext cx="932284" cy="51275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8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8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8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7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b="1" sz="32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76"/>
          <p:cNvSpPr txBox="1"/>
          <p:nvPr/>
        </p:nvSpPr>
        <p:spPr>
          <a:xfrm>
            <a:off x="0" y="6461294"/>
            <a:ext cx="12192000" cy="369291"/>
          </a:xfrm>
          <a:prstGeom prst="rect">
            <a:avLst/>
          </a:prstGeom>
          <a:solidFill>
            <a:srgbClr val="2F549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latin typeface="Arial"/>
              <a:ea typeface="Arial"/>
              <a:cs typeface="Arial"/>
              <a:sym typeface="Arial"/>
            </a:endParaRPr>
          </a:p>
        </p:txBody>
      </p:sp>
      <p:sp>
        <p:nvSpPr>
          <p:cNvPr id="23" name="Google Shape;23;p76"/>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solidFill>
                  <a:srgbClr val="002060"/>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1pPr>
            <a:lvl2pPr indent="0" lvl="1"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2pPr>
            <a:lvl3pPr indent="0" lvl="2"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3pPr>
            <a:lvl4pPr indent="0" lvl="3"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4pPr>
            <a:lvl5pPr indent="0" lvl="4"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5pPr>
            <a:lvl6pPr indent="0" lvl="5"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6pPr>
            <a:lvl7pPr indent="0" lvl="6"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7pPr>
            <a:lvl8pPr indent="0" lvl="7"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8pPr>
            <a:lvl9pPr indent="0" lvl="8"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76"/>
          <p:cNvSpPr txBox="1"/>
          <p:nvPr/>
        </p:nvSpPr>
        <p:spPr>
          <a:xfrm>
            <a:off x="670250" y="620209"/>
            <a:ext cx="167950" cy="575433"/>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7" name="Google Shape;27;p76"/>
          <p:cNvPicPr preferRelativeResize="0"/>
          <p:nvPr/>
        </p:nvPicPr>
        <p:blipFill rotWithShape="1">
          <a:blip r:embed="rId2">
            <a:alphaModFix/>
          </a:blip>
          <a:srcRect b="0" l="0" r="0" t="0"/>
          <a:stretch/>
        </p:blipFill>
        <p:spPr>
          <a:xfrm>
            <a:off x="838200" y="7619"/>
            <a:ext cx="932284" cy="512756"/>
          </a:xfrm>
          <a:prstGeom prst="rect">
            <a:avLst/>
          </a:prstGeom>
          <a:noFill/>
          <a:ln>
            <a:noFill/>
          </a:ln>
        </p:spPr>
      </p:pic>
      <p:pic>
        <p:nvPicPr>
          <p:cNvPr descr="Node.jsで開発環境を切り替え - Libra Studio Log" id="28" name="Google Shape;28;p76"/>
          <p:cNvPicPr preferRelativeResize="0"/>
          <p:nvPr/>
        </p:nvPicPr>
        <p:blipFill rotWithShape="1">
          <a:blip r:embed="rId3">
            <a:alphaModFix/>
          </a:blip>
          <a:srcRect b="0" l="0" r="0" t="0"/>
          <a:stretch/>
        </p:blipFill>
        <p:spPr>
          <a:xfrm>
            <a:off x="10860840" y="27415"/>
            <a:ext cx="492960" cy="49296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7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b="1" sz="36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7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7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8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8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8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83"/>
          <p:cNvSpPr/>
          <p:nvPr>
            <p:ph idx="2" type="pic"/>
          </p:nvPr>
        </p:nvSpPr>
        <p:spPr>
          <a:xfrm>
            <a:off x="5183188" y="987425"/>
            <a:ext cx="6172200" cy="4873625"/>
          </a:xfrm>
          <a:prstGeom prst="rect">
            <a:avLst/>
          </a:prstGeom>
          <a:noFill/>
          <a:ln>
            <a:noFill/>
          </a:ln>
        </p:spPr>
      </p:sp>
      <p:sp>
        <p:nvSpPr>
          <p:cNvPr id="70" name="Google Shape;70;p8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4.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mongoosejs.com/docs/queries.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Mongoose</a:t>
            </a:r>
            <a:endParaRPr b="1" sz="4400">
              <a:solidFill>
                <a:srgbClr val="002060"/>
              </a:solidFill>
              <a:latin typeface="Arial"/>
              <a:ea typeface="Arial"/>
              <a:cs typeface="Arial"/>
              <a:sym typeface="Arial"/>
            </a:endParaRPr>
          </a:p>
        </p:txBody>
      </p:sp>
      <p:pic>
        <p:nvPicPr>
          <p:cNvPr descr="MongoDB with Node.js, CRUD Operation - DEV Community" id="92" name="Google Shape;92;p1"/>
          <p:cNvPicPr preferRelativeResize="0"/>
          <p:nvPr/>
        </p:nvPicPr>
        <p:blipFill rotWithShape="1">
          <a:blip r:embed="rId3">
            <a:alphaModFix/>
          </a:blip>
          <a:srcRect b="25606" l="0" r="0" t="32619"/>
          <a:stretch/>
        </p:blipFill>
        <p:spPr>
          <a:xfrm>
            <a:off x="1161393" y="570270"/>
            <a:ext cx="9869214" cy="16711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93"/>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MVC - Model View Controler in Mongoose</a:t>
            </a:r>
            <a:endParaRPr/>
          </a:p>
        </p:txBody>
      </p:sp>
      <p:sp>
        <p:nvSpPr>
          <p:cNvPr id="164" name="Google Shape;164;p93"/>
          <p:cNvSpPr txBox="1"/>
          <p:nvPr>
            <p:ph idx="1" type="body"/>
          </p:nvPr>
        </p:nvSpPr>
        <p:spPr>
          <a:xfrm>
            <a:off x="838200" y="1535811"/>
            <a:ext cx="5437043" cy="5041634"/>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sz="2400"/>
              <a:t>MVC is a software architectural pattern that involves the separation of the application logic into three interconnected elements the Model, View, and Controller.</a:t>
            </a:r>
            <a:endParaRPr/>
          </a:p>
          <a:p>
            <a:pPr indent="-342900" lvl="0" marL="457200" rtl="0" algn="just">
              <a:lnSpc>
                <a:spcPct val="90000"/>
              </a:lnSpc>
              <a:spcBef>
                <a:spcPts val="1000"/>
              </a:spcBef>
              <a:spcAft>
                <a:spcPts val="0"/>
              </a:spcAft>
              <a:buSzPts val="1800"/>
              <a:buChar char="•"/>
            </a:pPr>
            <a:r>
              <a:rPr lang="en-US" sz="2400"/>
              <a:t>MVC used in building Web Servers that focus on reliability and making the development process much simpler and easier since it composes the Web Server.</a:t>
            </a:r>
            <a:endParaRPr/>
          </a:p>
        </p:txBody>
      </p:sp>
      <p:sp>
        <p:nvSpPr>
          <p:cNvPr id="165" name="Google Shape;165;p9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66" name="Google Shape;166;p93"/>
          <p:cNvPicPr preferRelativeResize="0"/>
          <p:nvPr/>
        </p:nvPicPr>
        <p:blipFill rotWithShape="1">
          <a:blip r:embed="rId3">
            <a:alphaModFix/>
          </a:blip>
          <a:srcRect b="0" l="0" r="0" t="0"/>
          <a:stretch/>
        </p:blipFill>
        <p:spPr>
          <a:xfrm>
            <a:off x="6564457" y="1739762"/>
            <a:ext cx="5437043" cy="3059978"/>
          </a:xfrm>
          <a:prstGeom prst="rect">
            <a:avLst/>
          </a:prstGeom>
          <a:noFill/>
          <a:ln>
            <a:noFill/>
          </a:ln>
        </p:spPr>
      </p:pic>
      <p:pic>
        <p:nvPicPr>
          <p:cNvPr id="167" name="Google Shape;167;p93"/>
          <p:cNvPicPr preferRelativeResize="0"/>
          <p:nvPr/>
        </p:nvPicPr>
        <p:blipFill rotWithShape="1">
          <a:blip r:embed="rId4">
            <a:alphaModFix/>
          </a:blip>
          <a:srcRect b="0" l="0" r="0" t="0"/>
          <a:stretch/>
        </p:blipFill>
        <p:spPr>
          <a:xfrm>
            <a:off x="9563933" y="4905611"/>
            <a:ext cx="2437567" cy="14692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94"/>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MVC - Model</a:t>
            </a:r>
            <a:endParaRPr/>
          </a:p>
        </p:txBody>
      </p:sp>
      <p:sp>
        <p:nvSpPr>
          <p:cNvPr id="173" name="Google Shape;173;p94"/>
          <p:cNvSpPr txBox="1"/>
          <p:nvPr>
            <p:ph idx="1" type="body"/>
          </p:nvPr>
        </p:nvSpPr>
        <p:spPr>
          <a:xfrm>
            <a:off x="838200" y="1535811"/>
            <a:ext cx="10515600" cy="5041634"/>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b="1" lang="en-US"/>
              <a:t>Model</a:t>
            </a:r>
            <a:r>
              <a:rPr lang="en-US"/>
              <a:t>: represents the structure of the data in MongoDB database. Each model is built on a Mongoose Schema, which describes the structure of documents in a collection and is used to create and read data from MongoDB.</a:t>
            </a:r>
            <a:endParaRPr/>
          </a:p>
        </p:txBody>
      </p:sp>
      <p:sp>
        <p:nvSpPr>
          <p:cNvPr id="174" name="Google Shape;174;p9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5" name="Google Shape;175;p94"/>
          <p:cNvSpPr txBox="1"/>
          <p:nvPr/>
        </p:nvSpPr>
        <p:spPr>
          <a:xfrm>
            <a:off x="1347481" y="3429000"/>
            <a:ext cx="5053319" cy="2462213"/>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mongoose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'mongoose'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4EC9B0"/>
                </a:solidFill>
                <a:latin typeface="Consolas"/>
                <a:ea typeface="Consolas"/>
                <a:cs typeface="Consolas"/>
                <a:sym typeface="Consolas"/>
              </a:rPr>
              <a:t>Schema</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mongoose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blogSchema</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new</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Schema</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title</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String</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content</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String</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author</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String</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createdAt</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Date</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Blog</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mongoose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model</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'Blog'</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blogSchema</a:t>
            </a:r>
            <a:r>
              <a:rPr b="0" i="0" lang="en-US" sz="1400" u="none" cap="none" strike="noStrike">
                <a:solidFill>
                  <a:srgbClr val="CCCCCC"/>
                </a:solidFill>
                <a:latin typeface="Consolas"/>
                <a:ea typeface="Consolas"/>
                <a:cs typeface="Consolas"/>
                <a:sym typeface="Consolas"/>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5"/>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MVC - Controller</a:t>
            </a:r>
            <a:endParaRPr/>
          </a:p>
        </p:txBody>
      </p:sp>
      <p:sp>
        <p:nvSpPr>
          <p:cNvPr id="181" name="Google Shape;181;p95"/>
          <p:cNvSpPr txBox="1"/>
          <p:nvPr>
            <p:ph idx="1" type="body"/>
          </p:nvPr>
        </p:nvSpPr>
        <p:spPr>
          <a:xfrm>
            <a:off x="838200" y="1535811"/>
            <a:ext cx="10515600" cy="5041634"/>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b="1" lang="en-US"/>
              <a:t>Controller</a:t>
            </a:r>
            <a:r>
              <a:rPr lang="en-US"/>
              <a:t>: uses the Model to retrieve data and then decides which View should display that data. The controller handles the application logic, receiving requests from users and returning responses.</a:t>
            </a:r>
            <a:endParaRPr/>
          </a:p>
        </p:txBody>
      </p:sp>
      <p:sp>
        <p:nvSpPr>
          <p:cNvPr id="182" name="Google Shape;182;p9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3" name="Google Shape;183;p95"/>
          <p:cNvSpPr txBox="1"/>
          <p:nvPr/>
        </p:nvSpPr>
        <p:spPr>
          <a:xfrm>
            <a:off x="1384588" y="3429000"/>
            <a:ext cx="7384599" cy="2462213"/>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Blog</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'../models/blog'</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4EC9B0"/>
                </a:solidFill>
                <a:latin typeface="Consolas"/>
                <a:ea typeface="Consolas"/>
                <a:cs typeface="Consolas"/>
                <a:sym typeface="Consolas"/>
              </a:rPr>
              <a:t>exports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getBlogPosts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async</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try</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posts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await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Blog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find</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render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'blogPosts'</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9CDCFE"/>
                </a:solidFill>
                <a:latin typeface="Consolas"/>
                <a:ea typeface="Consolas"/>
                <a:cs typeface="Consolas"/>
                <a:sym typeface="Consolas"/>
              </a:rPr>
              <a:t>posts</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6A9955"/>
                </a:solidFill>
                <a:latin typeface="Consolas"/>
                <a:ea typeface="Consolas"/>
                <a:cs typeface="Consolas"/>
                <a:sym typeface="Consolas"/>
              </a:rPr>
              <a:t>// Use a View to display posts</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C586C0"/>
                </a:solidFill>
                <a:latin typeface="Consolas"/>
                <a:ea typeface="Consolas"/>
                <a:cs typeface="Consolas"/>
                <a:sym typeface="Consolas"/>
              </a:rPr>
              <a:t>catch</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error</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error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'Error fetching blog posts:'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error</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status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B5CEA8"/>
                </a:solidFill>
                <a:latin typeface="Consolas"/>
                <a:ea typeface="Consolas"/>
                <a:cs typeface="Consolas"/>
                <a:sym typeface="Consolas"/>
              </a:rPr>
              <a:t>500</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send</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'Error fetching blog posts'</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9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MVC - View</a:t>
            </a:r>
            <a:endParaRPr/>
          </a:p>
        </p:txBody>
      </p:sp>
      <p:sp>
        <p:nvSpPr>
          <p:cNvPr id="189" name="Google Shape;189;p96"/>
          <p:cNvSpPr txBox="1"/>
          <p:nvPr>
            <p:ph idx="1" type="body"/>
          </p:nvPr>
        </p:nvSpPr>
        <p:spPr>
          <a:xfrm>
            <a:off x="838200" y="1535811"/>
            <a:ext cx="10515600" cy="5041634"/>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b="1" lang="en-US"/>
              <a:t>View</a:t>
            </a:r>
            <a:r>
              <a:rPr lang="en-US"/>
              <a:t>: is the component that displays data to the user. In an Express.js application, Views are usually template files (e.g. EJS, Handlebars, Pug) that are rendered by the server and sent as HTML to the client.</a:t>
            </a:r>
            <a:endParaRPr/>
          </a:p>
        </p:txBody>
      </p:sp>
      <p:sp>
        <p:nvSpPr>
          <p:cNvPr id="190" name="Google Shape;190;p9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1" name="Google Shape;191;p96"/>
          <p:cNvSpPr txBox="1"/>
          <p:nvPr/>
        </p:nvSpPr>
        <p:spPr>
          <a:xfrm>
            <a:off x="1394979" y="3417516"/>
            <a:ext cx="8549121" cy="28931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D4D4D4"/>
                </a:solidFill>
                <a:latin typeface="Consolas"/>
                <a:ea typeface="Consolas"/>
                <a:cs typeface="Consolas"/>
                <a:sym typeface="Consolas"/>
              </a:rPr>
              <a:t>&lt;!--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views</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blogPosts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ejs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--&gt;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D4D4D4"/>
                </a:solidFill>
                <a:latin typeface="Consolas"/>
                <a:ea typeface="Consolas"/>
                <a:cs typeface="Consolas"/>
                <a:sym typeface="Consolas"/>
              </a:rPr>
              <a:t>&lt;!</a:t>
            </a:r>
            <a:r>
              <a:rPr b="0" i="0" lang="en-US" sz="1400" u="none" cap="none" strike="noStrike">
                <a:solidFill>
                  <a:srgbClr val="4FC1FF"/>
                </a:solidFill>
                <a:latin typeface="Consolas"/>
                <a:ea typeface="Consolas"/>
                <a:cs typeface="Consolas"/>
                <a:sym typeface="Consolas"/>
              </a:rPr>
              <a:t>DOCTYPE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html</a:t>
            </a:r>
            <a:r>
              <a:rPr b="0" i="0" lang="en-US" sz="1400" u="none" cap="none" strike="noStrike">
                <a:solidFill>
                  <a:srgbClr val="D4D4D4"/>
                </a:solidFill>
                <a:latin typeface="Consolas"/>
                <a:ea typeface="Consolas"/>
                <a:cs typeface="Consolas"/>
                <a:sym typeface="Consolas"/>
              </a:rPr>
              <a:t>&gt;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808080"/>
                </a:solidFill>
                <a:latin typeface="Consolas"/>
                <a:ea typeface="Consolas"/>
                <a:cs typeface="Consolas"/>
                <a:sym typeface="Consolas"/>
              </a:rPr>
              <a:t>&lt;</a:t>
            </a:r>
            <a:r>
              <a:rPr b="0" i="0" lang="en-US" sz="1400" u="none" cap="none" strike="noStrike">
                <a:solidFill>
                  <a:srgbClr val="569CD6"/>
                </a:solidFill>
                <a:latin typeface="Consolas"/>
                <a:ea typeface="Consolas"/>
                <a:cs typeface="Consolas"/>
                <a:sym typeface="Consolas"/>
              </a:rPr>
              <a:t>html</a:t>
            </a:r>
            <a:r>
              <a:rPr b="0" i="0" lang="en-US" sz="1400" u="none" cap="none" strike="noStrike">
                <a:solidFill>
                  <a:srgbClr val="808080"/>
                </a:solidFill>
                <a:latin typeface="Consolas"/>
                <a:ea typeface="Consolas"/>
                <a:cs typeface="Consolas"/>
                <a:sym typeface="Consolas"/>
              </a:rPr>
              <a:t>&gt;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808080"/>
                </a:solidFill>
                <a:latin typeface="Consolas"/>
                <a:ea typeface="Consolas"/>
                <a:cs typeface="Consolas"/>
                <a:sym typeface="Consolas"/>
              </a:rPr>
              <a:t>&lt;</a:t>
            </a:r>
            <a:r>
              <a:rPr b="0" i="0" lang="en-US" sz="1400" u="none" cap="none" strike="noStrike">
                <a:solidFill>
                  <a:srgbClr val="569CD6"/>
                </a:solidFill>
                <a:latin typeface="Consolas"/>
                <a:ea typeface="Consolas"/>
                <a:cs typeface="Consolas"/>
                <a:sym typeface="Consolas"/>
              </a:rPr>
              <a:t>head</a:t>
            </a:r>
            <a:r>
              <a:rPr b="0" i="0" lang="en-US" sz="1400" u="none" cap="none" strike="noStrike">
                <a:solidFill>
                  <a:srgbClr val="808080"/>
                </a:solidFill>
                <a:latin typeface="Consolas"/>
                <a:ea typeface="Consolas"/>
                <a:cs typeface="Consolas"/>
                <a:sym typeface="Consolas"/>
              </a:rPr>
              <a:t>&gt;&lt;</a:t>
            </a:r>
            <a:r>
              <a:rPr b="0" i="0" lang="en-US" sz="1400" u="none" cap="none" strike="noStrike">
                <a:solidFill>
                  <a:srgbClr val="569CD6"/>
                </a:solidFill>
                <a:latin typeface="Consolas"/>
                <a:ea typeface="Consolas"/>
                <a:cs typeface="Consolas"/>
                <a:sym typeface="Consolas"/>
              </a:rPr>
              <a:t>title</a:t>
            </a:r>
            <a:r>
              <a:rPr b="0" i="0" lang="en-US" sz="1400" u="none" cap="none" strike="noStrike">
                <a:solidFill>
                  <a:srgbClr val="808080"/>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Blog Posts</a:t>
            </a:r>
            <a:r>
              <a:rPr b="0" i="0" lang="en-US" sz="1400" u="none" cap="none" strike="noStrike">
                <a:solidFill>
                  <a:srgbClr val="808080"/>
                </a:solidFill>
                <a:latin typeface="Consolas"/>
                <a:ea typeface="Consolas"/>
                <a:cs typeface="Consolas"/>
                <a:sym typeface="Consolas"/>
              </a:rPr>
              <a:t>&lt;/</a:t>
            </a:r>
            <a:r>
              <a:rPr b="0" i="0" lang="en-US" sz="1400" u="none" cap="none" strike="noStrike">
                <a:solidFill>
                  <a:srgbClr val="569CD6"/>
                </a:solidFill>
                <a:latin typeface="Consolas"/>
                <a:ea typeface="Consolas"/>
                <a:cs typeface="Consolas"/>
                <a:sym typeface="Consolas"/>
              </a:rPr>
              <a:t>title</a:t>
            </a:r>
            <a:r>
              <a:rPr b="0" i="0" lang="en-US" sz="1400" u="none" cap="none" strike="noStrike">
                <a:solidFill>
                  <a:srgbClr val="808080"/>
                </a:solidFill>
                <a:latin typeface="Consolas"/>
                <a:ea typeface="Consolas"/>
                <a:cs typeface="Consolas"/>
                <a:sym typeface="Consolas"/>
              </a:rPr>
              <a:t>&gt;&lt;/</a:t>
            </a:r>
            <a:r>
              <a:rPr b="0" i="0" lang="en-US" sz="1400" u="none" cap="none" strike="noStrike">
                <a:solidFill>
                  <a:srgbClr val="569CD6"/>
                </a:solidFill>
                <a:latin typeface="Consolas"/>
                <a:ea typeface="Consolas"/>
                <a:cs typeface="Consolas"/>
                <a:sym typeface="Consolas"/>
              </a:rPr>
              <a:t>head</a:t>
            </a:r>
            <a:r>
              <a:rPr b="0" i="0" lang="en-US" sz="1400" u="none" cap="none" strike="noStrike">
                <a:solidFill>
                  <a:srgbClr val="808080"/>
                </a:solidFill>
                <a:latin typeface="Consolas"/>
                <a:ea typeface="Consolas"/>
                <a:cs typeface="Consolas"/>
                <a:sym typeface="Consolas"/>
              </a:rPr>
              <a:t>&gt;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808080"/>
                </a:solidFill>
                <a:latin typeface="Consolas"/>
                <a:ea typeface="Consolas"/>
                <a:cs typeface="Consolas"/>
                <a:sym typeface="Consolas"/>
              </a:rPr>
              <a:t>&lt;</a:t>
            </a:r>
            <a:r>
              <a:rPr b="0" i="0" lang="en-US" sz="1400" u="none" cap="none" strike="noStrike">
                <a:solidFill>
                  <a:srgbClr val="569CD6"/>
                </a:solidFill>
                <a:latin typeface="Consolas"/>
                <a:ea typeface="Consolas"/>
                <a:cs typeface="Consolas"/>
                <a:sym typeface="Consolas"/>
              </a:rPr>
              <a:t>body</a:t>
            </a:r>
            <a:r>
              <a:rPr b="0" i="0" lang="en-US" sz="1400" u="none" cap="none" strike="noStrike">
                <a:solidFill>
                  <a:srgbClr val="808080"/>
                </a:solidFill>
                <a:latin typeface="Consolas"/>
                <a:ea typeface="Consolas"/>
                <a:cs typeface="Consolas"/>
                <a:sym typeface="Consolas"/>
              </a:rPr>
              <a:t>&gt;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&lt;</a:t>
            </a:r>
            <a:r>
              <a:rPr b="0" i="0" lang="en-US" sz="1400" u="none" cap="none" strike="noStrike">
                <a:solidFill>
                  <a:srgbClr val="569CD6"/>
                </a:solidFill>
                <a:latin typeface="Consolas"/>
                <a:ea typeface="Consolas"/>
                <a:cs typeface="Consolas"/>
                <a:sym typeface="Consolas"/>
              </a:rPr>
              <a:t>h1</a:t>
            </a:r>
            <a:r>
              <a:rPr b="0" i="0" lang="en-US" sz="1400" u="none" cap="none" strike="noStrike">
                <a:solidFill>
                  <a:srgbClr val="808080"/>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Blog Posts</a:t>
            </a:r>
            <a:r>
              <a:rPr b="0" i="0" lang="en-US" sz="1400" u="none" cap="none" strike="noStrike">
                <a:solidFill>
                  <a:srgbClr val="808080"/>
                </a:solidFill>
                <a:latin typeface="Consolas"/>
                <a:ea typeface="Consolas"/>
                <a:cs typeface="Consolas"/>
                <a:sym typeface="Consolas"/>
              </a:rPr>
              <a:t>&lt;/</a:t>
            </a:r>
            <a:r>
              <a:rPr b="0" i="0" lang="en-US" sz="1400" u="none" cap="none" strike="noStrike">
                <a:solidFill>
                  <a:srgbClr val="569CD6"/>
                </a:solidFill>
                <a:latin typeface="Consolas"/>
                <a:ea typeface="Consolas"/>
                <a:cs typeface="Consolas"/>
                <a:sym typeface="Consolas"/>
              </a:rPr>
              <a:t>h1</a:t>
            </a:r>
            <a:r>
              <a:rPr b="0" i="0" lang="en-US" sz="1400" u="none" cap="none" strike="noStrike">
                <a:solidFill>
                  <a:srgbClr val="808080"/>
                </a:solidFill>
                <a:latin typeface="Consolas"/>
                <a:ea typeface="Consolas"/>
                <a:cs typeface="Consolas"/>
                <a:sym typeface="Consolas"/>
              </a:rPr>
              <a:t>&gt;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&lt;</a:t>
            </a:r>
            <a:r>
              <a:rPr b="0" i="0" lang="en-US" sz="1400" u="none" cap="none" strike="noStrike">
                <a:solidFill>
                  <a:srgbClr val="569CD6"/>
                </a:solidFill>
                <a:latin typeface="Consolas"/>
                <a:ea typeface="Consolas"/>
                <a:cs typeface="Consolas"/>
                <a:sym typeface="Consolas"/>
              </a:rPr>
              <a:t>ul</a:t>
            </a:r>
            <a:r>
              <a:rPr b="0" i="0" lang="en-US" sz="1400" u="none" cap="none" strike="noStrike">
                <a:solidFill>
                  <a:srgbClr val="808080"/>
                </a:solidFill>
                <a:latin typeface="Consolas"/>
                <a:ea typeface="Consolas"/>
                <a:cs typeface="Consolas"/>
                <a:sym typeface="Consolas"/>
              </a:rPr>
              <a:t>&gt;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&lt;% posts.forEach(post =&gt; </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D4D4D4"/>
                </a:solidFill>
                <a:latin typeface="Consolas"/>
                <a:ea typeface="Consolas"/>
                <a:cs typeface="Consolas"/>
                <a:sym typeface="Consolas"/>
              </a:rPr>
              <a:t> %&gt;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D4D4D4"/>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&lt;</a:t>
            </a:r>
            <a:r>
              <a:rPr b="0" i="0" lang="en-US" sz="1400" u="none" cap="none" strike="noStrike">
                <a:solidFill>
                  <a:srgbClr val="569CD6"/>
                </a:solidFill>
                <a:latin typeface="Consolas"/>
                <a:ea typeface="Consolas"/>
                <a:cs typeface="Consolas"/>
                <a:sym typeface="Consolas"/>
              </a:rPr>
              <a:t>li</a:t>
            </a:r>
            <a:r>
              <a:rPr b="0" i="0" lang="en-US" sz="1400" u="none" cap="none" strike="noStrike">
                <a:solidFill>
                  <a:srgbClr val="808080"/>
                </a:solidFill>
                <a:latin typeface="Consolas"/>
                <a:ea typeface="Consolas"/>
                <a:cs typeface="Consolas"/>
                <a:sym typeface="Consolas"/>
              </a:rPr>
              <a:t>&gt;</a:t>
            </a:r>
            <a:r>
              <a:rPr b="0" i="0" lang="en-US" sz="1400" u="none" cap="none" strike="noStrike">
                <a:solidFill>
                  <a:srgbClr val="D4D4D4"/>
                </a:solidFill>
                <a:latin typeface="Consolas"/>
                <a:ea typeface="Consolas"/>
                <a:cs typeface="Consolas"/>
                <a:sym typeface="Consolas"/>
              </a:rPr>
              <a:t>&lt;%= post.title %&gt; by &lt;%= post.author %&gt;</a:t>
            </a:r>
            <a:r>
              <a:rPr b="0" i="0" lang="en-US" sz="1400" u="none" cap="none" strike="noStrike">
                <a:solidFill>
                  <a:srgbClr val="808080"/>
                </a:solidFill>
                <a:latin typeface="Consolas"/>
                <a:ea typeface="Consolas"/>
                <a:cs typeface="Consolas"/>
                <a:sym typeface="Consolas"/>
              </a:rPr>
              <a:t>&lt;/</a:t>
            </a:r>
            <a:r>
              <a:rPr b="0" i="0" lang="en-US" sz="1400" u="none" cap="none" strike="noStrike">
                <a:solidFill>
                  <a:srgbClr val="569CD6"/>
                </a:solidFill>
                <a:latin typeface="Consolas"/>
                <a:ea typeface="Consolas"/>
                <a:cs typeface="Consolas"/>
                <a:sym typeface="Consolas"/>
              </a:rPr>
              <a:t>li</a:t>
            </a:r>
            <a:r>
              <a:rPr b="0" i="0" lang="en-US" sz="1400" u="none" cap="none" strike="noStrike">
                <a:solidFill>
                  <a:srgbClr val="808080"/>
                </a:solidFill>
                <a:latin typeface="Consolas"/>
                <a:ea typeface="Consolas"/>
                <a:cs typeface="Consolas"/>
                <a:sym typeface="Consolas"/>
              </a:rPr>
              <a:t>&gt;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D4D4D4"/>
                </a:solidFill>
                <a:latin typeface="Consolas"/>
                <a:ea typeface="Consolas"/>
                <a:cs typeface="Consolas"/>
                <a:sym typeface="Consolas"/>
              </a:rPr>
              <a:t>        &lt;% </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%&gt;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&lt;/</a:t>
            </a:r>
            <a:r>
              <a:rPr b="0" i="0" lang="en-US" sz="1400" u="none" cap="none" strike="noStrike">
                <a:solidFill>
                  <a:srgbClr val="569CD6"/>
                </a:solidFill>
                <a:latin typeface="Consolas"/>
                <a:ea typeface="Consolas"/>
                <a:cs typeface="Consolas"/>
                <a:sym typeface="Consolas"/>
              </a:rPr>
              <a:t>ul</a:t>
            </a:r>
            <a:r>
              <a:rPr b="0" i="0" lang="en-US" sz="1400" u="none" cap="none" strike="noStrike">
                <a:solidFill>
                  <a:srgbClr val="808080"/>
                </a:solidFill>
                <a:latin typeface="Consolas"/>
                <a:ea typeface="Consolas"/>
                <a:cs typeface="Consolas"/>
                <a:sym typeface="Consolas"/>
              </a:rPr>
              <a:t>&gt;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808080"/>
                </a:solidFill>
                <a:latin typeface="Consolas"/>
                <a:ea typeface="Consolas"/>
                <a:cs typeface="Consolas"/>
                <a:sym typeface="Consolas"/>
              </a:rPr>
              <a:t>&lt;/</a:t>
            </a:r>
            <a:r>
              <a:rPr b="0" i="0" lang="en-US" sz="1400" u="none" cap="none" strike="noStrike">
                <a:solidFill>
                  <a:srgbClr val="569CD6"/>
                </a:solidFill>
                <a:latin typeface="Consolas"/>
                <a:ea typeface="Consolas"/>
                <a:cs typeface="Consolas"/>
                <a:sym typeface="Consolas"/>
              </a:rPr>
              <a:t>body</a:t>
            </a:r>
            <a:r>
              <a:rPr b="0" i="0" lang="en-US" sz="1400" u="none" cap="none" strike="noStrike">
                <a:solidFill>
                  <a:srgbClr val="808080"/>
                </a:solidFill>
                <a:latin typeface="Consolas"/>
                <a:ea typeface="Consolas"/>
                <a:cs typeface="Consolas"/>
                <a:sym typeface="Consolas"/>
              </a:rPr>
              <a:t>&gt;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808080"/>
                </a:solidFill>
                <a:latin typeface="Consolas"/>
                <a:ea typeface="Consolas"/>
                <a:cs typeface="Consolas"/>
                <a:sym typeface="Consolas"/>
              </a:rPr>
              <a:t>&lt;/</a:t>
            </a:r>
            <a:r>
              <a:rPr b="0" i="0" lang="en-US" sz="1400" u="none" cap="none" strike="noStrike">
                <a:solidFill>
                  <a:srgbClr val="569CD6"/>
                </a:solidFill>
                <a:latin typeface="Consolas"/>
                <a:ea typeface="Consolas"/>
                <a:cs typeface="Consolas"/>
                <a:sym typeface="Consolas"/>
              </a:rPr>
              <a:t>html</a:t>
            </a:r>
            <a:r>
              <a:rPr b="0" i="0" lang="en-US" sz="1400" u="none" cap="none" strike="noStrike">
                <a:solidFill>
                  <a:srgbClr val="808080"/>
                </a:solidFill>
                <a:latin typeface="Consolas"/>
                <a:ea typeface="Consolas"/>
                <a:cs typeface="Consolas"/>
                <a:sym typeface="Consolas"/>
              </a:rPr>
              <a:t>&gt;</a:t>
            </a:r>
            <a:endParaRPr b="0" i="0" sz="1400" u="none" cap="none" strike="noStrike">
              <a:solidFill>
                <a:srgbClr val="CCCCCC"/>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9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What is a model?</a:t>
            </a:r>
            <a:endParaRPr/>
          </a:p>
        </p:txBody>
      </p:sp>
      <p:sp>
        <p:nvSpPr>
          <p:cNvPr id="197" name="Google Shape;197;p97"/>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Models take your schema and apply it to each document in its collection.</a:t>
            </a:r>
            <a:endParaRPr/>
          </a:p>
          <a:p>
            <a:pPr indent="-342900" lvl="0" marL="457200" rtl="0" algn="just">
              <a:lnSpc>
                <a:spcPct val="90000"/>
              </a:lnSpc>
              <a:spcBef>
                <a:spcPts val="1000"/>
              </a:spcBef>
              <a:spcAft>
                <a:spcPts val="0"/>
              </a:spcAft>
              <a:buSzPts val="1800"/>
              <a:buChar char="•"/>
            </a:pPr>
            <a:r>
              <a:rPr lang="en-US"/>
              <a:t>Models are responsible for all document interactions like creating, reading, updating, and deleting (CRUD).</a:t>
            </a:r>
            <a:endParaRPr/>
          </a:p>
          <a:p>
            <a:pPr indent="-342900" lvl="0" marL="457200" rtl="0" algn="just">
              <a:lnSpc>
                <a:spcPct val="90000"/>
              </a:lnSpc>
              <a:spcBef>
                <a:spcPts val="1000"/>
              </a:spcBef>
              <a:spcAft>
                <a:spcPts val="0"/>
              </a:spcAft>
              <a:buSzPts val="1800"/>
              <a:buChar char="•"/>
            </a:pPr>
            <a:r>
              <a:rPr b="1" lang="en-US"/>
              <a:t>Note</a:t>
            </a:r>
            <a:r>
              <a:rPr lang="en-US"/>
              <a:t>: </a:t>
            </a:r>
            <a:r>
              <a:rPr i="1" lang="en-US"/>
              <a:t>The first argument passed to the model should be the singular form of collection name. Mongoose automatically changes this to the plural form, transforms it to lowercase, and uses that for the database collection name.</a:t>
            </a:r>
            <a:endParaRPr/>
          </a:p>
          <a:p>
            <a:pPr indent="-342900" lvl="0" marL="457200" rtl="0" algn="just">
              <a:lnSpc>
                <a:spcPct val="90000"/>
              </a:lnSpc>
              <a:spcBef>
                <a:spcPts val="1000"/>
              </a:spcBef>
              <a:spcAft>
                <a:spcPts val="0"/>
              </a:spcAft>
              <a:buSzPts val="1800"/>
              <a:buChar char="•"/>
            </a:pPr>
            <a:r>
              <a:rPr lang="en-US"/>
              <a:t>Exam</a:t>
            </a:r>
            <a:r>
              <a:rPr i="1" lang="en-US"/>
              <a:t>: </a:t>
            </a:r>
            <a:endParaRPr/>
          </a:p>
        </p:txBody>
      </p:sp>
      <p:sp>
        <p:nvSpPr>
          <p:cNvPr id="198" name="Google Shape;198;p9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9" name="Google Shape;199;p97"/>
          <p:cNvSpPr txBox="1"/>
          <p:nvPr/>
        </p:nvSpPr>
        <p:spPr>
          <a:xfrm>
            <a:off x="2735407" y="5168300"/>
            <a:ext cx="6094268" cy="307777"/>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Blog</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mongoose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model</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'Blog'</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blog</a:t>
            </a:r>
            <a:r>
              <a:rPr b="0" i="0" lang="en-US" sz="1400" u="none" cap="none" strike="noStrike">
                <a:solidFill>
                  <a:srgbClr val="CCCCCC"/>
                </a:solidFill>
                <a:latin typeface="Consolas"/>
                <a:ea typeface="Consolas"/>
                <a:cs typeface="Consolas"/>
                <a:sym typeface="Consolas"/>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98"/>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Connecting to MongoDB</a:t>
            </a:r>
            <a:endParaRPr/>
          </a:p>
        </p:txBody>
      </p:sp>
      <p:sp>
        <p:nvSpPr>
          <p:cNvPr id="205" name="Google Shape;205;p98"/>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Create database.js file and use Mongoose to connect to MongoDB.</a:t>
            </a:r>
            <a:endParaRPr/>
          </a:p>
          <a:p>
            <a:pPr indent="-228600" lvl="0" marL="457200" rtl="0" algn="just">
              <a:lnSpc>
                <a:spcPct val="90000"/>
              </a:lnSpc>
              <a:spcBef>
                <a:spcPts val="1000"/>
              </a:spcBef>
              <a:spcAft>
                <a:spcPts val="0"/>
              </a:spcAft>
              <a:buSzPts val="1800"/>
              <a:buNone/>
            </a:pPr>
            <a:r>
              <a:t/>
            </a:r>
            <a:endParaRPr/>
          </a:p>
        </p:txBody>
      </p:sp>
      <p:sp>
        <p:nvSpPr>
          <p:cNvPr id="206" name="Google Shape;206;p9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7" name="Google Shape;207;p98"/>
          <p:cNvSpPr txBox="1"/>
          <p:nvPr/>
        </p:nvSpPr>
        <p:spPr>
          <a:xfrm>
            <a:off x="1402773" y="2563162"/>
            <a:ext cx="9951028" cy="2677656"/>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6A9955"/>
                </a:solidFill>
                <a:latin typeface="Consolas"/>
                <a:ea typeface="Consolas"/>
                <a:cs typeface="Consolas"/>
                <a:sym typeface="Consolas"/>
              </a:rPr>
              <a:t>//connect/database.js</a:t>
            </a:r>
            <a:endParaRPr b="0" i="0" sz="1400" u="none" cap="none" strike="noStrike">
              <a:solidFill>
                <a:srgbClr val="569CD6"/>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mongoose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'mongoose'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connectDB</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async</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try</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connect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await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mongoose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connect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process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env</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MONGO_URI</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`MongoDB Connected: </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connect</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connection</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host</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C586C0"/>
                </a:solidFill>
                <a:latin typeface="Consolas"/>
                <a:ea typeface="Consolas"/>
                <a:cs typeface="Consolas"/>
                <a:sym typeface="Consolas"/>
              </a:rPr>
              <a:t>catch</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process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exit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B5CEA8"/>
                </a:solidFill>
                <a:latin typeface="Consolas"/>
                <a:ea typeface="Consolas"/>
                <a:cs typeface="Consolas"/>
                <a:sym typeface="Consolas"/>
              </a:rPr>
              <a:t>1</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4FC1FF"/>
                </a:solidFill>
                <a:latin typeface="Consolas"/>
                <a:ea typeface="Consolas"/>
                <a:cs typeface="Consolas"/>
                <a:sym typeface="Consolas"/>
              </a:rPr>
              <a:t>module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exports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connectDB</a:t>
            </a:r>
            <a:r>
              <a:rPr b="0" i="0" lang="en-US" sz="1400" u="none" cap="none" strike="noStrike">
                <a:solidFill>
                  <a:srgbClr val="CCCCCC"/>
                </a:solidFill>
                <a:latin typeface="Consolas"/>
                <a:ea typeface="Consolas"/>
                <a:cs typeface="Consolas"/>
                <a:sym typeface="Consolas"/>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99"/>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Creating a schema and model</a:t>
            </a:r>
            <a:endParaRPr/>
          </a:p>
        </p:txBody>
      </p:sp>
      <p:sp>
        <p:nvSpPr>
          <p:cNvPr id="213" name="Google Shape;213;p99"/>
          <p:cNvSpPr txBox="1"/>
          <p:nvPr>
            <p:ph idx="1" type="body"/>
          </p:nvPr>
        </p:nvSpPr>
        <p:spPr>
          <a:xfrm>
            <a:off x="838200" y="1535811"/>
            <a:ext cx="6747164"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Before we do anything with our connection, we’ll need to create a schema and model.</a:t>
            </a:r>
            <a:endParaRPr/>
          </a:p>
          <a:p>
            <a:pPr indent="-342900" lvl="0" marL="457200" rtl="0" algn="just">
              <a:lnSpc>
                <a:spcPct val="90000"/>
              </a:lnSpc>
              <a:spcBef>
                <a:spcPts val="1000"/>
              </a:spcBef>
              <a:spcAft>
                <a:spcPts val="0"/>
              </a:spcAft>
              <a:buSzPts val="1800"/>
              <a:buChar char="•"/>
            </a:pPr>
            <a:r>
              <a:rPr lang="en-US"/>
              <a:t>Ideally, you would create a schema/model file for each schema that is needed. </a:t>
            </a:r>
            <a:endParaRPr/>
          </a:p>
          <a:p>
            <a:pPr indent="-342900" lvl="0" marL="457200" rtl="0" algn="just">
              <a:lnSpc>
                <a:spcPct val="90000"/>
              </a:lnSpc>
              <a:spcBef>
                <a:spcPts val="1000"/>
              </a:spcBef>
              <a:spcAft>
                <a:spcPts val="0"/>
              </a:spcAft>
              <a:buSzPts val="1800"/>
              <a:buChar char="•"/>
            </a:pPr>
            <a:r>
              <a:rPr lang="en-US"/>
              <a:t>So we’ll create a new folder/file structure: models/Blog.js.</a:t>
            </a:r>
            <a:endParaRPr/>
          </a:p>
        </p:txBody>
      </p:sp>
      <p:sp>
        <p:nvSpPr>
          <p:cNvPr id="214" name="Google Shape;214;p9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5" name="Google Shape;215;p99"/>
          <p:cNvSpPr txBox="1"/>
          <p:nvPr/>
        </p:nvSpPr>
        <p:spPr>
          <a:xfrm>
            <a:off x="7834745" y="1621143"/>
            <a:ext cx="4236893" cy="4616648"/>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C586C0"/>
                </a:solidFill>
                <a:latin typeface="Consolas"/>
                <a:ea typeface="Consolas"/>
                <a:cs typeface="Consolas"/>
                <a:sym typeface="Consolas"/>
              </a:rPr>
              <a:t>import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mongoose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from</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'mongoose'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4EC9B0"/>
                </a:solidFill>
                <a:latin typeface="Consolas"/>
                <a:ea typeface="Consolas"/>
                <a:cs typeface="Consolas"/>
                <a:sym typeface="Consolas"/>
              </a:rPr>
              <a:t>Schema</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model</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mongoose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blogSchema</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new</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Schema</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title</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String</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slug</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String</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published</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Boolean</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author</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String</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content</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String</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tags: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String</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createdAt</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Date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updatedAt</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Date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comments:</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user</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String</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content</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String</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votes</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Number</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Blog</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model</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'Blog'</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blogSchema</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4FC1FF"/>
                </a:solidFill>
                <a:latin typeface="Consolas"/>
                <a:ea typeface="Consolas"/>
                <a:cs typeface="Consolas"/>
                <a:sym typeface="Consolas"/>
              </a:rPr>
              <a:t>module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EC9B0"/>
                </a:solidFill>
                <a:latin typeface="Consolas"/>
                <a:ea typeface="Consolas"/>
                <a:cs typeface="Consolas"/>
                <a:sym typeface="Consolas"/>
              </a:rPr>
              <a:t>exports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Blog</a:t>
            </a:r>
            <a:r>
              <a:rPr b="0" i="0" lang="en-US" sz="1400" u="none" cap="none" strike="noStrike">
                <a:solidFill>
                  <a:srgbClr val="CCCCCC"/>
                </a:solidFill>
                <a:latin typeface="Consolas"/>
                <a:ea typeface="Consolas"/>
                <a:cs typeface="Consolas"/>
                <a:sym typeface="Consolas"/>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00"/>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Inserting data</a:t>
            </a:r>
            <a:endParaRPr/>
          </a:p>
        </p:txBody>
      </p:sp>
      <p:sp>
        <p:nvSpPr>
          <p:cNvPr id="222" name="Google Shape;222;p100"/>
          <p:cNvSpPr txBox="1"/>
          <p:nvPr>
            <p:ph idx="1" type="body"/>
          </p:nvPr>
        </p:nvSpPr>
        <p:spPr>
          <a:xfrm>
            <a:off x="838200" y="1535810"/>
            <a:ext cx="6134099" cy="4944889"/>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b="1" lang="en-US"/>
              <a:t>Case 1:</a:t>
            </a:r>
            <a:r>
              <a:rPr lang="en-US"/>
              <a:t> This requires two actions: instantiating the object, and then saving it.</a:t>
            </a:r>
            <a:endParaRPr/>
          </a:p>
          <a:p>
            <a:pPr indent="-342900" lvl="1" marL="914400" rtl="0" algn="just">
              <a:lnSpc>
                <a:spcPct val="90000"/>
              </a:lnSpc>
              <a:spcBef>
                <a:spcPts val="500"/>
              </a:spcBef>
              <a:spcAft>
                <a:spcPts val="0"/>
              </a:spcAft>
              <a:buSzPts val="1800"/>
              <a:buChar char="•"/>
            </a:pPr>
            <a:r>
              <a:rPr lang="en-US"/>
              <a:t>Import the Blog model that we created. </a:t>
            </a:r>
            <a:endParaRPr/>
          </a:p>
          <a:p>
            <a:pPr indent="-342900" lvl="1" marL="914400" rtl="0" algn="just">
              <a:lnSpc>
                <a:spcPct val="90000"/>
              </a:lnSpc>
              <a:spcBef>
                <a:spcPts val="500"/>
              </a:spcBef>
              <a:spcAft>
                <a:spcPts val="0"/>
              </a:spcAft>
              <a:buSzPts val="1800"/>
              <a:buChar char="•"/>
            </a:pPr>
            <a:r>
              <a:rPr lang="en-US"/>
              <a:t>Next, create a new blog object and then use the save() method to insert it into MongoDB database.</a:t>
            </a:r>
            <a:endParaRPr/>
          </a:p>
        </p:txBody>
      </p:sp>
      <p:sp>
        <p:nvSpPr>
          <p:cNvPr id="223" name="Google Shape;223;p10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4" name="Google Shape;224;p100"/>
          <p:cNvSpPr txBox="1"/>
          <p:nvPr/>
        </p:nvSpPr>
        <p:spPr>
          <a:xfrm>
            <a:off x="7377545" y="1433163"/>
            <a:ext cx="4814455" cy="5047536"/>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6A9955"/>
                </a:solidFill>
                <a:latin typeface="Consolas"/>
                <a:ea typeface="Consolas"/>
                <a:cs typeface="Consolas"/>
                <a:sym typeface="Consolas"/>
              </a:rPr>
              <a:t>// controllers/blogController.js</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Blog</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"../models/Blog"</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569CD6"/>
                </a:solidFill>
                <a:latin typeface="Consolas"/>
                <a:ea typeface="Consolas"/>
                <a:cs typeface="Consolas"/>
                <a:sym typeface="Consolas"/>
              </a:rPr>
              <a:t>async</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function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createInitialBlogPost</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article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new</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Blog</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title: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'Awesome Post!'</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slug:</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'awesome-post'</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published: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true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content: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'This is the best post ever'</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tags: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'featured'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'announcement'</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try</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await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article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save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'Article saved successfully.'</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C586C0"/>
                </a:solidFill>
                <a:latin typeface="Consolas"/>
                <a:ea typeface="Consolas"/>
                <a:cs typeface="Consolas"/>
                <a:sym typeface="Consolas"/>
              </a:rPr>
              <a:t>catch</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error</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error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'Error saving article:'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error</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4EC9B0"/>
                </a:solidFill>
                <a:latin typeface="Consolas"/>
                <a:ea typeface="Consolas"/>
                <a:cs typeface="Consolas"/>
                <a:sym typeface="Consolas"/>
              </a:rPr>
              <a:t>module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EC9B0"/>
                </a:solidFill>
                <a:latin typeface="Consolas"/>
                <a:ea typeface="Consolas"/>
                <a:cs typeface="Consolas"/>
                <a:sym typeface="Consolas"/>
              </a:rPr>
              <a:t>exports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DCDCAA"/>
                </a:solidFill>
                <a:latin typeface="Consolas"/>
                <a:ea typeface="Consolas"/>
                <a:cs typeface="Consolas"/>
                <a:sym typeface="Consolas"/>
              </a:rPr>
              <a:t>createInitialBlogPost</a:t>
            </a:r>
            <a:r>
              <a:rPr b="0" i="0" lang="en-US" sz="1400" u="none" cap="none" strike="noStrike">
                <a:solidFill>
                  <a:srgbClr val="CCCCCC"/>
                </a:solidFill>
                <a:latin typeface="Consolas"/>
                <a:ea typeface="Consolas"/>
                <a:cs typeface="Consolas"/>
                <a:sym typeface="Consolas"/>
              </a:rPr>
              <a:t> };</a:t>
            </a:r>
            <a:endParaRPr/>
          </a:p>
        </p:txBody>
      </p:sp>
      <p:pic>
        <p:nvPicPr>
          <p:cNvPr id="225" name="Google Shape;225;p100"/>
          <p:cNvPicPr preferRelativeResize="0"/>
          <p:nvPr/>
        </p:nvPicPr>
        <p:blipFill rotWithShape="1">
          <a:blip r:embed="rId3">
            <a:alphaModFix/>
          </a:blip>
          <a:srcRect b="0" l="0" r="0" t="0"/>
          <a:stretch/>
        </p:blipFill>
        <p:spPr>
          <a:xfrm>
            <a:off x="1392083" y="4665415"/>
            <a:ext cx="5580215" cy="1737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01"/>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Inserting data - 2</a:t>
            </a:r>
            <a:endParaRPr/>
          </a:p>
        </p:txBody>
      </p:sp>
      <p:sp>
        <p:nvSpPr>
          <p:cNvPr id="231" name="Google Shape;231;p101"/>
          <p:cNvSpPr txBox="1"/>
          <p:nvPr>
            <p:ph idx="1" type="body"/>
          </p:nvPr>
        </p:nvSpPr>
        <p:spPr>
          <a:xfrm>
            <a:off x="838200" y="1535811"/>
            <a:ext cx="5532293"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b="1" lang="en-US"/>
              <a:t>Case 2:</a:t>
            </a:r>
            <a:r>
              <a:rPr lang="en-US"/>
              <a:t> Using the Mongoose create() method.</a:t>
            </a:r>
            <a:endParaRPr/>
          </a:p>
          <a:p>
            <a:pPr indent="-342900" lvl="0" marL="457200" rtl="0" algn="just">
              <a:lnSpc>
                <a:spcPct val="90000"/>
              </a:lnSpc>
              <a:spcBef>
                <a:spcPts val="1000"/>
              </a:spcBef>
              <a:spcAft>
                <a:spcPts val="0"/>
              </a:spcAft>
              <a:buSzPts val="1800"/>
              <a:buChar char="•"/>
            </a:pPr>
            <a:r>
              <a:rPr lang="en-US"/>
              <a:t>This method is much better! We insert our document, but we also get returned the document along with its _id when we console log it.</a:t>
            </a:r>
            <a:endParaRPr/>
          </a:p>
        </p:txBody>
      </p:sp>
      <p:sp>
        <p:nvSpPr>
          <p:cNvPr id="232" name="Google Shape;232;p10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3" name="Google Shape;233;p101"/>
          <p:cNvSpPr txBox="1"/>
          <p:nvPr/>
        </p:nvSpPr>
        <p:spPr>
          <a:xfrm>
            <a:off x="6659707" y="1664502"/>
            <a:ext cx="5532293" cy="2462213"/>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async</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function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createInitialBlogPost</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Create a new blog post and insert into database</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article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await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Blog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create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title: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'Awesome Post 2!'</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slug:</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'awesome-post'</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published: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true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content: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'This is the best post ever 2'</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tags: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'featured'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'announcement'</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article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02"/>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Inserting data - 3</a:t>
            </a:r>
            <a:endParaRPr/>
          </a:p>
        </p:txBody>
      </p:sp>
      <p:sp>
        <p:nvSpPr>
          <p:cNvPr id="239" name="Google Shape;239;p102"/>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Let’s run the code! </a:t>
            </a:r>
            <a:endParaRPr/>
          </a:p>
          <a:p>
            <a:pPr indent="-342900" lvl="0" marL="457200" rtl="0" algn="l">
              <a:lnSpc>
                <a:spcPct val="90000"/>
              </a:lnSpc>
              <a:spcBef>
                <a:spcPts val="1000"/>
              </a:spcBef>
              <a:spcAft>
                <a:spcPts val="0"/>
              </a:spcAft>
              <a:buClr>
                <a:schemeClr val="dk1"/>
              </a:buClr>
              <a:buSzPts val="1800"/>
              <a:buChar char="•"/>
            </a:pPr>
            <a:r>
              <a:rPr lang="en-US"/>
              <a:t>With Terminal: </a:t>
            </a:r>
            <a:r>
              <a:rPr lang="en-US">
                <a:latin typeface="Courier New"/>
                <a:ea typeface="Courier New"/>
                <a:cs typeface="Courier New"/>
                <a:sym typeface="Courier New"/>
              </a:rPr>
              <a:t>npm run dev</a:t>
            </a:r>
            <a:endParaRPr/>
          </a:p>
        </p:txBody>
      </p:sp>
      <p:sp>
        <p:nvSpPr>
          <p:cNvPr id="240" name="Google Shape;240;p10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1" name="Google Shape;241;p102"/>
          <p:cNvSpPr txBox="1"/>
          <p:nvPr/>
        </p:nvSpPr>
        <p:spPr>
          <a:xfrm>
            <a:off x="1073357" y="2962739"/>
            <a:ext cx="10355903" cy="2677656"/>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express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'express'</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'dotenv'</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config</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connectDB</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'./connect/database'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DCDCAA"/>
                </a:solidFill>
                <a:latin typeface="Consolas"/>
                <a:ea typeface="Consolas"/>
                <a:cs typeface="Consolas"/>
                <a:sym typeface="Consolas"/>
              </a:rPr>
              <a:t>createInitialBlogPost</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'./controllers/blogController'</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port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process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env</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PORT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5000</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DCDCAA"/>
                </a:solidFill>
                <a:latin typeface="Consolas"/>
                <a:ea typeface="Consolas"/>
                <a:cs typeface="Consolas"/>
                <a:sym typeface="Consolas"/>
              </a:rPr>
              <a:t>connectDB</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then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createInitialBlogPost();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express</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4FC1FF"/>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use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express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json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For parsing application/json</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4FC1FF"/>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use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express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urlencoded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extended: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true</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6A9955"/>
                </a:solidFill>
                <a:latin typeface="Consolas"/>
                <a:ea typeface="Consolas"/>
                <a:cs typeface="Consolas"/>
                <a:sym typeface="Consolas"/>
              </a:rPr>
              <a:t>// For parsing application/x-www-form-urlencoded</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4FC1FF"/>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listen</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port</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`Server listening on </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port</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9" name="Google Shape;99;p2"/>
          <p:cNvSpPr txBox="1"/>
          <p:nvPr>
            <p:ph idx="1" type="body"/>
          </p:nvPr>
        </p:nvSpPr>
        <p:spPr>
          <a:xfrm>
            <a:off x="714703" y="1424123"/>
            <a:ext cx="11066792" cy="4933134"/>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rgbClr val="973735"/>
              </a:buClr>
              <a:buSzPts val="1400"/>
              <a:buFont typeface="Noto Sans Symbols"/>
              <a:buChar char="◆"/>
            </a:pPr>
            <a:r>
              <a:rPr lang="en-US"/>
              <a:t>Understand Mongoose ODM</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Install and Enviroment Setup</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What is MVC Pattern in Mongoose?</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What is Scheme and Model?</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Execute CRUD queries with Mongoose</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Understand using Mongoose to interact with MongoDB server from the Node application</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What is Middleware in Mongoose?</a:t>
            </a:r>
            <a:endParaRPr/>
          </a:p>
        </p:txBody>
      </p:sp>
      <p:sp>
        <p:nvSpPr>
          <p:cNvPr id="100" name="Google Shape;100;p2"/>
          <p:cNvSpPr txBox="1"/>
          <p:nvPr>
            <p:ph type="title"/>
          </p:nvPr>
        </p:nvSpPr>
        <p:spPr>
          <a:xfrm>
            <a:off x="838200" y="611076"/>
            <a:ext cx="10379025" cy="748017"/>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sz="4000"/>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03"/>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Find Data - 1</a:t>
            </a:r>
            <a:endParaRPr/>
          </a:p>
        </p:txBody>
      </p:sp>
      <p:sp>
        <p:nvSpPr>
          <p:cNvPr id="247" name="Google Shape;247;p103"/>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Find a single blog post</a:t>
            </a:r>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a:p>
            <a:pPr indent="-342900" lvl="0" marL="457200" rtl="0" algn="l">
              <a:lnSpc>
                <a:spcPct val="90000"/>
              </a:lnSpc>
              <a:spcBef>
                <a:spcPts val="1000"/>
              </a:spcBef>
              <a:spcAft>
                <a:spcPts val="0"/>
              </a:spcAft>
              <a:buClr>
                <a:schemeClr val="dk1"/>
              </a:buClr>
              <a:buSzPts val="1800"/>
              <a:buChar char="•"/>
            </a:pPr>
            <a:r>
              <a:rPr lang="en-US"/>
              <a:t>Get by ObjectId</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248" name="Google Shape;248;p10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49" name="Google Shape;249;p103"/>
          <p:cNvPicPr preferRelativeResize="0"/>
          <p:nvPr/>
        </p:nvPicPr>
        <p:blipFill rotWithShape="1">
          <a:blip r:embed="rId3">
            <a:alphaModFix/>
          </a:blip>
          <a:srcRect b="0" l="0" r="0" t="0"/>
          <a:stretch/>
        </p:blipFill>
        <p:spPr>
          <a:xfrm>
            <a:off x="1070148" y="2232165"/>
            <a:ext cx="5025852" cy="2802024"/>
          </a:xfrm>
          <a:prstGeom prst="rect">
            <a:avLst/>
          </a:prstGeom>
          <a:noFill/>
          <a:ln>
            <a:noFill/>
          </a:ln>
        </p:spPr>
      </p:pic>
      <p:sp>
        <p:nvSpPr>
          <p:cNvPr id="250" name="Google Shape;250;p103"/>
          <p:cNvSpPr txBox="1"/>
          <p:nvPr/>
        </p:nvSpPr>
        <p:spPr>
          <a:xfrm>
            <a:off x="6327949" y="970851"/>
            <a:ext cx="5864051" cy="2677656"/>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6A9955"/>
                </a:solidFill>
                <a:latin typeface="Consolas"/>
                <a:ea typeface="Consolas"/>
                <a:cs typeface="Consolas"/>
                <a:sym typeface="Consolas"/>
              </a:rPr>
              <a:t>// controllers/blogController.js</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Blog</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"../models/Blog"</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569CD6"/>
                </a:solidFill>
                <a:latin typeface="Consolas"/>
                <a:ea typeface="Consolas"/>
                <a:cs typeface="Consolas"/>
                <a:sym typeface="Consolas"/>
              </a:rPr>
              <a:t>async</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function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createInitialBlogPost</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569CD6"/>
                </a:solidFill>
                <a:latin typeface="Consolas"/>
                <a:ea typeface="Consolas"/>
                <a:cs typeface="Consolas"/>
                <a:sym typeface="Consolas"/>
              </a:rPr>
              <a:t>async</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function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findBlogPost</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firstArticle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await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Blog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findOne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firstArticle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4EC9B0"/>
                </a:solidFill>
                <a:latin typeface="Consolas"/>
                <a:ea typeface="Consolas"/>
                <a:cs typeface="Consolas"/>
                <a:sym typeface="Consolas"/>
              </a:rPr>
              <a:t>module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EC9B0"/>
                </a:solidFill>
                <a:latin typeface="Consolas"/>
                <a:ea typeface="Consolas"/>
                <a:cs typeface="Consolas"/>
                <a:sym typeface="Consolas"/>
              </a:rPr>
              <a:t>exports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DCDCAA"/>
                </a:solidFill>
                <a:latin typeface="Consolas"/>
                <a:ea typeface="Consolas"/>
                <a:cs typeface="Consolas"/>
                <a:sym typeface="Consolas"/>
              </a:rPr>
              <a:t>createInitialBlogPost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findBlogPost</a:t>
            </a:r>
            <a:r>
              <a:rPr b="0" i="0" lang="en-US" sz="1400" u="none" cap="none" strike="noStrike">
                <a:solidFill>
                  <a:srgbClr val="CCCCCC"/>
                </a:solidFill>
                <a:latin typeface="Consolas"/>
                <a:ea typeface="Consolas"/>
                <a:cs typeface="Consolas"/>
                <a:sym typeface="Consolas"/>
              </a:rPr>
              <a:t> };</a:t>
            </a:r>
            <a:endParaRPr/>
          </a:p>
        </p:txBody>
      </p:sp>
      <p:sp>
        <p:nvSpPr>
          <p:cNvPr id="251" name="Google Shape;251;p103"/>
          <p:cNvSpPr txBox="1"/>
          <p:nvPr/>
        </p:nvSpPr>
        <p:spPr>
          <a:xfrm>
            <a:off x="6327949" y="3864638"/>
            <a:ext cx="5864051" cy="1169551"/>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DCDCAA"/>
                </a:solidFill>
                <a:latin typeface="Consolas"/>
                <a:ea typeface="Consolas"/>
                <a:cs typeface="Consolas"/>
                <a:sym typeface="Consolas"/>
              </a:rPr>
              <a:t>createInitialBlogPost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findBlogPost</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'./controllers/blogController'</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DCDCAA"/>
                </a:solidFill>
                <a:latin typeface="Consolas"/>
                <a:ea typeface="Consolas"/>
                <a:cs typeface="Consolas"/>
                <a:sym typeface="Consolas"/>
              </a:rPr>
              <a:t>connectDB</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then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findBlogPost</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p:txBody>
      </p:sp>
      <p:sp>
        <p:nvSpPr>
          <p:cNvPr id="252" name="Google Shape;252;p103"/>
          <p:cNvSpPr txBox="1"/>
          <p:nvPr/>
        </p:nvSpPr>
        <p:spPr>
          <a:xfrm>
            <a:off x="1006072" y="5772841"/>
            <a:ext cx="10643754" cy="307777"/>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article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await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Blog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findById</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'661782770f0815ea652a1645'</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04"/>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Update data</a:t>
            </a:r>
            <a:endParaRPr/>
          </a:p>
        </p:txBody>
      </p:sp>
      <p:sp>
        <p:nvSpPr>
          <p:cNvPr id="258" name="Google Shape;258;p104"/>
          <p:cNvSpPr txBox="1"/>
          <p:nvPr>
            <p:ph idx="1" type="body"/>
          </p:nvPr>
        </p:nvSpPr>
        <p:spPr>
          <a:xfrm>
            <a:off x="838200" y="1535811"/>
            <a:ext cx="5770418"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We can directly edit the local object, and then use the save() method to write the update back to the database</a:t>
            </a:r>
            <a:endParaRPr/>
          </a:p>
        </p:txBody>
      </p:sp>
      <p:sp>
        <p:nvSpPr>
          <p:cNvPr id="259" name="Google Shape;259;p10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0" name="Google Shape;260;p104"/>
          <p:cNvSpPr txBox="1"/>
          <p:nvPr/>
        </p:nvSpPr>
        <p:spPr>
          <a:xfrm>
            <a:off x="6954116" y="1688739"/>
            <a:ext cx="4953866" cy="28931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6A9955"/>
                </a:solidFill>
                <a:latin typeface="Consolas"/>
                <a:ea typeface="Consolas"/>
                <a:cs typeface="Consolas"/>
                <a:sym typeface="Consolas"/>
              </a:rPr>
              <a:t>// controllers/blogController.js</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Blog</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"../models/Blog"</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569CD6"/>
                </a:solidFill>
                <a:latin typeface="Consolas"/>
                <a:ea typeface="Consolas"/>
                <a:cs typeface="Consolas"/>
                <a:sym typeface="Consolas"/>
              </a:rPr>
              <a:t>async</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function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updateBlogPost</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article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await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Blog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findById</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'661782770f0815ea652a1645'</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article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title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"The Most Awesomest Post!!"</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await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article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save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article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4EC9B0"/>
                </a:solidFill>
                <a:latin typeface="Consolas"/>
                <a:ea typeface="Consolas"/>
                <a:cs typeface="Consolas"/>
                <a:sym typeface="Consolas"/>
              </a:rPr>
              <a:t>module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EC9B0"/>
                </a:solidFill>
                <a:latin typeface="Consolas"/>
                <a:ea typeface="Consolas"/>
                <a:cs typeface="Consolas"/>
                <a:sym typeface="Consolas"/>
              </a:rPr>
              <a:t>exports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updateBlogPost</a:t>
            </a:r>
            <a:r>
              <a:rPr b="0" i="0" lang="en-US" sz="1400" u="none" cap="none" strike="noStrike">
                <a:solidFill>
                  <a:srgbClr val="CCCCCC"/>
                </a:solidFill>
                <a:latin typeface="Consolas"/>
                <a:ea typeface="Consolas"/>
                <a:cs typeface="Consolas"/>
                <a:sym typeface="Consolas"/>
              </a:rPr>
              <a:t> };</a:t>
            </a:r>
            <a:endParaRPr/>
          </a:p>
        </p:txBody>
      </p:sp>
      <p:pic>
        <p:nvPicPr>
          <p:cNvPr id="261" name="Google Shape;261;p104"/>
          <p:cNvPicPr preferRelativeResize="0"/>
          <p:nvPr/>
        </p:nvPicPr>
        <p:blipFill rotWithShape="1">
          <a:blip r:embed="rId3">
            <a:alphaModFix/>
          </a:blip>
          <a:srcRect b="0" l="0" r="0" t="0"/>
          <a:stretch/>
        </p:blipFill>
        <p:spPr>
          <a:xfrm>
            <a:off x="1178536" y="3610356"/>
            <a:ext cx="5430082" cy="245793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05"/>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Deleting data</a:t>
            </a:r>
            <a:endParaRPr/>
          </a:p>
        </p:txBody>
      </p:sp>
      <p:sp>
        <p:nvSpPr>
          <p:cNvPr id="267" name="Google Shape;267;p105"/>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We have the deleteOne() and deleteMany() methods</a:t>
            </a:r>
            <a:endParaRPr/>
          </a:p>
          <a:p>
            <a:pPr indent="-342900" lvl="0" marL="457200" rtl="0" algn="just">
              <a:lnSpc>
                <a:spcPct val="90000"/>
              </a:lnSpc>
              <a:spcBef>
                <a:spcPts val="1000"/>
              </a:spcBef>
              <a:spcAft>
                <a:spcPts val="0"/>
              </a:spcAft>
              <a:buSzPts val="1800"/>
              <a:buChar char="•"/>
            </a:pPr>
            <a:r>
              <a:rPr lang="en-US"/>
              <a:t>Deletes the first document that matches conditions from the collection</a:t>
            </a:r>
            <a:endParaRPr/>
          </a:p>
          <a:p>
            <a:pPr indent="-228600" lvl="0" marL="457200" rtl="0" algn="just">
              <a:lnSpc>
                <a:spcPct val="90000"/>
              </a:lnSpc>
              <a:spcBef>
                <a:spcPts val="1000"/>
              </a:spcBef>
              <a:spcAft>
                <a:spcPts val="0"/>
              </a:spcAft>
              <a:buSzPts val="1800"/>
              <a:buNone/>
            </a:pPr>
            <a:r>
              <a:t/>
            </a:r>
            <a:endParaRPr/>
          </a:p>
          <a:p>
            <a:pPr indent="-342900" lvl="0" marL="457200" rtl="0" algn="just">
              <a:lnSpc>
                <a:spcPct val="90000"/>
              </a:lnSpc>
              <a:spcBef>
                <a:spcPts val="1000"/>
              </a:spcBef>
              <a:spcAft>
                <a:spcPts val="0"/>
              </a:spcAft>
              <a:buSzPts val="1800"/>
              <a:buChar char="•"/>
            </a:pPr>
            <a:r>
              <a:rPr lang="en-US"/>
              <a:t>Deletes all of the documents that match conditions from the collection</a:t>
            </a:r>
            <a:endParaRPr/>
          </a:p>
        </p:txBody>
      </p:sp>
      <p:sp>
        <p:nvSpPr>
          <p:cNvPr id="268" name="Google Shape;268;p10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9" name="Google Shape;269;p105"/>
          <p:cNvSpPr txBox="1"/>
          <p:nvPr/>
        </p:nvSpPr>
        <p:spPr>
          <a:xfrm>
            <a:off x="1207943" y="4496379"/>
            <a:ext cx="9775248" cy="307777"/>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blog</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await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Blog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deleteMany</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author: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"Jesse Hall"</a:t>
            </a:r>
            <a:r>
              <a:rPr b="0" i="0" lang="en-US" sz="1400" u="none" cap="none" strike="noStrike">
                <a:solidFill>
                  <a:srgbClr val="CCCCCC"/>
                </a:solidFill>
                <a:latin typeface="Consolas"/>
                <a:ea typeface="Consolas"/>
                <a:cs typeface="Consolas"/>
                <a:sym typeface="Consolas"/>
              </a:rPr>
              <a:t> })</a:t>
            </a:r>
            <a:endParaRPr/>
          </a:p>
        </p:txBody>
      </p:sp>
      <p:sp>
        <p:nvSpPr>
          <p:cNvPr id="270" name="Google Shape;270;p105"/>
          <p:cNvSpPr txBox="1"/>
          <p:nvPr/>
        </p:nvSpPr>
        <p:spPr>
          <a:xfrm>
            <a:off x="1207943" y="3105609"/>
            <a:ext cx="9775248" cy="307777"/>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blog</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await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Blog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deleteOne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author: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"Jesse Hall"</a:t>
            </a:r>
            <a:r>
              <a:rPr b="0" i="0" lang="en-US" sz="1400" u="none" cap="none" strike="noStrike">
                <a:solidFill>
                  <a:srgbClr val="CCCCCC"/>
                </a:solidFill>
                <a:latin typeface="Consolas"/>
                <a:ea typeface="Consolas"/>
                <a:cs typeface="Consolas"/>
                <a:sym typeface="Consolas"/>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0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Validation</a:t>
            </a:r>
            <a:endParaRPr/>
          </a:p>
        </p:txBody>
      </p:sp>
      <p:sp>
        <p:nvSpPr>
          <p:cNvPr id="276" name="Google Shape;276;p106"/>
          <p:cNvSpPr txBox="1"/>
          <p:nvPr>
            <p:ph idx="1" type="body"/>
          </p:nvPr>
        </p:nvSpPr>
        <p:spPr>
          <a:xfrm>
            <a:off x="838200" y="1535811"/>
            <a:ext cx="5552208"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Mongoose provides built-in and custom validators, and it allows you to define mandatory fields and default values. This ensures the data meets certain criteria before it's saved to the database.</a:t>
            </a:r>
            <a:endParaRPr/>
          </a:p>
          <a:p>
            <a:pPr indent="-342900" lvl="1" marL="914400" rtl="0" algn="just">
              <a:lnSpc>
                <a:spcPct val="90000"/>
              </a:lnSpc>
              <a:spcBef>
                <a:spcPts val="500"/>
              </a:spcBef>
              <a:spcAft>
                <a:spcPts val="0"/>
              </a:spcAft>
              <a:buSzPts val="1800"/>
              <a:buChar char="•"/>
            </a:pPr>
            <a:r>
              <a:rPr lang="en-US"/>
              <a:t>Let’s set some required fields in Blog.js schema.</a:t>
            </a:r>
            <a:endParaRPr/>
          </a:p>
          <a:p>
            <a:pPr indent="-342900" lvl="1" marL="914400" rtl="0" algn="just">
              <a:lnSpc>
                <a:spcPct val="90000"/>
              </a:lnSpc>
              <a:spcBef>
                <a:spcPts val="500"/>
              </a:spcBef>
              <a:spcAft>
                <a:spcPts val="0"/>
              </a:spcAft>
              <a:buSzPts val="1800"/>
              <a:buChar char="•"/>
            </a:pPr>
            <a:r>
              <a:rPr lang="en-US"/>
              <a:t>Validators only run on the create or save methods.</a:t>
            </a:r>
            <a:endParaRPr/>
          </a:p>
        </p:txBody>
      </p:sp>
      <p:sp>
        <p:nvSpPr>
          <p:cNvPr id="277" name="Google Shape;277;p10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8" name="Google Shape;278;p106"/>
          <p:cNvSpPr txBox="1"/>
          <p:nvPr/>
        </p:nvSpPr>
        <p:spPr>
          <a:xfrm>
            <a:off x="6639792" y="10391"/>
            <a:ext cx="5552208" cy="6447919"/>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569CD6"/>
                </a:solidFill>
                <a:latin typeface="Consolas"/>
                <a:ea typeface="Consolas"/>
                <a:cs typeface="Consolas"/>
                <a:sym typeface="Consolas"/>
              </a:rPr>
              <a:t>const</a:t>
            </a: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4FC1FF"/>
                </a:solidFill>
                <a:latin typeface="Consolas"/>
                <a:ea typeface="Consolas"/>
                <a:cs typeface="Consolas"/>
                <a:sym typeface="Consolas"/>
              </a:rPr>
              <a:t>blogSchema</a:t>
            </a: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D4D4D4"/>
                </a:solidFill>
                <a:latin typeface="Consolas"/>
                <a:ea typeface="Consolas"/>
                <a:cs typeface="Consolas"/>
                <a:sym typeface="Consolas"/>
              </a:rPr>
              <a:t>=</a:t>
            </a: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569CD6"/>
                </a:solidFill>
                <a:latin typeface="Consolas"/>
                <a:ea typeface="Consolas"/>
                <a:cs typeface="Consolas"/>
                <a:sym typeface="Consolas"/>
              </a:rPr>
              <a:t>new</a:t>
            </a: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4EC9B0"/>
                </a:solidFill>
                <a:latin typeface="Consolas"/>
                <a:ea typeface="Consolas"/>
                <a:cs typeface="Consolas"/>
                <a:sym typeface="Consolas"/>
              </a:rPr>
              <a:t>Schema</a:t>
            </a:r>
            <a:r>
              <a:rPr b="0" i="0" lang="en-US" sz="11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9CDCFE"/>
                </a:solidFill>
                <a:latin typeface="Consolas"/>
                <a:ea typeface="Consolas"/>
                <a:cs typeface="Consolas"/>
                <a:sym typeface="Consolas"/>
              </a:rPr>
              <a:t>title:</a:t>
            </a:r>
            <a:r>
              <a:rPr b="0" i="0" lang="en-US" sz="11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4EC9B0"/>
                </a:solidFill>
                <a:latin typeface="Consolas"/>
                <a:ea typeface="Consolas"/>
                <a:cs typeface="Consolas"/>
                <a:sym typeface="Consolas"/>
              </a:rPr>
              <a:t>type</a:t>
            </a:r>
            <a:r>
              <a:rPr b="0" i="0" lang="en-US" sz="1100" u="none" cap="none" strike="noStrike">
                <a:solidFill>
                  <a:srgbClr val="9CDCFE"/>
                </a:solidFill>
                <a:latin typeface="Consolas"/>
                <a:ea typeface="Consolas"/>
                <a:cs typeface="Consolas"/>
                <a:sym typeface="Consolas"/>
              </a:rPr>
              <a:t>:</a:t>
            </a: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4EC9B0"/>
                </a:solidFill>
                <a:latin typeface="Consolas"/>
                <a:ea typeface="Consolas"/>
                <a:cs typeface="Consolas"/>
                <a:sym typeface="Consolas"/>
              </a:rPr>
              <a:t>String</a:t>
            </a:r>
            <a:r>
              <a:rPr b="0" i="0" lang="en-US" sz="11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1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required:</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569CD6"/>
                </a:solidFill>
                <a:latin typeface="Consolas"/>
                <a:ea typeface="Consolas"/>
                <a:cs typeface="Consolas"/>
                <a:sym typeface="Consolas"/>
              </a:rPr>
              <a:t>true</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'Article title is required’</a:t>
            </a: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6A9955"/>
                </a:solidFill>
                <a:latin typeface="Consolas"/>
                <a:ea typeface="Consolas"/>
                <a:cs typeface="Consolas"/>
                <a:sym typeface="Consolas"/>
              </a:rPr>
              <a:t>//Value-level validation</a:t>
            </a:r>
            <a:endParaRPr b="0" i="0" sz="12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minlength:</a:t>
            </a:r>
            <a:r>
              <a:rPr b="0" i="0" lang="en-US" sz="1200" u="none" cap="none" strike="noStrike">
                <a:solidFill>
                  <a:srgbClr val="CCCCCC"/>
                </a:solidFill>
                <a:latin typeface="Consolas"/>
                <a:ea typeface="Consolas"/>
                <a:cs typeface="Consolas"/>
                <a:sym typeface="Consolas"/>
              </a:rPr>
              <a:t>[</a:t>
            </a:r>
            <a:r>
              <a:rPr b="0" i="0" lang="en-US" sz="1200" u="none" cap="none" strike="noStrike">
                <a:solidFill>
                  <a:srgbClr val="B5CEA8"/>
                </a:solidFill>
                <a:latin typeface="Consolas"/>
                <a:ea typeface="Consolas"/>
                <a:cs typeface="Consolas"/>
                <a:sym typeface="Consolas"/>
              </a:rPr>
              <a:t>5</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CE9178"/>
                </a:solidFill>
                <a:latin typeface="Consolas"/>
                <a:ea typeface="Consolas"/>
                <a:cs typeface="Consolas"/>
                <a:sym typeface="Consolas"/>
              </a:rPr>
              <a:t>'Title must be at least 5 characters.’</a:t>
            </a:r>
            <a:r>
              <a:rPr b="0" i="0" lang="en-US" sz="12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200" u="none" cap="none" strike="noStrike">
                <a:solidFill>
                  <a:srgbClr val="6A9955"/>
                </a:solidFill>
                <a:latin typeface="Consolas"/>
                <a:ea typeface="Consolas"/>
                <a:cs typeface="Consolas"/>
                <a:sym typeface="Consolas"/>
              </a:rPr>
              <a:t>//String-level validation</a:t>
            </a:r>
            <a:endParaRPr b="0" i="0" sz="12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trim:</a:t>
            </a:r>
            <a:r>
              <a:rPr b="0" i="0" lang="en-US" sz="1200" u="none" cap="none" strike="noStrike">
                <a:solidFill>
                  <a:srgbClr val="CCCCCC"/>
                </a:solidFill>
                <a:latin typeface="Consolas"/>
                <a:ea typeface="Consolas"/>
                <a:cs typeface="Consolas"/>
                <a:sym typeface="Consolas"/>
              </a:rPr>
              <a:t> </a:t>
            </a:r>
            <a:r>
              <a:rPr b="0" i="0" lang="en-US" sz="1200" u="none" cap="none" strike="noStrike">
                <a:solidFill>
                  <a:srgbClr val="569CD6"/>
                </a:solidFill>
                <a:latin typeface="Consolas"/>
                <a:ea typeface="Consolas"/>
                <a:cs typeface="Consolas"/>
                <a:sym typeface="Consolas"/>
              </a:rPr>
              <a:t>true</a:t>
            </a:r>
            <a:endParaRPr b="0" i="0" sz="12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1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9CDCFE"/>
                </a:solidFill>
                <a:latin typeface="Consolas"/>
                <a:ea typeface="Consolas"/>
                <a:cs typeface="Consolas"/>
                <a:sym typeface="Consolas"/>
              </a:rPr>
              <a:t>slug:</a:t>
            </a:r>
            <a:r>
              <a:rPr b="0" i="0" lang="en-US" sz="11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4EC9B0"/>
                </a:solidFill>
                <a:latin typeface="Consolas"/>
                <a:ea typeface="Consolas"/>
                <a:cs typeface="Consolas"/>
                <a:sym typeface="Consolas"/>
              </a:rPr>
              <a:t>type</a:t>
            </a:r>
            <a:r>
              <a:rPr b="0" i="0" lang="en-US" sz="1100" u="none" cap="none" strike="noStrike">
                <a:solidFill>
                  <a:srgbClr val="9CDCFE"/>
                </a:solidFill>
                <a:latin typeface="Consolas"/>
                <a:ea typeface="Consolas"/>
                <a:cs typeface="Consolas"/>
                <a:sym typeface="Consolas"/>
              </a:rPr>
              <a:t>:</a:t>
            </a: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4EC9B0"/>
                </a:solidFill>
                <a:latin typeface="Consolas"/>
                <a:ea typeface="Consolas"/>
                <a:cs typeface="Consolas"/>
                <a:sym typeface="Consolas"/>
              </a:rPr>
              <a:t>String</a:t>
            </a:r>
            <a:r>
              <a:rPr b="0" i="0" lang="en-US" sz="11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9CDCFE"/>
                </a:solidFill>
                <a:latin typeface="Consolas"/>
                <a:ea typeface="Consolas"/>
                <a:cs typeface="Consolas"/>
                <a:sym typeface="Consolas"/>
              </a:rPr>
              <a:t>required:</a:t>
            </a: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569CD6"/>
                </a:solidFill>
                <a:latin typeface="Consolas"/>
                <a:ea typeface="Consolas"/>
                <a:cs typeface="Consolas"/>
                <a:sym typeface="Consolas"/>
              </a:rPr>
              <a:t>true</a:t>
            </a:r>
            <a:r>
              <a:rPr b="0" i="0" lang="en-US" sz="11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9CDCFE"/>
                </a:solidFill>
                <a:latin typeface="Consolas"/>
                <a:ea typeface="Consolas"/>
                <a:cs typeface="Consolas"/>
                <a:sym typeface="Consolas"/>
              </a:rPr>
              <a:t>lowercase:</a:t>
            </a: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569CD6"/>
                </a:solidFill>
                <a:latin typeface="Consolas"/>
                <a:ea typeface="Consolas"/>
                <a:cs typeface="Consolas"/>
                <a:sym typeface="Consolas"/>
              </a:rPr>
              <a:t>true</a:t>
            </a:r>
            <a:r>
              <a:rPr b="0" i="0" lang="en-US" sz="11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1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9CDCFE"/>
                </a:solidFill>
                <a:latin typeface="Consolas"/>
                <a:ea typeface="Consolas"/>
                <a:cs typeface="Consolas"/>
                <a:sym typeface="Consolas"/>
              </a:rPr>
              <a:t>published:</a:t>
            </a:r>
            <a:r>
              <a:rPr b="0" i="0" lang="en-US" sz="11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4EC9B0"/>
                </a:solidFill>
                <a:latin typeface="Consolas"/>
                <a:ea typeface="Consolas"/>
                <a:cs typeface="Consolas"/>
                <a:sym typeface="Consolas"/>
              </a:rPr>
              <a:t>type</a:t>
            </a:r>
            <a:r>
              <a:rPr b="0" i="0" lang="en-US" sz="1100" u="none" cap="none" strike="noStrike">
                <a:solidFill>
                  <a:srgbClr val="9CDCFE"/>
                </a:solidFill>
                <a:latin typeface="Consolas"/>
                <a:ea typeface="Consolas"/>
                <a:cs typeface="Consolas"/>
                <a:sym typeface="Consolas"/>
              </a:rPr>
              <a:t>:</a:t>
            </a: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4EC9B0"/>
                </a:solidFill>
                <a:latin typeface="Consolas"/>
                <a:ea typeface="Consolas"/>
                <a:cs typeface="Consolas"/>
                <a:sym typeface="Consolas"/>
              </a:rPr>
              <a:t>Boolean</a:t>
            </a:r>
            <a:r>
              <a:rPr b="0" i="0" lang="en-US" sz="11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9CDCFE"/>
                </a:solidFill>
                <a:latin typeface="Consolas"/>
                <a:ea typeface="Consolas"/>
                <a:cs typeface="Consolas"/>
                <a:sym typeface="Consolas"/>
              </a:rPr>
              <a:t>default:</a:t>
            </a: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569CD6"/>
                </a:solidFill>
                <a:latin typeface="Consolas"/>
                <a:ea typeface="Consolas"/>
                <a:cs typeface="Consolas"/>
                <a:sym typeface="Consolas"/>
              </a:rPr>
              <a:t>false</a:t>
            </a:r>
            <a:r>
              <a:rPr b="0" i="0" lang="en-US" sz="11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1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9CDCFE"/>
                </a:solidFill>
                <a:latin typeface="Consolas"/>
                <a:ea typeface="Consolas"/>
                <a:cs typeface="Consolas"/>
                <a:sym typeface="Consolas"/>
              </a:rPr>
              <a:t>author:</a:t>
            </a:r>
            <a:r>
              <a:rPr b="0" i="0" lang="en-US" sz="11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4EC9B0"/>
                </a:solidFill>
                <a:latin typeface="Consolas"/>
                <a:ea typeface="Consolas"/>
                <a:cs typeface="Consolas"/>
                <a:sym typeface="Consolas"/>
              </a:rPr>
              <a:t>type</a:t>
            </a:r>
            <a:r>
              <a:rPr b="0" i="0" lang="en-US" sz="1100" u="none" cap="none" strike="noStrike">
                <a:solidFill>
                  <a:srgbClr val="9CDCFE"/>
                </a:solidFill>
                <a:latin typeface="Consolas"/>
                <a:ea typeface="Consolas"/>
                <a:cs typeface="Consolas"/>
                <a:sym typeface="Consolas"/>
              </a:rPr>
              <a:t>:</a:t>
            </a: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4EC9B0"/>
                </a:solidFill>
                <a:latin typeface="Consolas"/>
                <a:ea typeface="Consolas"/>
                <a:cs typeface="Consolas"/>
                <a:sym typeface="Consolas"/>
              </a:rPr>
              <a:t>String</a:t>
            </a:r>
            <a:r>
              <a:rPr b="0" i="0" lang="en-US" sz="11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9CDCFE"/>
                </a:solidFill>
                <a:latin typeface="Consolas"/>
                <a:ea typeface="Consolas"/>
                <a:cs typeface="Consolas"/>
                <a:sym typeface="Consolas"/>
              </a:rPr>
              <a:t>required:</a:t>
            </a: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569CD6"/>
                </a:solidFill>
                <a:latin typeface="Consolas"/>
                <a:ea typeface="Consolas"/>
                <a:cs typeface="Consolas"/>
                <a:sym typeface="Consolas"/>
              </a:rPr>
              <a:t>true</a:t>
            </a:r>
            <a:r>
              <a:rPr b="0" i="0" lang="en-US" sz="11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1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4EC9B0"/>
                </a:solidFill>
                <a:latin typeface="Consolas"/>
                <a:ea typeface="Consolas"/>
                <a:cs typeface="Consolas"/>
                <a:sym typeface="Consolas"/>
              </a:rPr>
              <a:t>content</a:t>
            </a:r>
            <a:r>
              <a:rPr b="0" i="0" lang="en-US" sz="1100" u="none" cap="none" strike="noStrike">
                <a:solidFill>
                  <a:srgbClr val="9CDCFE"/>
                </a:solidFill>
                <a:latin typeface="Consolas"/>
                <a:ea typeface="Consolas"/>
                <a:cs typeface="Consolas"/>
                <a:sym typeface="Consolas"/>
              </a:rPr>
              <a:t>:</a:t>
            </a: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4EC9B0"/>
                </a:solidFill>
                <a:latin typeface="Consolas"/>
                <a:ea typeface="Consolas"/>
                <a:cs typeface="Consolas"/>
                <a:sym typeface="Consolas"/>
              </a:rPr>
              <a:t>String</a:t>
            </a:r>
            <a:r>
              <a:rPr b="0" i="0" lang="en-US" sz="11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9CDCFE"/>
                </a:solidFill>
                <a:latin typeface="Consolas"/>
                <a:ea typeface="Consolas"/>
                <a:cs typeface="Consolas"/>
                <a:sym typeface="Consolas"/>
              </a:rPr>
              <a:t>tags:</a:t>
            </a: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4EC9B0"/>
                </a:solidFill>
                <a:latin typeface="Consolas"/>
                <a:ea typeface="Consolas"/>
                <a:cs typeface="Consolas"/>
                <a:sym typeface="Consolas"/>
              </a:rPr>
              <a:t>String</a:t>
            </a:r>
            <a:r>
              <a:rPr b="0" i="0" lang="en-US" sz="11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9CDCFE"/>
                </a:solidFill>
                <a:latin typeface="Consolas"/>
                <a:ea typeface="Consolas"/>
                <a:cs typeface="Consolas"/>
                <a:sym typeface="Consolas"/>
              </a:rPr>
              <a:t>createdAt:</a:t>
            </a:r>
            <a:r>
              <a:rPr b="0" i="0" lang="en-US" sz="11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4EC9B0"/>
                </a:solidFill>
                <a:latin typeface="Consolas"/>
                <a:ea typeface="Consolas"/>
                <a:cs typeface="Consolas"/>
                <a:sym typeface="Consolas"/>
              </a:rPr>
              <a:t>type</a:t>
            </a:r>
            <a:r>
              <a:rPr b="0" i="0" lang="en-US" sz="1100" u="none" cap="none" strike="noStrike">
                <a:solidFill>
                  <a:srgbClr val="9CDCFE"/>
                </a:solidFill>
                <a:latin typeface="Consolas"/>
                <a:ea typeface="Consolas"/>
                <a:cs typeface="Consolas"/>
                <a:sym typeface="Consolas"/>
              </a:rPr>
              <a:t>:</a:t>
            </a: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4EC9B0"/>
                </a:solidFill>
                <a:latin typeface="Consolas"/>
                <a:ea typeface="Consolas"/>
                <a:cs typeface="Consolas"/>
                <a:sym typeface="Consolas"/>
              </a:rPr>
              <a:t>Date</a:t>
            </a:r>
            <a:r>
              <a:rPr b="0" i="0" lang="en-US" sz="11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DCDCAA"/>
                </a:solidFill>
                <a:latin typeface="Consolas"/>
                <a:ea typeface="Consolas"/>
                <a:cs typeface="Consolas"/>
                <a:sym typeface="Consolas"/>
              </a:rPr>
              <a:t>default</a:t>
            </a:r>
            <a:r>
              <a:rPr b="0" i="0" lang="en-US" sz="1100" u="none" cap="none" strike="noStrike">
                <a:solidFill>
                  <a:srgbClr val="9CDCFE"/>
                </a:solidFill>
                <a:latin typeface="Consolas"/>
                <a:ea typeface="Consolas"/>
                <a:cs typeface="Consolas"/>
                <a:sym typeface="Consolas"/>
              </a:rPr>
              <a:t>:</a:t>
            </a:r>
            <a:r>
              <a:rPr b="0" i="0" lang="en-US" sz="1100" u="none" cap="none" strike="noStrike">
                <a:solidFill>
                  <a:srgbClr val="CCCCCC"/>
                </a:solidFill>
                <a:latin typeface="Consolas"/>
                <a:ea typeface="Consolas"/>
                <a:cs typeface="Consolas"/>
                <a:sym typeface="Consolas"/>
              </a:rPr>
              <a:t> () </a:t>
            </a:r>
            <a:r>
              <a:rPr b="0" i="0" lang="en-US" sz="1100" u="none" cap="none" strike="noStrike">
                <a:solidFill>
                  <a:srgbClr val="569CD6"/>
                </a:solidFill>
                <a:latin typeface="Consolas"/>
                <a:ea typeface="Consolas"/>
                <a:cs typeface="Consolas"/>
                <a:sym typeface="Consolas"/>
              </a:rPr>
              <a:t>=&gt;</a:t>
            </a: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4EC9B0"/>
                </a:solidFill>
                <a:latin typeface="Consolas"/>
                <a:ea typeface="Consolas"/>
                <a:cs typeface="Consolas"/>
                <a:sym typeface="Consolas"/>
              </a:rPr>
              <a:t>Date</a:t>
            </a:r>
            <a:r>
              <a:rPr b="0" i="0" lang="en-US" sz="1100" u="none" cap="none" strike="noStrike">
                <a:solidFill>
                  <a:srgbClr val="CCCCCC"/>
                </a:solidFill>
                <a:latin typeface="Consolas"/>
                <a:ea typeface="Consolas"/>
                <a:cs typeface="Consolas"/>
                <a:sym typeface="Consolas"/>
              </a:rPr>
              <a:t>.</a:t>
            </a:r>
            <a:r>
              <a:rPr b="0" i="0" lang="en-US" sz="1100" u="none" cap="none" strike="noStrike">
                <a:solidFill>
                  <a:srgbClr val="DCDCAA"/>
                </a:solidFill>
                <a:latin typeface="Consolas"/>
                <a:ea typeface="Consolas"/>
                <a:cs typeface="Consolas"/>
                <a:sym typeface="Consolas"/>
              </a:rPr>
              <a:t>now</a:t>
            </a:r>
            <a:r>
              <a:rPr b="0" i="0" lang="en-US" sz="11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9CDCFE"/>
                </a:solidFill>
                <a:latin typeface="Consolas"/>
                <a:ea typeface="Consolas"/>
                <a:cs typeface="Consolas"/>
                <a:sym typeface="Consolas"/>
              </a:rPr>
              <a:t>immutable:</a:t>
            </a: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569CD6"/>
                </a:solidFill>
                <a:latin typeface="Consolas"/>
                <a:ea typeface="Consolas"/>
                <a:cs typeface="Consolas"/>
                <a:sym typeface="Consolas"/>
              </a:rPr>
              <a:t>true</a:t>
            </a:r>
            <a:r>
              <a:rPr b="0" i="0" lang="en-US" sz="11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1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4EC9B0"/>
                </a:solidFill>
                <a:latin typeface="Consolas"/>
                <a:ea typeface="Consolas"/>
                <a:cs typeface="Consolas"/>
                <a:sym typeface="Consolas"/>
              </a:rPr>
              <a:t>updatedAt</a:t>
            </a:r>
            <a:r>
              <a:rPr b="0" i="0" lang="en-US" sz="1100" u="none" cap="none" strike="noStrike">
                <a:solidFill>
                  <a:srgbClr val="9CDCFE"/>
                </a:solidFill>
                <a:latin typeface="Consolas"/>
                <a:ea typeface="Consolas"/>
                <a:cs typeface="Consolas"/>
                <a:sym typeface="Consolas"/>
              </a:rPr>
              <a:t>:</a:t>
            </a: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4EC9B0"/>
                </a:solidFill>
                <a:latin typeface="Consolas"/>
                <a:ea typeface="Consolas"/>
                <a:cs typeface="Consolas"/>
                <a:sym typeface="Consolas"/>
              </a:rPr>
              <a:t>Date</a:t>
            </a:r>
            <a:r>
              <a:rPr b="0" i="0" lang="en-US" sz="11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9CDCFE"/>
                </a:solidFill>
                <a:latin typeface="Consolas"/>
                <a:ea typeface="Consolas"/>
                <a:cs typeface="Consolas"/>
                <a:sym typeface="Consolas"/>
              </a:rPr>
              <a:t>comments:</a:t>
            </a:r>
            <a:r>
              <a:rPr b="0" i="0" lang="en-US" sz="11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4EC9B0"/>
                </a:solidFill>
                <a:latin typeface="Consolas"/>
                <a:ea typeface="Consolas"/>
                <a:cs typeface="Consolas"/>
                <a:sym typeface="Consolas"/>
              </a:rPr>
              <a:t>user</a:t>
            </a:r>
            <a:r>
              <a:rPr b="0" i="0" lang="en-US" sz="1100" u="none" cap="none" strike="noStrike">
                <a:solidFill>
                  <a:srgbClr val="9CDCFE"/>
                </a:solidFill>
                <a:latin typeface="Consolas"/>
                <a:ea typeface="Consolas"/>
                <a:cs typeface="Consolas"/>
                <a:sym typeface="Consolas"/>
              </a:rPr>
              <a:t>:</a:t>
            </a: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4EC9B0"/>
                </a:solidFill>
                <a:latin typeface="Consolas"/>
                <a:ea typeface="Consolas"/>
                <a:cs typeface="Consolas"/>
                <a:sym typeface="Consolas"/>
              </a:rPr>
              <a:t>String</a:t>
            </a:r>
            <a:r>
              <a:rPr b="0" i="0" lang="en-US" sz="11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4EC9B0"/>
                </a:solidFill>
                <a:latin typeface="Consolas"/>
                <a:ea typeface="Consolas"/>
                <a:cs typeface="Consolas"/>
                <a:sym typeface="Consolas"/>
              </a:rPr>
              <a:t>content</a:t>
            </a:r>
            <a:r>
              <a:rPr b="0" i="0" lang="en-US" sz="1100" u="none" cap="none" strike="noStrike">
                <a:solidFill>
                  <a:srgbClr val="9CDCFE"/>
                </a:solidFill>
                <a:latin typeface="Consolas"/>
                <a:ea typeface="Consolas"/>
                <a:cs typeface="Consolas"/>
                <a:sym typeface="Consolas"/>
              </a:rPr>
              <a:t>:</a:t>
            </a: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4EC9B0"/>
                </a:solidFill>
                <a:latin typeface="Consolas"/>
                <a:ea typeface="Consolas"/>
                <a:cs typeface="Consolas"/>
                <a:sym typeface="Consolas"/>
              </a:rPr>
              <a:t>String</a:t>
            </a:r>
            <a:r>
              <a:rPr b="0" i="0" lang="en-US" sz="11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4EC9B0"/>
                </a:solidFill>
                <a:latin typeface="Consolas"/>
                <a:ea typeface="Consolas"/>
                <a:cs typeface="Consolas"/>
                <a:sym typeface="Consolas"/>
              </a:rPr>
              <a:t>votes</a:t>
            </a:r>
            <a:r>
              <a:rPr b="0" i="0" lang="en-US" sz="1100" u="none" cap="none" strike="noStrike">
                <a:solidFill>
                  <a:srgbClr val="9CDCFE"/>
                </a:solidFill>
                <a:latin typeface="Consolas"/>
                <a:ea typeface="Consolas"/>
                <a:cs typeface="Consolas"/>
                <a:sym typeface="Consolas"/>
              </a:rPr>
              <a:t>:</a:t>
            </a:r>
            <a:r>
              <a:rPr b="0" i="0" lang="en-US" sz="1100" u="none" cap="none" strike="noStrike">
                <a:solidFill>
                  <a:srgbClr val="CCCCCC"/>
                </a:solidFill>
                <a:latin typeface="Consolas"/>
                <a:ea typeface="Consolas"/>
                <a:cs typeface="Consolas"/>
                <a:sym typeface="Consolas"/>
              </a:rPr>
              <a:t> </a:t>
            </a:r>
            <a:r>
              <a:rPr b="0" i="0" lang="en-US" sz="1100" u="none" cap="none" strike="noStrike">
                <a:solidFill>
                  <a:srgbClr val="4EC9B0"/>
                </a:solidFill>
                <a:latin typeface="Consolas"/>
                <a:ea typeface="Consolas"/>
                <a:cs typeface="Consolas"/>
                <a:sym typeface="Consolas"/>
              </a:rPr>
              <a:t>Number</a:t>
            </a:r>
            <a:endParaRPr b="0" i="0" sz="11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1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100" u="none" cap="none" strike="noStrike">
                <a:solidFill>
                  <a:srgbClr val="CCCCCC"/>
                </a:solidFill>
                <a:latin typeface="Consolas"/>
                <a:ea typeface="Consolas"/>
                <a:cs typeface="Consolas"/>
                <a:sym typeface="Consolas"/>
              </a:rPr>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0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Other useful methods</a:t>
            </a:r>
            <a:endParaRPr/>
          </a:p>
        </p:txBody>
      </p:sp>
      <p:sp>
        <p:nvSpPr>
          <p:cNvPr id="284" name="Google Shape;284;p107"/>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Mongoose uses many standard MongoDB methods plus introduces many extra helper methods that are abstracted from regular MongoDB methods.</a:t>
            </a:r>
            <a:endParaRPr/>
          </a:p>
          <a:p>
            <a:pPr indent="-342900" lvl="0" marL="457200" rtl="0" algn="just">
              <a:lnSpc>
                <a:spcPct val="90000"/>
              </a:lnSpc>
              <a:spcBef>
                <a:spcPts val="1000"/>
              </a:spcBef>
              <a:spcAft>
                <a:spcPts val="0"/>
              </a:spcAft>
              <a:buSzPts val="1800"/>
              <a:buChar char="•"/>
            </a:pPr>
            <a:r>
              <a:rPr lang="en-US"/>
              <a:t>The exists() method returns either null or the ObjectId of a document that matches the provided query.</a:t>
            </a:r>
            <a:endParaRPr/>
          </a:p>
        </p:txBody>
      </p:sp>
      <p:sp>
        <p:nvSpPr>
          <p:cNvPr id="285" name="Google Shape;285;p10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6" name="Google Shape;286;p107"/>
          <p:cNvSpPr txBox="1"/>
          <p:nvPr/>
        </p:nvSpPr>
        <p:spPr>
          <a:xfrm>
            <a:off x="1332634" y="3815440"/>
            <a:ext cx="6094268" cy="307777"/>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blog</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await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Blog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exists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title: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"Awesome Post!"</a:t>
            </a:r>
            <a:r>
              <a:rPr b="0" i="0" lang="en-US" sz="1400" u="none" cap="none" strike="noStrike">
                <a:solidFill>
                  <a:srgbClr val="CCCCCC"/>
                </a:solidFill>
                <a:latin typeface="Consolas"/>
                <a:ea typeface="Consolas"/>
                <a:cs typeface="Consolas"/>
                <a:sym typeface="Consolas"/>
              </a:rPr>
              <a:t> })</a:t>
            </a:r>
            <a:endParaRPr/>
          </a:p>
        </p:txBody>
      </p:sp>
      <p:pic>
        <p:nvPicPr>
          <p:cNvPr id="287" name="Google Shape;287;p107"/>
          <p:cNvPicPr preferRelativeResize="0"/>
          <p:nvPr/>
        </p:nvPicPr>
        <p:blipFill rotWithShape="1">
          <a:blip r:embed="rId3">
            <a:alphaModFix/>
          </a:blip>
          <a:srcRect b="0" l="0" r="0" t="0"/>
          <a:stretch/>
        </p:blipFill>
        <p:spPr>
          <a:xfrm>
            <a:off x="1332634" y="4252603"/>
            <a:ext cx="5458587" cy="75258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08"/>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Other useful methods - 2</a:t>
            </a:r>
            <a:endParaRPr/>
          </a:p>
        </p:txBody>
      </p:sp>
      <p:sp>
        <p:nvSpPr>
          <p:cNvPr id="294" name="Google Shape;294;p108"/>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The where() method allows us to chain and build queries.</a:t>
            </a:r>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a:p>
            <a:pPr indent="-342900" lvl="0" marL="457200" rtl="0" algn="just">
              <a:lnSpc>
                <a:spcPct val="90000"/>
              </a:lnSpc>
              <a:spcBef>
                <a:spcPts val="1000"/>
              </a:spcBef>
              <a:spcAft>
                <a:spcPts val="0"/>
              </a:spcAft>
              <a:buSzPts val="1800"/>
              <a:buChar char="•"/>
            </a:pPr>
            <a:r>
              <a:rPr lang="en-US"/>
              <a:t>To include projection when using the where() method, chain the select() method after your query.</a:t>
            </a:r>
            <a:endParaRPr/>
          </a:p>
        </p:txBody>
      </p:sp>
      <p:sp>
        <p:nvSpPr>
          <p:cNvPr id="295" name="Google Shape;295;p10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96" name="Google Shape;296;p108"/>
          <p:cNvSpPr txBox="1"/>
          <p:nvPr/>
        </p:nvSpPr>
        <p:spPr>
          <a:xfrm>
            <a:off x="1319645" y="2337836"/>
            <a:ext cx="10034155" cy="1169551"/>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Instead of using a standard find method</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blogFind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await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Blog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findOne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title:</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9CDCFE"/>
                </a:solidFill>
                <a:latin typeface="Consolas"/>
                <a:ea typeface="Consolas"/>
                <a:cs typeface="Consolas"/>
                <a:sym typeface="Consolas"/>
              </a:rPr>
              <a:t>$regex:</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'Awesome'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$options: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'i'</a:t>
            </a:r>
            <a:r>
              <a:rPr b="0" i="0" lang="en-US" sz="1400" u="none" cap="none" strike="noStrike">
                <a:solidFill>
                  <a:srgbClr val="CCCCCC"/>
                </a:solidFill>
                <a:latin typeface="Consolas"/>
                <a:ea typeface="Consolas"/>
                <a:cs typeface="Consolas"/>
                <a:sym typeface="Consolas"/>
              </a:rPr>
              <a:t> }  });</a:t>
            </a:r>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Use the equivalent where() method</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blogWhere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await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Blog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where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"title"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equals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$regex:</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'Awesome'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$options: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'i'</a:t>
            </a:r>
            <a:r>
              <a:rPr b="0" i="0" lang="en-US" sz="1400" u="none" cap="none" strike="noStrike">
                <a:solidFill>
                  <a:srgbClr val="CCCCCC"/>
                </a:solidFill>
                <a:latin typeface="Consolas"/>
                <a:ea typeface="Consolas"/>
                <a:cs typeface="Consolas"/>
                <a:sym typeface="Consolas"/>
              </a:rPr>
              <a:t> });</a:t>
            </a:r>
            <a:endParaRPr/>
          </a:p>
        </p:txBody>
      </p:sp>
      <p:sp>
        <p:nvSpPr>
          <p:cNvPr id="297" name="Google Shape;297;p108"/>
          <p:cNvSpPr txBox="1"/>
          <p:nvPr/>
        </p:nvSpPr>
        <p:spPr>
          <a:xfrm>
            <a:off x="1330035" y="4663681"/>
            <a:ext cx="10023765" cy="52322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blogWhere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await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Blog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where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"title"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equals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$regex:</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'Awesome'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$options: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'i'</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select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"title author"</a:t>
            </a:r>
            <a:r>
              <a:rPr b="0" i="0" lang="en-US" sz="1400" u="none" cap="none" strike="noStrike">
                <a:solidFill>
                  <a:srgbClr val="CCCCCC"/>
                </a:solidFill>
                <a:latin typeface="Consolas"/>
                <a:ea typeface="Consolas"/>
                <a:cs typeface="Consolas"/>
                <a:sym typeface="Consolas"/>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09"/>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Multiple schemas</a:t>
            </a:r>
            <a:endParaRPr/>
          </a:p>
        </p:txBody>
      </p:sp>
      <p:sp>
        <p:nvSpPr>
          <p:cNvPr id="303" name="Google Shape;303;p109"/>
          <p:cNvSpPr txBox="1"/>
          <p:nvPr>
            <p:ph idx="1" type="body"/>
          </p:nvPr>
        </p:nvSpPr>
        <p:spPr>
          <a:xfrm>
            <a:off x="838200" y="1535810"/>
            <a:ext cx="6830291" cy="4944889"/>
          </a:xfrm>
          <a:prstGeom prst="rect">
            <a:avLst/>
          </a:prstGeom>
          <a:noFill/>
          <a:ln>
            <a:noFill/>
          </a:ln>
        </p:spPr>
        <p:txBody>
          <a:bodyPr anchorCtr="0" anchor="t" bIns="45700" lIns="91425" spcFirstLastPara="1" rIns="91425" wrap="square" tIns="45700">
            <a:normAutofit lnSpcReduction="10000"/>
          </a:bodyPr>
          <a:lstStyle/>
          <a:p>
            <a:pPr indent="-342900" lvl="0" marL="457200" rtl="0" algn="just">
              <a:lnSpc>
                <a:spcPct val="90000"/>
              </a:lnSpc>
              <a:spcBef>
                <a:spcPts val="1000"/>
              </a:spcBef>
              <a:spcAft>
                <a:spcPts val="0"/>
              </a:spcAft>
              <a:buSzPts val="1800"/>
              <a:buChar char="•"/>
            </a:pPr>
            <a:r>
              <a:rPr lang="en-US"/>
              <a:t>In MongoDB, data that is accessed together should be stored together.</a:t>
            </a:r>
            <a:endParaRPr/>
          </a:p>
          <a:p>
            <a:pPr indent="-342900" lvl="0" marL="457200" rtl="0" algn="just">
              <a:lnSpc>
                <a:spcPct val="90000"/>
              </a:lnSpc>
              <a:spcBef>
                <a:spcPts val="1000"/>
              </a:spcBef>
              <a:spcAft>
                <a:spcPts val="0"/>
              </a:spcAft>
              <a:buSzPts val="1800"/>
              <a:buChar char="•"/>
            </a:pPr>
            <a:r>
              <a:rPr lang="en-US"/>
              <a:t>Nest data within the same schema when it makes sense.</a:t>
            </a:r>
            <a:endParaRPr/>
          </a:p>
          <a:p>
            <a:pPr indent="-342900" lvl="0" marL="457200" rtl="0" algn="just">
              <a:lnSpc>
                <a:spcPct val="90000"/>
              </a:lnSpc>
              <a:spcBef>
                <a:spcPts val="1000"/>
              </a:spcBef>
              <a:spcAft>
                <a:spcPts val="0"/>
              </a:spcAft>
              <a:buSzPts val="1800"/>
              <a:buChar char="•"/>
            </a:pPr>
            <a:r>
              <a:rPr lang="en-US"/>
              <a:t>If you have the need for separate schemas, Mongoose makes it a breeze.</a:t>
            </a:r>
            <a:endParaRPr/>
          </a:p>
          <a:p>
            <a:pPr indent="-342900" lvl="0" marL="457200" rtl="0" algn="just">
              <a:lnSpc>
                <a:spcPct val="90000"/>
              </a:lnSpc>
              <a:spcBef>
                <a:spcPts val="1000"/>
              </a:spcBef>
              <a:spcAft>
                <a:spcPts val="0"/>
              </a:spcAft>
              <a:buSzPts val="1800"/>
              <a:buChar char="•"/>
            </a:pPr>
            <a:r>
              <a:rPr lang="en-US"/>
              <a:t>Exam: </a:t>
            </a:r>
            <a:endParaRPr/>
          </a:p>
          <a:p>
            <a:pPr indent="-342900" lvl="1" marL="914400" rtl="0" algn="just">
              <a:lnSpc>
                <a:spcPct val="90000"/>
              </a:lnSpc>
              <a:spcBef>
                <a:spcPts val="500"/>
              </a:spcBef>
              <a:spcAft>
                <a:spcPts val="0"/>
              </a:spcAft>
              <a:buSzPts val="1800"/>
              <a:buChar char="•"/>
            </a:pPr>
            <a:r>
              <a:rPr lang="en-US"/>
              <a:t>We’ll create a new file, User.js, in the model folder.</a:t>
            </a:r>
            <a:endParaRPr/>
          </a:p>
          <a:p>
            <a:pPr indent="-342900" lvl="1" marL="914400" rtl="0" algn="just">
              <a:lnSpc>
                <a:spcPct val="90000"/>
              </a:lnSpc>
              <a:spcBef>
                <a:spcPts val="500"/>
              </a:spcBef>
              <a:spcAft>
                <a:spcPts val="0"/>
              </a:spcAft>
              <a:buSzPts val="1800"/>
              <a:buChar char="•"/>
            </a:pPr>
            <a:r>
              <a:rPr lang="en-US"/>
              <a:t>For the email, we are using a new property, minLength, to require a minimum character length for this string.</a:t>
            </a:r>
            <a:endParaRPr/>
          </a:p>
        </p:txBody>
      </p:sp>
      <p:sp>
        <p:nvSpPr>
          <p:cNvPr id="304" name="Google Shape;304;p10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05" name="Google Shape;305;p109"/>
          <p:cNvSpPr txBox="1"/>
          <p:nvPr/>
        </p:nvSpPr>
        <p:spPr>
          <a:xfrm>
            <a:off x="8162925" y="1610096"/>
            <a:ext cx="4029075" cy="3970318"/>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C586C0"/>
                </a:solidFill>
                <a:latin typeface="Consolas"/>
                <a:ea typeface="Consolas"/>
                <a:cs typeface="Consolas"/>
                <a:sym typeface="Consolas"/>
              </a:rPr>
              <a:t>import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mongoose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from</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'mongoose'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Schema</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model</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mongoose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userSchema</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new</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Schema</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name:</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type</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String</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required: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true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email:</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type</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String</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minLength:</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10</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required: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true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lowercase: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true</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User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model</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'User'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userSchema</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9CDCFE"/>
                </a:solidFill>
                <a:latin typeface="Consolas"/>
                <a:ea typeface="Consolas"/>
                <a:cs typeface="Consolas"/>
                <a:sym typeface="Consolas"/>
              </a:rPr>
              <a:t>module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exports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User</a:t>
            </a:r>
            <a:r>
              <a:rPr b="0" i="0" lang="en-US" sz="1400" u="none" cap="none" strike="noStrike">
                <a:solidFill>
                  <a:srgbClr val="CCCCCC"/>
                </a:solidFill>
                <a:latin typeface="Consolas"/>
                <a:ea typeface="Consolas"/>
                <a:cs typeface="Consolas"/>
                <a:sym typeface="Consolas"/>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10"/>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Multiple schemas - 2</a:t>
            </a:r>
            <a:endParaRPr/>
          </a:p>
        </p:txBody>
      </p:sp>
      <p:sp>
        <p:nvSpPr>
          <p:cNvPr id="311" name="Google Shape;311;p110"/>
          <p:cNvSpPr txBox="1"/>
          <p:nvPr>
            <p:ph idx="1" type="body"/>
          </p:nvPr>
        </p:nvSpPr>
        <p:spPr>
          <a:xfrm>
            <a:off x="838200" y="1535810"/>
            <a:ext cx="5936673" cy="4944889"/>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Exam – cont’d: </a:t>
            </a:r>
            <a:endParaRPr/>
          </a:p>
          <a:p>
            <a:pPr indent="-342900" lvl="1" marL="914400" rtl="0" algn="just">
              <a:lnSpc>
                <a:spcPct val="90000"/>
              </a:lnSpc>
              <a:spcBef>
                <a:spcPts val="500"/>
              </a:spcBef>
              <a:spcAft>
                <a:spcPts val="0"/>
              </a:spcAft>
              <a:buSzPts val="1800"/>
              <a:buChar char="•"/>
            </a:pPr>
            <a:r>
              <a:rPr lang="en-US"/>
              <a:t>Now we’ll reference this new user model in our blog schema for the author and comments.user.</a:t>
            </a:r>
            <a:endParaRPr/>
          </a:p>
          <a:p>
            <a:pPr indent="-342900" lvl="1" marL="914400" rtl="0" algn="just">
              <a:lnSpc>
                <a:spcPct val="90000"/>
              </a:lnSpc>
              <a:spcBef>
                <a:spcPts val="500"/>
              </a:spcBef>
              <a:spcAft>
                <a:spcPts val="0"/>
              </a:spcAft>
              <a:buSzPts val="1800"/>
              <a:buChar char="•"/>
            </a:pPr>
            <a:r>
              <a:rPr lang="en-US"/>
              <a:t>Set the author and comments.user to SchemaTypes.ObjectId and added a ref, or reference, to the user model.</a:t>
            </a:r>
            <a:endParaRPr/>
          </a:p>
          <a:p>
            <a:pPr indent="-342900" lvl="1" marL="914400" rtl="0" algn="just">
              <a:lnSpc>
                <a:spcPct val="90000"/>
              </a:lnSpc>
              <a:spcBef>
                <a:spcPts val="500"/>
              </a:spcBef>
              <a:spcAft>
                <a:spcPts val="0"/>
              </a:spcAft>
              <a:buSzPts val="1800"/>
              <a:buChar char="•"/>
            </a:pPr>
            <a:r>
              <a:rPr lang="en-US"/>
              <a:t>This will allow us to “join” our data a bit later.</a:t>
            </a:r>
            <a:endParaRPr/>
          </a:p>
          <a:p>
            <a:pPr indent="-228600" lvl="1" marL="914400" rtl="0" algn="just">
              <a:lnSpc>
                <a:spcPct val="90000"/>
              </a:lnSpc>
              <a:spcBef>
                <a:spcPts val="500"/>
              </a:spcBef>
              <a:spcAft>
                <a:spcPts val="0"/>
              </a:spcAft>
              <a:buSzPts val="1800"/>
              <a:buNone/>
            </a:pPr>
            <a:r>
              <a:t/>
            </a:r>
            <a:endParaRPr/>
          </a:p>
        </p:txBody>
      </p:sp>
      <p:sp>
        <p:nvSpPr>
          <p:cNvPr id="312" name="Google Shape;312;p11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13" name="Google Shape;313;p110"/>
          <p:cNvSpPr txBox="1"/>
          <p:nvPr/>
        </p:nvSpPr>
        <p:spPr>
          <a:xfrm>
            <a:off x="7196570" y="1195642"/>
            <a:ext cx="4995430" cy="4832092"/>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C586C0"/>
                </a:solidFill>
                <a:latin typeface="Consolas"/>
                <a:ea typeface="Consolas"/>
                <a:cs typeface="Consolas"/>
                <a:sym typeface="Consolas"/>
              </a:rPr>
              <a:t>import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mongoose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from</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'mongoose'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4EC9B0"/>
                </a:solidFill>
                <a:latin typeface="Consolas"/>
                <a:ea typeface="Consolas"/>
                <a:cs typeface="Consolas"/>
                <a:sym typeface="Consolas"/>
              </a:rPr>
              <a:t>Schema</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SchemaTypes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model</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mongoose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blogSchema</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new</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Schema</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author:</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type</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SchemaTypes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EC9B0"/>
                </a:solidFill>
                <a:latin typeface="Consolas"/>
                <a:ea typeface="Consolas"/>
                <a:cs typeface="Consolas"/>
                <a:sym typeface="Consolas"/>
              </a:rPr>
              <a:t>ObjectId</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ref:</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'User'</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required: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true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comments:</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user:</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type</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SchemaTypes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EC9B0"/>
                </a:solidFill>
                <a:latin typeface="Consolas"/>
                <a:ea typeface="Consolas"/>
                <a:cs typeface="Consolas"/>
                <a:sym typeface="Consolas"/>
              </a:rPr>
              <a:t>ObjectId</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ref:</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'User'</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required: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true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content</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String</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votes</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Number</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D4D4D4"/>
                </a:solidFill>
                <a:latin typeface="Consolas"/>
                <a:ea typeface="Consolas"/>
                <a:cs typeface="Consolas"/>
                <a:sym typeface="Consolas"/>
              </a:rPr>
              <a:t>...</a:t>
            </a:r>
            <a:endParaRPr b="0" i="0" sz="1400" u="none" cap="none" strike="noStrike">
              <a:solidFill>
                <a:srgbClr val="CCCCCC"/>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11"/>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Multiple schemas - 3</a:t>
            </a:r>
            <a:endParaRPr/>
          </a:p>
        </p:txBody>
      </p:sp>
      <p:sp>
        <p:nvSpPr>
          <p:cNvPr id="319" name="Google Shape;319;p111"/>
          <p:cNvSpPr txBox="1"/>
          <p:nvPr>
            <p:ph idx="1" type="body"/>
          </p:nvPr>
        </p:nvSpPr>
        <p:spPr>
          <a:xfrm>
            <a:off x="838200" y="1535810"/>
            <a:ext cx="6050973" cy="4944889"/>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Exam – cont’d: </a:t>
            </a:r>
            <a:endParaRPr/>
          </a:p>
          <a:p>
            <a:pPr indent="-342900" lvl="1" marL="914400" rtl="0" algn="just">
              <a:lnSpc>
                <a:spcPct val="90000"/>
              </a:lnSpc>
              <a:spcBef>
                <a:spcPts val="500"/>
              </a:spcBef>
              <a:spcAft>
                <a:spcPts val="0"/>
              </a:spcAft>
              <a:buSzPts val="1800"/>
              <a:buChar char="•"/>
            </a:pPr>
            <a:r>
              <a:rPr lang="en-US"/>
              <a:t>And don’t forget to destructure SchemaTypes from mongoose at the top of the file.</a:t>
            </a:r>
            <a:endParaRPr/>
          </a:p>
          <a:p>
            <a:pPr indent="-342900" lvl="1" marL="914400" rtl="0" algn="just">
              <a:lnSpc>
                <a:spcPct val="90000"/>
              </a:lnSpc>
              <a:spcBef>
                <a:spcPts val="500"/>
              </a:spcBef>
              <a:spcAft>
                <a:spcPts val="0"/>
              </a:spcAft>
              <a:buSzPts val="1800"/>
              <a:buChar char="•"/>
            </a:pPr>
            <a:r>
              <a:rPr lang="en-US"/>
              <a:t>Lastly, let’s update the index.js file. We’ll need to import our new user model, create a new user, and create a new article with the new user’s _id.</a:t>
            </a:r>
            <a:endParaRPr/>
          </a:p>
        </p:txBody>
      </p:sp>
      <p:sp>
        <p:nvSpPr>
          <p:cNvPr id="320" name="Google Shape;320;p11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1" name="Google Shape;321;p111"/>
          <p:cNvSpPr txBox="1"/>
          <p:nvPr/>
        </p:nvSpPr>
        <p:spPr>
          <a:xfrm>
            <a:off x="7356763" y="1535810"/>
            <a:ext cx="4694093" cy="4185761"/>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D4D4D4"/>
                </a:solidFill>
                <a:latin typeface="Consolas"/>
                <a:ea typeface="Consolas"/>
                <a:cs typeface="Consolas"/>
                <a:sym typeface="Consolas"/>
              </a:rPr>
              <a: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586C0"/>
                </a:solidFill>
                <a:latin typeface="Consolas"/>
                <a:ea typeface="Consolas"/>
                <a:cs typeface="Consolas"/>
                <a:sym typeface="Consolas"/>
              </a:rPr>
              <a:t>import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User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from</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'./model/User.js'</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D4D4D4"/>
                </a:solidFill>
                <a:latin typeface="Consolas"/>
                <a:ea typeface="Consolas"/>
                <a:cs typeface="Consolas"/>
                <a:sym typeface="Consolas"/>
              </a:rPr>
              <a: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user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await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User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create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name: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'Jesse Hall'</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email:</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'jesse@email.com'</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article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await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Blog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create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title: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'Awesome Post!'</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slug:</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'Awesome-Post'</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author: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user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_id</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content: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'This is the best post ever'</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tags: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'featured'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'announcement'</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article</a:t>
            </a:r>
            <a:r>
              <a:rPr b="0" i="0" lang="en-US" sz="1400" u="none" cap="none" strike="noStrike">
                <a:solidFill>
                  <a:srgbClr val="CCCCCC"/>
                </a:solidFill>
                <a:latin typeface="Consolas"/>
                <a:ea typeface="Consolas"/>
                <a:cs typeface="Consolas"/>
                <a:sym typeface="Consolas"/>
              </a:rPr>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12"/>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Multiple schemas - 4</a:t>
            </a:r>
            <a:endParaRPr/>
          </a:p>
        </p:txBody>
      </p:sp>
      <p:sp>
        <p:nvSpPr>
          <p:cNvPr id="327" name="Google Shape;327;p112"/>
          <p:cNvSpPr txBox="1"/>
          <p:nvPr>
            <p:ph idx="1" type="body"/>
          </p:nvPr>
        </p:nvSpPr>
        <p:spPr>
          <a:xfrm>
            <a:off x="838200" y="1535810"/>
            <a:ext cx="10446327" cy="4944889"/>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Exam – cont’d: </a:t>
            </a:r>
            <a:endParaRPr/>
          </a:p>
          <a:p>
            <a:pPr indent="-342900" lvl="1" marL="914400" rtl="0" algn="just">
              <a:lnSpc>
                <a:spcPct val="90000"/>
              </a:lnSpc>
              <a:spcBef>
                <a:spcPts val="500"/>
              </a:spcBef>
              <a:spcAft>
                <a:spcPts val="0"/>
              </a:spcAft>
              <a:buSzPts val="1800"/>
              <a:buChar char="•"/>
            </a:pPr>
            <a:r>
              <a:rPr lang="en-US"/>
              <a:t>Notice now that there is a users collection along with the blogs collection in the MongoDB database.</a:t>
            </a:r>
            <a:endParaRPr/>
          </a:p>
          <a:p>
            <a:pPr indent="-342900" lvl="1" marL="914400" rtl="0" algn="just">
              <a:lnSpc>
                <a:spcPct val="90000"/>
              </a:lnSpc>
              <a:spcBef>
                <a:spcPts val="500"/>
              </a:spcBef>
              <a:spcAft>
                <a:spcPts val="0"/>
              </a:spcAft>
              <a:buSzPts val="1800"/>
              <a:buChar char="•"/>
            </a:pPr>
            <a:r>
              <a:rPr lang="en-US"/>
              <a:t>You’ll now see only the user _id in the author field. So, how do we get all of the info for the author along with the article?</a:t>
            </a:r>
            <a:endParaRPr/>
          </a:p>
          <a:p>
            <a:pPr indent="-342900" lvl="1" marL="914400" rtl="0" algn="just">
              <a:lnSpc>
                <a:spcPct val="90000"/>
              </a:lnSpc>
              <a:spcBef>
                <a:spcPts val="500"/>
              </a:spcBef>
              <a:spcAft>
                <a:spcPts val="0"/>
              </a:spcAft>
              <a:buSzPts val="1800"/>
              <a:buChar char="•"/>
            </a:pPr>
            <a:r>
              <a:rPr lang="en-US"/>
              <a:t>We can use the populate() Mongoose method - lets you reference documents in other collections as though you were doing a join in a relational database.</a:t>
            </a:r>
            <a:endParaRPr/>
          </a:p>
          <a:p>
            <a:pPr indent="-228600" lvl="1" marL="914400" rtl="0" algn="just">
              <a:lnSpc>
                <a:spcPct val="90000"/>
              </a:lnSpc>
              <a:spcBef>
                <a:spcPts val="500"/>
              </a:spcBef>
              <a:spcAft>
                <a:spcPts val="0"/>
              </a:spcAft>
              <a:buSzPts val="1800"/>
              <a:buNone/>
            </a:pPr>
            <a:r>
              <a:t/>
            </a:r>
            <a:endParaRPr/>
          </a:p>
          <a:p>
            <a:pPr indent="-228600" lvl="1" marL="914400" rtl="0" algn="just">
              <a:lnSpc>
                <a:spcPct val="90000"/>
              </a:lnSpc>
              <a:spcBef>
                <a:spcPts val="500"/>
              </a:spcBef>
              <a:spcAft>
                <a:spcPts val="0"/>
              </a:spcAft>
              <a:buSzPts val="1800"/>
              <a:buNone/>
            </a:pPr>
            <a:r>
              <a:t/>
            </a:r>
            <a:endParaRPr/>
          </a:p>
          <a:p>
            <a:pPr indent="-342900" lvl="1" marL="914400" rtl="0" algn="just">
              <a:lnSpc>
                <a:spcPct val="90000"/>
              </a:lnSpc>
              <a:spcBef>
                <a:spcPts val="500"/>
              </a:spcBef>
              <a:spcAft>
                <a:spcPts val="0"/>
              </a:spcAft>
              <a:buSzPts val="1800"/>
              <a:buChar char="•"/>
            </a:pPr>
            <a:r>
              <a:rPr lang="en-US"/>
              <a:t>Now the data for the author is populated, or “joined,” into the article data. Mongoose actually uses the MongoDB $lookup method behind the scenes.</a:t>
            </a:r>
            <a:endParaRPr/>
          </a:p>
        </p:txBody>
      </p:sp>
      <p:sp>
        <p:nvSpPr>
          <p:cNvPr id="328" name="Google Shape;328;p11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9" name="Google Shape;329;p112"/>
          <p:cNvSpPr txBox="1"/>
          <p:nvPr/>
        </p:nvSpPr>
        <p:spPr>
          <a:xfrm>
            <a:off x="1557771" y="4798970"/>
            <a:ext cx="9681729" cy="52322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article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await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Blog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findOne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title: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"Awesome Post!"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populate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"author"</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article</a:t>
            </a:r>
            <a:r>
              <a:rPr b="0" i="0" lang="en-US" sz="1400" u="none" cap="none" strike="noStrike">
                <a:solidFill>
                  <a:srgbClr val="CCCCCC"/>
                </a:solidFill>
                <a:latin typeface="Consolas"/>
                <a:ea typeface="Consolas"/>
                <a:cs typeface="Consolas"/>
                <a:sym typeface="Consolas"/>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8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Mongoose ODM</a:t>
            </a:r>
            <a:endParaRPr/>
          </a:p>
        </p:txBody>
      </p:sp>
      <p:sp>
        <p:nvSpPr>
          <p:cNvPr id="106" name="Google Shape;106;p86"/>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90000"/>
              </a:lnSpc>
              <a:spcBef>
                <a:spcPts val="1000"/>
              </a:spcBef>
              <a:spcAft>
                <a:spcPts val="0"/>
              </a:spcAft>
              <a:buClr>
                <a:schemeClr val="dk1"/>
              </a:buClr>
              <a:buSzPts val="1800"/>
              <a:buChar char="•"/>
            </a:pPr>
            <a:r>
              <a:rPr lang="en-US"/>
              <a:t>MongoDB stores data in the form of documents </a:t>
            </a:r>
            <a:endParaRPr/>
          </a:p>
          <a:p>
            <a:pPr indent="-342900" lvl="0" marL="457200" rtl="0" algn="l">
              <a:lnSpc>
                <a:spcPct val="90000"/>
              </a:lnSpc>
              <a:spcBef>
                <a:spcPts val="1000"/>
              </a:spcBef>
              <a:spcAft>
                <a:spcPts val="0"/>
              </a:spcAft>
              <a:buClr>
                <a:schemeClr val="dk1"/>
              </a:buClr>
              <a:buSzPts val="1800"/>
              <a:buChar char="•"/>
            </a:pPr>
            <a:r>
              <a:rPr lang="en-US"/>
              <a:t>No structure imposed on the document </a:t>
            </a:r>
            <a:endParaRPr/>
          </a:p>
          <a:p>
            <a:pPr indent="-342900" lvl="1" marL="914400" rtl="0" algn="l">
              <a:lnSpc>
                <a:spcPct val="90000"/>
              </a:lnSpc>
              <a:spcBef>
                <a:spcPts val="500"/>
              </a:spcBef>
              <a:spcAft>
                <a:spcPts val="0"/>
              </a:spcAft>
              <a:buSzPts val="1800"/>
              <a:buChar char="•"/>
            </a:pPr>
            <a:r>
              <a:rPr lang="en-US"/>
              <a:t>Any document can be stored in any collection </a:t>
            </a:r>
            <a:endParaRPr/>
          </a:p>
          <a:p>
            <a:pPr indent="-342900" lvl="1" marL="914400" rtl="0" algn="l">
              <a:lnSpc>
                <a:spcPct val="90000"/>
              </a:lnSpc>
              <a:spcBef>
                <a:spcPts val="500"/>
              </a:spcBef>
              <a:spcAft>
                <a:spcPts val="0"/>
              </a:spcAft>
              <a:buSzPts val="1800"/>
              <a:buChar char="•"/>
            </a:pPr>
            <a:r>
              <a:rPr lang="en-US"/>
              <a:t>Relies on developer’s discipline to maintain the structure of the documents</a:t>
            </a:r>
            <a:endParaRPr/>
          </a:p>
          <a:p>
            <a:pPr indent="-342900" lvl="0" marL="457200" rtl="0" algn="l">
              <a:lnSpc>
                <a:spcPct val="90000"/>
              </a:lnSpc>
              <a:spcBef>
                <a:spcPts val="1000"/>
              </a:spcBef>
              <a:spcAft>
                <a:spcPts val="0"/>
              </a:spcAft>
              <a:buClr>
                <a:schemeClr val="dk1"/>
              </a:buClr>
              <a:buSzPts val="1800"/>
              <a:buChar char="•"/>
            </a:pPr>
            <a:r>
              <a:rPr lang="en-US"/>
              <a:t>Mongoose ODM</a:t>
            </a:r>
            <a:endParaRPr/>
          </a:p>
          <a:p>
            <a:pPr indent="-342900" lvl="1" marL="914400" rtl="0" algn="l">
              <a:lnSpc>
                <a:spcPct val="90000"/>
              </a:lnSpc>
              <a:spcBef>
                <a:spcPts val="500"/>
              </a:spcBef>
              <a:spcAft>
                <a:spcPts val="0"/>
              </a:spcAft>
              <a:buSzPts val="1800"/>
              <a:buChar char="•"/>
            </a:pPr>
            <a:r>
              <a:rPr lang="en-US"/>
              <a:t>Object Data Model </a:t>
            </a:r>
            <a:endParaRPr/>
          </a:p>
          <a:p>
            <a:pPr indent="-342900" lvl="1" marL="914400" rtl="0" algn="l">
              <a:lnSpc>
                <a:spcPct val="90000"/>
              </a:lnSpc>
              <a:spcBef>
                <a:spcPts val="500"/>
              </a:spcBef>
              <a:spcAft>
                <a:spcPts val="0"/>
              </a:spcAft>
              <a:buSzPts val="1800"/>
              <a:buChar char="•"/>
            </a:pPr>
            <a:r>
              <a:rPr lang="en-US"/>
              <a:t>Object Document Mapping</a:t>
            </a:r>
            <a:endParaRPr/>
          </a:p>
          <a:p>
            <a:pPr indent="-342900" lvl="1" marL="914400" rtl="0" algn="l">
              <a:lnSpc>
                <a:spcPct val="90000"/>
              </a:lnSpc>
              <a:spcBef>
                <a:spcPts val="500"/>
              </a:spcBef>
              <a:spcAft>
                <a:spcPts val="0"/>
              </a:spcAft>
              <a:buSzPts val="1800"/>
              <a:buChar char="•"/>
            </a:pPr>
            <a:r>
              <a:rPr lang="en-US"/>
              <a:t>Object relational mapping (ORM)</a:t>
            </a:r>
            <a:endParaRPr/>
          </a:p>
          <a:p>
            <a:pPr indent="-342900" lvl="0" marL="457200" rtl="0" algn="l">
              <a:lnSpc>
                <a:spcPct val="90000"/>
              </a:lnSpc>
              <a:spcBef>
                <a:spcPts val="1000"/>
              </a:spcBef>
              <a:spcAft>
                <a:spcPts val="0"/>
              </a:spcAft>
              <a:buClr>
                <a:schemeClr val="dk1"/>
              </a:buClr>
              <a:buSzPts val="1800"/>
              <a:buChar char="•"/>
            </a:pPr>
            <a:r>
              <a:rPr lang="en-US"/>
              <a:t>Adds structure to MongoDB documents through schema </a:t>
            </a:r>
            <a:endParaRPr/>
          </a:p>
          <a:p>
            <a:pPr indent="-228600" lvl="1" marL="914400" rtl="0" algn="l">
              <a:lnSpc>
                <a:spcPct val="90000"/>
              </a:lnSpc>
              <a:spcBef>
                <a:spcPts val="500"/>
              </a:spcBef>
              <a:spcAft>
                <a:spcPts val="0"/>
              </a:spcAft>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107" name="Google Shape;107;p8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13"/>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Middleware - 1</a:t>
            </a:r>
            <a:endParaRPr/>
          </a:p>
        </p:txBody>
      </p:sp>
      <p:sp>
        <p:nvSpPr>
          <p:cNvPr id="335" name="Google Shape;335;p113"/>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Mongoose provides middleware, also known as pre and post hooks, that make it easy to customize and control the flow of our database operations. </a:t>
            </a:r>
            <a:endParaRPr/>
          </a:p>
          <a:p>
            <a:pPr indent="-342900" lvl="0" marL="457200" rtl="0" algn="just">
              <a:lnSpc>
                <a:spcPct val="90000"/>
              </a:lnSpc>
              <a:spcBef>
                <a:spcPts val="1000"/>
              </a:spcBef>
              <a:spcAft>
                <a:spcPts val="0"/>
              </a:spcAft>
              <a:buSzPts val="1800"/>
              <a:buChar char="•"/>
            </a:pPr>
            <a:r>
              <a:rPr lang="en-US"/>
              <a:t>For example, </a:t>
            </a:r>
            <a:endParaRPr/>
          </a:p>
          <a:p>
            <a:pPr indent="-342900" lvl="1" marL="914400" rtl="0" algn="just">
              <a:lnSpc>
                <a:spcPct val="90000"/>
              </a:lnSpc>
              <a:spcBef>
                <a:spcPts val="500"/>
              </a:spcBef>
              <a:spcAft>
                <a:spcPts val="0"/>
              </a:spcAft>
              <a:buSzPts val="1800"/>
              <a:buChar char="•"/>
            </a:pPr>
            <a:r>
              <a:rPr lang="en-US"/>
              <a:t>You can define a pre-save hook on your schema that hashes users' passwords before storing them in the database.</a:t>
            </a:r>
            <a:endParaRPr/>
          </a:p>
          <a:p>
            <a:pPr indent="-342900" lvl="1" marL="914400" rtl="0" algn="just">
              <a:lnSpc>
                <a:spcPct val="90000"/>
              </a:lnSpc>
              <a:spcBef>
                <a:spcPts val="500"/>
              </a:spcBef>
              <a:spcAft>
                <a:spcPts val="0"/>
              </a:spcAft>
              <a:buSzPts val="1800"/>
              <a:buChar char="•"/>
            </a:pPr>
            <a:r>
              <a:rPr lang="en-US"/>
              <a:t>Let’s update the updated date every time an article is saved or updated. We’ll add this to our Blog.js model.</a:t>
            </a:r>
            <a:endParaRPr/>
          </a:p>
        </p:txBody>
      </p:sp>
      <p:sp>
        <p:nvSpPr>
          <p:cNvPr id="336" name="Google Shape;336;p11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14"/>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Middleware - 2</a:t>
            </a:r>
            <a:endParaRPr/>
          </a:p>
        </p:txBody>
      </p:sp>
      <p:sp>
        <p:nvSpPr>
          <p:cNvPr id="342" name="Google Shape;342;p114"/>
          <p:cNvSpPr txBox="1"/>
          <p:nvPr>
            <p:ph idx="1" type="body"/>
          </p:nvPr>
        </p:nvSpPr>
        <p:spPr>
          <a:xfrm>
            <a:off x="838200" y="1535811"/>
            <a:ext cx="5043055"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For example – cont’d, </a:t>
            </a:r>
            <a:endParaRPr/>
          </a:p>
          <a:p>
            <a:pPr indent="-342900" lvl="1" marL="914400" rtl="0" algn="just">
              <a:lnSpc>
                <a:spcPct val="90000"/>
              </a:lnSpc>
              <a:spcBef>
                <a:spcPts val="500"/>
              </a:spcBef>
              <a:spcAft>
                <a:spcPts val="0"/>
              </a:spcAft>
              <a:buSzPts val="1800"/>
              <a:buChar char="•"/>
            </a:pPr>
            <a:r>
              <a:rPr lang="en-US"/>
              <a:t>Then in the index.js file, we’ll find an article, update the title, and then save it.</a:t>
            </a:r>
            <a:endParaRPr/>
          </a:p>
          <a:p>
            <a:pPr indent="-342900" lvl="1" marL="914400" rtl="0" algn="just">
              <a:lnSpc>
                <a:spcPct val="90000"/>
              </a:lnSpc>
              <a:spcBef>
                <a:spcPts val="500"/>
              </a:spcBef>
              <a:spcAft>
                <a:spcPts val="0"/>
              </a:spcAft>
              <a:buSzPts val="1800"/>
              <a:buChar char="•"/>
            </a:pPr>
            <a:r>
              <a:rPr lang="en-US"/>
              <a:t>Besides pre(), there is also a post() mongoose middleware function.</a:t>
            </a:r>
            <a:endParaRPr/>
          </a:p>
        </p:txBody>
      </p:sp>
      <p:sp>
        <p:nvSpPr>
          <p:cNvPr id="343" name="Google Shape;343;p11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44" name="Google Shape;344;p114"/>
          <p:cNvSpPr txBox="1"/>
          <p:nvPr/>
        </p:nvSpPr>
        <p:spPr>
          <a:xfrm>
            <a:off x="6097732" y="1446863"/>
            <a:ext cx="6094268" cy="1815882"/>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6A9955"/>
                </a:solidFill>
                <a:latin typeface="Consolas"/>
                <a:ea typeface="Consolas"/>
                <a:cs typeface="Consolas"/>
                <a:sym typeface="Consolas"/>
              </a:rPr>
              <a:t>//models/Blog.js</a:t>
            </a:r>
            <a:endParaRPr/>
          </a:p>
          <a:p>
            <a:pPr indent="0" lvl="0" marL="0" marR="0" rtl="0" algn="l">
              <a:lnSpc>
                <a:spcPct val="100000"/>
              </a:lnSpc>
              <a:spcBef>
                <a:spcPts val="0"/>
              </a:spcBef>
              <a:spcAft>
                <a:spcPts val="0"/>
              </a:spcAft>
              <a:buNone/>
            </a:pPr>
            <a:r>
              <a:rPr b="0" i="0" lang="en-US" sz="1400" u="none" cap="none" strike="noStrike">
                <a:solidFill>
                  <a:srgbClr val="6A9955"/>
                </a:solidFill>
                <a:latin typeface="Consolas"/>
                <a:ea typeface="Consolas"/>
                <a:cs typeface="Consolas"/>
                <a:sym typeface="Consolas"/>
              </a:rPr>
              <a: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4FC1FF"/>
                </a:solidFill>
                <a:latin typeface="Consolas"/>
                <a:ea typeface="Consolas"/>
                <a:cs typeface="Consolas"/>
                <a:sym typeface="Consolas"/>
              </a:rPr>
              <a:t>blogSchema</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pre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'save'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function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next</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this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updatedAt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Date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now</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6A9955"/>
                </a:solidFill>
                <a:latin typeface="Consolas"/>
                <a:ea typeface="Consolas"/>
                <a:cs typeface="Consolas"/>
                <a:sym typeface="Consolas"/>
              </a:rPr>
              <a:t>// update the date every time a blog post is saved</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next</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CCCCCC"/>
              </a:solidFill>
              <a:latin typeface="Consolas"/>
              <a:ea typeface="Consolas"/>
              <a:cs typeface="Consolas"/>
              <a:sym typeface="Consolas"/>
            </a:endParaRPr>
          </a:p>
        </p:txBody>
      </p:sp>
      <p:sp>
        <p:nvSpPr>
          <p:cNvPr id="345" name="Google Shape;345;p114"/>
          <p:cNvSpPr txBox="1"/>
          <p:nvPr/>
        </p:nvSpPr>
        <p:spPr>
          <a:xfrm>
            <a:off x="6022272" y="3748234"/>
            <a:ext cx="6094268" cy="1169551"/>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6A9955"/>
                </a:solidFill>
                <a:latin typeface="Consolas"/>
                <a:ea typeface="Consolas"/>
                <a:cs typeface="Consolas"/>
                <a:sym typeface="Consolas"/>
              </a:rPr>
              <a:t>//server.js</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article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await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Blog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findById</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"6617b40acc1abfceffc8aabb"</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exec</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4FC1FF"/>
                </a:solidFill>
                <a:latin typeface="Consolas"/>
                <a:ea typeface="Consolas"/>
                <a:cs typeface="Consolas"/>
                <a:sym typeface="Consolas"/>
              </a:rPr>
              <a:t>article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title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"Updated Title"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586C0"/>
                </a:solidFill>
                <a:latin typeface="Consolas"/>
                <a:ea typeface="Consolas"/>
                <a:cs typeface="Consolas"/>
                <a:sym typeface="Consolas"/>
              </a:rPr>
              <a:t>await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article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save</a:t>
            </a:r>
            <a:r>
              <a:rPr b="0" i="0" lang="en-US" sz="1400" u="none" cap="none" strike="noStrike">
                <a:solidFill>
                  <a:srgbClr val="CCCCCC"/>
                </a:solidFill>
                <a:latin typeface="Consolas"/>
                <a:ea typeface="Consolas"/>
                <a:cs typeface="Consolas"/>
                <a:sym typeface="Consolas"/>
              </a:rPr>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15"/>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Connections</a:t>
            </a:r>
            <a:endParaRPr/>
          </a:p>
        </p:txBody>
      </p:sp>
      <p:sp>
        <p:nvSpPr>
          <p:cNvPr id="351" name="Google Shape;351;p115"/>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Mongoose manages a connection pool internally to handle database operations efficiently. </a:t>
            </a:r>
            <a:endParaRPr/>
          </a:p>
          <a:p>
            <a:pPr indent="-342900" lvl="0" marL="457200" rtl="0" algn="just">
              <a:lnSpc>
                <a:spcPct val="90000"/>
              </a:lnSpc>
              <a:spcBef>
                <a:spcPts val="1000"/>
              </a:spcBef>
              <a:spcAft>
                <a:spcPts val="0"/>
              </a:spcAft>
              <a:buSzPts val="1800"/>
              <a:buChar char="•"/>
            </a:pPr>
            <a:r>
              <a:rPr lang="en-US"/>
              <a:t>It has a straightforward API for handling database connections and can manage a single or multiple database connections.</a:t>
            </a:r>
            <a:endParaRPr/>
          </a:p>
        </p:txBody>
      </p:sp>
      <p:sp>
        <p:nvSpPr>
          <p:cNvPr id="352" name="Google Shape;352;p11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1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Transactions</a:t>
            </a:r>
            <a:endParaRPr/>
          </a:p>
        </p:txBody>
      </p:sp>
      <p:sp>
        <p:nvSpPr>
          <p:cNvPr id="358" name="Google Shape;358;p116"/>
          <p:cNvSpPr txBox="1"/>
          <p:nvPr>
            <p:ph idx="1" type="body"/>
          </p:nvPr>
        </p:nvSpPr>
        <p:spPr>
          <a:xfrm>
            <a:off x="838200" y="1535811"/>
            <a:ext cx="4668982"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sz="2400"/>
              <a:t>Mongoose supports transactions with MongoDB, allowing you to execute multiple operations in isolation and potentially roll them back if something goes wrong.</a:t>
            </a:r>
            <a:endParaRPr/>
          </a:p>
        </p:txBody>
      </p:sp>
      <p:sp>
        <p:nvSpPr>
          <p:cNvPr id="359" name="Google Shape;359;p11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60" name="Google Shape;360;p116"/>
          <p:cNvPicPr preferRelativeResize="0"/>
          <p:nvPr/>
        </p:nvPicPr>
        <p:blipFill rotWithShape="1">
          <a:blip r:embed="rId3">
            <a:alphaModFix/>
          </a:blip>
          <a:srcRect b="0" l="0" r="0" t="0"/>
          <a:stretch/>
        </p:blipFill>
        <p:spPr>
          <a:xfrm>
            <a:off x="5622290" y="616092"/>
            <a:ext cx="6572250" cy="814705"/>
          </a:xfrm>
          <a:prstGeom prst="rect">
            <a:avLst/>
          </a:prstGeom>
          <a:noFill/>
          <a:ln>
            <a:noFill/>
          </a:ln>
        </p:spPr>
      </p:pic>
      <p:pic>
        <p:nvPicPr>
          <p:cNvPr id="361" name="Google Shape;361;p116"/>
          <p:cNvPicPr preferRelativeResize="0"/>
          <p:nvPr/>
        </p:nvPicPr>
        <p:blipFill rotWithShape="1">
          <a:blip r:embed="rId4">
            <a:alphaModFix/>
          </a:blip>
          <a:srcRect b="0" l="0" r="0" t="0"/>
          <a:stretch/>
        </p:blipFill>
        <p:spPr>
          <a:xfrm>
            <a:off x="5623560" y="1661700"/>
            <a:ext cx="6569710" cy="409956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1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Reference</a:t>
            </a:r>
            <a:endParaRPr/>
          </a:p>
        </p:txBody>
      </p:sp>
      <p:sp>
        <p:nvSpPr>
          <p:cNvPr id="367" name="Google Shape;367;p117"/>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Mongoose models provide several static helper functions for CRUD operations. </a:t>
            </a:r>
            <a:endParaRPr/>
          </a:p>
          <a:p>
            <a:pPr indent="-342900" lvl="0" marL="457200" rtl="0" algn="just">
              <a:lnSpc>
                <a:spcPct val="90000"/>
              </a:lnSpc>
              <a:spcBef>
                <a:spcPts val="1000"/>
              </a:spcBef>
              <a:spcAft>
                <a:spcPts val="0"/>
              </a:spcAft>
              <a:buSzPts val="1800"/>
              <a:buChar char="•"/>
            </a:pPr>
            <a:r>
              <a:rPr lang="en-US"/>
              <a:t>Each of these functions returns a mongoose Query object.</a:t>
            </a:r>
            <a:endParaRPr/>
          </a:p>
          <a:p>
            <a:pPr indent="-342900" lvl="0" marL="457200" rtl="0" algn="just">
              <a:lnSpc>
                <a:spcPct val="90000"/>
              </a:lnSpc>
              <a:spcBef>
                <a:spcPts val="1000"/>
              </a:spcBef>
              <a:spcAft>
                <a:spcPts val="0"/>
              </a:spcAft>
              <a:buSzPts val="1800"/>
              <a:buChar char="•"/>
            </a:pPr>
            <a:r>
              <a:rPr lang="en-US"/>
              <a:t>Link: </a:t>
            </a:r>
            <a:r>
              <a:rPr lang="en-US" u="sng">
                <a:solidFill>
                  <a:schemeClr val="hlink"/>
                </a:solidFill>
                <a:hlinkClick r:id="rId3"/>
              </a:rPr>
              <a:t>https://mongoosejs.com/docs/queries.html</a:t>
            </a:r>
            <a:r>
              <a:rPr lang="en-US"/>
              <a:t> </a:t>
            </a:r>
            <a:endParaRPr/>
          </a:p>
        </p:txBody>
      </p:sp>
      <p:sp>
        <p:nvSpPr>
          <p:cNvPr id="368" name="Google Shape;368;p11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118"/>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Exercise: Mongoose</a:t>
            </a:r>
            <a:endParaRPr b="1" sz="4400">
              <a:solidFill>
                <a:srgbClr val="00206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73"/>
          <p:cNvSpPr txBox="1"/>
          <p:nvPr>
            <p:ph type="title"/>
          </p:nvPr>
        </p:nvSpPr>
        <p:spPr>
          <a:xfrm>
            <a:off x="1008993" y="679111"/>
            <a:ext cx="9850820" cy="592642"/>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Summary</a:t>
            </a:r>
            <a:endParaRPr/>
          </a:p>
        </p:txBody>
      </p:sp>
      <p:sp>
        <p:nvSpPr>
          <p:cNvPr id="380" name="Google Shape;380;p73"/>
          <p:cNvSpPr txBox="1"/>
          <p:nvPr>
            <p:ph idx="1" type="body"/>
          </p:nvPr>
        </p:nvSpPr>
        <p:spPr>
          <a:xfrm>
            <a:off x="762740" y="1149006"/>
            <a:ext cx="11057084" cy="5331694"/>
          </a:xfrm>
          <a:prstGeom prst="rect">
            <a:avLst/>
          </a:prstGeom>
          <a:noFill/>
          <a:ln>
            <a:noFill/>
          </a:ln>
        </p:spPr>
        <p:txBody>
          <a:bodyPr anchorCtr="0" anchor="t" bIns="45700" lIns="91425" spcFirstLastPara="1" rIns="91425" wrap="square" tIns="45700">
            <a:normAutofit/>
          </a:bodyPr>
          <a:lstStyle/>
          <a:p>
            <a:pPr indent="-342900" lvl="0" marL="342900" rtl="0" algn="l">
              <a:lnSpc>
                <a:spcPct val="120000"/>
              </a:lnSpc>
              <a:spcBef>
                <a:spcPts val="0"/>
              </a:spcBef>
              <a:spcAft>
                <a:spcPts val="0"/>
              </a:spcAft>
              <a:buClr>
                <a:srgbClr val="973735"/>
              </a:buClr>
              <a:buSzPts val="1500"/>
              <a:buFont typeface="Noto Sans Symbols"/>
              <a:buChar char="◆"/>
            </a:pPr>
            <a:r>
              <a:rPr lang="en-US" sz="3000"/>
              <a:t>Concepts were introduced:</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Understand Mongoose ODM</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Install and Enviroment Setup</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What is MVC Pattern in Mongoose?</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What is Scheme and Model?</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Execute CRUD queries with Mongoose</a:t>
            </a:r>
            <a:endParaRPr/>
          </a:p>
          <a:p>
            <a:pPr indent="-342900" lvl="1" marL="800100" rtl="0" algn="just">
              <a:lnSpc>
                <a:spcPct val="120000"/>
              </a:lnSpc>
              <a:spcBef>
                <a:spcPts val="0"/>
              </a:spcBef>
              <a:spcAft>
                <a:spcPts val="0"/>
              </a:spcAft>
              <a:buClr>
                <a:srgbClr val="973735"/>
              </a:buClr>
              <a:buSzPts val="1400"/>
              <a:buFont typeface="Noto Sans Symbols"/>
              <a:buChar char="◆"/>
            </a:pPr>
            <a:r>
              <a:rPr lang="en-US"/>
              <a:t>Understand using Mongoose to interact with MongoDB server from the Node application</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What is Middleware in Mongoose?</a:t>
            </a:r>
            <a:endParaRPr/>
          </a:p>
          <a:p>
            <a:pPr indent="-266700" lvl="1" marL="800100" rtl="0" algn="l">
              <a:lnSpc>
                <a:spcPct val="120000"/>
              </a:lnSpc>
              <a:spcBef>
                <a:spcPts val="0"/>
              </a:spcBef>
              <a:spcAft>
                <a:spcPts val="0"/>
              </a:spcAft>
              <a:buClr>
                <a:srgbClr val="973735"/>
              </a:buClr>
              <a:buSzPts val="1200"/>
              <a:buFont typeface="Noto Sans Symbols"/>
              <a:buNone/>
            </a:pPr>
            <a:r>
              <a:t/>
            </a:r>
            <a:endParaRPr/>
          </a:p>
        </p:txBody>
      </p:sp>
      <p:sp>
        <p:nvSpPr>
          <p:cNvPr id="381" name="Google Shape;381;p7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80">
                                            <p:txEl>
                                              <p:pRg end="0" st="0"/>
                                            </p:txEl>
                                          </p:spTgt>
                                        </p:tgtEl>
                                        <p:attrNameLst>
                                          <p:attrName>style.visibility</p:attrName>
                                        </p:attrNameLst>
                                      </p:cBhvr>
                                      <p:to>
                                        <p:strVal val="visible"/>
                                      </p:to>
                                    </p:set>
                                    <p:animEffect filter="fade" transition="in">
                                      <p:cBhvr>
                                        <p:cTn dur="500"/>
                                        <p:tgtEl>
                                          <p:spTgt spid="38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0">
                                            <p:txEl>
                                              <p:pRg end="1" st="1"/>
                                            </p:txEl>
                                          </p:spTgt>
                                        </p:tgtEl>
                                        <p:attrNameLst>
                                          <p:attrName>style.visibility</p:attrName>
                                        </p:attrNameLst>
                                      </p:cBhvr>
                                      <p:to>
                                        <p:strVal val="visible"/>
                                      </p:to>
                                    </p:set>
                                    <p:animEffect filter="fade" transition="in">
                                      <p:cBhvr>
                                        <p:cTn dur="500"/>
                                        <p:tgtEl>
                                          <p:spTgt spid="38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0">
                                            <p:txEl>
                                              <p:pRg end="2" st="2"/>
                                            </p:txEl>
                                          </p:spTgt>
                                        </p:tgtEl>
                                        <p:attrNameLst>
                                          <p:attrName>style.visibility</p:attrName>
                                        </p:attrNameLst>
                                      </p:cBhvr>
                                      <p:to>
                                        <p:strVal val="visible"/>
                                      </p:to>
                                    </p:set>
                                    <p:animEffect filter="fade" transition="in">
                                      <p:cBhvr>
                                        <p:cTn dur="500"/>
                                        <p:tgtEl>
                                          <p:spTgt spid="38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0">
                                            <p:txEl>
                                              <p:pRg end="3" st="3"/>
                                            </p:txEl>
                                          </p:spTgt>
                                        </p:tgtEl>
                                        <p:attrNameLst>
                                          <p:attrName>style.visibility</p:attrName>
                                        </p:attrNameLst>
                                      </p:cBhvr>
                                      <p:to>
                                        <p:strVal val="visible"/>
                                      </p:to>
                                    </p:set>
                                    <p:animEffect filter="fade" transition="in">
                                      <p:cBhvr>
                                        <p:cTn dur="500"/>
                                        <p:tgtEl>
                                          <p:spTgt spid="38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0">
                                            <p:txEl>
                                              <p:pRg end="4" st="4"/>
                                            </p:txEl>
                                          </p:spTgt>
                                        </p:tgtEl>
                                        <p:attrNameLst>
                                          <p:attrName>style.visibility</p:attrName>
                                        </p:attrNameLst>
                                      </p:cBhvr>
                                      <p:to>
                                        <p:strVal val="visible"/>
                                      </p:to>
                                    </p:set>
                                    <p:animEffect filter="fade" transition="in">
                                      <p:cBhvr>
                                        <p:cTn dur="500"/>
                                        <p:tgtEl>
                                          <p:spTgt spid="38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0">
                                            <p:txEl>
                                              <p:pRg end="5" st="5"/>
                                            </p:txEl>
                                          </p:spTgt>
                                        </p:tgtEl>
                                        <p:attrNameLst>
                                          <p:attrName>style.visibility</p:attrName>
                                        </p:attrNameLst>
                                      </p:cBhvr>
                                      <p:to>
                                        <p:strVal val="visible"/>
                                      </p:to>
                                    </p:set>
                                    <p:animEffect filter="fade" transition="in">
                                      <p:cBhvr>
                                        <p:cTn dur="500"/>
                                        <p:tgtEl>
                                          <p:spTgt spid="38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0">
                                            <p:txEl>
                                              <p:pRg end="6" st="6"/>
                                            </p:txEl>
                                          </p:spTgt>
                                        </p:tgtEl>
                                        <p:attrNameLst>
                                          <p:attrName>style.visibility</p:attrName>
                                        </p:attrNameLst>
                                      </p:cBhvr>
                                      <p:to>
                                        <p:strVal val="visible"/>
                                      </p:to>
                                    </p:set>
                                    <p:animEffect filter="fade" transition="in">
                                      <p:cBhvr>
                                        <p:cTn dur="500"/>
                                        <p:tgtEl>
                                          <p:spTgt spid="38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0">
                                            <p:txEl>
                                              <p:pRg end="7" st="7"/>
                                            </p:txEl>
                                          </p:spTgt>
                                        </p:tgtEl>
                                        <p:attrNameLst>
                                          <p:attrName>style.visibility</p:attrName>
                                        </p:attrNameLst>
                                      </p:cBhvr>
                                      <p:to>
                                        <p:strVal val="visible"/>
                                      </p:to>
                                    </p:set>
                                    <p:animEffect filter="fade" transition="in">
                                      <p:cBhvr>
                                        <p:cTn dur="500"/>
                                        <p:tgtEl>
                                          <p:spTgt spid="38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0">
                                            <p:txEl>
                                              <p:pRg end="8" st="8"/>
                                            </p:txEl>
                                          </p:spTgt>
                                        </p:tgtEl>
                                        <p:attrNameLst>
                                          <p:attrName>style.visibility</p:attrName>
                                        </p:attrNameLst>
                                      </p:cBhvr>
                                      <p:to>
                                        <p:strVal val="visible"/>
                                      </p:to>
                                    </p:set>
                                    <p:animEffect filter="fade" transition="in">
                                      <p:cBhvr>
                                        <p:cTn dur="500"/>
                                        <p:tgtEl>
                                          <p:spTgt spid="38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8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What is Mongoose?</a:t>
            </a:r>
            <a:endParaRPr/>
          </a:p>
        </p:txBody>
      </p:sp>
      <p:sp>
        <p:nvSpPr>
          <p:cNvPr id="113" name="Google Shape;113;p87"/>
          <p:cNvSpPr txBox="1"/>
          <p:nvPr>
            <p:ph idx="1" type="body"/>
          </p:nvPr>
        </p:nvSpPr>
        <p:spPr>
          <a:xfrm>
            <a:off x="838200" y="1535811"/>
            <a:ext cx="6539345"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Mongoose is described as “</a:t>
            </a:r>
            <a:r>
              <a:rPr i="1" lang="en-US"/>
              <a:t>elegant MongoDB object modeling for Node.js.</a:t>
            </a:r>
            <a:r>
              <a:rPr lang="en-US"/>
              <a:t>”</a:t>
            </a:r>
            <a:endParaRPr/>
          </a:p>
          <a:p>
            <a:pPr indent="-342900" lvl="0" marL="457200" rtl="0" algn="just">
              <a:lnSpc>
                <a:spcPct val="90000"/>
              </a:lnSpc>
              <a:spcBef>
                <a:spcPts val="1000"/>
              </a:spcBef>
              <a:spcAft>
                <a:spcPts val="0"/>
              </a:spcAft>
              <a:buSzPts val="1800"/>
              <a:buChar char="•"/>
            </a:pPr>
            <a:r>
              <a:rPr lang="en-US"/>
              <a:t>Mongoose is an ODM (Object Data Modeling) library for MongoDB and Node.js. </a:t>
            </a:r>
            <a:endParaRPr/>
          </a:p>
          <a:p>
            <a:pPr indent="-342900" lvl="0" marL="457200" rtl="0" algn="just">
              <a:lnSpc>
                <a:spcPct val="90000"/>
              </a:lnSpc>
              <a:spcBef>
                <a:spcPts val="1000"/>
              </a:spcBef>
              <a:spcAft>
                <a:spcPts val="0"/>
              </a:spcAft>
              <a:buSzPts val="1800"/>
              <a:buChar char="•"/>
            </a:pPr>
            <a:r>
              <a:rPr lang="en-US"/>
              <a:t>Mongoose to help with data modeling, schema enforcement, model validation, and general data manipulation.</a:t>
            </a:r>
            <a:endParaRPr/>
          </a:p>
        </p:txBody>
      </p:sp>
      <p:sp>
        <p:nvSpPr>
          <p:cNvPr id="114" name="Google Shape;114;p8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15" name="Google Shape;115;p87"/>
          <p:cNvPicPr preferRelativeResize="0"/>
          <p:nvPr/>
        </p:nvPicPr>
        <p:blipFill rotWithShape="1">
          <a:blip r:embed="rId3">
            <a:alphaModFix/>
          </a:blip>
          <a:srcRect b="0" l="0" r="0" t="0"/>
          <a:stretch/>
        </p:blipFill>
        <p:spPr>
          <a:xfrm>
            <a:off x="7509157" y="1833419"/>
            <a:ext cx="4682843" cy="319116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88"/>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How Mongoose Works?</a:t>
            </a:r>
            <a:endParaRPr/>
          </a:p>
        </p:txBody>
      </p:sp>
      <p:sp>
        <p:nvSpPr>
          <p:cNvPr id="121" name="Google Shape;121;p88"/>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sp>
        <p:nvSpPr>
          <p:cNvPr id="122" name="Google Shape;122;p8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Object Mapping between Node.js and MongoDB managed via Mongoose. | Download  Scientific Diagram" id="123" name="Google Shape;123;p88"/>
          <p:cNvPicPr preferRelativeResize="0"/>
          <p:nvPr/>
        </p:nvPicPr>
        <p:blipFill rotWithShape="1">
          <a:blip r:embed="rId3">
            <a:alphaModFix/>
          </a:blip>
          <a:srcRect b="0" l="0" r="0" t="0"/>
          <a:stretch/>
        </p:blipFill>
        <p:spPr>
          <a:xfrm>
            <a:off x="838200" y="1431902"/>
            <a:ext cx="10471458" cy="494488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9"/>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Why Mongoose?</a:t>
            </a:r>
            <a:endParaRPr/>
          </a:p>
        </p:txBody>
      </p:sp>
      <p:sp>
        <p:nvSpPr>
          <p:cNvPr id="129" name="Google Shape;129;p89"/>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MongoDB has a flexible data model. </a:t>
            </a:r>
            <a:endParaRPr/>
          </a:p>
          <a:p>
            <a:pPr indent="-342900" lvl="0" marL="457200" rtl="0" algn="just">
              <a:lnSpc>
                <a:spcPct val="90000"/>
              </a:lnSpc>
              <a:spcBef>
                <a:spcPts val="1000"/>
              </a:spcBef>
              <a:spcAft>
                <a:spcPts val="0"/>
              </a:spcAft>
              <a:buSzPts val="1800"/>
              <a:buChar char="•"/>
            </a:pPr>
            <a:r>
              <a:rPr lang="en-US"/>
              <a:t>MongoDB databases very easy to alter and update in the future. </a:t>
            </a:r>
            <a:endParaRPr/>
          </a:p>
          <a:p>
            <a:pPr indent="-342900" lvl="0" marL="457200" rtl="0" algn="just">
              <a:lnSpc>
                <a:spcPct val="90000"/>
              </a:lnSpc>
              <a:spcBef>
                <a:spcPts val="1000"/>
              </a:spcBef>
              <a:spcAft>
                <a:spcPts val="0"/>
              </a:spcAft>
              <a:buSzPts val="1800"/>
              <a:buChar char="•"/>
            </a:pPr>
            <a:r>
              <a:rPr lang="en-US"/>
              <a:t>But a lot of developers are accustomed to having rigid schemas.</a:t>
            </a:r>
            <a:endParaRPr/>
          </a:p>
          <a:p>
            <a:pPr indent="-342900" lvl="0" marL="457200" rtl="0" algn="just">
              <a:lnSpc>
                <a:spcPct val="90000"/>
              </a:lnSpc>
              <a:spcBef>
                <a:spcPts val="1000"/>
              </a:spcBef>
              <a:spcAft>
                <a:spcPts val="0"/>
              </a:spcAft>
              <a:buSzPts val="1800"/>
              <a:buChar char="•"/>
            </a:pPr>
            <a:r>
              <a:rPr lang="en-US"/>
              <a:t>Mongoose forces a semi-rigid schema from the beginning. With Mongoose, developers must define a Schema and Model.</a:t>
            </a:r>
            <a:endParaRPr/>
          </a:p>
        </p:txBody>
      </p:sp>
      <p:sp>
        <p:nvSpPr>
          <p:cNvPr id="130" name="Google Shape;130;p8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0"/>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Environment setup - Install</a:t>
            </a:r>
            <a:endParaRPr/>
          </a:p>
        </p:txBody>
      </p:sp>
      <p:sp>
        <p:nvSpPr>
          <p:cNvPr id="137" name="Google Shape;137;p90"/>
          <p:cNvSpPr txBox="1"/>
          <p:nvPr>
            <p:ph idx="1" type="body"/>
          </p:nvPr>
        </p:nvSpPr>
        <p:spPr>
          <a:xfrm>
            <a:off x="838200" y="1535810"/>
            <a:ext cx="7847860" cy="4944889"/>
          </a:xfrm>
          <a:prstGeom prst="rect">
            <a:avLst/>
          </a:prstGeom>
          <a:noFill/>
          <a:ln>
            <a:noFill/>
          </a:ln>
        </p:spPr>
        <p:txBody>
          <a:bodyPr anchorCtr="0" anchor="t" bIns="45700" lIns="91425" spcFirstLastPara="1" rIns="91425" wrap="square" tIns="45700">
            <a:normAutofit fontScale="92500" lnSpcReduction="10000"/>
          </a:bodyPr>
          <a:lstStyle/>
          <a:p>
            <a:pPr indent="-342900" lvl="0" marL="457200" rtl="0" algn="l">
              <a:lnSpc>
                <a:spcPct val="90000"/>
              </a:lnSpc>
              <a:spcBef>
                <a:spcPts val="1000"/>
              </a:spcBef>
              <a:spcAft>
                <a:spcPts val="0"/>
              </a:spcAft>
              <a:buClr>
                <a:schemeClr val="dk1"/>
              </a:buClr>
              <a:buSzPct val="69498"/>
              <a:buChar char="•"/>
            </a:pPr>
            <a:r>
              <a:rPr lang="en-US"/>
              <a:t>Connect to the MongoDB database: </a:t>
            </a:r>
            <a:br>
              <a:rPr lang="en-US"/>
            </a:br>
            <a:r>
              <a:rPr lang="en-US">
                <a:latin typeface="Courier New"/>
                <a:ea typeface="Courier New"/>
                <a:cs typeface="Courier New"/>
                <a:sym typeface="Courier New"/>
              </a:rPr>
              <a:t>npm i mongoose</a:t>
            </a:r>
            <a:endParaRPr/>
          </a:p>
          <a:p>
            <a:pPr indent="-342900" lvl="0" marL="457200" rtl="0" algn="l">
              <a:lnSpc>
                <a:spcPct val="90000"/>
              </a:lnSpc>
              <a:spcBef>
                <a:spcPts val="1000"/>
              </a:spcBef>
              <a:spcAft>
                <a:spcPts val="0"/>
              </a:spcAft>
              <a:buClr>
                <a:schemeClr val="dk1"/>
              </a:buClr>
              <a:buSzPct val="69498"/>
              <a:buChar char="•"/>
            </a:pPr>
            <a:r>
              <a:rPr lang="en-US"/>
              <a:t>Install the package of nodemon: </a:t>
            </a:r>
            <a:br>
              <a:rPr lang="en-US"/>
            </a:br>
            <a:r>
              <a:rPr lang="en-US">
                <a:latin typeface="Courier New"/>
                <a:ea typeface="Courier New"/>
                <a:cs typeface="Courier New"/>
                <a:sym typeface="Courier New"/>
              </a:rPr>
              <a:t>npm i -D nodemon</a:t>
            </a:r>
            <a:endParaRPr/>
          </a:p>
          <a:p>
            <a:pPr indent="-342900" lvl="1" marL="914400" rtl="0" algn="just">
              <a:lnSpc>
                <a:spcPct val="90000"/>
              </a:lnSpc>
              <a:spcBef>
                <a:spcPts val="500"/>
              </a:spcBef>
              <a:spcAft>
                <a:spcPts val="0"/>
              </a:spcAft>
              <a:buSzPct val="81081"/>
              <a:buChar char="•"/>
            </a:pPr>
            <a:r>
              <a:rPr lang="en-US"/>
              <a:t>In there, </a:t>
            </a:r>
            <a:endParaRPr/>
          </a:p>
          <a:p>
            <a:pPr indent="-342900" lvl="2" marL="1371600" rtl="0" algn="just">
              <a:lnSpc>
                <a:spcPct val="90000"/>
              </a:lnSpc>
              <a:spcBef>
                <a:spcPts val="500"/>
              </a:spcBef>
              <a:spcAft>
                <a:spcPts val="0"/>
              </a:spcAft>
              <a:buSzPct val="97297"/>
              <a:buChar char="•"/>
            </a:pPr>
            <a:r>
              <a:rPr b="1" lang="en-US"/>
              <a:t>-D</a:t>
            </a:r>
            <a:r>
              <a:rPr lang="en-US"/>
              <a:t>: Short for --save-dev, a flag specifying that the installed package should be added to the devDependencies section of the project's package.json file. </a:t>
            </a:r>
            <a:endParaRPr/>
          </a:p>
          <a:p>
            <a:pPr indent="-342900" lvl="2" marL="1371600" rtl="0" algn="just">
              <a:lnSpc>
                <a:spcPct val="90000"/>
              </a:lnSpc>
              <a:spcBef>
                <a:spcPts val="500"/>
              </a:spcBef>
              <a:spcAft>
                <a:spcPts val="0"/>
              </a:spcAft>
              <a:buSzPct val="97297"/>
              <a:buChar char="•"/>
            </a:pPr>
            <a:r>
              <a:rPr b="1" lang="en-US"/>
              <a:t>Nodemon</a:t>
            </a:r>
            <a:r>
              <a:rPr lang="en-US"/>
              <a:t>: This package will restart our backend server the moment we make any change in the code.</a:t>
            </a:r>
            <a:endParaRPr/>
          </a:p>
          <a:p>
            <a:pPr indent="-342900" lvl="0" marL="457200" rtl="0" algn="just">
              <a:lnSpc>
                <a:spcPct val="90000"/>
              </a:lnSpc>
              <a:spcBef>
                <a:spcPts val="1000"/>
              </a:spcBef>
              <a:spcAft>
                <a:spcPts val="0"/>
              </a:spcAft>
              <a:buSzPct val="69498"/>
              <a:buChar char="•"/>
            </a:pPr>
            <a:r>
              <a:rPr lang="en-US"/>
              <a:t>Uses an .env file to save secrets in a project:</a:t>
            </a:r>
            <a:br>
              <a:rPr lang="en-US"/>
            </a:br>
            <a:r>
              <a:rPr lang="en-US">
                <a:latin typeface="Courier New"/>
                <a:ea typeface="Courier New"/>
                <a:cs typeface="Courier New"/>
                <a:sym typeface="Courier New"/>
              </a:rPr>
              <a:t>npm i dotenv</a:t>
            </a:r>
            <a:endParaRPr/>
          </a:p>
          <a:p>
            <a:pPr indent="-342900" lvl="0" marL="457200" rtl="0" algn="just">
              <a:lnSpc>
                <a:spcPct val="90000"/>
              </a:lnSpc>
              <a:spcBef>
                <a:spcPts val="1000"/>
              </a:spcBef>
              <a:spcAft>
                <a:spcPts val="0"/>
              </a:spcAft>
              <a:buSzPct val="69498"/>
              <a:buChar char="•"/>
            </a:pPr>
            <a:r>
              <a:rPr lang="en-US"/>
              <a:t>Let’s add a script to our package.json file to run our project</a:t>
            </a:r>
            <a:endParaRPr/>
          </a:p>
        </p:txBody>
      </p:sp>
      <p:sp>
        <p:nvSpPr>
          <p:cNvPr id="138" name="Google Shape;138;p9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39" name="Google Shape;139;p90"/>
          <p:cNvPicPr preferRelativeResize="0"/>
          <p:nvPr/>
        </p:nvPicPr>
        <p:blipFill rotWithShape="1">
          <a:blip r:embed="rId3">
            <a:alphaModFix/>
          </a:blip>
          <a:srcRect b="0" l="0" r="0" t="0"/>
          <a:stretch/>
        </p:blipFill>
        <p:spPr>
          <a:xfrm>
            <a:off x="8894618" y="1535810"/>
            <a:ext cx="3297382" cy="2832366"/>
          </a:xfrm>
          <a:prstGeom prst="rect">
            <a:avLst/>
          </a:prstGeom>
          <a:noFill/>
          <a:ln>
            <a:noFill/>
          </a:ln>
        </p:spPr>
      </p:pic>
      <p:sp>
        <p:nvSpPr>
          <p:cNvPr id="140" name="Google Shape;140;p90"/>
          <p:cNvSpPr txBox="1"/>
          <p:nvPr/>
        </p:nvSpPr>
        <p:spPr>
          <a:xfrm>
            <a:off x="8894618" y="5499127"/>
            <a:ext cx="3297382" cy="738664"/>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"scripts"</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"dev"</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"nodemon server.js"</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1"/>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Environment setup - Config</a:t>
            </a:r>
            <a:endParaRPr/>
          </a:p>
        </p:txBody>
      </p:sp>
      <p:sp>
        <p:nvSpPr>
          <p:cNvPr id="146" name="Google Shape;146;p91"/>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Create an .env file with the following content:</a:t>
            </a:r>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a:p>
            <a:pPr indent="-342900" lvl="0" marL="457200" rtl="0" algn="just">
              <a:lnSpc>
                <a:spcPct val="90000"/>
              </a:lnSpc>
              <a:spcBef>
                <a:spcPts val="1000"/>
              </a:spcBef>
              <a:spcAft>
                <a:spcPts val="0"/>
              </a:spcAft>
              <a:buSzPts val="1800"/>
              <a:buChar char="•"/>
            </a:pPr>
            <a:r>
              <a:rPr lang="en-US"/>
              <a:t>Use the dotenv library in Node.js to load environment variables from an .env file into process.env, allowing you to access those environment variables in your Node.js application.</a:t>
            </a:r>
            <a:endParaRPr/>
          </a:p>
          <a:p>
            <a:pPr indent="-228600" lvl="0" marL="457200" rtl="0" algn="just">
              <a:lnSpc>
                <a:spcPct val="90000"/>
              </a:lnSpc>
              <a:spcBef>
                <a:spcPts val="1000"/>
              </a:spcBef>
              <a:spcAft>
                <a:spcPts val="0"/>
              </a:spcAft>
              <a:buSzPts val="1800"/>
              <a:buNone/>
            </a:pPr>
            <a:r>
              <a:t/>
            </a:r>
            <a:endParaRPr/>
          </a:p>
          <a:p>
            <a:pPr indent="-342900" lvl="0" marL="457200" rtl="0" algn="just">
              <a:lnSpc>
                <a:spcPct val="90000"/>
              </a:lnSpc>
              <a:spcBef>
                <a:spcPts val="1000"/>
              </a:spcBef>
              <a:spcAft>
                <a:spcPts val="0"/>
              </a:spcAft>
              <a:buSzPts val="1800"/>
              <a:buChar char="•"/>
            </a:pPr>
            <a:r>
              <a:rPr lang="en-US"/>
              <a:t>Exam:</a:t>
            </a:r>
            <a:endParaRPr/>
          </a:p>
        </p:txBody>
      </p:sp>
      <p:sp>
        <p:nvSpPr>
          <p:cNvPr id="147" name="Google Shape;147;p9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8" name="Google Shape;148;p91"/>
          <p:cNvSpPr txBox="1"/>
          <p:nvPr/>
        </p:nvSpPr>
        <p:spPr>
          <a:xfrm>
            <a:off x="1311852" y="2155659"/>
            <a:ext cx="6094268" cy="738664"/>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NODE_ENV</a:t>
            </a:r>
            <a:r>
              <a:rPr b="0" i="0" lang="en-US" sz="1400" u="none" cap="none" strike="noStrike">
                <a:solidFill>
                  <a:srgbClr val="CCCCCC"/>
                </a:solidFill>
                <a:latin typeface="Consolas"/>
                <a:ea typeface="Consolas"/>
                <a:cs typeface="Consolas"/>
                <a:sym typeface="Consolas"/>
              </a:rPr>
              <a:t> = development</a:t>
            </a:r>
            <a:endParaRPr/>
          </a:p>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PORT</a:t>
            </a:r>
            <a:r>
              <a:rPr b="0" i="0" lang="en-US" sz="1400" u="none" cap="none" strike="noStrike">
                <a:solidFill>
                  <a:srgbClr val="CCCCCC"/>
                </a:solidFill>
                <a:latin typeface="Consolas"/>
                <a:ea typeface="Consolas"/>
                <a:cs typeface="Consolas"/>
                <a:sym typeface="Consolas"/>
              </a:rPr>
              <a:t>=8000</a:t>
            </a:r>
            <a:endParaRPr/>
          </a:p>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MONGO_URI</a:t>
            </a:r>
            <a:r>
              <a:rPr b="0" i="0" lang="en-US" sz="1400" u="none" cap="none" strike="noStrike">
                <a:solidFill>
                  <a:srgbClr val="CCCCCC"/>
                </a:solidFill>
                <a:latin typeface="Consolas"/>
                <a:ea typeface="Consolas"/>
                <a:cs typeface="Consolas"/>
                <a:sym typeface="Consolas"/>
              </a:rPr>
              <a:t>=mongodb://127.0.0.1:27017/mydatabase</a:t>
            </a:r>
            <a:endParaRPr/>
          </a:p>
        </p:txBody>
      </p:sp>
      <p:sp>
        <p:nvSpPr>
          <p:cNvPr id="149" name="Google Shape;149;p91"/>
          <p:cNvSpPr txBox="1"/>
          <p:nvPr/>
        </p:nvSpPr>
        <p:spPr>
          <a:xfrm>
            <a:off x="1311852" y="5014412"/>
            <a:ext cx="6094268" cy="307777"/>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'dotenv'</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config</a:t>
            </a:r>
            <a:r>
              <a:rPr b="0" i="0" lang="en-US" sz="1400" u="none" cap="none" strike="noStrike">
                <a:solidFill>
                  <a:srgbClr val="CCCCCC"/>
                </a:solidFill>
                <a:latin typeface="Consolas"/>
                <a:ea typeface="Consolas"/>
                <a:cs typeface="Consolas"/>
                <a:sym typeface="Consolas"/>
              </a:rPr>
              <a:t>();</a:t>
            </a:r>
            <a:endParaRPr/>
          </a:p>
        </p:txBody>
      </p:sp>
      <p:sp>
        <p:nvSpPr>
          <p:cNvPr id="150" name="Google Shape;150;p91"/>
          <p:cNvSpPr txBox="1"/>
          <p:nvPr/>
        </p:nvSpPr>
        <p:spPr>
          <a:xfrm>
            <a:off x="1311852" y="5930014"/>
            <a:ext cx="6094268" cy="307777"/>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port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process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env</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PORT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5000</a:t>
            </a:r>
            <a:r>
              <a:rPr b="0" i="0" lang="en-US" sz="1400" u="none" cap="none" strike="noStrike">
                <a:solidFill>
                  <a:srgbClr val="CCCCCC"/>
                </a:solidFill>
                <a:latin typeface="Consolas"/>
                <a:ea typeface="Consolas"/>
                <a:cs typeface="Consolas"/>
                <a:sym typeface="Consolas"/>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2"/>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What is a schema?</a:t>
            </a:r>
            <a:endParaRPr/>
          </a:p>
        </p:txBody>
      </p:sp>
      <p:sp>
        <p:nvSpPr>
          <p:cNvPr id="156" name="Google Shape;156;p92"/>
          <p:cNvSpPr txBox="1"/>
          <p:nvPr>
            <p:ph idx="1" type="body"/>
          </p:nvPr>
        </p:nvSpPr>
        <p:spPr>
          <a:xfrm>
            <a:off x="838200" y="1535810"/>
            <a:ext cx="10290464" cy="4944889"/>
          </a:xfrm>
          <a:prstGeom prst="rect">
            <a:avLst/>
          </a:prstGeom>
          <a:noFill/>
          <a:ln>
            <a:noFill/>
          </a:ln>
        </p:spPr>
        <p:txBody>
          <a:bodyPr anchorCtr="0" anchor="t" bIns="45700" lIns="91425" spcFirstLastPara="1" rIns="91425" wrap="square" tIns="45700">
            <a:normAutofit fontScale="92500" lnSpcReduction="10000"/>
          </a:bodyPr>
          <a:lstStyle/>
          <a:p>
            <a:pPr indent="-342900" lvl="0" marL="457200" rtl="0" algn="just">
              <a:lnSpc>
                <a:spcPct val="90000"/>
              </a:lnSpc>
              <a:spcBef>
                <a:spcPts val="1000"/>
              </a:spcBef>
              <a:spcAft>
                <a:spcPts val="0"/>
              </a:spcAft>
              <a:buSzPct val="69498"/>
              <a:buChar char="•"/>
            </a:pPr>
            <a:r>
              <a:rPr lang="en-US"/>
              <a:t>A schema defines the structure of your collection documents. A Mongoose schema maps directly to a MongoDB collection.</a:t>
            </a:r>
            <a:endParaRPr/>
          </a:p>
          <a:p>
            <a:pPr indent="-342900" lvl="0" marL="457200" rtl="0" algn="just">
              <a:lnSpc>
                <a:spcPct val="90000"/>
              </a:lnSpc>
              <a:spcBef>
                <a:spcPts val="1000"/>
              </a:spcBef>
              <a:spcAft>
                <a:spcPts val="0"/>
              </a:spcAft>
              <a:buSzPct val="69498"/>
              <a:buChar char="•"/>
            </a:pPr>
            <a:r>
              <a:rPr lang="en-US"/>
              <a:t>With schemas, we define each field and its data type. Permitted types are:</a:t>
            </a:r>
            <a:endParaRPr/>
          </a:p>
          <a:p>
            <a:pPr indent="-342900" lvl="1" marL="914400" rtl="0" algn="just">
              <a:lnSpc>
                <a:spcPct val="90000"/>
              </a:lnSpc>
              <a:spcBef>
                <a:spcPts val="500"/>
              </a:spcBef>
              <a:spcAft>
                <a:spcPts val="0"/>
              </a:spcAft>
              <a:buSzPct val="81081"/>
              <a:buChar char="•"/>
            </a:pPr>
            <a:r>
              <a:rPr lang="en-US"/>
              <a:t>String</a:t>
            </a:r>
            <a:endParaRPr/>
          </a:p>
          <a:p>
            <a:pPr indent="-342900" lvl="1" marL="914400" rtl="0" algn="just">
              <a:lnSpc>
                <a:spcPct val="90000"/>
              </a:lnSpc>
              <a:spcBef>
                <a:spcPts val="500"/>
              </a:spcBef>
              <a:spcAft>
                <a:spcPts val="0"/>
              </a:spcAft>
              <a:buSzPct val="81081"/>
              <a:buChar char="•"/>
            </a:pPr>
            <a:r>
              <a:rPr lang="en-US"/>
              <a:t>Number</a:t>
            </a:r>
            <a:endParaRPr/>
          </a:p>
          <a:p>
            <a:pPr indent="-342900" lvl="1" marL="914400" rtl="0" algn="just">
              <a:lnSpc>
                <a:spcPct val="90000"/>
              </a:lnSpc>
              <a:spcBef>
                <a:spcPts val="500"/>
              </a:spcBef>
              <a:spcAft>
                <a:spcPts val="0"/>
              </a:spcAft>
              <a:buSzPct val="81081"/>
              <a:buChar char="•"/>
            </a:pPr>
            <a:r>
              <a:rPr lang="en-US"/>
              <a:t>Date</a:t>
            </a:r>
            <a:endParaRPr/>
          </a:p>
          <a:p>
            <a:pPr indent="-342900" lvl="1" marL="914400" rtl="0" algn="just">
              <a:lnSpc>
                <a:spcPct val="90000"/>
              </a:lnSpc>
              <a:spcBef>
                <a:spcPts val="500"/>
              </a:spcBef>
              <a:spcAft>
                <a:spcPts val="0"/>
              </a:spcAft>
              <a:buSzPct val="81081"/>
              <a:buChar char="•"/>
            </a:pPr>
            <a:r>
              <a:rPr lang="en-US"/>
              <a:t>Buffer</a:t>
            </a:r>
            <a:endParaRPr/>
          </a:p>
          <a:p>
            <a:pPr indent="-342900" lvl="1" marL="914400" rtl="0" algn="just">
              <a:lnSpc>
                <a:spcPct val="90000"/>
              </a:lnSpc>
              <a:spcBef>
                <a:spcPts val="500"/>
              </a:spcBef>
              <a:spcAft>
                <a:spcPts val="0"/>
              </a:spcAft>
              <a:buSzPct val="81081"/>
              <a:buChar char="•"/>
            </a:pPr>
            <a:r>
              <a:rPr lang="en-US"/>
              <a:t>Boolean</a:t>
            </a:r>
            <a:endParaRPr/>
          </a:p>
          <a:p>
            <a:pPr indent="-342900" lvl="1" marL="914400" rtl="0" algn="just">
              <a:lnSpc>
                <a:spcPct val="90000"/>
              </a:lnSpc>
              <a:spcBef>
                <a:spcPts val="500"/>
              </a:spcBef>
              <a:spcAft>
                <a:spcPts val="0"/>
              </a:spcAft>
              <a:buSzPct val="81081"/>
              <a:buChar char="•"/>
            </a:pPr>
            <a:r>
              <a:rPr lang="en-US"/>
              <a:t>Mixed</a:t>
            </a:r>
            <a:endParaRPr/>
          </a:p>
          <a:p>
            <a:pPr indent="-342900" lvl="1" marL="914400" rtl="0" algn="just">
              <a:lnSpc>
                <a:spcPct val="90000"/>
              </a:lnSpc>
              <a:spcBef>
                <a:spcPts val="500"/>
              </a:spcBef>
              <a:spcAft>
                <a:spcPts val="0"/>
              </a:spcAft>
              <a:buSzPct val="81081"/>
              <a:buChar char="•"/>
            </a:pPr>
            <a:r>
              <a:rPr lang="en-US"/>
              <a:t>ObjectId</a:t>
            </a:r>
            <a:endParaRPr/>
          </a:p>
          <a:p>
            <a:pPr indent="-342900" lvl="1" marL="914400" rtl="0" algn="just">
              <a:lnSpc>
                <a:spcPct val="90000"/>
              </a:lnSpc>
              <a:spcBef>
                <a:spcPts val="500"/>
              </a:spcBef>
              <a:spcAft>
                <a:spcPts val="0"/>
              </a:spcAft>
              <a:buSzPct val="81081"/>
              <a:buChar char="•"/>
            </a:pPr>
            <a:r>
              <a:rPr lang="en-US"/>
              <a:t>Array</a:t>
            </a:r>
            <a:endParaRPr/>
          </a:p>
          <a:p>
            <a:pPr indent="-342900" lvl="1" marL="914400" rtl="0" algn="just">
              <a:lnSpc>
                <a:spcPct val="90000"/>
              </a:lnSpc>
              <a:spcBef>
                <a:spcPts val="500"/>
              </a:spcBef>
              <a:spcAft>
                <a:spcPts val="0"/>
              </a:spcAft>
              <a:buSzPct val="81081"/>
              <a:buChar char="•"/>
            </a:pPr>
            <a:r>
              <a:rPr lang="en-US"/>
              <a:t>Decimal128</a:t>
            </a:r>
            <a:endParaRPr/>
          </a:p>
          <a:p>
            <a:pPr indent="-342900" lvl="1" marL="914400" rtl="0" algn="just">
              <a:lnSpc>
                <a:spcPct val="90000"/>
              </a:lnSpc>
              <a:spcBef>
                <a:spcPts val="500"/>
              </a:spcBef>
              <a:spcAft>
                <a:spcPts val="0"/>
              </a:spcAft>
              <a:buSzPct val="81081"/>
              <a:buChar char="•"/>
            </a:pPr>
            <a:r>
              <a:rPr lang="en-US"/>
              <a:t>Map</a:t>
            </a:r>
            <a:endParaRPr/>
          </a:p>
        </p:txBody>
      </p:sp>
      <p:sp>
        <p:nvSpPr>
          <p:cNvPr id="157" name="Google Shape;157;p9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8" name="Google Shape;158;p92"/>
          <p:cNvSpPr txBox="1"/>
          <p:nvPr/>
        </p:nvSpPr>
        <p:spPr>
          <a:xfrm>
            <a:off x="7709313" y="3052803"/>
            <a:ext cx="3294660" cy="3323987"/>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blog</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new</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Schema</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title</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String</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slug</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String</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published</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Boolean</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author</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String</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content</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String</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tags: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String</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createdAt</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Date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updatedAt</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Date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comments:</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user</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String</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content</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String</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votes</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Number</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2021-01-25T08:25:31Z</dcterms:created>
  <dc:creator>ADMIN</dc:creator>
</cp:coreProperties>
</file>