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KbQh/sT3l2AxFBXxXZYIdcO2X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1pPr>
            <a:lvl2pPr indent="0" lvl="1"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2pPr>
            <a:lvl3pPr indent="0" lvl="2"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3pPr>
            <a:lvl4pPr indent="0" lvl="3"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4pPr>
            <a:lvl5pPr indent="0" lvl="4"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5pPr>
            <a:lvl6pPr indent="0" lvl="5"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6pPr>
            <a:lvl7pPr indent="0" lvl="6"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7pPr>
            <a:lvl8pPr indent="0" lvl="7"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8pPr>
            <a:lvl9pPr indent="0" lvl="8" marL="0" algn="r">
              <a:lnSpc>
                <a:spcPct val="100000"/>
              </a:lnSpc>
              <a:spcBef>
                <a:spcPts val="0"/>
              </a:spcBef>
              <a:spcAft>
                <a:spcPts val="0"/>
              </a:spcAft>
              <a:buSzPts val="1200"/>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Mongoose Population</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Benefits of Using Mongoose Population</a:t>
            </a:r>
            <a:endParaRPr/>
          </a:p>
        </p:txBody>
      </p:sp>
      <p:sp>
        <p:nvSpPr>
          <p:cNvPr id="157" name="Google Shape;157;p9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Simplified Data Retrieval: </a:t>
            </a:r>
            <a:r>
              <a:rPr lang="en-US"/>
              <a:t>It allows for retrieving related data in a single query, reducing the need for multiple round trips to the database.</a:t>
            </a:r>
            <a:endParaRPr/>
          </a:p>
          <a:p>
            <a:pPr indent="-342900" lvl="0" marL="457200" rtl="0" algn="just">
              <a:lnSpc>
                <a:spcPct val="90000"/>
              </a:lnSpc>
              <a:spcBef>
                <a:spcPts val="1000"/>
              </a:spcBef>
              <a:spcAft>
                <a:spcPts val="0"/>
              </a:spcAft>
              <a:buSzPts val="1800"/>
              <a:buChar char="•"/>
            </a:pPr>
            <a:r>
              <a:rPr b="1" lang="en-US"/>
              <a:t>Clearer Code</a:t>
            </a:r>
            <a:r>
              <a:rPr lang="en-US"/>
              <a:t>: Population makes the code cleaner and more intuitive, especially when dealing with related data.</a:t>
            </a:r>
            <a:endParaRPr/>
          </a:p>
          <a:p>
            <a:pPr indent="-342900" lvl="0" marL="457200" rtl="0" algn="just">
              <a:lnSpc>
                <a:spcPct val="90000"/>
              </a:lnSpc>
              <a:spcBef>
                <a:spcPts val="1000"/>
              </a:spcBef>
              <a:spcAft>
                <a:spcPts val="0"/>
              </a:spcAft>
              <a:buSzPts val="1800"/>
              <a:buChar char="•"/>
            </a:pPr>
            <a:r>
              <a:rPr b="1" lang="en-US"/>
              <a:t>Flexibility:</a:t>
            </a:r>
            <a:r>
              <a:rPr lang="en-US"/>
              <a:t> You can populate data from multiple collections at once and even chain populations for nested documents.</a:t>
            </a:r>
            <a:endParaRPr/>
          </a:p>
        </p:txBody>
      </p:sp>
      <p:sp>
        <p:nvSpPr>
          <p:cNvPr id="158" name="Google Shape;158;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When to Use Mongoose Population?</a:t>
            </a:r>
            <a:endParaRPr/>
          </a:p>
        </p:txBody>
      </p:sp>
      <p:sp>
        <p:nvSpPr>
          <p:cNvPr id="164" name="Google Shape;164;p9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Population is ideal when you need to retrieve related documents frequently, and the relationships are not excessively complex. </a:t>
            </a:r>
            <a:endParaRPr/>
          </a:p>
          <a:p>
            <a:pPr indent="-342900" lvl="0" marL="457200" rtl="0" algn="just">
              <a:lnSpc>
                <a:spcPct val="90000"/>
              </a:lnSpc>
              <a:spcBef>
                <a:spcPts val="1000"/>
              </a:spcBef>
              <a:spcAft>
                <a:spcPts val="0"/>
              </a:spcAft>
              <a:buSzPts val="1800"/>
              <a:buChar char="•"/>
            </a:pPr>
            <a:r>
              <a:rPr lang="en-US"/>
              <a:t>It is perfect for scenarios like fetching user profiles with related posts, comments, or any situation where referenced documents are needed alongside primary documents.</a:t>
            </a:r>
            <a:endParaRPr/>
          </a:p>
        </p:txBody>
      </p:sp>
      <p:sp>
        <p:nvSpPr>
          <p:cNvPr id="165" name="Google Shape;165;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Considerations and Performance</a:t>
            </a:r>
            <a:endParaRPr/>
          </a:p>
        </p:txBody>
      </p:sp>
      <p:sp>
        <p:nvSpPr>
          <p:cNvPr id="171" name="Google Shape;171;p9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While powerful, population can impact performance, especially when dealing with large datasets or deep population chains (populating documents that themselves contain populated fields). It's crucial to:</a:t>
            </a:r>
            <a:endParaRPr/>
          </a:p>
          <a:p>
            <a:pPr indent="-342900" lvl="1" marL="914400" rtl="0" algn="just">
              <a:lnSpc>
                <a:spcPct val="90000"/>
              </a:lnSpc>
              <a:spcBef>
                <a:spcPts val="500"/>
              </a:spcBef>
              <a:spcAft>
                <a:spcPts val="0"/>
              </a:spcAft>
              <a:buSzPts val="1800"/>
              <a:buChar char="•"/>
            </a:pPr>
            <a:r>
              <a:rPr lang="en-US"/>
              <a:t>Limit the fields returned with the select option in populate to improve query performance.</a:t>
            </a:r>
            <a:endParaRPr/>
          </a:p>
          <a:p>
            <a:pPr indent="-342900" lvl="1" marL="914400" rtl="0" algn="just">
              <a:lnSpc>
                <a:spcPct val="90000"/>
              </a:lnSpc>
              <a:spcBef>
                <a:spcPts val="500"/>
              </a:spcBef>
              <a:spcAft>
                <a:spcPts val="0"/>
              </a:spcAft>
              <a:buSzPts val="1800"/>
              <a:buChar char="•"/>
            </a:pPr>
            <a:r>
              <a:rPr lang="en-US"/>
              <a:t>Consider the structure of your data and query patterns to determine if embedding documents might be more efficient than populating them in certain cases.</a:t>
            </a:r>
            <a:endParaRPr/>
          </a:p>
        </p:txBody>
      </p:sp>
      <p:sp>
        <p:nvSpPr>
          <p:cNvPr id="172" name="Google Shape;172;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Population in Mongoose Models</a:t>
            </a:r>
            <a:endParaRPr/>
          </a:p>
        </p:txBody>
      </p:sp>
      <p:sp>
        <p:nvSpPr>
          <p:cNvPr id="178" name="Google Shape;178;p9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Population in Mongoose models involves two main components:</a:t>
            </a:r>
            <a:endParaRPr/>
          </a:p>
          <a:p>
            <a:pPr indent="-342900" lvl="1" marL="914400" rtl="0" algn="just">
              <a:lnSpc>
                <a:spcPct val="90000"/>
              </a:lnSpc>
              <a:spcBef>
                <a:spcPts val="500"/>
              </a:spcBef>
              <a:spcAft>
                <a:spcPts val="0"/>
              </a:spcAft>
              <a:buSzPts val="1800"/>
              <a:buChar char="•"/>
            </a:pPr>
            <a:r>
              <a:rPr b="1" lang="en-US"/>
              <a:t>Defining References in Schemas</a:t>
            </a:r>
            <a:r>
              <a:rPr lang="en-US"/>
              <a:t>: When we create a Mongoose schema, we can define certain fields as references to other collections. This is done using the ref option in the schema definition, which tells Mongoose which model to use during population.</a:t>
            </a:r>
            <a:endParaRPr/>
          </a:p>
          <a:p>
            <a:pPr indent="-342900" lvl="1" marL="914400" rtl="0" algn="just">
              <a:lnSpc>
                <a:spcPct val="90000"/>
              </a:lnSpc>
              <a:spcBef>
                <a:spcPts val="500"/>
              </a:spcBef>
              <a:spcAft>
                <a:spcPts val="0"/>
              </a:spcAft>
              <a:buSzPts val="1800"/>
              <a:buChar char="•"/>
            </a:pPr>
            <a:r>
              <a:rPr b="1" lang="en-US"/>
              <a:t>Executing Population in Queries</a:t>
            </a:r>
            <a:r>
              <a:rPr lang="en-US"/>
              <a:t>: After defining the references in our schemas, we can leverage Mongoose's populate() method in our queries to replace the referenced paths with actual documents from the referenced collection.</a:t>
            </a:r>
            <a:endParaRPr/>
          </a:p>
        </p:txBody>
      </p:sp>
      <p:sp>
        <p:nvSpPr>
          <p:cNvPr id="179" name="Google Shape;179;p9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Example Usage</a:t>
            </a:r>
            <a:endParaRPr/>
          </a:p>
        </p:txBody>
      </p:sp>
      <p:sp>
        <p:nvSpPr>
          <p:cNvPr id="185" name="Google Shape;185;p9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Step 1: Define the Models</a:t>
            </a:r>
            <a:endParaRPr/>
          </a:p>
          <a:p>
            <a:pPr indent="-342900" lvl="1" marL="914400" rtl="0" algn="just">
              <a:lnSpc>
                <a:spcPct val="90000"/>
              </a:lnSpc>
              <a:spcBef>
                <a:spcPts val="500"/>
              </a:spcBef>
              <a:spcAft>
                <a:spcPts val="0"/>
              </a:spcAft>
              <a:buSzPts val="1800"/>
              <a:buChar char="•"/>
            </a:pPr>
            <a:r>
              <a:rPr lang="en-US"/>
              <a:t>Suppose you have two collections: one for users and another for posts. Each post document references the user that created it.</a:t>
            </a:r>
            <a:endParaRPr/>
          </a:p>
        </p:txBody>
      </p:sp>
      <p:sp>
        <p:nvSpPr>
          <p:cNvPr id="186" name="Google Shape;186;p9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7" name="Google Shape;187;p97"/>
          <p:cNvSpPr txBox="1"/>
          <p:nvPr/>
        </p:nvSpPr>
        <p:spPr>
          <a:xfrm>
            <a:off x="1789885" y="2941270"/>
            <a:ext cx="9563915" cy="353943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6A9955"/>
                </a:solidFill>
                <a:latin typeface="Consolas"/>
                <a:ea typeface="Consolas"/>
                <a:cs typeface="Consolas"/>
                <a:sym typeface="Consolas"/>
              </a:rPr>
              <a:t>// User Schema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name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email</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Post Schema</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postSchema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title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9CDCFE"/>
                </a:solidFill>
                <a:latin typeface="Consolas"/>
                <a:ea typeface="Consolas"/>
                <a:cs typeface="Consolas"/>
                <a:sym typeface="Consolas"/>
              </a:rPr>
              <a:t>type: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Types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ObjectId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6A9955"/>
                </a:solidFill>
                <a:latin typeface="Consolas"/>
                <a:ea typeface="Consolas"/>
                <a:cs typeface="Consolas"/>
                <a:sym typeface="Consolas"/>
              </a:rPr>
              <a:t>// Reference to the User model</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postSchema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userSchema</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Example Usage - 2</a:t>
            </a:r>
            <a:endParaRPr/>
          </a:p>
        </p:txBody>
      </p:sp>
      <p:sp>
        <p:nvSpPr>
          <p:cNvPr id="193" name="Google Shape;193;p9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b="1" lang="en-US"/>
              <a:t>Step 2: Use Population in a Query</a:t>
            </a:r>
            <a:endParaRPr/>
          </a:p>
          <a:p>
            <a:pPr indent="-342900" lvl="1" marL="914400" rtl="0" algn="just">
              <a:lnSpc>
                <a:spcPct val="90000"/>
              </a:lnSpc>
              <a:spcBef>
                <a:spcPts val="500"/>
              </a:spcBef>
              <a:spcAft>
                <a:spcPts val="0"/>
              </a:spcAft>
              <a:buSzPts val="1800"/>
              <a:buChar char="•"/>
            </a:pPr>
            <a:r>
              <a:rPr lang="en-US"/>
              <a:t>When you fetch posts, you might want to include user details for each post's author. Here’s how you can do it using the populate() method:</a:t>
            </a:r>
            <a:endParaRPr/>
          </a:p>
        </p:txBody>
      </p:sp>
      <p:sp>
        <p:nvSpPr>
          <p:cNvPr id="194" name="Google Shape;194;p9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5" name="Google Shape;195;p98"/>
          <p:cNvSpPr txBox="1"/>
          <p:nvPr/>
        </p:nvSpPr>
        <p:spPr>
          <a:xfrm>
            <a:off x="1475508" y="3206859"/>
            <a:ext cx="9878291" cy="1600438"/>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9CDCFE"/>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populate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a:t>
            </a:r>
            <a:endParaRPr/>
          </a:p>
          <a:p>
            <a:pPr indent="0" lvl="0" marL="404813" marR="0" rtl="0" algn="l">
              <a:lnSpc>
                <a:spcPct val="100000"/>
              </a:lnSpc>
              <a:spcBef>
                <a:spcPts val="0"/>
              </a:spcBef>
              <a:spcAft>
                <a:spcPts val="0"/>
              </a:spcAft>
              <a:buNone/>
            </a:pPr>
            <a:r>
              <a:rPr b="0" i="0" lang="en-US" sz="1400" u="none" cap="none" strike="noStrike">
                <a:solidFill>
                  <a:srgbClr val="6A9955"/>
                </a:solidFill>
                <a:latin typeface="Consolas"/>
                <a:ea typeface="Consolas"/>
                <a:cs typeface="Consolas"/>
                <a:sym typeface="Consolas"/>
              </a:rPr>
              <a:t>// Automatically replace the 'author' ObjectId with the User document</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exec</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posts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=&gt;</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if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586C0"/>
                </a:solidFill>
                <a:latin typeface="Consolas"/>
                <a:ea typeface="Consolas"/>
                <a:cs typeface="Consolas"/>
                <a:sym typeface="Consolas"/>
              </a:rPr>
              <a:t>throw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error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console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log</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9CDCFE"/>
                </a:solidFill>
                <a:latin typeface="Consolas"/>
                <a:ea typeface="Consolas"/>
                <a:cs typeface="Consolas"/>
                <a:sym typeface="Consolas"/>
              </a:rPr>
              <a:t>posts</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Posts with user details included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Advanced Population Options</a:t>
            </a:r>
            <a:endParaRPr/>
          </a:p>
        </p:txBody>
      </p:sp>
      <p:sp>
        <p:nvSpPr>
          <p:cNvPr id="201" name="Google Shape;201;p9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sz="2400"/>
              <a:t>Mongoose also provides options to further control how population is handled:</a:t>
            </a:r>
            <a:endParaRPr/>
          </a:p>
          <a:p>
            <a:pPr indent="-342900" lvl="1" marL="914400" rtl="0" algn="just">
              <a:lnSpc>
                <a:spcPct val="90000"/>
              </a:lnSpc>
              <a:spcBef>
                <a:spcPts val="500"/>
              </a:spcBef>
              <a:spcAft>
                <a:spcPts val="0"/>
              </a:spcAft>
              <a:buSzPts val="1800"/>
              <a:buChar char="•"/>
            </a:pPr>
            <a:r>
              <a:rPr b="1" lang="en-US" sz="2000"/>
              <a:t>Selecting Specific Fields</a:t>
            </a:r>
            <a:r>
              <a:rPr lang="en-US" sz="2000"/>
              <a:t>: can limit the fields returned for populated documents to optimize performance.</a:t>
            </a:r>
            <a:endParaRPr/>
          </a:p>
          <a:p>
            <a:pPr indent="-228600" lvl="0" marL="457200" rtl="0" algn="just">
              <a:lnSpc>
                <a:spcPct val="90000"/>
              </a:lnSpc>
              <a:spcBef>
                <a:spcPts val="1000"/>
              </a:spcBef>
              <a:spcAft>
                <a:spcPts val="0"/>
              </a:spcAft>
              <a:buSzPts val="1800"/>
              <a:buNone/>
            </a:pPr>
            <a:r>
              <a:t/>
            </a:r>
            <a:endParaRPr sz="2400"/>
          </a:p>
          <a:p>
            <a:pPr indent="-228600" lvl="0" marL="457200" rtl="0" algn="just">
              <a:lnSpc>
                <a:spcPct val="90000"/>
              </a:lnSpc>
              <a:spcBef>
                <a:spcPts val="1000"/>
              </a:spcBef>
              <a:spcAft>
                <a:spcPts val="0"/>
              </a:spcAft>
              <a:buSzPts val="1800"/>
              <a:buNone/>
            </a:pPr>
            <a:r>
              <a:t/>
            </a:r>
            <a:endParaRPr sz="2400"/>
          </a:p>
          <a:p>
            <a:pPr indent="-342900" lvl="1" marL="914400" rtl="0" algn="just">
              <a:lnSpc>
                <a:spcPct val="90000"/>
              </a:lnSpc>
              <a:spcBef>
                <a:spcPts val="500"/>
              </a:spcBef>
              <a:spcAft>
                <a:spcPts val="0"/>
              </a:spcAft>
              <a:buSzPts val="1800"/>
              <a:buChar char="•"/>
            </a:pPr>
            <a:r>
              <a:rPr b="1" lang="en-US" sz="2000"/>
              <a:t>Populating Multiple Paths: </a:t>
            </a:r>
            <a:r>
              <a:rPr lang="en-US" sz="2000"/>
              <a:t>can populate multiple paths in a single query.</a:t>
            </a:r>
            <a:endParaRPr/>
          </a:p>
          <a:p>
            <a:pPr indent="-228600" lvl="0" marL="457200" rtl="0" algn="just">
              <a:lnSpc>
                <a:spcPct val="90000"/>
              </a:lnSpc>
              <a:spcBef>
                <a:spcPts val="1000"/>
              </a:spcBef>
              <a:spcAft>
                <a:spcPts val="0"/>
              </a:spcAft>
              <a:buSzPts val="1800"/>
              <a:buNone/>
            </a:pPr>
            <a:r>
              <a:t/>
            </a:r>
            <a:endParaRPr sz="2400"/>
          </a:p>
          <a:p>
            <a:pPr indent="-342900" lvl="1" marL="914400" rtl="0" algn="just">
              <a:lnSpc>
                <a:spcPct val="90000"/>
              </a:lnSpc>
              <a:spcBef>
                <a:spcPts val="500"/>
              </a:spcBef>
              <a:spcAft>
                <a:spcPts val="0"/>
              </a:spcAft>
              <a:buSzPts val="1800"/>
              <a:buChar char="•"/>
            </a:pPr>
            <a:r>
              <a:rPr b="1" lang="en-US" sz="2000"/>
              <a:t>Nested Population: </a:t>
            </a:r>
            <a:r>
              <a:rPr lang="en-US" sz="2000"/>
              <a:t>If documents contain references within references, we can use nested population to fetch all related documents in one go.</a:t>
            </a:r>
            <a:endParaRPr/>
          </a:p>
        </p:txBody>
      </p:sp>
      <p:sp>
        <p:nvSpPr>
          <p:cNvPr id="202" name="Google Shape;202;p9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p99"/>
          <p:cNvSpPr txBox="1"/>
          <p:nvPr/>
        </p:nvSpPr>
        <p:spPr>
          <a:xfrm>
            <a:off x="1808017" y="2972728"/>
            <a:ext cx="9545779" cy="95410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9CDCFE"/>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populate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path: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select: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'name email -_id'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6A9955"/>
                </a:solidFill>
                <a:latin typeface="Consolas"/>
                <a:ea typeface="Consolas"/>
                <a:cs typeface="Consolas"/>
                <a:sym typeface="Consolas"/>
              </a:rPr>
              <a:t>// Only include the name and email fields, exclude the _id field</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
        <p:nvSpPr>
          <p:cNvPr id="204" name="Google Shape;204;p99"/>
          <p:cNvSpPr txBox="1"/>
          <p:nvPr/>
        </p:nvSpPr>
        <p:spPr>
          <a:xfrm>
            <a:off x="1808017" y="4360688"/>
            <a:ext cx="9545780"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9CDCFE"/>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populate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populate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'editor'</a:t>
            </a:r>
            <a:r>
              <a:rPr b="0" i="0" lang="en-US" sz="1400" u="none" cap="none" strike="noStrike">
                <a:solidFill>
                  <a:srgbClr val="CCCCCC"/>
                </a:solidFill>
                <a:latin typeface="Consolas"/>
                <a:ea typeface="Consolas"/>
                <a:cs typeface="Consolas"/>
                <a:sym typeface="Consolas"/>
              </a:rPr>
              <a:t>);</a:t>
            </a:r>
            <a:endParaRPr/>
          </a:p>
        </p:txBody>
      </p:sp>
      <p:sp>
        <p:nvSpPr>
          <p:cNvPr id="205" name="Google Shape;205;p99"/>
          <p:cNvSpPr txBox="1"/>
          <p:nvPr/>
        </p:nvSpPr>
        <p:spPr>
          <a:xfrm>
            <a:off x="1808017" y="5399704"/>
            <a:ext cx="9545780" cy="95410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9CDCFE"/>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find</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populate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path: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populate:</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9CDCFE"/>
                </a:solidFill>
                <a:latin typeface="Consolas"/>
                <a:ea typeface="Consolas"/>
                <a:cs typeface="Consolas"/>
                <a:sym typeface="Consolas"/>
              </a:rPr>
              <a:t>path:</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'company'</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6A9955"/>
                </a:solidFill>
                <a:latin typeface="Consolas"/>
                <a:ea typeface="Consolas"/>
                <a:cs typeface="Consolas"/>
                <a:sym typeface="Consolas"/>
              </a:rPr>
              <a:t>// Assuming 'author' has a 'company' reference</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0"/>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Mongoose population</a:t>
            </a:r>
            <a:endParaRPr b="1" sz="4400">
              <a:solidFill>
                <a:srgbClr val="00206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217" name="Google Shape;217;p73"/>
          <p:cNvSpPr txBox="1"/>
          <p:nvPr>
            <p:ph idx="1" type="body"/>
          </p:nvPr>
        </p:nvSpPr>
        <p:spPr>
          <a:xfrm>
            <a:off x="752348" y="1450817"/>
            <a:ext cx="11538305" cy="5029883"/>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Mongoose Population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Population in a Query</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Population in Mongoose Models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Advanced Population Options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Example about Mongoose Population</a:t>
            </a:r>
            <a:endParaRPr/>
          </a:p>
          <a:p>
            <a:pPr indent="-254000" lvl="1" marL="800100" rtl="0" algn="l">
              <a:lnSpc>
                <a:spcPct val="120000"/>
              </a:lnSpc>
              <a:spcBef>
                <a:spcPts val="0"/>
              </a:spcBef>
              <a:spcAft>
                <a:spcPts val="0"/>
              </a:spcAft>
              <a:buClr>
                <a:srgbClr val="973735"/>
              </a:buClr>
              <a:buSzPts val="1400"/>
              <a:buFont typeface="Noto Sans Symbols"/>
              <a:buNone/>
            </a:pPr>
            <a:r>
              <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218" name="Google Shape;218;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Introduction Mongoose Population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Population in a Query</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Population in Mongoose Models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Advanced Population Options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Example about Mongoose Population</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Introduction</a:t>
            </a:r>
            <a:endParaRPr/>
          </a:p>
        </p:txBody>
      </p:sp>
      <p:sp>
        <p:nvSpPr>
          <p:cNvPr id="106" name="Google Shape;106;p8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When developing applications using MongoDB and Mongoose, managing relationships between different data models is crucial. </a:t>
            </a:r>
            <a:endParaRPr/>
          </a:p>
          <a:p>
            <a:pPr indent="-342900" lvl="0" marL="457200" rtl="0" algn="just">
              <a:lnSpc>
                <a:spcPct val="90000"/>
              </a:lnSpc>
              <a:spcBef>
                <a:spcPts val="1000"/>
              </a:spcBef>
              <a:spcAft>
                <a:spcPts val="0"/>
              </a:spcAft>
              <a:buSzPts val="1800"/>
              <a:buChar char="•"/>
            </a:pPr>
            <a:r>
              <a:rPr lang="en-US"/>
              <a:t>Unlike traditional relational databases that use joins to link tables, MongoDB, being a NoSQL database, uses a different approach called population. </a:t>
            </a:r>
            <a:endParaRPr/>
          </a:p>
          <a:p>
            <a:pPr indent="-342900" lvl="0" marL="457200" rtl="0" algn="just">
              <a:lnSpc>
                <a:spcPct val="90000"/>
              </a:lnSpc>
              <a:spcBef>
                <a:spcPts val="1000"/>
              </a:spcBef>
              <a:spcAft>
                <a:spcPts val="0"/>
              </a:spcAft>
              <a:buSzPts val="1800"/>
              <a:buChar char="•"/>
            </a:pPr>
            <a:r>
              <a:rPr lang="en-US"/>
              <a:t>This technique simplifies the process of linking documents spread across collections, enhancing the capability to manage related data efficiently.</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Mongoose Population?</a:t>
            </a:r>
            <a:endParaRPr/>
          </a:p>
        </p:txBody>
      </p:sp>
      <p:sp>
        <p:nvSpPr>
          <p:cNvPr id="113" name="Google Shape;113;p8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Population is a feature in Mongoose, an Object Data Modeling (ODM) library for MongoDB and Node.js, which allows you to automatically replace specified paths in the document with documents from other collections. </a:t>
            </a:r>
            <a:endParaRPr/>
          </a:p>
          <a:p>
            <a:pPr indent="-342900" lvl="0" marL="457200" rtl="0" algn="just">
              <a:lnSpc>
                <a:spcPct val="90000"/>
              </a:lnSpc>
              <a:spcBef>
                <a:spcPts val="1000"/>
              </a:spcBef>
              <a:spcAft>
                <a:spcPts val="0"/>
              </a:spcAft>
              <a:buSzPts val="1800"/>
              <a:buChar char="•"/>
            </a:pPr>
            <a:r>
              <a:rPr lang="en-US"/>
              <a:t>Essentially, it provides a powerful way to load and combine documents from multiple collections simultaneously, akin to a SQL join.</a:t>
            </a:r>
            <a:endParaRPr/>
          </a:p>
        </p:txBody>
      </p:sp>
      <p:sp>
        <p:nvSpPr>
          <p:cNvPr id="114" name="Google Shape;114;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05/14/2024</a:t>
            </a:r>
            <a:endParaRPr/>
          </a:p>
        </p:txBody>
      </p:sp>
      <p:sp>
        <p:nvSpPr>
          <p:cNvPr id="120" name="Google Shape;120;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MongoDB and Relations </a:t>
            </a:r>
            <a:endParaRPr/>
          </a:p>
        </p:txBody>
      </p:sp>
      <p:sp>
        <p:nvSpPr>
          <p:cNvPr id="122" name="Google Shape;122;p8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150000"/>
              </a:lnSpc>
              <a:spcBef>
                <a:spcPts val="1000"/>
              </a:spcBef>
              <a:spcAft>
                <a:spcPts val="0"/>
              </a:spcAft>
              <a:buSzPts val="1800"/>
              <a:buChar char="•"/>
            </a:pPr>
            <a:r>
              <a:rPr lang="en-US"/>
              <a:t>NoSQL databases like MongoDB normally do not explicitly support relations like the SQL databases </a:t>
            </a:r>
            <a:endParaRPr/>
          </a:p>
          <a:p>
            <a:pPr indent="-342900" lvl="0" marL="457200" rtl="0" algn="just">
              <a:lnSpc>
                <a:spcPct val="150000"/>
              </a:lnSpc>
              <a:spcBef>
                <a:spcPts val="1000"/>
              </a:spcBef>
              <a:spcAft>
                <a:spcPts val="0"/>
              </a:spcAft>
              <a:buSzPts val="1800"/>
              <a:buChar char="•"/>
            </a:pPr>
            <a:r>
              <a:rPr lang="en-US"/>
              <a:t>All documents are normally expected to be self- contained </a:t>
            </a:r>
            <a:endParaRPr/>
          </a:p>
          <a:p>
            <a:pPr indent="-342900" lvl="0" marL="457200" rtl="0" algn="just">
              <a:lnSpc>
                <a:spcPct val="150000"/>
              </a:lnSpc>
              <a:spcBef>
                <a:spcPts val="1000"/>
              </a:spcBef>
              <a:spcAft>
                <a:spcPts val="0"/>
              </a:spcAft>
              <a:buSzPts val="1800"/>
              <a:buChar char="•"/>
            </a:pPr>
            <a:r>
              <a:rPr lang="en-US"/>
              <a:t>However you can store references to other documents within a document by using ObjectIds </a:t>
            </a:r>
            <a:endParaRPr/>
          </a:p>
          <a:p>
            <a:pPr indent="-342900" lvl="0" marL="457200" rtl="0" algn="just">
              <a:lnSpc>
                <a:spcPct val="150000"/>
              </a:lnSpc>
              <a:spcBef>
                <a:spcPts val="1000"/>
              </a:spcBef>
              <a:spcAft>
                <a:spcPts val="0"/>
              </a:spcAft>
              <a:buSzPts val="1800"/>
              <a:buChar char="•"/>
            </a:pPr>
            <a:r>
              <a:rPr lang="en-US"/>
              <a:t>Mongoose does not have joins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How Mongoose Population Works</a:t>
            </a:r>
            <a:endParaRPr/>
          </a:p>
        </p:txBody>
      </p:sp>
      <p:sp>
        <p:nvSpPr>
          <p:cNvPr id="128" name="Google Shape;128;p89"/>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Mongoose uses the concept of references to associate documents from different collections. </a:t>
            </a:r>
            <a:endParaRPr/>
          </a:p>
          <a:p>
            <a:pPr indent="-342900" lvl="0" marL="457200" rtl="0" algn="just">
              <a:lnSpc>
                <a:spcPct val="90000"/>
              </a:lnSpc>
              <a:spcBef>
                <a:spcPts val="1000"/>
              </a:spcBef>
              <a:spcAft>
                <a:spcPts val="0"/>
              </a:spcAft>
              <a:buSzPts val="1800"/>
              <a:buChar char="•"/>
            </a:pPr>
            <a:r>
              <a:rPr lang="en-US"/>
              <a:t>These references are typically stored as ObjectId, the unique identifier for documents in MongoDB. </a:t>
            </a:r>
            <a:endParaRPr/>
          </a:p>
          <a:p>
            <a:pPr indent="-342900" lvl="0" marL="457200" rtl="0" algn="just">
              <a:lnSpc>
                <a:spcPct val="90000"/>
              </a:lnSpc>
              <a:spcBef>
                <a:spcPts val="1000"/>
              </a:spcBef>
              <a:spcAft>
                <a:spcPts val="0"/>
              </a:spcAft>
              <a:buSzPts val="1800"/>
              <a:buChar char="•"/>
            </a:pPr>
            <a:r>
              <a:rPr lang="en-US"/>
              <a:t>When you define your Mongoose schema, you can specify which fields are to be populated using references to other schemas.</a:t>
            </a:r>
            <a:endParaRPr/>
          </a:p>
        </p:txBody>
      </p:sp>
      <p:sp>
        <p:nvSpPr>
          <p:cNvPr id="129" name="Google Shape;129;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Example</a:t>
            </a:r>
            <a:endParaRPr/>
          </a:p>
        </p:txBody>
      </p:sp>
      <p:sp>
        <p:nvSpPr>
          <p:cNvPr id="135" name="Google Shape;135;p90"/>
          <p:cNvSpPr txBox="1"/>
          <p:nvPr>
            <p:ph idx="1" type="body"/>
          </p:nvPr>
        </p:nvSpPr>
        <p:spPr>
          <a:xfrm>
            <a:off x="838200" y="1535811"/>
            <a:ext cx="5427518"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In the example beside, the postSchema has an author field that creates a reference to the User schema. </a:t>
            </a:r>
            <a:endParaRPr/>
          </a:p>
          <a:p>
            <a:pPr indent="-342900" lvl="0" marL="457200" rtl="0" algn="just">
              <a:lnSpc>
                <a:spcPct val="90000"/>
              </a:lnSpc>
              <a:spcBef>
                <a:spcPts val="1000"/>
              </a:spcBef>
              <a:spcAft>
                <a:spcPts val="0"/>
              </a:spcAft>
              <a:buSzPts val="1800"/>
              <a:buChar char="•"/>
            </a:pPr>
            <a:r>
              <a:rPr lang="en-US"/>
              <a:t>This indicates that the author field will contain an ObjectId from the User collection.</a:t>
            </a:r>
            <a:endParaRPr/>
          </a:p>
        </p:txBody>
      </p:sp>
      <p:sp>
        <p:nvSpPr>
          <p:cNvPr id="136" name="Google Shape;136;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7" name="Google Shape;137;p90"/>
          <p:cNvSpPr txBox="1"/>
          <p:nvPr/>
        </p:nvSpPr>
        <p:spPr>
          <a:xfrm>
            <a:off x="6423188" y="1772368"/>
            <a:ext cx="5768812" cy="353943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CDCAA"/>
                </a:solidFill>
                <a:latin typeface="Consolas"/>
                <a:ea typeface="Consolas"/>
                <a:cs typeface="Consolas"/>
                <a:sym typeface="Consolas"/>
              </a:rPr>
              <a:t>require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username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email</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endParaRPr b="0" i="0" sz="14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postSchema</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569CD6"/>
                </a:solidFill>
                <a:latin typeface="Consolas"/>
                <a:ea typeface="Consolas"/>
                <a:cs typeface="Consolas"/>
                <a:sym typeface="Consolas"/>
              </a:rPr>
              <a:t>new</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title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content</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String</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author:</a:t>
            </a:r>
            <a:r>
              <a:rPr b="0" i="0" lang="en-US" sz="1400" u="none" cap="none" strike="noStrike">
                <a:solidFill>
                  <a:srgbClr val="CCCCCC"/>
                </a:solidFill>
                <a:latin typeface="Consolas"/>
                <a:ea typeface="Consolas"/>
                <a:cs typeface="Consolas"/>
                <a:sym typeface="Consolas"/>
              </a:rPr>
              <a:t> { </a:t>
            </a:r>
            <a:r>
              <a:rPr b="0" i="0" lang="en-US" sz="1400" u="none" cap="none" strike="noStrike">
                <a:solidFill>
                  <a:srgbClr val="4EC9B0"/>
                </a:solidFill>
                <a:latin typeface="Consolas"/>
                <a:ea typeface="Consolas"/>
                <a:cs typeface="Consolas"/>
                <a:sym typeface="Consolas"/>
              </a:rPr>
              <a:t>type</a:t>
            </a:r>
            <a:r>
              <a:rPr b="0" i="0" lang="en-US" sz="1400" u="none" cap="none" strike="noStrike">
                <a:solidFill>
                  <a:srgbClr val="9CDCFE"/>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Schema</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Types</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4EC9B0"/>
                </a:solidFill>
                <a:latin typeface="Consolas"/>
                <a:ea typeface="Consolas"/>
                <a:cs typeface="Consolas"/>
                <a:sym typeface="Consolas"/>
              </a:rPr>
              <a:t>ObjectId</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9CDCFE"/>
                </a:solidFill>
                <a:latin typeface="Consolas"/>
                <a:ea typeface="Consolas"/>
                <a:cs typeface="Consolas"/>
                <a:sym typeface="Consolas"/>
              </a:rPr>
              <a:t>ref:</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CE9178"/>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n-US" sz="1400" u="none" cap="none" strike="noStrike">
                <a:solidFill>
                  <a:srgbClr val="CCCCCC"/>
                </a:solidFill>
                <a:latin typeface="Consolas"/>
                <a:ea typeface="Consolas"/>
                <a:cs typeface="Consolas"/>
                <a:sym typeface="Consolas"/>
              </a:rPr>
            </a:b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'User'</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userSchema</a:t>
            </a:r>
            <a:r>
              <a:rPr b="0" i="0" lang="en-US" sz="14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400" u="none" cap="none" strike="noStrike">
                <a:solidFill>
                  <a:srgbClr val="569CD6"/>
                </a:solidFill>
                <a:latin typeface="Consolas"/>
                <a:ea typeface="Consolas"/>
                <a:cs typeface="Consolas"/>
                <a:sym typeface="Consolas"/>
              </a:rPr>
              <a:t>const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D4D4D4"/>
                </a:solidFill>
                <a:latin typeface="Consolas"/>
                <a:ea typeface="Consolas"/>
                <a:cs typeface="Consolas"/>
                <a:sym typeface="Consolas"/>
              </a:rPr>
              <a: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EC9B0"/>
                </a:solidFill>
                <a:latin typeface="Consolas"/>
                <a:ea typeface="Consolas"/>
                <a:cs typeface="Consolas"/>
                <a:sym typeface="Consolas"/>
              </a:rPr>
              <a:t>mongoose</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DCDCAA"/>
                </a:solidFill>
                <a:latin typeface="Consolas"/>
                <a:ea typeface="Consolas"/>
                <a:cs typeface="Consolas"/>
                <a:sym typeface="Consolas"/>
              </a:rPr>
              <a:t>model</a:t>
            </a:r>
            <a:r>
              <a:rPr b="0" i="0" lang="en-US" sz="1400" u="none" cap="none" strike="noStrike">
                <a:solidFill>
                  <a:srgbClr val="CCCCCC"/>
                </a:solidFill>
                <a:latin typeface="Consolas"/>
                <a:ea typeface="Consolas"/>
                <a:cs typeface="Consolas"/>
                <a:sym typeface="Consolas"/>
              </a:rPr>
              <a:t>(</a:t>
            </a:r>
            <a:r>
              <a:rPr b="0" i="0" lang="en-US" sz="1400" u="none" cap="none" strike="noStrike">
                <a:solidFill>
                  <a:srgbClr val="CE9178"/>
                </a:solidFill>
                <a:latin typeface="Consolas"/>
                <a:ea typeface="Consolas"/>
                <a:cs typeface="Consolas"/>
                <a:sym typeface="Consolas"/>
              </a:rPr>
              <a:t>'Post'</a:t>
            </a:r>
            <a:r>
              <a:rPr b="0" i="0" lang="en-US" sz="1400" u="none" cap="none" strike="noStrike">
                <a:solidFill>
                  <a:srgbClr val="CCCCCC"/>
                </a:solidFill>
                <a:latin typeface="Consolas"/>
                <a:ea typeface="Consolas"/>
                <a:cs typeface="Consolas"/>
                <a:sym typeface="Consolas"/>
              </a:rPr>
              <a:t>, </a:t>
            </a:r>
            <a:r>
              <a:rPr b="0" i="0" lang="en-US" sz="1400" u="none" cap="none" strike="noStrike">
                <a:solidFill>
                  <a:srgbClr val="4FC1FF"/>
                </a:solidFill>
                <a:latin typeface="Consolas"/>
                <a:ea typeface="Consolas"/>
                <a:cs typeface="Consolas"/>
                <a:sym typeface="Consolas"/>
              </a:rPr>
              <a:t>postSchema</a:t>
            </a:r>
            <a:r>
              <a:rPr b="0" i="0" lang="en-US" sz="1400" u="none" cap="none" strike="noStrike">
                <a:solidFill>
                  <a:srgbClr val="CCCCCC"/>
                </a:solidFill>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Implementing Population</a:t>
            </a:r>
            <a:endParaRPr/>
          </a:p>
        </p:txBody>
      </p:sp>
      <p:sp>
        <p:nvSpPr>
          <p:cNvPr id="143" name="Google Shape;143;p9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actually merge these documents when querying, you use the populate() method provided by Mongoose. </a:t>
            </a:r>
            <a:endParaRPr/>
          </a:p>
          <a:p>
            <a:pPr indent="-342900" lvl="0" marL="457200" rtl="0" algn="just">
              <a:lnSpc>
                <a:spcPct val="90000"/>
              </a:lnSpc>
              <a:spcBef>
                <a:spcPts val="1000"/>
              </a:spcBef>
              <a:spcAft>
                <a:spcPts val="0"/>
              </a:spcAft>
              <a:buSzPts val="1800"/>
              <a:buChar char="•"/>
            </a:pPr>
            <a:r>
              <a:rPr lang="en-US"/>
              <a:t>This method allows you to replace the specified paths in the document with document(s) from the path's referenced collection.</a:t>
            </a:r>
            <a:endParaRPr/>
          </a:p>
        </p:txBody>
      </p:sp>
      <p:sp>
        <p:nvSpPr>
          <p:cNvPr id="144" name="Google Shape;144;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Example of Population in a Query</a:t>
            </a:r>
            <a:endParaRPr/>
          </a:p>
        </p:txBody>
      </p:sp>
      <p:sp>
        <p:nvSpPr>
          <p:cNvPr id="150" name="Google Shape;150;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1" name="Google Shape;151;p92"/>
          <p:cNvSpPr txBox="1"/>
          <p:nvPr/>
        </p:nvSpPr>
        <p:spPr>
          <a:xfrm>
            <a:off x="968952" y="1690834"/>
            <a:ext cx="10274012"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9CDCFE"/>
                </a:solidFill>
                <a:latin typeface="Consolas"/>
                <a:ea typeface="Consolas"/>
                <a:cs typeface="Consolas"/>
                <a:sym typeface="Consolas"/>
              </a:rPr>
              <a:t>Post</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find</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populate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'author'</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exec</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error</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posts</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=&gt;</a:t>
            </a:r>
            <a:r>
              <a:rPr b="0" i="0" lang="en-US" sz="16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if</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error</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C586C0"/>
                </a:solidFill>
                <a:latin typeface="Consolas"/>
                <a:ea typeface="Consolas"/>
                <a:cs typeface="Consolas"/>
                <a:sym typeface="Consolas"/>
              </a:rPr>
              <a:t>throw</a:t>
            </a: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error</a:t>
            </a:r>
            <a:r>
              <a:rPr b="0" i="0" lang="en-US" sz="1600" u="none" cap="none" strike="noStrike">
                <a:solidFill>
                  <a:srgbClr val="CCCCCC"/>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US" sz="1600" u="none" cap="none" strike="noStrike">
                <a:solidFill>
                  <a:srgbClr val="CCCCCC"/>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console</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log</a:t>
            </a:r>
            <a:r>
              <a:rPr b="0" i="0" lang="en-US" sz="1600" u="none" cap="none" strike="noStrike">
                <a:solidFill>
                  <a:srgbClr val="CCCCCC"/>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posts</a:t>
            </a:r>
            <a:r>
              <a:rPr b="0" i="0" lang="en-US" sz="1600" u="none" cap="none" strike="noStrike">
                <a:solidFill>
                  <a:srgbClr val="CCCCCC"/>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600" u="none" cap="none" strike="noStrike">
                <a:solidFill>
                  <a:srgbClr val="6A9955"/>
                </a:solidFill>
                <a:latin typeface="Consolas"/>
                <a:ea typeface="Consolas"/>
                <a:cs typeface="Consolas"/>
                <a:sym typeface="Consolas"/>
              </a:rPr>
              <a:t>// Each post will have a full 'author' document instead of just an ObjectId.</a:t>
            </a:r>
            <a:endParaRPr b="0" i="0" sz="1600" u="none" cap="none" strike="noStrike">
              <a:solidFill>
                <a:srgbClr val="CCCCCC"/>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CCCCCC"/>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