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hqK2TJHja+L7q9ACBHde+FpSfK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4" name="Google Shape;254;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 name="Google Shape;19;p75"/>
          <p:cNvPicPr preferRelativeResize="0"/>
          <p:nvPr/>
        </p:nvPicPr>
        <p:blipFill rotWithShape="1">
          <a:blip r:embed="rId2">
            <a:alphaModFix/>
          </a:blip>
          <a:srcRect b="0" l="0" r="0" t="0"/>
          <a:stretch/>
        </p:blipFill>
        <p:spPr>
          <a:xfrm>
            <a:off x="523292" y="23662"/>
            <a:ext cx="932284" cy="51275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7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b="1" sz="32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76"/>
          <p:cNvSpPr txBox="1"/>
          <p:nvPr/>
        </p:nvSpPr>
        <p:spPr>
          <a:xfrm>
            <a:off x="0" y="6461294"/>
            <a:ext cx="12192000" cy="369291"/>
          </a:xfrm>
          <a:prstGeom prst="rect">
            <a:avLst/>
          </a:prstGeom>
          <a:solidFill>
            <a:srgbClr val="2F549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latin typeface="Arial"/>
              <a:ea typeface="Arial"/>
              <a:cs typeface="Arial"/>
              <a:sym typeface="Arial"/>
            </a:endParaRPr>
          </a:p>
        </p:txBody>
      </p:sp>
      <p:sp>
        <p:nvSpPr>
          <p:cNvPr id="23" name="Google Shape;23;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solidFill>
                  <a:srgbClr val="002060"/>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76"/>
          <p:cNvSpPr txBox="1"/>
          <p:nvPr/>
        </p:nvSpPr>
        <p:spPr>
          <a:xfrm>
            <a:off x="670250" y="620209"/>
            <a:ext cx="167950" cy="575433"/>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 name="Google Shape;27;p76"/>
          <p:cNvPicPr preferRelativeResize="0"/>
          <p:nvPr/>
        </p:nvPicPr>
        <p:blipFill rotWithShape="1">
          <a:blip r:embed="rId2">
            <a:alphaModFix/>
          </a:blip>
          <a:srcRect b="0" l="0" r="0" t="0"/>
          <a:stretch/>
        </p:blipFill>
        <p:spPr>
          <a:xfrm>
            <a:off x="838200" y="7619"/>
            <a:ext cx="932284" cy="512756"/>
          </a:xfrm>
          <a:prstGeom prst="rect">
            <a:avLst/>
          </a:prstGeom>
          <a:noFill/>
          <a:ln>
            <a:noFill/>
          </a:ln>
        </p:spPr>
      </p:pic>
      <p:pic>
        <p:nvPicPr>
          <p:cNvPr descr="Node.jsで開発環境を切り替え - Libra Studio Log" id="28" name="Google Shape;28;p76"/>
          <p:cNvPicPr preferRelativeResize="0"/>
          <p:nvPr/>
        </p:nvPicPr>
        <p:blipFill rotWithShape="1">
          <a:blip r:embed="rId3">
            <a:alphaModFix/>
          </a:blip>
          <a:srcRect b="0" l="0" r="0" t="0"/>
          <a:stretch/>
        </p:blipFill>
        <p:spPr>
          <a:xfrm>
            <a:off x="10860840" y="27415"/>
            <a:ext cx="492960" cy="49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1" sz="3600">
                <a:solidFill>
                  <a:srgbClr val="00206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3"/>
          <p:cNvSpPr/>
          <p:nvPr>
            <p:ph idx="2" type="pic"/>
          </p:nvPr>
        </p:nvSpPr>
        <p:spPr>
          <a:xfrm>
            <a:off x="5183188" y="987425"/>
            <a:ext cx="6172200" cy="4873625"/>
          </a:xfrm>
          <a:prstGeom prst="rect">
            <a:avLst/>
          </a:prstGeom>
          <a:noFill/>
          <a:ln>
            <a:noFill/>
          </a:ln>
        </p:spPr>
      </p:sp>
      <p:sp>
        <p:nvSpPr>
          <p:cNvPr id="70" name="Google Shape;70;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RestfulApi with Express, Mongodb and Mongoose</a:t>
            </a:r>
            <a:endParaRPr b="1" sz="4400">
              <a:solidFill>
                <a:srgbClr val="002060"/>
              </a:solidFill>
              <a:latin typeface="Arial"/>
              <a:ea typeface="Arial"/>
              <a:cs typeface="Arial"/>
              <a:sym typeface="Arial"/>
            </a:endParaRPr>
          </a:p>
        </p:txBody>
      </p:sp>
      <p:pic>
        <p:nvPicPr>
          <p:cNvPr descr="MongoDB with Node.js, CRUD Operation - DEV Community" id="92" name="Google Shape;92;p1"/>
          <p:cNvPicPr preferRelativeResize="0"/>
          <p:nvPr/>
        </p:nvPicPr>
        <p:blipFill rotWithShape="1">
          <a:blip r:embed="rId3">
            <a:alphaModFix/>
          </a:blip>
          <a:srcRect b="25606" l="0" r="0" t="32619"/>
          <a:stretch/>
        </p:blipFill>
        <p:spPr>
          <a:xfrm>
            <a:off x="1161393" y="570270"/>
            <a:ext cx="9869214" cy="16711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05/03/2024</a:t>
            </a:r>
            <a:endParaRPr/>
          </a:p>
        </p:txBody>
      </p:sp>
      <p:sp>
        <p:nvSpPr>
          <p:cNvPr id="158" name="Google Shape;158;p5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p5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3500"/>
              <a:t>Express Router + MongoDB + Mongoose </a:t>
            </a:r>
            <a:endParaRPr sz="3500"/>
          </a:p>
        </p:txBody>
      </p:sp>
      <p:sp>
        <p:nvSpPr>
          <p:cNvPr id="160" name="Google Shape;160;p57"/>
          <p:cNvSpPr txBox="1"/>
          <p:nvPr/>
        </p:nvSpPr>
        <p:spPr>
          <a:xfrm>
            <a:off x="1582681" y="1573533"/>
            <a:ext cx="3420243" cy="4455194"/>
          </a:xfrm>
          <a:prstGeom prst="rect">
            <a:avLst/>
          </a:prstGeom>
          <a:noFill/>
          <a:ln cap="flat" cmpd="sng" w="9525">
            <a:solidFill>
              <a:srgbClr val="4E8F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Router().route(‘/uri’)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.get(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br>
              <a:rPr b="0" i="0" lang="en-US" sz="2800" u="none" cap="none" strike="noStrike">
                <a:solidFill>
                  <a:srgbClr val="000000"/>
                </a:solidFill>
                <a:latin typeface="Arial"/>
                <a:ea typeface="Arial"/>
                <a:cs typeface="Arial"/>
                <a:sym typeface="Arial"/>
              </a:rPr>
            </a:br>
            <a:r>
              <a:rPr b="0" i="0" lang="en-US" sz="2800" u="none" cap="none" strike="noStrike">
                <a:solidFill>
                  <a:srgbClr val="000000"/>
                </a:solidFill>
                <a:latin typeface="Arial"/>
                <a:ea typeface="Arial"/>
                <a:cs typeface="Arial"/>
                <a:sym typeface="Arial"/>
              </a:rPr>
              <a:t>.post (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1" name="Google Shape;161;p57"/>
          <p:cNvSpPr txBox="1"/>
          <p:nvPr/>
        </p:nvSpPr>
        <p:spPr>
          <a:xfrm>
            <a:off x="6443714" y="1605063"/>
            <a:ext cx="3420243" cy="4395178"/>
          </a:xfrm>
          <a:prstGeom prst="rect">
            <a:avLst/>
          </a:prstGeom>
          <a:noFill/>
          <a:ln cap="flat" cmpd="sng" w="9525">
            <a:solidFill>
              <a:srgbClr val="4E8F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Mongoose Schema + MongoDB</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Articles.find({},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Articles.create(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cxnSp>
        <p:nvCxnSpPr>
          <p:cNvPr id="162" name="Google Shape;162;p57"/>
          <p:cNvCxnSpPr/>
          <p:nvPr/>
        </p:nvCxnSpPr>
        <p:spPr>
          <a:xfrm>
            <a:off x="1902372" y="3056599"/>
            <a:ext cx="4624552" cy="372401"/>
          </a:xfrm>
          <a:prstGeom prst="straightConnector1">
            <a:avLst/>
          </a:prstGeom>
          <a:noFill/>
          <a:ln cap="flat" cmpd="sng" w="57150">
            <a:solidFill>
              <a:srgbClr val="C00000"/>
            </a:solidFill>
            <a:prstDash val="solid"/>
            <a:round/>
            <a:headEnd len="sm" w="sm" type="none"/>
            <a:tailEnd len="med" w="med" type="triangle"/>
          </a:ln>
        </p:spPr>
      </p:cxnSp>
      <p:cxnSp>
        <p:nvCxnSpPr>
          <p:cNvPr id="163" name="Google Shape;163;p57"/>
          <p:cNvCxnSpPr/>
          <p:nvPr/>
        </p:nvCxnSpPr>
        <p:spPr>
          <a:xfrm>
            <a:off x="1902372" y="4694335"/>
            <a:ext cx="4624552" cy="108893"/>
          </a:xfrm>
          <a:prstGeom prst="straightConnector1">
            <a:avLst/>
          </a:prstGeom>
          <a:noFill/>
          <a:ln cap="flat" cmpd="sng" w="57150">
            <a:solidFill>
              <a:srgbClr val="C00000"/>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Building the Model</a:t>
            </a:r>
            <a:endParaRPr/>
          </a:p>
        </p:txBody>
      </p:sp>
      <p:sp>
        <p:nvSpPr>
          <p:cNvPr id="169" name="Google Shape;169;p93"/>
          <p:cNvSpPr txBox="1"/>
          <p:nvPr>
            <p:ph idx="1" type="body"/>
          </p:nvPr>
        </p:nvSpPr>
        <p:spPr>
          <a:xfrm>
            <a:off x="-92341" y="1253331"/>
            <a:ext cx="4445977"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Create a new folder within the root directory of the project (</a:t>
            </a:r>
            <a:r>
              <a:rPr b="1" lang="en-US"/>
              <a:t>models</a:t>
            </a:r>
            <a:r>
              <a:rPr lang="en-US"/>
              <a:t>).</a:t>
            </a:r>
            <a:endParaRPr/>
          </a:p>
          <a:p>
            <a:pPr indent="-342900" lvl="0" marL="457200" rtl="0" algn="just">
              <a:lnSpc>
                <a:spcPct val="90000"/>
              </a:lnSpc>
              <a:spcBef>
                <a:spcPts val="1000"/>
              </a:spcBef>
              <a:spcAft>
                <a:spcPts val="0"/>
              </a:spcAft>
              <a:buSzPts val="1800"/>
              <a:buChar char="•"/>
            </a:pPr>
            <a:r>
              <a:rPr lang="en-US"/>
              <a:t>Navigate into the folder, and create a new file named </a:t>
            </a:r>
            <a:r>
              <a:rPr b="1" lang="en-US"/>
              <a:t>article.js, comment.js</a:t>
            </a:r>
            <a:endParaRPr/>
          </a:p>
          <a:p>
            <a:pPr indent="-342900" lvl="0" marL="457200" rtl="0" algn="just">
              <a:lnSpc>
                <a:spcPct val="90000"/>
              </a:lnSpc>
              <a:spcBef>
                <a:spcPts val="1000"/>
              </a:spcBef>
              <a:spcAft>
                <a:spcPts val="0"/>
              </a:spcAft>
              <a:buSzPts val="1800"/>
              <a:buChar char="•"/>
            </a:pPr>
            <a:r>
              <a:rPr lang="en-US"/>
              <a:t>Code to create the model for API.</a:t>
            </a:r>
            <a:endParaRPr/>
          </a:p>
        </p:txBody>
      </p:sp>
      <p:sp>
        <p:nvSpPr>
          <p:cNvPr id="170" name="Google Shape;170;p9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1" name="Google Shape;171;p93"/>
          <p:cNvPicPr preferRelativeResize="0"/>
          <p:nvPr/>
        </p:nvPicPr>
        <p:blipFill rotWithShape="1">
          <a:blip r:embed="rId3">
            <a:alphaModFix/>
          </a:blip>
          <a:srcRect b="0" l="0" r="0" t="0"/>
          <a:stretch/>
        </p:blipFill>
        <p:spPr>
          <a:xfrm>
            <a:off x="10156867" y="773231"/>
            <a:ext cx="1691005" cy="3714750"/>
          </a:xfrm>
          <a:prstGeom prst="rect">
            <a:avLst/>
          </a:prstGeom>
          <a:noFill/>
          <a:ln>
            <a:noFill/>
          </a:ln>
        </p:spPr>
      </p:pic>
      <p:pic>
        <p:nvPicPr>
          <p:cNvPr id="172" name="Google Shape;172;p93"/>
          <p:cNvPicPr preferRelativeResize="0"/>
          <p:nvPr/>
        </p:nvPicPr>
        <p:blipFill rotWithShape="1">
          <a:blip r:embed="rId4">
            <a:alphaModFix/>
          </a:blip>
          <a:srcRect b="0" l="0" r="0" t="0"/>
          <a:stretch/>
        </p:blipFill>
        <p:spPr>
          <a:xfrm>
            <a:off x="4632367" y="64969"/>
            <a:ext cx="5524500" cy="601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Building the Model -2</a:t>
            </a:r>
            <a:endParaRPr/>
          </a:p>
        </p:txBody>
      </p:sp>
      <p:sp>
        <p:nvSpPr>
          <p:cNvPr id="178" name="Google Shape;178;p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9" name="Google Shape;179;p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pic>
        <p:nvPicPr>
          <p:cNvPr id="180" name="Google Shape;180;p3"/>
          <p:cNvPicPr preferRelativeResize="0"/>
          <p:nvPr/>
        </p:nvPicPr>
        <p:blipFill rotWithShape="1">
          <a:blip r:embed="rId3">
            <a:alphaModFix/>
          </a:blip>
          <a:srcRect b="0" l="0" r="0" t="0"/>
          <a:stretch/>
        </p:blipFill>
        <p:spPr>
          <a:xfrm>
            <a:off x="346260" y="1294316"/>
            <a:ext cx="5862955" cy="4943475"/>
          </a:xfrm>
          <a:prstGeom prst="rect">
            <a:avLst/>
          </a:prstGeom>
          <a:noFill/>
          <a:ln>
            <a:noFill/>
          </a:ln>
        </p:spPr>
      </p:pic>
      <p:pic>
        <p:nvPicPr>
          <p:cNvPr id="181" name="Google Shape;181;p3"/>
          <p:cNvPicPr preferRelativeResize="0"/>
          <p:nvPr/>
        </p:nvPicPr>
        <p:blipFill rotWithShape="1">
          <a:blip r:embed="rId4">
            <a:alphaModFix/>
          </a:blip>
          <a:srcRect b="0" l="0" r="0" t="0"/>
          <a:stretch/>
        </p:blipFill>
        <p:spPr>
          <a:xfrm>
            <a:off x="6452210" y="1294316"/>
            <a:ext cx="5557820" cy="44445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Building the Controller</a:t>
            </a:r>
            <a:endParaRPr/>
          </a:p>
        </p:txBody>
      </p:sp>
      <p:sp>
        <p:nvSpPr>
          <p:cNvPr id="187" name="Google Shape;187;p94"/>
          <p:cNvSpPr txBox="1"/>
          <p:nvPr>
            <p:ph idx="1" type="body"/>
          </p:nvPr>
        </p:nvSpPr>
        <p:spPr>
          <a:xfrm>
            <a:off x="838200" y="1535811"/>
            <a:ext cx="52578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Create a controller to handle the logic for your routes. </a:t>
            </a:r>
            <a:endParaRPr/>
          </a:p>
          <a:p>
            <a:pPr indent="-342900" lvl="0" marL="457200" rtl="0" algn="just">
              <a:lnSpc>
                <a:spcPct val="90000"/>
              </a:lnSpc>
              <a:spcBef>
                <a:spcPts val="1000"/>
              </a:spcBef>
              <a:spcAft>
                <a:spcPts val="0"/>
              </a:spcAft>
              <a:buSzPts val="1800"/>
              <a:buChar char="•"/>
            </a:pPr>
            <a:r>
              <a:rPr lang="en-US"/>
              <a:t>This controller will interact with the model to create, read, update, and delete resources</a:t>
            </a:r>
            <a:endParaRPr/>
          </a:p>
        </p:txBody>
      </p:sp>
      <p:sp>
        <p:nvSpPr>
          <p:cNvPr id="188" name="Google Shape;188;p9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9" name="Google Shape;189;p94"/>
          <p:cNvPicPr preferRelativeResize="0"/>
          <p:nvPr/>
        </p:nvPicPr>
        <p:blipFill rotWithShape="1">
          <a:blip r:embed="rId3">
            <a:alphaModFix/>
          </a:blip>
          <a:srcRect b="0" l="0" r="0" t="0"/>
          <a:stretch/>
        </p:blipFill>
        <p:spPr>
          <a:xfrm>
            <a:off x="6536608" y="1195642"/>
            <a:ext cx="2149452" cy="364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Building the Controller - 2</a:t>
            </a:r>
            <a:endParaRPr/>
          </a:p>
        </p:txBody>
      </p:sp>
      <p:sp>
        <p:nvSpPr>
          <p:cNvPr id="195" name="Google Shape;195;p9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6" name="Google Shape;196;p95"/>
          <p:cNvPicPr preferRelativeResize="0"/>
          <p:nvPr/>
        </p:nvPicPr>
        <p:blipFill rotWithShape="1">
          <a:blip r:embed="rId3">
            <a:alphaModFix/>
          </a:blip>
          <a:srcRect b="0" l="0" r="0" t="0"/>
          <a:stretch/>
        </p:blipFill>
        <p:spPr>
          <a:xfrm>
            <a:off x="599365" y="1426191"/>
            <a:ext cx="5943600" cy="3980739"/>
          </a:xfrm>
          <a:prstGeom prst="rect">
            <a:avLst/>
          </a:prstGeom>
          <a:noFill/>
          <a:ln>
            <a:noFill/>
          </a:ln>
        </p:spPr>
      </p:pic>
      <p:pic>
        <p:nvPicPr>
          <p:cNvPr id="197" name="Google Shape;197;p95"/>
          <p:cNvPicPr preferRelativeResize="0"/>
          <p:nvPr/>
        </p:nvPicPr>
        <p:blipFill rotWithShape="1">
          <a:blip r:embed="rId4">
            <a:alphaModFix/>
          </a:blip>
          <a:srcRect b="0" l="0" r="0" t="0"/>
          <a:stretch/>
        </p:blipFill>
        <p:spPr>
          <a:xfrm>
            <a:off x="6408709" y="1420400"/>
            <a:ext cx="5939155" cy="39865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0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Building the routes</a:t>
            </a:r>
            <a:endParaRPr/>
          </a:p>
        </p:txBody>
      </p:sp>
      <p:sp>
        <p:nvSpPr>
          <p:cNvPr id="203" name="Google Shape;203;p104"/>
          <p:cNvSpPr txBox="1"/>
          <p:nvPr>
            <p:ph idx="1" type="body"/>
          </p:nvPr>
        </p:nvSpPr>
        <p:spPr>
          <a:xfrm>
            <a:off x="308160" y="1535811"/>
            <a:ext cx="5510749"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To communicate with our endpoints we need to set up our routes with corresponding requests.</a:t>
            </a:r>
            <a:endParaRPr/>
          </a:p>
          <a:p>
            <a:pPr indent="-342900" lvl="0" marL="457200" rtl="0" algn="just">
              <a:lnSpc>
                <a:spcPct val="90000"/>
              </a:lnSpc>
              <a:spcBef>
                <a:spcPts val="1000"/>
              </a:spcBef>
              <a:spcAft>
                <a:spcPts val="0"/>
              </a:spcAft>
              <a:buSzPts val="1800"/>
              <a:buChar char="•"/>
            </a:pPr>
            <a:r>
              <a:rPr lang="en-US"/>
              <a:t>Create a new folder named </a:t>
            </a:r>
            <a:r>
              <a:rPr b="1" lang="en-US"/>
              <a:t>routes.</a:t>
            </a:r>
            <a:endParaRPr/>
          </a:p>
          <a:p>
            <a:pPr indent="-342900" lvl="0" marL="457200" rtl="0" algn="just">
              <a:lnSpc>
                <a:spcPct val="90000"/>
              </a:lnSpc>
              <a:spcBef>
                <a:spcPts val="1000"/>
              </a:spcBef>
              <a:spcAft>
                <a:spcPts val="0"/>
              </a:spcAft>
              <a:buSzPts val="1800"/>
              <a:buChar char="•"/>
            </a:pPr>
            <a:r>
              <a:rPr lang="en-US"/>
              <a:t>Inside the folder, create a new file named </a:t>
            </a:r>
            <a:r>
              <a:rPr b="1" lang="en-US"/>
              <a:t>articleRoutes.js</a:t>
            </a:r>
            <a:r>
              <a:rPr lang="en-US"/>
              <a:t>.</a:t>
            </a:r>
            <a:endParaRPr/>
          </a:p>
        </p:txBody>
      </p:sp>
      <p:sp>
        <p:nvSpPr>
          <p:cNvPr id="204" name="Google Shape;204;p10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5" name="Google Shape;205;p104"/>
          <p:cNvPicPr preferRelativeResize="0"/>
          <p:nvPr/>
        </p:nvPicPr>
        <p:blipFill rotWithShape="1">
          <a:blip r:embed="rId3">
            <a:alphaModFix/>
          </a:blip>
          <a:srcRect b="0" l="0" r="0" t="0"/>
          <a:stretch/>
        </p:blipFill>
        <p:spPr>
          <a:xfrm>
            <a:off x="5944685" y="761595"/>
            <a:ext cx="5939155" cy="47998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Test the endpoints by POSTMAN</a:t>
            </a:r>
            <a:endParaRPr/>
          </a:p>
        </p:txBody>
      </p:sp>
      <p:sp>
        <p:nvSpPr>
          <p:cNvPr id="211" name="Google Shape;211;p111"/>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Send a GET request</a:t>
            </a:r>
            <a:endParaRPr/>
          </a:p>
        </p:txBody>
      </p:sp>
      <p:sp>
        <p:nvSpPr>
          <p:cNvPr id="212" name="Google Shape;212;p1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3" name="Google Shape;213;p111"/>
          <p:cNvPicPr preferRelativeResize="0"/>
          <p:nvPr/>
        </p:nvPicPr>
        <p:blipFill rotWithShape="1">
          <a:blip r:embed="rId3">
            <a:alphaModFix/>
          </a:blip>
          <a:srcRect b="0" l="0" r="0" t="0"/>
          <a:stretch/>
        </p:blipFill>
        <p:spPr>
          <a:xfrm>
            <a:off x="2510542" y="2086033"/>
            <a:ext cx="5874776" cy="38011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4"/>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Test the endpoints by POSTMAN - 2</a:t>
            </a:r>
            <a:endParaRPr/>
          </a:p>
        </p:txBody>
      </p:sp>
      <p:sp>
        <p:nvSpPr>
          <p:cNvPr id="219" name="Google Shape;219;p114"/>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Send a POST request</a:t>
            </a:r>
            <a:endParaRPr/>
          </a:p>
        </p:txBody>
      </p:sp>
      <p:sp>
        <p:nvSpPr>
          <p:cNvPr id="220" name="Google Shape;220;p1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1" name="Google Shape;221;p114"/>
          <p:cNvPicPr preferRelativeResize="0"/>
          <p:nvPr/>
        </p:nvPicPr>
        <p:blipFill rotWithShape="1">
          <a:blip r:embed="rId3">
            <a:alphaModFix/>
          </a:blip>
          <a:srcRect b="0" l="0" r="0" t="0"/>
          <a:stretch/>
        </p:blipFill>
        <p:spPr>
          <a:xfrm>
            <a:off x="2128808" y="2156345"/>
            <a:ext cx="7934383" cy="38691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2"/>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Test the endpoints by POSTMAN - 3</a:t>
            </a:r>
            <a:endParaRPr/>
          </a:p>
        </p:txBody>
      </p:sp>
      <p:sp>
        <p:nvSpPr>
          <p:cNvPr id="227" name="Google Shape;227;p11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Send a PUT request</a:t>
            </a:r>
            <a:endParaRPr/>
          </a:p>
        </p:txBody>
      </p:sp>
      <p:sp>
        <p:nvSpPr>
          <p:cNvPr id="228" name="Google Shape;228;p1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9" name="Google Shape;229;p112"/>
          <p:cNvPicPr preferRelativeResize="0"/>
          <p:nvPr/>
        </p:nvPicPr>
        <p:blipFill rotWithShape="1">
          <a:blip r:embed="rId3">
            <a:alphaModFix/>
          </a:blip>
          <a:srcRect b="0" l="0" r="0" t="0"/>
          <a:stretch/>
        </p:blipFill>
        <p:spPr>
          <a:xfrm>
            <a:off x="1237082" y="2236479"/>
            <a:ext cx="8039159" cy="31766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13"/>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Test the endpoints by POSTMAN - 4</a:t>
            </a:r>
            <a:endParaRPr/>
          </a:p>
        </p:txBody>
      </p:sp>
      <p:sp>
        <p:nvSpPr>
          <p:cNvPr id="235" name="Google Shape;235;p113"/>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Send a DELETE request</a:t>
            </a:r>
            <a:endParaRPr/>
          </a:p>
        </p:txBody>
      </p:sp>
      <p:sp>
        <p:nvSpPr>
          <p:cNvPr id="236" name="Google Shape;236;p1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7" name="Google Shape;237;p113"/>
          <p:cNvPicPr preferRelativeResize="0"/>
          <p:nvPr/>
        </p:nvPicPr>
        <p:blipFill rotWithShape="1">
          <a:blip r:embed="rId3">
            <a:alphaModFix/>
          </a:blip>
          <a:srcRect b="0" l="0" r="0" t="0"/>
          <a:stretch/>
        </p:blipFill>
        <p:spPr>
          <a:xfrm>
            <a:off x="1393571" y="2103303"/>
            <a:ext cx="7958196" cy="42481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2"/>
          <p:cNvSpPr txBox="1"/>
          <p:nvPr>
            <p:ph idx="1" type="body"/>
          </p:nvPr>
        </p:nvSpPr>
        <p:spPr>
          <a:xfrm>
            <a:off x="714703" y="1424123"/>
            <a:ext cx="11066792" cy="4933134"/>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rgbClr val="973735"/>
              </a:buClr>
              <a:buSzPts val="1400"/>
              <a:buFont typeface="Noto Sans Symbols"/>
              <a:buChar char="◆"/>
            </a:pPr>
            <a:r>
              <a:rPr lang="en-US"/>
              <a:t>Introduction RESTful API</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What is RESTful API design?</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Building the Models, Controllers, Routes</a:t>
            </a:r>
            <a:endParaRPr/>
          </a:p>
          <a:p>
            <a:pPr indent="-342900" lvl="0" marL="342900" rtl="0" algn="l">
              <a:lnSpc>
                <a:spcPct val="120000"/>
              </a:lnSpc>
              <a:spcBef>
                <a:spcPts val="0"/>
              </a:spcBef>
              <a:spcAft>
                <a:spcPts val="0"/>
              </a:spcAft>
              <a:buClr>
                <a:srgbClr val="973735"/>
              </a:buClr>
              <a:buSzPts val="1400"/>
              <a:buFont typeface="Noto Sans Symbols"/>
              <a:buChar char="◆"/>
            </a:pPr>
            <a:r>
              <a:rPr lang="en-US"/>
              <a:t>Test the endpoints by POSTMAN</a:t>
            </a:r>
            <a:endParaRPr/>
          </a:p>
        </p:txBody>
      </p:sp>
      <p:sp>
        <p:nvSpPr>
          <p:cNvPr id="100" name="Google Shape;100;p2"/>
          <p:cNvSpPr txBox="1"/>
          <p:nvPr>
            <p:ph type="title"/>
          </p:nvPr>
        </p:nvSpPr>
        <p:spPr>
          <a:xfrm>
            <a:off x="838200" y="611076"/>
            <a:ext cx="10379025"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5"/>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Test the endpoints by POSTMAN - 5</a:t>
            </a:r>
            <a:endParaRPr/>
          </a:p>
        </p:txBody>
      </p:sp>
      <p:sp>
        <p:nvSpPr>
          <p:cNvPr id="243" name="Google Shape;243;p115"/>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Send a GET request By Id</a:t>
            </a:r>
            <a:endParaRPr/>
          </a:p>
        </p:txBody>
      </p:sp>
      <p:sp>
        <p:nvSpPr>
          <p:cNvPr id="244" name="Google Shape;244;p1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5" name="Google Shape;245;p115"/>
          <p:cNvPicPr preferRelativeResize="0"/>
          <p:nvPr/>
        </p:nvPicPr>
        <p:blipFill rotWithShape="1">
          <a:blip r:embed="rId3">
            <a:alphaModFix/>
          </a:blip>
          <a:srcRect b="0" l="0" r="0" t="0"/>
          <a:stretch/>
        </p:blipFill>
        <p:spPr>
          <a:xfrm>
            <a:off x="2195484" y="2094930"/>
            <a:ext cx="7801032" cy="40391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6"/>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solidFill>
                  <a:srgbClr val="002060"/>
                </a:solidFill>
                <a:latin typeface="Arial"/>
                <a:ea typeface="Arial"/>
                <a:cs typeface="Arial"/>
                <a:sym typeface="Arial"/>
              </a:rPr>
              <a:t>Exercise: Restful API with Node app and MongoDB, Mongoose</a:t>
            </a:r>
            <a:endParaRPr b="1" sz="4400">
              <a:solidFill>
                <a:srgbClr val="00206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3"/>
          <p:cNvSpPr txBox="1"/>
          <p:nvPr>
            <p:ph type="title"/>
          </p:nvPr>
        </p:nvSpPr>
        <p:spPr>
          <a:xfrm>
            <a:off x="1008993" y="679111"/>
            <a:ext cx="985082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257" name="Google Shape;257;p73"/>
          <p:cNvSpPr txBox="1"/>
          <p:nvPr>
            <p:ph idx="1" type="body"/>
          </p:nvPr>
        </p:nvSpPr>
        <p:spPr>
          <a:xfrm>
            <a:off x="752348" y="1450817"/>
            <a:ext cx="11538305" cy="5029883"/>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Clr>
                <a:srgbClr val="973735"/>
              </a:buClr>
              <a:buSzPts val="1500"/>
              <a:buFont typeface="Noto Sans Symbols"/>
              <a:buChar char="◆"/>
            </a:pPr>
            <a:r>
              <a:rPr lang="en-US" sz="3000"/>
              <a:t>Concepts were introduced:</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Introduction RESTful API</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What is RESTful API design?</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Building the Models, Controllers, Routes</a:t>
            </a:r>
            <a:endParaRPr/>
          </a:p>
          <a:p>
            <a:pPr indent="-342900" lvl="1" marL="800100" rtl="0" algn="l">
              <a:lnSpc>
                <a:spcPct val="120000"/>
              </a:lnSpc>
              <a:spcBef>
                <a:spcPts val="0"/>
              </a:spcBef>
              <a:spcAft>
                <a:spcPts val="0"/>
              </a:spcAft>
              <a:buClr>
                <a:srgbClr val="973735"/>
              </a:buClr>
              <a:buSzPts val="1400"/>
              <a:buFont typeface="Noto Sans Symbols"/>
              <a:buChar char="◆"/>
            </a:pPr>
            <a:r>
              <a:rPr lang="en-US"/>
              <a:t>Test the endpoints by POSTMAN</a:t>
            </a:r>
            <a:endParaRPr/>
          </a:p>
          <a:p>
            <a:pPr indent="-254000" lvl="1" marL="800100" rtl="0" algn="l">
              <a:lnSpc>
                <a:spcPct val="120000"/>
              </a:lnSpc>
              <a:spcBef>
                <a:spcPts val="0"/>
              </a:spcBef>
              <a:spcAft>
                <a:spcPts val="0"/>
              </a:spcAft>
              <a:buClr>
                <a:srgbClr val="973735"/>
              </a:buClr>
              <a:buSzPts val="1400"/>
              <a:buFont typeface="Noto Sans Symbols"/>
              <a:buNone/>
            </a:pPr>
            <a:r>
              <a:t/>
            </a:r>
            <a:endParaRPr/>
          </a:p>
          <a:p>
            <a:pPr indent="-266700" lvl="1" marL="800100" rtl="0" algn="l">
              <a:lnSpc>
                <a:spcPct val="120000"/>
              </a:lnSpc>
              <a:spcBef>
                <a:spcPts val="0"/>
              </a:spcBef>
              <a:spcAft>
                <a:spcPts val="0"/>
              </a:spcAft>
              <a:buClr>
                <a:srgbClr val="973735"/>
              </a:buClr>
              <a:buSzPts val="1200"/>
              <a:buFont typeface="Noto Sans Symbols"/>
              <a:buNone/>
            </a:pPr>
            <a:r>
              <a:t/>
            </a:r>
            <a:endParaRPr/>
          </a:p>
        </p:txBody>
      </p:sp>
      <p:sp>
        <p:nvSpPr>
          <p:cNvPr id="258" name="Google Shape;258;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500"/>
                                        <p:tgtEl>
                                          <p:spTgt spid="25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500"/>
                                        <p:tgtEl>
                                          <p:spTgt spid="25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7">
                                            <p:txEl>
                                              <p:pRg end="6" st="6"/>
                                            </p:txEl>
                                          </p:spTgt>
                                        </p:tgtEl>
                                        <p:attrNameLst>
                                          <p:attrName>style.visibility</p:attrName>
                                        </p:attrNameLst>
                                      </p:cBhvr>
                                      <p:to>
                                        <p:strVal val="visible"/>
                                      </p:to>
                                    </p:set>
                                    <p:animEffect filter="fade" transition="in">
                                      <p:cBhvr>
                                        <p:cTn dur="500"/>
                                        <p:tgtEl>
                                          <p:spTgt spid="25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What is Restful API?</a:t>
            </a:r>
            <a:endParaRPr/>
          </a:p>
        </p:txBody>
      </p:sp>
      <p:sp>
        <p:nvSpPr>
          <p:cNvPr id="106" name="Google Shape;106;p8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REST is an acronym for Representation State Transfer, API on the other hand is an acronym for Application Programme Interface. </a:t>
            </a:r>
            <a:endParaRPr/>
          </a:p>
          <a:p>
            <a:pPr indent="-342900" lvl="0" marL="457200" rtl="0" algn="just">
              <a:lnSpc>
                <a:spcPct val="90000"/>
              </a:lnSpc>
              <a:spcBef>
                <a:spcPts val="1000"/>
              </a:spcBef>
              <a:spcAft>
                <a:spcPts val="0"/>
              </a:spcAft>
              <a:buSzPts val="1800"/>
              <a:buChar char="•"/>
            </a:pPr>
            <a:r>
              <a:rPr lang="en-US"/>
              <a:t>A RESTful API is an architectural style for an application program interface (API) that uses HTTP requests to access and use data.</a:t>
            </a:r>
            <a:endParaRPr/>
          </a:p>
        </p:txBody>
      </p:sp>
      <p:sp>
        <p:nvSpPr>
          <p:cNvPr id="107" name="Google Shape;107;p8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8" name="Google Shape;108;p86"/>
          <p:cNvPicPr preferRelativeResize="0"/>
          <p:nvPr/>
        </p:nvPicPr>
        <p:blipFill rotWithShape="1">
          <a:blip r:embed="rId3">
            <a:alphaModFix/>
          </a:blip>
          <a:srcRect b="0" l="0" r="0" t="0"/>
          <a:stretch/>
        </p:blipFill>
        <p:spPr>
          <a:xfrm>
            <a:off x="4890247" y="3982129"/>
            <a:ext cx="6463553" cy="24806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7"/>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RESTful API design </a:t>
            </a:r>
            <a:endParaRPr/>
          </a:p>
        </p:txBody>
      </p:sp>
      <p:sp>
        <p:nvSpPr>
          <p:cNvPr id="114" name="Google Shape;114;p87"/>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RESTful API design refers to the practice of building web services according to the principles of REST (Representational State Transfer), a style of software architecture for distributed systems such as the World Wide Web. </a:t>
            </a:r>
            <a:endParaRPr/>
          </a:p>
          <a:p>
            <a:pPr indent="-342900" lvl="0" marL="457200" rtl="0" algn="just">
              <a:lnSpc>
                <a:spcPct val="90000"/>
              </a:lnSpc>
              <a:spcBef>
                <a:spcPts val="1000"/>
              </a:spcBef>
              <a:spcAft>
                <a:spcPts val="0"/>
              </a:spcAft>
              <a:buSzPts val="1800"/>
              <a:buChar char="•"/>
            </a:pPr>
            <a:r>
              <a:rPr lang="en-US"/>
              <a:t>When designing RESTful APIs, the goal is to make use of standard web protocols and patterns to facilitate communication between clients and servers.</a:t>
            </a:r>
            <a:endParaRPr/>
          </a:p>
        </p:txBody>
      </p:sp>
      <p:sp>
        <p:nvSpPr>
          <p:cNvPr id="115" name="Google Shape;115;p8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8"/>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t/>
            </a:r>
            <a:endParaRPr/>
          </a:p>
        </p:txBody>
      </p:sp>
      <p:sp>
        <p:nvSpPr>
          <p:cNvPr id="121" name="Google Shape;121;p88"/>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22" name="Google Shape;122;p8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3" name="Google Shape;123;p88"/>
          <p:cNvPicPr preferRelativeResize="0"/>
          <p:nvPr/>
        </p:nvPicPr>
        <p:blipFill rotWithShape="1">
          <a:blip r:embed="rId3">
            <a:alphaModFix/>
          </a:blip>
          <a:srcRect b="0" l="0" r="0" t="0"/>
          <a:stretch/>
        </p:blipFill>
        <p:spPr>
          <a:xfrm>
            <a:off x="1921362" y="12174"/>
            <a:ext cx="7609461" cy="646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9"/>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Principles of RESTful API Design</a:t>
            </a:r>
            <a:endParaRPr/>
          </a:p>
        </p:txBody>
      </p:sp>
      <p:sp>
        <p:nvSpPr>
          <p:cNvPr id="129" name="Google Shape;129;p89"/>
          <p:cNvSpPr txBox="1"/>
          <p:nvPr>
            <p:ph idx="1" type="body"/>
          </p:nvPr>
        </p:nvSpPr>
        <p:spPr>
          <a:xfrm>
            <a:off x="838200" y="1535810"/>
            <a:ext cx="10515600" cy="4944889"/>
          </a:xfrm>
          <a:prstGeom prst="rect">
            <a:avLst/>
          </a:prstGeom>
          <a:noFill/>
          <a:ln>
            <a:noFill/>
          </a:ln>
        </p:spPr>
        <p:txBody>
          <a:bodyPr anchorCtr="0" anchor="t" bIns="45700" lIns="91425" spcFirstLastPara="1" rIns="91425" wrap="square" tIns="45700">
            <a:normAutofit fontScale="70000" lnSpcReduction="20000"/>
          </a:bodyPr>
          <a:lstStyle/>
          <a:p>
            <a:pPr indent="-342900" lvl="0" marL="457200" rtl="0" algn="just">
              <a:lnSpc>
                <a:spcPct val="90000"/>
              </a:lnSpc>
              <a:spcBef>
                <a:spcPts val="1000"/>
              </a:spcBef>
              <a:spcAft>
                <a:spcPts val="0"/>
              </a:spcAft>
              <a:buSzPct val="91836"/>
              <a:buChar char="•"/>
            </a:pPr>
            <a:r>
              <a:rPr b="1" lang="en-US"/>
              <a:t>Client-Server Architecture</a:t>
            </a:r>
            <a:r>
              <a:rPr lang="en-US"/>
              <a:t>: client and server interact in a request-response cycle. This separation allows each part to evolve independently.</a:t>
            </a:r>
            <a:endParaRPr/>
          </a:p>
          <a:p>
            <a:pPr indent="-342900" lvl="0" marL="457200" rtl="0" algn="just">
              <a:lnSpc>
                <a:spcPct val="90000"/>
              </a:lnSpc>
              <a:spcBef>
                <a:spcPts val="1000"/>
              </a:spcBef>
              <a:spcAft>
                <a:spcPts val="0"/>
              </a:spcAft>
              <a:buSzPct val="91836"/>
              <a:buChar char="•"/>
            </a:pPr>
            <a:r>
              <a:rPr b="1" lang="en-US"/>
              <a:t>Statelessness</a:t>
            </a:r>
            <a:r>
              <a:rPr lang="en-US"/>
              <a:t>: Each request from the client to the server must contain all the information the server needs to understand and fulfill the request. The server does not store any state about the client session on the server side.</a:t>
            </a:r>
            <a:endParaRPr/>
          </a:p>
          <a:p>
            <a:pPr indent="-342900" lvl="0" marL="457200" rtl="0" algn="just">
              <a:lnSpc>
                <a:spcPct val="90000"/>
              </a:lnSpc>
              <a:spcBef>
                <a:spcPts val="1000"/>
              </a:spcBef>
              <a:spcAft>
                <a:spcPts val="0"/>
              </a:spcAft>
              <a:buSzPct val="91836"/>
              <a:buChar char="•"/>
            </a:pPr>
            <a:r>
              <a:rPr b="1" lang="en-US"/>
              <a:t>Cacheability</a:t>
            </a:r>
            <a:r>
              <a:rPr lang="en-US"/>
              <a:t>: designed to explicitly or implicitly support caching. Therefore, Responses be defined as cacheable or non-cacheable, which can improve the efficiency and performance of the application.</a:t>
            </a:r>
            <a:endParaRPr/>
          </a:p>
          <a:p>
            <a:pPr indent="-342900" lvl="0" marL="457200" rtl="0" algn="just">
              <a:lnSpc>
                <a:spcPct val="90000"/>
              </a:lnSpc>
              <a:spcBef>
                <a:spcPts val="1000"/>
              </a:spcBef>
              <a:spcAft>
                <a:spcPts val="0"/>
              </a:spcAft>
              <a:buSzPct val="91836"/>
              <a:buChar char="•"/>
            </a:pPr>
            <a:r>
              <a:rPr b="1" lang="en-US"/>
              <a:t>Uniform Interface</a:t>
            </a:r>
            <a:r>
              <a:rPr lang="en-US"/>
              <a:t>: This is a fundamental principle of RESTful design, which simplifies and decouples the architecture, enabling each part to evolve independently. The uniform interface includes using standard HTTP methods, resource-based URLs, media types for data representation, and stateless communication.</a:t>
            </a:r>
            <a:endParaRPr/>
          </a:p>
          <a:p>
            <a:pPr indent="-342900" lvl="0" marL="457200" rtl="0" algn="just">
              <a:lnSpc>
                <a:spcPct val="90000"/>
              </a:lnSpc>
              <a:spcBef>
                <a:spcPts val="1000"/>
              </a:spcBef>
              <a:spcAft>
                <a:spcPts val="0"/>
              </a:spcAft>
              <a:buSzPct val="91836"/>
              <a:buChar char="•"/>
            </a:pPr>
            <a:r>
              <a:rPr b="1" lang="en-US"/>
              <a:t>Layered System</a:t>
            </a:r>
            <a:r>
              <a:rPr lang="en-US"/>
              <a:t>: REST allows for a layered system architecture where client-server interactions can be mediated by intermediary layers (e.g., load balancers, shared caches) for enhanced scalability and security.</a:t>
            </a:r>
            <a:endParaRPr/>
          </a:p>
          <a:p>
            <a:pPr indent="-342900" lvl="0" marL="457200" rtl="0" algn="just">
              <a:lnSpc>
                <a:spcPct val="90000"/>
              </a:lnSpc>
              <a:spcBef>
                <a:spcPts val="1000"/>
              </a:spcBef>
              <a:spcAft>
                <a:spcPts val="0"/>
              </a:spcAft>
              <a:buSzPct val="91836"/>
              <a:buChar char="•"/>
            </a:pPr>
            <a:r>
              <a:rPr b="1" lang="en-US"/>
              <a:t>Code on Demand (optional): </a:t>
            </a:r>
            <a:r>
              <a:rPr lang="en-US"/>
              <a:t>Servers can temporarily extend or customize the functionality of a client by transferring executable code (e.g., JavaScript within an HTML response).</a:t>
            </a:r>
            <a:endParaRPr/>
          </a:p>
        </p:txBody>
      </p:sp>
      <p:sp>
        <p:nvSpPr>
          <p:cNvPr id="130" name="Google Shape;130;p8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0"/>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Principles of RESTful API Design - 2</a:t>
            </a:r>
            <a:endParaRPr/>
          </a:p>
        </p:txBody>
      </p:sp>
      <p:sp>
        <p:nvSpPr>
          <p:cNvPr id="136" name="Google Shape;136;p90"/>
          <p:cNvSpPr txBox="1"/>
          <p:nvPr>
            <p:ph idx="1" type="body"/>
          </p:nvPr>
        </p:nvSpPr>
        <p:spPr>
          <a:xfrm>
            <a:off x="838200" y="1535810"/>
            <a:ext cx="10515600" cy="5052026"/>
          </a:xfrm>
          <a:prstGeom prst="rect">
            <a:avLst/>
          </a:prstGeom>
          <a:noFill/>
          <a:ln>
            <a:noFill/>
          </a:ln>
        </p:spPr>
        <p:txBody>
          <a:bodyPr anchorCtr="0" anchor="t" bIns="45700" lIns="91425" spcFirstLastPara="1" rIns="91425" wrap="square" tIns="45700">
            <a:normAutofit fontScale="77500" lnSpcReduction="20000"/>
          </a:bodyPr>
          <a:lstStyle/>
          <a:p>
            <a:pPr indent="-342900" lvl="0" marL="457200" rtl="0" algn="just">
              <a:lnSpc>
                <a:spcPct val="90000"/>
              </a:lnSpc>
              <a:spcBef>
                <a:spcPts val="1000"/>
              </a:spcBef>
              <a:spcAft>
                <a:spcPts val="0"/>
              </a:spcAft>
              <a:buSzPct val="82949"/>
              <a:buChar char="•"/>
            </a:pPr>
            <a:r>
              <a:rPr b="1" lang="en-US"/>
              <a:t>Resource Identification Through URI: </a:t>
            </a:r>
            <a:r>
              <a:rPr lang="en-US"/>
              <a:t>Resources should be identified in requests using URIs. The URIs should be structured logically around resources and sub-resources, for example, /users for accessing users and /users/123 for accessing a specific user.</a:t>
            </a:r>
            <a:endParaRPr/>
          </a:p>
          <a:p>
            <a:pPr indent="-342900" lvl="0" marL="457200" rtl="0" algn="just">
              <a:lnSpc>
                <a:spcPct val="90000"/>
              </a:lnSpc>
              <a:spcBef>
                <a:spcPts val="1000"/>
              </a:spcBef>
              <a:spcAft>
                <a:spcPts val="0"/>
              </a:spcAft>
              <a:buSzPct val="82949"/>
              <a:buChar char="•"/>
            </a:pPr>
            <a:r>
              <a:rPr b="1" lang="en-US"/>
              <a:t>Use of Standard HTTP Status Codes</a:t>
            </a:r>
            <a:r>
              <a:rPr lang="en-US"/>
              <a:t>: Responses should use standard HTTP response codes to indicate the success or failure of an API request. For example, 200 OK for successful requests, 404 Not Found for invalid requests, and 500 Internal Server Error for server errors.</a:t>
            </a:r>
            <a:endParaRPr/>
          </a:p>
          <a:p>
            <a:pPr indent="-342900" lvl="0" marL="457200" rtl="0" algn="just">
              <a:lnSpc>
                <a:spcPct val="90000"/>
              </a:lnSpc>
              <a:spcBef>
                <a:spcPts val="1000"/>
              </a:spcBef>
              <a:spcAft>
                <a:spcPts val="0"/>
              </a:spcAft>
              <a:buSzPct val="82949"/>
              <a:buChar char="•"/>
            </a:pPr>
            <a:r>
              <a:rPr b="1" lang="en-US"/>
              <a:t>Provide Meaningful Response Content: </a:t>
            </a:r>
            <a:r>
              <a:rPr lang="en-US"/>
              <a:t>Responses should include not only the status codes but also appropriate resource data (in formats like JSON or XML) and helpful error messages when necessary.</a:t>
            </a:r>
            <a:endParaRPr/>
          </a:p>
          <a:p>
            <a:pPr indent="-342900" lvl="0" marL="457200" rtl="0" algn="just">
              <a:lnSpc>
                <a:spcPct val="90000"/>
              </a:lnSpc>
              <a:spcBef>
                <a:spcPts val="1000"/>
              </a:spcBef>
              <a:spcAft>
                <a:spcPts val="0"/>
              </a:spcAft>
              <a:buSzPct val="82949"/>
              <a:buChar char="•"/>
            </a:pPr>
            <a:r>
              <a:rPr b="1" lang="en-US"/>
              <a:t>Versioning</a:t>
            </a:r>
            <a:r>
              <a:rPr lang="en-US"/>
              <a:t>: When APIs change in ways that might break existing clients, versioning the API ensures that clients can continue to operate without interruption. API versions can be indicated in the URL (like /api/v1/users) or in HTTP headers.</a:t>
            </a:r>
            <a:endParaRPr/>
          </a:p>
          <a:p>
            <a:pPr indent="-342900" lvl="0" marL="457200" rtl="0" algn="just">
              <a:lnSpc>
                <a:spcPct val="90000"/>
              </a:lnSpc>
              <a:spcBef>
                <a:spcPts val="1000"/>
              </a:spcBef>
              <a:spcAft>
                <a:spcPts val="0"/>
              </a:spcAft>
              <a:buSzPct val="82949"/>
              <a:buChar char="•"/>
            </a:pPr>
            <a:r>
              <a:rPr b="1" lang="en-US"/>
              <a:t>Security Practices</a:t>
            </a:r>
            <a:r>
              <a:rPr lang="en-US"/>
              <a:t>: Incorporate standard security practices such as HTTPS, authentication, authorization, and validation of inputs to protect the API from common vulnerabilities.</a:t>
            </a:r>
            <a:endParaRPr/>
          </a:p>
        </p:txBody>
      </p:sp>
      <p:sp>
        <p:nvSpPr>
          <p:cNvPr id="137" name="Google Shape;137;p9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1"/>
          <p:cNvSpPr txBox="1"/>
          <p:nvPr>
            <p:ph type="title"/>
          </p:nvPr>
        </p:nvSpPr>
        <p:spPr>
          <a:xfrm>
            <a:off x="838200" y="620209"/>
            <a:ext cx="9219460"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HTTP Methods Appropriately</a:t>
            </a:r>
            <a:endParaRPr/>
          </a:p>
        </p:txBody>
      </p:sp>
      <p:sp>
        <p:nvSpPr>
          <p:cNvPr id="143" name="Google Shape;143;p91"/>
          <p:cNvSpPr txBox="1"/>
          <p:nvPr>
            <p:ph idx="1" type="body"/>
          </p:nvPr>
        </p:nvSpPr>
        <p:spPr>
          <a:xfrm>
            <a:off x="838200" y="1535811"/>
            <a:ext cx="1059106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sz="2400"/>
              <a:t>GET for retrieving resources.</a:t>
            </a:r>
            <a:endParaRPr/>
          </a:p>
          <a:p>
            <a:pPr indent="-342900" lvl="0" marL="457200" rtl="0" algn="just">
              <a:lnSpc>
                <a:spcPct val="90000"/>
              </a:lnSpc>
              <a:spcBef>
                <a:spcPts val="1000"/>
              </a:spcBef>
              <a:spcAft>
                <a:spcPts val="0"/>
              </a:spcAft>
              <a:buSzPts val="1800"/>
              <a:buChar char="•"/>
            </a:pPr>
            <a:r>
              <a:rPr lang="en-US" sz="2400"/>
              <a:t>POST for creating new resources.</a:t>
            </a:r>
            <a:endParaRPr/>
          </a:p>
          <a:p>
            <a:pPr indent="-342900" lvl="0" marL="457200" rtl="0" algn="just">
              <a:lnSpc>
                <a:spcPct val="90000"/>
              </a:lnSpc>
              <a:spcBef>
                <a:spcPts val="1000"/>
              </a:spcBef>
              <a:spcAft>
                <a:spcPts val="0"/>
              </a:spcAft>
              <a:buSzPts val="1800"/>
              <a:buChar char="•"/>
            </a:pPr>
            <a:r>
              <a:rPr lang="en-US" sz="2400"/>
              <a:t>PUT for updating existing resources or creating them at a specific URL.</a:t>
            </a:r>
            <a:endParaRPr/>
          </a:p>
          <a:p>
            <a:pPr indent="-342900" lvl="0" marL="457200" rtl="0" algn="just">
              <a:lnSpc>
                <a:spcPct val="90000"/>
              </a:lnSpc>
              <a:spcBef>
                <a:spcPts val="1000"/>
              </a:spcBef>
              <a:spcAft>
                <a:spcPts val="0"/>
              </a:spcAft>
              <a:buSzPts val="1800"/>
              <a:buChar char="•"/>
            </a:pPr>
            <a:r>
              <a:rPr lang="en-US" sz="2400"/>
              <a:t>DELETE for removing resources.</a:t>
            </a:r>
            <a:endParaRPr/>
          </a:p>
          <a:p>
            <a:pPr indent="-342900" lvl="0" marL="457200" rtl="0" algn="just">
              <a:lnSpc>
                <a:spcPct val="90000"/>
              </a:lnSpc>
              <a:spcBef>
                <a:spcPts val="1000"/>
              </a:spcBef>
              <a:spcAft>
                <a:spcPts val="0"/>
              </a:spcAft>
              <a:buSzPts val="1800"/>
              <a:buChar char="•"/>
            </a:pPr>
            <a:r>
              <a:rPr lang="en-US" sz="2400"/>
              <a:t>PATCH for partial updates to resources.</a:t>
            </a:r>
            <a:endParaRPr/>
          </a:p>
        </p:txBody>
      </p:sp>
      <p:sp>
        <p:nvSpPr>
          <p:cNvPr id="144" name="Google Shape;144;p9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5" name="Google Shape;145;p91"/>
          <p:cNvSpPr txBox="1"/>
          <p:nvPr/>
        </p:nvSpPr>
        <p:spPr>
          <a:xfrm>
            <a:off x="1260766" y="4058076"/>
            <a:ext cx="609600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3864"/>
                </a:solidFill>
                <a:latin typeface="Courier New"/>
                <a:ea typeface="Courier New"/>
                <a:cs typeface="Courier New"/>
                <a:sym typeface="Courier New"/>
              </a:rPr>
              <a:t>GET /articles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3864"/>
                </a:solidFill>
                <a:latin typeface="Courier New"/>
                <a:ea typeface="Courier New"/>
                <a:cs typeface="Courier New"/>
                <a:sym typeface="Courier New"/>
              </a:rPr>
              <a:t>POST /articles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3864"/>
                </a:solidFill>
                <a:latin typeface="Courier New"/>
                <a:ea typeface="Courier New"/>
                <a:cs typeface="Courier New"/>
                <a:sym typeface="Courier New"/>
              </a:rPr>
              <a:t>GET /articles/article/:id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3864"/>
                </a:solidFill>
                <a:latin typeface="Courier New"/>
                <a:ea typeface="Courier New"/>
                <a:cs typeface="Courier New"/>
                <a:sym typeface="Courier New"/>
              </a:rPr>
              <a:t>PATCH /articles/article/:id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3864"/>
                </a:solidFill>
                <a:latin typeface="Courier New"/>
                <a:ea typeface="Courier New"/>
                <a:cs typeface="Courier New"/>
                <a:sym typeface="Courier New"/>
              </a:rPr>
              <a:t>PUT /articles/article/:id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1F3864"/>
                </a:solidFill>
                <a:latin typeface="Courier New"/>
                <a:ea typeface="Courier New"/>
                <a:cs typeface="Courier New"/>
                <a:sym typeface="Courier New"/>
              </a:rPr>
              <a:t>DELETE /articles/article/:id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2"/>
          <p:cNvSpPr txBox="1"/>
          <p:nvPr>
            <p:ph type="title"/>
          </p:nvPr>
        </p:nvSpPr>
        <p:spPr>
          <a:xfrm>
            <a:off x="838200" y="620209"/>
            <a:ext cx="9910482" cy="57543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RESTful API using Node?</a:t>
            </a:r>
            <a:endParaRPr/>
          </a:p>
        </p:txBody>
      </p:sp>
      <p:sp>
        <p:nvSpPr>
          <p:cNvPr id="151" name="Google Shape;151;p92"/>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node.js is super fast and handles asynchronous without having to think about coding, it is javascript based and runs on such a small footprint that it is just the way things should be.</a:t>
            </a:r>
            <a:endParaRPr/>
          </a:p>
          <a:p>
            <a:pPr indent="-342900" lvl="0" marL="457200" rtl="0" algn="just">
              <a:lnSpc>
                <a:spcPct val="90000"/>
              </a:lnSpc>
              <a:spcBef>
                <a:spcPts val="1000"/>
              </a:spcBef>
              <a:spcAft>
                <a:spcPts val="0"/>
              </a:spcAft>
              <a:buSzPts val="1800"/>
              <a:buChar char="•"/>
            </a:pPr>
            <a:r>
              <a:rPr lang="en-US"/>
              <a:t>The api uri precedes all API endpoints and the following endpoints are currently available.</a:t>
            </a:r>
            <a:endParaRPr/>
          </a:p>
          <a:p>
            <a:pPr indent="-228600" lvl="0" marL="457200" rtl="0" algn="just">
              <a:lnSpc>
                <a:spcPct val="90000"/>
              </a:lnSpc>
              <a:spcBef>
                <a:spcPts val="1000"/>
              </a:spcBef>
              <a:spcAft>
                <a:spcPts val="0"/>
              </a:spcAft>
              <a:buSzPts val="1800"/>
              <a:buNone/>
            </a:pPr>
            <a:r>
              <a:t/>
            </a:r>
            <a:endParaRPr/>
          </a:p>
        </p:txBody>
      </p:sp>
      <p:sp>
        <p:nvSpPr>
          <p:cNvPr id="152" name="Google Shape;152;p9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