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5gNxO4+MrIMjPTZnEXchEOzGl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14A3C8-6BF6-4122-9E1E-04A97338F4A1}">
  <a:tblStyle styleId="{5114A3C8-6BF6-4122-9E1E-04A97338F4A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5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1B679147-E3D7-4689-87FF-D608DEDCD21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9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0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5" name="Google Shape;235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5"/>
          <p:cNvSpPr txBox="1"/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5"/>
          <p:cNvSpPr txBox="1"/>
          <p:nvPr>
            <p:ph idx="1" type="subTitle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5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3292" y="23662"/>
            <a:ext cx="932284" cy="512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6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32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6"/>
          <p:cNvSpPr txBox="1"/>
          <p:nvPr/>
        </p:nvSpPr>
        <p:spPr>
          <a:xfrm>
            <a:off x="0" y="6461294"/>
            <a:ext cx="12192000" cy="36929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76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rgbClr val="00206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6"/>
          <p:cNvSpPr txBox="1"/>
          <p:nvPr>
            <p:ph idx="10" type="dt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6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76"/>
          <p:cNvSpPr txBox="1"/>
          <p:nvPr/>
        </p:nvSpPr>
        <p:spPr>
          <a:xfrm>
            <a:off x="670250" y="620209"/>
            <a:ext cx="167950" cy="5754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7619"/>
            <a:ext cx="932284" cy="5127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de.jsで開発環境を切り替え - Libra Studio Log" id="28" name="Google Shape;2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0840" y="27415"/>
            <a:ext cx="492960" cy="49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3600"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7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8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8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js.c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1161393" y="2241458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Embedded Javascript (EJS)</a:t>
            </a:r>
            <a:endParaRPr b="1" sz="4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ongoDB with Node.js, CRUD Operation - DEV Community" id="92" name="Google Shape;92;p1"/>
          <p:cNvPicPr preferRelativeResize="0"/>
          <p:nvPr/>
        </p:nvPicPr>
        <p:blipFill rotWithShape="1">
          <a:blip r:embed="rId3">
            <a:alphaModFix/>
          </a:blip>
          <a:srcRect b="25606" l="0" r="0" t="32619"/>
          <a:stretch/>
        </p:blipFill>
        <p:spPr>
          <a:xfrm>
            <a:off x="1161393" y="570270"/>
            <a:ext cx="9869214" cy="167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3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Options of EJS – cont’d</a:t>
            </a:r>
            <a:endParaRPr/>
          </a:p>
        </p:txBody>
      </p:sp>
      <p:sp>
        <p:nvSpPr>
          <p:cNvPr id="162" name="Google Shape;162;p93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3" name="Google Shape;163;p93"/>
          <p:cNvGraphicFramePr/>
          <p:nvPr/>
        </p:nvGraphicFramePr>
        <p:xfrm>
          <a:off x="838200" y="115913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{5114A3C8-6BF6-4122-9E1E-04A97338F4A1}</a:tableStyleId>
              </a:tblPr>
              <a:tblGrid>
                <a:gridCol w="1998525"/>
                <a:gridCol w="9175175"/>
              </a:tblGrid>
              <a:tr h="2955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debug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575" marL="67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/>
                        <a:t>Outputs generated function body</a:t>
                      </a:r>
                      <a:endParaRPr b="0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575" marL="67575"/>
                </a:tc>
              </a:tr>
              <a:tr h="2955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strict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575" marL="67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When set to `true`, generated function is in strict mode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575" marL="6757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_with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575" marL="67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Whether or not to use with() {} constructs. If false then the locals will be stored in the locals object. (Implies `--strict`)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575" marL="6757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localsName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575" marL="67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Name to use for the object storing local variables when not using with Defaults to locals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575" marL="67575"/>
                </a:tc>
              </a:tr>
              <a:tr h="9180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rmWhitespace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575" marL="67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Remove all safe-to-remove whitespace, including leading and trailing whitespace. It also enables a safer version of -%&gt; line slurping for all scriptlet tags (it does not strip new lines of tags in the middle of a line).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575" marL="67575"/>
                </a:tc>
              </a:tr>
              <a:tr h="789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escape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575" marL="67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The escaping function used with &lt;%= construct. It is used in rendering and is .toString()ed in the generation of client functions. (By default escapes XML).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575" marL="67575"/>
                </a:tc>
              </a:tr>
              <a:tr h="606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outputFunctionName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575" marL="67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Set to a string (e.g., 'echo' or 'print') for a function to print output inside scriptlet tags.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575" marL="67575"/>
                </a:tc>
              </a:tr>
              <a:tr h="959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async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575" marL="67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When true, EJS will use an async function for rendering. (Depends on async/await support in the JS runtime.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7575" marL="6757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4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Tags of EJS</a:t>
            </a:r>
            <a:endParaRPr/>
          </a:p>
        </p:txBody>
      </p:sp>
      <p:sp>
        <p:nvSpPr>
          <p:cNvPr id="169" name="Google Shape;169;p94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0" name="Google Shape;170;p94"/>
          <p:cNvGraphicFramePr/>
          <p:nvPr/>
        </p:nvGraphicFramePr>
        <p:xfrm>
          <a:off x="682624" y="156229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{5114A3C8-6BF6-4122-9E1E-04A97338F4A1}</a:tableStyleId>
              </a:tblPr>
              <a:tblGrid>
                <a:gridCol w="1218900"/>
                <a:gridCol w="9527725"/>
              </a:tblGrid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&lt;%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/>
                        <a:t>'Scriptlet' tag, for control-flow, no output</a:t>
                      </a:r>
                      <a:endParaRPr b="0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&lt;%_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‘Whitespace Slurping’ Scriptlet tag, strips all whitespace before it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&lt;%=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Outputs the value into the template (HTML escaped)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&lt;%-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Outputs the unescaped value into the template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&lt;%#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Comment tag, no execution, no output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&lt;%%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Outputs a literal '&lt;%'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%&gt;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Plain ending tag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-%&gt;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Trim-mode ('newline slurp') tag, trims following newline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_%&gt;</a:t>
                      </a:r>
                      <a:endParaRPr b="1"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‘Whitespace Slurping’ ending tag, removes all whitespace after it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5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EJS vs JSX: Key Differences</a:t>
            </a:r>
            <a:endParaRPr/>
          </a:p>
        </p:txBody>
      </p:sp>
      <p:sp>
        <p:nvSpPr>
          <p:cNvPr id="176" name="Google Shape;176;p95"/>
          <p:cNvSpPr txBox="1"/>
          <p:nvPr>
            <p:ph idx="1" type="body"/>
          </p:nvPr>
        </p:nvSpPr>
        <p:spPr>
          <a:xfrm>
            <a:off x="838200" y="956555"/>
            <a:ext cx="10515600" cy="4944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EJS and JSX are popular templating languages used in web development. Key differences:</a:t>
            </a:r>
            <a:endParaRPr/>
          </a:p>
        </p:txBody>
      </p:sp>
      <p:sp>
        <p:nvSpPr>
          <p:cNvPr id="177" name="Google Shape;177;p95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8" name="Google Shape;178;p95"/>
          <p:cNvGraphicFramePr/>
          <p:nvPr/>
        </p:nvGraphicFramePr>
        <p:xfrm>
          <a:off x="238990" y="1984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{1B679147-E3D7-4689-87FF-D608DEDCD21C}</a:tableStyleId>
              </a:tblPr>
              <a:tblGrid>
                <a:gridCol w="1808025"/>
                <a:gridCol w="5331950"/>
                <a:gridCol w="4574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EJS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JSX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Syntax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uses &lt;% %&gt;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curly braces {}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Execution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server-side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client-side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Tool Dependencies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requires server-side support and needs to be installed as a dependency in the backend framework or server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requires a build step using tools like Babel or webpack to transform JSX code into regular JavaScript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Conditional Rendering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achieved using embedded JavaScript code and traditional control structures like if-else statements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allows developers to use JavaScript expressions and conditional rendering directly within the HTML-like syntax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Component Reusability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 an extent, but it requires manual separation and inclusion of partial templates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allowing for easy and reusable component creation with props and state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Development Ecosystem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has been around for a while and has a mature ecosystem, with support for various backend frameworks and libraries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has a huge and active development ecosystem with a rich set of tools and libraries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6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When use EJS, JSX?</a:t>
            </a:r>
            <a:endParaRPr/>
          </a:p>
        </p:txBody>
      </p:sp>
      <p:sp>
        <p:nvSpPr>
          <p:cNvPr id="184" name="Google Shape;184;p96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your project is a simple web application that doesn't require a lot of dynamic interactions, and you want to keep things fast and simple on the server-side, EJS might be a good choice.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you're building a complex, dynamic web application with a lot of user interaction and want to take advantage of SPA, or you're ready to use React, JSX is the way to go.</a:t>
            </a:r>
            <a:endParaRPr/>
          </a:p>
        </p:txBody>
      </p:sp>
      <p:sp>
        <p:nvSpPr>
          <p:cNvPr id="185" name="Google Shape;185;p96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7"/>
          <p:cNvSpPr txBox="1"/>
          <p:nvPr>
            <p:ph type="ctrTitle"/>
          </p:nvPr>
        </p:nvSpPr>
        <p:spPr>
          <a:xfrm>
            <a:off x="1161393" y="2241458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Demo about EJS and JSX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8"/>
          <p:cNvSpPr txBox="1"/>
          <p:nvPr>
            <p:ph idx="1" type="body"/>
          </p:nvPr>
        </p:nvSpPr>
        <p:spPr>
          <a:xfrm>
            <a:off x="913659" y="621411"/>
            <a:ext cx="479094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illustrate how to use data from a data.json file for a list of articles using EJS and JSX, below are examples of both methods. We assume the ‘</a:t>
            </a:r>
            <a:r>
              <a:rPr b="1" lang="en-US"/>
              <a:t>data.json’ </a:t>
            </a:r>
            <a:r>
              <a:rPr lang="en-US"/>
              <a:t>file is as follows:</a:t>
            </a:r>
            <a:endParaRPr/>
          </a:p>
        </p:txBody>
      </p:sp>
      <p:sp>
        <p:nvSpPr>
          <p:cNvPr id="197" name="Google Shape;197;p98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98"/>
          <p:cNvSpPr txBox="1"/>
          <p:nvPr/>
        </p:nvSpPr>
        <p:spPr>
          <a:xfrm>
            <a:off x="6017076" y="298461"/>
            <a:ext cx="6174924" cy="59093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"title"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"Exploring the Hidden Gems of Paris"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"date"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"2023-06-02"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"author"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"Jane Doe"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"video"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"https://www.youtube.com/embed/hLluNp5xlJE"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"content"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"Paris is known ..."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"title"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"The Evolution of Web Development"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"date"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"2023-06-03"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"author"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"John Smith"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"video"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"https://www.youtube.com/embed/7R6oAzie4Lc"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"content"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"Web development has significantly ..."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},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"id"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"title"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"Sustainable Living: Tips for Reducing Your Carbon Footprint"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"date"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"2023-06-05"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"author"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"Alice Johnson"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"video"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"https://www.youtube.com/embed/J8kGzt9X-TA"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"content"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"As awareness about ..."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9"/>
          <p:cNvSpPr txBox="1"/>
          <p:nvPr>
            <p:ph idx="1" type="body"/>
          </p:nvPr>
        </p:nvSpPr>
        <p:spPr>
          <a:xfrm>
            <a:off x="838200" y="60062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For EJS(app.js) and TemplateEJS(views/articles.ejs)</a:t>
            </a:r>
            <a:endParaRPr/>
          </a:p>
        </p:txBody>
      </p:sp>
      <p:sp>
        <p:nvSpPr>
          <p:cNvPr id="204" name="Google Shape;204;p99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99"/>
          <p:cNvSpPr txBox="1"/>
          <p:nvPr/>
        </p:nvSpPr>
        <p:spPr>
          <a:xfrm>
            <a:off x="838200" y="1537227"/>
            <a:ext cx="8912062" cy="35394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//app.js</a:t>
            </a:r>
            <a:endParaRPr b="0" i="0" sz="1600" u="none" cap="none" strike="noStrik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'express'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articles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'./data.json'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'view engine'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'ejs'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6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'articles'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{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articles: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articles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6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`Server running on http://localhost:</a:t>
            </a:r>
            <a:r>
              <a:rPr b="0" i="0" lang="en-US" sz="16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b="0" i="0" lang="en-US" sz="16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b="0" i="0" lang="en-US" sz="16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0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100"/>
          <p:cNvSpPr txBox="1"/>
          <p:nvPr/>
        </p:nvSpPr>
        <p:spPr>
          <a:xfrm>
            <a:off x="1066136" y="620209"/>
            <a:ext cx="5985162" cy="56938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News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News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i="0" lang="en-US" sz="1400" u="none" cap="none" strike="noStrike">
                <a:solidFill>
                  <a:srgbClr val="F4474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% articles.forEach(article =&gt; { %&gt;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F4474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%= article.title %&gt;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Date: </a:t>
            </a:r>
            <a:r>
              <a:rPr b="0" i="0" lang="en-US" sz="1400" u="none" cap="none" strike="noStrike">
                <a:solidFill>
                  <a:srgbClr val="F4474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%= article.date %&gt;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iframe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"560"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"315"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F4474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article.video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&gt;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iframe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F4474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%= article.content %&gt;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i="0" lang="en-US" sz="1400" u="none" cap="none" strike="noStrike">
                <a:solidFill>
                  <a:srgbClr val="F4474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% }) %&gt;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2" name="Google Shape;212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492" y="620209"/>
            <a:ext cx="3305636" cy="430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1"/>
          <p:cNvSpPr txBox="1"/>
          <p:nvPr>
            <p:ph idx="1" type="body"/>
          </p:nvPr>
        </p:nvSpPr>
        <p:spPr>
          <a:xfrm>
            <a:off x="838200" y="64219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For JSX, Create React apps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npx create-react-app my-react-app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cd my-react-app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Add the </a:t>
            </a:r>
            <a:r>
              <a:rPr b="1" lang="en-US"/>
              <a:t>data.json </a:t>
            </a:r>
            <a:r>
              <a:rPr lang="en-US"/>
              <a:t>file to the src folder</a:t>
            </a:r>
            <a:endParaRPr/>
          </a:p>
        </p:txBody>
      </p:sp>
      <p:sp>
        <p:nvSpPr>
          <p:cNvPr id="218" name="Google Shape;218;p101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9" name="Google Shape;219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4864" y="833431"/>
            <a:ext cx="2381582" cy="538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2"/>
          <p:cNvSpPr txBox="1"/>
          <p:nvPr>
            <p:ph idx="1" type="body"/>
          </p:nvPr>
        </p:nvSpPr>
        <p:spPr>
          <a:xfrm>
            <a:off x="838200" y="63180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Consume data in a React component (src/App.js)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5" name="Google Shape;225;p102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102"/>
          <p:cNvSpPr txBox="1"/>
          <p:nvPr/>
        </p:nvSpPr>
        <p:spPr>
          <a:xfrm>
            <a:off x="838200" y="1360428"/>
            <a:ext cx="7661564" cy="504753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articles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'./data.json'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News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articles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Date: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iframe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"560"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"315"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video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iframe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))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714703" y="1424123"/>
            <a:ext cx="11066792" cy="4933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Introduction to EJS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Understand What Ejs Does And How To Use It With Node And Express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Templating With EJS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Compare between EJS and JSX</a:t>
            </a:r>
            <a:endParaRPr/>
          </a:p>
        </p:txBody>
      </p:sp>
      <p:sp>
        <p:nvSpPr>
          <p:cNvPr id="100" name="Google Shape;100;p2"/>
          <p:cNvSpPr txBox="1"/>
          <p:nvPr>
            <p:ph type="title"/>
          </p:nvPr>
        </p:nvSpPr>
        <p:spPr>
          <a:xfrm>
            <a:off x="838200" y="611076"/>
            <a:ext cx="10379025" cy="7480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Objectives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3"/>
          <p:cNvSpPr txBox="1"/>
          <p:nvPr>
            <p:ph type="ctrTitle"/>
          </p:nvPr>
        </p:nvSpPr>
        <p:spPr>
          <a:xfrm>
            <a:off x="1161393" y="2241458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Exercise: How To Use EJS to Template Your Node Application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3"/>
          <p:cNvSpPr txBox="1"/>
          <p:nvPr>
            <p:ph type="title"/>
          </p:nvPr>
        </p:nvSpPr>
        <p:spPr>
          <a:xfrm>
            <a:off x="1008993" y="679111"/>
            <a:ext cx="9850820" cy="592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Summary</a:t>
            </a:r>
            <a:endParaRPr/>
          </a:p>
        </p:txBody>
      </p:sp>
      <p:sp>
        <p:nvSpPr>
          <p:cNvPr id="238" name="Google Shape;238;p73"/>
          <p:cNvSpPr txBox="1"/>
          <p:nvPr>
            <p:ph idx="1" type="body"/>
          </p:nvPr>
        </p:nvSpPr>
        <p:spPr>
          <a:xfrm>
            <a:off x="762739" y="1149006"/>
            <a:ext cx="11538305" cy="5331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500"/>
              <a:buFont typeface="Noto Sans Symbols"/>
              <a:buChar char="◆"/>
            </a:pPr>
            <a:r>
              <a:rPr lang="en-US" sz="3000"/>
              <a:t>Concepts were introduced: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Introduction to EJS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Understand What EJS Does And How To Use It With Node And Express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Templating With EJS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400"/>
              <a:buFont typeface="Noto Sans Symbols"/>
              <a:buChar char="◆"/>
            </a:pPr>
            <a:r>
              <a:rPr lang="en-US"/>
              <a:t>Compare between EJS and JSX</a:t>
            </a:r>
            <a:endParaRPr/>
          </a:p>
          <a:p>
            <a:pPr indent="-2667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ts val="12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39" name="Google Shape;239;p73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6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What is EJS</a:t>
            </a:r>
            <a:endParaRPr/>
          </a:p>
        </p:txBody>
      </p:sp>
      <p:sp>
        <p:nvSpPr>
          <p:cNvPr id="106" name="Google Shape;106;p86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simple templating language that lets you generate HTML markup with plain JavaScript.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 religiousness about how to organize things.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 reinvention of iteration and control-flow. 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It's just plain JavaScript.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Reference link: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https://ejs.co/</a:t>
            </a:r>
            <a:r>
              <a:rPr lang="en-US"/>
              <a:t> </a:t>
            </a:r>
            <a:endParaRPr/>
          </a:p>
          <a:p>
            <a:pPr indent="-2286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7" name="Google Shape;107;p86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7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Features of EJS</a:t>
            </a:r>
            <a:endParaRPr/>
          </a:p>
        </p:txBody>
      </p:sp>
      <p:sp>
        <p:nvSpPr>
          <p:cNvPr id="113" name="Google Shape;113;p87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Use plain JS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Fast Speed execution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Fast development time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Easy debugging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Simple syntax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Active development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4" name="Google Shape;114;p87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8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Templating with EJS</a:t>
            </a:r>
            <a:endParaRPr/>
          </a:p>
        </p:txBody>
      </p:sp>
      <p:sp>
        <p:nvSpPr>
          <p:cNvPr id="120" name="Google Shape;120;p88"/>
          <p:cNvSpPr txBox="1"/>
          <p:nvPr>
            <p:ph idx="1" type="body"/>
          </p:nvPr>
        </p:nvSpPr>
        <p:spPr>
          <a:xfrm>
            <a:off x="838200" y="1535811"/>
            <a:ext cx="687977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system that inserts data into your app's HTML template from the client side is known as a template or templating engine for Node.js.</a:t>
            </a:r>
            <a:endParaRPr/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See the screenshot side, which illustrates the Template Engine Data Rendering Process.</a:t>
            </a:r>
            <a:endParaRPr/>
          </a:p>
        </p:txBody>
      </p:sp>
      <p:sp>
        <p:nvSpPr>
          <p:cNvPr id="121" name="Google Shape;121;p88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2150" y="1775391"/>
            <a:ext cx="3477110" cy="4429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9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Using EJS</a:t>
            </a:r>
            <a:endParaRPr/>
          </a:p>
        </p:txBody>
      </p:sp>
      <p:sp>
        <p:nvSpPr>
          <p:cNvPr id="128" name="Google Shape;128;p89"/>
          <p:cNvSpPr txBox="1"/>
          <p:nvPr>
            <p:ph idx="1" type="body"/>
          </p:nvPr>
        </p:nvSpPr>
        <p:spPr>
          <a:xfrm>
            <a:off x="838201" y="1535811"/>
            <a:ext cx="547551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Install EJS with NPM: </a:t>
            </a:r>
            <a:br>
              <a:rPr lang="en-US"/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npm install ejs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Configure Express to Use EJS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Set up EJS as template engine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Set up the directory containing EJS files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Create an EJS template file in the directory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a file named index.ejs with the following content: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9" name="Google Shape;129;p89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89"/>
          <p:cNvSpPr txBox="1"/>
          <p:nvPr/>
        </p:nvSpPr>
        <p:spPr>
          <a:xfrm>
            <a:off x="6313714" y="2896552"/>
            <a:ext cx="5257799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'view engine'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'ejs'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131" name="Google Shape;131;p89"/>
          <p:cNvSpPr txBox="1"/>
          <p:nvPr/>
        </p:nvSpPr>
        <p:spPr>
          <a:xfrm>
            <a:off x="6313714" y="3370614"/>
            <a:ext cx="5257799" cy="3385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'views'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'./templates'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132" name="Google Shape;132;p89"/>
          <p:cNvSpPr txBox="1"/>
          <p:nvPr/>
        </p:nvSpPr>
        <p:spPr>
          <a:xfrm>
            <a:off x="6313716" y="3803044"/>
            <a:ext cx="5257798" cy="26776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"en"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charset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"viewport"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content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"width=device-width, initial-scale=1.0"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Home Page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Hello, </a:t>
            </a:r>
            <a:r>
              <a:rPr b="0" i="0" lang="en-US" sz="1400" u="none" cap="none" strike="noStrike">
                <a:solidFill>
                  <a:srgbClr val="F4474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%= name %&gt;!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0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Using EJS – 2</a:t>
            </a:r>
            <a:endParaRPr/>
          </a:p>
        </p:txBody>
      </p:sp>
      <p:sp>
        <p:nvSpPr>
          <p:cNvPr id="138" name="Google Shape;138;p90"/>
          <p:cNvSpPr txBox="1"/>
          <p:nvPr>
            <p:ph idx="1" type="body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Using Template in Route Handler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When accessing the path /, the browser displays "Hello, World!".</a:t>
            </a:r>
            <a:endParaRPr/>
          </a:p>
        </p:txBody>
      </p:sp>
      <p:sp>
        <p:nvSpPr>
          <p:cNvPr id="139" name="Google Shape;139;p90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90"/>
          <p:cNvSpPr txBox="1"/>
          <p:nvPr/>
        </p:nvSpPr>
        <p:spPr>
          <a:xfrm>
            <a:off x="1006000" y="2210581"/>
            <a:ext cx="6096000" cy="8309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6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6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'index'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{ </a:t>
            </a:r>
            <a:r>
              <a:rPr b="0" i="0" lang="en-US" sz="16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'World'</a:t>
            </a: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pic>
        <p:nvPicPr>
          <p:cNvPr id="141" name="Google Shape;141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943" y="4121871"/>
            <a:ext cx="3096057" cy="120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1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Using EJS – 3</a:t>
            </a:r>
            <a:endParaRPr/>
          </a:p>
        </p:txBody>
      </p:sp>
      <p:sp>
        <p:nvSpPr>
          <p:cNvPr id="147" name="Google Shape;147;p91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91"/>
          <p:cNvSpPr txBox="1"/>
          <p:nvPr/>
        </p:nvSpPr>
        <p:spPr>
          <a:xfrm>
            <a:off x="838200" y="1550428"/>
            <a:ext cx="6096000" cy="375487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app.js</a:t>
            </a:r>
            <a:endParaRPr b="0" i="0" sz="1400" u="none" cap="none" strike="noStrike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'express'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Set up EJS as template engine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'view engine'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'ejs'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Set up the directory containing EJS files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'views'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'./templates'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'index'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{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'World'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Start the server</a:t>
            </a:r>
            <a:endParaRPr b="0" i="0" sz="14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</a:t>
            </a:r>
            <a:r>
              <a:rPr b="0" i="0" lang="en-US" sz="14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`Server running on port 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b="0" i="0" lang="en-US" sz="1400" u="none" cap="none" strike="noStrik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  <p:pic>
        <p:nvPicPr>
          <p:cNvPr id="149" name="Google Shape;149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2031" y="1550428"/>
            <a:ext cx="3241995" cy="2259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2"/>
          <p:cNvSpPr txBox="1"/>
          <p:nvPr>
            <p:ph type="title"/>
          </p:nvPr>
        </p:nvSpPr>
        <p:spPr>
          <a:xfrm>
            <a:off x="838200" y="620209"/>
            <a:ext cx="921946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Options of EJS</a:t>
            </a:r>
            <a:endParaRPr/>
          </a:p>
        </p:txBody>
      </p:sp>
      <p:sp>
        <p:nvSpPr>
          <p:cNvPr id="155" name="Google Shape;155;p92"/>
          <p:cNvSpPr txBox="1"/>
          <p:nvPr>
            <p:ph idx="12" type="sldNum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6" name="Google Shape;156;p92"/>
          <p:cNvGraphicFramePr/>
          <p:nvPr/>
        </p:nvGraphicFramePr>
        <p:xfrm>
          <a:off x="838199" y="150290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{5114A3C8-6BF6-4122-9E1E-04A97338F4A1}</a:tableStyleId>
              </a:tblPr>
              <a:tblGrid>
                <a:gridCol w="2769375"/>
                <a:gridCol w="810545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cache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/>
                        <a:t>Compiled functions are cached, requires filename</a:t>
                      </a:r>
                      <a:endParaRPr b="0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filename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Used by cache to key caches, and for includes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root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Set project root for includes with an absolute path (e.g, /file.ejs). Can be array to try to resolve include from multiple directories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views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An array of paths to use when resolving includes with relative paths.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context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Function execution context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compileDebug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When false no debug instrumentation is compiled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client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Returns standalone compiled function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delimiter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Character to use for inner delimiter, by default '%'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openDelimiter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Character to use for opening delimiter, by default '&lt;'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closeDelimiter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Character to use for closing delimiter, by default '&gt;'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2021-01-25T08:25:31Z</dcterms:created>
  <dc:creator>ADMIN</dc:creator>
</cp:coreProperties>
</file>