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9" roundtripDataSignature="AMtx7mgiC+LmQJQOP09VOA+hY6zvwDOs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dbf2c50d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2dbf2c50d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2dbf2c50d8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1" name="Google Shape;59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Authentication &amp; Security</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65" name="Google Shape;165;p5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5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Authorization Header</a:t>
            </a:r>
            <a:endParaRPr/>
          </a:p>
        </p:txBody>
      </p:sp>
      <p:sp>
        <p:nvSpPr>
          <p:cNvPr id="167" name="Google Shape;167;p5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a:bodyPr>
          <a:lstStyle/>
          <a:p>
            <a:pPr indent="-342900" lvl="0" marL="457200" rtl="0" algn="l">
              <a:lnSpc>
                <a:spcPct val="90000"/>
              </a:lnSpc>
              <a:spcBef>
                <a:spcPts val="1000"/>
              </a:spcBef>
              <a:spcAft>
                <a:spcPts val="0"/>
              </a:spcAft>
              <a:buClr>
                <a:schemeClr val="dk1"/>
              </a:buClr>
              <a:buSzPct val="69498"/>
              <a:buChar char="•"/>
            </a:pPr>
            <a:r>
              <a:rPr lang="en-US"/>
              <a:t>The Authorization header is constructed as follows: </a:t>
            </a:r>
            <a:endParaRPr/>
          </a:p>
          <a:p>
            <a:pPr indent="-457200" lvl="1" marL="801687" rtl="0" algn="l">
              <a:lnSpc>
                <a:spcPct val="150000"/>
              </a:lnSpc>
              <a:spcBef>
                <a:spcPts val="500"/>
              </a:spcBef>
              <a:spcAft>
                <a:spcPts val="0"/>
              </a:spcAft>
              <a:buSzPct val="81081"/>
              <a:buFont typeface="Arial"/>
              <a:buAutoNum type="arabicPeriod"/>
            </a:pPr>
            <a:r>
              <a:rPr lang="en-US"/>
              <a:t>Username and password are combined into a string “username:password”. </a:t>
            </a:r>
            <a:endParaRPr/>
          </a:p>
          <a:p>
            <a:pPr indent="-457200" lvl="1" marL="801687" rtl="0" algn="l">
              <a:lnSpc>
                <a:spcPct val="150000"/>
              </a:lnSpc>
              <a:spcBef>
                <a:spcPts val="500"/>
              </a:spcBef>
              <a:spcAft>
                <a:spcPts val="0"/>
              </a:spcAft>
              <a:buSzPct val="81081"/>
              <a:buFont typeface="Arial"/>
              <a:buAutoNum type="arabicPeriod"/>
            </a:pPr>
            <a:r>
              <a:rPr lang="en-US"/>
              <a:t>The resulting string literal is then encoded using Base64. </a:t>
            </a:r>
            <a:endParaRPr/>
          </a:p>
          <a:p>
            <a:pPr indent="-457200" lvl="1" marL="801687" rtl="0" algn="l">
              <a:lnSpc>
                <a:spcPct val="150000"/>
              </a:lnSpc>
              <a:spcBef>
                <a:spcPts val="500"/>
              </a:spcBef>
              <a:spcAft>
                <a:spcPts val="0"/>
              </a:spcAft>
              <a:buSzPct val="81081"/>
              <a:buFont typeface="Arial"/>
              <a:buAutoNum type="arabicPeriod"/>
            </a:pPr>
            <a:r>
              <a:rPr lang="en-US"/>
              <a:t>The authorization method and a space, i.e. "Basic " is then put before the encoded string. </a:t>
            </a:r>
            <a:endParaRPr/>
          </a:p>
          <a:p>
            <a:pPr indent="0" lvl="1" marL="344487" rtl="0" algn="l">
              <a:lnSpc>
                <a:spcPct val="150000"/>
              </a:lnSpc>
              <a:spcBef>
                <a:spcPts val="500"/>
              </a:spcBef>
              <a:spcAft>
                <a:spcPts val="0"/>
              </a:spcAft>
              <a:buSzPct val="81081"/>
              <a:buNone/>
            </a:pPr>
            <a:r>
              <a:t/>
            </a:r>
            <a:endParaRPr/>
          </a:p>
          <a:p>
            <a:pPr indent="0" lvl="0" marL="0" rtl="0" algn="l">
              <a:lnSpc>
                <a:spcPct val="90000"/>
              </a:lnSpc>
              <a:spcBef>
                <a:spcPts val="1000"/>
              </a:spcBef>
              <a:spcAft>
                <a:spcPts val="0"/>
              </a:spcAft>
              <a:buSzPct val="69498"/>
              <a:buNone/>
            </a:pPr>
            <a:r>
              <a:rPr lang="en-US"/>
              <a:t>Authorization: Basic QWxhZGRpbjpvcGVuIHNlc2FtZQ==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73" name="Google Shape;173;p5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4" name="Google Shape;174;p5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and Authentication </a:t>
            </a:r>
            <a:endParaRPr/>
          </a:p>
        </p:txBody>
      </p:sp>
      <p:pic>
        <p:nvPicPr>
          <p:cNvPr id="175" name="Google Shape;175;p58"/>
          <p:cNvPicPr preferRelativeResize="0"/>
          <p:nvPr>
            <p:ph idx="1" type="body"/>
          </p:nvPr>
        </p:nvPicPr>
        <p:blipFill rotWithShape="1">
          <a:blip r:embed="rId3">
            <a:alphaModFix/>
          </a:blip>
          <a:srcRect b="0" l="0" r="0" t="0"/>
          <a:stretch/>
        </p:blipFill>
        <p:spPr>
          <a:xfrm>
            <a:off x="0" y="1397001"/>
            <a:ext cx="12192000" cy="508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81" name="Google Shape;181;p6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p6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3500"/>
              <a:t>Setting up Basic Authentication</a:t>
            </a:r>
            <a:endParaRPr/>
          </a:p>
        </p:txBody>
      </p:sp>
      <p:pic>
        <p:nvPicPr>
          <p:cNvPr id="183" name="Google Shape;183;p60"/>
          <p:cNvPicPr preferRelativeResize="0"/>
          <p:nvPr/>
        </p:nvPicPr>
        <p:blipFill rotWithShape="1">
          <a:blip r:embed="rId3">
            <a:alphaModFix/>
          </a:blip>
          <a:srcRect b="0" l="0" r="0" t="0"/>
          <a:stretch/>
        </p:blipFill>
        <p:spPr>
          <a:xfrm>
            <a:off x="295603" y="1950392"/>
            <a:ext cx="5979073" cy="2650065"/>
          </a:xfrm>
          <a:prstGeom prst="rect">
            <a:avLst/>
          </a:prstGeom>
          <a:noFill/>
          <a:ln>
            <a:noFill/>
          </a:ln>
        </p:spPr>
      </p:pic>
      <p:pic>
        <p:nvPicPr>
          <p:cNvPr id="184" name="Google Shape;184;p60"/>
          <p:cNvPicPr preferRelativeResize="0"/>
          <p:nvPr/>
        </p:nvPicPr>
        <p:blipFill rotWithShape="1">
          <a:blip r:embed="rId4">
            <a:alphaModFix/>
          </a:blip>
          <a:srcRect b="0" l="0" r="0" t="0"/>
          <a:stretch/>
        </p:blipFill>
        <p:spPr>
          <a:xfrm>
            <a:off x="6274676" y="3102099"/>
            <a:ext cx="4941833" cy="3321858"/>
          </a:xfrm>
          <a:prstGeom prst="rect">
            <a:avLst/>
          </a:prstGeom>
          <a:noFill/>
          <a:ln>
            <a:noFill/>
          </a:ln>
        </p:spPr>
      </p:pic>
      <p:cxnSp>
        <p:nvCxnSpPr>
          <p:cNvPr id="185" name="Google Shape;185;p60"/>
          <p:cNvCxnSpPr>
            <a:stCxn id="183" idx="2"/>
            <a:endCxn id="184" idx="1"/>
          </p:cNvCxnSpPr>
          <p:nvPr/>
        </p:nvCxnSpPr>
        <p:spPr>
          <a:xfrm flipH="1" rot="-5400000">
            <a:off x="4698590" y="3187007"/>
            <a:ext cx="162600" cy="2989500"/>
          </a:xfrm>
          <a:prstGeom prst="bentConnector2">
            <a:avLst/>
          </a:prstGeom>
          <a:noFill/>
          <a:ln cap="flat" cmpd="sng" w="57150">
            <a:solidFill>
              <a:srgbClr val="7030A0"/>
            </a:solidFill>
            <a:prstDash val="solid"/>
            <a:round/>
            <a:headEnd len="sm" w="sm" type="none"/>
            <a:tailEnd len="med" w="med" type="triangle"/>
          </a:ln>
        </p:spPr>
      </p:cxnSp>
      <p:sp>
        <p:nvSpPr>
          <p:cNvPr id="186" name="Google Shape;186;p60"/>
          <p:cNvSpPr txBox="1"/>
          <p:nvPr/>
        </p:nvSpPr>
        <p:spPr>
          <a:xfrm>
            <a:off x="867075" y="1384428"/>
            <a:ext cx="1059106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Open the </a:t>
            </a:r>
            <a:r>
              <a:rPr b="1" i="0" lang="en-US" sz="2400" u="none" cap="none" strike="noStrike">
                <a:solidFill>
                  <a:srgbClr val="000000"/>
                </a:solidFill>
                <a:latin typeface="Arial"/>
                <a:ea typeface="Arial"/>
                <a:cs typeface="Arial"/>
                <a:sym typeface="Arial"/>
              </a:rPr>
              <a:t>app.js</a:t>
            </a:r>
            <a:r>
              <a:rPr b="0" i="0" lang="en-US" sz="2400" u="none" cap="none" strike="noStrike">
                <a:solidFill>
                  <a:srgbClr val="000000"/>
                </a:solidFill>
                <a:latin typeface="Arial"/>
                <a:ea typeface="Arial"/>
                <a:cs typeface="Arial"/>
                <a:sym typeface="Arial"/>
              </a:rPr>
              <a:t> file and update its contents as follows: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92" name="Google Shape;192;p6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6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Run REST API and test on Browser</a:t>
            </a:r>
            <a:endParaRPr/>
          </a:p>
        </p:txBody>
      </p:sp>
      <p:sp>
        <p:nvSpPr>
          <p:cNvPr id="194" name="Google Shape;194;p6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Save the changes and start the server. Access the server from a browser by opening an incognito window and see the result.</a:t>
            </a:r>
            <a:endParaRPr/>
          </a:p>
        </p:txBody>
      </p:sp>
      <p:pic>
        <p:nvPicPr>
          <p:cNvPr id="195" name="Google Shape;195;p61"/>
          <p:cNvPicPr preferRelativeResize="0"/>
          <p:nvPr/>
        </p:nvPicPr>
        <p:blipFill rotWithShape="1">
          <a:blip r:embed="rId3">
            <a:alphaModFix/>
          </a:blip>
          <a:srcRect b="0" l="0" r="0" t="0"/>
          <a:stretch/>
        </p:blipFill>
        <p:spPr>
          <a:xfrm>
            <a:off x="1227766" y="3243406"/>
            <a:ext cx="4220164" cy="2257740"/>
          </a:xfrm>
          <a:prstGeom prst="rect">
            <a:avLst/>
          </a:prstGeom>
          <a:noFill/>
          <a:ln>
            <a:noFill/>
          </a:ln>
        </p:spPr>
      </p:pic>
      <p:pic>
        <p:nvPicPr>
          <p:cNvPr id="196" name="Google Shape;196;p61"/>
          <p:cNvPicPr preferRelativeResize="0"/>
          <p:nvPr/>
        </p:nvPicPr>
        <p:blipFill rotWithShape="1">
          <a:blip r:embed="rId4">
            <a:alphaModFix/>
          </a:blip>
          <a:srcRect b="0" l="0" r="0" t="0"/>
          <a:stretch/>
        </p:blipFill>
        <p:spPr>
          <a:xfrm>
            <a:off x="6907136" y="3857854"/>
            <a:ext cx="4210638" cy="1028844"/>
          </a:xfrm>
          <a:prstGeom prst="rect">
            <a:avLst/>
          </a:prstGeom>
          <a:noFill/>
          <a:ln cap="flat" cmpd="sng" w="9525">
            <a:solidFill>
              <a:srgbClr val="002060"/>
            </a:solidFill>
            <a:prstDash val="solid"/>
            <a:round/>
            <a:headEnd len="sm" w="sm" type="none"/>
            <a:tailEnd len="sm" w="sm" type="none"/>
          </a:ln>
        </p:spPr>
      </p:pic>
      <p:cxnSp>
        <p:nvCxnSpPr>
          <p:cNvPr id="197" name="Google Shape;197;p61"/>
          <p:cNvCxnSpPr>
            <a:stCxn id="195" idx="3"/>
            <a:endCxn id="196" idx="1"/>
          </p:cNvCxnSpPr>
          <p:nvPr/>
        </p:nvCxnSpPr>
        <p:spPr>
          <a:xfrm>
            <a:off x="5447930" y="4372276"/>
            <a:ext cx="1459200" cy="0"/>
          </a:xfrm>
          <a:prstGeom prst="straightConnector1">
            <a:avLst/>
          </a:prstGeom>
          <a:noFill/>
          <a:ln cap="flat" cmpd="sng" w="28575">
            <a:solidFill>
              <a:srgbClr val="FF0000"/>
            </a:solidFill>
            <a:prstDash val="solid"/>
            <a:round/>
            <a:headEnd len="sm" w="sm" type="none"/>
            <a:tailEnd len="med" w="med" type="triangle"/>
          </a:ln>
        </p:spPr>
      </p:cxnSp>
      <p:sp>
        <p:nvSpPr>
          <p:cNvPr id="198" name="Google Shape;198;p61"/>
          <p:cNvSpPr txBox="1"/>
          <p:nvPr/>
        </p:nvSpPr>
        <p:spPr>
          <a:xfrm>
            <a:off x="5679880" y="3995247"/>
            <a:ext cx="10278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Login Fail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Cookie</a:t>
            </a:r>
            <a:endParaRPr b="1" sz="4400">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Cookies</a:t>
            </a:r>
            <a:endParaRPr/>
          </a:p>
        </p:txBody>
      </p:sp>
      <p:sp>
        <p:nvSpPr>
          <p:cNvPr id="210" name="Google Shape;210;p92"/>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150000"/>
              </a:lnSpc>
              <a:spcBef>
                <a:spcPts val="1000"/>
              </a:spcBef>
              <a:spcAft>
                <a:spcPts val="0"/>
              </a:spcAft>
              <a:buSzPts val="1800"/>
              <a:buChar char="•"/>
            </a:pPr>
            <a:r>
              <a:rPr lang="en-US"/>
              <a:t>Cookies are used to store data on the client's computer and are sent back to the server with each request. </a:t>
            </a:r>
            <a:endParaRPr/>
          </a:p>
          <a:p>
            <a:pPr indent="-342900" lvl="0" marL="457200" rtl="0" algn="just">
              <a:lnSpc>
                <a:spcPct val="150000"/>
              </a:lnSpc>
              <a:spcBef>
                <a:spcPts val="1000"/>
              </a:spcBef>
              <a:spcAft>
                <a:spcPts val="0"/>
              </a:spcAft>
              <a:buSzPts val="1800"/>
              <a:buChar char="•"/>
            </a:pPr>
            <a:r>
              <a:rPr lang="en-US"/>
              <a:t>This allows the server to maintain state or session information for the client. </a:t>
            </a:r>
            <a:endParaRPr/>
          </a:p>
          <a:p>
            <a:pPr indent="-342900" lvl="0" marL="457200" rtl="0" algn="just">
              <a:lnSpc>
                <a:spcPct val="150000"/>
              </a:lnSpc>
              <a:spcBef>
                <a:spcPts val="1000"/>
              </a:spcBef>
              <a:spcAft>
                <a:spcPts val="0"/>
              </a:spcAft>
              <a:buSzPts val="1800"/>
              <a:buChar char="•"/>
            </a:pPr>
            <a:r>
              <a:rPr lang="en-US"/>
              <a:t>Managing cookies involves setting them from the server side, often in response to HTTP requests, and then accessing them on subsequent requests from the client.</a:t>
            </a:r>
            <a:endParaRPr/>
          </a:p>
        </p:txBody>
      </p:sp>
      <p:sp>
        <p:nvSpPr>
          <p:cNvPr id="211" name="Google Shape;211;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do Cookies work?</a:t>
            </a:r>
            <a:endParaRPr/>
          </a:p>
        </p:txBody>
      </p:sp>
      <p:sp>
        <p:nvSpPr>
          <p:cNvPr id="217" name="Google Shape;217;p93"/>
          <p:cNvSpPr txBox="1"/>
          <p:nvPr>
            <p:ph idx="1" type="body"/>
          </p:nvPr>
        </p:nvSpPr>
        <p:spPr>
          <a:xfrm>
            <a:off x="913660" y="1352931"/>
            <a:ext cx="10515600" cy="2846582"/>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sz="2400"/>
              <a:t>When working with cookies, it's important to consider security aspects, such as:</a:t>
            </a:r>
            <a:endParaRPr/>
          </a:p>
          <a:p>
            <a:pPr indent="-342900" lvl="1" marL="914400" rtl="0" algn="just">
              <a:lnSpc>
                <a:spcPct val="90000"/>
              </a:lnSpc>
              <a:spcBef>
                <a:spcPts val="500"/>
              </a:spcBef>
              <a:spcAft>
                <a:spcPts val="0"/>
              </a:spcAft>
              <a:buSzPts val="1800"/>
              <a:buChar char="•"/>
            </a:pPr>
            <a:r>
              <a:rPr b="1" lang="en-US" sz="2000"/>
              <a:t>HttpOnly Flag</a:t>
            </a:r>
            <a:r>
              <a:rPr lang="en-US" sz="2000"/>
              <a:t>: Makes the cookie inaccessible to JavaScript's Document.cookie API; it's only sent to the server. This helps mitigate cross-site scripting (XSS) attacks.</a:t>
            </a:r>
            <a:endParaRPr/>
          </a:p>
          <a:p>
            <a:pPr indent="-342900" lvl="1" marL="914400" rtl="0" algn="just">
              <a:lnSpc>
                <a:spcPct val="90000"/>
              </a:lnSpc>
              <a:spcBef>
                <a:spcPts val="500"/>
              </a:spcBef>
              <a:spcAft>
                <a:spcPts val="0"/>
              </a:spcAft>
              <a:buSzPts val="1800"/>
              <a:buChar char="•"/>
            </a:pPr>
            <a:r>
              <a:rPr b="1" lang="en-US" sz="2000"/>
              <a:t>Secure Flag</a:t>
            </a:r>
            <a:r>
              <a:rPr lang="en-US" sz="2000"/>
              <a:t>: Ensures the cookie is sent over HTTPS, protecting it from man-in-the-middle attacks.</a:t>
            </a:r>
            <a:endParaRPr/>
          </a:p>
          <a:p>
            <a:pPr indent="-342900" lvl="1" marL="914400" rtl="0" algn="just">
              <a:lnSpc>
                <a:spcPct val="90000"/>
              </a:lnSpc>
              <a:spcBef>
                <a:spcPts val="500"/>
              </a:spcBef>
              <a:spcAft>
                <a:spcPts val="0"/>
              </a:spcAft>
              <a:buSzPts val="1800"/>
              <a:buChar char="•"/>
            </a:pPr>
            <a:r>
              <a:rPr b="1" lang="en-US" sz="2000"/>
              <a:t>SameSite Attribute</a:t>
            </a:r>
            <a:r>
              <a:rPr lang="en-US" sz="2000"/>
              <a:t>: Helps prevent cross-site request forgery (CSRF) attacks. It can be set to Strict, Lax, or None (with the Secure flag).</a:t>
            </a:r>
            <a:endParaRPr/>
          </a:p>
        </p:txBody>
      </p:sp>
      <p:sp>
        <p:nvSpPr>
          <p:cNvPr id="218" name="Google Shape;218;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ookie Authentication | Session Authentication in Nodejs" id="219" name="Google Shape;219;p93"/>
          <p:cNvPicPr preferRelativeResize="0"/>
          <p:nvPr/>
        </p:nvPicPr>
        <p:blipFill rotWithShape="1">
          <a:blip r:embed="rId3">
            <a:alphaModFix/>
          </a:blip>
          <a:srcRect b="2490" l="0" r="0" t="6369"/>
          <a:stretch/>
        </p:blipFill>
        <p:spPr>
          <a:xfrm>
            <a:off x="341720" y="4050320"/>
            <a:ext cx="5381224" cy="2344661"/>
          </a:xfrm>
          <a:prstGeom prst="rect">
            <a:avLst/>
          </a:prstGeom>
          <a:noFill/>
          <a:ln>
            <a:noFill/>
          </a:ln>
        </p:spPr>
      </p:pic>
      <p:pic>
        <p:nvPicPr>
          <p:cNvPr id="220" name="Google Shape;220;p93"/>
          <p:cNvPicPr preferRelativeResize="0"/>
          <p:nvPr/>
        </p:nvPicPr>
        <p:blipFill rotWithShape="1">
          <a:blip r:embed="rId4">
            <a:alphaModFix/>
          </a:blip>
          <a:srcRect b="0" l="0" r="0" t="0"/>
          <a:stretch/>
        </p:blipFill>
        <p:spPr>
          <a:xfrm>
            <a:off x="7026309" y="4050321"/>
            <a:ext cx="4974891" cy="23446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26" name="Google Shape;226;p6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7" name="Google Shape;227;p6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Cookies </a:t>
            </a:r>
            <a:endParaRPr/>
          </a:p>
        </p:txBody>
      </p:sp>
      <p:sp>
        <p:nvSpPr>
          <p:cNvPr id="228" name="Google Shape;228;p6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500"/>
              <a:t>Small piece of data sent from a web server and stored on the client side </a:t>
            </a:r>
            <a:endParaRPr/>
          </a:p>
          <a:p>
            <a:pPr indent="-342900" lvl="0" marL="457200" rtl="0" algn="l">
              <a:lnSpc>
                <a:spcPct val="90000"/>
              </a:lnSpc>
              <a:spcBef>
                <a:spcPts val="1000"/>
              </a:spcBef>
              <a:spcAft>
                <a:spcPts val="0"/>
              </a:spcAft>
              <a:buClr>
                <a:schemeClr val="dk1"/>
              </a:buClr>
              <a:buSzPts val="1800"/>
              <a:buChar char="•"/>
            </a:pPr>
            <a:r>
              <a:rPr lang="en-US" sz="2500"/>
              <a:t>Each subsequent request from the client side should include the cookie in the request header </a:t>
            </a:r>
            <a:endParaRPr/>
          </a:p>
        </p:txBody>
      </p:sp>
      <p:cxnSp>
        <p:nvCxnSpPr>
          <p:cNvPr id="229" name="Google Shape;229;p64"/>
          <p:cNvCxnSpPr/>
          <p:nvPr/>
        </p:nvCxnSpPr>
        <p:spPr>
          <a:xfrm>
            <a:off x="2354318" y="3951890"/>
            <a:ext cx="0" cy="2333296"/>
          </a:xfrm>
          <a:prstGeom prst="straightConnector1">
            <a:avLst/>
          </a:prstGeom>
          <a:noFill/>
          <a:ln cap="flat" cmpd="sng" w="76200">
            <a:solidFill>
              <a:srgbClr val="7030A0"/>
            </a:solidFill>
            <a:prstDash val="solid"/>
            <a:round/>
            <a:headEnd len="sm" w="sm" type="none"/>
            <a:tailEnd len="sm" w="sm" type="none"/>
          </a:ln>
        </p:spPr>
      </p:cxnSp>
      <p:cxnSp>
        <p:nvCxnSpPr>
          <p:cNvPr id="230" name="Google Shape;230;p64"/>
          <p:cNvCxnSpPr/>
          <p:nvPr/>
        </p:nvCxnSpPr>
        <p:spPr>
          <a:xfrm>
            <a:off x="9243848" y="3783726"/>
            <a:ext cx="5255" cy="2501460"/>
          </a:xfrm>
          <a:prstGeom prst="straightConnector1">
            <a:avLst/>
          </a:prstGeom>
          <a:noFill/>
          <a:ln cap="flat" cmpd="sng" w="76200">
            <a:solidFill>
              <a:srgbClr val="0432FF"/>
            </a:solidFill>
            <a:prstDash val="solid"/>
            <a:round/>
            <a:headEnd len="sm" w="sm" type="none"/>
            <a:tailEnd len="sm" w="sm" type="none"/>
          </a:ln>
        </p:spPr>
      </p:cxnSp>
      <p:cxnSp>
        <p:nvCxnSpPr>
          <p:cNvPr id="231" name="Google Shape;231;p64"/>
          <p:cNvCxnSpPr/>
          <p:nvPr/>
        </p:nvCxnSpPr>
        <p:spPr>
          <a:xfrm>
            <a:off x="2467302" y="5187286"/>
            <a:ext cx="6663561" cy="372686"/>
          </a:xfrm>
          <a:prstGeom prst="straightConnector1">
            <a:avLst/>
          </a:prstGeom>
          <a:noFill/>
          <a:ln cap="flat" cmpd="sng" w="57150">
            <a:solidFill>
              <a:srgbClr val="FF0000"/>
            </a:solidFill>
            <a:prstDash val="solid"/>
            <a:round/>
            <a:headEnd len="sm" w="sm" type="none"/>
            <a:tailEnd len="med" w="med" type="triangle"/>
          </a:ln>
        </p:spPr>
      </p:cxnSp>
      <p:cxnSp>
        <p:nvCxnSpPr>
          <p:cNvPr id="232" name="Google Shape;232;p64"/>
          <p:cNvCxnSpPr/>
          <p:nvPr/>
        </p:nvCxnSpPr>
        <p:spPr>
          <a:xfrm flipH="1" rot="10800000">
            <a:off x="2467303" y="4667857"/>
            <a:ext cx="6663560" cy="329811"/>
          </a:xfrm>
          <a:prstGeom prst="straightConnector1">
            <a:avLst/>
          </a:prstGeom>
          <a:noFill/>
          <a:ln cap="flat" cmpd="sng" w="57150">
            <a:solidFill>
              <a:srgbClr val="FF0000"/>
            </a:solidFill>
            <a:prstDash val="solid"/>
            <a:round/>
            <a:headEnd len="med" w="med" type="triangle"/>
            <a:tailEnd len="sm" w="sm" type="none"/>
          </a:ln>
        </p:spPr>
      </p:cxnSp>
      <p:sp>
        <p:nvSpPr>
          <p:cNvPr id="233" name="Google Shape;233;p64"/>
          <p:cNvSpPr txBox="1"/>
          <p:nvPr/>
        </p:nvSpPr>
        <p:spPr>
          <a:xfrm>
            <a:off x="1836682" y="3428674"/>
            <a:ext cx="12612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Client </a:t>
            </a:r>
            <a:endParaRPr b="1" i="0" sz="2800" u="none" cap="none" strike="noStrike">
              <a:solidFill>
                <a:srgbClr val="000000"/>
              </a:solidFill>
              <a:latin typeface="Arial"/>
              <a:ea typeface="Arial"/>
              <a:cs typeface="Arial"/>
              <a:sym typeface="Arial"/>
            </a:endParaRPr>
          </a:p>
        </p:txBody>
      </p:sp>
      <p:sp>
        <p:nvSpPr>
          <p:cNvPr id="234" name="Google Shape;234;p64"/>
          <p:cNvSpPr txBox="1"/>
          <p:nvPr/>
        </p:nvSpPr>
        <p:spPr>
          <a:xfrm>
            <a:off x="8720959" y="3260506"/>
            <a:ext cx="12612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Server </a:t>
            </a:r>
            <a:endParaRPr b="1" i="0" sz="2800" u="none" cap="none" strike="noStrike">
              <a:solidFill>
                <a:srgbClr val="000000"/>
              </a:solidFill>
              <a:latin typeface="Arial"/>
              <a:ea typeface="Arial"/>
              <a:cs typeface="Arial"/>
              <a:sym typeface="Arial"/>
            </a:endParaRPr>
          </a:p>
        </p:txBody>
      </p:sp>
      <p:sp>
        <p:nvSpPr>
          <p:cNvPr id="235" name="Google Shape;235;p64"/>
          <p:cNvSpPr txBox="1"/>
          <p:nvPr/>
        </p:nvSpPr>
        <p:spPr>
          <a:xfrm>
            <a:off x="4080647" y="3871294"/>
            <a:ext cx="4529953" cy="8771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HTTP/1.1 401 Unauthorized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Set-Cookie: xxx… </a:t>
            </a: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Arial"/>
              <a:ea typeface="Arial"/>
              <a:cs typeface="Arial"/>
              <a:sym typeface="Arial"/>
            </a:endParaRPr>
          </a:p>
        </p:txBody>
      </p:sp>
      <p:sp>
        <p:nvSpPr>
          <p:cNvPr id="236" name="Google Shape;236;p64"/>
          <p:cNvSpPr txBox="1"/>
          <p:nvPr/>
        </p:nvSpPr>
        <p:spPr>
          <a:xfrm>
            <a:off x="4104291" y="5465427"/>
            <a:ext cx="561252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GET /index.html HTTP/1.1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Cookie: xxx…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Host: www.</a:t>
            </a:r>
            <a:r>
              <a:rPr b="0" i="0" lang="en-US" sz="1400" u="none" cap="none" strike="noStrike">
                <a:solidFill>
                  <a:srgbClr val="000000"/>
                </a:solidFill>
                <a:latin typeface="Calibri"/>
                <a:ea typeface="Calibri"/>
                <a:cs typeface="Calibri"/>
                <a:sym typeface="Calibri"/>
              </a:rPr>
              <a:t>fpt</a:t>
            </a:r>
            <a:r>
              <a:rPr b="0" i="0" lang="en-US" sz="1800" u="none" cap="none" strike="noStrike">
                <a:solidFill>
                  <a:srgbClr val="000000"/>
                </a:solidFill>
                <a:latin typeface="Calibri"/>
                <a:ea typeface="Calibri"/>
                <a:cs typeface="Calibri"/>
                <a:sym typeface="Calibri"/>
              </a:rPr>
              <a:t>.edu.vn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42" name="Google Shape;242;p6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3" name="Google Shape;243;p6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and Cookies </a:t>
            </a:r>
            <a:endParaRPr/>
          </a:p>
        </p:txBody>
      </p:sp>
      <p:sp>
        <p:nvSpPr>
          <p:cNvPr id="244" name="Google Shape;244;p6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Server can set a cookie as follows in any of the middleware: 	</a:t>
            </a:r>
            <a:r>
              <a:rPr b="1" lang="en-US"/>
              <a:t>res.cookie(name,value,options)</a:t>
            </a:r>
            <a:r>
              <a:rPr lang="en-US"/>
              <a:t> </a:t>
            </a:r>
            <a:endParaRPr/>
          </a:p>
          <a:p>
            <a:pPr indent="-342900" lvl="0" marL="457200" rtl="0" algn="l">
              <a:lnSpc>
                <a:spcPct val="90000"/>
              </a:lnSpc>
              <a:spcBef>
                <a:spcPts val="1000"/>
              </a:spcBef>
              <a:spcAft>
                <a:spcPts val="0"/>
              </a:spcAft>
              <a:buClr>
                <a:schemeClr val="dk1"/>
              </a:buClr>
              <a:buSzPts val="1800"/>
              <a:buChar char="•"/>
            </a:pPr>
            <a:r>
              <a:rPr lang="en-US"/>
              <a:t>Cookies are parsed in Express server using the cookie-parser middleware </a:t>
            </a:r>
            <a:endParaRPr/>
          </a:p>
          <a:p>
            <a:pPr indent="0" lvl="0" marL="0" rtl="0" algn="l">
              <a:lnSpc>
                <a:spcPct val="90000"/>
              </a:lnSpc>
              <a:spcBef>
                <a:spcPts val="1000"/>
              </a:spcBef>
              <a:spcAft>
                <a:spcPts val="0"/>
              </a:spcAft>
              <a:buSzPts val="1800"/>
              <a:buNone/>
            </a:pPr>
            <a:r>
              <a:rPr lang="en-US"/>
              <a:t>	</a:t>
            </a:r>
            <a:r>
              <a:rPr b="1" lang="en-US"/>
              <a:t>var cookieParser = require(‘cookie-parser’); </a:t>
            </a:r>
            <a:endParaRPr/>
          </a:p>
          <a:p>
            <a:pPr indent="0" lvl="0" marL="0" rtl="0" algn="l">
              <a:lnSpc>
                <a:spcPct val="90000"/>
              </a:lnSpc>
              <a:spcBef>
                <a:spcPts val="1000"/>
              </a:spcBef>
              <a:spcAft>
                <a:spcPts val="0"/>
              </a:spcAft>
              <a:buSzPts val="1800"/>
              <a:buNone/>
            </a:pPr>
            <a:r>
              <a:rPr b="1" lang="en-US"/>
              <a:t>	app.use(cookieParser()); </a:t>
            </a:r>
            <a:endParaRPr/>
          </a:p>
          <a:p>
            <a:pPr indent="-342900" lvl="0" marL="457200" rtl="0" algn="l">
              <a:lnSpc>
                <a:spcPct val="90000"/>
              </a:lnSpc>
              <a:spcBef>
                <a:spcPts val="1000"/>
              </a:spcBef>
              <a:spcAft>
                <a:spcPts val="0"/>
              </a:spcAft>
              <a:buClr>
                <a:schemeClr val="dk1"/>
              </a:buClr>
              <a:buSzPts val="1800"/>
              <a:buChar char="•"/>
            </a:pPr>
            <a:r>
              <a:rPr lang="en-US"/>
              <a:t>Cookie-parser parses incoming cookies and attaches them to request </a:t>
            </a:r>
            <a:endParaRPr/>
          </a:p>
          <a:p>
            <a:pPr indent="0" lvl="0" marL="0" rtl="0" algn="l">
              <a:lnSpc>
                <a:spcPct val="90000"/>
              </a:lnSpc>
              <a:spcBef>
                <a:spcPts val="1000"/>
              </a:spcBef>
              <a:spcAft>
                <a:spcPts val="0"/>
              </a:spcAft>
              <a:buSzPts val="1800"/>
              <a:buNone/>
            </a:pPr>
            <a:r>
              <a:rPr lang="en-US"/>
              <a:t>	</a:t>
            </a:r>
            <a:r>
              <a:rPr b="1" lang="en-US"/>
              <a:t>req.cookies.name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50" name="Google Shape;250;p6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1" name="Google Shape;251;p6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and Signed Cookies </a:t>
            </a:r>
            <a:endParaRPr/>
          </a:p>
        </p:txBody>
      </p:sp>
      <p:sp>
        <p:nvSpPr>
          <p:cNvPr id="252" name="Google Shape;252;p6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Signed cookie: signed with a secret key on the server side </a:t>
            </a:r>
            <a:endParaRPr/>
          </a:p>
          <a:p>
            <a:pPr indent="-342900" lvl="1" marL="914400" rtl="0" algn="l">
              <a:lnSpc>
                <a:spcPct val="90000"/>
              </a:lnSpc>
              <a:spcBef>
                <a:spcPts val="500"/>
              </a:spcBef>
              <a:spcAft>
                <a:spcPts val="0"/>
              </a:spcAft>
              <a:buSzPts val="1800"/>
              <a:buChar char="•"/>
            </a:pPr>
            <a:r>
              <a:rPr lang="en-US" sz="2800"/>
              <a:t>Digital signature with key-hash message authentication code (verifiable) </a:t>
            </a:r>
            <a:endParaRPr/>
          </a:p>
          <a:p>
            <a:pPr indent="-342900" lvl="0" marL="457200" rtl="0" algn="l">
              <a:lnSpc>
                <a:spcPct val="90000"/>
              </a:lnSpc>
              <a:spcBef>
                <a:spcPts val="1000"/>
              </a:spcBef>
              <a:spcAft>
                <a:spcPts val="0"/>
              </a:spcAft>
              <a:buClr>
                <a:schemeClr val="dk1"/>
              </a:buClr>
              <a:buSzPts val="1800"/>
              <a:buChar char="•"/>
            </a:pPr>
            <a:r>
              <a:rPr lang="en-US"/>
              <a:t>Cookie parser supports signed cookies: </a:t>
            </a:r>
            <a:endParaRPr/>
          </a:p>
          <a:p>
            <a:pPr indent="0" lvl="0" marL="0" rtl="0" algn="l">
              <a:lnSpc>
                <a:spcPct val="90000"/>
              </a:lnSpc>
              <a:spcBef>
                <a:spcPts val="1000"/>
              </a:spcBef>
              <a:spcAft>
                <a:spcPts val="0"/>
              </a:spcAft>
              <a:buSzPts val="1800"/>
              <a:buNone/>
            </a:pPr>
            <a:r>
              <a:rPr lang="en-US"/>
              <a:t>	</a:t>
            </a:r>
            <a:r>
              <a:rPr b="1" lang="en-US"/>
              <a:t>var cookieParser = require(‘cookie-parser’); 	app.use(cookieParser(‘secret key’)); </a:t>
            </a:r>
            <a:endParaRPr/>
          </a:p>
          <a:p>
            <a:pPr indent="-342900" lvl="0" marL="457200" rtl="0" algn="l">
              <a:lnSpc>
                <a:spcPct val="90000"/>
              </a:lnSpc>
              <a:spcBef>
                <a:spcPts val="1000"/>
              </a:spcBef>
              <a:spcAft>
                <a:spcPts val="0"/>
              </a:spcAft>
              <a:buClr>
                <a:schemeClr val="dk1"/>
              </a:buClr>
              <a:buSzPts val="1800"/>
              <a:buChar char="•"/>
            </a:pPr>
            <a:r>
              <a:rPr lang="en-US"/>
              <a:t>Parsed signed cookies made available as: 	</a:t>
            </a:r>
            <a:r>
              <a:rPr b="1" lang="en-US"/>
              <a:t>req.signedCookies.name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Authentication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Database Encryption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Compare Cookie and Session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Overview Passport and JWT authentication</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58" name="Google Shape;258;p7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p7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Using cookie-parser </a:t>
            </a:r>
            <a:endParaRPr/>
          </a:p>
        </p:txBody>
      </p:sp>
      <p:sp>
        <p:nvSpPr>
          <p:cNvPr id="260" name="Google Shape;260;p7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a:t>
            </a:r>
            <a:r>
              <a:rPr b="1" lang="en-US"/>
              <a:t>cookie-parser</a:t>
            </a:r>
            <a:r>
              <a:rPr lang="en-US"/>
              <a:t> Express middleware is already included in the Express REST API application. </a:t>
            </a:r>
            <a:endParaRPr/>
          </a:p>
          <a:p>
            <a:pPr indent="-342900" lvl="0" marL="457200" rtl="0" algn="just">
              <a:lnSpc>
                <a:spcPct val="90000"/>
              </a:lnSpc>
              <a:spcBef>
                <a:spcPts val="1000"/>
              </a:spcBef>
              <a:spcAft>
                <a:spcPts val="0"/>
              </a:spcAft>
              <a:buSzPts val="1800"/>
              <a:buChar char="•"/>
            </a:pPr>
            <a:r>
              <a:rPr lang="en-US"/>
              <a:t>If you need to add Cookie parser middleware then you can install the NPM module as follows: </a:t>
            </a:r>
            <a:endParaRPr/>
          </a:p>
        </p:txBody>
      </p:sp>
      <p:sp>
        <p:nvSpPr>
          <p:cNvPr id="261" name="Google Shape;261;p71"/>
          <p:cNvSpPr txBox="1"/>
          <p:nvPr/>
        </p:nvSpPr>
        <p:spPr>
          <a:xfrm>
            <a:off x="1405388" y="3711480"/>
            <a:ext cx="80850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8080"/>
                </a:solidFill>
                <a:latin typeface="Arial"/>
                <a:ea typeface="Arial"/>
                <a:cs typeface="Arial"/>
                <a:sym typeface="Arial"/>
              </a:rPr>
              <a:t>npm</a:t>
            </a:r>
            <a:r>
              <a:rPr b="1" i="0" lang="en-US" sz="2800" u="none" cap="none" strike="noStrike">
                <a:solidFill>
                  <a:srgbClr val="000000"/>
                </a:solidFill>
                <a:latin typeface="Arial"/>
                <a:ea typeface="Arial"/>
                <a:cs typeface="Arial"/>
                <a:sym typeface="Arial"/>
              </a:rPr>
              <a:t> install cookie</a:t>
            </a:r>
            <a:r>
              <a:rPr b="1" i="0" lang="en-US" sz="2800" u="none" cap="none" strike="noStrike">
                <a:solidFill>
                  <a:srgbClr val="FF0000"/>
                </a:solidFill>
                <a:latin typeface="Arial"/>
                <a:ea typeface="Arial"/>
                <a:cs typeface="Arial"/>
                <a:sym typeface="Arial"/>
              </a:rPr>
              <a:t>-parser</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4"/>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Cookies</a:t>
            </a:r>
            <a:endParaRPr b="1" sz="4400">
              <a:solidFill>
                <a:srgbClr val="00206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95"/>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Session</a:t>
            </a:r>
            <a:endParaRPr b="1" sz="4400">
              <a:solidFill>
                <a:srgbClr val="00206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Session</a:t>
            </a:r>
            <a:endParaRPr/>
          </a:p>
        </p:txBody>
      </p:sp>
      <p:sp>
        <p:nvSpPr>
          <p:cNvPr id="279" name="Google Shape;279;p9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Sessions are used to store information about a user across multiple requests. </a:t>
            </a:r>
            <a:endParaRPr/>
          </a:p>
          <a:p>
            <a:pPr indent="-342900" lvl="0" marL="457200" rtl="0" algn="just">
              <a:lnSpc>
                <a:spcPct val="90000"/>
              </a:lnSpc>
              <a:spcBef>
                <a:spcPts val="1000"/>
              </a:spcBef>
              <a:spcAft>
                <a:spcPts val="0"/>
              </a:spcAft>
              <a:buSzPts val="1800"/>
              <a:buChar char="•"/>
            </a:pPr>
            <a:r>
              <a:rPr lang="en-US"/>
              <a:t>Session data is kept on the server, making it a more secure way to preserve user data during a browsing session. </a:t>
            </a:r>
            <a:endParaRPr/>
          </a:p>
          <a:p>
            <a:pPr indent="-342900" lvl="0" marL="457200" rtl="0" algn="just">
              <a:lnSpc>
                <a:spcPct val="90000"/>
              </a:lnSpc>
              <a:spcBef>
                <a:spcPts val="1000"/>
              </a:spcBef>
              <a:spcAft>
                <a:spcPts val="0"/>
              </a:spcAft>
              <a:buSzPts val="1800"/>
              <a:buChar char="•"/>
            </a:pPr>
            <a:r>
              <a:rPr lang="en-US"/>
              <a:t>Implementing sessions allows your application to recognize users and provide a personalized experience for them.</a:t>
            </a:r>
            <a:endParaRPr/>
          </a:p>
          <a:p>
            <a:pPr indent="-228600" lvl="0" marL="457200" rtl="0" algn="just">
              <a:lnSpc>
                <a:spcPct val="90000"/>
              </a:lnSpc>
              <a:spcBef>
                <a:spcPts val="1000"/>
              </a:spcBef>
              <a:spcAft>
                <a:spcPts val="0"/>
              </a:spcAft>
              <a:buSzPts val="1800"/>
              <a:buNone/>
            </a:pPr>
            <a:r>
              <a:t/>
            </a:r>
            <a:endParaRPr/>
          </a:p>
        </p:txBody>
      </p:sp>
      <p:sp>
        <p:nvSpPr>
          <p:cNvPr id="280" name="Google Shape;280;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86" name="Google Shape;286;p6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7" name="Google Shape;287;p6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Sessions </a:t>
            </a:r>
            <a:endParaRPr/>
          </a:p>
        </p:txBody>
      </p:sp>
      <p:sp>
        <p:nvSpPr>
          <p:cNvPr id="288" name="Google Shape;288;p6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342900" lvl="0" marL="457200" rtl="0" algn="l">
              <a:lnSpc>
                <a:spcPct val="150000"/>
              </a:lnSpc>
              <a:spcBef>
                <a:spcPts val="1000"/>
              </a:spcBef>
              <a:spcAft>
                <a:spcPts val="0"/>
              </a:spcAft>
              <a:buSzPct val="75630"/>
              <a:buChar char="•"/>
            </a:pPr>
            <a:r>
              <a:rPr lang="en-US"/>
              <a:t>Used to track user sessions </a:t>
            </a:r>
            <a:endParaRPr/>
          </a:p>
          <a:p>
            <a:pPr indent="-342900" lvl="1" marL="914400" rtl="0" algn="l">
              <a:lnSpc>
                <a:spcPct val="150000"/>
              </a:lnSpc>
              <a:spcBef>
                <a:spcPts val="500"/>
              </a:spcBef>
              <a:spcAft>
                <a:spcPts val="0"/>
              </a:spcAft>
              <a:buSzPct val="75630"/>
              <a:buChar char="•"/>
            </a:pPr>
            <a:r>
              <a:rPr lang="en-US" sz="2800"/>
              <a:t>Combination of cookie with session id and server-side storage of information indexed by session id </a:t>
            </a:r>
            <a:endParaRPr/>
          </a:p>
          <a:p>
            <a:pPr indent="-342900" lvl="1" marL="914400" rtl="0" algn="l">
              <a:lnSpc>
                <a:spcPct val="150000"/>
              </a:lnSpc>
              <a:spcBef>
                <a:spcPts val="500"/>
              </a:spcBef>
              <a:spcAft>
                <a:spcPts val="0"/>
              </a:spcAft>
              <a:buSzPct val="75630"/>
              <a:buChar char="•"/>
            </a:pPr>
            <a:r>
              <a:rPr lang="en-US" sz="2800"/>
              <a:t>Session information:</a:t>
            </a:r>
            <a:endParaRPr/>
          </a:p>
          <a:p>
            <a:pPr indent="-342900" lvl="2" marL="1371600" rtl="0" algn="l">
              <a:lnSpc>
                <a:spcPct val="150000"/>
              </a:lnSpc>
              <a:spcBef>
                <a:spcPts val="500"/>
              </a:spcBef>
              <a:spcAft>
                <a:spcPts val="0"/>
              </a:spcAft>
              <a:buSzPct val="75630"/>
              <a:buChar char="•"/>
            </a:pPr>
            <a:r>
              <a:rPr lang="en-US" sz="2800"/>
              <a:t>Stored by default in-memory (wiped out when server restarts)</a:t>
            </a:r>
            <a:endParaRPr/>
          </a:p>
          <a:p>
            <a:pPr indent="-342900" lvl="2" marL="1371600" rtl="0" algn="l">
              <a:lnSpc>
                <a:spcPct val="150000"/>
              </a:lnSpc>
              <a:spcBef>
                <a:spcPts val="500"/>
              </a:spcBef>
              <a:spcAft>
                <a:spcPts val="0"/>
              </a:spcAft>
              <a:buSzPct val="75630"/>
              <a:buChar char="•"/>
            </a:pPr>
            <a:r>
              <a:rPr lang="en-US" sz="2800"/>
              <a:t>Stored in permanent store on server side</a:t>
            </a:r>
            <a:endParaRPr/>
          </a:p>
          <a:p>
            <a:pPr indent="-342900" lvl="2" marL="1371600" rtl="0" algn="l">
              <a:lnSpc>
                <a:spcPct val="150000"/>
              </a:lnSpc>
              <a:spcBef>
                <a:spcPts val="500"/>
              </a:spcBef>
              <a:spcAft>
                <a:spcPts val="0"/>
              </a:spcAft>
              <a:buSzPct val="75630"/>
              <a:buChar char="•"/>
            </a:pPr>
            <a:r>
              <a:rPr lang="en-US" sz="2800"/>
              <a:t>Distributed session store if using multiple replicated servers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do Sessions work?</a:t>
            </a:r>
            <a:endParaRPr/>
          </a:p>
        </p:txBody>
      </p:sp>
      <p:sp>
        <p:nvSpPr>
          <p:cNvPr id="294" name="Google Shape;294;p97"/>
          <p:cNvSpPr txBox="1"/>
          <p:nvPr>
            <p:ph idx="1" type="body"/>
          </p:nvPr>
        </p:nvSpPr>
        <p:spPr>
          <a:xfrm>
            <a:off x="838200" y="1535811"/>
            <a:ext cx="7478027" cy="4351338"/>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just">
              <a:lnSpc>
                <a:spcPct val="90000"/>
              </a:lnSpc>
              <a:spcBef>
                <a:spcPts val="1000"/>
              </a:spcBef>
              <a:spcAft>
                <a:spcPts val="0"/>
              </a:spcAft>
              <a:buSzPct val="82949"/>
              <a:buChar char="•"/>
            </a:pPr>
            <a:r>
              <a:rPr b="1" lang="en-US"/>
              <a:t>Initialization</a:t>
            </a:r>
            <a:r>
              <a:rPr lang="en-US"/>
              <a:t>: When a user visits your application, a session is started. The server generates a unique session ID for the session.</a:t>
            </a:r>
            <a:endParaRPr/>
          </a:p>
          <a:p>
            <a:pPr indent="-342900" lvl="0" marL="457200" rtl="0" algn="just">
              <a:lnSpc>
                <a:spcPct val="90000"/>
              </a:lnSpc>
              <a:spcBef>
                <a:spcPts val="1000"/>
              </a:spcBef>
              <a:spcAft>
                <a:spcPts val="0"/>
              </a:spcAft>
              <a:buSzPct val="82949"/>
              <a:buChar char="•"/>
            </a:pPr>
            <a:r>
              <a:rPr b="1" lang="en-US"/>
              <a:t>Storage</a:t>
            </a:r>
            <a:r>
              <a:rPr lang="en-US"/>
              <a:t>: This session ID is sent to the client as a cookie, and the server maintains a session store where it associates this session ID with the session data.</a:t>
            </a:r>
            <a:endParaRPr/>
          </a:p>
          <a:p>
            <a:pPr indent="-342900" lvl="0" marL="457200" rtl="0" algn="just">
              <a:lnSpc>
                <a:spcPct val="90000"/>
              </a:lnSpc>
              <a:spcBef>
                <a:spcPts val="1000"/>
              </a:spcBef>
              <a:spcAft>
                <a:spcPts val="0"/>
              </a:spcAft>
              <a:buSzPct val="82949"/>
              <a:buChar char="•"/>
            </a:pPr>
            <a:r>
              <a:rPr b="1" lang="en-US"/>
              <a:t>Usage</a:t>
            </a:r>
            <a:r>
              <a:rPr lang="en-US"/>
              <a:t>: On subsequent requests, the browser sends the session ID cookie back to the server. The server uses this ID to retrieve the session data from the session store, thus recognizing the user.</a:t>
            </a:r>
            <a:endParaRPr/>
          </a:p>
          <a:p>
            <a:pPr indent="-342900" lvl="0" marL="457200" rtl="0" algn="just">
              <a:lnSpc>
                <a:spcPct val="90000"/>
              </a:lnSpc>
              <a:spcBef>
                <a:spcPts val="1000"/>
              </a:spcBef>
              <a:spcAft>
                <a:spcPts val="0"/>
              </a:spcAft>
              <a:buSzPct val="82949"/>
              <a:buChar char="•"/>
            </a:pPr>
            <a:r>
              <a:rPr b="1" lang="en-US"/>
              <a:t>Expiration</a:t>
            </a:r>
            <a:r>
              <a:rPr lang="en-US"/>
              <a:t>: Sessions are typically configured to expire after a certain period of inactivity, after which the session data is deleted.</a:t>
            </a:r>
            <a:endParaRPr/>
          </a:p>
        </p:txBody>
      </p:sp>
      <p:sp>
        <p:nvSpPr>
          <p:cNvPr id="295" name="Google Shape;295;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6" name="Google Shape;296;p97"/>
          <p:cNvPicPr preferRelativeResize="0"/>
          <p:nvPr/>
        </p:nvPicPr>
        <p:blipFill rotWithShape="1">
          <a:blip r:embed="rId3">
            <a:alphaModFix/>
          </a:blip>
          <a:srcRect b="0" l="0" r="0" t="0"/>
          <a:stretch/>
        </p:blipFill>
        <p:spPr>
          <a:xfrm>
            <a:off x="8686060" y="1685290"/>
            <a:ext cx="3487420" cy="34874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302" name="Google Shape;302;p6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3" name="Google Shape;303;p6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express-session Middleware </a:t>
            </a:r>
            <a:endParaRPr/>
          </a:p>
        </p:txBody>
      </p:sp>
      <p:sp>
        <p:nvSpPr>
          <p:cNvPr id="304" name="Google Shape;304;p6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lang="en-US" sz="2500">
                <a:latin typeface="Calibri"/>
                <a:ea typeface="Calibri"/>
                <a:cs typeface="Calibri"/>
                <a:sym typeface="Calibri"/>
              </a:rPr>
              <a:t>var session = require('express-session');</a:t>
            </a:r>
            <a:br>
              <a:rPr lang="en-US" sz="2500">
                <a:latin typeface="Calibri"/>
                <a:ea typeface="Calibri"/>
                <a:cs typeface="Calibri"/>
                <a:sym typeface="Calibri"/>
              </a:rPr>
            </a:br>
            <a:r>
              <a:rPr lang="en-US" sz="2500">
                <a:latin typeface="Calibri"/>
                <a:ea typeface="Calibri"/>
                <a:cs typeface="Calibri"/>
                <a:sym typeface="Calibri"/>
              </a:rPr>
              <a:t>var FileStore = require('session-file-store')(session); </a:t>
            </a:r>
            <a:endParaRPr sz="2500"/>
          </a:p>
          <a:p>
            <a:pPr indent="0" lvl="0" marL="0" rtl="0" algn="l">
              <a:lnSpc>
                <a:spcPct val="90000"/>
              </a:lnSpc>
              <a:spcBef>
                <a:spcPts val="1000"/>
              </a:spcBef>
              <a:spcAft>
                <a:spcPts val="0"/>
              </a:spcAft>
              <a:buSzPts val="1800"/>
              <a:buNone/>
            </a:pPr>
            <a:r>
              <a:rPr lang="en-US" sz="2500">
                <a:latin typeface="Calibri"/>
                <a:ea typeface="Calibri"/>
                <a:cs typeface="Calibri"/>
                <a:sym typeface="Calibri"/>
              </a:rPr>
              <a:t>app.use(session({</a:t>
            </a:r>
            <a:br>
              <a:rPr lang="en-US" sz="2500">
                <a:latin typeface="Calibri"/>
                <a:ea typeface="Calibri"/>
                <a:cs typeface="Calibri"/>
                <a:sym typeface="Calibri"/>
              </a:rPr>
            </a:br>
            <a:r>
              <a:rPr lang="en-US" sz="2500">
                <a:latin typeface="Calibri"/>
                <a:ea typeface="Calibri"/>
                <a:cs typeface="Calibri"/>
                <a:sym typeface="Calibri"/>
              </a:rPr>
              <a:t>	name: 'session-id’,</a:t>
            </a:r>
            <a:br>
              <a:rPr lang="en-US" sz="2500">
                <a:latin typeface="Calibri"/>
                <a:ea typeface="Calibri"/>
                <a:cs typeface="Calibri"/>
                <a:sym typeface="Calibri"/>
              </a:rPr>
            </a:br>
            <a:r>
              <a:rPr lang="en-US" sz="2500">
                <a:latin typeface="Calibri"/>
                <a:ea typeface="Calibri"/>
                <a:cs typeface="Calibri"/>
                <a:sym typeface="Calibri"/>
              </a:rPr>
              <a:t>	secret: '12345-67890-09876-54321’, </a:t>
            </a:r>
            <a:endParaRPr/>
          </a:p>
          <a:p>
            <a:pPr indent="0" lvl="0" marL="0" rtl="0" algn="l">
              <a:lnSpc>
                <a:spcPct val="90000"/>
              </a:lnSpc>
              <a:spcBef>
                <a:spcPts val="1000"/>
              </a:spcBef>
              <a:spcAft>
                <a:spcPts val="0"/>
              </a:spcAft>
              <a:buSzPts val="1800"/>
              <a:buNone/>
            </a:pPr>
            <a:r>
              <a:rPr lang="en-US" sz="2500">
                <a:latin typeface="Calibri"/>
                <a:ea typeface="Calibri"/>
                <a:cs typeface="Calibri"/>
                <a:sym typeface="Calibri"/>
              </a:rPr>
              <a:t>	saveUninitialized: false,</a:t>
            </a:r>
            <a:br>
              <a:rPr lang="en-US" sz="2500">
                <a:latin typeface="Calibri"/>
                <a:ea typeface="Calibri"/>
                <a:cs typeface="Calibri"/>
                <a:sym typeface="Calibri"/>
              </a:rPr>
            </a:br>
            <a:r>
              <a:rPr lang="en-US" sz="2500">
                <a:latin typeface="Calibri"/>
                <a:ea typeface="Calibri"/>
                <a:cs typeface="Calibri"/>
                <a:sym typeface="Calibri"/>
              </a:rPr>
              <a:t>	resave: false,</a:t>
            </a:r>
            <a:br>
              <a:rPr lang="en-US" sz="2500">
                <a:latin typeface="Calibri"/>
                <a:ea typeface="Calibri"/>
                <a:cs typeface="Calibri"/>
                <a:sym typeface="Calibri"/>
              </a:rPr>
            </a:br>
            <a:r>
              <a:rPr lang="en-US" sz="2500">
                <a:latin typeface="Calibri"/>
                <a:ea typeface="Calibri"/>
                <a:cs typeface="Calibri"/>
                <a:sym typeface="Calibri"/>
              </a:rPr>
              <a:t>	store: new FileStore() </a:t>
            </a:r>
            <a:endParaRPr sz="2500"/>
          </a:p>
          <a:p>
            <a:pPr indent="0" lvl="0" marL="0" rtl="0" algn="l">
              <a:lnSpc>
                <a:spcPct val="90000"/>
              </a:lnSpc>
              <a:spcBef>
                <a:spcPts val="1000"/>
              </a:spcBef>
              <a:spcAft>
                <a:spcPts val="0"/>
              </a:spcAft>
              <a:buSzPts val="1800"/>
              <a:buNone/>
            </a:pPr>
            <a:r>
              <a:rPr lang="en-US" sz="2500">
                <a:latin typeface="Calibri"/>
                <a:ea typeface="Calibri"/>
                <a:cs typeface="Calibri"/>
                <a:sym typeface="Calibri"/>
              </a:rPr>
              <a:t>})); </a:t>
            </a:r>
            <a:endParaRPr sz="2500"/>
          </a:p>
          <a:p>
            <a:pPr indent="-342900" lvl="0" marL="457200" rtl="0" algn="l">
              <a:lnSpc>
                <a:spcPct val="90000"/>
              </a:lnSpc>
              <a:spcBef>
                <a:spcPts val="1000"/>
              </a:spcBef>
              <a:spcAft>
                <a:spcPts val="0"/>
              </a:spcAft>
              <a:buClr>
                <a:schemeClr val="dk1"/>
              </a:buClr>
              <a:buSzPts val="1800"/>
              <a:buChar char="•"/>
            </a:pPr>
            <a:r>
              <a:rPr lang="en-US" sz="2500">
                <a:latin typeface="Calibri"/>
                <a:ea typeface="Calibri"/>
                <a:cs typeface="Calibri"/>
                <a:sym typeface="Calibri"/>
              </a:rPr>
              <a:t>Express session information available as: </a:t>
            </a:r>
            <a:endParaRPr/>
          </a:p>
          <a:p>
            <a:pPr indent="0" lvl="0" marL="0" rtl="0" algn="l">
              <a:lnSpc>
                <a:spcPct val="90000"/>
              </a:lnSpc>
              <a:spcBef>
                <a:spcPts val="1000"/>
              </a:spcBef>
              <a:spcAft>
                <a:spcPts val="0"/>
              </a:spcAft>
              <a:buSzPts val="1800"/>
              <a:buNone/>
            </a:pPr>
            <a:r>
              <a:rPr lang="en-US" sz="2500">
                <a:latin typeface="Calibri"/>
                <a:ea typeface="Calibri"/>
                <a:cs typeface="Calibri"/>
                <a:sym typeface="Calibri"/>
              </a:rPr>
              <a:t>	req.session </a:t>
            </a:r>
            <a:endParaRPr sz="2500"/>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310" name="Google Shape;310;p6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1" name="Google Shape;311;p6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Session </a:t>
            </a:r>
            <a:endParaRPr/>
          </a:p>
        </p:txBody>
      </p:sp>
      <p:sp>
        <p:nvSpPr>
          <p:cNvPr id="312" name="Google Shape;312;p69"/>
          <p:cNvSpPr txBox="1"/>
          <p:nvPr>
            <p:ph idx="1" type="body"/>
          </p:nvPr>
        </p:nvSpPr>
        <p:spPr>
          <a:xfrm>
            <a:off x="838200" y="1535811"/>
            <a:ext cx="10515600" cy="4944888"/>
          </a:xfrm>
          <a:prstGeom prst="rect">
            <a:avLst/>
          </a:prstGeom>
          <a:noFill/>
          <a:ln>
            <a:noFill/>
          </a:ln>
        </p:spPr>
        <p:txBody>
          <a:bodyPr anchorCtr="0" anchor="t" bIns="45700" lIns="91425" spcFirstLastPara="1" rIns="91425" wrap="square" tIns="45700">
            <a:normAutofit fontScale="47500" lnSpcReduction="20000"/>
          </a:bodyPr>
          <a:lstStyle/>
          <a:p>
            <a:pPr indent="-342922" lvl="0" marL="457200" rtl="0" algn="l">
              <a:lnSpc>
                <a:spcPct val="90000"/>
              </a:lnSpc>
              <a:spcBef>
                <a:spcPts val="1000"/>
              </a:spcBef>
              <a:spcAft>
                <a:spcPts val="0"/>
              </a:spcAft>
              <a:buClr>
                <a:schemeClr val="dk1"/>
              </a:buClr>
              <a:buSzPct val="71499"/>
              <a:buChar char="•"/>
            </a:pPr>
            <a:r>
              <a:rPr lang="en-US" sz="5300"/>
              <a:t>Different properties of the sessions options object: </a:t>
            </a:r>
            <a:endParaRPr/>
          </a:p>
          <a:p>
            <a:pPr indent="-342899" lvl="1" marL="914400" rtl="0" algn="l">
              <a:lnSpc>
                <a:spcPct val="90000"/>
              </a:lnSpc>
              <a:spcBef>
                <a:spcPts val="500"/>
              </a:spcBef>
              <a:spcAft>
                <a:spcPts val="0"/>
              </a:spcAft>
              <a:buSzPct val="90225"/>
              <a:buChar char="•"/>
            </a:pPr>
            <a:r>
              <a:rPr b="1" lang="en-US" sz="4200"/>
              <a:t>cookie</a:t>
            </a:r>
            <a:r>
              <a:rPr lang="en-US" sz="4200"/>
              <a:t>: Options object for the session ID cookie. The default value is { path: '/', httpOnly: true, secure: false, maxAge: null }. </a:t>
            </a:r>
            <a:endParaRPr/>
          </a:p>
          <a:p>
            <a:pPr indent="-342899" lvl="1" marL="914400" rtl="0" algn="l">
              <a:lnSpc>
                <a:spcPct val="90000"/>
              </a:lnSpc>
              <a:spcBef>
                <a:spcPts val="500"/>
              </a:spcBef>
              <a:spcAft>
                <a:spcPts val="0"/>
              </a:spcAft>
              <a:buSzPct val="90225"/>
              <a:buChar char="•"/>
            </a:pPr>
            <a:r>
              <a:rPr b="1" lang="en-US" sz="4200"/>
              <a:t>genid</a:t>
            </a:r>
            <a:r>
              <a:rPr lang="en-US" sz="4200"/>
              <a:t>: Function to generate the session ID. Default is to use uuid </a:t>
            </a:r>
            <a:endParaRPr/>
          </a:p>
          <a:p>
            <a:pPr indent="-342899" lvl="1" marL="914400" rtl="0" algn="l">
              <a:lnSpc>
                <a:spcPct val="90000"/>
              </a:lnSpc>
              <a:spcBef>
                <a:spcPts val="500"/>
              </a:spcBef>
              <a:spcAft>
                <a:spcPts val="0"/>
              </a:spcAft>
              <a:buSzPct val="90225"/>
              <a:buChar char="•"/>
            </a:pPr>
            <a:r>
              <a:rPr b="1" lang="en-US" sz="4200"/>
              <a:t>name</a:t>
            </a:r>
            <a:r>
              <a:rPr lang="en-US" sz="4200"/>
              <a:t>:The name of the session ID cookie to set in the response (and read from in the request). </a:t>
            </a:r>
            <a:endParaRPr/>
          </a:p>
          <a:p>
            <a:pPr indent="-342899" lvl="1" marL="914400" rtl="0" algn="l">
              <a:lnSpc>
                <a:spcPct val="90000"/>
              </a:lnSpc>
              <a:spcBef>
                <a:spcPts val="500"/>
              </a:spcBef>
              <a:spcAft>
                <a:spcPts val="0"/>
              </a:spcAft>
              <a:buSzPct val="90225"/>
              <a:buChar char="•"/>
            </a:pPr>
            <a:r>
              <a:rPr b="1" lang="en-US" sz="4200"/>
              <a:t>proxy</a:t>
            </a:r>
            <a:r>
              <a:rPr lang="en-US" sz="4200"/>
              <a:t>: Trust the reverse proxy when setting secure cookies. </a:t>
            </a:r>
            <a:endParaRPr/>
          </a:p>
          <a:p>
            <a:pPr indent="-342899" lvl="1" marL="914400" rtl="0" algn="l">
              <a:lnSpc>
                <a:spcPct val="90000"/>
              </a:lnSpc>
              <a:spcBef>
                <a:spcPts val="500"/>
              </a:spcBef>
              <a:spcAft>
                <a:spcPts val="0"/>
              </a:spcAft>
              <a:buSzPct val="90225"/>
              <a:buChar char="•"/>
            </a:pPr>
            <a:r>
              <a:rPr b="1" lang="en-US" sz="4200"/>
              <a:t>resave</a:t>
            </a:r>
            <a:r>
              <a:rPr lang="en-US" sz="4200"/>
              <a:t>: If true forces a session to be saved back to store even if it was not modified in the request. </a:t>
            </a:r>
            <a:endParaRPr/>
          </a:p>
          <a:p>
            <a:pPr indent="-342899" lvl="1" marL="914400" rtl="0" algn="l">
              <a:lnSpc>
                <a:spcPct val="90000"/>
              </a:lnSpc>
              <a:spcBef>
                <a:spcPts val="500"/>
              </a:spcBef>
              <a:spcAft>
                <a:spcPts val="0"/>
              </a:spcAft>
              <a:buSzPct val="90225"/>
              <a:buChar char="•"/>
            </a:pPr>
            <a:r>
              <a:rPr b="1" lang="en-US" sz="4200"/>
              <a:t>rolling</a:t>
            </a:r>
            <a:r>
              <a:rPr lang="en-US" sz="4200"/>
              <a:t>: Forces a cookie to be set on every request. </a:t>
            </a:r>
            <a:endParaRPr/>
          </a:p>
          <a:p>
            <a:pPr indent="-342899" lvl="1" marL="914400" rtl="0" algn="l">
              <a:lnSpc>
                <a:spcPct val="90000"/>
              </a:lnSpc>
              <a:spcBef>
                <a:spcPts val="500"/>
              </a:spcBef>
              <a:spcAft>
                <a:spcPts val="0"/>
              </a:spcAft>
              <a:buSzPct val="90225"/>
              <a:buChar char="•"/>
            </a:pPr>
            <a:r>
              <a:rPr b="1" lang="en-US" sz="4200"/>
              <a:t>saveUninitialized</a:t>
            </a:r>
            <a:r>
              <a:rPr lang="en-US" sz="4200"/>
              <a:t>: If true it forces a newly created session without any modifications to be saved to the session store. </a:t>
            </a:r>
            <a:endParaRPr/>
          </a:p>
          <a:p>
            <a:pPr indent="-342899" lvl="1" marL="914400" rtl="0" algn="l">
              <a:lnSpc>
                <a:spcPct val="90000"/>
              </a:lnSpc>
              <a:spcBef>
                <a:spcPts val="500"/>
              </a:spcBef>
              <a:spcAft>
                <a:spcPts val="0"/>
              </a:spcAft>
              <a:buSzPct val="90225"/>
              <a:buChar char="•"/>
            </a:pPr>
            <a:r>
              <a:rPr b="1" lang="en-US" sz="4200"/>
              <a:t>secret</a:t>
            </a:r>
            <a:r>
              <a:rPr lang="en-US" sz="4200"/>
              <a:t>: It is a required option and is used for signing the session ID cookie. </a:t>
            </a:r>
            <a:endParaRPr/>
          </a:p>
          <a:p>
            <a:pPr indent="-342899" lvl="1" marL="914400" rtl="0" algn="l">
              <a:lnSpc>
                <a:spcPct val="90000"/>
              </a:lnSpc>
              <a:spcBef>
                <a:spcPts val="500"/>
              </a:spcBef>
              <a:spcAft>
                <a:spcPts val="0"/>
              </a:spcAft>
              <a:buSzPct val="90225"/>
              <a:buChar char="•"/>
            </a:pPr>
            <a:r>
              <a:rPr b="1" lang="en-US" sz="4200"/>
              <a:t>store</a:t>
            </a:r>
            <a:r>
              <a:rPr lang="en-US" sz="4200"/>
              <a:t>: Session store instance. Default is to use memory store. </a:t>
            </a:r>
            <a:endParaRPr/>
          </a:p>
          <a:p>
            <a:pPr indent="-342899" lvl="1" marL="914400" rtl="0" algn="l">
              <a:lnSpc>
                <a:spcPct val="90000"/>
              </a:lnSpc>
              <a:spcBef>
                <a:spcPts val="500"/>
              </a:spcBef>
              <a:spcAft>
                <a:spcPts val="0"/>
              </a:spcAft>
              <a:buSzPct val="90225"/>
              <a:buChar char="•"/>
            </a:pPr>
            <a:r>
              <a:rPr b="1" lang="en-US" sz="4200"/>
              <a:t>unset</a:t>
            </a:r>
            <a:r>
              <a:rPr lang="en-US" sz="4200"/>
              <a:t>: Controls the handling of session object in the store after it is unset. Either delete or keep the session object. Default is to keep the session object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Implementing Sessions in Node.js</a:t>
            </a:r>
            <a:endParaRPr/>
          </a:p>
        </p:txBody>
      </p:sp>
      <p:sp>
        <p:nvSpPr>
          <p:cNvPr id="318" name="Google Shape;318;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To implement session management in Node.js applications, you need to use a session management middleware. A middleware is a function that sits between the client and the server, processing requests and responses.</a:t>
            </a:r>
            <a:endParaRPr/>
          </a:p>
          <a:p>
            <a:pPr indent="-342900" lvl="0" marL="457200" rtl="0" algn="just">
              <a:lnSpc>
                <a:spcPct val="90000"/>
              </a:lnSpc>
              <a:spcBef>
                <a:spcPts val="1000"/>
              </a:spcBef>
              <a:spcAft>
                <a:spcPts val="0"/>
              </a:spcAft>
              <a:buSzPts val="1800"/>
              <a:buChar char="•"/>
            </a:pPr>
            <a:r>
              <a:rPr lang="en-US"/>
              <a:t>Installing session:</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npm install express-session</a:t>
            </a:r>
            <a:endParaRPr/>
          </a:p>
          <a:p>
            <a:pPr indent="-342900" lvl="0" marL="457200" rtl="0" algn="just">
              <a:lnSpc>
                <a:spcPct val="90000"/>
              </a:lnSpc>
              <a:spcBef>
                <a:spcPts val="1000"/>
              </a:spcBef>
              <a:spcAft>
                <a:spcPts val="0"/>
              </a:spcAft>
              <a:buSzPts val="1800"/>
              <a:buChar char="•"/>
            </a:pPr>
            <a:r>
              <a:rPr lang="en-US"/>
              <a:t>By default, express-session stores session data in memory.</a:t>
            </a:r>
            <a:endParaRPr/>
          </a:p>
          <a:p>
            <a:pPr indent="-342900" lvl="0" marL="457200" rtl="0" algn="just">
              <a:lnSpc>
                <a:spcPct val="90000"/>
              </a:lnSpc>
              <a:spcBef>
                <a:spcPts val="1000"/>
              </a:spcBef>
              <a:spcAft>
                <a:spcPts val="0"/>
              </a:spcAft>
              <a:buSzPts val="1800"/>
              <a:buChar char="•"/>
            </a:pPr>
            <a:r>
              <a:rPr lang="en-US"/>
              <a:t>For production, you should use a session store like connect-mongo, connect-redis, or others, which allow you to store session data in a persistent database.</a:t>
            </a:r>
            <a:endParaRPr/>
          </a:p>
          <a:p>
            <a:pPr indent="-228600" lvl="0" marL="457200" rtl="0" algn="just">
              <a:lnSpc>
                <a:spcPct val="90000"/>
              </a:lnSpc>
              <a:spcBef>
                <a:spcPts val="1000"/>
              </a:spcBef>
              <a:spcAft>
                <a:spcPts val="0"/>
              </a:spcAft>
              <a:buSzPts val="1800"/>
              <a:buNone/>
            </a:pPr>
            <a:r>
              <a:t/>
            </a:r>
            <a:endParaRPr/>
          </a:p>
        </p:txBody>
      </p:sp>
      <p:sp>
        <p:nvSpPr>
          <p:cNvPr id="319" name="Google Shape;319;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Implementing Sessions in Node.js – cont’d</a:t>
            </a:r>
            <a:endParaRPr/>
          </a:p>
        </p:txBody>
      </p:sp>
      <p:sp>
        <p:nvSpPr>
          <p:cNvPr id="325" name="Google Shape;325;p99"/>
          <p:cNvSpPr txBox="1"/>
          <p:nvPr>
            <p:ph idx="1" type="body"/>
          </p:nvPr>
        </p:nvSpPr>
        <p:spPr>
          <a:xfrm>
            <a:off x="838200" y="1535810"/>
            <a:ext cx="6496251" cy="4944889"/>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Configuring session middleware</a:t>
            </a:r>
            <a:endParaRPr/>
          </a:p>
          <a:p>
            <a:pPr indent="-342900" lvl="1" marL="914400" rtl="0" algn="just">
              <a:lnSpc>
                <a:spcPct val="90000"/>
              </a:lnSpc>
              <a:spcBef>
                <a:spcPts val="500"/>
              </a:spcBef>
              <a:spcAft>
                <a:spcPts val="0"/>
              </a:spcAft>
              <a:buSzPts val="1800"/>
              <a:buChar char="•"/>
            </a:pPr>
            <a:r>
              <a:rPr lang="en-US"/>
              <a:t>We have initialized the express-session middleware with the following configuration options:</a:t>
            </a:r>
            <a:endParaRPr/>
          </a:p>
          <a:p>
            <a:pPr indent="-342900" lvl="2" marL="1371600" rtl="0" algn="just">
              <a:lnSpc>
                <a:spcPct val="90000"/>
              </a:lnSpc>
              <a:spcBef>
                <a:spcPts val="500"/>
              </a:spcBef>
              <a:spcAft>
                <a:spcPts val="0"/>
              </a:spcAft>
              <a:buSzPts val="1800"/>
              <a:buChar char="•"/>
            </a:pPr>
            <a:r>
              <a:rPr b="1" lang="en-US"/>
              <a:t>secret</a:t>
            </a:r>
            <a:r>
              <a:rPr lang="en-US"/>
              <a:t>: This option is used to set a secret key for the session. The secret key is used to sign the session ID cookie to prevent tampering.</a:t>
            </a:r>
            <a:endParaRPr/>
          </a:p>
          <a:p>
            <a:pPr indent="-342900" lvl="2" marL="1371600" rtl="0" algn="just">
              <a:lnSpc>
                <a:spcPct val="90000"/>
              </a:lnSpc>
              <a:spcBef>
                <a:spcPts val="500"/>
              </a:spcBef>
              <a:spcAft>
                <a:spcPts val="0"/>
              </a:spcAft>
              <a:buSzPts val="1800"/>
              <a:buChar char="•"/>
            </a:pPr>
            <a:r>
              <a:rPr b="1" lang="en-US"/>
              <a:t>resave</a:t>
            </a:r>
            <a:r>
              <a:rPr lang="en-US"/>
              <a:t>: This option determines whether the session should be saved to the store on every request. Setting this option to false can improve performance.</a:t>
            </a:r>
            <a:endParaRPr/>
          </a:p>
          <a:p>
            <a:pPr indent="-342900" lvl="2" marL="1371600" rtl="0" algn="just">
              <a:lnSpc>
                <a:spcPct val="90000"/>
              </a:lnSpc>
              <a:spcBef>
                <a:spcPts val="500"/>
              </a:spcBef>
              <a:spcAft>
                <a:spcPts val="0"/>
              </a:spcAft>
              <a:buSzPts val="1800"/>
              <a:buChar char="•"/>
            </a:pPr>
            <a:r>
              <a:rPr b="1" lang="en-US"/>
              <a:t>saveUninitialized</a:t>
            </a:r>
            <a:r>
              <a:rPr lang="en-US"/>
              <a:t>: This option determines whether to save uninitialized sessions. Setting this option to false can improve performance.</a:t>
            </a:r>
            <a:endParaRPr/>
          </a:p>
        </p:txBody>
      </p:sp>
      <p:sp>
        <p:nvSpPr>
          <p:cNvPr id="326" name="Google Shape;326;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7" name="Google Shape;327;p99"/>
          <p:cNvSpPr txBox="1"/>
          <p:nvPr/>
        </p:nvSpPr>
        <p:spPr>
          <a:xfrm>
            <a:off x="7613584" y="1761485"/>
            <a:ext cx="4482164" cy="224676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secret: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'secret-key'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resave: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saveUninitialized: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 authentication</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Authentication is the process of confirming a user's identity. </a:t>
            </a:r>
            <a:endParaRPr/>
          </a:p>
          <a:p>
            <a:pPr indent="-342900" lvl="0" marL="457200" rtl="0" algn="just">
              <a:lnSpc>
                <a:spcPct val="90000"/>
              </a:lnSpc>
              <a:spcBef>
                <a:spcPts val="1000"/>
              </a:spcBef>
              <a:spcAft>
                <a:spcPts val="0"/>
              </a:spcAft>
              <a:buSzPts val="1800"/>
              <a:buChar char="•"/>
            </a:pPr>
            <a:r>
              <a:rPr lang="en-US"/>
              <a:t>It just has true or false as its two return values. </a:t>
            </a:r>
            <a:endParaRPr/>
          </a:p>
          <a:p>
            <a:pPr indent="-342900" lvl="0" marL="457200" rtl="0" algn="just">
              <a:lnSpc>
                <a:spcPct val="90000"/>
              </a:lnSpc>
              <a:spcBef>
                <a:spcPts val="1000"/>
              </a:spcBef>
              <a:spcAft>
                <a:spcPts val="0"/>
              </a:spcAft>
              <a:buSzPts val="1800"/>
              <a:buChar char="•"/>
            </a:pPr>
            <a:r>
              <a:rPr lang="en-US"/>
              <a:t>Since validation is the most crucial component of any system, the majority of authentications will be implemented at the system's beginning. </a:t>
            </a:r>
            <a:endParaRPr/>
          </a:p>
          <a:p>
            <a:pPr indent="-342900" lvl="0" marL="457200" rtl="0" algn="just">
              <a:lnSpc>
                <a:spcPct val="90000"/>
              </a:lnSpc>
              <a:spcBef>
                <a:spcPts val="1000"/>
              </a:spcBef>
              <a:spcAft>
                <a:spcPts val="0"/>
              </a:spcAft>
              <a:buSzPts val="1800"/>
              <a:buChar char="•"/>
            </a:pPr>
            <a:r>
              <a:rPr lang="en-US"/>
              <a:t>You can access the system if you have been authenticated. Although authentication may differ from system to system, everyone needs to take certain concrete actions to make it as secure as possible.</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0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Initializing the session middleware</a:t>
            </a:r>
            <a:endParaRPr/>
          </a:p>
        </p:txBody>
      </p:sp>
      <p:sp>
        <p:nvSpPr>
          <p:cNvPr id="333" name="Google Shape;333;p100"/>
          <p:cNvSpPr txBox="1"/>
          <p:nvPr>
            <p:ph idx="1" type="body"/>
          </p:nvPr>
        </p:nvSpPr>
        <p:spPr>
          <a:xfrm>
            <a:off x="838200" y="1535811"/>
            <a:ext cx="6602128"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Initialization involves creating a session object that stores user data and preferences. </a:t>
            </a:r>
            <a:endParaRPr/>
          </a:p>
          <a:p>
            <a:pPr indent="-342900" lvl="0" marL="457200" rtl="0" algn="just">
              <a:lnSpc>
                <a:spcPct val="90000"/>
              </a:lnSpc>
              <a:spcBef>
                <a:spcPts val="1000"/>
              </a:spcBef>
              <a:spcAft>
                <a:spcPts val="0"/>
              </a:spcAft>
              <a:buSzPts val="1800"/>
              <a:buChar char="•"/>
            </a:pPr>
            <a:r>
              <a:rPr lang="en-US"/>
              <a:t>You can initialize the session middleware in your application's entry point, such as app.js or server.js.</a:t>
            </a:r>
            <a:endParaRPr/>
          </a:p>
          <a:p>
            <a:pPr indent="-342900" lvl="0" marL="457200" rtl="0" algn="just">
              <a:lnSpc>
                <a:spcPct val="90000"/>
              </a:lnSpc>
              <a:spcBef>
                <a:spcPts val="1000"/>
              </a:spcBef>
              <a:spcAft>
                <a:spcPts val="0"/>
              </a:spcAft>
              <a:buSzPts val="1800"/>
              <a:buChar char="•"/>
            </a:pPr>
            <a:r>
              <a:rPr lang="en-US"/>
              <a:t>We have initialized the session middleware and accessed the session data using the </a:t>
            </a:r>
            <a:r>
              <a:rPr b="1" lang="en-US"/>
              <a:t>req.session </a:t>
            </a:r>
            <a:r>
              <a:rPr lang="en-US"/>
              <a:t>object.</a:t>
            </a:r>
            <a:endParaRPr/>
          </a:p>
        </p:txBody>
      </p:sp>
      <p:sp>
        <p:nvSpPr>
          <p:cNvPr id="334" name="Google Shape;334;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5" name="Google Shape;335;p100"/>
          <p:cNvSpPr txBox="1"/>
          <p:nvPr/>
        </p:nvSpPr>
        <p:spPr>
          <a:xfrm>
            <a:off x="7662512" y="1535811"/>
            <a:ext cx="4529488" cy="332398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secret: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'secret-key'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resave: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saveUninitialized: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1" i="0" lang="en-US" sz="1400" u="none" cap="none" strike="noStrike">
                <a:solidFill>
                  <a:srgbClr val="569CD6"/>
                </a:solidFill>
                <a:latin typeface="Consolas"/>
                <a:ea typeface="Consolas"/>
                <a:cs typeface="Consolas"/>
                <a:sym typeface="Consolas"/>
              </a:rPr>
              <a:t>const</a:t>
            </a:r>
            <a:r>
              <a:rPr b="1" i="0" lang="en-US" sz="1400" u="none" cap="none" strike="noStrike">
                <a:solidFill>
                  <a:srgbClr val="CCCCCC"/>
                </a:solidFill>
                <a:latin typeface="Consolas"/>
                <a:ea typeface="Consolas"/>
                <a:cs typeface="Consolas"/>
                <a:sym typeface="Consolas"/>
              </a:rPr>
              <a:t> </a:t>
            </a:r>
            <a:r>
              <a:rPr b="1" i="0" lang="en-US" sz="1400" u="none" cap="none" strike="noStrike">
                <a:solidFill>
                  <a:srgbClr val="4FC1FF"/>
                </a:solidFill>
                <a:latin typeface="Consolas"/>
                <a:ea typeface="Consolas"/>
                <a:cs typeface="Consolas"/>
                <a:sym typeface="Consolas"/>
              </a:rPr>
              <a:t>sessionData</a:t>
            </a:r>
            <a:r>
              <a:rPr b="1" i="0" lang="en-US" sz="1400" u="none" cap="none" strike="noStrike">
                <a:solidFill>
                  <a:srgbClr val="CCCCCC"/>
                </a:solidFill>
                <a:latin typeface="Consolas"/>
                <a:ea typeface="Consolas"/>
                <a:cs typeface="Consolas"/>
                <a:sym typeface="Consolas"/>
              </a:rPr>
              <a:t> </a:t>
            </a:r>
            <a:r>
              <a:rPr b="1" i="0" lang="en-US" sz="1400" u="none" cap="none" strike="noStrike">
                <a:solidFill>
                  <a:srgbClr val="D4D4D4"/>
                </a:solidFill>
                <a:latin typeface="Consolas"/>
                <a:ea typeface="Consolas"/>
                <a:cs typeface="Consolas"/>
                <a:sym typeface="Consolas"/>
              </a:rPr>
              <a:t>=</a:t>
            </a:r>
            <a:r>
              <a:rPr b="1" i="0" lang="en-US" sz="1400" u="none" cap="none" strike="noStrike">
                <a:solidFill>
                  <a:srgbClr val="CCCCCC"/>
                </a:solidFill>
                <a:latin typeface="Consolas"/>
                <a:ea typeface="Consolas"/>
                <a:cs typeface="Consolas"/>
                <a:sym typeface="Consolas"/>
              </a:rPr>
              <a:t> </a:t>
            </a:r>
            <a:r>
              <a:rPr b="1" i="0" lang="en-US" sz="1400" u="none" cap="none" strike="noStrike">
                <a:solidFill>
                  <a:srgbClr val="9CDCFE"/>
                </a:solidFill>
                <a:latin typeface="Consolas"/>
                <a:ea typeface="Consolas"/>
                <a:cs typeface="Consolas"/>
                <a:sym typeface="Consolas"/>
              </a:rPr>
              <a:t>req</a:t>
            </a:r>
            <a:r>
              <a:rPr b="1" i="0" lang="en-US" sz="1400" u="none" cap="none" strike="noStrike">
                <a:solidFill>
                  <a:srgbClr val="CCCCCC"/>
                </a:solidFill>
                <a:latin typeface="Consolas"/>
                <a:ea typeface="Consolas"/>
                <a:cs typeface="Consolas"/>
                <a:sym typeface="Consolas"/>
              </a:rPr>
              <a:t>.</a:t>
            </a:r>
            <a:r>
              <a:rPr b="1" i="0" lang="en-US" sz="1400" u="none" cap="none" strike="noStrike">
                <a:solidFill>
                  <a:srgbClr val="9CDCFE"/>
                </a:solidFill>
                <a:latin typeface="Consolas"/>
                <a:ea typeface="Consolas"/>
                <a:cs typeface="Consolas"/>
                <a:sym typeface="Consolas"/>
              </a:rPr>
              <a:t>session</a:t>
            </a:r>
            <a:r>
              <a:rPr b="1"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Access session data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6" name="Google Shape;336;p100"/>
          <p:cNvSpPr/>
          <p:nvPr/>
        </p:nvSpPr>
        <p:spPr>
          <a:xfrm>
            <a:off x="7863840" y="3936733"/>
            <a:ext cx="3378467" cy="35613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Storing session data</a:t>
            </a:r>
            <a:endParaRPr/>
          </a:p>
        </p:txBody>
      </p:sp>
      <p:sp>
        <p:nvSpPr>
          <p:cNvPr id="342" name="Google Shape;342;p101"/>
          <p:cNvSpPr txBox="1"/>
          <p:nvPr>
            <p:ph idx="1" type="body"/>
          </p:nvPr>
        </p:nvSpPr>
        <p:spPr>
          <a:xfrm>
            <a:off x="838200" y="1535810"/>
            <a:ext cx="6688756" cy="4944889"/>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The session middleware stores session data in the server's memory or a separate session store, such as a Redis database. </a:t>
            </a:r>
            <a:endParaRPr/>
          </a:p>
          <a:p>
            <a:pPr indent="-342900" lvl="0" marL="457200" rtl="0" algn="just">
              <a:lnSpc>
                <a:spcPct val="90000"/>
              </a:lnSpc>
              <a:spcBef>
                <a:spcPts val="1000"/>
              </a:spcBef>
              <a:spcAft>
                <a:spcPts val="0"/>
              </a:spcAft>
              <a:buSzPts val="1800"/>
              <a:buChar char="•"/>
            </a:pPr>
            <a:r>
              <a:rPr lang="en-US"/>
              <a:t>When a user logs in, the session middleware creates a session object and assigns it a unique ID. </a:t>
            </a:r>
            <a:endParaRPr/>
          </a:p>
          <a:p>
            <a:pPr indent="-342900" lvl="0" marL="457200" rtl="0" algn="just">
              <a:lnSpc>
                <a:spcPct val="90000"/>
              </a:lnSpc>
              <a:spcBef>
                <a:spcPts val="1000"/>
              </a:spcBef>
              <a:spcAft>
                <a:spcPts val="0"/>
              </a:spcAft>
              <a:buSzPts val="1800"/>
              <a:buChar char="•"/>
            </a:pPr>
            <a:r>
              <a:rPr lang="en-US"/>
              <a:t>The session ID is then stored in a cookie on the user's browser. </a:t>
            </a:r>
            <a:endParaRPr/>
          </a:p>
          <a:p>
            <a:pPr indent="-342900" lvl="0" marL="457200" rtl="0" algn="just">
              <a:lnSpc>
                <a:spcPct val="90000"/>
              </a:lnSpc>
              <a:spcBef>
                <a:spcPts val="1000"/>
              </a:spcBef>
              <a:spcAft>
                <a:spcPts val="0"/>
              </a:spcAft>
              <a:buSzPts val="1800"/>
              <a:buChar char="•"/>
            </a:pPr>
            <a:r>
              <a:rPr lang="en-US"/>
              <a:t>The session middleware uses the session ID to retrieve the session data from the server or session store.</a:t>
            </a:r>
            <a:endParaRPr/>
          </a:p>
        </p:txBody>
      </p:sp>
      <p:sp>
        <p:nvSpPr>
          <p:cNvPr id="343" name="Google Shape;343;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4" name="Google Shape;344;p101"/>
          <p:cNvSpPr txBox="1"/>
          <p:nvPr/>
        </p:nvSpPr>
        <p:spPr>
          <a:xfrm>
            <a:off x="7646469" y="1751443"/>
            <a:ext cx="4545531" cy="2893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FC1FF"/>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password</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Authenticate user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isValidUser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password</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isLoggedIn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redirect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'/dashboard'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else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redirect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Managing session timeouts</a:t>
            </a:r>
            <a:endParaRPr/>
          </a:p>
        </p:txBody>
      </p:sp>
      <p:sp>
        <p:nvSpPr>
          <p:cNvPr id="350" name="Google Shape;350;p102"/>
          <p:cNvSpPr txBox="1"/>
          <p:nvPr>
            <p:ph idx="1" type="body"/>
          </p:nvPr>
        </p:nvSpPr>
        <p:spPr>
          <a:xfrm>
            <a:off x="838200" y="1535811"/>
            <a:ext cx="10591060" cy="3218832"/>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90000"/>
              </a:lnSpc>
              <a:spcBef>
                <a:spcPts val="1000"/>
              </a:spcBef>
              <a:spcAft>
                <a:spcPts val="0"/>
              </a:spcAft>
              <a:buSzPct val="69498"/>
              <a:buChar char="•"/>
            </a:pPr>
            <a:r>
              <a:rPr lang="en-US"/>
              <a:t>To ensure that session data is not stored indefinitely, it is essential to manage session timeouts. </a:t>
            </a:r>
            <a:endParaRPr/>
          </a:p>
          <a:p>
            <a:pPr indent="-342900" lvl="0" marL="457200" rtl="0" algn="just">
              <a:lnSpc>
                <a:spcPct val="90000"/>
              </a:lnSpc>
              <a:spcBef>
                <a:spcPts val="1000"/>
              </a:spcBef>
              <a:spcAft>
                <a:spcPts val="0"/>
              </a:spcAft>
              <a:buSzPct val="69498"/>
              <a:buChar char="•"/>
            </a:pPr>
            <a:r>
              <a:rPr lang="en-US"/>
              <a:t>Session timeouts determine how long a session can remain idle before it is invalidated. </a:t>
            </a:r>
            <a:endParaRPr/>
          </a:p>
          <a:p>
            <a:pPr indent="-342900" lvl="0" marL="457200" rtl="0" algn="just">
              <a:lnSpc>
                <a:spcPct val="90000"/>
              </a:lnSpc>
              <a:spcBef>
                <a:spcPts val="1000"/>
              </a:spcBef>
              <a:spcAft>
                <a:spcPts val="0"/>
              </a:spcAft>
              <a:buSzPct val="69498"/>
              <a:buChar char="•"/>
            </a:pPr>
            <a:r>
              <a:rPr lang="en-US"/>
              <a:t>You can set a timeout for a session by configuring the session middleware. </a:t>
            </a:r>
            <a:endParaRPr/>
          </a:p>
          <a:p>
            <a:pPr indent="-342900" lvl="0" marL="457200" rtl="0" algn="just">
              <a:lnSpc>
                <a:spcPct val="90000"/>
              </a:lnSpc>
              <a:spcBef>
                <a:spcPts val="1000"/>
              </a:spcBef>
              <a:spcAft>
                <a:spcPts val="0"/>
              </a:spcAft>
              <a:buSzPct val="69498"/>
              <a:buChar char="•"/>
            </a:pPr>
            <a:r>
              <a:rPr lang="en-US"/>
              <a:t>When a session timeout occurs, the session middleware deletes the session data from the server or session store.</a:t>
            </a:r>
            <a:endParaRPr/>
          </a:p>
        </p:txBody>
      </p:sp>
      <p:sp>
        <p:nvSpPr>
          <p:cNvPr id="351" name="Google Shape;351;p10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2" name="Google Shape;352;p102"/>
          <p:cNvSpPr txBox="1"/>
          <p:nvPr/>
        </p:nvSpPr>
        <p:spPr>
          <a:xfrm>
            <a:off x="1405288" y="4764031"/>
            <a:ext cx="4872789" cy="160043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secret: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'secret-key'</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resave: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saveUninitialized: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false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cookie:</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maxAge: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60000</a:t>
            </a:r>
            <a:r>
              <a:rPr b="0" i="0" lang="en-US" sz="1400" u="none" cap="none" strike="noStrike">
                <a:solidFill>
                  <a:srgbClr val="CCCCCC"/>
                </a:solidFill>
                <a:latin typeface="Consolas"/>
                <a:ea typeface="Consolas"/>
                <a:cs typeface="Consolas"/>
                <a:sym typeface="Consolas"/>
              </a:rPr>
              <a:t> } </a:t>
            </a: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session timeout of 60 seconds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53" name="Google Shape;353;p102"/>
          <p:cNvSpPr/>
          <p:nvPr/>
        </p:nvSpPr>
        <p:spPr>
          <a:xfrm>
            <a:off x="1617044" y="5669280"/>
            <a:ext cx="3378467" cy="221381"/>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Destroying Sessions</a:t>
            </a:r>
            <a:endParaRPr/>
          </a:p>
        </p:txBody>
      </p:sp>
      <p:sp>
        <p:nvSpPr>
          <p:cNvPr id="359" name="Google Shape;359;p10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When a user logs out or the session expires, we need to destroy the session to ensure that session data is not stored indefinitely. </a:t>
            </a:r>
            <a:endParaRPr/>
          </a:p>
          <a:p>
            <a:pPr indent="-342900" lvl="0" marL="457200" rtl="0" algn="just">
              <a:lnSpc>
                <a:spcPct val="90000"/>
              </a:lnSpc>
              <a:spcBef>
                <a:spcPts val="1000"/>
              </a:spcBef>
              <a:spcAft>
                <a:spcPts val="0"/>
              </a:spcAft>
              <a:buSzPts val="1800"/>
              <a:buChar char="•"/>
            </a:pPr>
            <a:r>
              <a:rPr lang="en-US"/>
              <a:t>We can destroy a session using the </a:t>
            </a:r>
            <a:r>
              <a:rPr b="1" lang="en-US"/>
              <a:t>req.session.destroy() </a:t>
            </a:r>
            <a:r>
              <a:rPr lang="en-US"/>
              <a:t>method.</a:t>
            </a:r>
            <a:endParaRPr/>
          </a:p>
        </p:txBody>
      </p:sp>
      <p:sp>
        <p:nvSpPr>
          <p:cNvPr id="360" name="Google Shape;360;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1" name="Google Shape;361;p103"/>
          <p:cNvSpPr txBox="1"/>
          <p:nvPr/>
        </p:nvSpPr>
        <p:spPr>
          <a:xfrm>
            <a:off x="1335506" y="4023163"/>
            <a:ext cx="6097604" cy="203132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'/logout'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destroy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else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redirect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Retrieving Session Data</a:t>
            </a:r>
            <a:endParaRPr/>
          </a:p>
        </p:txBody>
      </p:sp>
      <p:sp>
        <p:nvSpPr>
          <p:cNvPr id="367" name="Google Shape;367;p10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retrieve session data, we can access the </a:t>
            </a:r>
            <a:r>
              <a:rPr b="1" lang="en-US"/>
              <a:t>req.session </a:t>
            </a:r>
            <a:r>
              <a:rPr lang="en-US"/>
              <a:t>object. The req.session object is an object that contains session data.</a:t>
            </a:r>
            <a:endParaRPr/>
          </a:p>
        </p:txBody>
      </p:sp>
      <p:sp>
        <p:nvSpPr>
          <p:cNvPr id="368" name="Google Shape;368;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9" name="Google Shape;369;p104"/>
          <p:cNvSpPr txBox="1"/>
          <p:nvPr/>
        </p:nvSpPr>
        <p:spPr>
          <a:xfrm>
            <a:off x="1345130" y="3174296"/>
            <a:ext cx="6097604" cy="224676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'/dashboard'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isLoggedIn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isLoggedIn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isLoggedIn</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render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'dashboard'</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username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else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redirect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Securing session data</a:t>
            </a:r>
            <a:endParaRPr/>
          </a:p>
        </p:txBody>
      </p:sp>
      <p:sp>
        <p:nvSpPr>
          <p:cNvPr id="375" name="Google Shape;375;p10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It is crucial to secure session data to prevent unauthorized access or tampering. </a:t>
            </a:r>
            <a:endParaRPr/>
          </a:p>
          <a:p>
            <a:pPr indent="-342900" lvl="0" marL="457200" rtl="0" algn="just">
              <a:lnSpc>
                <a:spcPct val="90000"/>
              </a:lnSpc>
              <a:spcBef>
                <a:spcPts val="1000"/>
              </a:spcBef>
              <a:spcAft>
                <a:spcPts val="0"/>
              </a:spcAft>
              <a:buSzPts val="1800"/>
              <a:buChar char="•"/>
            </a:pPr>
            <a:r>
              <a:rPr lang="en-US"/>
              <a:t>You can secure session data by using secure cookies, encrypting session data, and implementing HTTPS encryption.</a:t>
            </a:r>
            <a:endParaRPr/>
          </a:p>
        </p:txBody>
      </p:sp>
      <p:sp>
        <p:nvSpPr>
          <p:cNvPr id="376" name="Google Shape;376;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7" name="Google Shape;377;p105"/>
          <p:cNvPicPr preferRelativeResize="0"/>
          <p:nvPr/>
        </p:nvPicPr>
        <p:blipFill rotWithShape="1">
          <a:blip r:embed="rId3">
            <a:alphaModFix/>
          </a:blip>
          <a:srcRect b="0" l="0" r="0" t="0"/>
          <a:stretch/>
        </p:blipFill>
        <p:spPr>
          <a:xfrm>
            <a:off x="2206893" y="3511900"/>
            <a:ext cx="7378680" cy="29075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 about Session</a:t>
            </a:r>
            <a:endParaRPr/>
          </a:p>
        </p:txBody>
      </p:sp>
      <p:sp>
        <p:nvSpPr>
          <p:cNvPr id="383" name="Google Shape;383;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4" name="Google Shape;384;p106"/>
          <p:cNvPicPr preferRelativeResize="0"/>
          <p:nvPr/>
        </p:nvPicPr>
        <p:blipFill rotWithShape="1">
          <a:blip r:embed="rId3">
            <a:alphaModFix/>
          </a:blip>
          <a:srcRect b="0" l="0" r="0" t="0"/>
          <a:stretch/>
        </p:blipFill>
        <p:spPr>
          <a:xfrm>
            <a:off x="673769" y="1368430"/>
            <a:ext cx="5095240" cy="4705350"/>
          </a:xfrm>
          <a:prstGeom prst="rect">
            <a:avLst/>
          </a:prstGeom>
          <a:noFill/>
          <a:ln>
            <a:noFill/>
          </a:ln>
        </p:spPr>
      </p:pic>
      <p:pic>
        <p:nvPicPr>
          <p:cNvPr id="385" name="Google Shape;385;p106"/>
          <p:cNvPicPr preferRelativeResize="0"/>
          <p:nvPr/>
        </p:nvPicPr>
        <p:blipFill rotWithShape="1">
          <a:blip r:embed="rId4">
            <a:alphaModFix/>
          </a:blip>
          <a:srcRect b="0" l="0" r="0" t="0"/>
          <a:stretch/>
        </p:blipFill>
        <p:spPr>
          <a:xfrm>
            <a:off x="5995765" y="547641"/>
            <a:ext cx="5784850" cy="2726393"/>
          </a:xfrm>
          <a:prstGeom prst="rect">
            <a:avLst/>
          </a:prstGeom>
          <a:noFill/>
          <a:ln cap="flat" cmpd="sng" w="9525">
            <a:solidFill>
              <a:srgbClr val="0070C0"/>
            </a:solidFill>
            <a:prstDash val="solid"/>
            <a:round/>
            <a:headEnd len="sm" w="sm" type="none"/>
            <a:tailEnd len="sm" w="sm" type="none"/>
          </a:ln>
        </p:spPr>
      </p:pic>
      <p:pic>
        <p:nvPicPr>
          <p:cNvPr id="386" name="Google Shape;386;p106"/>
          <p:cNvPicPr preferRelativeResize="0"/>
          <p:nvPr/>
        </p:nvPicPr>
        <p:blipFill rotWithShape="1">
          <a:blip r:embed="rId5">
            <a:alphaModFix/>
          </a:blip>
          <a:srcRect b="0" l="0" r="0" t="0"/>
          <a:stretch/>
        </p:blipFill>
        <p:spPr>
          <a:xfrm>
            <a:off x="5997229" y="3437197"/>
            <a:ext cx="5783386" cy="2800594"/>
          </a:xfrm>
          <a:prstGeom prst="rect">
            <a:avLst/>
          </a:prstGeom>
          <a:noFill/>
          <a:ln cap="flat" cmpd="sng" w="9525">
            <a:solidFill>
              <a:srgbClr val="0070C0"/>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 about Session – cont’d</a:t>
            </a:r>
            <a:endParaRPr/>
          </a:p>
        </p:txBody>
      </p:sp>
      <p:sp>
        <p:nvSpPr>
          <p:cNvPr id="392" name="Google Shape;392;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3" name="Google Shape;393;p107"/>
          <p:cNvPicPr preferRelativeResize="0"/>
          <p:nvPr/>
        </p:nvPicPr>
        <p:blipFill rotWithShape="1">
          <a:blip r:embed="rId3">
            <a:alphaModFix/>
          </a:blip>
          <a:srcRect b="0" l="0" r="0" t="0"/>
          <a:stretch/>
        </p:blipFill>
        <p:spPr>
          <a:xfrm>
            <a:off x="838200" y="1687446"/>
            <a:ext cx="1978660" cy="1519555"/>
          </a:xfrm>
          <a:prstGeom prst="rect">
            <a:avLst/>
          </a:prstGeom>
          <a:noFill/>
          <a:ln>
            <a:noFill/>
          </a:ln>
        </p:spPr>
      </p:pic>
      <p:pic>
        <p:nvPicPr>
          <p:cNvPr id="394" name="Google Shape;394;p107"/>
          <p:cNvPicPr preferRelativeResize="0"/>
          <p:nvPr/>
        </p:nvPicPr>
        <p:blipFill rotWithShape="1">
          <a:blip r:embed="rId4">
            <a:alphaModFix/>
          </a:blip>
          <a:srcRect b="0" l="0" r="0" t="0"/>
          <a:stretch/>
        </p:blipFill>
        <p:spPr>
          <a:xfrm>
            <a:off x="3309135" y="1660359"/>
            <a:ext cx="5785485" cy="7480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0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Session</a:t>
            </a:r>
            <a:endParaRPr b="1" sz="4400">
              <a:solidFill>
                <a:srgbClr val="00206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09"/>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Passport</a:t>
            </a:r>
            <a:endParaRPr b="1" sz="4400">
              <a:solidFill>
                <a:srgbClr val="00206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 authentication – cont’d</a:t>
            </a:r>
            <a:endParaRPr/>
          </a:p>
        </p:txBody>
      </p:sp>
      <p:sp>
        <p:nvSpPr>
          <p:cNvPr id="113" name="Google Shape;113;p8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identification phase and the primary authentication step are the two main components of authentication. </a:t>
            </a:r>
            <a:endParaRPr/>
          </a:p>
          <a:p>
            <a:pPr indent="-342900" lvl="0" marL="457200" rtl="0" algn="just">
              <a:lnSpc>
                <a:spcPct val="90000"/>
              </a:lnSpc>
              <a:spcBef>
                <a:spcPts val="1000"/>
              </a:spcBef>
              <a:spcAft>
                <a:spcPts val="0"/>
              </a:spcAft>
              <a:buSzPts val="1800"/>
              <a:buChar char="•"/>
            </a:pPr>
            <a:r>
              <a:rPr lang="en-US"/>
              <a:t>The first stage involves providing a user ID and validating the actual user's identity. The user has not yet been authenticated, even though the initial step may have been successful. </a:t>
            </a:r>
            <a:endParaRPr/>
          </a:p>
          <a:p>
            <a:pPr indent="-342900" lvl="0" marL="457200" rtl="0" algn="just">
              <a:lnSpc>
                <a:spcPct val="90000"/>
              </a:lnSpc>
              <a:spcBef>
                <a:spcPts val="1000"/>
              </a:spcBef>
              <a:spcAft>
                <a:spcPts val="0"/>
              </a:spcAft>
              <a:buSzPts val="1800"/>
              <a:buChar char="•"/>
            </a:pPr>
            <a:r>
              <a:rPr lang="en-US"/>
              <a:t>The user enters their true credential, which was known only to the authenticated user, in the second stage. </a:t>
            </a:r>
            <a:endParaRPr/>
          </a:p>
        </p:txBody>
      </p:sp>
      <p:sp>
        <p:nvSpPr>
          <p:cNvPr id="114" name="Google Shape;11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1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Passport?</a:t>
            </a:r>
            <a:endParaRPr/>
          </a:p>
        </p:txBody>
      </p:sp>
      <p:sp>
        <p:nvSpPr>
          <p:cNvPr id="412" name="Google Shape;412;p110"/>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just">
              <a:lnSpc>
                <a:spcPct val="90000"/>
              </a:lnSpc>
              <a:spcBef>
                <a:spcPts val="1000"/>
              </a:spcBef>
              <a:spcAft>
                <a:spcPts val="0"/>
              </a:spcAft>
              <a:buSzPct val="75630"/>
              <a:buChar char="•"/>
            </a:pPr>
            <a:r>
              <a:rPr lang="en-US"/>
              <a:t>Passport is Express-compatible authentication middleware for Node.js.</a:t>
            </a:r>
            <a:endParaRPr/>
          </a:p>
          <a:p>
            <a:pPr indent="-342900" lvl="0" marL="457200" rtl="0" algn="just">
              <a:lnSpc>
                <a:spcPct val="90000"/>
              </a:lnSpc>
              <a:spcBef>
                <a:spcPts val="1000"/>
              </a:spcBef>
              <a:spcAft>
                <a:spcPts val="0"/>
              </a:spcAft>
              <a:buSzPct val="75630"/>
              <a:buChar char="•"/>
            </a:pPr>
            <a:r>
              <a:rPr lang="en-US"/>
              <a:t>Passport's sole purpose is to authenticate requests, which it does through an extensible set of plugins known as strategies. </a:t>
            </a:r>
            <a:endParaRPr/>
          </a:p>
          <a:p>
            <a:pPr indent="-342900" lvl="0" marL="457200" rtl="0" algn="just">
              <a:lnSpc>
                <a:spcPct val="90000"/>
              </a:lnSpc>
              <a:spcBef>
                <a:spcPts val="1000"/>
              </a:spcBef>
              <a:spcAft>
                <a:spcPts val="0"/>
              </a:spcAft>
              <a:buSzPct val="75630"/>
              <a:buChar char="•"/>
            </a:pPr>
            <a:r>
              <a:rPr lang="en-US"/>
              <a:t>Passport does not mount routes or assume any particular database schema, which maximizes flexibility and allows application-level decisions to be made by the developer. </a:t>
            </a:r>
            <a:endParaRPr/>
          </a:p>
          <a:p>
            <a:pPr indent="-342900" lvl="0" marL="457200" rtl="0" algn="just">
              <a:lnSpc>
                <a:spcPct val="90000"/>
              </a:lnSpc>
              <a:spcBef>
                <a:spcPts val="1000"/>
              </a:spcBef>
              <a:spcAft>
                <a:spcPts val="0"/>
              </a:spcAft>
              <a:buSzPct val="75630"/>
              <a:buChar char="•"/>
            </a:pPr>
            <a:r>
              <a:rPr lang="en-US"/>
              <a:t>The API is simple: you provide Passport a request to authenticate, and Passport provides hooks for controlling what occurs when authentication succeeds or fails.</a:t>
            </a:r>
            <a:endParaRPr/>
          </a:p>
          <a:p>
            <a:pPr indent="-342900" lvl="0" marL="457200" rtl="0" algn="l">
              <a:lnSpc>
                <a:spcPct val="90000"/>
              </a:lnSpc>
              <a:spcBef>
                <a:spcPts val="1000"/>
              </a:spcBef>
              <a:spcAft>
                <a:spcPts val="0"/>
              </a:spcAft>
              <a:buClr>
                <a:schemeClr val="dk1"/>
              </a:buClr>
              <a:buSzPct val="75630"/>
              <a:buChar char="•"/>
            </a:pPr>
            <a:r>
              <a:rPr lang="en-US"/>
              <a:t>Supports various strategies for authentication: </a:t>
            </a:r>
            <a:endParaRPr/>
          </a:p>
          <a:p>
            <a:pPr indent="-342900" lvl="1" marL="914400" rtl="0" algn="l">
              <a:lnSpc>
                <a:spcPct val="90000"/>
              </a:lnSpc>
              <a:spcBef>
                <a:spcPts val="500"/>
              </a:spcBef>
              <a:spcAft>
                <a:spcPts val="0"/>
              </a:spcAft>
              <a:buSzPct val="88235"/>
              <a:buChar char="•"/>
            </a:pPr>
            <a:r>
              <a:rPr lang="en-US"/>
              <a:t>Local strategy</a:t>
            </a:r>
            <a:endParaRPr/>
          </a:p>
          <a:p>
            <a:pPr indent="-342900" lvl="1" marL="914400" rtl="0" algn="l">
              <a:lnSpc>
                <a:spcPct val="90000"/>
              </a:lnSpc>
              <a:spcBef>
                <a:spcPts val="500"/>
              </a:spcBef>
              <a:spcAft>
                <a:spcPts val="0"/>
              </a:spcAft>
              <a:buSzPct val="88235"/>
              <a:buChar char="•"/>
            </a:pPr>
            <a:r>
              <a:rPr lang="en-US"/>
              <a:t>OpenID</a:t>
            </a:r>
            <a:endParaRPr/>
          </a:p>
          <a:p>
            <a:pPr indent="-342900" lvl="1" marL="914400" rtl="0" algn="l">
              <a:lnSpc>
                <a:spcPct val="90000"/>
              </a:lnSpc>
              <a:spcBef>
                <a:spcPts val="500"/>
              </a:spcBef>
              <a:spcAft>
                <a:spcPts val="0"/>
              </a:spcAft>
              <a:buSzPct val="88235"/>
              <a:buChar char="•"/>
            </a:pPr>
            <a:r>
              <a:rPr lang="en-US"/>
              <a:t>Oauth (Facebook, Twitter, G+ etc.) single sign-on </a:t>
            </a:r>
            <a:endParaRPr/>
          </a:p>
          <a:p>
            <a:pPr indent="-342900" lvl="0" marL="457200" rtl="0" algn="just">
              <a:lnSpc>
                <a:spcPct val="90000"/>
              </a:lnSpc>
              <a:spcBef>
                <a:spcPts val="1000"/>
              </a:spcBef>
              <a:spcAft>
                <a:spcPts val="0"/>
              </a:spcAft>
              <a:buSzPct val="75630"/>
              <a:buChar char="•"/>
            </a:pPr>
            <a:r>
              <a:rPr lang="en-US"/>
              <a:t>Install Passport: </a:t>
            </a:r>
            <a:r>
              <a:rPr lang="en-US">
                <a:latin typeface="Courier New"/>
                <a:ea typeface="Courier New"/>
                <a:cs typeface="Courier New"/>
                <a:sym typeface="Courier New"/>
              </a:rPr>
              <a:t>npm install passport</a:t>
            </a:r>
            <a:endParaRPr/>
          </a:p>
          <a:p>
            <a:pPr indent="-228600" lvl="0" marL="457200" rtl="0" algn="just">
              <a:lnSpc>
                <a:spcPct val="90000"/>
              </a:lnSpc>
              <a:spcBef>
                <a:spcPts val="1000"/>
              </a:spcBef>
              <a:spcAft>
                <a:spcPts val="0"/>
              </a:spcAft>
              <a:buSzPct val="75630"/>
              <a:buNone/>
            </a:pPr>
            <a:r>
              <a:t/>
            </a:r>
            <a:endParaRPr/>
          </a:p>
        </p:txBody>
      </p:sp>
      <p:sp>
        <p:nvSpPr>
          <p:cNvPr id="413" name="Google Shape;413;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1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19" name="Google Shape;419;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0" name="Google Shape;420;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Passport-Local </a:t>
            </a:r>
            <a:endParaRPr/>
          </a:p>
        </p:txBody>
      </p:sp>
      <p:sp>
        <p:nvSpPr>
          <p:cNvPr id="421" name="Google Shape;421;p11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Passport strategy for authenticating a user with a username and password </a:t>
            </a:r>
            <a:endParaRPr/>
          </a:p>
          <a:p>
            <a:pPr indent="-342900" lvl="0" marL="457200" rtl="0" algn="l">
              <a:lnSpc>
                <a:spcPct val="90000"/>
              </a:lnSpc>
              <a:spcBef>
                <a:spcPts val="1000"/>
              </a:spcBef>
              <a:spcAft>
                <a:spcPts val="0"/>
              </a:spcAft>
              <a:buClr>
                <a:schemeClr val="dk1"/>
              </a:buClr>
              <a:buSzPts val="1800"/>
              <a:buChar char="•"/>
            </a:pPr>
            <a:r>
              <a:rPr lang="en-US"/>
              <a:t>Installing:</a:t>
            </a:r>
            <a:br>
              <a:rPr lang="en-US"/>
            </a:br>
            <a:r>
              <a:rPr b="1" lang="en-US">
                <a:latin typeface="Courier New"/>
                <a:ea typeface="Courier New"/>
                <a:cs typeface="Courier New"/>
                <a:sym typeface="Courier New"/>
              </a:rPr>
              <a:t>npm install passport-local --save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1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27" name="Google Shape;427;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8" name="Google Shape;428;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Passport-Local-Mongoose </a:t>
            </a:r>
            <a:endParaRPr/>
          </a:p>
        </p:txBody>
      </p:sp>
      <p:sp>
        <p:nvSpPr>
          <p:cNvPr id="429" name="Google Shape;429;p112"/>
          <p:cNvSpPr txBox="1"/>
          <p:nvPr>
            <p:ph idx="1" type="body"/>
          </p:nvPr>
        </p:nvSpPr>
        <p:spPr>
          <a:xfrm>
            <a:off x="499872" y="1397000"/>
            <a:ext cx="11180064" cy="498277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Mongoose plugin to simplify building username and password login </a:t>
            </a:r>
            <a:endParaRPr/>
          </a:p>
          <a:p>
            <a:pPr indent="-342900" lvl="0" marL="457200" rtl="0" algn="l">
              <a:lnSpc>
                <a:spcPct val="90000"/>
              </a:lnSpc>
              <a:spcBef>
                <a:spcPts val="1000"/>
              </a:spcBef>
              <a:spcAft>
                <a:spcPts val="0"/>
              </a:spcAft>
              <a:buClr>
                <a:schemeClr val="dk1"/>
              </a:buClr>
              <a:buSzPts val="1800"/>
              <a:buChar char="•"/>
            </a:pPr>
            <a:r>
              <a:rPr lang="en-US"/>
              <a:t>Installing: </a:t>
            </a:r>
            <a:endParaRPr/>
          </a:p>
          <a:p>
            <a:pPr indent="0" lvl="0" marL="0" rtl="0" algn="l">
              <a:lnSpc>
                <a:spcPct val="90000"/>
              </a:lnSpc>
              <a:spcBef>
                <a:spcPts val="1000"/>
              </a:spcBef>
              <a:spcAft>
                <a:spcPts val="0"/>
              </a:spcAft>
              <a:buSzPts val="1800"/>
              <a:buNone/>
            </a:pPr>
            <a:r>
              <a:rPr lang="en-US"/>
              <a:t>	</a:t>
            </a:r>
            <a:r>
              <a:rPr b="1" lang="en-US">
                <a:latin typeface="Courier New"/>
                <a:ea typeface="Courier New"/>
                <a:cs typeface="Courier New"/>
                <a:sym typeface="Courier New"/>
              </a:rPr>
              <a:t>npm install passport-local-mongoose –save</a:t>
            </a:r>
            <a:r>
              <a:rPr lang="en-US">
                <a:latin typeface="Courier New"/>
                <a:ea typeface="Courier New"/>
                <a:cs typeface="Courier New"/>
                <a:sym typeface="Courier New"/>
              </a:rPr>
              <a:t> </a:t>
            </a:r>
            <a:endParaRPr/>
          </a:p>
          <a:p>
            <a:pPr indent="-342900" lvl="0" marL="457200" rtl="0" algn="l">
              <a:lnSpc>
                <a:spcPct val="90000"/>
              </a:lnSpc>
              <a:spcBef>
                <a:spcPts val="1000"/>
              </a:spcBef>
              <a:spcAft>
                <a:spcPts val="0"/>
              </a:spcAft>
              <a:buClr>
                <a:schemeClr val="dk1"/>
              </a:buClr>
              <a:buSzPts val="1800"/>
              <a:buChar char="•"/>
            </a:pPr>
            <a:r>
              <a:rPr lang="en-US"/>
              <a:t>Makes available Mongoose schema support for managing users </a:t>
            </a:r>
            <a:endParaRPr/>
          </a:p>
          <a:p>
            <a:pPr indent="-342900" lvl="0" marL="457200" rtl="0" algn="l">
              <a:lnSpc>
                <a:spcPct val="90000"/>
              </a:lnSpc>
              <a:spcBef>
                <a:spcPts val="1000"/>
              </a:spcBef>
              <a:spcAft>
                <a:spcPts val="0"/>
              </a:spcAft>
              <a:buClr>
                <a:schemeClr val="dk1"/>
              </a:buClr>
              <a:buSzPts val="1800"/>
              <a:buChar char="•"/>
            </a:pPr>
            <a:r>
              <a:rPr lang="en-US"/>
              <a:t>Adds username, hash and salt fields to store the username, the hashed password and the salt value </a:t>
            </a:r>
            <a:endParaRPr/>
          </a:p>
          <a:p>
            <a:pPr indent="-342900" lvl="0" marL="457200" rtl="0" algn="l">
              <a:lnSpc>
                <a:spcPct val="90000"/>
              </a:lnSpc>
              <a:spcBef>
                <a:spcPts val="1000"/>
              </a:spcBef>
              <a:spcAft>
                <a:spcPts val="0"/>
              </a:spcAft>
              <a:buClr>
                <a:schemeClr val="dk1"/>
              </a:buClr>
              <a:buSzPts val="1800"/>
              <a:buChar char="•"/>
            </a:pPr>
            <a:r>
              <a:rPr lang="en-US"/>
              <a:t>Additional methods to the User schema to support local authentication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1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35" name="Google Shape;435;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6" name="Google Shape;436;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Passport-Local-Mongoose Example </a:t>
            </a:r>
            <a:endParaRPr/>
          </a:p>
        </p:txBody>
      </p:sp>
      <p:sp>
        <p:nvSpPr>
          <p:cNvPr id="437" name="Google Shape;437;p113"/>
          <p:cNvSpPr txBox="1"/>
          <p:nvPr>
            <p:ph idx="1" type="body"/>
          </p:nvPr>
        </p:nvSpPr>
        <p:spPr>
          <a:xfrm>
            <a:off x="838200" y="1535811"/>
            <a:ext cx="10515600" cy="2757056"/>
          </a:xfrm>
          <a:prstGeom prst="rect">
            <a:avLst/>
          </a:prstGeom>
          <a:solidFill>
            <a:schemeClr val="dk1"/>
          </a:solid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0" lang="en-US" sz="1800">
                <a:solidFill>
                  <a:srgbClr val="569CD6"/>
                </a:solidFill>
                <a:latin typeface="Consolas"/>
                <a:ea typeface="Consolas"/>
                <a:cs typeface="Consolas"/>
                <a:sym typeface="Consolas"/>
              </a:rPr>
              <a:t>var</a:t>
            </a:r>
            <a:r>
              <a:rPr b="0" lang="en-US" sz="1800">
                <a:solidFill>
                  <a:srgbClr val="CCCCCC"/>
                </a:solidFill>
                <a:latin typeface="Consolas"/>
                <a:ea typeface="Consolas"/>
                <a:cs typeface="Consolas"/>
                <a:sym typeface="Consolas"/>
              </a:rPr>
              <a:t> </a:t>
            </a:r>
            <a:r>
              <a:rPr b="0" lang="en-US" sz="1800">
                <a:solidFill>
                  <a:srgbClr val="9CDCFE"/>
                </a:solidFill>
                <a:latin typeface="Consolas"/>
                <a:ea typeface="Consolas"/>
                <a:cs typeface="Consolas"/>
                <a:sym typeface="Consolas"/>
              </a:rPr>
              <a:t>mongoose</a:t>
            </a:r>
            <a:r>
              <a:rPr b="0" lang="en-US" sz="1800">
                <a:solidFill>
                  <a:srgbClr val="CCCCCC"/>
                </a:solidFill>
                <a:latin typeface="Consolas"/>
                <a:ea typeface="Consolas"/>
                <a:cs typeface="Consolas"/>
                <a:sym typeface="Consolas"/>
              </a:rPr>
              <a:t> </a:t>
            </a:r>
            <a:r>
              <a:rPr b="0" lang="en-US" sz="1800">
                <a:solidFill>
                  <a:srgbClr val="D4D4D4"/>
                </a:solidFill>
                <a:latin typeface="Consolas"/>
                <a:ea typeface="Consolas"/>
                <a:cs typeface="Consolas"/>
                <a:sym typeface="Consolas"/>
              </a:rPr>
              <a:t>=</a:t>
            </a:r>
            <a:r>
              <a:rPr b="0" lang="en-US" sz="1800">
                <a:solidFill>
                  <a:srgbClr val="CCCCCC"/>
                </a:solidFill>
                <a:latin typeface="Consolas"/>
                <a:ea typeface="Consolas"/>
                <a:cs typeface="Consolas"/>
                <a:sym typeface="Consolas"/>
              </a:rPr>
              <a:t> </a:t>
            </a:r>
            <a:r>
              <a:rPr b="0" lang="en-US" sz="1800">
                <a:solidFill>
                  <a:srgbClr val="DCDCAA"/>
                </a:solidFill>
                <a:latin typeface="Consolas"/>
                <a:ea typeface="Consolas"/>
                <a:cs typeface="Consolas"/>
                <a:sym typeface="Consolas"/>
              </a:rPr>
              <a:t>require</a:t>
            </a:r>
            <a:r>
              <a:rPr b="0" lang="en-US" sz="1800">
                <a:solidFill>
                  <a:srgbClr val="CCCCCC"/>
                </a:solidFill>
                <a:latin typeface="Consolas"/>
                <a:ea typeface="Consolas"/>
                <a:cs typeface="Consolas"/>
                <a:sym typeface="Consolas"/>
              </a:rPr>
              <a:t>(</a:t>
            </a:r>
            <a:r>
              <a:rPr b="0" lang="en-US" sz="1800">
                <a:solidFill>
                  <a:srgbClr val="CE9178"/>
                </a:solidFill>
                <a:latin typeface="Consolas"/>
                <a:ea typeface="Consolas"/>
                <a:cs typeface="Consolas"/>
                <a:sym typeface="Consolas"/>
              </a:rPr>
              <a:t>'mongoose’),</a:t>
            </a:r>
            <a:br>
              <a:rPr b="0" lang="en-US" sz="1800">
                <a:solidFill>
                  <a:srgbClr val="CE9178"/>
                </a:solidFill>
                <a:latin typeface="Consolas"/>
                <a:ea typeface="Consolas"/>
                <a:cs typeface="Consolas"/>
                <a:sym typeface="Consolas"/>
              </a:rPr>
            </a:br>
            <a:r>
              <a:rPr b="0" lang="en-US" sz="1800">
                <a:solidFill>
                  <a:srgbClr val="CE9178"/>
                </a:solidFill>
                <a:latin typeface="Consolas"/>
                <a:ea typeface="Consolas"/>
                <a:cs typeface="Consolas"/>
                <a:sym typeface="Consolas"/>
              </a:rPr>
              <a:t>Schema = mongoose.Schema,</a:t>
            </a:r>
            <a:br>
              <a:rPr b="0" lang="en-US" sz="1800">
                <a:solidFill>
                  <a:srgbClr val="CE9178"/>
                </a:solidFill>
                <a:latin typeface="Consolas"/>
                <a:ea typeface="Consolas"/>
                <a:cs typeface="Consolas"/>
                <a:sym typeface="Consolas"/>
              </a:rPr>
            </a:br>
            <a:r>
              <a:rPr b="0" lang="en-US" sz="1800">
                <a:solidFill>
                  <a:srgbClr val="CE9178"/>
                </a:solidFill>
                <a:latin typeface="Consolas"/>
                <a:ea typeface="Consolas"/>
                <a:cs typeface="Consolas"/>
                <a:sym typeface="Consolas"/>
              </a:rPr>
              <a:t>passportLocalMongoose = require('</a:t>
            </a:r>
            <a:r>
              <a:rPr b="0" lang="en-US" sz="1800">
                <a:solidFill>
                  <a:srgbClr val="9CDCFE"/>
                </a:solidFill>
                <a:latin typeface="Consolas"/>
                <a:ea typeface="Consolas"/>
                <a:cs typeface="Consolas"/>
                <a:sym typeface="Consolas"/>
              </a:rPr>
              <a:t>passport</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local</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mongoose</a:t>
            </a:r>
            <a:r>
              <a:rPr b="0" lang="en-US" sz="1800">
                <a:solidFill>
                  <a:srgbClr val="CCCCCC"/>
                </a:solidFill>
                <a:latin typeface="Consolas"/>
                <a:ea typeface="Consolas"/>
                <a:cs typeface="Consolas"/>
                <a:sym typeface="Consolas"/>
              </a:rPr>
              <a:t>’); </a:t>
            </a:r>
            <a:endParaRPr/>
          </a:p>
          <a:p>
            <a:pPr indent="0" lvl="0" marL="114300" rtl="0" algn="l">
              <a:lnSpc>
                <a:spcPct val="90000"/>
              </a:lnSpc>
              <a:spcBef>
                <a:spcPts val="1000"/>
              </a:spcBef>
              <a:spcAft>
                <a:spcPts val="0"/>
              </a:spcAft>
              <a:buSzPts val="1800"/>
              <a:buNone/>
            </a:pPr>
            <a:br>
              <a:rPr b="0" lang="en-US" sz="1800">
                <a:solidFill>
                  <a:srgbClr val="CCCCCC"/>
                </a:solidFill>
                <a:latin typeface="Consolas"/>
                <a:ea typeface="Consolas"/>
                <a:cs typeface="Consolas"/>
                <a:sym typeface="Consolas"/>
              </a:rPr>
            </a:br>
            <a:r>
              <a:rPr b="0" lang="en-US" sz="1800">
                <a:solidFill>
                  <a:srgbClr val="569CD6"/>
                </a:solidFill>
                <a:latin typeface="Consolas"/>
                <a:ea typeface="Consolas"/>
                <a:cs typeface="Consolas"/>
                <a:sym typeface="Consolas"/>
              </a:rPr>
              <a:t>var</a:t>
            </a:r>
            <a:r>
              <a:rPr b="0" lang="en-US" sz="1800">
                <a:solidFill>
                  <a:srgbClr val="CCCCCC"/>
                </a:solidFill>
                <a:latin typeface="Consolas"/>
                <a:ea typeface="Consolas"/>
                <a:cs typeface="Consolas"/>
                <a:sym typeface="Consolas"/>
              </a:rPr>
              <a:t> </a:t>
            </a:r>
            <a:r>
              <a:rPr b="0" lang="en-US" sz="1800">
                <a:solidFill>
                  <a:srgbClr val="9CDCFE"/>
                </a:solidFill>
                <a:latin typeface="Consolas"/>
                <a:ea typeface="Consolas"/>
                <a:cs typeface="Consolas"/>
                <a:sym typeface="Consolas"/>
              </a:rPr>
              <a:t>User</a:t>
            </a:r>
            <a:r>
              <a:rPr b="0" lang="en-US" sz="1800">
                <a:solidFill>
                  <a:srgbClr val="CCCCCC"/>
                </a:solidFill>
                <a:latin typeface="Consolas"/>
                <a:ea typeface="Consolas"/>
                <a:cs typeface="Consolas"/>
                <a:sym typeface="Consolas"/>
              </a:rPr>
              <a:t> </a:t>
            </a:r>
            <a:r>
              <a:rPr b="0" lang="en-US" sz="1800">
                <a:solidFill>
                  <a:srgbClr val="D4D4D4"/>
                </a:solidFill>
                <a:latin typeface="Consolas"/>
                <a:ea typeface="Consolas"/>
                <a:cs typeface="Consolas"/>
                <a:sym typeface="Consolas"/>
              </a:rPr>
              <a:t>=</a:t>
            </a:r>
            <a:r>
              <a:rPr b="0" lang="en-US" sz="1800">
                <a:solidFill>
                  <a:srgbClr val="CCCCCC"/>
                </a:solidFill>
                <a:latin typeface="Consolas"/>
                <a:ea typeface="Consolas"/>
                <a:cs typeface="Consolas"/>
                <a:sym typeface="Consolas"/>
              </a:rPr>
              <a:t> </a:t>
            </a:r>
            <a:r>
              <a:rPr b="0" lang="en-US" sz="1800">
                <a:solidFill>
                  <a:srgbClr val="569CD6"/>
                </a:solidFill>
                <a:latin typeface="Consolas"/>
                <a:ea typeface="Consolas"/>
                <a:cs typeface="Consolas"/>
                <a:sym typeface="Consolas"/>
              </a:rPr>
              <a:t>new</a:t>
            </a:r>
            <a:r>
              <a:rPr b="0" lang="en-US" sz="1800">
                <a:solidFill>
                  <a:srgbClr val="CCCCCC"/>
                </a:solidFill>
                <a:latin typeface="Consolas"/>
                <a:ea typeface="Consolas"/>
                <a:cs typeface="Consolas"/>
                <a:sym typeface="Consolas"/>
              </a:rPr>
              <a:t> </a:t>
            </a:r>
            <a:r>
              <a:rPr b="0" lang="en-US" sz="1800">
                <a:solidFill>
                  <a:srgbClr val="DCDCAA"/>
                </a:solidFill>
                <a:latin typeface="Consolas"/>
                <a:ea typeface="Consolas"/>
                <a:cs typeface="Consolas"/>
                <a:sym typeface="Consolas"/>
              </a:rPr>
              <a:t>Schema</a:t>
            </a:r>
            <a:r>
              <a:rPr b="0" lang="en-US" sz="1800">
                <a:solidFill>
                  <a:srgbClr val="CCCCCC"/>
                </a:solidFill>
                <a:latin typeface="Consolas"/>
                <a:ea typeface="Consolas"/>
                <a:cs typeface="Consolas"/>
                <a:sym typeface="Consolas"/>
              </a:rPr>
              <a:t>({}); </a:t>
            </a:r>
            <a:endParaRPr/>
          </a:p>
          <a:p>
            <a:pPr indent="0" lvl="0" marL="114300" rtl="0" algn="l">
              <a:lnSpc>
                <a:spcPct val="90000"/>
              </a:lnSpc>
              <a:spcBef>
                <a:spcPts val="1000"/>
              </a:spcBef>
              <a:spcAft>
                <a:spcPts val="0"/>
              </a:spcAft>
              <a:buSzPts val="1800"/>
              <a:buNone/>
            </a:pPr>
            <a:r>
              <a:rPr b="0" lang="en-US" sz="1800">
                <a:solidFill>
                  <a:srgbClr val="9CDCFE"/>
                </a:solidFill>
                <a:latin typeface="Consolas"/>
                <a:ea typeface="Consolas"/>
                <a:cs typeface="Consolas"/>
                <a:sym typeface="Consolas"/>
              </a:rPr>
              <a:t>User</a:t>
            </a:r>
            <a:r>
              <a:rPr b="0" lang="en-US" sz="1800">
                <a:solidFill>
                  <a:srgbClr val="CCCCCC"/>
                </a:solidFill>
                <a:latin typeface="Consolas"/>
                <a:ea typeface="Consolas"/>
                <a:cs typeface="Consolas"/>
                <a:sym typeface="Consolas"/>
              </a:rPr>
              <a:t>.</a:t>
            </a:r>
            <a:r>
              <a:rPr b="0" lang="en-US" sz="1800">
                <a:solidFill>
                  <a:srgbClr val="DCDCAA"/>
                </a:solidFill>
                <a:latin typeface="Consolas"/>
                <a:ea typeface="Consolas"/>
                <a:cs typeface="Consolas"/>
                <a:sym typeface="Consolas"/>
              </a:rPr>
              <a:t>plugin</a:t>
            </a:r>
            <a:r>
              <a:rPr b="0" lang="en-US" sz="1800">
                <a:solidFill>
                  <a:srgbClr val="CCCCCC"/>
                </a:solidFill>
                <a:latin typeface="Consolas"/>
                <a:ea typeface="Consolas"/>
                <a:cs typeface="Consolas"/>
                <a:sym typeface="Consolas"/>
              </a:rPr>
              <a:t>(</a:t>
            </a:r>
            <a:r>
              <a:rPr b="0" lang="en-US" sz="1800">
                <a:solidFill>
                  <a:srgbClr val="9CDCFE"/>
                </a:solidFill>
                <a:latin typeface="Consolas"/>
                <a:ea typeface="Consolas"/>
                <a:cs typeface="Consolas"/>
                <a:sym typeface="Consolas"/>
              </a:rPr>
              <a:t>passportLocalMongoose</a:t>
            </a:r>
            <a:r>
              <a:rPr b="0" lang="en-US" sz="1800">
                <a:solidFill>
                  <a:srgbClr val="CCCCCC"/>
                </a:solidFill>
                <a:latin typeface="Consolas"/>
                <a:ea typeface="Consolas"/>
                <a:cs typeface="Consolas"/>
                <a:sym typeface="Consolas"/>
              </a:rPr>
              <a:t>); </a:t>
            </a:r>
            <a:endParaRPr/>
          </a:p>
          <a:p>
            <a:pPr indent="0" lvl="0" marL="114300" rtl="0" algn="l">
              <a:lnSpc>
                <a:spcPct val="90000"/>
              </a:lnSpc>
              <a:spcBef>
                <a:spcPts val="1000"/>
              </a:spcBef>
              <a:spcAft>
                <a:spcPts val="0"/>
              </a:spcAft>
              <a:buSzPts val="1800"/>
              <a:buNone/>
            </a:pPr>
            <a:br>
              <a:rPr b="0" lang="en-US" sz="1800">
                <a:solidFill>
                  <a:srgbClr val="CCCCCC"/>
                </a:solidFill>
                <a:latin typeface="Consolas"/>
                <a:ea typeface="Consolas"/>
                <a:cs typeface="Consolas"/>
                <a:sym typeface="Consolas"/>
              </a:rPr>
            </a:br>
            <a:r>
              <a:rPr b="0" lang="en-US" sz="1800">
                <a:solidFill>
                  <a:srgbClr val="4EC9B0"/>
                </a:solidFill>
                <a:latin typeface="Consolas"/>
                <a:ea typeface="Consolas"/>
                <a:cs typeface="Consolas"/>
                <a:sym typeface="Consolas"/>
              </a:rPr>
              <a:t>module</a:t>
            </a:r>
            <a:r>
              <a:rPr b="0" lang="en-US" sz="1800">
                <a:solidFill>
                  <a:srgbClr val="CCCCCC"/>
                </a:solidFill>
                <a:latin typeface="Consolas"/>
                <a:ea typeface="Consolas"/>
                <a:cs typeface="Consolas"/>
                <a:sym typeface="Consolas"/>
              </a:rPr>
              <a:t>.</a:t>
            </a:r>
            <a:r>
              <a:rPr b="0" lang="en-US" sz="1800">
                <a:solidFill>
                  <a:srgbClr val="4EC9B0"/>
                </a:solidFill>
                <a:latin typeface="Consolas"/>
                <a:ea typeface="Consolas"/>
                <a:cs typeface="Consolas"/>
                <a:sym typeface="Consolas"/>
              </a:rPr>
              <a:t>exports</a:t>
            </a:r>
            <a:r>
              <a:rPr b="0" lang="en-US" sz="1800">
                <a:solidFill>
                  <a:srgbClr val="CCCCCC"/>
                </a:solidFill>
                <a:latin typeface="Consolas"/>
                <a:ea typeface="Consolas"/>
                <a:cs typeface="Consolas"/>
                <a:sym typeface="Consolas"/>
              </a:rPr>
              <a:t> </a:t>
            </a:r>
            <a:r>
              <a:rPr b="0" lang="en-US" sz="1800">
                <a:solidFill>
                  <a:srgbClr val="D4D4D4"/>
                </a:solidFill>
                <a:latin typeface="Consolas"/>
                <a:ea typeface="Consolas"/>
                <a:cs typeface="Consolas"/>
                <a:sym typeface="Consolas"/>
              </a:rPr>
              <a:t>=</a:t>
            </a:r>
            <a:r>
              <a:rPr b="0" lang="en-US" sz="1800">
                <a:solidFill>
                  <a:srgbClr val="CCCCCC"/>
                </a:solidFill>
                <a:latin typeface="Consolas"/>
                <a:ea typeface="Consolas"/>
                <a:cs typeface="Consolas"/>
                <a:sym typeface="Consolas"/>
              </a:rPr>
              <a:t> </a:t>
            </a:r>
            <a:r>
              <a:rPr b="0" lang="en-US" sz="1800">
                <a:solidFill>
                  <a:srgbClr val="9CDCFE"/>
                </a:solidFill>
                <a:latin typeface="Consolas"/>
                <a:ea typeface="Consolas"/>
                <a:cs typeface="Consolas"/>
                <a:sym typeface="Consolas"/>
              </a:rPr>
              <a:t>mongoose</a:t>
            </a:r>
            <a:r>
              <a:rPr b="0" lang="en-US" sz="1800">
                <a:solidFill>
                  <a:srgbClr val="CCCCCC"/>
                </a:solidFill>
                <a:latin typeface="Consolas"/>
                <a:ea typeface="Consolas"/>
                <a:cs typeface="Consolas"/>
                <a:sym typeface="Consolas"/>
              </a:rPr>
              <a:t>.</a:t>
            </a:r>
            <a:r>
              <a:rPr b="0" lang="en-US" sz="1800">
                <a:solidFill>
                  <a:srgbClr val="DCDCAA"/>
                </a:solidFill>
                <a:latin typeface="Consolas"/>
                <a:ea typeface="Consolas"/>
                <a:cs typeface="Consolas"/>
                <a:sym typeface="Consolas"/>
              </a:rPr>
              <a:t>model</a:t>
            </a:r>
            <a:r>
              <a:rPr b="0" lang="en-US" sz="1800">
                <a:solidFill>
                  <a:srgbClr val="CCCCCC"/>
                </a:solidFill>
                <a:latin typeface="Consolas"/>
                <a:ea typeface="Consolas"/>
                <a:cs typeface="Consolas"/>
                <a:sym typeface="Consolas"/>
              </a:rPr>
              <a:t>(</a:t>
            </a:r>
            <a:r>
              <a:rPr b="0" lang="en-US" sz="1800">
                <a:solidFill>
                  <a:srgbClr val="CE9178"/>
                </a:solidFill>
                <a:latin typeface="Consolas"/>
                <a:ea typeface="Consolas"/>
                <a:cs typeface="Consolas"/>
                <a:sym typeface="Consolas"/>
              </a:rPr>
              <a:t>'User'</a:t>
            </a:r>
            <a:r>
              <a:rPr b="0" lang="en-US" sz="1800">
                <a:solidFill>
                  <a:srgbClr val="CCCCCC"/>
                </a:solidFill>
                <a:latin typeface="Consolas"/>
                <a:ea typeface="Consolas"/>
                <a:cs typeface="Consolas"/>
                <a:sym typeface="Consolas"/>
              </a:rPr>
              <a:t>, </a:t>
            </a:r>
            <a:r>
              <a:rPr b="0" lang="en-US" sz="1800">
                <a:solidFill>
                  <a:srgbClr val="9CDCFE"/>
                </a:solidFill>
                <a:latin typeface="Consolas"/>
                <a:ea typeface="Consolas"/>
                <a:cs typeface="Consolas"/>
                <a:sym typeface="Consolas"/>
              </a:rPr>
              <a:t>User</a:t>
            </a:r>
            <a:r>
              <a:rPr b="0" lang="en-US" sz="1800">
                <a:solidFill>
                  <a:srgbClr val="CCCCCC"/>
                </a:solidFill>
                <a:latin typeface="Consolas"/>
                <a:ea typeface="Consolas"/>
                <a:cs typeface="Consolas"/>
                <a:sym typeface="Consolas"/>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Use Passport</a:t>
            </a:r>
            <a:endParaRPr/>
          </a:p>
        </p:txBody>
      </p:sp>
      <p:sp>
        <p:nvSpPr>
          <p:cNvPr id="443" name="Google Shape;443;p11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Strategies</a:t>
            </a:r>
            <a:endParaRPr/>
          </a:p>
          <a:p>
            <a:pPr indent="-342900" lvl="1" marL="914400" rtl="0" algn="just">
              <a:lnSpc>
                <a:spcPct val="90000"/>
              </a:lnSpc>
              <a:spcBef>
                <a:spcPts val="500"/>
              </a:spcBef>
              <a:spcAft>
                <a:spcPts val="0"/>
              </a:spcAft>
              <a:buSzPts val="1800"/>
              <a:buChar char="•"/>
            </a:pPr>
            <a:r>
              <a:rPr lang="en-US"/>
              <a:t>Passport uses the concept of strategies to authenticate requests. </a:t>
            </a:r>
            <a:endParaRPr/>
          </a:p>
          <a:p>
            <a:pPr indent="-342900" lvl="1" marL="914400" rtl="0" algn="just">
              <a:lnSpc>
                <a:spcPct val="90000"/>
              </a:lnSpc>
              <a:spcBef>
                <a:spcPts val="500"/>
              </a:spcBef>
              <a:spcAft>
                <a:spcPts val="0"/>
              </a:spcAft>
              <a:buSzPts val="1800"/>
              <a:buChar char="•"/>
            </a:pPr>
            <a:r>
              <a:rPr lang="en-US"/>
              <a:t>Strategies can range from verifying username and password credentials, delegated authentication using OAuth (for example, via Facebook or Twitter), or federated authentication using OpenID.</a:t>
            </a:r>
            <a:endParaRPr/>
          </a:p>
          <a:p>
            <a:pPr indent="-342900" lvl="1" marL="914400" rtl="0" algn="just">
              <a:lnSpc>
                <a:spcPct val="90000"/>
              </a:lnSpc>
              <a:spcBef>
                <a:spcPts val="500"/>
              </a:spcBef>
              <a:spcAft>
                <a:spcPts val="0"/>
              </a:spcAft>
              <a:buSzPts val="1800"/>
              <a:buChar char="•"/>
            </a:pPr>
            <a:r>
              <a:rPr lang="en-US"/>
              <a:t>Before authenticating requests, the strategy (or strategies) used by an application must be configured.</a:t>
            </a:r>
            <a:endParaRPr/>
          </a:p>
        </p:txBody>
      </p:sp>
      <p:sp>
        <p:nvSpPr>
          <p:cNvPr id="444" name="Google Shape;444;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5" name="Google Shape;445;p114"/>
          <p:cNvSpPr txBox="1"/>
          <p:nvPr/>
        </p:nvSpPr>
        <p:spPr>
          <a:xfrm>
            <a:off x="1576136" y="4326264"/>
            <a:ext cx="6097604" cy="215443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CDCFE"/>
                </a:solidFill>
                <a:latin typeface="Consolas"/>
                <a:ea typeface="Consolas"/>
                <a:cs typeface="Consolas"/>
                <a:sym typeface="Consolas"/>
              </a:rPr>
              <a:t>passport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use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new</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LocalStrategy</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function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password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done</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findOne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username:</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username</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569CD6"/>
                </a:solidFill>
                <a:latin typeface="Consolas"/>
                <a:ea typeface="Consolas"/>
                <a:cs typeface="Consolas"/>
                <a:sym typeface="Consolas"/>
              </a:rPr>
              <a:t>function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C586C0"/>
                </a:solidFill>
                <a:latin typeface="Consolas"/>
                <a:ea typeface="Consolas"/>
                <a:cs typeface="Consolas"/>
                <a:sym typeface="Consolas"/>
              </a:rPr>
              <a:t>return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done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err</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user</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C586C0"/>
                </a:solidFill>
                <a:latin typeface="Consolas"/>
                <a:ea typeface="Consolas"/>
                <a:cs typeface="Consolas"/>
                <a:sym typeface="Consolas"/>
              </a:rPr>
              <a:t>return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done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null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false</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user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verifyPassword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password</a:t>
            </a: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C586C0"/>
                </a:solidFill>
                <a:latin typeface="Consolas"/>
                <a:ea typeface="Consolas"/>
                <a:cs typeface="Consolas"/>
                <a:sym typeface="Consolas"/>
              </a:rPr>
              <a:t>return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done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null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false</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return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done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569CD6"/>
                </a:solidFill>
                <a:latin typeface="Consolas"/>
                <a:ea typeface="Consolas"/>
                <a:cs typeface="Consolas"/>
                <a:sym typeface="Consolas"/>
              </a:rPr>
              <a:t>null</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user</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46" name="Google Shape;446;p114"/>
          <p:cNvSpPr txBox="1"/>
          <p:nvPr/>
        </p:nvSpPr>
        <p:spPr>
          <a:xfrm>
            <a:off x="7863841" y="4326264"/>
            <a:ext cx="3489960" cy="22467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Passport has a comprehensive set of over 480 authentication strategies covering social networking, enterprise integration, API services, and more.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Use Passport – 2</a:t>
            </a:r>
            <a:endParaRPr/>
          </a:p>
        </p:txBody>
      </p:sp>
      <p:sp>
        <p:nvSpPr>
          <p:cNvPr id="452" name="Google Shape;452;p115"/>
          <p:cNvSpPr txBox="1"/>
          <p:nvPr>
            <p:ph idx="1" type="body"/>
          </p:nvPr>
        </p:nvSpPr>
        <p:spPr>
          <a:xfrm>
            <a:off x="838200" y="1305177"/>
            <a:ext cx="10591060" cy="5090423"/>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Sessions</a:t>
            </a:r>
            <a:endParaRPr/>
          </a:p>
          <a:p>
            <a:pPr indent="-342900" lvl="1" marL="914400" rtl="0" algn="just">
              <a:lnSpc>
                <a:spcPct val="90000"/>
              </a:lnSpc>
              <a:spcBef>
                <a:spcPts val="500"/>
              </a:spcBef>
              <a:spcAft>
                <a:spcPts val="0"/>
              </a:spcAft>
              <a:buSzPts val="1800"/>
              <a:buChar char="•"/>
            </a:pPr>
            <a:r>
              <a:rPr lang="en-US"/>
              <a:t>Passport will maintain persistent login sessions. </a:t>
            </a:r>
            <a:endParaRPr/>
          </a:p>
          <a:p>
            <a:pPr indent="-342900" lvl="1" marL="914400" rtl="0" algn="just">
              <a:lnSpc>
                <a:spcPct val="90000"/>
              </a:lnSpc>
              <a:spcBef>
                <a:spcPts val="500"/>
              </a:spcBef>
              <a:spcAft>
                <a:spcPts val="0"/>
              </a:spcAft>
              <a:buSzPts val="1800"/>
              <a:buChar char="•"/>
            </a:pPr>
            <a:r>
              <a:rPr lang="en-US"/>
              <a:t>In order for persistent sessions to work, the authenticated user must be serialized to the session, and deserialized when subsequent requests are made.</a:t>
            </a:r>
            <a:endParaRPr/>
          </a:p>
        </p:txBody>
      </p:sp>
      <p:sp>
        <p:nvSpPr>
          <p:cNvPr id="453" name="Google Shape;453;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4" name="Google Shape;454;p115"/>
          <p:cNvSpPr txBox="1"/>
          <p:nvPr/>
        </p:nvSpPr>
        <p:spPr>
          <a:xfrm>
            <a:off x="1800726" y="3603881"/>
            <a:ext cx="5937986" cy="203132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passport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serializeUser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done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done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null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9CDCFE"/>
                </a:solidFill>
                <a:latin typeface="Consolas"/>
                <a:ea typeface="Consolas"/>
                <a:cs typeface="Consolas"/>
                <a:sym typeface="Consolas"/>
              </a:rPr>
              <a:t>passport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deserializeUser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done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findById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done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1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Use Passport – 3</a:t>
            </a:r>
            <a:endParaRPr/>
          </a:p>
        </p:txBody>
      </p:sp>
      <p:sp>
        <p:nvSpPr>
          <p:cNvPr id="460" name="Google Shape;460;p11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Middleware</a:t>
            </a:r>
            <a:endParaRPr/>
          </a:p>
          <a:p>
            <a:pPr indent="-342900" lvl="1" marL="914400" rtl="0" algn="just">
              <a:lnSpc>
                <a:spcPct val="90000"/>
              </a:lnSpc>
              <a:spcBef>
                <a:spcPts val="500"/>
              </a:spcBef>
              <a:spcAft>
                <a:spcPts val="0"/>
              </a:spcAft>
              <a:buSzPts val="1800"/>
              <a:buChar char="•"/>
            </a:pPr>
            <a:r>
              <a:rPr lang="en-US"/>
              <a:t>To use Passport in an Express or Connect-based application, configure it with the required </a:t>
            </a:r>
            <a:r>
              <a:rPr b="1" lang="en-US"/>
              <a:t>passport.initialize() </a:t>
            </a:r>
            <a:r>
              <a:rPr lang="en-US"/>
              <a:t>middleware. </a:t>
            </a:r>
            <a:endParaRPr/>
          </a:p>
          <a:p>
            <a:pPr indent="-342900" lvl="1" marL="914400" rtl="0" algn="just">
              <a:lnSpc>
                <a:spcPct val="90000"/>
              </a:lnSpc>
              <a:spcBef>
                <a:spcPts val="500"/>
              </a:spcBef>
              <a:spcAft>
                <a:spcPts val="0"/>
              </a:spcAft>
              <a:buSzPts val="1800"/>
              <a:buChar char="•"/>
            </a:pPr>
            <a:r>
              <a:rPr lang="en-US"/>
              <a:t>If your application uses persistent login sessions (recommended, but not required), </a:t>
            </a:r>
            <a:r>
              <a:rPr b="1" lang="en-US"/>
              <a:t>passport.session() </a:t>
            </a:r>
            <a:r>
              <a:rPr lang="en-US"/>
              <a:t>middleware must also be used.</a:t>
            </a:r>
            <a:endParaRPr/>
          </a:p>
        </p:txBody>
      </p:sp>
      <p:sp>
        <p:nvSpPr>
          <p:cNvPr id="461" name="Google Shape;461;p1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2" name="Google Shape;462;p116"/>
          <p:cNvSpPr txBox="1"/>
          <p:nvPr/>
        </p:nvSpPr>
        <p:spPr>
          <a:xfrm>
            <a:off x="1169469" y="3838440"/>
            <a:ext cx="10515600" cy="116955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var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'express-session'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secret: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'keyboard cat'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resave: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saveUninitialized: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passport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initialize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CDCFE"/>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passport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session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1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Use Passport – 4</a:t>
            </a:r>
            <a:endParaRPr/>
          </a:p>
        </p:txBody>
      </p:sp>
      <p:sp>
        <p:nvSpPr>
          <p:cNvPr id="468" name="Google Shape;468;p11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a:t>Authenticate Requests</a:t>
            </a:r>
            <a:endParaRPr/>
          </a:p>
          <a:p>
            <a:pPr indent="-342900" lvl="1" marL="914400" rtl="0" algn="just">
              <a:lnSpc>
                <a:spcPct val="90000"/>
              </a:lnSpc>
              <a:spcBef>
                <a:spcPts val="500"/>
              </a:spcBef>
              <a:spcAft>
                <a:spcPts val="0"/>
              </a:spcAft>
              <a:buSzPts val="1800"/>
              <a:buChar char="•"/>
            </a:pPr>
            <a:r>
              <a:rPr lang="en-US"/>
              <a:t>Passport provides an authenticate() function, which is used as route middleware to authenticate requests.</a:t>
            </a:r>
            <a:endParaRPr/>
          </a:p>
        </p:txBody>
      </p:sp>
      <p:sp>
        <p:nvSpPr>
          <p:cNvPr id="469" name="Google Shape;469;p1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0" name="Google Shape;470;p117"/>
          <p:cNvSpPr txBox="1"/>
          <p:nvPr/>
        </p:nvSpPr>
        <p:spPr>
          <a:xfrm>
            <a:off x="1585761" y="3181671"/>
            <a:ext cx="7625615" cy="116955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passport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authenticate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'local'</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failureRedirect: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'/login'</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redirect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1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22: Passport Local</a:t>
            </a:r>
            <a:endParaRPr b="1" sz="4400">
              <a:solidFill>
                <a:srgbClr val="00206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1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82" name="Google Shape;482;p1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3" name="Google Shape;483;p11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Cookies + Session Authentication</a:t>
            </a:r>
            <a:endParaRPr/>
          </a:p>
        </p:txBody>
      </p:sp>
      <p:sp>
        <p:nvSpPr>
          <p:cNvPr id="484" name="Google Shape;484;p11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Cookies set on the client side by the server </a:t>
            </a:r>
            <a:endParaRPr/>
          </a:p>
          <a:p>
            <a:pPr indent="-342900" lvl="0" marL="457200" rtl="0" algn="l">
              <a:lnSpc>
                <a:spcPct val="150000"/>
              </a:lnSpc>
              <a:spcBef>
                <a:spcPts val="1000"/>
              </a:spcBef>
              <a:spcAft>
                <a:spcPts val="0"/>
              </a:spcAft>
              <a:buSzPts val="1800"/>
              <a:buChar char="•"/>
            </a:pPr>
            <a:r>
              <a:rPr lang="en-US"/>
              <a:t>Cookies used as a storage for session ID that is used as an index into server-side storage of session information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List of authentication techniques</a:t>
            </a:r>
            <a:endParaRPr/>
          </a:p>
        </p:txBody>
      </p:sp>
      <p:sp>
        <p:nvSpPr>
          <p:cNvPr id="120" name="Google Shape;120;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Password authentication</a:t>
            </a:r>
            <a:endParaRPr/>
          </a:p>
          <a:p>
            <a:pPr indent="-342900" lvl="0" marL="457200" rtl="0" algn="l">
              <a:lnSpc>
                <a:spcPct val="90000"/>
              </a:lnSpc>
              <a:spcBef>
                <a:spcPts val="1000"/>
              </a:spcBef>
              <a:spcAft>
                <a:spcPts val="0"/>
              </a:spcAft>
              <a:buClr>
                <a:schemeClr val="dk1"/>
              </a:buClr>
              <a:buSzPts val="1800"/>
              <a:buChar char="•"/>
            </a:pPr>
            <a:r>
              <a:rPr lang="en-US"/>
              <a:t>Multi-factor authentication</a:t>
            </a:r>
            <a:endParaRPr/>
          </a:p>
          <a:p>
            <a:pPr indent="-342900" lvl="0" marL="457200" rtl="0" algn="l">
              <a:lnSpc>
                <a:spcPct val="90000"/>
              </a:lnSpc>
              <a:spcBef>
                <a:spcPts val="1000"/>
              </a:spcBef>
              <a:spcAft>
                <a:spcPts val="0"/>
              </a:spcAft>
              <a:buClr>
                <a:schemeClr val="dk1"/>
              </a:buClr>
              <a:buSzPts val="1800"/>
              <a:buChar char="•"/>
            </a:pPr>
            <a:r>
              <a:rPr lang="en-US"/>
              <a:t>Biometric authentication</a:t>
            </a:r>
            <a:endParaRPr/>
          </a:p>
          <a:p>
            <a:pPr indent="-342900" lvl="1" marL="914400" rtl="0" algn="l">
              <a:lnSpc>
                <a:spcPct val="90000"/>
              </a:lnSpc>
              <a:spcBef>
                <a:spcPts val="500"/>
              </a:spcBef>
              <a:spcAft>
                <a:spcPts val="0"/>
              </a:spcAft>
              <a:buSzPts val="1800"/>
              <a:buChar char="•"/>
            </a:pPr>
            <a:r>
              <a:rPr lang="en-US"/>
              <a:t>Facial recognition</a:t>
            </a:r>
            <a:endParaRPr/>
          </a:p>
          <a:p>
            <a:pPr indent="-342900" lvl="1" marL="914400" rtl="0" algn="l">
              <a:lnSpc>
                <a:spcPct val="90000"/>
              </a:lnSpc>
              <a:spcBef>
                <a:spcPts val="500"/>
              </a:spcBef>
              <a:spcAft>
                <a:spcPts val="0"/>
              </a:spcAft>
              <a:buSzPts val="1800"/>
              <a:buChar char="•"/>
            </a:pPr>
            <a:r>
              <a:rPr lang="en-US"/>
              <a:t>Fingerprint scanners</a:t>
            </a:r>
            <a:endParaRPr/>
          </a:p>
          <a:p>
            <a:pPr indent="-342900" lvl="1" marL="914400" rtl="0" algn="l">
              <a:lnSpc>
                <a:spcPct val="90000"/>
              </a:lnSpc>
              <a:spcBef>
                <a:spcPts val="500"/>
              </a:spcBef>
              <a:spcAft>
                <a:spcPts val="0"/>
              </a:spcAft>
              <a:buSzPts val="1800"/>
              <a:buChar char="•"/>
            </a:pPr>
            <a:r>
              <a:rPr lang="en-US"/>
              <a:t>Voice Identification</a:t>
            </a:r>
            <a:endParaRPr/>
          </a:p>
          <a:p>
            <a:pPr indent="-342900" lvl="1" marL="914400" rtl="0" algn="l">
              <a:lnSpc>
                <a:spcPct val="90000"/>
              </a:lnSpc>
              <a:spcBef>
                <a:spcPts val="500"/>
              </a:spcBef>
              <a:spcAft>
                <a:spcPts val="0"/>
              </a:spcAft>
              <a:buSzPts val="1800"/>
              <a:buChar char="•"/>
            </a:pPr>
            <a:r>
              <a:rPr lang="en-US"/>
              <a:t>Certificate-based authentication</a:t>
            </a:r>
            <a:endParaRPr/>
          </a:p>
          <a:p>
            <a:pPr indent="-342900" lvl="1" marL="914400" rtl="0" algn="l">
              <a:lnSpc>
                <a:spcPct val="90000"/>
              </a:lnSpc>
              <a:spcBef>
                <a:spcPts val="500"/>
              </a:spcBef>
              <a:spcAft>
                <a:spcPts val="0"/>
              </a:spcAft>
              <a:buSzPts val="1800"/>
              <a:buChar char="•"/>
            </a:pPr>
            <a:r>
              <a:rPr lang="en-US"/>
              <a:t>Token-based authentication</a:t>
            </a:r>
            <a:endParaRPr/>
          </a:p>
          <a:p>
            <a:pPr indent="-228600" lvl="1" marL="914400" rtl="0" algn="l">
              <a:lnSpc>
                <a:spcPct val="90000"/>
              </a:lnSpc>
              <a:spcBef>
                <a:spcPts val="500"/>
              </a:spcBef>
              <a:spcAft>
                <a:spcPts val="0"/>
              </a:spcAft>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21" name="Google Shape;121;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2" name="Google Shape;122;p88"/>
          <p:cNvPicPr preferRelativeResize="0"/>
          <p:nvPr/>
        </p:nvPicPr>
        <p:blipFill rotWithShape="1">
          <a:blip r:embed="rId3">
            <a:alphaModFix/>
          </a:blip>
          <a:srcRect b="0" l="0" r="0" t="0"/>
          <a:stretch/>
        </p:blipFill>
        <p:spPr>
          <a:xfrm>
            <a:off x="7173103" y="1414914"/>
            <a:ext cx="4361674" cy="43513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2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90" name="Google Shape;490;p1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1" name="Google Shape;491;p12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Why Token-Based Authentication? </a:t>
            </a:r>
            <a:endParaRPr/>
          </a:p>
        </p:txBody>
      </p:sp>
      <p:sp>
        <p:nvSpPr>
          <p:cNvPr id="492" name="Google Shape;492;p12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Session authentication becomes a problem when we need stateless servers and scalability </a:t>
            </a:r>
            <a:endParaRPr/>
          </a:p>
          <a:p>
            <a:pPr indent="-342900" lvl="0" marL="457200" rtl="0" algn="l">
              <a:lnSpc>
                <a:spcPct val="90000"/>
              </a:lnSpc>
              <a:spcBef>
                <a:spcPts val="1000"/>
              </a:spcBef>
              <a:spcAft>
                <a:spcPts val="0"/>
              </a:spcAft>
              <a:buClr>
                <a:schemeClr val="dk1"/>
              </a:buClr>
              <a:buSzPts val="1800"/>
              <a:buChar char="•"/>
            </a:pPr>
            <a:r>
              <a:rPr lang="en-US"/>
              <a:t>Mobile application platforms have a hard time handling cookies/sessions </a:t>
            </a:r>
            <a:endParaRPr/>
          </a:p>
          <a:p>
            <a:pPr indent="-342900" lvl="0" marL="457200" rtl="0" algn="l">
              <a:lnSpc>
                <a:spcPct val="90000"/>
              </a:lnSpc>
              <a:spcBef>
                <a:spcPts val="1000"/>
              </a:spcBef>
              <a:spcAft>
                <a:spcPts val="0"/>
              </a:spcAft>
              <a:buClr>
                <a:schemeClr val="dk1"/>
              </a:buClr>
              <a:buSzPts val="1800"/>
              <a:buChar char="•"/>
            </a:pPr>
            <a:r>
              <a:rPr lang="en-US"/>
              <a:t>Sharing authentication with other applications not feasible </a:t>
            </a:r>
            <a:endParaRPr/>
          </a:p>
          <a:p>
            <a:pPr indent="-342900" lvl="0" marL="457200" rtl="0" algn="l">
              <a:lnSpc>
                <a:spcPct val="90000"/>
              </a:lnSpc>
              <a:spcBef>
                <a:spcPts val="1000"/>
              </a:spcBef>
              <a:spcAft>
                <a:spcPts val="0"/>
              </a:spcAft>
              <a:buClr>
                <a:schemeClr val="dk1"/>
              </a:buClr>
              <a:buSzPts val="1800"/>
              <a:buChar char="•"/>
            </a:pPr>
            <a:r>
              <a:rPr lang="en-US"/>
              <a:t>Cross-origin resource sharing (CORS) problem </a:t>
            </a:r>
            <a:endParaRPr/>
          </a:p>
          <a:p>
            <a:pPr indent="-342900" lvl="0" marL="457200" rtl="0" algn="l">
              <a:lnSpc>
                <a:spcPct val="90000"/>
              </a:lnSpc>
              <a:spcBef>
                <a:spcPts val="1000"/>
              </a:spcBef>
              <a:spcAft>
                <a:spcPts val="0"/>
              </a:spcAft>
              <a:buClr>
                <a:schemeClr val="dk1"/>
              </a:buClr>
              <a:buSzPts val="1800"/>
              <a:buChar char="•"/>
            </a:pPr>
            <a:r>
              <a:rPr lang="en-US"/>
              <a:t>Cross-site request forgery (CSRF)</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2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498" name="Google Shape;498;p1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9" name="Google Shape;499;p12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Token-based Authentication </a:t>
            </a:r>
            <a:endParaRPr/>
          </a:p>
        </p:txBody>
      </p:sp>
      <p:sp>
        <p:nvSpPr>
          <p:cNvPr id="500" name="Google Shape;500;p12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1000"/>
              </a:spcBef>
              <a:spcAft>
                <a:spcPts val="0"/>
              </a:spcAft>
              <a:buSzPts val="1800"/>
              <a:buFont typeface="Arial"/>
              <a:buAutoNum type="arabicPeriod"/>
            </a:pPr>
            <a:r>
              <a:rPr lang="en-US"/>
              <a:t>User requests access with their username and password</a:t>
            </a:r>
            <a:endParaRPr/>
          </a:p>
          <a:p>
            <a:pPr indent="-514350" lvl="0" marL="514350" rtl="0" algn="l">
              <a:lnSpc>
                <a:spcPct val="90000"/>
              </a:lnSpc>
              <a:spcBef>
                <a:spcPts val="1000"/>
              </a:spcBef>
              <a:spcAft>
                <a:spcPts val="0"/>
              </a:spcAft>
              <a:buSzPts val="1800"/>
              <a:buFont typeface="Arial"/>
              <a:buAutoNum type="arabicPeriod"/>
            </a:pPr>
            <a:r>
              <a:rPr lang="en-US"/>
              <a:t>Server validates credentials</a:t>
            </a:r>
            <a:endParaRPr/>
          </a:p>
          <a:p>
            <a:pPr indent="-514350" lvl="0" marL="514350" rtl="0" algn="l">
              <a:lnSpc>
                <a:spcPct val="90000"/>
              </a:lnSpc>
              <a:spcBef>
                <a:spcPts val="1000"/>
              </a:spcBef>
              <a:spcAft>
                <a:spcPts val="0"/>
              </a:spcAft>
              <a:buSzPts val="1800"/>
              <a:buFont typeface="Arial"/>
              <a:buAutoNum type="arabicPeriod"/>
            </a:pPr>
            <a:r>
              <a:rPr lang="en-US"/>
              <a:t>Server creates a signed token and sends it to the client </a:t>
            </a:r>
            <a:endParaRPr/>
          </a:p>
          <a:p>
            <a:pPr indent="0" lvl="1" marL="344487" rtl="0" algn="l">
              <a:lnSpc>
                <a:spcPct val="90000"/>
              </a:lnSpc>
              <a:spcBef>
                <a:spcPts val="500"/>
              </a:spcBef>
              <a:spcAft>
                <a:spcPts val="0"/>
              </a:spcAft>
              <a:buSzPts val="1800"/>
              <a:buNone/>
            </a:pPr>
            <a:r>
              <a:rPr lang="en-US"/>
              <a:t>  - Nothing stored on the server</a:t>
            </a:r>
            <a:endParaRPr/>
          </a:p>
          <a:p>
            <a:pPr indent="-514350" lvl="0" marL="514350" rtl="0" algn="l">
              <a:lnSpc>
                <a:spcPct val="90000"/>
              </a:lnSpc>
              <a:spcBef>
                <a:spcPts val="1000"/>
              </a:spcBef>
              <a:spcAft>
                <a:spcPts val="0"/>
              </a:spcAft>
              <a:buSzPts val="1800"/>
              <a:buFont typeface="Arial"/>
              <a:buAutoNum type="arabicPeriod"/>
            </a:pPr>
            <a:r>
              <a:rPr lang="en-US"/>
              <a:t>All subsequent requests from the client should include the token</a:t>
            </a:r>
            <a:endParaRPr/>
          </a:p>
          <a:p>
            <a:pPr indent="-514350" lvl="0" marL="514350" rtl="0" algn="l">
              <a:lnSpc>
                <a:spcPct val="90000"/>
              </a:lnSpc>
              <a:spcBef>
                <a:spcPts val="1000"/>
              </a:spcBef>
              <a:spcAft>
                <a:spcPts val="0"/>
              </a:spcAft>
              <a:buSzPts val="1800"/>
              <a:buFont typeface="Arial"/>
              <a:buAutoNum type="arabicPeriod"/>
            </a:pPr>
            <a:r>
              <a:rPr lang="en-US"/>
              <a:t>Server verifies the token and responds with data if validated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dbf2c50d81_0_0"/>
          <p:cNvSpPr txBox="1"/>
          <p:nvPr>
            <p:ph type="ctrTitle"/>
          </p:nvPr>
        </p:nvSpPr>
        <p:spPr>
          <a:xfrm>
            <a:off x="1161393" y="2241458"/>
            <a:ext cx="9869100" cy="1774500"/>
          </a:xfrm>
          <a:prstGeom prst="rect">
            <a:avLst/>
          </a:prstGeom>
          <a:gradFill>
            <a:gsLst>
              <a:gs pos="0">
                <a:srgbClr val="F6F9FC"/>
              </a:gs>
              <a:gs pos="74000">
                <a:srgbClr val="B3D1EC"/>
              </a:gs>
              <a:gs pos="83000">
                <a:srgbClr val="B3D1EC"/>
              </a:gs>
              <a:gs pos="100000">
                <a:srgbClr val="CCE0F2"/>
              </a:gs>
            </a:gsLst>
            <a:lin ang="5400012"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Passport </a:t>
            </a:r>
            <a:r>
              <a:rPr b="1" lang="en-US" sz="4400">
                <a:solidFill>
                  <a:srgbClr val="002060"/>
                </a:solidFill>
              </a:rPr>
              <a:t>Local</a:t>
            </a:r>
            <a:endParaRPr b="1" sz="4400">
              <a:solidFill>
                <a:srgbClr val="00206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2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JWT Authentication</a:t>
            </a:r>
            <a:endParaRPr b="1" sz="4400">
              <a:solidFill>
                <a:srgbClr val="00206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2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518" name="Google Shape;518;p1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9" name="Google Shape;519;p12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JSON Web Tokens (JWT) </a:t>
            </a:r>
            <a:endParaRPr/>
          </a:p>
        </p:txBody>
      </p:sp>
      <p:sp>
        <p:nvSpPr>
          <p:cNvPr id="520" name="Google Shape;520;p12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Standards based: </a:t>
            </a:r>
            <a:endParaRPr/>
          </a:p>
          <a:p>
            <a:pPr indent="-342900" lvl="1" marL="914400" rtl="0" algn="l">
              <a:lnSpc>
                <a:spcPct val="90000"/>
              </a:lnSpc>
              <a:spcBef>
                <a:spcPts val="500"/>
              </a:spcBef>
              <a:spcAft>
                <a:spcPts val="0"/>
              </a:spcAft>
              <a:buSzPts val="1800"/>
              <a:buChar char="•"/>
            </a:pPr>
            <a:r>
              <a:rPr lang="en-US"/>
              <a:t>IETF RFC 7519*</a:t>
            </a:r>
            <a:endParaRPr/>
          </a:p>
          <a:p>
            <a:pPr indent="-342900" lvl="0" marL="457200" rtl="0" algn="l">
              <a:lnSpc>
                <a:spcPct val="90000"/>
              </a:lnSpc>
              <a:spcBef>
                <a:spcPts val="1000"/>
              </a:spcBef>
              <a:spcAft>
                <a:spcPts val="0"/>
              </a:spcAft>
              <a:buClr>
                <a:schemeClr val="dk1"/>
              </a:buClr>
              <a:buSzPts val="1800"/>
              <a:buChar char="•"/>
            </a:pPr>
            <a:r>
              <a:rPr lang="en-US"/>
              <a:t>Self-contained </a:t>
            </a:r>
            <a:endParaRPr/>
          </a:p>
          <a:p>
            <a:pPr indent="-342900" lvl="1" marL="914400" rtl="0" algn="l">
              <a:lnSpc>
                <a:spcPct val="90000"/>
              </a:lnSpc>
              <a:spcBef>
                <a:spcPts val="500"/>
              </a:spcBef>
              <a:spcAft>
                <a:spcPts val="0"/>
              </a:spcAft>
              <a:buSzPts val="1800"/>
              <a:buChar char="•"/>
            </a:pPr>
            <a:r>
              <a:rPr lang="en-US"/>
              <a:t>carry all the information necessary within itself</a:t>
            </a:r>
            <a:endParaRPr/>
          </a:p>
          <a:p>
            <a:pPr indent="-342900" lvl="0" marL="457200" rtl="0" algn="l">
              <a:lnSpc>
                <a:spcPct val="90000"/>
              </a:lnSpc>
              <a:spcBef>
                <a:spcPts val="1000"/>
              </a:spcBef>
              <a:spcAft>
                <a:spcPts val="0"/>
              </a:spcAft>
              <a:buClr>
                <a:schemeClr val="dk1"/>
              </a:buClr>
              <a:buSzPts val="1800"/>
              <a:buChar char="•"/>
            </a:pPr>
            <a:r>
              <a:rPr lang="en-US"/>
              <a:t>Shareable </a:t>
            </a:r>
            <a:endParaRPr/>
          </a:p>
          <a:p>
            <a:pPr indent="-342900" lvl="1" marL="914400" rtl="0" algn="l">
              <a:lnSpc>
                <a:spcPct val="90000"/>
              </a:lnSpc>
              <a:spcBef>
                <a:spcPts val="500"/>
              </a:spcBef>
              <a:spcAft>
                <a:spcPts val="0"/>
              </a:spcAft>
              <a:buSzPts val="1800"/>
              <a:buChar char="•"/>
            </a:pPr>
            <a:r>
              <a:rPr lang="en-US"/>
              <a:t>Can share it with other applications to act on your behalf </a:t>
            </a:r>
            <a:endParaRPr/>
          </a:p>
          <a:p>
            <a:pPr indent="0" lvl="0" marL="0" rtl="0" algn="l">
              <a:lnSpc>
                <a:spcPct val="90000"/>
              </a:lnSpc>
              <a:spcBef>
                <a:spcPts val="1000"/>
              </a:spcBef>
              <a:spcAft>
                <a:spcPts val="0"/>
              </a:spcAft>
              <a:buSzPts val="1800"/>
              <a:buNone/>
            </a:pPr>
            <a:r>
              <a:rPr lang="en-US"/>
              <a:t>    Internet Engineering Task Force (IETF)</a:t>
            </a:r>
            <a:endParaRPr/>
          </a:p>
          <a:p>
            <a:pPr indent="0" lvl="0" marL="0" rtl="0" algn="l">
              <a:lnSpc>
                <a:spcPct val="90000"/>
              </a:lnSpc>
              <a:spcBef>
                <a:spcPts val="1000"/>
              </a:spcBef>
              <a:spcAft>
                <a:spcPts val="0"/>
              </a:spcAft>
              <a:buSzPts val="1800"/>
              <a:buNone/>
            </a:pPr>
            <a:r>
              <a:rPr lang="en-US"/>
              <a:t>    Request for Comments (RFC)</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2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526" name="Google Shape;526;p1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7" name="Google Shape;527;p12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JSON Web Tokens </a:t>
            </a:r>
            <a:endParaRPr/>
          </a:p>
        </p:txBody>
      </p:sp>
      <p:pic>
        <p:nvPicPr>
          <p:cNvPr id="528" name="Google Shape;528;p124"/>
          <p:cNvPicPr preferRelativeResize="0"/>
          <p:nvPr>
            <p:ph idx="1" type="body"/>
          </p:nvPr>
        </p:nvPicPr>
        <p:blipFill rotWithShape="1">
          <a:blip r:embed="rId3">
            <a:alphaModFix/>
          </a:blip>
          <a:srcRect b="0" l="0" r="0" t="0"/>
          <a:stretch/>
        </p:blipFill>
        <p:spPr>
          <a:xfrm>
            <a:off x="276851" y="1767629"/>
            <a:ext cx="11638298" cy="332274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2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JWT Authentication?</a:t>
            </a:r>
            <a:endParaRPr/>
          </a:p>
        </p:txBody>
      </p:sp>
      <p:sp>
        <p:nvSpPr>
          <p:cNvPr id="534" name="Google Shape;534;p12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JSON Web Token (JWT) is an open standard for securely transferring data within parties using a JSON object. </a:t>
            </a:r>
            <a:endParaRPr/>
          </a:p>
          <a:p>
            <a:pPr indent="-342900" lvl="1" marL="914400" rtl="0" algn="just">
              <a:lnSpc>
                <a:spcPct val="90000"/>
              </a:lnSpc>
              <a:spcBef>
                <a:spcPts val="500"/>
              </a:spcBef>
              <a:spcAft>
                <a:spcPts val="0"/>
              </a:spcAft>
              <a:buSzPts val="1800"/>
              <a:buChar char="•"/>
            </a:pPr>
            <a:r>
              <a:rPr lang="en-US"/>
              <a:t>𝗝𝗦𝗢𝗡 stands for JavaScript Object Notation - a lightweight data interchange format that is easy to read and parse. It is built on key-value pairs and array data types.</a:t>
            </a:r>
            <a:endParaRPr/>
          </a:p>
          <a:p>
            <a:pPr indent="-342900" lvl="0" marL="457200" rtl="0" algn="just">
              <a:lnSpc>
                <a:spcPct val="90000"/>
              </a:lnSpc>
              <a:spcBef>
                <a:spcPts val="1000"/>
              </a:spcBef>
              <a:spcAft>
                <a:spcPts val="0"/>
              </a:spcAft>
              <a:buSzPts val="1800"/>
              <a:buChar char="•"/>
            </a:pPr>
            <a:r>
              <a:rPr lang="en-US"/>
              <a:t>JWT is used for stateless authentication mechanisms for users and providers, this means maintaining sessions on the client side instead of storing sessions on the server.</a:t>
            </a:r>
            <a:endParaRPr/>
          </a:p>
          <a:p>
            <a:pPr indent="-342900" lvl="0" marL="457200" rtl="0" algn="just">
              <a:lnSpc>
                <a:spcPct val="90000"/>
              </a:lnSpc>
              <a:spcBef>
                <a:spcPts val="1000"/>
              </a:spcBef>
              <a:spcAft>
                <a:spcPts val="0"/>
              </a:spcAft>
              <a:buSzPts val="1800"/>
              <a:buChar char="•"/>
            </a:pPr>
            <a:r>
              <a:rPr lang="en-US"/>
              <a:t>Installing required packages: </a:t>
            </a:r>
            <a:r>
              <a:rPr lang="en-US">
                <a:latin typeface="Courier New"/>
                <a:ea typeface="Courier New"/>
                <a:cs typeface="Courier New"/>
                <a:sym typeface="Courier New"/>
              </a:rPr>
              <a:t>npm i jsonwebtoken</a:t>
            </a:r>
            <a:endParaRPr/>
          </a:p>
        </p:txBody>
      </p:sp>
      <p:sp>
        <p:nvSpPr>
          <p:cNvPr id="535" name="Google Shape;535;p1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2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JWT Structure</a:t>
            </a:r>
            <a:endParaRPr/>
          </a:p>
        </p:txBody>
      </p:sp>
      <p:sp>
        <p:nvSpPr>
          <p:cNvPr id="541" name="Google Shape;541;p12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It consists of three Base64-URL-encoded parts separated by dots (.) that form a serialized token:</a:t>
            </a:r>
            <a:endParaRPr/>
          </a:p>
          <a:p>
            <a:pPr indent="-342900" lvl="1" marL="914400" rtl="0" algn="just">
              <a:lnSpc>
                <a:spcPct val="90000"/>
              </a:lnSpc>
              <a:spcBef>
                <a:spcPts val="500"/>
              </a:spcBef>
              <a:spcAft>
                <a:spcPts val="0"/>
              </a:spcAft>
              <a:buSzPts val="1800"/>
              <a:buChar char="•"/>
            </a:pPr>
            <a:r>
              <a:rPr lang="en-US"/>
              <a:t>The header contains the type (JWT) and the hashing algorithm used, e.g. HMAC SHA256. </a:t>
            </a:r>
            <a:endParaRPr/>
          </a:p>
          <a:p>
            <a:pPr indent="-342900" lvl="1" marL="914400" rtl="0" algn="just">
              <a:lnSpc>
                <a:spcPct val="90000"/>
              </a:lnSpc>
              <a:spcBef>
                <a:spcPts val="500"/>
              </a:spcBef>
              <a:spcAft>
                <a:spcPts val="0"/>
              </a:spcAft>
              <a:buSzPts val="1800"/>
              <a:buChar char="•"/>
            </a:pPr>
            <a:r>
              <a:rPr lang="en-US"/>
              <a:t>The payload holds the claims, which are statements about the user and other data.</a:t>
            </a:r>
            <a:endParaRPr/>
          </a:p>
          <a:p>
            <a:pPr indent="-342900" lvl="1" marL="914400" rtl="0" algn="just">
              <a:lnSpc>
                <a:spcPct val="90000"/>
              </a:lnSpc>
              <a:spcBef>
                <a:spcPts val="500"/>
              </a:spcBef>
              <a:spcAft>
                <a:spcPts val="0"/>
              </a:spcAft>
              <a:buSzPts val="1800"/>
              <a:buChar char="•"/>
            </a:pPr>
            <a:r>
              <a:rPr lang="en-US"/>
              <a:t>The signature is formed by encrypting the encoded header, encoded payload, and a secret. This is used to verify the sender and message integrity. </a:t>
            </a:r>
            <a:endParaRPr/>
          </a:p>
        </p:txBody>
      </p:sp>
      <p:sp>
        <p:nvSpPr>
          <p:cNvPr id="542" name="Google Shape;542;p1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2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JWT work?</a:t>
            </a:r>
            <a:endParaRPr/>
          </a:p>
        </p:txBody>
      </p:sp>
      <p:sp>
        <p:nvSpPr>
          <p:cNvPr id="548" name="Google Shape;548;p12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server creates a signed JWT upon user authentication and sends it to the client.</a:t>
            </a:r>
            <a:endParaRPr/>
          </a:p>
        </p:txBody>
      </p:sp>
      <p:sp>
        <p:nvSpPr>
          <p:cNvPr id="549" name="Google Shape;549;p1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0" name="Google Shape;550;p127"/>
          <p:cNvPicPr preferRelativeResize="0"/>
          <p:nvPr/>
        </p:nvPicPr>
        <p:blipFill rotWithShape="1">
          <a:blip r:embed="rId3">
            <a:alphaModFix/>
          </a:blip>
          <a:srcRect b="0" l="0" r="0" t="0"/>
          <a:stretch/>
        </p:blipFill>
        <p:spPr>
          <a:xfrm>
            <a:off x="1520791" y="2460457"/>
            <a:ext cx="6987942" cy="393071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2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556" name="Google Shape;556;p1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7" name="Google Shape;557;p12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jsonwebtoken Node Module </a:t>
            </a:r>
            <a:endParaRPr/>
          </a:p>
        </p:txBody>
      </p:sp>
      <p:sp>
        <p:nvSpPr>
          <p:cNvPr id="558" name="Google Shape;558;p12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Implementation of JSON web tokens support</a:t>
            </a:r>
            <a:endParaRPr/>
          </a:p>
          <a:p>
            <a:pPr indent="0" lvl="0" marL="0" rtl="0" algn="l">
              <a:lnSpc>
                <a:spcPct val="150000"/>
              </a:lnSpc>
              <a:spcBef>
                <a:spcPts val="1000"/>
              </a:spcBef>
              <a:spcAft>
                <a:spcPts val="0"/>
              </a:spcAft>
              <a:buSzPts val="1800"/>
              <a:buNone/>
            </a:pPr>
            <a:r>
              <a:rPr lang="en-US"/>
              <a:t>	</a:t>
            </a:r>
            <a:r>
              <a:rPr b="1" lang="en-US"/>
              <a:t>npm install jsonwebtoken --save </a:t>
            </a:r>
            <a:endParaRPr/>
          </a:p>
          <a:p>
            <a:pPr indent="-342900" lvl="0" marL="457200" rtl="0" algn="l">
              <a:lnSpc>
                <a:spcPct val="150000"/>
              </a:lnSpc>
              <a:spcBef>
                <a:spcPts val="1000"/>
              </a:spcBef>
              <a:spcAft>
                <a:spcPts val="0"/>
              </a:spcAft>
              <a:buSzPts val="1800"/>
              <a:buChar char="•"/>
            </a:pPr>
            <a:r>
              <a:rPr lang="en-US"/>
              <a:t>Provides several methods: </a:t>
            </a:r>
            <a:endParaRPr/>
          </a:p>
          <a:p>
            <a:pPr indent="-342900" lvl="1" marL="914400" rtl="0" algn="l">
              <a:lnSpc>
                <a:spcPct val="150000"/>
              </a:lnSpc>
              <a:spcBef>
                <a:spcPts val="500"/>
              </a:spcBef>
              <a:spcAft>
                <a:spcPts val="0"/>
              </a:spcAft>
              <a:buSzPts val="1800"/>
              <a:buChar char="•"/>
            </a:pPr>
            <a:r>
              <a:rPr b="1" lang="en-US"/>
              <a:t>sign() </a:t>
            </a:r>
            <a:r>
              <a:rPr lang="en-US"/>
              <a:t>for signing and issuing token </a:t>
            </a:r>
            <a:endParaRPr/>
          </a:p>
          <a:p>
            <a:pPr indent="-342900" lvl="1" marL="914400" rtl="0" algn="l">
              <a:lnSpc>
                <a:spcPct val="150000"/>
              </a:lnSpc>
              <a:spcBef>
                <a:spcPts val="500"/>
              </a:spcBef>
              <a:spcAft>
                <a:spcPts val="0"/>
              </a:spcAft>
              <a:buSzPts val="1800"/>
              <a:buChar char="•"/>
            </a:pPr>
            <a:r>
              <a:rPr b="1" lang="en-US"/>
              <a:t>verify() </a:t>
            </a:r>
            <a:r>
              <a:rPr lang="en-US"/>
              <a:t>for verifying and decoding token and making it available on the request property in Express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Do I Need Database Encryption?</a:t>
            </a:r>
            <a:endParaRPr/>
          </a:p>
        </p:txBody>
      </p:sp>
      <p:sp>
        <p:nvSpPr>
          <p:cNvPr id="128" name="Google Shape;128;p89"/>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Database encryption is the process of employing an algorithm to turn readable text into "cipher text" (unreadable data). </a:t>
            </a:r>
            <a:endParaRPr/>
          </a:p>
          <a:p>
            <a:pPr indent="-342900" lvl="0" marL="457200" rtl="0" algn="just">
              <a:lnSpc>
                <a:spcPct val="90000"/>
              </a:lnSpc>
              <a:spcBef>
                <a:spcPts val="1000"/>
              </a:spcBef>
              <a:spcAft>
                <a:spcPts val="0"/>
              </a:spcAft>
              <a:buSzPts val="1800"/>
              <a:buChar char="•"/>
            </a:pPr>
            <a:r>
              <a:rPr lang="en-US"/>
              <a:t>To decode the text, use a key created by the algorithm. It is generally advised that databases be encrypted, especially for companies that deal with finance, health care, or e-commerce. </a:t>
            </a:r>
            <a:endParaRPr/>
          </a:p>
          <a:p>
            <a:pPr indent="-342900" lvl="0" marL="457200" rtl="0" algn="just">
              <a:lnSpc>
                <a:spcPct val="90000"/>
              </a:lnSpc>
              <a:spcBef>
                <a:spcPts val="1000"/>
              </a:spcBef>
              <a:spcAft>
                <a:spcPts val="0"/>
              </a:spcAft>
              <a:buSzPts val="1800"/>
              <a:buChar char="•"/>
            </a:pPr>
            <a:r>
              <a:rPr lang="en-US"/>
              <a:t>Due to the recent prevalence of cyberattacks, data theft, and data breaches, there is growing worried around personal data. </a:t>
            </a:r>
            <a:endParaRPr/>
          </a:p>
          <a:p>
            <a:pPr indent="-342900" lvl="0" marL="457200" rtl="0" algn="just">
              <a:lnSpc>
                <a:spcPct val="90000"/>
              </a:lnSpc>
              <a:spcBef>
                <a:spcPts val="1000"/>
              </a:spcBef>
              <a:spcAft>
                <a:spcPts val="0"/>
              </a:spcAft>
              <a:buSzPts val="1800"/>
              <a:buChar char="•"/>
            </a:pPr>
            <a:r>
              <a:rPr lang="en-US"/>
              <a:t>People are increasingly conscious of data security and privacy, and they want their data to be safeguarded and utilized solely as needed. </a:t>
            </a:r>
            <a:endParaRPr/>
          </a:p>
        </p:txBody>
      </p:sp>
      <p:sp>
        <p:nvSpPr>
          <p:cNvPr id="129" name="Google Shape;129;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2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Protect Routes</a:t>
            </a:r>
            <a:endParaRPr/>
          </a:p>
        </p:txBody>
      </p:sp>
      <p:sp>
        <p:nvSpPr>
          <p:cNvPr id="564" name="Google Shape;564;p12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Implement middleware to protect routes that require authentication. </a:t>
            </a:r>
            <a:endParaRPr/>
          </a:p>
          <a:p>
            <a:pPr indent="-342900" lvl="0" marL="457200" rtl="0" algn="just">
              <a:lnSpc>
                <a:spcPct val="90000"/>
              </a:lnSpc>
              <a:spcBef>
                <a:spcPts val="1000"/>
              </a:spcBef>
              <a:spcAft>
                <a:spcPts val="0"/>
              </a:spcAft>
              <a:buSzPts val="1800"/>
              <a:buChar char="•"/>
            </a:pPr>
            <a:r>
              <a:rPr lang="en-US"/>
              <a:t>For example, you can use a middleware function to verify JWT tokens:</a:t>
            </a:r>
            <a:endParaRPr/>
          </a:p>
        </p:txBody>
      </p:sp>
      <p:sp>
        <p:nvSpPr>
          <p:cNvPr id="565" name="Google Shape;565;p1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6" name="Google Shape;566;p129"/>
          <p:cNvSpPr txBox="1"/>
          <p:nvPr/>
        </p:nvSpPr>
        <p:spPr>
          <a:xfrm>
            <a:off x="1383631" y="3429000"/>
            <a:ext cx="7471612" cy="304698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A9955"/>
                </a:solidFill>
                <a:latin typeface="Consolas"/>
                <a:ea typeface="Consolas"/>
                <a:cs typeface="Consolas"/>
                <a:sym typeface="Consolas"/>
              </a:rPr>
              <a:t>// middleware/authMiddleware.js</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jwt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require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'jsonwebtoken'</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569CD6"/>
                </a:solidFill>
                <a:latin typeface="Consolas"/>
                <a:ea typeface="Consolas"/>
                <a:cs typeface="Consolas"/>
                <a:sym typeface="Consolas"/>
              </a:rPr>
              <a:t>function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verifyToken</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next</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token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header</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'Authorization'</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if</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token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return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status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401</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json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error: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'Access denied'</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586C0"/>
                </a:solidFill>
                <a:latin typeface="Consolas"/>
                <a:ea typeface="Consolas"/>
                <a:cs typeface="Consolas"/>
                <a:sym typeface="Consolas"/>
              </a:rPr>
              <a:t>try</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const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decoded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jwt</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verify</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4FC1FF"/>
                </a:solidFill>
                <a:latin typeface="Consolas"/>
                <a:ea typeface="Consolas"/>
                <a:cs typeface="Consolas"/>
                <a:sym typeface="Consolas"/>
              </a:rPr>
              <a:t>token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'your-secret-key'</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userId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4FC1FF"/>
                </a:solidFill>
                <a:latin typeface="Consolas"/>
                <a:ea typeface="Consolas"/>
                <a:cs typeface="Consolas"/>
                <a:sym typeface="Consolas"/>
              </a:rPr>
              <a:t>decoded</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9CDCFE"/>
                </a:solidFill>
                <a:latin typeface="Consolas"/>
                <a:ea typeface="Consolas"/>
                <a:cs typeface="Consolas"/>
                <a:sym typeface="Consolas"/>
              </a:rPr>
              <a:t>userId</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next</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 </a:t>
            </a:r>
            <a:r>
              <a:rPr b="0" i="0" lang="en-US" sz="1200" u="none" cap="none" strike="noStrike">
                <a:solidFill>
                  <a:srgbClr val="C586C0"/>
                </a:solidFill>
                <a:latin typeface="Consolas"/>
                <a:ea typeface="Consolas"/>
                <a:cs typeface="Consolas"/>
                <a:sym typeface="Consolas"/>
              </a:rPr>
              <a:t>catch</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error</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status</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401</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json</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error:</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'Invalid token'</a:t>
            </a: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CCCCCC"/>
                </a:solidFill>
                <a:latin typeface="Consolas"/>
                <a:ea typeface="Consolas"/>
                <a:cs typeface="Consolas"/>
                <a:sym typeface="Consolas"/>
              </a:rPr>
            </a:br>
            <a:r>
              <a:rPr b="0" i="0" lang="en-US" sz="1200" u="none" cap="none" strike="noStrike">
                <a:solidFill>
                  <a:srgbClr val="DCDCAA"/>
                </a:solidFill>
                <a:latin typeface="Consolas"/>
                <a:ea typeface="Consolas"/>
                <a:cs typeface="Consolas"/>
                <a:sym typeface="Consolas"/>
              </a:rPr>
              <a:t>module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DCDCAA"/>
                </a:solidFill>
                <a:latin typeface="Consolas"/>
                <a:ea typeface="Consolas"/>
                <a:cs typeface="Consolas"/>
                <a:sym typeface="Consolas"/>
              </a:rPr>
              <a:t>exports</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DCDCAA"/>
                </a:solidFill>
                <a:latin typeface="Consolas"/>
                <a:ea typeface="Consolas"/>
                <a:cs typeface="Consolas"/>
                <a:sym typeface="Consolas"/>
              </a:rPr>
              <a:t>verifyToken</a:t>
            </a:r>
            <a:r>
              <a:rPr b="0" i="0" lang="en-US" sz="12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3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Use Authentication Middleware</a:t>
            </a:r>
            <a:endParaRPr/>
          </a:p>
        </p:txBody>
      </p:sp>
      <p:sp>
        <p:nvSpPr>
          <p:cNvPr id="572" name="Google Shape;572;p13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Apply the authentication middleware to protect specific routes in your application:</a:t>
            </a:r>
            <a:endParaRPr/>
          </a:p>
        </p:txBody>
      </p:sp>
      <p:sp>
        <p:nvSpPr>
          <p:cNvPr id="573" name="Google Shape;573;p1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4" name="Google Shape;574;p130"/>
          <p:cNvSpPr txBox="1"/>
          <p:nvPr/>
        </p:nvSpPr>
        <p:spPr>
          <a:xfrm>
            <a:off x="1316254" y="2910725"/>
            <a:ext cx="7981749" cy="246221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routes/protectedRoute.js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router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Router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verifyToken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'../middleware/authMiddleware'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Protected route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router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verifyToken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'Protected route accessed'</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router</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3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Start Your Express Application</a:t>
            </a:r>
            <a:endParaRPr/>
          </a:p>
        </p:txBody>
      </p:sp>
      <p:sp>
        <p:nvSpPr>
          <p:cNvPr id="580" name="Google Shape;580;p13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Set up your main application file and start the Express server:</a:t>
            </a:r>
            <a:endParaRPr/>
          </a:p>
        </p:txBody>
      </p:sp>
      <p:sp>
        <p:nvSpPr>
          <p:cNvPr id="581" name="Google Shape;581;p13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2" name="Google Shape;582;p131"/>
          <p:cNvSpPr txBox="1"/>
          <p:nvPr/>
        </p:nvSpPr>
        <p:spPr>
          <a:xfrm>
            <a:off x="1152626" y="2448713"/>
            <a:ext cx="7394608"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app.js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authRoutes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'./routes/auth'</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protectedRoute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'./routes/protectedRoute'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'/auth'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authRoutes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'/protected'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protectedRoute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3000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`Server is running on port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3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Passport JWT</a:t>
            </a:r>
            <a:endParaRPr b="1" sz="4400">
              <a:solidFill>
                <a:srgbClr val="00206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594" name="Google Shape;594;p73"/>
          <p:cNvSpPr txBox="1"/>
          <p:nvPr>
            <p:ph idx="1" type="body"/>
          </p:nvPr>
        </p:nvSpPr>
        <p:spPr>
          <a:xfrm>
            <a:off x="752348" y="1450817"/>
            <a:ext cx="11538305" cy="5029883"/>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Authentication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Database Encryption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Compare Cookie and Session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Overview Passport and JWT authentication</a:t>
            </a:r>
            <a:endParaRPr/>
          </a:p>
          <a:p>
            <a:pPr indent="-254000" lvl="1" marL="800100" rtl="0" algn="l">
              <a:lnSpc>
                <a:spcPct val="120000"/>
              </a:lnSpc>
              <a:spcBef>
                <a:spcPts val="0"/>
              </a:spcBef>
              <a:spcAft>
                <a:spcPts val="0"/>
              </a:spcAft>
              <a:buClr>
                <a:srgbClr val="973735"/>
              </a:buClr>
              <a:buSzPts val="1400"/>
              <a:buFont typeface="Noto Sans Symbols"/>
              <a:buNone/>
            </a:pPr>
            <a:r>
              <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595" name="Google Shape;595;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Effect filter="fade" transition="in">
                                      <p:cBhvr>
                                        <p:cTn dur="500"/>
                                        <p:tgtEl>
                                          <p:spTgt spid="5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Effect filter="fade" transition="in">
                                      <p:cBhvr>
                                        <p:cTn dur="500"/>
                                        <p:tgtEl>
                                          <p:spTgt spid="59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animEffect filter="fade" transition="in">
                                      <p:cBhvr>
                                        <p:cTn dur="500"/>
                                        <p:tgtEl>
                                          <p:spTgt spid="59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animEffect filter="fade" transition="in">
                                      <p:cBhvr>
                                        <p:cTn dur="500"/>
                                        <p:tgtEl>
                                          <p:spTgt spid="59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animEffect filter="fade" transition="in">
                                      <p:cBhvr>
                                        <p:cTn dur="500"/>
                                        <p:tgtEl>
                                          <p:spTgt spid="59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animEffect filter="fade" transition="in">
                                      <p:cBhvr>
                                        <p:cTn dur="500"/>
                                        <p:tgtEl>
                                          <p:spTgt spid="59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94">
                                            <p:txEl>
                                              <p:pRg end="6" st="6"/>
                                            </p:txEl>
                                          </p:spTgt>
                                        </p:tgtEl>
                                        <p:attrNameLst>
                                          <p:attrName>style.visibility</p:attrName>
                                        </p:attrNameLst>
                                      </p:cBhvr>
                                      <p:to>
                                        <p:strVal val="visible"/>
                                      </p:to>
                                    </p:set>
                                    <p:animEffect filter="fade" transition="in">
                                      <p:cBhvr>
                                        <p:cTn dur="500"/>
                                        <p:tgtEl>
                                          <p:spTgt spid="59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Advantages of database encryption</a:t>
            </a:r>
            <a:endParaRPr/>
          </a:p>
        </p:txBody>
      </p:sp>
      <p:sp>
        <p:nvSpPr>
          <p:cNvPr id="135" name="Google Shape;135;p9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Avoid Security Attacks</a:t>
            </a:r>
            <a:endParaRPr/>
          </a:p>
          <a:p>
            <a:pPr indent="-342900" lvl="0" marL="457200" rtl="0" algn="l">
              <a:lnSpc>
                <a:spcPct val="90000"/>
              </a:lnSpc>
              <a:spcBef>
                <a:spcPts val="1000"/>
              </a:spcBef>
              <a:spcAft>
                <a:spcPts val="0"/>
              </a:spcAft>
              <a:buClr>
                <a:schemeClr val="dk1"/>
              </a:buClr>
              <a:buSzPts val="1800"/>
              <a:buChar char="•"/>
            </a:pPr>
            <a:r>
              <a:rPr lang="en-US"/>
              <a:t>Compliance with Security Regulations</a:t>
            </a:r>
            <a:endParaRPr/>
          </a:p>
          <a:p>
            <a:pPr indent="-342900" lvl="0" marL="457200" rtl="0" algn="l">
              <a:lnSpc>
                <a:spcPct val="90000"/>
              </a:lnSpc>
              <a:spcBef>
                <a:spcPts val="1000"/>
              </a:spcBef>
              <a:spcAft>
                <a:spcPts val="0"/>
              </a:spcAft>
              <a:buClr>
                <a:schemeClr val="dk1"/>
              </a:buClr>
              <a:buSzPts val="1800"/>
              <a:buChar char="•"/>
            </a:pPr>
            <a:r>
              <a:rPr lang="en-US"/>
              <a:t>Protecting Sensitive Data</a:t>
            </a:r>
            <a:endParaRPr/>
          </a:p>
        </p:txBody>
      </p:sp>
      <p:sp>
        <p:nvSpPr>
          <p:cNvPr id="136" name="Google Shape;136;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42" name="Google Shape;142;p5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5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Basic Access Authentication </a:t>
            </a:r>
            <a:endParaRPr/>
          </a:p>
        </p:txBody>
      </p:sp>
      <p:sp>
        <p:nvSpPr>
          <p:cNvPr id="144" name="Google Shape;144;p5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Method for HTTP user agent to provide username and password with a request </a:t>
            </a:r>
            <a:endParaRPr/>
          </a:p>
          <a:p>
            <a:pPr indent="-342900" lvl="0" marL="457200" rtl="0" algn="l">
              <a:lnSpc>
                <a:spcPct val="90000"/>
              </a:lnSpc>
              <a:spcBef>
                <a:spcPts val="1000"/>
              </a:spcBef>
              <a:spcAft>
                <a:spcPts val="0"/>
              </a:spcAft>
              <a:buClr>
                <a:schemeClr val="dk1"/>
              </a:buClr>
              <a:buSzPts val="1800"/>
              <a:buChar char="•"/>
            </a:pPr>
            <a:r>
              <a:rPr lang="en-US"/>
              <a:t>Server can challenge a client to authenticate itself </a:t>
            </a:r>
            <a:endParaRPr/>
          </a:p>
          <a:p>
            <a:pPr indent="-342900" lvl="0" marL="457200" rtl="0" algn="l">
              <a:lnSpc>
                <a:spcPct val="90000"/>
              </a:lnSpc>
              <a:spcBef>
                <a:spcPts val="1000"/>
              </a:spcBef>
              <a:spcAft>
                <a:spcPts val="0"/>
              </a:spcAft>
              <a:buClr>
                <a:schemeClr val="dk1"/>
              </a:buClr>
              <a:buSzPts val="1800"/>
              <a:buChar char="•"/>
            </a:pPr>
            <a:r>
              <a:rPr lang="en-US"/>
              <a:t>Client needs to send the username and password in response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50" name="Google Shape;150;p5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1" name="Google Shape;151;p5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Basic Access Authentication </a:t>
            </a:r>
            <a:endParaRPr/>
          </a:p>
        </p:txBody>
      </p:sp>
      <p:cxnSp>
        <p:nvCxnSpPr>
          <p:cNvPr id="152" name="Google Shape;152;p56"/>
          <p:cNvCxnSpPr/>
          <p:nvPr/>
        </p:nvCxnSpPr>
        <p:spPr>
          <a:xfrm>
            <a:off x="2354318" y="2554016"/>
            <a:ext cx="0" cy="3332300"/>
          </a:xfrm>
          <a:prstGeom prst="straightConnector1">
            <a:avLst/>
          </a:prstGeom>
          <a:noFill/>
          <a:ln cap="flat" cmpd="sng" w="76200">
            <a:solidFill>
              <a:srgbClr val="7030A0"/>
            </a:solidFill>
            <a:prstDash val="solid"/>
            <a:round/>
            <a:headEnd len="sm" w="sm" type="none"/>
            <a:tailEnd len="sm" w="sm" type="none"/>
          </a:ln>
        </p:spPr>
      </p:cxnSp>
      <p:cxnSp>
        <p:nvCxnSpPr>
          <p:cNvPr id="153" name="Google Shape;153;p56"/>
          <p:cNvCxnSpPr/>
          <p:nvPr/>
        </p:nvCxnSpPr>
        <p:spPr>
          <a:xfrm>
            <a:off x="9254358" y="2554016"/>
            <a:ext cx="0" cy="3332300"/>
          </a:xfrm>
          <a:prstGeom prst="straightConnector1">
            <a:avLst/>
          </a:prstGeom>
          <a:noFill/>
          <a:ln cap="flat" cmpd="sng" w="76200">
            <a:solidFill>
              <a:srgbClr val="0432FF"/>
            </a:solidFill>
            <a:prstDash val="solid"/>
            <a:round/>
            <a:headEnd len="sm" w="sm" type="none"/>
            <a:tailEnd len="sm" w="sm" type="none"/>
          </a:ln>
        </p:spPr>
      </p:cxnSp>
      <p:cxnSp>
        <p:nvCxnSpPr>
          <p:cNvPr id="154" name="Google Shape;154;p56"/>
          <p:cNvCxnSpPr/>
          <p:nvPr/>
        </p:nvCxnSpPr>
        <p:spPr>
          <a:xfrm>
            <a:off x="2467304" y="4230416"/>
            <a:ext cx="6663559" cy="893379"/>
          </a:xfrm>
          <a:prstGeom prst="straightConnector1">
            <a:avLst/>
          </a:prstGeom>
          <a:noFill/>
          <a:ln cap="flat" cmpd="sng" w="57150">
            <a:solidFill>
              <a:srgbClr val="FF0000"/>
            </a:solidFill>
            <a:prstDash val="solid"/>
            <a:round/>
            <a:headEnd len="sm" w="sm" type="none"/>
            <a:tailEnd len="med" w="med" type="triangle"/>
          </a:ln>
        </p:spPr>
      </p:cxnSp>
      <p:cxnSp>
        <p:nvCxnSpPr>
          <p:cNvPr id="155" name="Google Shape;155;p56"/>
          <p:cNvCxnSpPr/>
          <p:nvPr/>
        </p:nvCxnSpPr>
        <p:spPr>
          <a:xfrm flipH="1" rot="10800000">
            <a:off x="2467303" y="3247699"/>
            <a:ext cx="6663560" cy="536027"/>
          </a:xfrm>
          <a:prstGeom prst="straightConnector1">
            <a:avLst/>
          </a:prstGeom>
          <a:noFill/>
          <a:ln cap="flat" cmpd="sng" w="57150">
            <a:solidFill>
              <a:srgbClr val="FF0000"/>
            </a:solidFill>
            <a:prstDash val="solid"/>
            <a:round/>
            <a:headEnd len="med" w="med" type="triangle"/>
            <a:tailEnd len="sm" w="sm" type="none"/>
          </a:ln>
        </p:spPr>
      </p:cxnSp>
      <p:sp>
        <p:nvSpPr>
          <p:cNvPr id="156" name="Google Shape;156;p56"/>
          <p:cNvSpPr txBox="1"/>
          <p:nvPr/>
        </p:nvSpPr>
        <p:spPr>
          <a:xfrm>
            <a:off x="1836682" y="1936204"/>
            <a:ext cx="12612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Client </a:t>
            </a:r>
            <a:endParaRPr b="1" i="0" sz="2800" u="none" cap="none" strike="noStrike">
              <a:solidFill>
                <a:srgbClr val="000000"/>
              </a:solidFill>
              <a:latin typeface="Arial"/>
              <a:ea typeface="Arial"/>
              <a:cs typeface="Arial"/>
              <a:sym typeface="Arial"/>
            </a:endParaRPr>
          </a:p>
        </p:txBody>
      </p:sp>
      <p:sp>
        <p:nvSpPr>
          <p:cNvPr id="157" name="Google Shape;157;p56"/>
          <p:cNvSpPr txBox="1"/>
          <p:nvPr/>
        </p:nvSpPr>
        <p:spPr>
          <a:xfrm>
            <a:off x="8500242" y="1936204"/>
            <a:ext cx="12612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Server </a:t>
            </a:r>
            <a:endParaRPr b="1" i="0" sz="2800" u="none" cap="none" strike="noStrike">
              <a:solidFill>
                <a:srgbClr val="000000"/>
              </a:solidFill>
              <a:latin typeface="Arial"/>
              <a:ea typeface="Arial"/>
              <a:cs typeface="Arial"/>
              <a:sym typeface="Arial"/>
            </a:endParaRPr>
          </a:p>
        </p:txBody>
      </p:sp>
      <p:sp>
        <p:nvSpPr>
          <p:cNvPr id="158" name="Google Shape;158;p56"/>
          <p:cNvSpPr txBox="1"/>
          <p:nvPr/>
        </p:nvSpPr>
        <p:spPr>
          <a:xfrm>
            <a:off x="3631326" y="2459424"/>
            <a:ext cx="4529953" cy="8771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HTTP/1.1 401 Unauthorized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WWW-Authenticate: Basic </a:t>
            </a:r>
            <a:r>
              <a:rPr b="0" i="0" lang="en-US"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Arial"/>
              <a:ea typeface="Arial"/>
              <a:cs typeface="Arial"/>
              <a:sym typeface="Arial"/>
            </a:endParaRPr>
          </a:p>
        </p:txBody>
      </p:sp>
      <p:sp>
        <p:nvSpPr>
          <p:cNvPr id="159" name="Google Shape;159;p56"/>
          <p:cNvSpPr txBox="1"/>
          <p:nvPr/>
        </p:nvSpPr>
        <p:spPr>
          <a:xfrm>
            <a:off x="3631326" y="4962986"/>
            <a:ext cx="561252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GET /index.html HTTP/1.1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Authorization: Basic QWxhZGRpbjpvcGVuIHNlc2FtZQ== Host: www.fpt.edu.vn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