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70" r:id="rId3"/>
    <p:sldId id="290" r:id="rId4"/>
    <p:sldId id="299" r:id="rId5"/>
    <p:sldId id="300" r:id="rId6"/>
    <p:sldId id="301" r:id="rId7"/>
    <p:sldId id="303" r:id="rId8"/>
    <p:sldId id="304" r:id="rId9"/>
    <p:sldId id="302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26" r:id="rId21"/>
    <p:sldId id="315" r:id="rId22"/>
    <p:sldId id="316" r:id="rId23"/>
    <p:sldId id="318" r:id="rId24"/>
    <p:sldId id="319" r:id="rId25"/>
    <p:sldId id="327" r:id="rId26"/>
    <p:sldId id="317" r:id="rId27"/>
    <p:sldId id="323" r:id="rId28"/>
    <p:sldId id="320" r:id="rId29"/>
    <p:sldId id="321" r:id="rId30"/>
    <p:sldId id="322" r:id="rId31"/>
    <p:sldId id="324" r:id="rId32"/>
    <p:sldId id="325" r:id="rId33"/>
    <p:sldId id="328" r:id="rId34"/>
    <p:sldId id="329" r:id="rId35"/>
    <p:sldId id="330" r:id="rId36"/>
    <p:sldId id="331" r:id="rId37"/>
    <p:sldId id="332" r:id="rId38"/>
    <p:sldId id="334" r:id="rId39"/>
    <p:sldId id="29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9"/>
    <p:restoredTop sz="96296"/>
  </p:normalViewPr>
  <p:slideViewPr>
    <p:cSldViewPr snapToGrid="0" snapToObjects="1">
      <p:cViewPr varScale="1">
        <p:scale>
          <a:sx n="107" d="100"/>
          <a:sy n="107" d="100"/>
        </p:scale>
        <p:origin x="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CFF6-E8D7-BA40-B8DF-AF92B3770902}" type="datetimeFigureOut">
              <a:t>31/12/2022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926E-82D6-5F4B-8D0C-176071C18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expressjs.com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/resources/middleware/body-</a:t>
            </a:r>
            <a:r>
              <a:rPr lang="en-US" dirty="0" err="1"/>
              <a:t>parser.html</a:t>
            </a: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A926E-82D6-5F4B-8D0C-176071C18271}" type="slidenum">
              <a:rPr lang="en-VN" smtClean="0"/>
              <a:t>21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5771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7BC-6380-A34C-A16E-8031172A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  <a:tileRect/>
          </a:gradFill>
        </p:spPr>
        <p:txBody>
          <a:bodyPr anchor="ctr">
            <a:normAutofit/>
          </a:bodyPr>
          <a:lstStyle>
            <a:lvl1pPr algn="ctr">
              <a:defRPr sz="4400" b="1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290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9A5-10F8-4342-B548-5B9DF91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B5829-87E8-9F4C-AFDD-D68161D0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FE0B-AA12-3A40-A7D4-4BCDE4E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E7C0B-FB14-1C4E-9742-545DB394AFE2}" type="datetime1">
              <a:t>31/12/2022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9FF6-682B-2447-B028-2D17D1E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41C2-71AA-A24E-A53F-DADC82BF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68A58-903F-BD44-ADDC-36892447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8AEF-DB38-E540-8EB0-D6496572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BF40-E139-084F-82DA-D13B59A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6856E-F324-8E41-9DF3-0413EC7A5BA9}" type="datetime1">
              <a:t>31/12/2022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018A-9F36-2548-852B-D6D4E9A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F1D9-2CE1-8B4C-AB27-BB24ACF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9AE-B9F0-124E-B4CF-9C9F99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AA47EC-3873-914E-9C12-333496D18D75}" type="datetime1">
              <a:t>31/12/2022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CA60-B9A6-FE46-92DE-07C311F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34EB-B4A1-8A48-BB7C-17EAA2B1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3363" indent="0">
              <a:tabLst/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7AA1-749B-1C46-AEA0-4E04E44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</p:spPr>
        <p:txBody>
          <a:bodyPr/>
          <a:lstStyle>
            <a:lvl1pPr marL="344488" indent="-344488">
              <a:lnSpc>
                <a:spcPct val="130000"/>
              </a:lnSpc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/>
            </a:lvl1pPr>
            <a:lvl2pPr marL="685800" indent="-341313">
              <a:lnSpc>
                <a:spcPct val="13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8BF2-FB3D-BC40-8840-5E148547656B}"/>
              </a:ext>
            </a:extLst>
          </p:cNvPr>
          <p:cNvSpPr txBox="1"/>
          <p:nvPr userDrawn="1"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B8CD-C7C5-FC46-88EA-95FF6C5E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A6A9-2F4D-A141-93DB-123C040B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CE37-8D3A-9D4A-8813-3E3CAAE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33CB95-E960-A64B-AA3A-9F48B831C357}" type="datetime1">
              <a:t>31/12/2022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493B-C057-8240-958C-7FFBA5D1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D90C-992B-5141-8687-5F197B8A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EAEE-A89D-4646-8751-52D071C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CA47-0ABC-4B44-BF49-FAC7755F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3954-7859-474A-876F-92B6919A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1813-29DD-C84C-A29B-FF45FA6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DD5F5-6488-6A4A-B19B-5222E8C68D58}" type="datetime1">
              <a:t>31/12/2022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4406-EDB6-294E-97C5-7AF0269B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CC77-617D-1444-96CA-C53F9F58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AC3F-19E5-624B-BB97-9E7A6B8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0204-0B7E-B240-BA8F-BDF19D14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5027-5538-5241-8865-4F310850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85A9E-9045-FC4E-B737-C36A71E0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FB18-06AF-C94A-89B7-26D7D5AD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259DD-3E59-F54C-8F3C-96405761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22212-294E-3145-8B8F-D478624ABDCA}" type="datetime1">
              <a:t>31/12/2022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81BA8-A5D1-6141-8BCF-BA875D9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AB57E-FECB-7240-AE70-1982B2E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F4A-AF60-994E-BD88-F9575F49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23FD2-2486-F84E-A486-56626AF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33590-212E-1649-A57D-70874B116EF8}" type="datetime1">
              <a:t>31/12/2022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1D9A-0586-334E-A307-46C2749F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E015-FA5A-AA4E-88BA-75A801A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D41AE-9839-8A48-A6F8-A00F0D35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A9BBD-1D8B-FC4A-AC07-1A7FC452DD37}" type="datetime1">
              <a:t>31/12/2022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68A07-7F35-5B4C-A5E9-A0E6DBC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ED146-EDE0-C64B-B97C-6E58718D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6131-74D4-CE43-BC06-7CAC03CC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DFB9-54C4-2E48-BF57-ECADE33C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A6AF5-C91D-334C-BDAE-08EE25DD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F77A-3676-AE40-84DF-45B1414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235E85-EE8E-264D-A341-81369437C8EE}" type="datetime1">
              <a:t>31/12/2022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FE08-0ED1-C648-8C44-D5D3F192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F602A-F215-DF43-9BC1-20316125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C1C-7675-474D-9480-DA9C9B14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216FC-2642-4B4E-8734-AB3ED694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149C-5959-D64E-AFF5-2B75A578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CCD9-9411-5248-8D4C-C5FF061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B99E93-91B2-C94D-AEE4-066A5FAE6B55}" type="datetime1">
              <a:t>31/12/2022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2723-2FD3-FB42-90FC-AA3D1DF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EE79-3786-574E-8D35-26D0628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5B8D27-3CCA-8349-AFED-A99615055A92}"/>
              </a:ext>
            </a:extLst>
          </p:cNvPr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E17CB-5919-B64E-BC83-83C52D8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863D-F8E7-D442-B275-2E9E6F12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755D-65DA-5E4E-B634-65DE9179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C558E9-1B93-E74F-8B96-263F2A78EC22}" type="datetime1">
              <a:t>31/12/2022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610F-2CE6-FB48-B7D7-64812324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9B54F0-ACAA-B148-9265-2A8F79BF82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242B9483-7E79-8F4A-A270-8B238A495D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5400" y="36513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GitHub - morzhanov/nodejs-express-boilerplate: Node.js Boilerplate is an  project that allows you to start new node.js project from scratch.">
            <a:extLst>
              <a:ext uri="{FF2B5EF4-FFF2-40B4-BE49-F238E27FC236}">
                <a16:creationId xmlns:a16="http://schemas.microsoft.com/office/drawing/2014/main" id="{93D928ED-3A1D-0F7C-EBFB-02EF6A5085E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95" y="3144"/>
            <a:ext cx="1409205" cy="784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17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DB5-F775-C34E-B46C-304E0A4F1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911" y="1589649"/>
            <a:ext cx="9974177" cy="1923572"/>
          </a:xfrm>
          <a:gradFill>
            <a:gsLst>
              <a:gs pos="8700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/>
              <a:t>Introduction to Express</a:t>
            </a:r>
            <a:br>
              <a:rPr lang="en-US" dirty="0"/>
            </a:br>
            <a:r>
              <a:rPr lang="en-US" dirty="0"/>
              <a:t>Express Router</a:t>
            </a:r>
          </a:p>
        </p:txBody>
      </p:sp>
    </p:spTree>
    <p:extLst>
      <p:ext uri="{BB962C8B-B14F-4D97-AF65-F5344CB8AC3E}">
        <p14:creationId xmlns:p14="http://schemas.microsoft.com/office/powerpoint/2010/main" val="249927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62293-42CE-5FAE-BCAC-9D340F9B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DB2FCA-6D00-4634-3DBB-162D2B5C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10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030EB4-928B-D4ED-8204-3EB32489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Server using Express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D9C020-7180-7EEA-67E1-ACAFB35EF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1397000"/>
            <a:ext cx="11180064" cy="4627563"/>
          </a:xfrm>
        </p:spPr>
        <p:txBody>
          <a:bodyPr/>
          <a:lstStyle/>
          <a:p>
            <a:pPr lvl="0"/>
            <a:r>
              <a:rPr lang="en-US" dirty="0"/>
              <a:t>Then, install the </a:t>
            </a:r>
            <a:r>
              <a:rPr lang="en-US" b="1" dirty="0"/>
              <a:t>Express</a:t>
            </a:r>
            <a:r>
              <a:rPr lang="en-US" dirty="0"/>
              <a:t> framework in the folder by typing the following at the prompt:</a:t>
            </a:r>
            <a:r>
              <a:rPr lang="en-VN" dirty="0"/>
              <a:t> </a:t>
            </a:r>
          </a:p>
          <a:p>
            <a:pPr lvl="0"/>
            <a:endParaRPr lang="en-VN" dirty="0"/>
          </a:p>
          <a:p>
            <a:r>
              <a:rPr lang="en-US" dirty="0"/>
              <a:t>Create a file named </a:t>
            </a:r>
            <a:r>
              <a:rPr lang="en-US" b="1" dirty="0"/>
              <a:t>.</a:t>
            </a:r>
            <a:r>
              <a:rPr lang="en-US" b="1" dirty="0" err="1"/>
              <a:t>gitignore</a:t>
            </a:r>
            <a:r>
              <a:rPr lang="en-US" b="1" dirty="0"/>
              <a:t> </a:t>
            </a:r>
            <a:r>
              <a:rPr lang="en-US" dirty="0"/>
              <a:t>and add the following to it: </a:t>
            </a:r>
            <a:endParaRPr lang="en-V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A7DDC9-ACA9-7BB1-C829-09B722005D6C}"/>
              </a:ext>
            </a:extLst>
          </p:cNvPr>
          <p:cNvSpPr txBox="1"/>
          <p:nvPr/>
        </p:nvSpPr>
        <p:spPr>
          <a:xfrm>
            <a:off x="838199" y="2558911"/>
            <a:ext cx="85888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npm</a:t>
            </a:r>
            <a:r>
              <a:rPr lang="en-US" sz="28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 install express@</a:t>
            </a:r>
            <a:r>
              <a:rPr lang="en-US" sz="2800" b="1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4.18</a:t>
            </a:r>
            <a:r>
              <a:rPr lang="en-US" sz="28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.</a:t>
            </a:r>
            <a:r>
              <a:rPr lang="en-US" sz="2800" b="1" dirty="0">
                <a:solidFill>
                  <a:srgbClr val="09865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1</a:t>
            </a:r>
            <a:r>
              <a:rPr lang="en-US" sz="28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r>
              <a:rPr lang="en-US" sz="2800" b="1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--save</a:t>
            </a:r>
            <a:r>
              <a:rPr lang="en-VN" sz="2800" b="1" dirty="0">
                <a:effectLst/>
              </a:rPr>
              <a:t> </a:t>
            </a:r>
            <a:endParaRPr lang="en-VN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CB07D0-7B33-E8F4-4218-F2BD036662E8}"/>
              </a:ext>
            </a:extLst>
          </p:cNvPr>
          <p:cNvSpPr txBox="1"/>
          <p:nvPr/>
        </p:nvSpPr>
        <p:spPr>
          <a:xfrm>
            <a:off x="838199" y="403012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node_modules</a:t>
            </a:r>
            <a:r>
              <a:rPr lang="en-VN" sz="2800" b="1" dirty="0">
                <a:effectLst/>
              </a:rPr>
              <a:t> </a:t>
            </a:r>
            <a:endParaRPr lang="en-VN" sz="28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451266-5276-3853-0427-B62DF1BD6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37" y="4114040"/>
            <a:ext cx="5257800" cy="2173370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285935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62293-42CE-5FAE-BCAC-9D340F9B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DB2FCA-6D00-4634-3DBB-162D2B5C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11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030EB4-928B-D4ED-8204-3EB32489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Server using Express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D9C020-7180-7EEA-67E1-ACAFB35EF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1397000"/>
            <a:ext cx="11180064" cy="4627563"/>
          </a:xfrm>
        </p:spPr>
        <p:txBody>
          <a:bodyPr/>
          <a:lstStyle/>
          <a:p>
            <a:r>
              <a:rPr lang="en-US" dirty="0"/>
              <a:t>Create a file named </a:t>
            </a:r>
            <a:r>
              <a:rPr lang="en-US" b="1" dirty="0" err="1"/>
              <a:t>index.js</a:t>
            </a:r>
            <a:r>
              <a:rPr lang="en-US" b="1" dirty="0"/>
              <a:t> </a:t>
            </a:r>
            <a:r>
              <a:rPr lang="en-US" dirty="0"/>
              <a:t>and add the following code to it: </a:t>
            </a:r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A17ED1-3DF2-7B03-2DDD-22DA1CBB5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701" y="2112963"/>
            <a:ext cx="7748598" cy="4064000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3529982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62293-42CE-5FAE-BCAC-9D340F9B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DB2FCA-6D00-4634-3DBB-162D2B5C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12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030EB4-928B-D4ED-8204-3EB32489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Server using Express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D9C020-7180-7EEA-67E1-ACAFB35EF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1397000"/>
            <a:ext cx="11457432" cy="4627563"/>
          </a:xfrm>
        </p:spPr>
        <p:txBody>
          <a:bodyPr/>
          <a:lstStyle/>
          <a:p>
            <a:r>
              <a:rPr lang="en-US" sz="2200" dirty="0"/>
              <a:t>Start the server by typing the following at the prompt, and then interact with the server: </a:t>
            </a:r>
            <a:r>
              <a:rPr lang="en-US" dirty="0"/>
              <a:t> </a:t>
            </a:r>
            <a:endParaRPr lang="en-V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744BBC-FC0A-4030-F416-2EE273A38FD0}"/>
              </a:ext>
            </a:extLst>
          </p:cNvPr>
          <p:cNvSpPr txBox="1"/>
          <p:nvPr/>
        </p:nvSpPr>
        <p:spPr>
          <a:xfrm>
            <a:off x="838200" y="2090661"/>
            <a:ext cx="60997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0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npm</a:t>
            </a:r>
            <a:r>
              <a:rPr lang="en-US" sz="22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r>
              <a:rPr lang="en-US" sz="2200" b="1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start</a:t>
            </a:r>
            <a:r>
              <a:rPr lang="en-VN" sz="2200" b="1" dirty="0">
                <a:effectLst/>
              </a:rPr>
              <a:t> </a:t>
            </a:r>
            <a:endParaRPr lang="en-VN" sz="2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15AB12-39C0-5DB8-B3E3-2FF8E7CF2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142" y="2676762"/>
            <a:ext cx="6099716" cy="3347801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1852361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Express Router</a:t>
            </a:r>
          </a:p>
        </p:txBody>
      </p:sp>
    </p:spTree>
    <p:extLst>
      <p:ext uri="{BB962C8B-B14F-4D97-AF65-F5344CB8AC3E}">
        <p14:creationId xmlns:p14="http://schemas.microsoft.com/office/powerpoint/2010/main" val="212384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F8012-476E-2600-E74C-A3559D0B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1DF330-03BF-FE17-C37F-2A37839E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134C07-139F-7964-3DE9-7C58C6D4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Application Routes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773EA4-26EA-6360-E595-3A2E4ADE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examined REST in the previous lecture </a:t>
            </a:r>
          </a:p>
          <a:p>
            <a:pPr>
              <a:lnSpc>
                <a:spcPct val="150000"/>
              </a:lnSpc>
            </a:pPr>
            <a:r>
              <a:rPr lang="en-US" dirty="0"/>
              <a:t>Identify an end point with a URI </a:t>
            </a:r>
          </a:p>
          <a:p>
            <a:pPr>
              <a:lnSpc>
                <a:spcPct val="150000"/>
              </a:lnSpc>
            </a:pPr>
            <a:r>
              <a:rPr lang="en-US" dirty="0"/>
              <a:t>Apply the verb on the URI </a:t>
            </a:r>
          </a:p>
          <a:p>
            <a:pPr>
              <a:lnSpc>
                <a:spcPct val="150000"/>
              </a:lnSpc>
            </a:pPr>
            <a:r>
              <a:rPr lang="en-US" dirty="0"/>
              <a:t>Express supports this through </a:t>
            </a:r>
            <a:r>
              <a:rPr lang="en-US" b="1" dirty="0" err="1"/>
              <a:t>app.all</a:t>
            </a:r>
            <a:r>
              <a:rPr lang="en-US" b="1" dirty="0"/>
              <a:t>, </a:t>
            </a:r>
            <a:r>
              <a:rPr lang="en-US" b="1" dirty="0" err="1"/>
              <a:t>app.get</a:t>
            </a:r>
            <a:r>
              <a:rPr lang="en-US" b="1" dirty="0"/>
              <a:t>, </a:t>
            </a:r>
            <a:r>
              <a:rPr lang="en-US" b="1" dirty="0" err="1"/>
              <a:t>app.post</a:t>
            </a:r>
            <a:r>
              <a:rPr lang="en-US" b="1" dirty="0"/>
              <a:t>, </a:t>
            </a:r>
            <a:r>
              <a:rPr lang="en-US" b="1" dirty="0" err="1"/>
              <a:t>app.put</a:t>
            </a:r>
            <a:r>
              <a:rPr lang="en-US" b="1" dirty="0"/>
              <a:t>, </a:t>
            </a:r>
            <a:r>
              <a:rPr lang="en-US" b="1" dirty="0" err="1"/>
              <a:t>app.delete</a:t>
            </a:r>
            <a:r>
              <a:rPr lang="en-US" dirty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2945767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F8012-476E-2600-E74C-A3559D0B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1DF330-03BF-FE17-C37F-2A37839E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134C07-139F-7964-3DE9-7C58C6D4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Application Routes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773EA4-26EA-6360-E595-3A2E4ADE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Application Routes: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app.all</a:t>
            </a:r>
            <a:r>
              <a:rPr lang="en-US" dirty="0"/>
              <a:t>(‘/dishes’, function(</a:t>
            </a:r>
            <a:r>
              <a:rPr lang="en-US" dirty="0" err="1"/>
              <a:t>req,res,next</a:t>
            </a:r>
            <a:r>
              <a:rPr lang="en-US" dirty="0"/>
              <a:t>) { . . . });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app.get</a:t>
            </a:r>
            <a:r>
              <a:rPr lang="en-US" dirty="0"/>
              <a:t>(‘/dishes’, function(</a:t>
            </a:r>
            <a:r>
              <a:rPr lang="en-US" dirty="0" err="1"/>
              <a:t>req,res,next</a:t>
            </a:r>
            <a:r>
              <a:rPr lang="en-US" dirty="0"/>
              <a:t>) { . . . }); 	</a:t>
            </a:r>
            <a:r>
              <a:rPr lang="en-US" dirty="0" err="1"/>
              <a:t>app.post</a:t>
            </a:r>
            <a:r>
              <a:rPr lang="en-US" dirty="0"/>
              <a:t>(‘/dishes’, function(</a:t>
            </a:r>
            <a:r>
              <a:rPr lang="en-US" dirty="0" err="1"/>
              <a:t>req,res,next</a:t>
            </a:r>
            <a:r>
              <a:rPr lang="en-US" dirty="0"/>
              <a:t>) { . . . }); 	</a:t>
            </a:r>
            <a:r>
              <a:rPr lang="en-US" dirty="0" err="1"/>
              <a:t>app.put</a:t>
            </a:r>
            <a:r>
              <a:rPr lang="en-US" dirty="0"/>
              <a:t>(‘/dishes’, function(</a:t>
            </a:r>
            <a:r>
              <a:rPr lang="en-US" dirty="0" err="1"/>
              <a:t>req,res,next</a:t>
            </a:r>
            <a:r>
              <a:rPr lang="en-US" dirty="0"/>
              <a:t>) { . . . }); 	</a:t>
            </a:r>
            <a:r>
              <a:rPr lang="en-US" dirty="0" err="1"/>
              <a:t>app.delete</a:t>
            </a:r>
            <a:r>
              <a:rPr lang="en-US" dirty="0"/>
              <a:t>(‘/dishes’, function(</a:t>
            </a:r>
            <a:r>
              <a:rPr lang="en-US" dirty="0" err="1"/>
              <a:t>req,res,next</a:t>
            </a:r>
            <a:r>
              <a:rPr lang="en-US" dirty="0"/>
              <a:t>) { . . . }); </a:t>
            </a:r>
          </a:p>
        </p:txBody>
      </p:sp>
    </p:spTree>
    <p:extLst>
      <p:ext uri="{BB962C8B-B14F-4D97-AF65-F5344CB8AC3E}">
        <p14:creationId xmlns:p14="http://schemas.microsoft.com/office/powerpoint/2010/main" val="2149500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F7EBA-BA04-8E9C-6954-0A5C1C85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50F5A0-DD73-21B7-C001-3839DD21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8F8237-8AD4-0619-79C5-CA78CBC2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Routes with Parameters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820240-9DCF-CD76-2665-67DF4A025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Example:</a:t>
            </a:r>
            <a:br>
              <a:rPr lang="en-US" dirty="0"/>
            </a:br>
            <a:r>
              <a:rPr lang="en-US" sz="2500" dirty="0" err="1"/>
              <a:t>app.get</a:t>
            </a:r>
            <a:r>
              <a:rPr lang="en-US" sz="2500" dirty="0"/>
              <a:t>(‘/dishes/:</a:t>
            </a:r>
            <a:r>
              <a:rPr lang="en-US" sz="2500" dirty="0" err="1"/>
              <a:t>dishId</a:t>
            </a:r>
            <a:r>
              <a:rPr lang="en-US" sz="2500" dirty="0"/>
              <a:t>’, (</a:t>
            </a:r>
            <a:r>
              <a:rPr lang="en-US" sz="2500" dirty="0" err="1"/>
              <a:t>req,res,next</a:t>
            </a:r>
            <a:r>
              <a:rPr lang="en-US" sz="2500" dirty="0"/>
              <a:t>) =&gt; {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/>
              <a:t>	</a:t>
            </a:r>
            <a:r>
              <a:rPr lang="en-US" sz="2500" dirty="0" err="1"/>
              <a:t>res.end</a:t>
            </a:r>
            <a:r>
              <a:rPr lang="en-US" sz="2500" dirty="0"/>
              <a:t>(‘Will send details of the dish: ’ + </a:t>
            </a:r>
            <a:r>
              <a:rPr lang="en-US" sz="2500" dirty="0" err="1"/>
              <a:t>req.params.dishId</a:t>
            </a:r>
            <a:r>
              <a:rPr lang="en-US" sz="2500" dirty="0"/>
              <a:t> + ‘ to you!’)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/>
              <a:t>   });</a:t>
            </a:r>
          </a:p>
        </p:txBody>
      </p:sp>
    </p:spTree>
    <p:extLst>
      <p:ext uri="{BB962C8B-B14F-4D97-AF65-F5344CB8AC3E}">
        <p14:creationId xmlns:p14="http://schemas.microsoft.com/office/powerpoint/2010/main" val="1801586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C4001E-AEAA-9F0B-D8EB-2C903016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1874C6-908F-3A85-CA01-F967A376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17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690413-082D-E125-D55B-6975AF88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Body Parser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4EC5D1-D73C-E1F8-6022-EEE8E9B31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Middleware to parse the body of the message </a:t>
            </a:r>
          </a:p>
          <a:p>
            <a:pPr>
              <a:lnSpc>
                <a:spcPct val="150000"/>
              </a:lnSpc>
            </a:pPr>
            <a:r>
              <a:rPr lang="en-US" dirty="0"/>
              <a:t>Using Body Parser: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var </a:t>
            </a:r>
            <a:r>
              <a:rPr lang="en-US" b="1" dirty="0" err="1"/>
              <a:t>bodyParser</a:t>
            </a:r>
            <a:r>
              <a:rPr lang="en-US" b="1" dirty="0"/>
              <a:t> = require('body-parser’); 	</a:t>
            </a:r>
            <a:r>
              <a:rPr lang="en-US" b="1" dirty="0" err="1"/>
              <a:t>app.use</a:t>
            </a:r>
            <a:r>
              <a:rPr lang="en-US" b="1" dirty="0"/>
              <a:t>(</a:t>
            </a:r>
            <a:r>
              <a:rPr lang="en-US" b="1" dirty="0" err="1"/>
              <a:t>bodyParser.json</a:t>
            </a:r>
            <a:r>
              <a:rPr lang="en-US" b="1" dirty="0"/>
              <a:t>());</a:t>
            </a:r>
            <a:r>
              <a:rPr lang="en-US" dirty="0"/>
              <a:t> // parse the JSON in the body </a:t>
            </a:r>
          </a:p>
          <a:p>
            <a:pPr>
              <a:lnSpc>
                <a:spcPct val="150000"/>
              </a:lnSpc>
            </a:pPr>
            <a:r>
              <a:rPr lang="en-US" dirty="0"/>
              <a:t>Parses the body of the message and populates the </a:t>
            </a:r>
            <a:r>
              <a:rPr lang="en-US" b="1" dirty="0" err="1"/>
              <a:t>req.body</a:t>
            </a:r>
            <a:r>
              <a:rPr lang="en-US" dirty="0"/>
              <a:t> property</a:t>
            </a:r>
          </a:p>
        </p:txBody>
      </p:sp>
    </p:spTree>
    <p:extLst>
      <p:ext uri="{BB962C8B-B14F-4D97-AF65-F5344CB8AC3E}">
        <p14:creationId xmlns:p14="http://schemas.microsoft.com/office/powerpoint/2010/main" val="335162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0B9DB-A662-0AFA-2E43-62ACC814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818D0B-16B9-AA14-3A58-BFA0EFAE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18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39325A-8823-EBEA-7498-5AC6B841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Router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5E8E8A-4DC7-A68E-1590-D840336A9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Express Router creates a mini-Express application: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b="1" dirty="0"/>
              <a:t>var </a:t>
            </a:r>
            <a:r>
              <a:rPr lang="en-US" b="1" dirty="0" err="1"/>
              <a:t>dishRouter</a:t>
            </a:r>
            <a:r>
              <a:rPr lang="en-US" b="1" dirty="0"/>
              <a:t> = </a:t>
            </a:r>
            <a:r>
              <a:rPr lang="en-US" b="1" dirty="0" err="1"/>
              <a:t>express.Router</a:t>
            </a:r>
            <a:r>
              <a:rPr lang="en-US" b="1" dirty="0"/>
              <a:t>(); 	</a:t>
            </a:r>
            <a:r>
              <a:rPr lang="en-US" b="1" dirty="0" err="1"/>
              <a:t>dishRouter.use</a:t>
            </a:r>
            <a:r>
              <a:rPr lang="en-US" b="1" dirty="0"/>
              <a:t>(</a:t>
            </a:r>
            <a:r>
              <a:rPr lang="en-US" b="1" dirty="0" err="1"/>
              <a:t>bodyParser.json</a:t>
            </a:r>
            <a:r>
              <a:rPr lang="en-US" b="1" dirty="0"/>
              <a:t>());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	</a:t>
            </a:r>
            <a:r>
              <a:rPr lang="en-US" b="1" dirty="0" err="1"/>
              <a:t>dishRouter.route</a:t>
            </a:r>
            <a:r>
              <a:rPr lang="en-US" b="1" dirty="0"/>
              <a:t>(‘/’)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	.all(. . .);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	.get(. . .);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	... </a:t>
            </a:r>
          </a:p>
        </p:txBody>
      </p:sp>
    </p:spTree>
    <p:extLst>
      <p:ext uri="{BB962C8B-B14F-4D97-AF65-F5344CB8AC3E}">
        <p14:creationId xmlns:p14="http://schemas.microsoft.com/office/powerpoint/2010/main" val="905088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1401584"/>
            <a:ext cx="8570976" cy="26017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/>
                </a:solidFill>
              </a:rPr>
              <a:t>Use application routes in the Express framework to support REST API </a:t>
            </a:r>
          </a:p>
        </p:txBody>
      </p:sp>
    </p:spTree>
    <p:extLst>
      <p:ext uri="{BB962C8B-B14F-4D97-AF65-F5344CB8AC3E}">
        <p14:creationId xmlns:p14="http://schemas.microsoft.com/office/powerpoint/2010/main" val="143293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D449A-F220-C44D-A77E-1C8E8E8B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12/31/22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6452-5E9F-B048-9A47-DFC9B204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E135B-CA1A-254C-8767-64AE962F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BD0A8-0BC6-D241-93B9-70C2754B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Understand the Express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Implement a web server using the Express framework</a:t>
            </a:r>
            <a:endParaRPr lang="en-VN" dirty="0"/>
          </a:p>
          <a:p>
            <a:pPr lvl="0">
              <a:lnSpc>
                <a:spcPct val="150000"/>
              </a:lnSpc>
            </a:pPr>
            <a:r>
              <a:rPr lang="en-US" dirty="0"/>
              <a:t>Develop a web server that supports a REST API</a:t>
            </a:r>
            <a:endParaRPr lang="en-VN" dirty="0"/>
          </a:p>
          <a:p>
            <a:pPr>
              <a:lnSpc>
                <a:spcPct val="150000"/>
              </a:lnSpc>
            </a:pPr>
            <a:r>
              <a:rPr lang="en-US" dirty="0"/>
              <a:t>Use Express router to implement support for the REST API</a:t>
            </a:r>
            <a:r>
              <a:rPr lang="en-V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78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/>
              <a:t>Setting up a REST API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694940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08E4D-245F-D23F-8314-8E4F97FB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B2348-9995-BB3B-1A69-3EE3D36D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21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A9FA4D-F2CF-88EE-9BF3-2BF48493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Step by step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6759F4-D5E8-3928-7D18-43156EDCE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continue in the </a:t>
            </a:r>
            <a:r>
              <a:rPr lang="en-US" b="1" dirty="0"/>
              <a:t>node-express</a:t>
            </a:r>
            <a:r>
              <a:rPr lang="en-US" dirty="0"/>
              <a:t> folder and modify the server in this exercise.</a:t>
            </a:r>
          </a:p>
          <a:p>
            <a:r>
              <a:rPr lang="en-US" dirty="0"/>
              <a:t>Install body-parser by typing the following at the command prompt: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VN" dirty="0"/>
              <a:t>Update </a:t>
            </a:r>
            <a:r>
              <a:rPr lang="en-VN" b="1" dirty="0"/>
              <a:t>index.js </a:t>
            </a:r>
            <a:r>
              <a:rPr lang="en-VN" dirty="0"/>
              <a:t>file</a:t>
            </a:r>
            <a:r>
              <a:rPr lang="en-US" dirty="0"/>
              <a:t> </a:t>
            </a:r>
            <a:endParaRPr lang="en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5F645-FDDE-EA7A-98DF-04FD42B1BA8B}"/>
              </a:ext>
            </a:extLst>
          </p:cNvPr>
          <p:cNvSpPr txBox="1"/>
          <p:nvPr/>
        </p:nvSpPr>
        <p:spPr>
          <a:xfrm>
            <a:off x="838199" y="3678515"/>
            <a:ext cx="84284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npm</a:t>
            </a:r>
            <a:r>
              <a:rPr lang="en-US" sz="28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 install body</a:t>
            </a:r>
            <a:r>
              <a:rPr lang="en-US" sz="2800" b="1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-parser</a:t>
            </a:r>
            <a:r>
              <a:rPr lang="en-US" sz="28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@</a:t>
            </a:r>
            <a:r>
              <a:rPr lang="en-US" sz="2800" b="1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1.18</a:t>
            </a:r>
            <a:r>
              <a:rPr lang="en-US" sz="28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.</a:t>
            </a:r>
            <a:r>
              <a:rPr lang="en-US" sz="2800" b="1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3</a:t>
            </a:r>
            <a:r>
              <a:rPr lang="en-US" sz="28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r>
              <a:rPr lang="en-US" sz="2800" b="1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--save</a:t>
            </a:r>
            <a:r>
              <a:rPr lang="en-VN" sz="2800" b="1" dirty="0">
                <a:effectLst/>
              </a:rPr>
              <a:t> </a:t>
            </a:r>
            <a:endParaRPr lang="en-VN" sz="2800" b="1" dirty="0"/>
          </a:p>
        </p:txBody>
      </p:sp>
    </p:spTree>
    <p:extLst>
      <p:ext uri="{BB962C8B-B14F-4D97-AF65-F5344CB8AC3E}">
        <p14:creationId xmlns:p14="http://schemas.microsoft.com/office/powerpoint/2010/main" val="3692398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CE57C-113B-FE41-B6CA-8072E406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A52B8F-7CBD-8E46-E2A1-57452FCB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22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3832E9-7DF8-77F9-4947-DF00F699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Update </a:t>
            </a:r>
            <a:r>
              <a:rPr lang="en-VN" b="1" dirty="0"/>
              <a:t>index.js </a:t>
            </a:r>
            <a:r>
              <a:rPr lang="en-VN" dirty="0"/>
              <a:t>file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66602C-6DCA-38EA-40E1-3967F3681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534" y="1397000"/>
            <a:ext cx="9398931" cy="498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92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CE57C-113B-FE41-B6CA-8072E406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A52B8F-7CBD-8E46-E2A1-57452FCB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23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3832E9-7DF8-77F9-4947-DF00F699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dirty="0"/>
              <a:t>Update </a:t>
            </a:r>
            <a:r>
              <a:rPr lang="en-VN" b="1" dirty="0"/>
              <a:t>index.js </a:t>
            </a:r>
            <a:r>
              <a:rPr lang="en-VN" dirty="0"/>
              <a:t>file</a:t>
            </a:r>
            <a:r>
              <a:rPr lang="en-US" dirty="0"/>
              <a:t> </a:t>
            </a:r>
            <a:endParaRPr lang="en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46733-241D-D1CD-DF2E-0AE3C992D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924" y="1495735"/>
            <a:ext cx="9032205" cy="482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50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CE57C-113B-FE41-B6CA-8072E406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A52B8F-7CBD-8E46-E2A1-57452FCB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3832E9-7DF8-77F9-4947-DF00F699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dirty="0"/>
              <a:t>Update </a:t>
            </a:r>
            <a:r>
              <a:rPr lang="en-VN" b="1" dirty="0"/>
              <a:t>index.js </a:t>
            </a:r>
            <a:r>
              <a:rPr lang="en-VN" dirty="0"/>
              <a:t>file</a:t>
            </a:r>
            <a:r>
              <a:rPr lang="en-US" dirty="0"/>
              <a:t> </a:t>
            </a:r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E146FA-9F80-0E1A-F296-4CF4CA37F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131" y="1397000"/>
            <a:ext cx="9713738" cy="477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22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/>
              <a:t>Test REST API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276137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CAC86-91BA-E3CF-5BED-F4BB6D62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C7EF1-F39D-FC79-3055-5741C44F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369547-452A-AB00-C514-402B0A1D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Test REST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03FDAA-2E6F-1717-F1CD-0911A15A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the server and interact with it from the </a:t>
            </a:r>
            <a:r>
              <a:rPr lang="en-US" b="1" dirty="0"/>
              <a:t>postman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VN" dirty="0"/>
              <a:t>Send request to: </a:t>
            </a:r>
            <a:r>
              <a:rPr lang="en-VN" b="1" dirty="0"/>
              <a:t>/dishes</a:t>
            </a:r>
          </a:p>
          <a:p>
            <a:r>
              <a:rPr lang="en-VN" dirty="0"/>
              <a:t>Method: </a:t>
            </a:r>
            <a:r>
              <a:rPr lang="en-VN" b="1" dirty="0"/>
              <a:t>GET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7669C5-A89D-40C6-D5A5-CCA0659D5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2366071"/>
            <a:ext cx="4333023" cy="1307112"/>
          </a:xfrm>
          <a:prstGeom prst="rect">
            <a:avLst/>
          </a:prstGeom>
          <a:ln>
            <a:solidFill>
              <a:srgbClr val="4E8F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E556B2-5AA7-A0C3-D4FC-BFB2F9637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411" y="2789235"/>
            <a:ext cx="6452377" cy="338772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03476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CAC86-91BA-E3CF-5BED-F4BB6D62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C7EF1-F39D-FC79-3055-5741C44F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27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369547-452A-AB00-C514-402B0A1D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Test REST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03FDAA-2E6F-1717-F1CD-0911A15A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dirty="0"/>
              <a:t>Send request to: </a:t>
            </a:r>
            <a:r>
              <a:rPr lang="en-VN" b="1" dirty="0"/>
              <a:t>/dishes/1</a:t>
            </a:r>
          </a:p>
          <a:p>
            <a:r>
              <a:rPr lang="en-VN" dirty="0"/>
              <a:t>Method: </a:t>
            </a:r>
            <a:r>
              <a:rPr lang="en-VN" b="1" dirty="0"/>
              <a:t>GET</a:t>
            </a:r>
          </a:p>
          <a:p>
            <a:endParaRPr lang="en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9E18CA-B3AA-9775-BA4E-C13A7D898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941" y="2325235"/>
            <a:ext cx="7215503" cy="385172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35573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CAC86-91BA-E3CF-5BED-F4BB6D62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C7EF1-F39D-FC79-3055-5741C44F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28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369547-452A-AB00-C514-402B0A1D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Test REST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03FDAA-2E6F-1717-F1CD-0911A15A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dirty="0"/>
              <a:t>Send request to: </a:t>
            </a:r>
            <a:r>
              <a:rPr lang="en-VN" b="1" dirty="0"/>
              <a:t>/dishes</a:t>
            </a:r>
          </a:p>
          <a:p>
            <a:r>
              <a:rPr lang="en-VN" dirty="0"/>
              <a:t>Method: </a:t>
            </a:r>
            <a:r>
              <a:rPr lang="en-VN" b="1" dirty="0"/>
              <a:t>POST</a:t>
            </a:r>
          </a:p>
          <a:p>
            <a:r>
              <a:rPr lang="en-VN" dirty="0"/>
              <a:t>Body: text/json</a:t>
            </a:r>
          </a:p>
          <a:p>
            <a:pPr marL="0" indent="0">
              <a:buNone/>
            </a:pPr>
            <a:r>
              <a:rPr lang="en-VN" sz="2000" dirty="0"/>
              <a:t>{</a:t>
            </a:r>
          </a:p>
          <a:p>
            <a:pPr marL="0" indent="0">
              <a:buNone/>
            </a:pPr>
            <a:r>
              <a:rPr lang="en-VN" sz="2000" dirty="0"/>
              <a:t>     “name”: King crab,</a:t>
            </a:r>
          </a:p>
          <a:p>
            <a:pPr marL="0" indent="0">
              <a:buNone/>
            </a:pPr>
            <a:r>
              <a:rPr lang="en-VN" sz="2000" dirty="0"/>
              <a:t>     “description”: King crab demo		</a:t>
            </a:r>
          </a:p>
          <a:p>
            <a:pPr marL="0" indent="0">
              <a:buNone/>
            </a:pPr>
            <a:r>
              <a:rPr lang="en-VN" sz="2000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1322F2-1884-C399-79FF-4528EF8C8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814" y="2458279"/>
            <a:ext cx="6986313" cy="371868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6360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CAC86-91BA-E3CF-5BED-F4BB6D62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C7EF1-F39D-FC79-3055-5741C44F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29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369547-452A-AB00-C514-402B0A1D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Test REST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03FDAA-2E6F-1717-F1CD-0911A15A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dirty="0"/>
              <a:t>Send request to: </a:t>
            </a:r>
            <a:r>
              <a:rPr lang="en-VN" b="1" dirty="0"/>
              <a:t>/dishes/1</a:t>
            </a:r>
          </a:p>
          <a:p>
            <a:r>
              <a:rPr lang="en-VN" dirty="0"/>
              <a:t>Method: </a:t>
            </a:r>
            <a:r>
              <a:rPr lang="en-VN" b="1" dirty="0"/>
              <a:t>PUT</a:t>
            </a:r>
          </a:p>
          <a:p>
            <a:r>
              <a:rPr lang="en-VN" dirty="0"/>
              <a:t>Body: text/json</a:t>
            </a:r>
          </a:p>
          <a:p>
            <a:pPr marL="0" indent="0">
              <a:buNone/>
            </a:pPr>
            <a:r>
              <a:rPr lang="en-VN" sz="2000" dirty="0"/>
              <a:t>{</a:t>
            </a:r>
          </a:p>
          <a:p>
            <a:pPr marL="0" indent="0">
              <a:buNone/>
            </a:pPr>
            <a:r>
              <a:rPr lang="en-VN" sz="2000" dirty="0"/>
              <a:t>     “name”: King crab,</a:t>
            </a:r>
          </a:p>
          <a:p>
            <a:pPr marL="0" indent="0">
              <a:buNone/>
            </a:pPr>
            <a:r>
              <a:rPr lang="en-VN" sz="2000" dirty="0"/>
              <a:t>     “description”: King crab demo		</a:t>
            </a:r>
          </a:p>
          <a:p>
            <a:pPr marL="0" indent="0">
              <a:buNone/>
            </a:pPr>
            <a:r>
              <a:rPr lang="en-VN" sz="2000" dirty="0"/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DA2EBC-D755-0EE5-833D-66C4FCAC0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629" y="2238918"/>
            <a:ext cx="7134148" cy="385878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079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Express </a:t>
            </a:r>
          </a:p>
        </p:txBody>
      </p:sp>
    </p:spTree>
    <p:extLst>
      <p:ext uri="{BB962C8B-B14F-4D97-AF65-F5344CB8AC3E}">
        <p14:creationId xmlns:p14="http://schemas.microsoft.com/office/powerpoint/2010/main" val="4198283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CAC86-91BA-E3CF-5BED-F4BB6D62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C7EF1-F39D-FC79-3055-5741C44F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30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369547-452A-AB00-C514-402B0A1D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Test REST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03FDAA-2E6F-1717-F1CD-0911A15A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dirty="0"/>
              <a:t>Send request to: </a:t>
            </a:r>
            <a:r>
              <a:rPr lang="en-VN" b="1" dirty="0"/>
              <a:t>/dishes</a:t>
            </a:r>
          </a:p>
          <a:p>
            <a:r>
              <a:rPr lang="en-VN" dirty="0"/>
              <a:t>Method: </a:t>
            </a:r>
            <a:r>
              <a:rPr lang="en-VN" b="1" dirty="0"/>
              <a:t>DELETE</a:t>
            </a:r>
          </a:p>
          <a:p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5A7BAC-5C48-72DB-EE87-6E24C3137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52" y="2324046"/>
            <a:ext cx="7094260" cy="385291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95490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CAC86-91BA-E3CF-5BED-F4BB6D62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C7EF1-F39D-FC79-3055-5741C44F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31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369547-452A-AB00-C514-402B0A1D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Test REST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03FDAA-2E6F-1717-F1CD-0911A15A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dirty="0"/>
              <a:t>Send request to: </a:t>
            </a:r>
            <a:r>
              <a:rPr lang="en-VN" b="1" dirty="0"/>
              <a:t>/dishes/1</a:t>
            </a:r>
          </a:p>
          <a:p>
            <a:r>
              <a:rPr lang="en-VN" dirty="0"/>
              <a:t>Method: </a:t>
            </a:r>
            <a:r>
              <a:rPr lang="en-VN" b="1" dirty="0"/>
              <a:t>DELETE</a:t>
            </a:r>
          </a:p>
          <a:p>
            <a:endParaRPr lang="en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54966E-5B0A-5743-387E-36F59BCD1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022" y="2305966"/>
            <a:ext cx="7202339" cy="387099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87100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CAC86-91BA-E3CF-5BED-F4BB6D62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C7EF1-F39D-FC79-3055-5741C44F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32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369547-452A-AB00-C514-402B0A1D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Test REST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03FDAA-2E6F-1717-F1CD-0911A15A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dirty="0"/>
              <a:t>Send request to: </a:t>
            </a:r>
            <a:r>
              <a:rPr lang="en-VN" b="1" dirty="0"/>
              <a:t>/dishes/1</a:t>
            </a:r>
          </a:p>
          <a:p>
            <a:r>
              <a:rPr lang="en-VN" dirty="0"/>
              <a:t>Method: </a:t>
            </a:r>
            <a:r>
              <a:rPr lang="en-VN" b="1" dirty="0"/>
              <a:t>POST</a:t>
            </a:r>
          </a:p>
          <a:p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FF154-D2C8-6093-81F0-7D1D512F7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927" y="2248456"/>
            <a:ext cx="7411074" cy="392850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86658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1401584"/>
            <a:ext cx="8570976" cy="26017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/>
                </a:solidFill>
              </a:rPr>
              <a:t>Use the Express Router in Express framework to support REST API </a:t>
            </a:r>
          </a:p>
        </p:txBody>
      </p:sp>
    </p:spTree>
    <p:extLst>
      <p:ext uri="{BB962C8B-B14F-4D97-AF65-F5344CB8AC3E}">
        <p14:creationId xmlns:p14="http://schemas.microsoft.com/office/powerpoint/2010/main" val="2850764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/>
              <a:t>Using Express Router 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4028675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FE441-18CF-45BD-3AD5-72ED6DF4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24C027-5F97-DAC9-6615-EB432923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35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2C1030-A62C-1D89-AA6F-3076E2BA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Express Router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559571-EB74-3A6A-CDBE-38A623593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Create a new folder named </a:t>
            </a:r>
            <a:r>
              <a:rPr lang="en-US" b="1" dirty="0"/>
              <a:t>routes</a:t>
            </a:r>
            <a:r>
              <a:rPr lang="en-US" dirty="0"/>
              <a:t> in the </a:t>
            </a:r>
            <a:r>
              <a:rPr lang="en-US" b="1" dirty="0"/>
              <a:t>node-express</a:t>
            </a:r>
            <a:r>
              <a:rPr lang="en-US" dirty="0"/>
              <a:t> folder.</a:t>
            </a:r>
          </a:p>
          <a:p>
            <a:pPr lvl="0"/>
            <a:r>
              <a:rPr lang="en-US" dirty="0"/>
              <a:t>Create a new file named </a:t>
            </a:r>
            <a:r>
              <a:rPr lang="en-US" b="1" dirty="0" err="1"/>
              <a:t>dishRouter.js</a:t>
            </a:r>
            <a:r>
              <a:rPr lang="en-US" dirty="0"/>
              <a:t> in the routes folder and add the following code to it: 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817560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FF1EF-2D09-1A7C-607D-366BAB7D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F3CA17-DFFD-7AB5-6551-470C8114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36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80C4C0-783C-98FF-8242-6A938D6F1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9500"/>
          </a:xfrm>
        </p:spPr>
        <p:txBody>
          <a:bodyPr>
            <a:norm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Using Express Router </a:t>
            </a:r>
            <a:endParaRPr lang="en-VN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9E6390-C70D-E501-2DBB-B8B5AFF65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5392" y="1410625"/>
            <a:ext cx="7418408" cy="4899342"/>
          </a:xfrm>
          <a:ln>
            <a:solidFill>
              <a:srgbClr val="4E8F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B2B7DD-32AB-8B1E-BA5F-A8E98D4F2795}"/>
              </a:ext>
            </a:extLst>
          </p:cNvPr>
          <p:cNvSpPr txBox="1"/>
          <p:nvPr/>
        </p:nvSpPr>
        <p:spPr>
          <a:xfrm>
            <a:off x="860385" y="3337076"/>
            <a:ext cx="22339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/>
              <a:t>dishRouter.js</a:t>
            </a:r>
            <a:endParaRPr lang="en-VN" sz="2800" dirty="0"/>
          </a:p>
        </p:txBody>
      </p:sp>
    </p:spTree>
    <p:extLst>
      <p:ext uri="{BB962C8B-B14F-4D97-AF65-F5344CB8AC3E}">
        <p14:creationId xmlns:p14="http://schemas.microsoft.com/office/powerpoint/2010/main" val="132088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FF1EF-2D09-1A7C-607D-366BAB7D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F3CA17-DFFD-7AB5-6551-470C8114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37</a:t>
            </a:fld>
            <a:endParaRPr lang="en-V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6061588-EE8B-83F0-F7E7-AD8F3434E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0477" y="1400537"/>
            <a:ext cx="7494828" cy="4884384"/>
          </a:xfrm>
          <a:ln>
            <a:solidFill>
              <a:srgbClr val="4E8F0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1CA243-84BF-4930-D2BC-88FA5F80AA1C}"/>
              </a:ext>
            </a:extLst>
          </p:cNvPr>
          <p:cNvSpPr txBox="1"/>
          <p:nvPr/>
        </p:nvSpPr>
        <p:spPr>
          <a:xfrm>
            <a:off x="756695" y="2856895"/>
            <a:ext cx="29062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Update </a:t>
            </a:r>
            <a:r>
              <a:rPr lang="en-US" sz="2800" b="1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index.js</a:t>
            </a:r>
            <a:r>
              <a:rPr lang="en-US" sz="28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follows:</a:t>
            </a:r>
            <a:endParaRPr lang="en-VN" sz="2800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75493979-F6DD-0EF3-06D0-BBED70FF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9500"/>
          </a:xfrm>
        </p:spPr>
        <p:txBody>
          <a:bodyPr>
            <a:norm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Using Express Router </a:t>
            </a:r>
            <a:endParaRPr lang="en-VN" sz="2800" dirty="0"/>
          </a:p>
        </p:txBody>
      </p:sp>
    </p:spTree>
    <p:extLst>
      <p:ext uri="{BB962C8B-B14F-4D97-AF65-F5344CB8AC3E}">
        <p14:creationId xmlns:p14="http://schemas.microsoft.com/office/powerpoint/2010/main" val="3375437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CAC86-91BA-E3CF-5BED-F4BB6D62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C7EF1-F39D-FC79-3055-5741C44F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38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369547-452A-AB00-C514-402B0A1D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Using Express Router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03FDAA-2E6F-1717-F1CD-0911A15A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the server and interact with it from the </a:t>
            </a:r>
            <a:r>
              <a:rPr lang="en-US" b="1" dirty="0"/>
              <a:t>postman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VN" dirty="0"/>
              <a:t>Send request to: </a:t>
            </a:r>
            <a:r>
              <a:rPr lang="en-VN" b="1" dirty="0"/>
              <a:t>/dishes</a:t>
            </a:r>
          </a:p>
          <a:p>
            <a:r>
              <a:rPr lang="en-VN" dirty="0"/>
              <a:t>Method: </a:t>
            </a:r>
            <a:r>
              <a:rPr lang="en-VN" b="1" dirty="0"/>
              <a:t>GET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7669C5-A89D-40C6-D5A5-CCA0659D5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2366071"/>
            <a:ext cx="4333023" cy="1307112"/>
          </a:xfrm>
          <a:prstGeom prst="rect">
            <a:avLst/>
          </a:prstGeom>
          <a:ln>
            <a:solidFill>
              <a:srgbClr val="4E8F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E556B2-5AA7-A0C3-D4FC-BFB2F9637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411" y="2789235"/>
            <a:ext cx="6452377" cy="338772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84793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839BA-4038-714E-9384-252034FE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33739-4AB8-C94C-9A31-36CC3AB6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39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1D4F9F-56D6-0441-A153-DB4AF283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061B0B-00FE-1041-A2C6-8373ECDF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/>
              <a:t>Understand the Express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Understand to implement a web server using the Express framework</a:t>
            </a:r>
            <a:endParaRPr lang="en-VN" dirty="0"/>
          </a:p>
          <a:p>
            <a:pPr lvl="0">
              <a:lnSpc>
                <a:spcPct val="150000"/>
              </a:lnSpc>
            </a:pPr>
            <a:r>
              <a:rPr lang="en-US" dirty="0"/>
              <a:t>Step by step develop a web server that supports a REST API</a:t>
            </a:r>
            <a:endParaRPr lang="en-VN" dirty="0"/>
          </a:p>
          <a:p>
            <a:pPr>
              <a:lnSpc>
                <a:spcPct val="150000"/>
              </a:lnSpc>
            </a:pPr>
            <a:r>
              <a:rPr lang="en-US" dirty="0"/>
              <a:t>Understand to use Express router to implement support for the REST API</a:t>
            </a:r>
            <a:r>
              <a:rPr lang="en-V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1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FCE7C-3B43-D96F-0BC3-3EC08427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25237-603C-FCE8-BDC5-5BBD0A71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EE25BA-50B4-8DBC-52D6-A654A271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Express?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FA6C06-7362-A861-1FAE-EEFFFD7FF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Express: Fast, unopinionated, minimalist web framework for Node.js (from </a:t>
            </a:r>
            <a:r>
              <a:rPr lang="en-US" dirty="0" err="1">
                <a:hlinkClick r:id="rId2"/>
              </a:rPr>
              <a:t>expressjs.com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Web application framework that provides a robust set of features </a:t>
            </a:r>
          </a:p>
          <a:p>
            <a:pPr>
              <a:lnSpc>
                <a:spcPct val="150000"/>
              </a:lnSpc>
            </a:pPr>
            <a:r>
              <a:rPr lang="en-US" dirty="0"/>
              <a:t>Many third-party middleware to extend functionality </a:t>
            </a:r>
          </a:p>
          <a:p>
            <a:pPr>
              <a:lnSpc>
                <a:spcPct val="150000"/>
              </a:lnSpc>
            </a:pPr>
            <a:r>
              <a:rPr lang="en-US" dirty="0"/>
              <a:t>Installing Express: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 your project folder do: </a:t>
            </a:r>
            <a:r>
              <a:rPr lang="en-US" b="1" dirty="0" err="1"/>
              <a:t>npm</a:t>
            </a:r>
            <a:r>
              <a:rPr lang="en-US" b="1" dirty="0"/>
              <a:t> install express --save 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51310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7E2EB-425C-3F30-2D3F-A02F550A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B1675E-B160-F126-E584-2DA93687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92D15D-A649-0547-3354-0CCD8CCA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Middleware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F901CC-BDE5-B237-C19D-938F5A96E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Middleware provide a lot of plug-in functionality that can be used within your Express application </a:t>
            </a:r>
          </a:p>
          <a:p>
            <a:r>
              <a:rPr lang="en-US" dirty="0"/>
              <a:t>Example: </a:t>
            </a:r>
            <a:r>
              <a:rPr lang="en-US" dirty="0" err="1"/>
              <a:t>morgan</a:t>
            </a:r>
            <a:r>
              <a:rPr lang="en-US" dirty="0"/>
              <a:t> for logging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var </a:t>
            </a:r>
            <a:r>
              <a:rPr lang="en-US" b="1" dirty="0" err="1"/>
              <a:t>morgan</a:t>
            </a:r>
            <a:r>
              <a:rPr lang="en-US" b="1" dirty="0"/>
              <a:t> = require(‘</a:t>
            </a:r>
            <a:r>
              <a:rPr lang="en-US" b="1" dirty="0" err="1"/>
              <a:t>morgan</a:t>
            </a:r>
            <a:r>
              <a:rPr lang="en-US" b="1" dirty="0"/>
              <a:t>’);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app.use</a:t>
            </a:r>
            <a:r>
              <a:rPr lang="en-US" b="1" dirty="0"/>
              <a:t>(</a:t>
            </a:r>
            <a:r>
              <a:rPr lang="en-US" b="1" dirty="0" err="1"/>
              <a:t>morgan</a:t>
            </a:r>
            <a:r>
              <a:rPr lang="en-US" b="1" dirty="0"/>
              <a:t>(‘dev’)); </a:t>
            </a:r>
          </a:p>
          <a:p>
            <a:r>
              <a:rPr lang="en-US" dirty="0"/>
              <a:t>Serving static web resources: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app.use</a:t>
            </a:r>
            <a:r>
              <a:rPr lang="en-US" b="1" dirty="0"/>
              <a:t>(</a:t>
            </a:r>
            <a:r>
              <a:rPr lang="en-US" b="1" dirty="0" err="1"/>
              <a:t>express.static</a:t>
            </a:r>
            <a:r>
              <a:rPr lang="en-US" b="1" dirty="0"/>
              <a:t>(__</a:t>
            </a:r>
            <a:r>
              <a:rPr lang="en-US" b="1" dirty="0" err="1"/>
              <a:t>dirname</a:t>
            </a:r>
            <a:r>
              <a:rPr lang="en-US" b="1" dirty="0"/>
              <a:t> + ‘/public’));</a:t>
            </a:r>
            <a:r>
              <a:rPr lang="en-US" dirty="0"/>
              <a:t> </a:t>
            </a:r>
          </a:p>
          <a:p>
            <a:r>
              <a:rPr lang="en-US" dirty="0" err="1"/>
              <a:t>Note:__filename</a:t>
            </a:r>
            <a:r>
              <a:rPr lang="en-US" dirty="0"/>
              <a:t> and__</a:t>
            </a:r>
            <a:r>
              <a:rPr lang="en-US" dirty="0" err="1"/>
              <a:t>dirname</a:t>
            </a:r>
            <a:r>
              <a:rPr lang="en-US" dirty="0"/>
              <a:t> give you the full path to the file and directory for the current module </a:t>
            </a:r>
          </a:p>
        </p:txBody>
      </p:sp>
    </p:spTree>
    <p:extLst>
      <p:ext uri="{BB962C8B-B14F-4D97-AF65-F5344CB8AC3E}">
        <p14:creationId xmlns:p14="http://schemas.microsoft.com/office/powerpoint/2010/main" val="209671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0BC31-97AE-1F58-0FE5-9931E4EC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D4D2DA-3D30-9063-103C-60227B14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C9613E-981F-55D4-AC05-2D1D0D26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Brief Tour of a Node Module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3DDED4-4080-B531-D5DE-E059D432C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Examine </a:t>
            </a:r>
            <a:r>
              <a:rPr lang="en-US" dirty="0" err="1"/>
              <a:t>package.json</a:t>
            </a:r>
            <a:r>
              <a:rPr lang="en-US" dirty="0"/>
              <a:t> file </a:t>
            </a:r>
          </a:p>
          <a:p>
            <a:pPr>
              <a:lnSpc>
                <a:spcPct val="150000"/>
              </a:lnSpc>
            </a:pPr>
            <a:r>
              <a:rPr lang="en-US" dirty="0"/>
              <a:t>Semantic Versioning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&lt;Major Version&gt;.&lt;Minor Version&gt;.&lt;Patch&gt;</a:t>
            </a:r>
            <a:r>
              <a:rPr 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npm</a:t>
            </a:r>
            <a:r>
              <a:rPr lang="en-US" dirty="0"/>
              <a:t> install can specify the acceptable package version:</a:t>
            </a:r>
          </a:p>
          <a:p>
            <a:pPr marL="344487" lvl="1" indent="0">
              <a:lnSpc>
                <a:spcPct val="150000"/>
              </a:lnSpc>
              <a:buNone/>
            </a:pPr>
            <a:r>
              <a:rPr lang="en-US" dirty="0"/>
              <a:t>	Exact: </a:t>
            </a:r>
            <a:r>
              <a:rPr lang="en-US" b="1" dirty="0" err="1"/>
              <a:t>npm</a:t>
            </a:r>
            <a:r>
              <a:rPr lang="en-US" b="1" dirty="0"/>
              <a:t> install express@4.x.x</a:t>
            </a:r>
          </a:p>
          <a:p>
            <a:pPr marL="344487" lvl="1" indent="0">
              <a:lnSpc>
                <a:spcPct val="150000"/>
              </a:lnSpc>
              <a:buNone/>
            </a:pPr>
            <a:r>
              <a:rPr lang="en-US" dirty="0"/>
              <a:t>	Patch acceptable: </a:t>
            </a:r>
            <a:r>
              <a:rPr lang="en-US" b="1" dirty="0" err="1"/>
              <a:t>npm</a:t>
            </a:r>
            <a:r>
              <a:rPr lang="en-US" b="1" dirty="0"/>
              <a:t> install express@“~4.x.x”</a:t>
            </a:r>
          </a:p>
          <a:p>
            <a:pPr marL="344487" lvl="1" indent="0">
              <a:lnSpc>
                <a:spcPct val="150000"/>
              </a:lnSpc>
              <a:buNone/>
            </a:pPr>
            <a:r>
              <a:rPr lang="en-US" dirty="0"/>
              <a:t>	Minor version acceptable: </a:t>
            </a:r>
            <a:r>
              <a:rPr lang="en-US" b="1" dirty="0" err="1"/>
              <a:t>npm</a:t>
            </a:r>
            <a:r>
              <a:rPr lang="en-US" b="1" dirty="0"/>
              <a:t> install express@“^4.x.x”</a:t>
            </a:r>
          </a:p>
        </p:txBody>
      </p:sp>
    </p:spTree>
    <p:extLst>
      <p:ext uri="{BB962C8B-B14F-4D97-AF65-F5344CB8AC3E}">
        <p14:creationId xmlns:p14="http://schemas.microsoft.com/office/powerpoint/2010/main" val="1915144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500" dirty="0"/>
              <a:t>Create a Simple Server using Express </a:t>
            </a:r>
          </a:p>
        </p:txBody>
      </p:sp>
    </p:spTree>
    <p:extLst>
      <p:ext uri="{BB962C8B-B14F-4D97-AF65-F5344CB8AC3E}">
        <p14:creationId xmlns:p14="http://schemas.microsoft.com/office/powerpoint/2010/main" val="112363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62293-42CE-5FAE-BCAC-9D340F9B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DB2FCA-6D00-4634-3DBB-162D2B5C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8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030EB4-928B-D4ED-8204-3EB32489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Server using Express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D9C020-7180-7EEA-67E1-ACAFB35EF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/>
              <a:t>Create a folder named </a:t>
            </a:r>
            <a:r>
              <a:rPr lang="en-US" b="1" dirty="0"/>
              <a:t>node-express</a:t>
            </a:r>
            <a:r>
              <a:rPr lang="en-US" dirty="0"/>
              <a:t> in the </a:t>
            </a:r>
            <a:r>
              <a:rPr lang="en-US" b="1" dirty="0"/>
              <a:t>NodeJS</a:t>
            </a:r>
            <a:r>
              <a:rPr lang="en-US" dirty="0"/>
              <a:t> folder and move to that folder.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Copy the public folder from </a:t>
            </a:r>
            <a:r>
              <a:rPr lang="en-US" b="1" dirty="0"/>
              <a:t>node-http</a:t>
            </a:r>
            <a:r>
              <a:rPr lang="en-US" dirty="0"/>
              <a:t> to this folder.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At the prompt, type the following to initialize a </a:t>
            </a:r>
            <a:r>
              <a:rPr lang="en-US" b="1" dirty="0" err="1"/>
              <a:t>package.json</a:t>
            </a:r>
            <a:r>
              <a:rPr lang="en-US" dirty="0"/>
              <a:t> file in the </a:t>
            </a:r>
            <a:r>
              <a:rPr lang="en-US" b="1" dirty="0"/>
              <a:t>node-express</a:t>
            </a:r>
            <a:r>
              <a:rPr lang="en-US" dirty="0"/>
              <a:t> folder: </a:t>
            </a:r>
            <a:endParaRPr lang="en-V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6A7D381-521A-19AB-2185-44ED62D63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308600"/>
            <a:ext cx="8392886" cy="669353"/>
          </a:xfrm>
          <a:prstGeom prst="rect">
            <a:avLst/>
          </a:prstGeom>
          <a:solidFill>
            <a:srgbClr val="FFFF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VN" sz="2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npm</a:t>
            </a:r>
            <a:r>
              <a:rPr kumimoji="0" lang="en-US" altLang="en-V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r>
              <a:rPr kumimoji="0" lang="en-US" altLang="en-VN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init</a:t>
            </a:r>
            <a:endParaRPr kumimoji="0" lang="en-US" altLang="en-V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905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62293-42CE-5FAE-BCAC-9D340F9B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DB2FCA-6D00-4634-3DBB-162D2B5C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9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030EB4-928B-D4ED-8204-3EB32489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Server using Express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D9C020-7180-7EEA-67E1-ACAFB35EF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1397000"/>
            <a:ext cx="11180064" cy="4627563"/>
          </a:xfrm>
        </p:spPr>
        <p:txBody>
          <a:bodyPr/>
          <a:lstStyle/>
          <a:p>
            <a:pPr lvl="0"/>
            <a:r>
              <a:rPr lang="en-US" dirty="0"/>
              <a:t>Accept the standard defaults suggested until you end up with a </a:t>
            </a:r>
            <a:r>
              <a:rPr lang="en-US" b="1" dirty="0" err="1"/>
              <a:t>package.json</a:t>
            </a:r>
            <a:r>
              <a:rPr lang="en-US" b="1" dirty="0"/>
              <a:t> </a:t>
            </a:r>
            <a:r>
              <a:rPr lang="en-US" dirty="0"/>
              <a:t>file containing the following:</a:t>
            </a:r>
            <a:r>
              <a:rPr lang="en-V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F0C8A1-2C7C-38A5-6EE9-A29D667E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886" y="2650604"/>
            <a:ext cx="5645148" cy="3657781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392394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4611</TotalTime>
  <Words>1138</Words>
  <Application>Microsoft Macintosh PowerPoint</Application>
  <PresentationFormat>Widescreen</PresentationFormat>
  <Paragraphs>203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.Lucida Grande UI Regular</vt:lpstr>
      <vt:lpstr>Arial</vt:lpstr>
      <vt:lpstr>Calibri</vt:lpstr>
      <vt:lpstr>Menlo</vt:lpstr>
      <vt:lpstr>Wingdings</vt:lpstr>
      <vt:lpstr>Office Theme</vt:lpstr>
      <vt:lpstr>Introduction to Express Express Router</vt:lpstr>
      <vt:lpstr>Objectives</vt:lpstr>
      <vt:lpstr>PowerPoint Presentation</vt:lpstr>
      <vt:lpstr>What is Express?</vt:lpstr>
      <vt:lpstr>Express Middleware </vt:lpstr>
      <vt:lpstr>A Brief Tour of a Node Module </vt:lpstr>
      <vt:lpstr>PowerPoint Presentation</vt:lpstr>
      <vt:lpstr>A Simple Server using Express</vt:lpstr>
      <vt:lpstr>A Simple Server using Express</vt:lpstr>
      <vt:lpstr>A Simple Server using Express</vt:lpstr>
      <vt:lpstr>A Simple Server using Express</vt:lpstr>
      <vt:lpstr>A Simple Server using Express</vt:lpstr>
      <vt:lpstr>PowerPoint Presentation</vt:lpstr>
      <vt:lpstr>Express Application Routes </vt:lpstr>
      <vt:lpstr>Express Application Routes </vt:lpstr>
      <vt:lpstr>Routes with Parameters </vt:lpstr>
      <vt:lpstr>Body Parser </vt:lpstr>
      <vt:lpstr>Express Router </vt:lpstr>
      <vt:lpstr>PowerPoint Presentation</vt:lpstr>
      <vt:lpstr>PowerPoint Presentation</vt:lpstr>
      <vt:lpstr>Step by step</vt:lpstr>
      <vt:lpstr>Update index.js file</vt:lpstr>
      <vt:lpstr>Update index.js file </vt:lpstr>
      <vt:lpstr>Update index.js file </vt:lpstr>
      <vt:lpstr>PowerPoint Presentation</vt:lpstr>
      <vt:lpstr>Test REST API</vt:lpstr>
      <vt:lpstr>Test REST API</vt:lpstr>
      <vt:lpstr>Test REST API</vt:lpstr>
      <vt:lpstr>Test REST API</vt:lpstr>
      <vt:lpstr>Test REST API</vt:lpstr>
      <vt:lpstr>Test REST API</vt:lpstr>
      <vt:lpstr>Test REST API</vt:lpstr>
      <vt:lpstr>PowerPoint Presentation</vt:lpstr>
      <vt:lpstr>PowerPoint Presentation</vt:lpstr>
      <vt:lpstr>Using Express Router </vt:lpstr>
      <vt:lpstr>Using Express Router </vt:lpstr>
      <vt:lpstr>Using Express Router </vt:lpstr>
      <vt:lpstr>Using Express Router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Pham Ngoc Tho (FE FPTU HN)</cp:lastModifiedBy>
  <cp:revision>219</cp:revision>
  <dcterms:created xsi:type="dcterms:W3CDTF">2021-08-08T14:50:46Z</dcterms:created>
  <dcterms:modified xsi:type="dcterms:W3CDTF">2022-12-30T19:45:31Z</dcterms:modified>
</cp:coreProperties>
</file>