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70" r:id="rId3"/>
    <p:sldId id="310" r:id="rId4"/>
    <p:sldId id="311" r:id="rId5"/>
    <p:sldId id="312" r:id="rId6"/>
    <p:sldId id="313" r:id="rId7"/>
    <p:sldId id="309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5" r:id="rId17"/>
    <p:sldId id="326" r:id="rId18"/>
    <p:sldId id="327" r:id="rId19"/>
    <p:sldId id="322" r:id="rId20"/>
    <p:sldId id="323" r:id="rId21"/>
    <p:sldId id="324" r:id="rId22"/>
    <p:sldId id="329" r:id="rId23"/>
    <p:sldId id="29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4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9"/>
    <p:restoredTop sz="96296"/>
  </p:normalViewPr>
  <p:slideViewPr>
    <p:cSldViewPr snapToGrid="0" snapToObjects="1">
      <p:cViewPr varScale="1">
        <p:scale>
          <a:sx n="107" d="100"/>
          <a:sy n="107" d="100"/>
        </p:scale>
        <p:origin x="7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8CFF6-E8D7-BA40-B8DF-AF92B3770902}" type="datetimeFigureOut">
              <a:t>31/12/2022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A926E-82D6-5F4B-8D0C-176071C182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8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C7BC-6380-A34C-A16E-8031172A5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3382"/>
            <a:ext cx="9144000" cy="1655618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  <a:tileRect/>
          </a:gradFill>
        </p:spPr>
        <p:txBody>
          <a:bodyPr anchor="ctr">
            <a:normAutofit/>
          </a:bodyPr>
          <a:lstStyle>
            <a:lvl1pPr algn="ctr">
              <a:defRPr sz="4400" b="1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82906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B9A5-10F8-4342-B548-5B9DF91E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B5829-87E8-9F4C-AFDD-D68161D0C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9FE0B-AA12-3A40-A7D4-4BCDE4E3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E7C0B-FB14-1C4E-9742-545DB394AFE2}" type="datetime1">
              <a:t>31/12/2022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D9FF6-682B-2447-B028-2D17D1E1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841C2-71AA-A24E-A53F-DADC82BF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2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68A58-903F-BD44-ADDC-368924476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8AEF-DB38-E540-8EB0-D6496572A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5BF40-E139-084F-82DA-D13B59A5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46856E-F324-8E41-9DF3-0413EC7A5BA9}" type="datetime1">
              <a:t>31/12/2022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D018A-9F36-2548-852B-D6D4E9AA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CF1D9-2CE1-8B4C-AB27-BB24ACF4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C79AE-B9F0-124E-B4CF-9C9F9974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AA47EC-3873-914E-9C12-333496D18D75}" type="datetime1">
              <a:t>31/12/2022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FCA60-B9A6-FE46-92DE-07C311FF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B34EB-B4A1-8A48-BB7C-17EAA2B1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33363" indent="0">
              <a:tabLst/>
              <a:defRPr sz="3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7AA1-749B-1C46-AEA0-4E04E44AE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397000"/>
            <a:ext cx="11180064" cy="4982779"/>
          </a:xfrm>
          <a:prstGeom prst="rect">
            <a:avLst/>
          </a:prstGeom>
        </p:spPr>
        <p:txBody>
          <a:bodyPr/>
          <a:lstStyle>
            <a:lvl1pPr marL="344488" indent="-344488">
              <a:lnSpc>
                <a:spcPct val="130000"/>
              </a:lnSpc>
              <a:buClr>
                <a:srgbClr val="892912"/>
              </a:buClr>
              <a:buSzPct val="60000"/>
              <a:buFont typeface=".Lucida Grande UI Regular"/>
              <a:buChar char="◆"/>
              <a:tabLst/>
              <a:defRPr/>
            </a:lvl1pPr>
            <a:lvl2pPr marL="685800" indent="-341313">
              <a:lnSpc>
                <a:spcPct val="130000"/>
              </a:lnSpc>
              <a:buClr>
                <a:srgbClr val="C00000"/>
              </a:buClr>
              <a:buSzPct val="80000"/>
              <a:buFont typeface="Wingdings" pitchFamily="2" charset="2"/>
              <a:buChar char="§"/>
              <a:tabLst/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D8BF2-FB3D-BC40-8840-5E148547656B}"/>
              </a:ext>
            </a:extLst>
          </p:cNvPr>
          <p:cNvSpPr txBox="1"/>
          <p:nvPr userDrawn="1"/>
        </p:nvSpPr>
        <p:spPr>
          <a:xfrm>
            <a:off x="0" y="681037"/>
            <a:ext cx="228600" cy="715963"/>
          </a:xfrm>
          <a:prstGeom prst="rect">
            <a:avLst/>
          </a:prstGeom>
          <a:solidFill>
            <a:srgbClr val="4E8F0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B8CD-C7C5-FC46-88EA-95FF6C5E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2A6A9-2F4D-A141-93DB-123C040BC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6CE37-8D3A-9D4A-8813-3E3CAAE4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33CB95-E960-A64B-AA3A-9F48B831C357}" type="datetime1">
              <a:t>31/12/2022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6493B-C057-8240-958C-7FFBA5D1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5D90C-992B-5141-8687-5F197B8A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EAEE-A89D-4646-8751-52D071CC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CA47-0ABC-4B44-BF49-FAC7755F6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73954-7859-474A-876F-92B6919A6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F1813-29DD-C84C-A29B-FF45FA6B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ADD5F5-6488-6A4A-B19B-5222E8C68D58}" type="datetime1">
              <a:t>31/12/2022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74406-EDB6-294E-97C5-7AF0269B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1CC77-617D-1444-96CA-C53F9F58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0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AC3F-19E5-624B-BB97-9E7A6B88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C0204-0B7E-B240-BA8F-BDF19D142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15027-5538-5241-8865-4F310850E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85A9E-9045-FC4E-B737-C36A71E05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4FB18-06AF-C94A-89B7-26D7D5ADA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259DD-3E59-F54C-8F3C-96405761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122212-294E-3145-8B8F-D478624ABDCA}" type="datetime1">
              <a:t>31/12/2022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81BA8-A5D1-6141-8BCF-BA875D93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AB57E-FECB-7240-AE70-1982B2E7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7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3F4A-AF60-994E-BD88-F9575F49F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23FD2-2486-F84E-A486-56626AF5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33590-212E-1649-A57D-70874B116EF8}" type="datetime1">
              <a:t>31/12/2022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C1D9A-0586-334E-A307-46C2749F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BE015-FA5A-AA4E-88BA-75A801A4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3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D41AE-9839-8A48-A6F8-A00F0D35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6A9BBD-1D8B-FC4A-AC07-1A7FC452DD37}" type="datetime1">
              <a:t>31/12/2022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68A07-7F35-5B4C-A5E9-A0E6DBC5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ED146-EDE0-C64B-B97C-6E58718D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2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6131-74D4-CE43-BC06-7CAC03CC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2DFB9-54C4-2E48-BF57-ECADE33C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A6AF5-C91D-334C-BDAE-08EE25DD2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FF77A-3676-AE40-84DF-45B14141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235E85-EE8E-264D-A341-81369437C8EE}" type="datetime1">
              <a:t>31/12/2022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DFE08-0ED1-C648-8C44-D5D3F192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F602A-F215-DF43-9BC1-20316125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2C1C-7675-474D-9480-DA9C9B14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216FC-2642-4B4E-8734-AB3ED694B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4149C-5959-D64E-AFF5-2B75A5784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1CCD9-9411-5248-8D4C-C5FF061F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B99E93-91B2-C94D-AEE4-066A5FAE6B55}" type="datetime1">
              <a:t>31/12/2022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22723-2FD3-FB42-90FC-AA3D1DF9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1EE79-3786-574E-8D35-26D0628B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5B8D27-3CCA-8349-AFED-A99615055A92}"/>
              </a:ext>
            </a:extLst>
          </p:cNvPr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E17CB-5919-B64E-BC83-83C52D82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5863D-F8E7-D442-B275-2E9E6F129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C755D-65DA-5E4E-B634-65DE91792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5C558E9-1B93-E74F-8B96-263F2A78EC22}" type="datetime1">
              <a:t>31/12/2022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5610F-2CE6-FB48-B7D7-648123248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89B54F0-ACAA-B148-9265-2A8F79BF822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242B9483-7E79-8F4A-A270-8B238A495D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25400" y="36513"/>
            <a:ext cx="2078984" cy="5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GitHub - morzhanov/nodejs-express-boilerplate: Node.js Boilerplate is an  project that allows you to start new node.js project from scratch.">
            <a:extLst>
              <a:ext uri="{FF2B5EF4-FFF2-40B4-BE49-F238E27FC236}">
                <a16:creationId xmlns:a16="http://schemas.microsoft.com/office/drawing/2014/main" id="{6BEEBB9A-50B1-3B5B-FA46-0AF85A69D66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795" y="3144"/>
            <a:ext cx="1409205" cy="784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171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5DB5-F775-C34E-B46C-304E0A4F1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8806" y="1589649"/>
            <a:ext cx="8015844" cy="1923572"/>
          </a:xfrm>
          <a:gradFill>
            <a:gsLst>
              <a:gs pos="8700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dirty="0"/>
              <a:t>Basic Authentication  </a:t>
            </a:r>
          </a:p>
        </p:txBody>
      </p:sp>
    </p:spTree>
    <p:extLst>
      <p:ext uri="{BB962C8B-B14F-4D97-AF65-F5344CB8AC3E}">
        <p14:creationId xmlns:p14="http://schemas.microsoft.com/office/powerpoint/2010/main" val="249927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81D9A5-D415-9833-D594-EB842BA6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3DDE71-196D-FF57-A287-78E175FE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10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E540D4-F41B-1051-0E91-F0A248D3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Run REST API and test on Browser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0F5A95-FF35-98E8-24F1-79C9343F1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the changes and start the server. Access the server from a browser by opening an incognito window and see the result.</a:t>
            </a:r>
            <a:endParaRPr lang="en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FF6793-5CDC-5DB3-E198-E1B0E3BAC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83" y="3121572"/>
            <a:ext cx="5346998" cy="29447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470254-7E97-0986-923C-D2D819960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223" y="3825765"/>
            <a:ext cx="4284577" cy="148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90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81D9A5-D415-9833-D594-EB842BA6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3DDE71-196D-FF57-A287-78E175FE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11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E540D4-F41B-1051-0E91-F0A248D3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Run REST API and test on Browser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0F5A95-FF35-98E8-24F1-79C9343F1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accepted: User Name = “admin”, Password=“password”</a:t>
            </a:r>
            <a:endParaRPr lang="en-V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4C57EC-A786-B5D3-6C1F-156DB75E7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489" y="2221192"/>
            <a:ext cx="6394704" cy="3882198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1508592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500" dirty="0">
                <a:solidFill>
                  <a:schemeClr val="bg1"/>
                </a:solidFill>
              </a:rPr>
              <a:t>Cookies, Tea and err ... Express Sessions</a:t>
            </a:r>
          </a:p>
        </p:txBody>
      </p:sp>
    </p:spTree>
    <p:extLst>
      <p:ext uri="{BB962C8B-B14F-4D97-AF65-F5344CB8AC3E}">
        <p14:creationId xmlns:p14="http://schemas.microsoft.com/office/powerpoint/2010/main" val="3670830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5C78EE-1676-FD38-52B5-7B348A0E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7DBEE6-4234-1025-269A-26D636E66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13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42CF4A-9B4D-7DAF-72A4-BA0F240D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Cookies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ADBD57-8874-A831-7495-CEF87F5F0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Small piece of data sent from a web server and stored on the client side </a:t>
            </a:r>
          </a:p>
          <a:p>
            <a:r>
              <a:rPr lang="en-US" sz="2500" dirty="0"/>
              <a:t>Each subsequent request from the client side should include the cookie in the request header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0C5EE4-C2E9-428C-7B20-C18C153111E8}"/>
              </a:ext>
            </a:extLst>
          </p:cNvPr>
          <p:cNvCxnSpPr>
            <a:cxnSpLocks/>
          </p:cNvCxnSpPr>
          <p:nvPr/>
        </p:nvCxnSpPr>
        <p:spPr>
          <a:xfrm>
            <a:off x="2354318" y="3951890"/>
            <a:ext cx="0" cy="2333296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C48284-E285-5C42-D34E-F33F4BCD6BF6}"/>
              </a:ext>
            </a:extLst>
          </p:cNvPr>
          <p:cNvCxnSpPr>
            <a:cxnSpLocks/>
          </p:cNvCxnSpPr>
          <p:nvPr/>
        </p:nvCxnSpPr>
        <p:spPr>
          <a:xfrm>
            <a:off x="9243848" y="3783726"/>
            <a:ext cx="5255" cy="2501460"/>
          </a:xfrm>
          <a:prstGeom prst="line">
            <a:avLst/>
          </a:prstGeom>
          <a:ln w="762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BFE2B5-4422-E00D-75B5-6BB410895FF2}"/>
              </a:ext>
            </a:extLst>
          </p:cNvPr>
          <p:cNvCxnSpPr>
            <a:cxnSpLocks/>
          </p:cNvCxnSpPr>
          <p:nvPr/>
        </p:nvCxnSpPr>
        <p:spPr>
          <a:xfrm>
            <a:off x="2467302" y="5187286"/>
            <a:ext cx="6663561" cy="3726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644449-A0EB-7B8A-C990-7B34EF625545}"/>
              </a:ext>
            </a:extLst>
          </p:cNvPr>
          <p:cNvCxnSpPr>
            <a:cxnSpLocks/>
          </p:cNvCxnSpPr>
          <p:nvPr/>
        </p:nvCxnSpPr>
        <p:spPr>
          <a:xfrm flipV="1">
            <a:off x="2467303" y="4667857"/>
            <a:ext cx="6663560" cy="329811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AE2639-2F47-0CD7-91B2-F641027E315C}"/>
              </a:ext>
            </a:extLst>
          </p:cNvPr>
          <p:cNvSpPr txBox="1"/>
          <p:nvPr/>
        </p:nvSpPr>
        <p:spPr>
          <a:xfrm>
            <a:off x="1836682" y="3428674"/>
            <a:ext cx="12612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Calibri" panose="020F0502020204030204" pitchFamily="34" charset="0"/>
              </a:rPr>
              <a:t>Client </a:t>
            </a:r>
            <a:endParaRPr 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75589D-24A3-A7D0-9CED-BC0845F89A48}"/>
              </a:ext>
            </a:extLst>
          </p:cNvPr>
          <p:cNvSpPr txBox="1"/>
          <p:nvPr/>
        </p:nvSpPr>
        <p:spPr>
          <a:xfrm>
            <a:off x="8720959" y="3260506"/>
            <a:ext cx="12612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Calibri" panose="020F0502020204030204" pitchFamily="34" charset="0"/>
              </a:rPr>
              <a:t>Server </a:t>
            </a:r>
            <a:endParaRPr lang="en-US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1D3C98-BE4E-9222-41E9-25538B826403}"/>
              </a:ext>
            </a:extLst>
          </p:cNvPr>
          <p:cNvSpPr txBox="1"/>
          <p:nvPr/>
        </p:nvSpPr>
        <p:spPr>
          <a:xfrm>
            <a:off x="4080647" y="3871294"/>
            <a:ext cx="4529953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00" dirty="0">
                <a:effectLst/>
                <a:latin typeface="Calibri" panose="020F0502020204030204" pitchFamily="34" charset="0"/>
              </a:rPr>
              <a:t>HTTP/1.1 401 Unauthorized </a:t>
            </a:r>
            <a:endParaRPr lang="en-US" sz="2300" dirty="0"/>
          </a:p>
          <a:p>
            <a:r>
              <a:rPr lang="en-US" sz="2300" dirty="0">
                <a:effectLst/>
                <a:latin typeface="Calibri" panose="020F0502020204030204" pitchFamily="34" charset="0"/>
              </a:rPr>
              <a:t>Set-Cookie: xxx… </a:t>
            </a:r>
            <a:r>
              <a:rPr lang="en-US" sz="2800" dirty="0">
                <a:effectLst/>
                <a:latin typeface="Calibri" panose="020F0502020204030204" pitchFamily="34" charset="0"/>
              </a:rPr>
              <a:t> 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7CFE9B-0BDA-24BD-137B-DE94FC4F144A}"/>
              </a:ext>
            </a:extLst>
          </p:cNvPr>
          <p:cNvSpPr txBox="1"/>
          <p:nvPr/>
        </p:nvSpPr>
        <p:spPr>
          <a:xfrm>
            <a:off x="4104291" y="5465427"/>
            <a:ext cx="56125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</a:rPr>
              <a:t>GET /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index.html</a:t>
            </a:r>
            <a:r>
              <a:rPr lang="en-US" sz="1800" dirty="0">
                <a:effectLst/>
                <a:latin typeface="Calibri" panose="020F0502020204030204" pitchFamily="34" charset="0"/>
              </a:rPr>
              <a:t> HTTP/1.1</a:t>
            </a:r>
            <a:br>
              <a:rPr lang="en-US" sz="1800" dirty="0">
                <a:effectLst/>
                <a:latin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</a:rPr>
              <a:t>Cookie: xxx…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Host: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www.</a:t>
            </a:r>
            <a:r>
              <a:rPr lang="en-US" dirty="0" err="1">
                <a:latin typeface="Calibri" panose="020F0502020204030204" pitchFamily="34" charset="0"/>
              </a:rPr>
              <a:t>fpt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.edu.vn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0355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9450B9-28E6-87B0-3C1C-89EA8FC8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932C72-1324-3731-241A-A78747B6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14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358EE1-232F-9A6D-FCF4-C0D20AC9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 and Cookies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D682F9-651F-FAF0-0EC8-02EB0FEB5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Server can set a cookie as follows in any of the middleware: 	</a:t>
            </a:r>
            <a:r>
              <a:rPr lang="en-US" b="1" dirty="0" err="1"/>
              <a:t>res.cookie</a:t>
            </a:r>
            <a:r>
              <a:rPr lang="en-US" b="1" dirty="0"/>
              <a:t>(</a:t>
            </a:r>
            <a:r>
              <a:rPr lang="en-US" b="1" dirty="0" err="1"/>
              <a:t>name,value,options</a:t>
            </a:r>
            <a:r>
              <a:rPr lang="en-US" b="1" dirty="0"/>
              <a:t>)</a:t>
            </a:r>
            <a:r>
              <a:rPr lang="en-US" dirty="0"/>
              <a:t> </a:t>
            </a:r>
          </a:p>
          <a:p>
            <a:r>
              <a:rPr lang="en-US" dirty="0"/>
              <a:t>Cookies are parsed in Express server using the cookie-parser middleware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var </a:t>
            </a:r>
            <a:r>
              <a:rPr lang="en-US" b="1" dirty="0" err="1"/>
              <a:t>cookieParser</a:t>
            </a:r>
            <a:r>
              <a:rPr lang="en-US" b="1" dirty="0"/>
              <a:t> = require(‘cookie-parser’);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app.use</a:t>
            </a:r>
            <a:r>
              <a:rPr lang="en-US" b="1" dirty="0"/>
              <a:t>(</a:t>
            </a:r>
            <a:r>
              <a:rPr lang="en-US" b="1" dirty="0" err="1"/>
              <a:t>cookieParser</a:t>
            </a:r>
            <a:r>
              <a:rPr lang="en-US" b="1" dirty="0"/>
              <a:t>()); </a:t>
            </a:r>
          </a:p>
          <a:p>
            <a:r>
              <a:rPr lang="en-US" dirty="0"/>
              <a:t>Cookie-parser parses incoming cookies and attaches them to request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/>
              <a:t>req.cookies.name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5903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B0C23B-C16A-7E10-A957-E8541CE1F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1C7459-D711-710E-718C-2339A6F1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15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F19A22-08D3-9F3A-532A-5122EBF3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 and Signed Cookies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1E0AF0-4D60-4C14-EAB8-10238AF6C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Signed cookie: signed with a secret key on the server side </a:t>
            </a:r>
          </a:p>
          <a:p>
            <a:pPr lvl="1"/>
            <a:r>
              <a:rPr lang="en-US" sz="2800" dirty="0"/>
              <a:t>Digital signature with key-hash message authentication code (verifiable) </a:t>
            </a:r>
          </a:p>
          <a:p>
            <a:r>
              <a:rPr lang="en-US" dirty="0"/>
              <a:t>Cookie parser supports signed cookies: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var </a:t>
            </a:r>
            <a:r>
              <a:rPr lang="en-US" b="1" dirty="0" err="1"/>
              <a:t>cookieParser</a:t>
            </a:r>
            <a:r>
              <a:rPr lang="en-US" b="1" dirty="0"/>
              <a:t> = require(‘cookie-parser’); 	</a:t>
            </a:r>
            <a:r>
              <a:rPr lang="en-US" b="1" dirty="0" err="1"/>
              <a:t>app.use</a:t>
            </a:r>
            <a:r>
              <a:rPr lang="en-US" b="1" dirty="0"/>
              <a:t>(</a:t>
            </a:r>
            <a:r>
              <a:rPr lang="en-US" b="1" dirty="0" err="1"/>
              <a:t>cookieParser</a:t>
            </a:r>
            <a:r>
              <a:rPr lang="en-US" b="1" dirty="0"/>
              <a:t>(‘secret key’)); </a:t>
            </a:r>
          </a:p>
          <a:p>
            <a:r>
              <a:rPr lang="en-US" dirty="0"/>
              <a:t>Parsed signed cookies made available as: 	</a:t>
            </a:r>
            <a:r>
              <a:rPr lang="en-US" b="1" dirty="0" err="1"/>
              <a:t>req.signedCookies.name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4579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3500" dirty="0"/>
              <a:t>Set up your Express application to send signed cookies. </a:t>
            </a:r>
          </a:p>
        </p:txBody>
      </p:sp>
    </p:spTree>
    <p:extLst>
      <p:ext uri="{BB962C8B-B14F-4D97-AF65-F5344CB8AC3E}">
        <p14:creationId xmlns:p14="http://schemas.microsoft.com/office/powerpoint/2010/main" val="15017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7EC45B-F30D-10D4-8BE2-98C3107CC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BA245B-D6DA-2836-F083-03116CE0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17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D4B909-D5C5-0F8A-BC38-9A60BBBA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cookie-parser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34B06A-8BB8-4DF0-4FF3-7A56078F7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cookie-parser</a:t>
            </a:r>
            <a:r>
              <a:rPr lang="en-US" dirty="0"/>
              <a:t> Express middleware is already included in the Express REST API application. If you need to add Cookie parser middleware then you can install the NPM module as follows: </a:t>
            </a:r>
            <a:endParaRPr lang="en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63FCBE-8E95-2519-57EF-4AA47DE8257D}"/>
              </a:ext>
            </a:extLst>
          </p:cNvPr>
          <p:cNvSpPr txBox="1"/>
          <p:nvPr/>
        </p:nvSpPr>
        <p:spPr>
          <a:xfrm>
            <a:off x="838199" y="3429000"/>
            <a:ext cx="80850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npm</a:t>
            </a:r>
            <a:r>
              <a:rPr lang="en-US" sz="2800" b="1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 install cookie</a:t>
            </a:r>
            <a:r>
              <a:rPr lang="en-US" sz="2800" b="1" dirty="0">
                <a:solidFill>
                  <a:srgbClr val="FF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-parser</a:t>
            </a:r>
            <a:endParaRPr lang="en-VN" sz="2800" b="1" dirty="0"/>
          </a:p>
        </p:txBody>
      </p:sp>
    </p:spTree>
    <p:extLst>
      <p:ext uri="{BB962C8B-B14F-4D97-AF65-F5344CB8AC3E}">
        <p14:creationId xmlns:p14="http://schemas.microsoft.com/office/powerpoint/2010/main" val="4158625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E9CA25-A909-22F6-2982-6C2E3BD22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D06FD0-27A8-4F95-E7B9-6975AC5F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18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E47EF2-0442-86D2-4995-9696D965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52182"/>
            <a:ext cx="12192000" cy="715963"/>
          </a:xfrm>
        </p:spPr>
        <p:txBody>
          <a:bodyPr/>
          <a:lstStyle/>
          <a:p>
            <a:pPr algn="ctr"/>
            <a:r>
              <a:rPr lang="en-VN" dirty="0">
                <a:solidFill>
                  <a:srgbClr val="002060"/>
                </a:solidFill>
              </a:rPr>
              <a:t>Exercise - </a:t>
            </a:r>
            <a:r>
              <a:rPr lang="en-US" dirty="0">
                <a:solidFill>
                  <a:srgbClr val="002060"/>
                </a:solidFill>
              </a:rPr>
              <a:t>Using Cookies </a:t>
            </a:r>
            <a:endParaRPr lang="en-V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972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19A086-0714-42D8-72BB-AF40CDDE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B56571-7139-00EB-5E07-D9C22F9D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19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51934B-7AB9-8C50-FD3A-67ABC350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 Sessions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F0C9FC-95F4-4155-43D6-693D7C878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Used to track user sessions 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Combination of cookie with session id and server-side storage of information indexed by session id 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Session information:</a:t>
            </a:r>
          </a:p>
          <a:p>
            <a:pPr lvl="2">
              <a:lnSpc>
                <a:spcPct val="150000"/>
              </a:lnSpc>
            </a:pPr>
            <a:r>
              <a:rPr lang="en-US" sz="2800" dirty="0"/>
              <a:t>Stored by default in-memory (wiped out when server restarts)</a:t>
            </a:r>
          </a:p>
          <a:p>
            <a:pPr lvl="2">
              <a:lnSpc>
                <a:spcPct val="150000"/>
              </a:lnSpc>
            </a:pPr>
            <a:r>
              <a:rPr lang="en-US" sz="2800" dirty="0"/>
              <a:t>Stored in permanent store on server side</a:t>
            </a:r>
          </a:p>
          <a:p>
            <a:pPr lvl="2">
              <a:lnSpc>
                <a:spcPct val="150000"/>
              </a:lnSpc>
            </a:pPr>
            <a:r>
              <a:rPr lang="en-US" sz="2800" dirty="0"/>
              <a:t>Distributed session store if using multiple replicated servers </a:t>
            </a:r>
          </a:p>
        </p:txBody>
      </p:sp>
    </p:spTree>
    <p:extLst>
      <p:ext uri="{BB962C8B-B14F-4D97-AF65-F5344CB8AC3E}">
        <p14:creationId xmlns:p14="http://schemas.microsoft.com/office/powerpoint/2010/main" val="351025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D449A-F220-C44D-A77E-1C8E8E8B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12/31/22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A6452-5E9F-B048-9A47-DFC9B204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E135B-CA1A-254C-8767-64AE962F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7BD0A8-0BC6-D241-93B9-70C2754B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Understood the basics of user authentication</a:t>
            </a:r>
            <a:endParaRPr lang="en-VN" dirty="0">
              <a:solidFill>
                <a:srgbClr val="1F1F1F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/>
              <a:t>Used basic authentication support to authenticate users</a:t>
            </a:r>
          </a:p>
          <a:p>
            <a:pPr>
              <a:lnSpc>
                <a:spcPct val="150000"/>
              </a:lnSpc>
            </a:pPr>
            <a:r>
              <a:rPr lang="en-US" dirty="0"/>
              <a:t>Set up the Express application to use cookies</a:t>
            </a:r>
          </a:p>
          <a:p>
            <a:pPr>
              <a:lnSpc>
                <a:spcPct val="150000"/>
              </a:lnSpc>
            </a:pPr>
            <a:r>
              <a:rPr lang="en-US" dirty="0"/>
              <a:t>Set up the Express server to use express-session to track authenticated users</a:t>
            </a:r>
          </a:p>
        </p:txBody>
      </p:sp>
    </p:spTree>
    <p:extLst>
      <p:ext uri="{BB962C8B-B14F-4D97-AF65-F5344CB8AC3E}">
        <p14:creationId xmlns:p14="http://schemas.microsoft.com/office/powerpoint/2010/main" val="3104478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AFA12B-ED2A-8B99-CAF2-67B54EDD2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B62ACC-CC84-82D3-BFE4-651CAF64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20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24F45D-AC65-7CBE-A7A1-73AA798E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express-session Middleware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EF09D1-655D-DF5F-9A8D-8BFF38836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500" dirty="0">
                <a:effectLst/>
                <a:latin typeface="Calibri" panose="020F0502020204030204" pitchFamily="34" charset="0"/>
              </a:rPr>
              <a:t>var session = require('express-session');</a:t>
            </a:r>
            <a:br>
              <a:rPr lang="en-US" sz="2500" dirty="0">
                <a:effectLst/>
                <a:latin typeface="Calibri" panose="020F0502020204030204" pitchFamily="34" charset="0"/>
              </a:rPr>
            </a:br>
            <a:r>
              <a:rPr lang="en-US" sz="2500" dirty="0">
                <a:effectLst/>
                <a:latin typeface="Calibri" panose="020F0502020204030204" pitchFamily="34" charset="0"/>
              </a:rPr>
              <a:t>var </a:t>
            </a:r>
            <a:r>
              <a:rPr lang="en-US" sz="2500" dirty="0" err="1">
                <a:effectLst/>
                <a:latin typeface="Calibri" panose="020F0502020204030204" pitchFamily="34" charset="0"/>
              </a:rPr>
              <a:t>FileStore</a:t>
            </a:r>
            <a:r>
              <a:rPr lang="en-US" sz="2500" dirty="0">
                <a:effectLst/>
                <a:latin typeface="Calibri" panose="020F0502020204030204" pitchFamily="34" charset="0"/>
              </a:rPr>
              <a:t> = require('session-file-store')(session); </a:t>
            </a:r>
            <a:endParaRPr lang="en-US" sz="2500" dirty="0"/>
          </a:p>
          <a:p>
            <a:pPr marL="0" indent="0">
              <a:buNone/>
            </a:pPr>
            <a:r>
              <a:rPr lang="en-US" sz="2500" dirty="0" err="1">
                <a:effectLst/>
                <a:latin typeface="Calibri" panose="020F0502020204030204" pitchFamily="34" charset="0"/>
              </a:rPr>
              <a:t>app.use</a:t>
            </a:r>
            <a:r>
              <a:rPr lang="en-US" sz="2500" dirty="0">
                <a:effectLst/>
                <a:latin typeface="Calibri" panose="020F0502020204030204" pitchFamily="34" charset="0"/>
              </a:rPr>
              <a:t>(session({</a:t>
            </a:r>
            <a:br>
              <a:rPr lang="en-US" sz="2500" dirty="0">
                <a:effectLst/>
                <a:latin typeface="Calibri" panose="020F0502020204030204" pitchFamily="34" charset="0"/>
              </a:rPr>
            </a:br>
            <a:r>
              <a:rPr lang="en-US" sz="2500" dirty="0">
                <a:effectLst/>
                <a:latin typeface="Calibri" panose="020F0502020204030204" pitchFamily="34" charset="0"/>
              </a:rPr>
              <a:t>	name: 'session-id’,</a:t>
            </a:r>
            <a:br>
              <a:rPr lang="en-US" sz="2500" dirty="0">
                <a:effectLst/>
                <a:latin typeface="Calibri" panose="020F0502020204030204" pitchFamily="34" charset="0"/>
              </a:rPr>
            </a:br>
            <a:r>
              <a:rPr lang="en-US" sz="2500" dirty="0">
                <a:effectLst/>
                <a:latin typeface="Calibri" panose="020F0502020204030204" pitchFamily="34" charset="0"/>
              </a:rPr>
              <a:t>	secret: '12345-67890-09876-54321’, </a:t>
            </a:r>
          </a:p>
          <a:p>
            <a:pPr marL="0" indent="0">
              <a:buNone/>
            </a:pPr>
            <a:r>
              <a:rPr lang="en-US" sz="2500" dirty="0">
                <a:latin typeface="Calibri" panose="020F0502020204030204" pitchFamily="34" charset="0"/>
              </a:rPr>
              <a:t>	</a:t>
            </a:r>
            <a:r>
              <a:rPr lang="en-US" sz="2500" dirty="0" err="1">
                <a:effectLst/>
                <a:latin typeface="Calibri" panose="020F0502020204030204" pitchFamily="34" charset="0"/>
              </a:rPr>
              <a:t>saveUninitialized</a:t>
            </a:r>
            <a:r>
              <a:rPr lang="en-US" sz="2500" dirty="0">
                <a:effectLst/>
                <a:latin typeface="Calibri" panose="020F0502020204030204" pitchFamily="34" charset="0"/>
              </a:rPr>
              <a:t>: false,</a:t>
            </a:r>
            <a:br>
              <a:rPr lang="en-US" sz="2500" dirty="0">
                <a:effectLst/>
                <a:latin typeface="Calibri" panose="020F0502020204030204" pitchFamily="34" charset="0"/>
              </a:rPr>
            </a:br>
            <a:r>
              <a:rPr lang="en-US" sz="2500" dirty="0">
                <a:effectLst/>
                <a:latin typeface="Calibri" panose="020F0502020204030204" pitchFamily="34" charset="0"/>
              </a:rPr>
              <a:t>	resave: false,</a:t>
            </a:r>
            <a:br>
              <a:rPr lang="en-US" sz="2500" dirty="0">
                <a:effectLst/>
                <a:latin typeface="Calibri" panose="020F0502020204030204" pitchFamily="34" charset="0"/>
              </a:rPr>
            </a:br>
            <a:r>
              <a:rPr lang="en-US" sz="2500" dirty="0">
                <a:effectLst/>
                <a:latin typeface="Calibri" panose="020F0502020204030204" pitchFamily="34" charset="0"/>
              </a:rPr>
              <a:t>	store: new </a:t>
            </a:r>
            <a:r>
              <a:rPr lang="en-US" sz="2500" dirty="0" err="1">
                <a:effectLst/>
                <a:latin typeface="Calibri" panose="020F0502020204030204" pitchFamily="34" charset="0"/>
              </a:rPr>
              <a:t>FileStore</a:t>
            </a:r>
            <a:r>
              <a:rPr lang="en-US" sz="2500" dirty="0">
                <a:effectLst/>
                <a:latin typeface="Calibri" panose="020F0502020204030204" pitchFamily="34" charset="0"/>
              </a:rPr>
              <a:t>() </a:t>
            </a:r>
            <a:endParaRPr lang="en-US" sz="2500" dirty="0"/>
          </a:p>
          <a:p>
            <a:pPr marL="0" indent="0">
              <a:buNone/>
            </a:pPr>
            <a:r>
              <a:rPr lang="en-US" sz="2500" dirty="0">
                <a:effectLst/>
                <a:latin typeface="Calibri" panose="020F0502020204030204" pitchFamily="34" charset="0"/>
              </a:rPr>
              <a:t>})); </a:t>
            </a:r>
            <a:endParaRPr lang="en-US" sz="2500" dirty="0"/>
          </a:p>
          <a:p>
            <a:r>
              <a:rPr lang="en-US" sz="2500" dirty="0">
                <a:effectLst/>
                <a:latin typeface="Calibri" panose="020F0502020204030204" pitchFamily="34" charset="0"/>
              </a:rPr>
              <a:t>Express session information available as: </a:t>
            </a:r>
          </a:p>
          <a:p>
            <a:pPr marL="0" indent="0">
              <a:buNone/>
            </a:pPr>
            <a:r>
              <a:rPr lang="en-US" sz="2500" dirty="0">
                <a:latin typeface="Calibri" panose="020F0502020204030204" pitchFamily="34" charset="0"/>
              </a:rPr>
              <a:t>	</a:t>
            </a:r>
            <a:r>
              <a:rPr lang="en-US" sz="2500" dirty="0" err="1">
                <a:effectLst/>
                <a:latin typeface="Calibri" panose="020F0502020204030204" pitchFamily="34" charset="0"/>
              </a:rPr>
              <a:t>req.session</a:t>
            </a:r>
            <a:r>
              <a:rPr lang="en-US" sz="2500" dirty="0">
                <a:effectLst/>
                <a:latin typeface="Calibri" panose="020F0502020204030204" pitchFamily="34" charset="0"/>
              </a:rPr>
              <a:t> </a:t>
            </a:r>
            <a:endParaRPr lang="en-US" sz="2500" dirty="0"/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168240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B669BE-A263-2309-92A7-BB32AEA7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2592F8-292E-5F50-5BCC-9880D3C75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21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4E1844-13B6-7862-0FA8-226666B17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 Session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7EE722-B08A-E1F5-1F01-728EE57F6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5300" dirty="0"/>
              <a:t>Different properties of the sessions options object: </a:t>
            </a:r>
          </a:p>
          <a:p>
            <a:pPr lvl="1"/>
            <a:r>
              <a:rPr lang="en-US" sz="4200" b="1" dirty="0"/>
              <a:t>cookie</a:t>
            </a:r>
            <a:r>
              <a:rPr lang="en-US" sz="4200" dirty="0"/>
              <a:t>: Options object for the session ID cookie. The default value is { path: '/', </a:t>
            </a:r>
            <a:r>
              <a:rPr lang="en-US" sz="4200" dirty="0" err="1"/>
              <a:t>httpOnly</a:t>
            </a:r>
            <a:r>
              <a:rPr lang="en-US" sz="4200" dirty="0"/>
              <a:t>: true, secure: false, </a:t>
            </a:r>
            <a:r>
              <a:rPr lang="en-US" sz="4200" dirty="0" err="1"/>
              <a:t>maxAge</a:t>
            </a:r>
            <a:r>
              <a:rPr lang="en-US" sz="4200" dirty="0"/>
              <a:t>: null }. </a:t>
            </a:r>
          </a:p>
          <a:p>
            <a:pPr lvl="1"/>
            <a:r>
              <a:rPr lang="en-US" sz="4200" b="1" dirty="0" err="1"/>
              <a:t>genid</a:t>
            </a:r>
            <a:r>
              <a:rPr lang="en-US" sz="4200" dirty="0"/>
              <a:t>: Function to generate the session ID. Default is to use </a:t>
            </a:r>
            <a:r>
              <a:rPr lang="en-US" sz="4200" dirty="0" err="1"/>
              <a:t>uuid</a:t>
            </a:r>
            <a:r>
              <a:rPr lang="en-US" sz="4200" dirty="0"/>
              <a:t> </a:t>
            </a:r>
          </a:p>
          <a:p>
            <a:pPr lvl="1"/>
            <a:r>
              <a:rPr lang="en-US" sz="4200" b="1" dirty="0" err="1"/>
              <a:t>name</a:t>
            </a:r>
            <a:r>
              <a:rPr lang="en-US" sz="4200" dirty="0" err="1"/>
              <a:t>:The</a:t>
            </a:r>
            <a:r>
              <a:rPr lang="en-US" sz="4200" dirty="0"/>
              <a:t> name of the session ID cookie to set in the response (and read from in the request). </a:t>
            </a:r>
          </a:p>
          <a:p>
            <a:pPr lvl="1"/>
            <a:r>
              <a:rPr lang="en-US" sz="4200" b="1" dirty="0"/>
              <a:t>proxy</a:t>
            </a:r>
            <a:r>
              <a:rPr lang="en-US" sz="4200" dirty="0"/>
              <a:t>: Trust the reverse proxy when setting secure cookies. </a:t>
            </a:r>
          </a:p>
          <a:p>
            <a:pPr lvl="1"/>
            <a:r>
              <a:rPr lang="en-US" sz="4200" b="1" dirty="0"/>
              <a:t>resave</a:t>
            </a:r>
            <a:r>
              <a:rPr lang="en-US" sz="4200" dirty="0"/>
              <a:t>: If true forces a session to be saved back to store even if it was not modified in the request. </a:t>
            </a:r>
          </a:p>
          <a:p>
            <a:pPr lvl="1"/>
            <a:r>
              <a:rPr lang="en-US" sz="4200" b="1" dirty="0"/>
              <a:t>rolling</a:t>
            </a:r>
            <a:r>
              <a:rPr lang="en-US" sz="4200" dirty="0"/>
              <a:t>: Forces a cookie to be set on every request. </a:t>
            </a:r>
          </a:p>
          <a:p>
            <a:pPr lvl="1"/>
            <a:r>
              <a:rPr lang="en-US" sz="4200" b="1" dirty="0" err="1"/>
              <a:t>saveUninitialized</a:t>
            </a:r>
            <a:r>
              <a:rPr lang="en-US" sz="4200" dirty="0"/>
              <a:t>: If true it forces a newly created session without any modifications to be saved to the session store. </a:t>
            </a:r>
          </a:p>
          <a:p>
            <a:pPr lvl="1"/>
            <a:r>
              <a:rPr lang="en-US" sz="4200" b="1" dirty="0"/>
              <a:t>secret</a:t>
            </a:r>
            <a:r>
              <a:rPr lang="en-US" sz="4200" dirty="0"/>
              <a:t>: It is a required option and is used for signing the session ID cookie. </a:t>
            </a:r>
          </a:p>
          <a:p>
            <a:pPr lvl="1"/>
            <a:r>
              <a:rPr lang="en-US" sz="4200" b="1" dirty="0"/>
              <a:t>store</a:t>
            </a:r>
            <a:r>
              <a:rPr lang="en-US" sz="4200" dirty="0"/>
              <a:t>: Session store instance. Default is to use memory store. </a:t>
            </a:r>
          </a:p>
          <a:p>
            <a:pPr lvl="1"/>
            <a:r>
              <a:rPr lang="en-US" sz="4200" b="1" dirty="0"/>
              <a:t>unset</a:t>
            </a:r>
            <a:r>
              <a:rPr lang="en-US" sz="4200" dirty="0"/>
              <a:t>: Controls the handling of session object in the store after it is unset. Either delete or keep the session object. Default is to keep the session object</a:t>
            </a:r>
          </a:p>
        </p:txBody>
      </p:sp>
    </p:spTree>
    <p:extLst>
      <p:ext uri="{BB962C8B-B14F-4D97-AF65-F5344CB8AC3E}">
        <p14:creationId xmlns:p14="http://schemas.microsoft.com/office/powerpoint/2010/main" val="2054336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3500" dirty="0"/>
              <a:t>Exercise - Express Sessions (part 1 – part 2)  </a:t>
            </a:r>
          </a:p>
        </p:txBody>
      </p:sp>
    </p:spTree>
    <p:extLst>
      <p:ext uri="{BB962C8B-B14F-4D97-AF65-F5344CB8AC3E}">
        <p14:creationId xmlns:p14="http://schemas.microsoft.com/office/powerpoint/2010/main" val="3822571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839BA-4038-714E-9384-252034FE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31/12/2022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233739-4AB8-C94C-9A31-36CC3AB6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1D4F9F-56D6-0441-A153-DB4AF283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074D40F7-8D83-0720-F5FC-794FC99AD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600" dirty="0"/>
              <a:t>Understood the basics of user authentication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Used basic authentication support to authenticate users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Understand to set up the Express application to use cookies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Implement set up the Express server to use express-session to track authenticated users</a:t>
            </a:r>
          </a:p>
        </p:txBody>
      </p:sp>
    </p:spTree>
    <p:extLst>
      <p:ext uri="{BB962C8B-B14F-4D97-AF65-F5344CB8AC3E}">
        <p14:creationId xmlns:p14="http://schemas.microsoft.com/office/powerpoint/2010/main" val="119641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49121F-4247-E9B0-1864-864F2016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F1DB55-DC30-F98A-0469-CD09B379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3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A9429A-FF2B-1932-6391-850ED30B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Basic Access Authentication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5BAA4D-3832-EE26-F5C4-6F9793173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for HTTP user agent to provide username and password with a request </a:t>
            </a:r>
          </a:p>
          <a:p>
            <a:r>
              <a:rPr lang="en-US" dirty="0"/>
              <a:t>Server can challenge a client to authenticate itself </a:t>
            </a:r>
          </a:p>
          <a:p>
            <a:r>
              <a:rPr lang="en-US" dirty="0"/>
              <a:t>Client needs to send the username and password in response</a:t>
            </a:r>
          </a:p>
        </p:txBody>
      </p:sp>
    </p:spTree>
    <p:extLst>
      <p:ext uri="{BB962C8B-B14F-4D97-AF65-F5344CB8AC3E}">
        <p14:creationId xmlns:p14="http://schemas.microsoft.com/office/powerpoint/2010/main" val="3641262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09E68-C030-F0A1-1002-C7A2E3A0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34E097-2B2B-6528-71F6-122FBD09B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4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96F106-793B-4C12-1E05-46AE5AC5B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Access Authentication </a:t>
            </a:r>
            <a:endParaRPr lang="en-V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B453FD-DB8E-B629-F9EF-C2E9E120C357}"/>
              </a:ext>
            </a:extLst>
          </p:cNvPr>
          <p:cNvCxnSpPr>
            <a:cxnSpLocks/>
          </p:cNvCxnSpPr>
          <p:nvPr/>
        </p:nvCxnSpPr>
        <p:spPr>
          <a:xfrm>
            <a:off x="2354318" y="2554016"/>
            <a:ext cx="0" cy="333230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AC0E84-EBC2-212B-445C-F56A8FC4D7B1}"/>
              </a:ext>
            </a:extLst>
          </p:cNvPr>
          <p:cNvCxnSpPr>
            <a:cxnSpLocks/>
          </p:cNvCxnSpPr>
          <p:nvPr/>
        </p:nvCxnSpPr>
        <p:spPr>
          <a:xfrm>
            <a:off x="9254358" y="2554016"/>
            <a:ext cx="0" cy="3332300"/>
          </a:xfrm>
          <a:prstGeom prst="line">
            <a:avLst/>
          </a:prstGeom>
          <a:ln w="762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1A9E9D-6E86-73FF-10BF-F318D1C14C04}"/>
              </a:ext>
            </a:extLst>
          </p:cNvPr>
          <p:cNvCxnSpPr/>
          <p:nvPr/>
        </p:nvCxnSpPr>
        <p:spPr>
          <a:xfrm>
            <a:off x="2467304" y="4230416"/>
            <a:ext cx="6663559" cy="8933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CA643D-3863-2166-6F3A-3690A8CD9728}"/>
              </a:ext>
            </a:extLst>
          </p:cNvPr>
          <p:cNvCxnSpPr>
            <a:cxnSpLocks/>
          </p:cNvCxnSpPr>
          <p:nvPr/>
        </p:nvCxnSpPr>
        <p:spPr>
          <a:xfrm flipV="1">
            <a:off x="2467303" y="3247699"/>
            <a:ext cx="6663560" cy="536027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1B4623D-48A6-8AB2-0ABB-7FAA6EE4B9FF}"/>
              </a:ext>
            </a:extLst>
          </p:cNvPr>
          <p:cNvSpPr txBox="1"/>
          <p:nvPr/>
        </p:nvSpPr>
        <p:spPr>
          <a:xfrm>
            <a:off x="1836682" y="1936204"/>
            <a:ext cx="12612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Calibri" panose="020F0502020204030204" pitchFamily="34" charset="0"/>
              </a:rPr>
              <a:t>Client </a:t>
            </a:r>
            <a:endParaRPr lang="en-US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68C83-F0D8-0E85-530C-EC28B3B35F20}"/>
              </a:ext>
            </a:extLst>
          </p:cNvPr>
          <p:cNvSpPr txBox="1"/>
          <p:nvPr/>
        </p:nvSpPr>
        <p:spPr>
          <a:xfrm>
            <a:off x="8500242" y="1936204"/>
            <a:ext cx="12612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Calibri" panose="020F0502020204030204" pitchFamily="34" charset="0"/>
              </a:rPr>
              <a:t>Server </a:t>
            </a:r>
            <a:endParaRPr 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F779D2-D55E-F51C-7E88-8077AA024673}"/>
              </a:ext>
            </a:extLst>
          </p:cNvPr>
          <p:cNvSpPr txBox="1"/>
          <p:nvPr/>
        </p:nvSpPr>
        <p:spPr>
          <a:xfrm>
            <a:off x="3631326" y="2459424"/>
            <a:ext cx="4529953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00" dirty="0">
                <a:effectLst/>
                <a:latin typeface="Calibri" panose="020F0502020204030204" pitchFamily="34" charset="0"/>
              </a:rPr>
              <a:t>HTTP/1.1 401 Unauthorized </a:t>
            </a:r>
            <a:endParaRPr lang="en-US" sz="2300" dirty="0"/>
          </a:p>
          <a:p>
            <a:r>
              <a:rPr lang="en-US" sz="2300" dirty="0">
                <a:effectLst/>
                <a:latin typeface="Calibri" panose="020F0502020204030204" pitchFamily="34" charset="0"/>
              </a:rPr>
              <a:t>WWW-Authenticate: Basic </a:t>
            </a:r>
            <a:r>
              <a:rPr lang="en-US" sz="2800" dirty="0">
                <a:effectLst/>
                <a:latin typeface="Calibri" panose="020F0502020204030204" pitchFamily="34" charset="0"/>
              </a:rPr>
              <a:t> </a:t>
            </a:r>
            <a:endParaRPr 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11FDC4-1970-0DCC-650C-1D1BC9E4E986}"/>
              </a:ext>
            </a:extLst>
          </p:cNvPr>
          <p:cNvSpPr txBox="1"/>
          <p:nvPr/>
        </p:nvSpPr>
        <p:spPr>
          <a:xfrm>
            <a:off x="3631326" y="4962986"/>
            <a:ext cx="56125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</a:rPr>
              <a:t>GET /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index.html</a:t>
            </a:r>
            <a:r>
              <a:rPr lang="en-US" sz="1800" dirty="0">
                <a:effectLst/>
                <a:latin typeface="Calibri" panose="020F0502020204030204" pitchFamily="34" charset="0"/>
              </a:rPr>
              <a:t> HTTP/1.1</a:t>
            </a:r>
            <a:br>
              <a:rPr lang="en-US" sz="1800" dirty="0">
                <a:effectLst/>
                <a:latin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</a:rPr>
              <a:t>Authorization: Basic QWxhZGRpbjpvcGVuIHNlc2FtZQ== Host: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www.</a:t>
            </a:r>
            <a:r>
              <a:rPr lang="en-US" dirty="0" err="1">
                <a:latin typeface="Calibri" panose="020F0502020204030204" pitchFamily="34" charset="0"/>
              </a:rPr>
              <a:t>fpt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.edu.vn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24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79495B-23C1-CF09-C0BB-E38848FF5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7DF946-EDA6-301D-FEA5-93D3691A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5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AA921B-ACEC-4CBB-837C-5E6B33F90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Authorization Header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AEED9D-0D4F-5A32-4606-2E9B69EE8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Authorization header is constructed as follows: </a:t>
            </a:r>
          </a:p>
          <a:p>
            <a:pPr marL="801687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Username and password are combined into a string “</a:t>
            </a:r>
            <a:r>
              <a:rPr lang="en-US" dirty="0" err="1"/>
              <a:t>username:password</a:t>
            </a:r>
            <a:r>
              <a:rPr lang="en-US" dirty="0"/>
              <a:t>”. </a:t>
            </a:r>
          </a:p>
          <a:p>
            <a:pPr marL="801687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The resulting string literal is then encoded using Base64. </a:t>
            </a:r>
          </a:p>
          <a:p>
            <a:pPr marL="801687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The authorization method and a space, i.e. "Basic " is then put before the encoded string. </a:t>
            </a:r>
          </a:p>
          <a:p>
            <a:pPr marL="344487" lvl="1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Authorization: Basic QWxhZGRpbjpvcGVuIHNlc2FtZQ== </a:t>
            </a:r>
          </a:p>
        </p:txBody>
      </p:sp>
    </p:spTree>
    <p:extLst>
      <p:ext uri="{BB962C8B-B14F-4D97-AF65-F5344CB8AC3E}">
        <p14:creationId xmlns:p14="http://schemas.microsoft.com/office/powerpoint/2010/main" val="2644132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F88574-AE05-1568-7345-8319C5AA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3348C-A043-D961-4C2E-D8F89678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6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72F85E-B75F-CC44-CE0C-EA92F587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 and Authentication </a:t>
            </a:r>
            <a:endParaRPr lang="en-V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8A44E9-3AD1-14BB-BDAC-E30FB1AD1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97001"/>
            <a:ext cx="12192000" cy="5086350"/>
          </a:xfrm>
        </p:spPr>
      </p:pic>
    </p:spTree>
    <p:extLst>
      <p:ext uri="{BB962C8B-B14F-4D97-AF65-F5344CB8AC3E}">
        <p14:creationId xmlns:p14="http://schemas.microsoft.com/office/powerpoint/2010/main" val="842518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3500" dirty="0"/>
              <a:t>Setting up Basic Authentication  </a:t>
            </a:r>
          </a:p>
        </p:txBody>
      </p:sp>
    </p:spTree>
    <p:extLst>
      <p:ext uri="{BB962C8B-B14F-4D97-AF65-F5344CB8AC3E}">
        <p14:creationId xmlns:p14="http://schemas.microsoft.com/office/powerpoint/2010/main" val="1123638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0AEE09-2A7C-E058-57F4-50BE1BB83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503DF5-AD28-8B01-9987-77A16825B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8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20E6DE-E7DC-15B3-207A-76A321FD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Setting up Basic Authentication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C66D0A-1513-F797-0295-291836789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You will continue with the Express REST API server that you have been working on in the previous module in the </a:t>
            </a:r>
            <a:r>
              <a:rPr lang="en-US" b="1" dirty="0" err="1"/>
              <a:t>conFusionServer</a:t>
            </a:r>
            <a:r>
              <a:rPr lang="en-US" dirty="0"/>
              <a:t> folder.</a:t>
            </a:r>
          </a:p>
          <a:p>
            <a:pPr lvl="0"/>
            <a:r>
              <a:rPr lang="en-US" dirty="0"/>
              <a:t>Open the </a:t>
            </a:r>
            <a:r>
              <a:rPr lang="en-US" b="1" dirty="0" err="1"/>
              <a:t>app.js</a:t>
            </a:r>
            <a:r>
              <a:rPr lang="en-US" dirty="0"/>
              <a:t> file and update its contents as follows: 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012252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0AEE09-2A7C-E058-57F4-50BE1BB83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503DF5-AD28-8B01-9987-77A16825B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9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20E6DE-E7DC-15B3-207A-76A321FD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Setting up Basic Authentication</a:t>
            </a:r>
            <a:endParaRPr lang="en-V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88A90-D87E-F494-9F31-ADFF590D6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58" y="1397000"/>
            <a:ext cx="5979073" cy="26500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3A20D4-476F-4F4B-CED9-735C483D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676" y="3102099"/>
            <a:ext cx="4941833" cy="3321858"/>
          </a:xfrm>
          <a:prstGeom prst="rect">
            <a:avLst/>
          </a:prstGeom>
        </p:spPr>
      </p:pic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4570199-E5DA-0977-2CE2-6EC6BBF9B75E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rot="16200000" flipH="1">
            <a:off x="4500754" y="2989105"/>
            <a:ext cx="715963" cy="2831881"/>
          </a:xfrm>
          <a:prstGeom prst="bent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506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9490</TotalTime>
  <Words>929</Words>
  <Application>Microsoft Macintosh PowerPoint</Application>
  <PresentationFormat>Widescreen</PresentationFormat>
  <Paragraphs>129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.Lucida Grande UI Regular</vt:lpstr>
      <vt:lpstr>Arial</vt:lpstr>
      <vt:lpstr>Calibri</vt:lpstr>
      <vt:lpstr>Menlo</vt:lpstr>
      <vt:lpstr>Wingdings</vt:lpstr>
      <vt:lpstr>Office Theme</vt:lpstr>
      <vt:lpstr>Basic Authentication  </vt:lpstr>
      <vt:lpstr>Objectives</vt:lpstr>
      <vt:lpstr>HTTP Basic Access Authentication </vt:lpstr>
      <vt:lpstr>Basic Access Authentication </vt:lpstr>
      <vt:lpstr>Authorization Header</vt:lpstr>
      <vt:lpstr>Express and Authentication </vt:lpstr>
      <vt:lpstr>PowerPoint Presentation</vt:lpstr>
      <vt:lpstr>Setting up Basic Authentication</vt:lpstr>
      <vt:lpstr>Setting up Basic Authentication</vt:lpstr>
      <vt:lpstr>Run REST API and test on Browser</vt:lpstr>
      <vt:lpstr>Run REST API and test on Browser</vt:lpstr>
      <vt:lpstr>PowerPoint Presentation</vt:lpstr>
      <vt:lpstr>HTTP Cookies </vt:lpstr>
      <vt:lpstr>Express and Cookies </vt:lpstr>
      <vt:lpstr>Express and Signed Cookies </vt:lpstr>
      <vt:lpstr>PowerPoint Presentation</vt:lpstr>
      <vt:lpstr>Using cookie-parser </vt:lpstr>
      <vt:lpstr>Exercise - Using Cookies </vt:lpstr>
      <vt:lpstr>Express Sessions </vt:lpstr>
      <vt:lpstr>express-session Middleware </vt:lpstr>
      <vt:lpstr>Express Session 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Ngoc Tho (FE FPTU HN)</dc:creator>
  <cp:lastModifiedBy>Pham Ngoc Tho (FE FPTU HN)</cp:lastModifiedBy>
  <cp:revision>422</cp:revision>
  <dcterms:created xsi:type="dcterms:W3CDTF">2021-08-08T14:50:46Z</dcterms:created>
  <dcterms:modified xsi:type="dcterms:W3CDTF">2022-12-30T19:56:47Z</dcterms:modified>
</cp:coreProperties>
</file>