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90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29" r:id="rId13"/>
    <p:sldId id="339" r:id="rId14"/>
    <p:sldId id="338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2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4E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9"/>
    <p:restoredTop sz="96296"/>
  </p:normalViewPr>
  <p:slideViewPr>
    <p:cSldViewPr snapToGrid="0" snapToObjects="1">
      <p:cViewPr varScale="1">
        <p:scale>
          <a:sx n="119" d="100"/>
          <a:sy n="119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CFF6-E8D7-BA40-B8DF-AF92B3770902}" type="datetimeFigureOut">
              <a:t>01/01/2023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A926E-82D6-5F4B-8D0C-176071C182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C7BC-6380-A34C-A16E-8031172A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3382"/>
            <a:ext cx="9144000" cy="1655618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  <a:tileRect/>
          </a:gradFill>
        </p:spPr>
        <p:txBody>
          <a:bodyPr anchor="ctr">
            <a:normAutofit/>
          </a:bodyPr>
          <a:lstStyle>
            <a:lvl1pPr algn="ctr">
              <a:defRPr sz="4400" b="1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829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B9A5-10F8-4342-B548-5B9DF91E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B5829-87E8-9F4C-AFDD-D68161D0C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9FE0B-AA12-3A40-A7D4-4BCDE4E3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CE7C0B-FB14-1C4E-9742-545DB394AFE2}" type="datetime1">
              <a:t>01/01/2023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9FF6-682B-2447-B028-2D17D1E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841C2-71AA-A24E-A53F-DADC82BF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68A58-903F-BD44-ADDC-368924476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8AEF-DB38-E540-8EB0-D6496572A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5BF40-E139-084F-82DA-D13B59A50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46856E-F324-8E41-9DF3-0413EC7A5BA9}" type="datetime1">
              <a:t>01/01/2023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018A-9F36-2548-852B-D6D4E9AA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CF1D9-2CE1-8B4C-AB27-BB24ACF4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01/01/2023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3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97000"/>
            <a:ext cx="11180064" cy="4982779"/>
          </a:xfrm>
          <a:prstGeom prst="rect">
            <a:avLst/>
          </a:prstGeom>
        </p:spPr>
        <p:txBody>
          <a:bodyPr/>
          <a:lstStyle>
            <a:lvl1pPr marL="344488" indent="-344488">
              <a:lnSpc>
                <a:spcPct val="130000"/>
              </a:lnSpc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lnSpc>
                <a:spcPct val="130000"/>
              </a:lnSpc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6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0B8CD-C7C5-FC46-88EA-95FF6C5E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A6A9-2F4D-A141-93DB-123C040BC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CE37-8D3A-9D4A-8813-3E3CAAE4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33CB95-E960-A64B-AA3A-9F48B831C357}" type="datetime1">
              <a:t>01/01/2023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493B-C057-8240-958C-7FFBA5D1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D90C-992B-5141-8687-5F197B8A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EAEE-A89D-4646-8751-52D071C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A47-0ABC-4B44-BF49-FAC7755F6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73954-7859-474A-876F-92B6919A6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1813-29DD-C84C-A29B-FF45FA6B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DD5F5-6488-6A4A-B19B-5222E8C68D58}" type="datetime1">
              <a:t>01/01/2023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74406-EDB6-294E-97C5-7AF0269B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1CC77-617D-1444-96CA-C53F9F58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0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AC3F-19E5-624B-BB97-9E7A6B88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0204-0B7E-B240-BA8F-BDF19D14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5027-5538-5241-8865-4F310850E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85A9E-9045-FC4E-B737-C36A71E05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4FB18-06AF-C94A-89B7-26D7D5ADA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259DD-3E59-F54C-8F3C-96405761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122212-294E-3145-8B8F-D478624ABDCA}" type="datetime1">
              <a:t>01/01/2023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D81BA8-A5D1-6141-8BCF-BA875D93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FAB57E-FECB-7240-AE70-1982B2E7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7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F4A-AF60-994E-BD88-F9575F49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23FD2-2486-F84E-A486-56626AF5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333590-212E-1649-A57D-70874B116EF8}" type="datetime1">
              <a:t>01/01/2023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C1D9A-0586-334E-A307-46C2749F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BE015-FA5A-AA4E-88BA-75A801A4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D41AE-9839-8A48-A6F8-A00F0D35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6A9BBD-1D8B-FC4A-AC07-1A7FC452DD37}" type="datetime1">
              <a:t>01/01/2023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68A07-7F35-5B4C-A5E9-A0E6DBC5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ED146-EDE0-C64B-B97C-6E58718D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2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6131-74D4-CE43-BC06-7CAC03CC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DFB9-54C4-2E48-BF57-ECADE33C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A6AF5-C91D-334C-BDAE-08EE25DD2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FF77A-3676-AE40-84DF-45B14141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235E85-EE8E-264D-A341-81369437C8EE}" type="datetime1">
              <a:t>01/01/2023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FE08-0ED1-C648-8C44-D5D3F19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F602A-F215-DF43-9BC1-20316125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B2C1C-7675-474D-9480-DA9C9B14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216FC-2642-4B4E-8734-AB3ED694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4149C-5959-D64E-AFF5-2B75A5784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CCD9-9411-5248-8D4C-C5FF061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B99E93-91B2-C94D-AEE4-066A5FAE6B55}" type="datetime1">
              <a:t>01/01/2023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2723-2FD3-FB42-90FC-AA3D1DF9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1EE79-3786-574E-8D35-26D0628B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5B8D27-3CCA-8349-AFED-A99615055A92}"/>
              </a:ext>
            </a:extLst>
          </p:cNvPr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E17CB-5919-B64E-BC83-83C52D82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6436"/>
            <a:ext cx="105156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863D-F8E7-D442-B275-2E9E6F129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45" y="1536700"/>
            <a:ext cx="11901055" cy="464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755D-65DA-5E4E-B634-65DE91792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5C558E9-1B93-E74F-8B96-263F2A78EC22}" type="datetime1">
              <a:t>01/01/2023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610F-2CE6-FB48-B7D7-648123248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89B54F0-ACAA-B148-9265-2A8F79BF822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242B9483-7E79-8F4A-A270-8B238A495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25400" y="36513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GitHub - morzhanov/nodejs-express-boilerplate: Node.js Boilerplate is an  project that allows you to start new node.js project from scratch.">
            <a:extLst>
              <a:ext uri="{FF2B5EF4-FFF2-40B4-BE49-F238E27FC236}">
                <a16:creationId xmlns:a16="http://schemas.microsoft.com/office/drawing/2014/main" id="{6BEEBB9A-50B1-3B5B-FA46-0AF85A69D66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795" y="3144"/>
            <a:ext cx="1409205" cy="784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7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5DB5-F775-C34E-B46C-304E0A4F1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79" y="1589649"/>
            <a:ext cx="9900745" cy="1923572"/>
          </a:xfrm>
          <a:gradFill>
            <a:gsLst>
              <a:gs pos="87000">
                <a:schemeClr val="accent3">
                  <a:alpha val="0"/>
                  <a:lumMod val="0"/>
                  <a:lumOff val="100000"/>
                </a:schemeClr>
              </a:gs>
              <a:gs pos="100000">
                <a:schemeClr val="accent2">
                  <a:lumMod val="94000"/>
                  <a:lumOff val="6000"/>
                  <a:alpha val="76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pPr>
              <a:lnSpc>
                <a:spcPct val="114000"/>
              </a:lnSpc>
            </a:pPr>
            <a:r>
              <a:rPr lang="en-US" dirty="0"/>
              <a:t>User Authentication with Passport and JSON Web Token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2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ED962-E2F0-2E10-F422-C98AC17D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16EB97-EBDC-4350-B425-5CE6B9EE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A839CA-3C08-22CB-A542-12EE5D90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Passport-Local-Mongoose Example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2C0F2B-B277-39F3-39C8-6A1A739CC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var mongoose = require('mongoose’),</a:t>
            </a:r>
            <a:br>
              <a:rPr lang="en-US" dirty="0"/>
            </a:br>
            <a:r>
              <a:rPr lang="en-US" dirty="0"/>
              <a:t>Schema = </a:t>
            </a:r>
            <a:r>
              <a:rPr lang="en-US" dirty="0" err="1"/>
              <a:t>mongoose.Schema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passportLocalMongoose</a:t>
            </a:r>
            <a:r>
              <a:rPr lang="en-US" dirty="0"/>
              <a:t> = require('passport-local-mongoose’); 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dirty="0"/>
              <a:t>var User = new Schema({}); </a:t>
            </a:r>
          </a:p>
          <a:p>
            <a:pPr marL="0" indent="0">
              <a:buNone/>
            </a:pPr>
            <a:r>
              <a:rPr lang="en-US" dirty="0" err="1"/>
              <a:t>User.plugin</a:t>
            </a:r>
            <a:r>
              <a:rPr lang="en-US" dirty="0"/>
              <a:t>(</a:t>
            </a:r>
            <a:r>
              <a:rPr lang="en-US" dirty="0" err="1"/>
              <a:t>passportLocalMongoose</a:t>
            </a:r>
            <a:r>
              <a:rPr lang="en-US" dirty="0"/>
              <a:t>); 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dirty="0" err="1"/>
              <a:t>module.exports</a:t>
            </a:r>
            <a:r>
              <a:rPr lang="en-US" dirty="0"/>
              <a:t> = </a:t>
            </a:r>
            <a:r>
              <a:rPr lang="en-US" dirty="0" err="1"/>
              <a:t>mongoose.model</a:t>
            </a:r>
            <a:r>
              <a:rPr lang="en-US" dirty="0"/>
              <a:t>('User', User); </a:t>
            </a:r>
          </a:p>
        </p:txBody>
      </p:sp>
    </p:spTree>
    <p:extLst>
      <p:ext uri="{BB962C8B-B14F-4D97-AF65-F5344CB8AC3E}">
        <p14:creationId xmlns:p14="http://schemas.microsoft.com/office/powerpoint/2010/main" val="309874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AEA8C-CB56-A3B4-9321-899214E0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E8440C-A854-3663-1C3D-F1996557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11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A04EEF-741D-13AC-94F3-81E84082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Passport/Passport-Local Configuration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F3E1D9-AE07-0533-670A-290048A19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requires the model with Passport-Local Mongoose plugged in </a:t>
            </a:r>
          </a:p>
          <a:p>
            <a:pPr marL="0" indent="0">
              <a:buNone/>
            </a:pPr>
            <a:r>
              <a:rPr lang="en-US" dirty="0"/>
              <a:t>var User = require('./models/user’); 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// use static authenticate method of model in </a:t>
            </a:r>
            <a:r>
              <a:rPr lang="en-US" dirty="0" err="1"/>
              <a:t>LocalStrategy</a:t>
            </a:r>
            <a:r>
              <a:rPr lang="en-US" dirty="0"/>
              <a:t> </a:t>
            </a:r>
            <a:r>
              <a:rPr lang="en-US" dirty="0" err="1"/>
              <a:t>passport.use</a:t>
            </a:r>
            <a:r>
              <a:rPr lang="en-US" dirty="0"/>
              <a:t>(new </a:t>
            </a:r>
            <a:r>
              <a:rPr lang="en-US" dirty="0" err="1"/>
              <a:t>LocalStrategy</a:t>
            </a:r>
            <a:r>
              <a:rPr lang="en-US" dirty="0"/>
              <a:t>(</a:t>
            </a:r>
            <a:r>
              <a:rPr lang="en-US" dirty="0" err="1"/>
              <a:t>User.authenticate</a:t>
            </a:r>
            <a:r>
              <a:rPr lang="en-US" dirty="0"/>
              <a:t>())); 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/>
              <a:t>// use static serialize and deserialize of model for passport session support </a:t>
            </a:r>
            <a:r>
              <a:rPr lang="en-US" dirty="0" err="1"/>
              <a:t>passport.serializeUser</a:t>
            </a:r>
            <a:r>
              <a:rPr lang="en-US" dirty="0"/>
              <a:t>(</a:t>
            </a:r>
            <a:r>
              <a:rPr lang="en-US" dirty="0" err="1"/>
              <a:t>User.serializeUser</a:t>
            </a:r>
            <a:r>
              <a:rPr lang="en-US" dirty="0"/>
              <a:t>()); </a:t>
            </a:r>
            <a:r>
              <a:rPr lang="en-US" dirty="0" err="1"/>
              <a:t>passport.deserializeUser</a:t>
            </a:r>
            <a:r>
              <a:rPr lang="en-US" dirty="0"/>
              <a:t>(</a:t>
            </a:r>
            <a:r>
              <a:rPr lang="en-US" dirty="0" err="1"/>
              <a:t>User.deserializeUser</a:t>
            </a:r>
            <a:r>
              <a:rPr lang="en-US" dirty="0"/>
              <a:t>()); </a:t>
            </a:r>
          </a:p>
        </p:txBody>
      </p:sp>
    </p:spTree>
    <p:extLst>
      <p:ext uri="{BB962C8B-B14F-4D97-AF65-F5344CB8AC3E}">
        <p14:creationId xmlns:p14="http://schemas.microsoft.com/office/powerpoint/2010/main" val="327123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Exercise - User Authentication with Passport  </a:t>
            </a:r>
          </a:p>
        </p:txBody>
      </p:sp>
    </p:spTree>
    <p:extLst>
      <p:ext uri="{BB962C8B-B14F-4D97-AF65-F5344CB8AC3E}">
        <p14:creationId xmlns:p14="http://schemas.microsoft.com/office/powerpoint/2010/main" val="3822571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Token-based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974936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DD475E-1C1E-B0C5-0FAE-2A348E82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F1A01-8F60-8671-CC31-E955EC2D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C3A634-99A3-4188-BC10-623800AD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Cookies + Session Authentication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EEBA21-D2FA-9244-757F-A0D007AA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Cookies set on the client side by the server </a:t>
            </a:r>
          </a:p>
          <a:p>
            <a:pPr>
              <a:lnSpc>
                <a:spcPct val="150000"/>
              </a:lnSpc>
            </a:pPr>
            <a:r>
              <a:rPr lang="en-US" dirty="0"/>
              <a:t>Cookies used as a storage for session ID that is used as an index into server-side storage of session information </a:t>
            </a:r>
          </a:p>
        </p:txBody>
      </p:sp>
    </p:spTree>
    <p:extLst>
      <p:ext uri="{BB962C8B-B14F-4D97-AF65-F5344CB8AC3E}">
        <p14:creationId xmlns:p14="http://schemas.microsoft.com/office/powerpoint/2010/main" val="2968367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3391F-9704-011B-F8B1-7E96F606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986FBF-7B4F-89F1-AC1A-1E140E36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B0243A-498C-6C3E-A111-83141EB2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Token-Based Authentication?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0F79F3-CEE8-70E0-9937-B2507D051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authentication becomes a problem when we need stateless servers and scalability </a:t>
            </a:r>
          </a:p>
          <a:p>
            <a:r>
              <a:rPr lang="en-US" dirty="0"/>
              <a:t>Mobile application platforms have a hard time handling cookies/sessions </a:t>
            </a:r>
          </a:p>
          <a:p>
            <a:r>
              <a:rPr lang="en-US" dirty="0"/>
              <a:t>Sharing authentication with other applications not feasible </a:t>
            </a:r>
          </a:p>
          <a:p>
            <a:r>
              <a:rPr lang="en-US" dirty="0"/>
              <a:t>Cross-origin resource sharing (CORS) problem </a:t>
            </a:r>
          </a:p>
          <a:p>
            <a:r>
              <a:rPr lang="en-US" dirty="0"/>
              <a:t>Cross-site request forgery (CSRF)</a:t>
            </a:r>
          </a:p>
        </p:txBody>
      </p:sp>
    </p:spTree>
    <p:extLst>
      <p:ext uri="{BB962C8B-B14F-4D97-AF65-F5344CB8AC3E}">
        <p14:creationId xmlns:p14="http://schemas.microsoft.com/office/powerpoint/2010/main" val="3796246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B8898-CF60-94BC-55E0-AFCCBEF0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07BA9D-C7D0-73AB-9392-3C1A641C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5162D2-EB0B-1E5C-0FFE-5D5E3CC3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Token-based Authentication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FE5B5B-D33D-A88B-3E3A-074CE55E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User requests access with their username and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Server validates credentials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Server creates a signed token and sends it to the client </a:t>
            </a:r>
          </a:p>
          <a:p>
            <a:pPr marL="344487" lvl="1" indent="0">
              <a:buNone/>
            </a:pPr>
            <a:r>
              <a:rPr lang="en-US" dirty="0"/>
              <a:t>  - Nothing stored on the server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subsequent requests from the client should include the token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Server verifies the token and responds with data if validated </a:t>
            </a:r>
          </a:p>
        </p:txBody>
      </p:sp>
    </p:spTree>
    <p:extLst>
      <p:ext uri="{BB962C8B-B14F-4D97-AF65-F5344CB8AC3E}">
        <p14:creationId xmlns:p14="http://schemas.microsoft.com/office/powerpoint/2010/main" val="817303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9A0D3-DE96-759D-4462-F6452D28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50BE8D-9ABF-F5D2-7615-A88F2A89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A3FE16-E119-792C-A907-179B50F7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Web Tokens (JWT)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FCE51A-7052-E651-5868-64EBCF65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Standards based: </a:t>
            </a:r>
          </a:p>
          <a:p>
            <a:pPr lvl="1"/>
            <a:r>
              <a:rPr lang="en-US" dirty="0"/>
              <a:t>IETF RFC 7519*</a:t>
            </a:r>
          </a:p>
          <a:p>
            <a:r>
              <a:rPr lang="en-US" dirty="0"/>
              <a:t>Self-contained </a:t>
            </a:r>
          </a:p>
          <a:p>
            <a:pPr lvl="1"/>
            <a:r>
              <a:rPr lang="en-US" dirty="0"/>
              <a:t>carry all the information necessary within itself</a:t>
            </a:r>
          </a:p>
          <a:p>
            <a:r>
              <a:rPr lang="en-US" dirty="0"/>
              <a:t>Shareable </a:t>
            </a:r>
          </a:p>
          <a:p>
            <a:pPr lvl="1"/>
            <a:r>
              <a:rPr lang="en-US" dirty="0"/>
              <a:t>Can share it with other applications to act on your behalf </a:t>
            </a:r>
          </a:p>
          <a:p>
            <a:pPr marL="0" indent="0">
              <a:buNone/>
            </a:pPr>
            <a:r>
              <a:rPr lang="en-US" dirty="0"/>
              <a:t>    Internet Engineering Task Force (IETF)</a:t>
            </a:r>
          </a:p>
          <a:p>
            <a:pPr marL="0" indent="0">
              <a:buNone/>
            </a:pPr>
            <a:r>
              <a:rPr lang="en-US" dirty="0"/>
              <a:t>    Request for Comments (RFC)</a:t>
            </a:r>
          </a:p>
        </p:txBody>
      </p:sp>
    </p:spTree>
    <p:extLst>
      <p:ext uri="{BB962C8B-B14F-4D97-AF65-F5344CB8AC3E}">
        <p14:creationId xmlns:p14="http://schemas.microsoft.com/office/powerpoint/2010/main" val="406164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B960C-7B86-E85F-A83C-33E3CE0D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F7D29-AE71-A94F-CD40-52FC2420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F60E3B-E617-F278-E6AB-CF761128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JSON Web Tokens </a:t>
            </a:r>
            <a:endParaRPr lang="en-V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F5D1E4-7CE0-EC25-5506-F30EEAC00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51" y="1767629"/>
            <a:ext cx="11638298" cy="3322742"/>
          </a:xfrm>
        </p:spPr>
      </p:pic>
    </p:spTree>
    <p:extLst>
      <p:ext uri="{BB962C8B-B14F-4D97-AF65-F5344CB8AC3E}">
        <p14:creationId xmlns:p14="http://schemas.microsoft.com/office/powerpoint/2010/main" val="3209907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F69A7-F2D5-F9C7-7BC8-5C50B42D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321CD4-BA59-FBF8-E311-FE2AFA3BB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19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CBE5AD-BDA0-0636-842A-E2BE0DC8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jsonwebtoken</a:t>
            </a:r>
            <a:r>
              <a:rPr lang="en-US" dirty="0"/>
              <a:t> Node Module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45EF00-70AD-8F55-87C4-4AAE42228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Implementation of JSON web tokens support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</a:t>
            </a:r>
            <a:r>
              <a:rPr lang="en-US" b="1" dirty="0" err="1"/>
              <a:t>npm</a:t>
            </a:r>
            <a:r>
              <a:rPr lang="en-US" b="1" dirty="0"/>
              <a:t> install </a:t>
            </a:r>
            <a:r>
              <a:rPr lang="en-US" b="1" dirty="0" err="1"/>
              <a:t>jsonwebtoken</a:t>
            </a:r>
            <a:r>
              <a:rPr lang="en-US" b="1" dirty="0"/>
              <a:t> --save </a:t>
            </a:r>
          </a:p>
          <a:p>
            <a:pPr>
              <a:lnSpc>
                <a:spcPct val="150000"/>
              </a:lnSpc>
            </a:pPr>
            <a:r>
              <a:rPr lang="en-US" dirty="0"/>
              <a:t>Provides several methods: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sign() </a:t>
            </a:r>
            <a:r>
              <a:rPr lang="en-US" dirty="0"/>
              <a:t>for signing and issuing token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verify() </a:t>
            </a:r>
            <a:r>
              <a:rPr lang="en-US" dirty="0"/>
              <a:t>for verifying and decoding token and making it available on the request property in Express</a:t>
            </a:r>
          </a:p>
        </p:txBody>
      </p:sp>
    </p:spTree>
    <p:extLst>
      <p:ext uri="{BB962C8B-B14F-4D97-AF65-F5344CB8AC3E}">
        <p14:creationId xmlns:p14="http://schemas.microsoft.com/office/powerpoint/2010/main" val="303654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D449A-F220-C44D-A77E-1C8E8E8B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US"/>
              <a:t>1/1/23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6452-5E9F-B048-9A47-DFC9B204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E135B-CA1A-254C-8767-64AE962F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7BD0A8-0BC6-D241-93B9-70C2754B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Set up your Express application to use Passport to perform local authentication</a:t>
            </a:r>
          </a:p>
          <a:p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Set up token-based authentication with Passport, </a:t>
            </a:r>
            <a:r>
              <a:rPr lang="en-US" dirty="0" err="1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jsonwebtoken</a:t>
            </a:r>
            <a:r>
              <a:rPr lang="en-US" dirty="0">
                <a:solidFill>
                  <a:srgbClr val="1F1F1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and Express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78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89517-63E9-C9E1-5DB0-8822440B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1CFAAE-C652-6CFE-623A-D9DFFA35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20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7A05A5-6E9E-3720-1490-2A3CFC35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Passport-JWT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19E03-F2EE-D457-B3BE-6C20C164C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Passport strategy for authenticating using JWT</a:t>
            </a:r>
            <a:br>
              <a:rPr lang="en-US" dirty="0"/>
            </a:br>
            <a:r>
              <a:rPr lang="en-US" dirty="0"/>
              <a:t>– Authenticate RESTful end points using JWT without needing sessions </a:t>
            </a:r>
          </a:p>
          <a:p>
            <a:r>
              <a:rPr lang="en-US" dirty="0"/>
              <a:t>Installing: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 err="1"/>
              <a:t>npm</a:t>
            </a:r>
            <a:r>
              <a:rPr lang="en-US" b="1" dirty="0"/>
              <a:t> install passport-</a:t>
            </a:r>
            <a:r>
              <a:rPr lang="en-US" b="1" dirty="0" err="1"/>
              <a:t>jwt</a:t>
            </a:r>
            <a:r>
              <a:rPr lang="en-US" b="1" dirty="0"/>
              <a:t> </a:t>
            </a:r>
          </a:p>
          <a:p>
            <a:r>
              <a:rPr lang="en-US" dirty="0"/>
              <a:t>Create and configure a new Passport strategy based on JWT authentication </a:t>
            </a:r>
          </a:p>
          <a:p>
            <a:r>
              <a:rPr lang="en-US" dirty="0"/>
              <a:t>Extracting the JWT from an incoming request</a:t>
            </a:r>
          </a:p>
          <a:p>
            <a:pPr lvl="1"/>
            <a:r>
              <a:rPr lang="en-US" dirty="0"/>
              <a:t>Header, body, </a:t>
            </a:r>
            <a:r>
              <a:rPr lang="en-US" dirty="0" err="1"/>
              <a:t>URLQueryparameter</a:t>
            </a:r>
            <a:r>
              <a:rPr lang="en-US" dirty="0"/>
              <a:t>, ... </a:t>
            </a:r>
          </a:p>
        </p:txBody>
      </p:sp>
    </p:spTree>
    <p:extLst>
      <p:ext uri="{BB962C8B-B14F-4D97-AF65-F5344CB8AC3E}">
        <p14:creationId xmlns:p14="http://schemas.microsoft.com/office/powerpoint/2010/main" val="545189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3500" dirty="0"/>
              <a:t>Exercise - User Authentication with Passport and JSON web Token  </a:t>
            </a:r>
          </a:p>
        </p:txBody>
      </p:sp>
    </p:spTree>
    <p:extLst>
      <p:ext uri="{BB962C8B-B14F-4D97-AF65-F5344CB8AC3E}">
        <p14:creationId xmlns:p14="http://schemas.microsoft.com/office/powerpoint/2010/main" val="588659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839BA-4038-714E-9384-252034FE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01/01/2023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33739-4AB8-C94C-9A31-36CC3AB6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1D4F9F-56D6-0441-A153-DB4AF283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74D40F7-8D83-0720-F5FC-794FC99A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/>
              <a:t>Understand to use Passport module together with passport-local and passport-local-mongoose for setting up local authentication within your server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Understand to use Passport together with sessions to set up user authentication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Understand to use JSON web tokens for token-based user authentication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Understand to use Passport module together with passport-local and passport-local-mongoose for setting up local authentication within your server</a:t>
            </a:r>
          </a:p>
        </p:txBody>
      </p:sp>
    </p:spTree>
    <p:extLst>
      <p:ext uri="{BB962C8B-B14F-4D97-AF65-F5344CB8AC3E}">
        <p14:creationId xmlns:p14="http://schemas.microsoft.com/office/powerpoint/2010/main" val="119641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61D431B-4A82-7440-9E7C-8C839B072D38}"/>
              </a:ext>
            </a:extLst>
          </p:cNvPr>
          <p:cNvSpPr txBox="1">
            <a:spLocks/>
          </p:cNvSpPr>
          <p:nvPr/>
        </p:nvSpPr>
        <p:spPr>
          <a:xfrm>
            <a:off x="1810512" y="2092960"/>
            <a:ext cx="8570976" cy="1336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none" spc="0">
                <a:ln w="0"/>
                <a:solidFill>
                  <a:srgbClr val="00206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Authentication with Passport</a:t>
            </a:r>
          </a:p>
        </p:txBody>
      </p:sp>
    </p:spTree>
    <p:extLst>
      <p:ext uri="{BB962C8B-B14F-4D97-AF65-F5344CB8AC3E}">
        <p14:creationId xmlns:p14="http://schemas.microsoft.com/office/powerpoint/2010/main" val="419828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CB706-3830-E64D-18FC-81253F23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FE8E43-465F-C1FA-EA60-595F2A65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4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CA5397-179B-216B-4241-5DCEDF51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Passport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2F8DA-95EE-6520-753B-8221A02C5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Authentication middleware for Node.js </a:t>
            </a:r>
          </a:p>
          <a:p>
            <a:r>
              <a:rPr lang="en-US" dirty="0"/>
              <a:t>Modular, flexible </a:t>
            </a:r>
          </a:p>
          <a:p>
            <a:r>
              <a:rPr lang="en-US" dirty="0"/>
              <a:t>Supports various strategies for authentication: </a:t>
            </a:r>
          </a:p>
          <a:p>
            <a:pPr lvl="1"/>
            <a:r>
              <a:rPr lang="en-US" dirty="0"/>
              <a:t>Local strategy</a:t>
            </a:r>
          </a:p>
          <a:p>
            <a:pPr lvl="1"/>
            <a:r>
              <a:rPr lang="en-US" dirty="0"/>
              <a:t>OpenID</a:t>
            </a:r>
          </a:p>
          <a:p>
            <a:pPr lvl="1"/>
            <a:r>
              <a:rPr lang="en-US" dirty="0" err="1"/>
              <a:t>Oauth</a:t>
            </a:r>
            <a:r>
              <a:rPr lang="en-US" dirty="0"/>
              <a:t> (Facebook, Twitter, G+ etc.) single sign-on </a:t>
            </a:r>
          </a:p>
          <a:p>
            <a:r>
              <a:rPr lang="en-US" dirty="0"/>
              <a:t>Supports Sessions (optional) </a:t>
            </a:r>
          </a:p>
          <a:p>
            <a:r>
              <a:rPr lang="en-US" dirty="0"/>
              <a:t>Installing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 err="1"/>
              <a:t>npm</a:t>
            </a:r>
            <a:r>
              <a:rPr lang="en-US" b="1" dirty="0"/>
              <a:t> install passport</a:t>
            </a:r>
          </a:p>
        </p:txBody>
      </p:sp>
    </p:spTree>
    <p:extLst>
      <p:ext uri="{BB962C8B-B14F-4D97-AF65-F5344CB8AC3E}">
        <p14:creationId xmlns:p14="http://schemas.microsoft.com/office/powerpoint/2010/main" val="134175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B4CC8-6C6F-DE41-BC61-B650802B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CAB24-D6E6-99D0-2FB3-7B2F12F61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5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E8A0DE-BAC2-5710-D73A-23542103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Passport Example 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98516-D425-DE9D-8DEA-D91422DB04D4}"/>
              </a:ext>
            </a:extLst>
          </p:cNvPr>
          <p:cNvSpPr txBox="1"/>
          <p:nvPr/>
        </p:nvSpPr>
        <p:spPr>
          <a:xfrm>
            <a:off x="533399" y="1693728"/>
            <a:ext cx="10954408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effectLst/>
                <a:latin typeface="Calibri" panose="020F0502020204030204" pitchFamily="34" charset="0"/>
              </a:rPr>
              <a:t>app.post</a:t>
            </a:r>
            <a:r>
              <a:rPr lang="en-US" sz="2800" dirty="0">
                <a:effectLst/>
                <a:latin typeface="Calibri" panose="020F0502020204030204" pitchFamily="34" charset="0"/>
              </a:rPr>
              <a:t>('/login',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passport.authenticate</a:t>
            </a:r>
            <a:r>
              <a:rPr lang="en-US" sz="2800" dirty="0">
                <a:effectLst/>
                <a:latin typeface="Calibri" panose="020F0502020204030204" pitchFamily="34" charset="0"/>
              </a:rPr>
              <a:t>('local’), function(req, res) { 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	// If this function gets called, authentication was successful. 		// `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req.user</a:t>
            </a:r>
            <a:r>
              <a:rPr lang="en-US" sz="2800" dirty="0">
                <a:effectLst/>
                <a:latin typeface="Calibri" panose="020F0502020204030204" pitchFamily="34" charset="0"/>
              </a:rPr>
              <a:t>` contains the authenticated user. 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	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res.redirect</a:t>
            </a:r>
            <a:r>
              <a:rPr lang="en-US" sz="2800" dirty="0">
                <a:effectLst/>
                <a:latin typeface="Calibri" panose="020F0502020204030204" pitchFamily="34" charset="0"/>
              </a:rPr>
              <a:t>('/users/' +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req.user.username</a:t>
            </a:r>
            <a:r>
              <a:rPr lang="en-US" sz="2800" dirty="0">
                <a:effectLst/>
                <a:latin typeface="Calibri" panose="020F0502020204030204" pitchFamily="34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});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6602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B6280-AB9D-8401-8F5C-BDA0675D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E1F32E-B521-1280-EB55-A31A0AC3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6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AD77B6-5F9F-370D-7B9F-7D3351EA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Passport Example 2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A34268-C05E-FA36-82C6-D6047F16240F}"/>
              </a:ext>
            </a:extLst>
          </p:cNvPr>
          <p:cNvSpPr txBox="1"/>
          <p:nvPr/>
        </p:nvSpPr>
        <p:spPr>
          <a:xfrm>
            <a:off x="773206" y="1535991"/>
            <a:ext cx="10645588" cy="480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dirty="0" err="1">
                <a:effectLst/>
                <a:latin typeface="Calibri" panose="020F0502020204030204" pitchFamily="34" charset="0"/>
              </a:rPr>
              <a:t>app.get</a:t>
            </a:r>
            <a:r>
              <a:rPr lang="en-US" sz="2800" dirty="0">
                <a:effectLst/>
                <a:latin typeface="Calibri" panose="020F0502020204030204" pitchFamily="34" charset="0"/>
              </a:rPr>
              <a:t>('/login', 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function</a:t>
            </a:r>
            <a:r>
              <a:rPr lang="en-US" sz="2800" dirty="0">
                <a:effectLst/>
                <a:latin typeface="Calibri" panose="020F0502020204030204" pitchFamily="34" charset="0"/>
              </a:rPr>
              <a:t>(req, res, next) { 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Calibri" panose="020F0502020204030204" pitchFamily="34" charset="0"/>
              </a:rPr>
              <a:t>	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passport.authenticate</a:t>
            </a:r>
            <a:r>
              <a:rPr lang="en-US" sz="2800" dirty="0">
                <a:effectLst/>
                <a:latin typeface="Calibri" panose="020F0502020204030204" pitchFamily="34" charset="0"/>
              </a:rPr>
              <a:t>('local', 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function</a:t>
            </a:r>
            <a:r>
              <a:rPr lang="en-US" sz="2800" dirty="0">
                <a:effectLst/>
                <a:latin typeface="Calibri" panose="020F0502020204030204" pitchFamily="34" charset="0"/>
              </a:rPr>
              <a:t>(err, user, info) { 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		if </a:t>
            </a:r>
            <a:r>
              <a:rPr lang="en-US" sz="2800" dirty="0">
                <a:effectLst/>
                <a:latin typeface="Calibri" panose="020F0502020204030204" pitchFamily="34" charset="0"/>
              </a:rPr>
              <a:t>(err) { 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return </a:t>
            </a:r>
            <a:r>
              <a:rPr lang="en-US" sz="2800" dirty="0">
                <a:effectLst/>
                <a:latin typeface="Calibri" panose="020F0502020204030204" pitchFamily="34" charset="0"/>
              </a:rPr>
              <a:t>next(err); }</a:t>
            </a:r>
            <a:br>
              <a:rPr lang="en-US" sz="2800" dirty="0">
                <a:effectLst/>
                <a:latin typeface="Calibri" panose="020F0502020204030204" pitchFamily="34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</a:rPr>
              <a:t>		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if </a:t>
            </a:r>
            <a:r>
              <a:rPr lang="en-US" sz="2800" dirty="0">
                <a:effectLst/>
                <a:latin typeface="Calibri" panose="020F0502020204030204" pitchFamily="34" charset="0"/>
              </a:rPr>
              <a:t>(!user) { 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return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res.json</a:t>
            </a:r>
            <a:r>
              <a:rPr lang="en-US" sz="2800" dirty="0">
                <a:effectLst/>
                <a:latin typeface="Calibri" panose="020F0502020204030204" pitchFamily="34" charset="0"/>
              </a:rPr>
              <a:t>({ . . . }); } 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		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req.logIn</a:t>
            </a:r>
            <a:r>
              <a:rPr lang="en-US" sz="2800" dirty="0">
                <a:effectLst/>
                <a:latin typeface="Calibri" panose="020F0502020204030204" pitchFamily="34" charset="0"/>
              </a:rPr>
              <a:t>(user, 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function</a:t>
            </a:r>
            <a:r>
              <a:rPr lang="en-US" sz="2800" dirty="0">
                <a:effectLst/>
                <a:latin typeface="Calibri" panose="020F0502020204030204" pitchFamily="34" charset="0"/>
              </a:rPr>
              <a:t>(err) { 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latin typeface="Calibri" panose="020F0502020204030204" pitchFamily="34" charset="0"/>
              </a:rPr>
              <a:t>			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if </a:t>
            </a:r>
            <a:r>
              <a:rPr lang="en-US" sz="2800" dirty="0">
                <a:effectLst/>
                <a:latin typeface="Calibri" panose="020F0502020204030204" pitchFamily="34" charset="0"/>
              </a:rPr>
              <a:t>(err) { </a:t>
            </a:r>
            <a:r>
              <a:rPr lang="en-US" sz="2800" b="1" dirty="0">
                <a:effectLst/>
                <a:latin typeface="Calibri" panose="020F0502020204030204" pitchFamily="34" charset="0"/>
              </a:rPr>
              <a:t>return </a:t>
            </a:r>
            <a:r>
              <a:rPr lang="en-US" sz="2800" dirty="0">
                <a:effectLst/>
                <a:latin typeface="Calibri" panose="020F0502020204030204" pitchFamily="34" charset="0"/>
              </a:rPr>
              <a:t>next(err); } 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b="1" dirty="0">
                <a:effectLst/>
                <a:latin typeface="Calibri" panose="020F0502020204030204" pitchFamily="34" charset="0"/>
              </a:rPr>
              <a:t>			return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res.json</a:t>
            </a:r>
            <a:r>
              <a:rPr lang="en-US" sz="2800" dirty="0">
                <a:effectLst/>
                <a:latin typeface="Calibri" panose="020F0502020204030204" pitchFamily="34" charset="0"/>
              </a:rPr>
              <a:t>({ . . . }); 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Calibri" panose="020F0502020204030204" pitchFamily="34" charset="0"/>
              </a:rPr>
              <a:t>		</a:t>
            </a:r>
            <a:r>
              <a:rPr lang="en-US" sz="2800" dirty="0">
                <a:effectLst/>
                <a:latin typeface="Calibri" panose="020F0502020204030204" pitchFamily="34" charset="0"/>
              </a:rPr>
              <a:t>}); </a:t>
            </a:r>
            <a:endParaRPr lang="en-US" sz="2800" dirty="0"/>
          </a:p>
          <a:p>
            <a:pPr>
              <a:lnSpc>
                <a:spcPct val="11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	})(req, res, next); 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});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440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B4536-7869-9A43-027E-047EE186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85CF56-0F03-3B33-501D-F67E1C45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7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E7DB84-791D-95DF-0B6F-D6AE5147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Passport-Local 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F998FD-A3A2-8052-CBAB-A24740E24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Passport strategy for authenticating a user with a username and password </a:t>
            </a:r>
          </a:p>
          <a:p>
            <a:r>
              <a:rPr lang="en-US" dirty="0"/>
              <a:t>Installing:</a:t>
            </a:r>
            <a:br>
              <a:rPr lang="en-US" dirty="0"/>
            </a:br>
            <a:r>
              <a:rPr lang="en-US" b="1" dirty="0" err="1"/>
              <a:t>npm</a:t>
            </a:r>
            <a:r>
              <a:rPr lang="en-US" b="1" dirty="0"/>
              <a:t> install passport-local --save</a:t>
            </a:r>
          </a:p>
        </p:txBody>
      </p:sp>
    </p:spTree>
    <p:extLst>
      <p:ext uri="{BB962C8B-B14F-4D97-AF65-F5344CB8AC3E}">
        <p14:creationId xmlns:p14="http://schemas.microsoft.com/office/powerpoint/2010/main" val="1415718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E38B1-FA30-CEFC-645A-8AC32A3B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4D3AC-94AB-6998-70BB-85925D74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8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0D2180-5A38-2FA4-1767-613C2BDD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Passport-Local Usage </a:t>
            </a:r>
            <a:endParaRPr lang="en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E4140-52CA-B670-64AE-6BA93AE1CF06}"/>
              </a:ext>
            </a:extLst>
          </p:cNvPr>
          <p:cNvSpPr txBox="1"/>
          <p:nvPr/>
        </p:nvSpPr>
        <p:spPr>
          <a:xfrm>
            <a:off x="726140" y="1547357"/>
            <a:ext cx="11031968" cy="4528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dirty="0" err="1">
                <a:effectLst/>
                <a:latin typeface="Calibri" panose="020F0502020204030204" pitchFamily="34" charset="0"/>
              </a:rPr>
              <a:t>passport.use</a:t>
            </a:r>
            <a:r>
              <a:rPr lang="en-US" sz="2800" dirty="0">
                <a:effectLst/>
                <a:latin typeface="Calibri" panose="020F0502020204030204" pitchFamily="34" charset="0"/>
              </a:rPr>
              <a:t>(new 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LocalStrategy</a:t>
            </a:r>
            <a:r>
              <a:rPr lang="en-US" sz="2800" dirty="0">
                <a:effectLst/>
                <a:latin typeface="Calibri" panose="020F0502020204030204" pitchFamily="34" charset="0"/>
              </a:rPr>
              <a:t>( function(username, password, done) { 	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User.findOne</a:t>
            </a:r>
            <a:r>
              <a:rPr lang="en-US" sz="2800" dirty="0">
                <a:effectLst/>
                <a:latin typeface="Calibri" panose="020F0502020204030204" pitchFamily="34" charset="0"/>
              </a:rPr>
              <a:t>({ username: username }, function (err, user) { </a:t>
            </a:r>
            <a:endParaRPr lang="en-US" sz="2800" dirty="0"/>
          </a:p>
          <a:p>
            <a:pPr>
              <a:lnSpc>
                <a:spcPct val="13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		if (err) { return done(err); }</a:t>
            </a:r>
            <a:br>
              <a:rPr lang="en-US" sz="2800" dirty="0">
                <a:effectLst/>
                <a:latin typeface="Calibri" panose="020F0502020204030204" pitchFamily="34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</a:rPr>
              <a:t>		if (!user) { return done(null, false); }</a:t>
            </a:r>
            <a:br>
              <a:rPr lang="en-US" sz="2800" dirty="0">
                <a:effectLst/>
                <a:latin typeface="Calibri" panose="020F0502020204030204" pitchFamily="34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</a:rPr>
              <a:t>		if (!</a:t>
            </a:r>
            <a:r>
              <a:rPr lang="en-US" sz="2800" dirty="0" err="1">
                <a:effectLst/>
                <a:latin typeface="Calibri" panose="020F0502020204030204" pitchFamily="34" charset="0"/>
              </a:rPr>
              <a:t>user.verifyPassword</a:t>
            </a:r>
            <a:r>
              <a:rPr lang="en-US" sz="2800" dirty="0">
                <a:effectLst/>
                <a:latin typeface="Calibri" panose="020F0502020204030204" pitchFamily="34" charset="0"/>
              </a:rPr>
              <a:t>(password)) { return done(null, false); } 		return done(null, user); </a:t>
            </a:r>
            <a:endParaRPr lang="en-US" sz="2800" dirty="0"/>
          </a:p>
          <a:p>
            <a:pPr>
              <a:lnSpc>
                <a:spcPct val="13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	}); </a:t>
            </a:r>
          </a:p>
          <a:p>
            <a:pPr>
              <a:lnSpc>
                <a:spcPct val="130000"/>
              </a:lnSpc>
            </a:pPr>
            <a:r>
              <a:rPr lang="en-US" sz="2800" dirty="0">
                <a:effectLst/>
                <a:latin typeface="Calibri" panose="020F0502020204030204" pitchFamily="34" charset="0"/>
              </a:rPr>
              <a:t>} ));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90785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A9DA8-A603-B6FA-D98D-91D6438F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rPr lang="en-VN" smtClean="0"/>
              <a:t>01/01/2023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A606E-7769-D2AB-71AC-F916E52E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VN" smtClean="0"/>
              <a:t>9</a:t>
            </a:fld>
            <a:endParaRPr lang="en-V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E948F6-BCE6-9F00-D30F-C98C089C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Passport-Local-Mongoose </a:t>
            </a:r>
            <a:endParaRPr lang="en-VN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353541D-E75F-DA81-D32B-698C8684F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397000"/>
            <a:ext cx="11180064" cy="49827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Mongoose plugin to simplify building username and password login </a:t>
            </a:r>
          </a:p>
          <a:p>
            <a:r>
              <a:rPr lang="en-US" dirty="0"/>
              <a:t>Installing: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err="1"/>
              <a:t>npm</a:t>
            </a:r>
            <a:r>
              <a:rPr lang="en-US" b="1" dirty="0"/>
              <a:t> install passport-local-mongoose –save</a:t>
            </a:r>
            <a:r>
              <a:rPr lang="en-US" dirty="0"/>
              <a:t> </a:t>
            </a:r>
          </a:p>
          <a:p>
            <a:r>
              <a:rPr lang="en-US" dirty="0"/>
              <a:t>Makes available Mongoose schema support for managing users </a:t>
            </a:r>
          </a:p>
          <a:p>
            <a:r>
              <a:rPr lang="en-US" dirty="0"/>
              <a:t>Adds username, hash and salt fields to store the username, the hashed password and the salt value </a:t>
            </a:r>
          </a:p>
          <a:p>
            <a:r>
              <a:rPr lang="en-US" dirty="0"/>
              <a:t>Additional methods to the User schema to support local authentication </a:t>
            </a:r>
          </a:p>
        </p:txBody>
      </p:sp>
    </p:spTree>
    <p:extLst>
      <p:ext uri="{BB962C8B-B14F-4D97-AF65-F5344CB8AC3E}">
        <p14:creationId xmlns:p14="http://schemas.microsoft.com/office/powerpoint/2010/main" val="400182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9523</TotalTime>
  <Words>928</Words>
  <Application>Microsoft Macintosh PowerPoint</Application>
  <PresentationFormat>Widescreen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.Lucida Grande UI Regular</vt:lpstr>
      <vt:lpstr>Arial</vt:lpstr>
      <vt:lpstr>Calibri</vt:lpstr>
      <vt:lpstr>Wingdings</vt:lpstr>
      <vt:lpstr>Office Theme</vt:lpstr>
      <vt:lpstr>User Authentication with Passport and JSON Web Token </vt:lpstr>
      <vt:lpstr>Objectives</vt:lpstr>
      <vt:lpstr>PowerPoint Presentation</vt:lpstr>
      <vt:lpstr>Passport </vt:lpstr>
      <vt:lpstr>Passport Example </vt:lpstr>
      <vt:lpstr>Passport Example 2</vt:lpstr>
      <vt:lpstr>Passport-Local </vt:lpstr>
      <vt:lpstr>Passport-Local Usage </vt:lpstr>
      <vt:lpstr>Passport-Local-Mongoose </vt:lpstr>
      <vt:lpstr>Passport-Local-Mongoose Example </vt:lpstr>
      <vt:lpstr>Passport/Passport-Local Configuration </vt:lpstr>
      <vt:lpstr>PowerPoint Presentation</vt:lpstr>
      <vt:lpstr>PowerPoint Presentation</vt:lpstr>
      <vt:lpstr>Cookies + Session Authentication</vt:lpstr>
      <vt:lpstr>Why Token-Based Authentication? </vt:lpstr>
      <vt:lpstr>Token-based Authentication </vt:lpstr>
      <vt:lpstr>JSON Web Tokens (JWT) </vt:lpstr>
      <vt:lpstr>JSON Web Tokens </vt:lpstr>
      <vt:lpstr>jsonwebtoken Node Module </vt:lpstr>
      <vt:lpstr>Passport-JWT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Ngoc Tho (FE FPTU HN)</dc:creator>
  <cp:lastModifiedBy>Pham Ngoc Tho (FE FPTU HN)</cp:lastModifiedBy>
  <cp:revision>448</cp:revision>
  <dcterms:created xsi:type="dcterms:W3CDTF">2021-08-08T14:50:46Z</dcterms:created>
  <dcterms:modified xsi:type="dcterms:W3CDTF">2023-01-01T03:59:42Z</dcterms:modified>
</cp:coreProperties>
</file>