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90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46" r:id="rId13"/>
    <p:sldId id="354" r:id="rId14"/>
    <p:sldId id="367" r:id="rId15"/>
    <p:sldId id="369" r:id="rId16"/>
    <p:sldId id="368" r:id="rId17"/>
    <p:sldId id="370" r:id="rId18"/>
    <p:sldId id="371" r:id="rId19"/>
    <p:sldId id="372" r:id="rId20"/>
    <p:sldId id="373" r:id="rId21"/>
    <p:sldId id="358" r:id="rId22"/>
    <p:sldId id="2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9"/>
    <p:restoredTop sz="96296"/>
  </p:normalViewPr>
  <p:slideViewPr>
    <p:cSldViewPr snapToGrid="0" snapToObjects="1">
      <p:cViewPr varScale="1">
        <p:scale>
          <a:sx n="119" d="100"/>
          <a:sy n="119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01/01/2023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01/01/2023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01/01/2023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01/01/2023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397000"/>
            <a:ext cx="11180064" cy="4982779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01/01/2023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01/01/2023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01/01/2023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01/01/2023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01/01/2023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01/01/2023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01/01/2023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01/01/2023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400" y="36513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GitHub - morzhanov/nodejs-express-boilerplate: Node.js Boilerplate is an  project that allows you to start new node.js project from scratch.">
            <a:extLst>
              <a:ext uri="{FF2B5EF4-FFF2-40B4-BE49-F238E27FC236}">
                <a16:creationId xmlns:a16="http://schemas.microsoft.com/office/drawing/2014/main" id="{6BEEBB9A-50B1-3B5B-FA46-0AF85A69D66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95" y="3144"/>
            <a:ext cx="1409205" cy="784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79" y="1589649"/>
            <a:ext cx="9900745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solidFill>
                  <a:schemeClr val="accent2"/>
                </a:solidFill>
              </a:rPr>
              <a:t>Cross-Origin Resource Sharing OAuth and User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511B3-B196-9845-2A50-530DCE3D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F317E-89D2-1600-7A5C-7749BD43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9E7C5-DDE0-6115-0533-0840FFA2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Cross-Origin Resource Sharing (CORS)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01DE50-9E52-2E9B-7EF6-EB999D896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Credentialed Requests </a:t>
            </a:r>
          </a:p>
          <a:p>
            <a:pPr lvl="1">
              <a:lnSpc>
                <a:spcPct val="150000"/>
              </a:lnSpc>
            </a:pPr>
            <a:r>
              <a:rPr lang="en-US" sz="2500" dirty="0"/>
              <a:t>Requests that are accompanied by Cookies or HTTP Authentication information </a:t>
            </a:r>
          </a:p>
          <a:p>
            <a:pPr lvl="1">
              <a:lnSpc>
                <a:spcPct val="150000"/>
              </a:lnSpc>
            </a:pPr>
            <a:r>
              <a:rPr lang="en-US" sz="2500" dirty="0"/>
              <a:t>Server needs to respond with Access-Control-Allow- Credentials: true </a:t>
            </a:r>
          </a:p>
          <a:p>
            <a:pPr lvl="1">
              <a:lnSpc>
                <a:spcPct val="150000"/>
              </a:lnSpc>
            </a:pPr>
            <a:r>
              <a:rPr lang="en-US" sz="2500" dirty="0" err="1"/>
              <a:t>Accces</a:t>
            </a:r>
            <a:r>
              <a:rPr lang="en-US" sz="2500" dirty="0"/>
              <a:t>-Control-Allow-Origin header cannot have a wildcard “*” value, must mention a valid origin domain </a:t>
            </a:r>
          </a:p>
        </p:txBody>
      </p:sp>
    </p:spTree>
    <p:extLst>
      <p:ext uri="{BB962C8B-B14F-4D97-AF65-F5344CB8AC3E}">
        <p14:creationId xmlns:p14="http://schemas.microsoft.com/office/powerpoint/2010/main" val="592822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EAA0A-B18A-500E-35AA-60F60376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2392F3-D5E6-A787-2298-9367F90D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94D0E6-4E70-86DE-B226-FFB6CB60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CORS Node Module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2AE9DA-72DA-FF1C-AD93-5FEB22B5B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Middleware to configure CORS with various options </a:t>
            </a:r>
          </a:p>
          <a:p>
            <a:pPr>
              <a:lnSpc>
                <a:spcPct val="150000"/>
              </a:lnSpc>
            </a:pPr>
            <a:r>
              <a:rPr lang="en-US" dirty="0"/>
              <a:t>Installing: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 err="1"/>
              <a:t>npm</a:t>
            </a:r>
            <a:r>
              <a:rPr lang="en-US" b="1" dirty="0"/>
              <a:t> install </a:t>
            </a:r>
            <a:r>
              <a:rPr lang="en-US" b="1" dirty="0" err="1"/>
              <a:t>cors</a:t>
            </a:r>
            <a:r>
              <a:rPr lang="en-US" b="1" dirty="0"/>
              <a:t> --save </a:t>
            </a:r>
          </a:p>
          <a:p>
            <a:pPr>
              <a:lnSpc>
                <a:spcPct val="150000"/>
              </a:lnSpc>
            </a:pPr>
            <a:r>
              <a:rPr lang="en-US" dirty="0"/>
              <a:t>Simple CORS enabling all CORS requests </a:t>
            </a:r>
          </a:p>
          <a:p>
            <a:pPr>
              <a:lnSpc>
                <a:spcPct val="150000"/>
              </a:lnSpc>
            </a:pPr>
            <a:r>
              <a:rPr lang="en-US" dirty="0"/>
              <a:t>Enabling CORS for specific routes </a:t>
            </a:r>
          </a:p>
          <a:p>
            <a:pPr>
              <a:lnSpc>
                <a:spcPct val="150000"/>
              </a:lnSpc>
            </a:pPr>
            <a:r>
              <a:rPr lang="en-US" dirty="0"/>
              <a:t>Configuration options for various headers </a:t>
            </a:r>
          </a:p>
        </p:txBody>
      </p:sp>
    </p:spTree>
    <p:extLst>
      <p:ext uri="{BB962C8B-B14F-4D97-AF65-F5344CB8AC3E}">
        <p14:creationId xmlns:p14="http://schemas.microsoft.com/office/powerpoint/2010/main" val="316527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Exercise - Cross-Origin Resource Sharing  </a:t>
            </a:r>
          </a:p>
        </p:txBody>
      </p:sp>
    </p:spTree>
    <p:extLst>
      <p:ext uri="{BB962C8B-B14F-4D97-AF65-F5344CB8AC3E}">
        <p14:creationId xmlns:p14="http://schemas.microsoft.com/office/powerpoint/2010/main" val="58865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237129" y="2092960"/>
            <a:ext cx="9671125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OAuth and User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360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2018F-8EFD-8C45-266D-5E336402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817E7-5B05-E249-FA37-8BDB62F1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C9470-3A0D-F6CC-2C35-1B544384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 1 and OAuth 2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AA74E8-9887-9ED3-C326-0C230CF8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Authorization framework based on open standards for Internet users to log into third party websites/apps using their Social Network accounts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Facebook, Google, Twitter, Microsoft, Instagram,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 err="1"/>
              <a:t>DigitalOcean</a:t>
            </a:r>
            <a:r>
              <a:rPr lang="en-US" dirty="0"/>
              <a:t> and many others </a:t>
            </a:r>
          </a:p>
          <a:p>
            <a:pPr>
              <a:lnSpc>
                <a:spcPct val="150000"/>
              </a:lnSpc>
            </a:pPr>
            <a:r>
              <a:rPr lang="en-US" dirty="0"/>
              <a:t>OpenID is a related but complementary service</a:t>
            </a:r>
          </a:p>
        </p:txBody>
      </p:sp>
    </p:spTree>
    <p:extLst>
      <p:ext uri="{BB962C8B-B14F-4D97-AF65-F5344CB8AC3E}">
        <p14:creationId xmlns:p14="http://schemas.microsoft.com/office/powerpoint/2010/main" val="251771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2018F-8EFD-8C45-266D-5E336402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817E7-5B05-E249-FA37-8BDB62F1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C9470-3A0D-F6CC-2C35-1B544384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 1 and OAuth 2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AA74E8-9887-9ED3-C326-0C230CF8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OAuth 1 protocol:</a:t>
            </a:r>
            <a:br>
              <a:rPr lang="en-US" dirty="0"/>
            </a:br>
            <a:r>
              <a:rPr lang="en-US" dirty="0"/>
              <a:t>– First evolved from Twitter (Blaine Cook) – IETF RFC 5849 </a:t>
            </a:r>
          </a:p>
          <a:p>
            <a:pPr>
              <a:lnSpc>
                <a:spcPct val="150000"/>
              </a:lnSpc>
            </a:pPr>
            <a:r>
              <a:rPr lang="en-US" dirty="0"/>
              <a:t>OAuth 2 protocol:</a:t>
            </a:r>
            <a:br>
              <a:rPr lang="en-US" dirty="0"/>
            </a:br>
            <a:r>
              <a:rPr lang="en-US" dirty="0"/>
              <a:t>– Focuses on simplifying client development – IETF RFC 6749</a:t>
            </a:r>
            <a:br>
              <a:rPr lang="en-US" dirty="0"/>
            </a:br>
            <a:r>
              <a:rPr lang="en-US" dirty="0"/>
              <a:t>– Bearer token usage IETF RFC 6750 </a:t>
            </a:r>
          </a:p>
        </p:txBody>
      </p:sp>
    </p:spTree>
    <p:extLst>
      <p:ext uri="{BB962C8B-B14F-4D97-AF65-F5344CB8AC3E}">
        <p14:creationId xmlns:p14="http://schemas.microsoft.com/office/powerpoint/2010/main" val="217845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C54B6-4F70-A4F7-11D8-05B00FF1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92A189-BE82-21AC-3653-EC73B3F3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FDC9D7-3DB2-9799-3610-B1F49975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 2 Roles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15BF70-2E82-F2F5-6282-2D612FEC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Resource owner</a:t>
            </a:r>
            <a:r>
              <a:rPr lang="en-US" dirty="0"/>
              <a:t>: You, the user that authorizes a client application to access their account </a:t>
            </a:r>
          </a:p>
          <a:p>
            <a:r>
              <a:rPr lang="en-US" b="1" dirty="0"/>
              <a:t>Client Application</a:t>
            </a:r>
            <a:r>
              <a:rPr lang="en-US" dirty="0"/>
              <a:t>: Application (website or app) that wants access to the resource server to obtain information about you </a:t>
            </a:r>
          </a:p>
          <a:p>
            <a:r>
              <a:rPr lang="en-US" b="1" dirty="0"/>
              <a:t>Resource Server</a:t>
            </a:r>
            <a:r>
              <a:rPr lang="en-US" dirty="0"/>
              <a:t>: Server hosting protected data (e.g., your personal information) </a:t>
            </a:r>
          </a:p>
          <a:p>
            <a:r>
              <a:rPr lang="en-US" b="1" dirty="0"/>
              <a:t>Authorization Server</a:t>
            </a:r>
            <a:r>
              <a:rPr lang="en-US" dirty="0"/>
              <a:t>: Server that issues an access token to the client application to request resource from the resource server </a:t>
            </a:r>
          </a:p>
        </p:txBody>
      </p:sp>
    </p:spTree>
    <p:extLst>
      <p:ext uri="{BB962C8B-B14F-4D97-AF65-F5344CB8AC3E}">
        <p14:creationId xmlns:p14="http://schemas.microsoft.com/office/powerpoint/2010/main" val="1984035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C54B6-4F70-A4F7-11D8-05B00FF1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92A189-BE82-21AC-3653-EC73B3F3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FDC9D7-3DB2-9799-3610-B1F49975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 2 Tokens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15BF70-2E82-F2F5-6282-2D612FEC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Access token</a:t>
            </a:r>
            <a:r>
              <a:rPr lang="en-US" dirty="0"/>
              <a:t>: allows access to user data by the client application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Has limited lifetime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Need to be kept confidential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Scope: parameter used to limit the rights of the access token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Refresh token</a:t>
            </a:r>
            <a:r>
              <a:rPr lang="en-US" dirty="0"/>
              <a:t>: Used to refresh an expired access token </a:t>
            </a:r>
          </a:p>
        </p:txBody>
      </p:sp>
    </p:spTree>
    <p:extLst>
      <p:ext uri="{BB962C8B-B14F-4D97-AF65-F5344CB8AC3E}">
        <p14:creationId xmlns:p14="http://schemas.microsoft.com/office/powerpoint/2010/main" val="28920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B1C49-C242-E120-94B8-7B7FD299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F95028-16F8-4784-FABA-74F3822A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435181-2AED-8CCE-F89F-FDEBE59D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Application Registration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18DAF5-3AB7-62F9-AA1C-0970B8E73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Register the client application on the OAuth service provider: 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Client App Id 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Client Secret 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Redirect URL: URLs for the client for receiving the authorization code and access token</a:t>
            </a:r>
          </a:p>
        </p:txBody>
      </p:sp>
    </p:spTree>
    <p:extLst>
      <p:ext uri="{BB962C8B-B14F-4D97-AF65-F5344CB8AC3E}">
        <p14:creationId xmlns:p14="http://schemas.microsoft.com/office/powerpoint/2010/main" val="252066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9D1B1-E45E-AEA9-4B77-4C77D6B2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C1B569-6077-7F98-46CF-5E75118D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C6ED42-9BC9-7099-877F-CCEC9C1E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Flow Grant Approach (adapted) </a:t>
            </a:r>
            <a:endParaRPr lang="en-V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5C7FBF-43C1-FA54-D4FD-6AD87A1C5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427" y="1518728"/>
            <a:ext cx="9671199" cy="4724800"/>
          </a:xfrm>
        </p:spPr>
      </p:pic>
    </p:spTree>
    <p:extLst>
      <p:ext uri="{BB962C8B-B14F-4D97-AF65-F5344CB8AC3E}">
        <p14:creationId xmlns:p14="http://schemas.microsoft.com/office/powerpoint/2010/main" val="29549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1/1/23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 the CORS NPM module to enable CORS support</a:t>
            </a:r>
          </a:p>
          <a:p>
            <a:pPr>
              <a:lnSpc>
                <a:spcPct val="150000"/>
              </a:lnSpc>
            </a:pPr>
            <a:r>
              <a:rPr lang="en-US" dirty="0"/>
              <a:t>Enable your Express application to support CORS requests by configuring the CORS module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Use an OAuth providers for authenticating users within your server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Set up your server using Passport OAuth modules to enable user authentication using OAuth providers</a:t>
            </a:r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8727D-B4F0-01F4-38E7-E0AABCC9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46B2B8-01D6-6BE9-F3F9-08EE27FC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B6AA5A-9F57-2CE4-BCEA-EC3D6BA2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Passport-Facebook-Token Module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1BD02D-3230-AB6A-7ECD-93B160005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397000"/>
            <a:ext cx="11463528" cy="4982779"/>
          </a:xfrm>
        </p:spPr>
        <p:txBody>
          <a:bodyPr/>
          <a:lstStyle/>
          <a:p>
            <a:r>
              <a:rPr lang="en-US" dirty="0"/>
              <a:t>Passport strategy for authenticating with Facebook using OAuth 2.0 API </a:t>
            </a:r>
          </a:p>
          <a:p>
            <a:r>
              <a:rPr lang="en-US" dirty="0"/>
              <a:t>Installing: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 err="1"/>
              <a:t>npm</a:t>
            </a:r>
            <a:r>
              <a:rPr lang="en-US" b="1" dirty="0"/>
              <a:t> install passport-</a:t>
            </a:r>
            <a:r>
              <a:rPr lang="en-US" b="1" dirty="0" err="1"/>
              <a:t>facebook</a:t>
            </a:r>
            <a:r>
              <a:rPr lang="en-US" b="1" dirty="0"/>
              <a:t>-token –save </a:t>
            </a:r>
          </a:p>
          <a:p>
            <a:r>
              <a:rPr lang="en-US" dirty="0"/>
              <a:t>Using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var </a:t>
            </a:r>
            <a:r>
              <a:rPr lang="en-US" b="1" dirty="0" err="1"/>
              <a:t>FacebookStrategy</a:t>
            </a:r>
            <a:r>
              <a:rPr lang="en-US" b="1" dirty="0"/>
              <a:t> = require('passport-</a:t>
            </a:r>
            <a:r>
              <a:rPr lang="en-US" b="1" dirty="0" err="1"/>
              <a:t>facebook</a:t>
            </a:r>
            <a:r>
              <a:rPr lang="en-US" b="1" dirty="0"/>
              <a:t>-token');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1002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Exercise - OAuth and User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570134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01/01/2023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74D40F7-8D83-0720-F5FC-794FC99A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Install and configure the CORS Node module</a:t>
            </a:r>
          </a:p>
          <a:p>
            <a:r>
              <a:rPr lang="en-US" sz="2400" dirty="0"/>
              <a:t>Configure your Express application to use the CORS module to support CORS on various endpoints </a:t>
            </a:r>
          </a:p>
          <a:p>
            <a:pPr lvl="0"/>
            <a:r>
              <a:rPr lang="en-US" sz="2400" dirty="0"/>
              <a:t>Configure your server to support user authentication based on OAuth providers</a:t>
            </a:r>
          </a:p>
          <a:p>
            <a:pPr lvl="0"/>
            <a:r>
              <a:rPr lang="en-US" sz="2400" dirty="0"/>
              <a:t>Use Passport OAuth support through the passport-</a:t>
            </a:r>
            <a:r>
              <a:rPr lang="en-US" sz="2400" dirty="0" err="1"/>
              <a:t>facebook</a:t>
            </a:r>
            <a:r>
              <a:rPr lang="en-US" sz="2400" dirty="0"/>
              <a:t>-token module to support OAuth based authentication with Facebook for your users. </a:t>
            </a:r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237129" y="2092960"/>
            <a:ext cx="9671125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Cross-Origin Resource Sharing (CORS)</a:t>
            </a:r>
          </a:p>
        </p:txBody>
      </p:sp>
    </p:spTree>
    <p:extLst>
      <p:ext uri="{BB962C8B-B14F-4D97-AF65-F5344CB8AC3E}">
        <p14:creationId xmlns:p14="http://schemas.microsoft.com/office/powerpoint/2010/main" val="419828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3E314-45C2-8152-FBD5-941BEAA0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6860B-07C4-A1A6-CE48-4C6EFAB9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EBF1B-4C3D-921F-1EFC-E3D311AC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Same-Origin Policy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47C304-9E18-3383-DC2F-B3F066FA9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Web app security model that restricts how a document or script loaded from one origin can interact with a resource from another origin </a:t>
            </a:r>
          </a:p>
          <a:p>
            <a:pPr marL="311150" indent="0">
              <a:lnSpc>
                <a:spcPct val="150000"/>
              </a:lnSpc>
              <a:buNone/>
            </a:pPr>
            <a:r>
              <a:rPr lang="en-US" dirty="0"/>
              <a:t>– Isolating potentially malicious documents </a:t>
            </a:r>
          </a:p>
          <a:p>
            <a:pPr>
              <a:lnSpc>
                <a:spcPct val="150000"/>
              </a:lnSpc>
            </a:pPr>
            <a:r>
              <a:rPr lang="en-US" dirty="0"/>
              <a:t>Origin defined by three tuple: (Protocol, host name, port number)</a:t>
            </a:r>
          </a:p>
        </p:txBody>
      </p:sp>
    </p:spTree>
    <p:extLst>
      <p:ext uri="{BB962C8B-B14F-4D97-AF65-F5344CB8AC3E}">
        <p14:creationId xmlns:p14="http://schemas.microsoft.com/office/powerpoint/2010/main" val="372740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3E314-45C2-8152-FBD5-941BEAA0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6860B-07C4-A1A6-CE48-4C6EFAB9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EBF1B-4C3D-921F-1EFC-E3D311AC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Same-Origin Policy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47C304-9E18-3383-DC2F-B3F066FA9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Example: from page http://</a:t>
            </a:r>
            <a:r>
              <a:rPr lang="en-US" dirty="0" err="1"/>
              <a:t>www.abc.com</a:t>
            </a:r>
            <a:r>
              <a:rPr lang="en-US" dirty="0"/>
              <a:t>/</a:t>
            </a:r>
            <a:r>
              <a:rPr lang="en-US" dirty="0" err="1"/>
              <a:t>xyz</a:t>
            </a:r>
            <a:r>
              <a:rPr lang="en-US" dirty="0"/>
              <a:t>/</a:t>
            </a:r>
            <a:r>
              <a:rPr lang="en-US" dirty="0" err="1"/>
              <a:t>page.html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CC9E94-05E8-4833-5B4F-4FB0E6E2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02" y="2506164"/>
            <a:ext cx="10459596" cy="295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6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C98F6-1809-0522-C330-112EC9E7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F6BC1D-5F5C-D5AA-00AF-9752FFF2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B1A34C-E87A-334D-F2E2-B6E86C56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Cross-Origin Requests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CD2AF5-732B-853F-8A67-DC8E34D7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Cross-origin HTTP request: Accessing a resource from a different domain, protocol or port </a:t>
            </a:r>
          </a:p>
          <a:p>
            <a:r>
              <a:rPr lang="en-US" dirty="0"/>
              <a:t>Browsers restrict cross-origin HTTP requests initiated from within scripts, e.g., </a:t>
            </a:r>
            <a:r>
              <a:rPr lang="en-US" dirty="0" err="1"/>
              <a:t>XMLHttpRequest</a:t>
            </a:r>
            <a:r>
              <a:rPr lang="en-US" dirty="0"/>
              <a:t> or Fetch</a:t>
            </a:r>
          </a:p>
        </p:txBody>
      </p:sp>
    </p:spTree>
    <p:extLst>
      <p:ext uri="{BB962C8B-B14F-4D97-AF65-F5344CB8AC3E}">
        <p14:creationId xmlns:p14="http://schemas.microsoft.com/office/powerpoint/2010/main" val="133020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511B3-B196-9845-2A50-530DCE3D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F317E-89D2-1600-7A5C-7749BD43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9E7C5-DDE0-6115-0533-0840FFA2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Cross-Origin Resource Sharing (CORS)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01DE50-9E52-2E9B-7EF6-EB999D896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Mechanism to give web servers cross-domain access controls </a:t>
            </a:r>
          </a:p>
          <a:p>
            <a:pPr marL="360363" indent="0">
              <a:lnSpc>
                <a:spcPct val="150000"/>
              </a:lnSpc>
              <a:buNone/>
            </a:pPr>
            <a:r>
              <a:rPr lang="en-US" sz="2600" dirty="0"/>
              <a:t>– Browser and server can interact to determine whether or not it is safe to allow the cross-origin request </a:t>
            </a:r>
          </a:p>
          <a:p>
            <a:pPr marL="360363" indent="0">
              <a:lnSpc>
                <a:spcPct val="150000"/>
              </a:lnSpc>
              <a:buNone/>
            </a:pPr>
            <a:r>
              <a:rPr lang="en-US" sz="2600" dirty="0"/>
              <a:t>– New set of HTTP headers that allow servers to describe the set of origins that are permitted to read the information using a web browser </a:t>
            </a:r>
          </a:p>
          <a:p>
            <a:pPr lvl="2">
              <a:lnSpc>
                <a:spcPct val="150000"/>
              </a:lnSpc>
            </a:pPr>
            <a:r>
              <a:rPr lang="en-US" sz="2500" dirty="0"/>
              <a:t>Access-Control-Allow-Origin</a:t>
            </a:r>
          </a:p>
          <a:p>
            <a:pPr lvl="2">
              <a:lnSpc>
                <a:spcPct val="150000"/>
              </a:lnSpc>
            </a:pPr>
            <a:r>
              <a:rPr lang="en-US" sz="2500" dirty="0"/>
              <a:t>Access-Control-Allow-Credentials </a:t>
            </a:r>
          </a:p>
          <a:p>
            <a:pPr lvl="2">
              <a:lnSpc>
                <a:spcPct val="150000"/>
              </a:lnSpc>
            </a:pPr>
            <a:r>
              <a:rPr lang="en-US" sz="2500" dirty="0"/>
              <a:t>Access-Control-Allow-Headers etc. </a:t>
            </a:r>
          </a:p>
        </p:txBody>
      </p:sp>
    </p:spTree>
    <p:extLst>
      <p:ext uri="{BB962C8B-B14F-4D97-AF65-F5344CB8AC3E}">
        <p14:creationId xmlns:p14="http://schemas.microsoft.com/office/powerpoint/2010/main" val="374135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511B3-B196-9845-2A50-530DCE3D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F317E-89D2-1600-7A5C-7749BD43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9E7C5-DDE0-6115-0533-0840FFA2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Cross-Origin Resource Sharing (CORS)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01DE50-9E52-2E9B-7EF6-EB999D896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dirty="0"/>
              <a:t>Simple cross-site requests: </a:t>
            </a:r>
          </a:p>
          <a:p>
            <a:pPr lvl="1">
              <a:lnSpc>
                <a:spcPct val="150000"/>
              </a:lnSpc>
            </a:pPr>
            <a:r>
              <a:rPr lang="en-US" sz="2300" dirty="0"/>
              <a:t>GET or POST with request body containing </a:t>
            </a:r>
            <a:r>
              <a:rPr lang="en-US" sz="2300" b="1" dirty="0"/>
              <a:t>application/x- www-form-</a:t>
            </a:r>
            <a:r>
              <a:rPr lang="en-US" sz="2300" b="1" dirty="0" err="1"/>
              <a:t>urlencoded</a:t>
            </a:r>
            <a:r>
              <a:rPr lang="en-US" sz="2300" dirty="0"/>
              <a:t>, </a:t>
            </a:r>
            <a:r>
              <a:rPr lang="en-US" sz="2300" b="1" dirty="0" err="1"/>
              <a:t>multiplart</a:t>
            </a:r>
            <a:r>
              <a:rPr lang="en-US" sz="2300" b="1" dirty="0"/>
              <a:t>/form-data </a:t>
            </a:r>
            <a:r>
              <a:rPr lang="en-US" sz="2300" dirty="0"/>
              <a:t>or </a:t>
            </a:r>
            <a:r>
              <a:rPr lang="en-US" sz="2300" b="1" dirty="0"/>
              <a:t>text/plain </a:t>
            </a:r>
          </a:p>
          <a:p>
            <a:pPr lvl="1">
              <a:lnSpc>
                <a:spcPct val="150000"/>
              </a:lnSpc>
            </a:pPr>
            <a:r>
              <a:rPr lang="en-US" sz="2300" dirty="0"/>
              <a:t>No custom headers </a:t>
            </a:r>
          </a:p>
          <a:p>
            <a:pPr lvl="1">
              <a:lnSpc>
                <a:spcPct val="150000"/>
              </a:lnSpc>
            </a:pPr>
            <a:r>
              <a:rPr lang="en-US" sz="2300" dirty="0"/>
              <a:t>For widely accessed resources like GET, can send back  reply with Access-Control-Allow-Origin: * header </a:t>
            </a:r>
          </a:p>
          <a:p>
            <a:pPr lvl="1">
              <a:lnSpc>
                <a:spcPct val="150000"/>
              </a:lnSpc>
            </a:pPr>
            <a:r>
              <a:rPr lang="en-US" sz="2100" dirty="0"/>
              <a:t>If need to restrict the access, then send reply with Access- Control-Allow-Origin: http://</a:t>
            </a:r>
            <a:r>
              <a:rPr lang="en-US" sz="2100" dirty="0" err="1"/>
              <a:t>abc.com</a:t>
            </a:r>
            <a:r>
              <a:rPr lang="en-US" sz="2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0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511B3-B196-9845-2A50-530DCE3D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F317E-89D2-1600-7A5C-7749BD43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9E7C5-DDE0-6115-0533-0840FFA2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Cross-Origin Resource Sharing (CORS)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01DE50-9E52-2E9B-7EF6-EB999D896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Preflighted</a:t>
            </a:r>
            <a:r>
              <a:rPr lang="en-US" dirty="0"/>
              <a:t> Requests </a:t>
            </a:r>
          </a:p>
          <a:p>
            <a:pPr lvl="1">
              <a:lnSpc>
                <a:spcPct val="150000"/>
              </a:lnSpc>
            </a:pPr>
            <a:r>
              <a:rPr lang="en-US" sz="2500" dirty="0"/>
              <a:t>Methods that can cause side-effects on server’s data: non GET or POST, or even POST with content-type other than mentioned earlier </a:t>
            </a:r>
          </a:p>
          <a:p>
            <a:pPr lvl="1">
              <a:lnSpc>
                <a:spcPct val="150000"/>
              </a:lnSpc>
            </a:pPr>
            <a:r>
              <a:rPr lang="en-US" sz="2500" dirty="0"/>
              <a:t>Mandated to “preflight” the request by soliciting the server’s supported methods by sending a HTTP OPTIONS request method </a:t>
            </a:r>
          </a:p>
          <a:p>
            <a:pPr lvl="1">
              <a:lnSpc>
                <a:spcPct val="150000"/>
              </a:lnSpc>
            </a:pPr>
            <a:r>
              <a:rPr lang="en-US" sz="2500" dirty="0"/>
              <a:t>Then upon “approval” from the server sending the actual request </a:t>
            </a:r>
          </a:p>
          <a:p>
            <a:pPr lvl="1">
              <a:lnSpc>
                <a:spcPct val="150000"/>
              </a:lnSpc>
            </a:pPr>
            <a:r>
              <a:rPr lang="en-US" sz="2500" dirty="0"/>
              <a:t>Server response may include Access-Control-Allow-Methods, Access- Control-Allow-Headers, Access-Control-Allow-Credentials </a:t>
            </a:r>
          </a:p>
        </p:txBody>
      </p:sp>
    </p:spTree>
    <p:extLst>
      <p:ext uri="{BB962C8B-B14F-4D97-AF65-F5344CB8AC3E}">
        <p14:creationId xmlns:p14="http://schemas.microsoft.com/office/powerpoint/2010/main" val="386977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9734</TotalTime>
  <Words>830</Words>
  <Application>Microsoft Macintosh PowerPoint</Application>
  <PresentationFormat>Widescreen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.Lucida Grande UI Regular</vt:lpstr>
      <vt:lpstr>Arial</vt:lpstr>
      <vt:lpstr>Calibri</vt:lpstr>
      <vt:lpstr>Wingdings</vt:lpstr>
      <vt:lpstr>Office Theme</vt:lpstr>
      <vt:lpstr>Cross-Origin Resource Sharing OAuth and User Authentication</vt:lpstr>
      <vt:lpstr>Objectives</vt:lpstr>
      <vt:lpstr>PowerPoint Presentation</vt:lpstr>
      <vt:lpstr>Same-Origin Policy </vt:lpstr>
      <vt:lpstr>Same-Origin Policy </vt:lpstr>
      <vt:lpstr>Cross-Origin Requests </vt:lpstr>
      <vt:lpstr>Cross-Origin Resource Sharing (CORS) </vt:lpstr>
      <vt:lpstr>Cross-Origin Resource Sharing (CORS) </vt:lpstr>
      <vt:lpstr>Cross-Origin Resource Sharing (CORS) </vt:lpstr>
      <vt:lpstr>Cross-Origin Resource Sharing (CORS) </vt:lpstr>
      <vt:lpstr>CORS Node Module </vt:lpstr>
      <vt:lpstr>PowerPoint Presentation</vt:lpstr>
      <vt:lpstr>PowerPoint Presentation</vt:lpstr>
      <vt:lpstr>OAuth 1 and OAuth 2 </vt:lpstr>
      <vt:lpstr>OAuth 1 and OAuth 2 </vt:lpstr>
      <vt:lpstr>OAuth 2 Roles </vt:lpstr>
      <vt:lpstr>OAuth 2 Tokens</vt:lpstr>
      <vt:lpstr>Client Application Registration </vt:lpstr>
      <vt:lpstr>Implicit Flow Grant Approach (adapted) </vt:lpstr>
      <vt:lpstr>Passport-Facebook-Token Module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Pham Ngoc Tho (FE FPTU HN)</cp:lastModifiedBy>
  <cp:revision>508</cp:revision>
  <dcterms:created xsi:type="dcterms:W3CDTF">2021-08-08T14:50:46Z</dcterms:created>
  <dcterms:modified xsi:type="dcterms:W3CDTF">2023-01-01T07:36:55Z</dcterms:modified>
</cp:coreProperties>
</file>