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354" r:id="rId4"/>
    <p:sldId id="359" r:id="rId5"/>
    <p:sldId id="360" r:id="rId6"/>
    <p:sldId id="361" r:id="rId7"/>
    <p:sldId id="362" r:id="rId8"/>
    <p:sldId id="346" r:id="rId9"/>
    <p:sldId id="290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58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Integrating the React Client and Server</a:t>
            </a:r>
            <a:br>
              <a:rPr lang="en-US" dirty="0"/>
            </a:br>
            <a:r>
              <a:rPr lang="en-US" dirty="0"/>
              <a:t>Backend as a Service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DF6D6-DB02-A2C6-BD1B-8B26E00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E9409-A6E3-3B45-9629-F6F37048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31799D-B7E6-41EE-9142-BA4999B1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Services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71562-7476-3108-C220-A3F20609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your own backend approach that we discussed earlier is cumbersome </a:t>
            </a:r>
          </a:p>
          <a:p>
            <a:pPr lvl="1"/>
            <a:r>
              <a:rPr lang="en-US" dirty="0"/>
              <a:t>Server setup and configuration issues </a:t>
            </a:r>
          </a:p>
          <a:p>
            <a:pPr lvl="1"/>
            <a:r>
              <a:rPr lang="en-US" dirty="0"/>
              <a:t>Backend storage and database provisioning </a:t>
            </a:r>
          </a:p>
          <a:p>
            <a:pPr lvl="1"/>
            <a:r>
              <a:rPr lang="en-US" dirty="0"/>
              <a:t>Developing the REST API and configuration </a:t>
            </a:r>
          </a:p>
          <a:p>
            <a:pPr lvl="1"/>
            <a:r>
              <a:rPr lang="en-US" dirty="0"/>
              <a:t>Additional services like notifications, user management, social networking etc. adds to the burden on developers </a:t>
            </a:r>
          </a:p>
          <a:p>
            <a:r>
              <a:rPr lang="en-US" dirty="0"/>
              <a:t>Can we package the whole backend services into a easily deployable, configurable and manageable service? </a:t>
            </a:r>
          </a:p>
        </p:txBody>
      </p:sp>
    </p:spTree>
    <p:extLst>
      <p:ext uri="{BB962C8B-B14F-4D97-AF65-F5344CB8AC3E}">
        <p14:creationId xmlns:p14="http://schemas.microsoft.com/office/powerpoint/2010/main" val="40062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E3BA-F8F0-0E83-09CD-4D772AF4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C189-8E37-D82E-180A-3E8B1E07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971115-59DB-6C0B-2E2A-F3DDA61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as a Service (BaaS)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8747E-4846-1AB2-40B4-759A28FC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Model for providing mobile and web developers to link their applications to backend cloud storage and APIs exposed by the backend (Wikipedia definition) </a:t>
            </a:r>
          </a:p>
          <a:p>
            <a:pPr>
              <a:lnSpc>
                <a:spcPct val="150000"/>
              </a:lnSpc>
            </a:pPr>
            <a:r>
              <a:rPr lang="en-US" dirty="0"/>
              <a:t>Relatively recent phenomenon in mobile and web development 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a bridge between the front end and various cloud backends through a unified API and SDK </a:t>
            </a:r>
          </a:p>
        </p:txBody>
      </p:sp>
    </p:spTree>
    <p:extLst>
      <p:ext uri="{BB962C8B-B14F-4D97-AF65-F5344CB8AC3E}">
        <p14:creationId xmlns:p14="http://schemas.microsoft.com/office/powerpoint/2010/main" val="26956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E3BA-F8F0-0E83-09CD-4D772AF4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3C189-8E37-D82E-180A-3E8B1E07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971115-59DB-6C0B-2E2A-F3DDA614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 as a Service (BaaS)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8747E-4846-1AB2-40B4-759A28FC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Frees the developers from having to do backend development and instead concentrate on frontend 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are familiar with Cloud computing you might have heard about Infrastructure as a Service (IaaS), Platform as a Service (PaaS) and Software as a Service (SaaS) </a:t>
            </a:r>
          </a:p>
          <a:p>
            <a:pPr>
              <a:lnSpc>
                <a:spcPct val="150000"/>
              </a:lnSpc>
            </a:pPr>
            <a:r>
              <a:rPr lang="en-US" dirty="0"/>
              <a:t>BaaS is targeted mainly at mobile and web developers to access cloud services, hence distinct from the above *</a:t>
            </a:r>
            <a:r>
              <a:rPr lang="en-US" dirty="0" err="1"/>
              <a:t>aaS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183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9C98E-B80D-D22E-6C33-7416A8DA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468C3-14DA-0E9D-268A-2D2008B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7AF16-07E3-9A5A-1CEC-F732BE1A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BaaS Provide?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DB7C9-98A9-586C-DA8D-A2CE34CC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Notifications </a:t>
            </a:r>
          </a:p>
          <a:p>
            <a:r>
              <a:rPr lang="en-US" dirty="0"/>
              <a:t>File Storage &amp; Sharing </a:t>
            </a:r>
          </a:p>
          <a:p>
            <a:r>
              <a:rPr lang="en-US" dirty="0"/>
              <a:t>Social network integration </a:t>
            </a:r>
          </a:p>
          <a:p>
            <a:r>
              <a:rPr lang="en-US" dirty="0"/>
              <a:t>Messaging &amp; Chat capabilities </a:t>
            </a:r>
          </a:p>
          <a:p>
            <a:r>
              <a:rPr lang="en-US" dirty="0"/>
              <a:t>User Management </a:t>
            </a:r>
          </a:p>
          <a:p>
            <a:r>
              <a:rPr lang="en-US" dirty="0"/>
              <a:t>Usage Analysis tools </a:t>
            </a:r>
          </a:p>
          <a:p>
            <a:r>
              <a:rPr lang="en-US" dirty="0"/>
              <a:t>Build &amp; execute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78833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2A943-DDF3-9502-7D2D-7F0F41D2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E5E9F9-C6CC-32E2-9CBF-ED9A6C3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4ADCF-C449-6816-83DB-0AD4563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BaaS Provide?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CCD31-9538-5C6E-311F-7554D992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 storage API for cloud based storage </a:t>
            </a:r>
          </a:p>
          <a:p>
            <a:r>
              <a:rPr lang="en-US" dirty="0"/>
              <a:t>Binary Storage </a:t>
            </a:r>
          </a:p>
          <a:p>
            <a:r>
              <a:rPr lang="en-US" dirty="0"/>
              <a:t>Device synchronizing &amp; caching capabilities </a:t>
            </a:r>
          </a:p>
          <a:p>
            <a:r>
              <a:rPr lang="en-US" dirty="0"/>
              <a:t>Online/offline workflow </a:t>
            </a:r>
          </a:p>
          <a:p>
            <a:r>
              <a:rPr lang="en-US" dirty="0"/>
              <a:t>Third party Integration </a:t>
            </a:r>
          </a:p>
          <a:p>
            <a:r>
              <a:rPr lang="en-US" dirty="0"/>
              <a:t>Secure connectivity </a:t>
            </a:r>
          </a:p>
          <a:p>
            <a:r>
              <a:rPr lang="en-US" dirty="0"/>
              <a:t>Auto generation of REST based interfaces </a:t>
            </a:r>
          </a:p>
          <a:p>
            <a:r>
              <a:rPr lang="en-US" dirty="0"/>
              <a:t>SDKs for typical mobile platforms </a:t>
            </a:r>
          </a:p>
        </p:txBody>
      </p:sp>
    </p:spTree>
    <p:extLst>
      <p:ext uri="{BB962C8B-B14F-4D97-AF65-F5344CB8AC3E}">
        <p14:creationId xmlns:p14="http://schemas.microsoft.com/office/powerpoint/2010/main" val="138539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6FCCB-2715-31CC-14DD-E664E99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94C56-8DD8-55E2-FAED-20FCCA1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090A0-B736-04D0-2A12-D96D2BE1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BaaS Advantages and Disadvantages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EF4AB-5599-D66F-1FF8-A8601C4D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Pre-built, tried and tested components </a:t>
            </a:r>
          </a:p>
          <a:p>
            <a:r>
              <a:rPr lang="en-US" dirty="0"/>
              <a:t>Reduction in server-side development effort </a:t>
            </a:r>
          </a:p>
          <a:p>
            <a:r>
              <a:rPr lang="en-US" dirty="0"/>
              <a:t>Recent technological developments integrated by the service provider and made accessible to developers </a:t>
            </a:r>
          </a:p>
          <a:p>
            <a:r>
              <a:rPr lang="en-US" dirty="0">
                <a:solidFill>
                  <a:srgbClr val="C00000"/>
                </a:solidFill>
              </a:rPr>
              <a:t>Black Box </a:t>
            </a:r>
          </a:p>
          <a:p>
            <a:r>
              <a:rPr lang="en-US" dirty="0">
                <a:solidFill>
                  <a:srgbClr val="C00000"/>
                </a:solidFill>
              </a:rPr>
              <a:t>Vendor lock-in </a:t>
            </a:r>
          </a:p>
          <a:p>
            <a:r>
              <a:rPr lang="en-US" dirty="0">
                <a:solidFill>
                  <a:srgbClr val="C00000"/>
                </a:solidFill>
              </a:rPr>
              <a:t>Loss of flexibility </a:t>
            </a:r>
          </a:p>
          <a:p>
            <a:r>
              <a:rPr lang="en-US" dirty="0">
                <a:solidFill>
                  <a:srgbClr val="C00000"/>
                </a:solidFill>
              </a:rPr>
              <a:t>Additional training needed in vendor-specific APIs</a:t>
            </a:r>
          </a:p>
        </p:txBody>
      </p:sp>
    </p:spTree>
    <p:extLst>
      <p:ext uri="{BB962C8B-B14F-4D97-AF65-F5344CB8AC3E}">
        <p14:creationId xmlns:p14="http://schemas.microsoft.com/office/powerpoint/2010/main" val="251565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10EC7-FE1B-2B84-D41C-1412695E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0EE65-C73E-0B73-872A-7EEF284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8210E7-88E6-10E7-EF0B-AE39B5FE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BaaS Vendors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35D68-4029-3DDB-293C-A374E78F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4308796" cy="4982779"/>
          </a:xfrm>
        </p:spPr>
        <p:txBody>
          <a:bodyPr>
            <a:normAutofit/>
          </a:bodyPr>
          <a:lstStyle/>
          <a:p>
            <a:r>
              <a:rPr lang="en-US" dirty="0"/>
              <a:t>Commercial Vendors </a:t>
            </a:r>
          </a:p>
          <a:p>
            <a:pPr lvl="1"/>
            <a:r>
              <a:rPr lang="en-US" dirty="0" err="1"/>
              <a:t>Kumulous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Telerik </a:t>
            </a:r>
          </a:p>
          <a:p>
            <a:pPr lvl="1"/>
            <a:r>
              <a:rPr lang="en-US" dirty="0"/>
              <a:t>Firebase </a:t>
            </a:r>
          </a:p>
          <a:p>
            <a:pPr lvl="1"/>
            <a:r>
              <a:rPr lang="en-US" dirty="0" err="1"/>
              <a:t>FeedHenry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Kinvey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Appcelerator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AnyPresence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IBM Bluemix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39B47A1-F602-DC71-B5A7-7A24A03F639C}"/>
              </a:ext>
            </a:extLst>
          </p:cNvPr>
          <p:cNvSpPr txBox="1">
            <a:spLocks/>
          </p:cNvSpPr>
          <p:nvPr/>
        </p:nvSpPr>
        <p:spPr>
          <a:xfrm>
            <a:off x="5965654" y="1396999"/>
            <a:ext cx="5997746" cy="498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Source </a:t>
            </a:r>
          </a:p>
          <a:p>
            <a:pPr lvl="1"/>
            <a:r>
              <a:rPr lang="en-US" dirty="0" err="1"/>
              <a:t>BaasBox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Loopback </a:t>
            </a:r>
          </a:p>
          <a:p>
            <a:pPr lvl="1"/>
            <a:r>
              <a:rPr lang="en-US" dirty="0"/>
              <a:t>Sails </a:t>
            </a:r>
          </a:p>
          <a:p>
            <a:pPr lvl="1"/>
            <a:r>
              <a:rPr lang="en-US" dirty="0" err="1"/>
              <a:t>OpenMobster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CloudEngine</a:t>
            </a:r>
            <a:r>
              <a:rPr lang="en-US" dirty="0"/>
              <a:t> </a:t>
            </a:r>
          </a:p>
          <a:p>
            <a:r>
              <a:rPr lang="en-US" dirty="0"/>
              <a:t>More and more appearing in the market </a:t>
            </a:r>
          </a:p>
        </p:txBody>
      </p:sp>
    </p:spTree>
    <p:extLst>
      <p:ext uri="{BB962C8B-B14F-4D97-AF65-F5344CB8AC3E}">
        <p14:creationId xmlns:p14="http://schemas.microsoft.com/office/powerpoint/2010/main" val="114175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Backend as a Service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Step by step integrate your client side application written in React with a REST API server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support user registration and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Position the use of BaaS as an alternative to full-fledged in-house server-side implementation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and use Firebase to quickly build backend support for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Integrate your client side application written in React with a REST API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user registration and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Position the use of BaaS as an alternative to full-fledged in-house server-side implementation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and use Firebase to quickly build backend support for your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Integrating the React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674EE-4BC5-83D8-162F-E43B9D26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DD545-8402-16BA-5938-103F7E1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B8244F-897F-DF32-5584-F5430BEF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the Client and Server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139BA-B385-3355-DADA-BC5FA57B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already provides REST API </a:t>
            </a:r>
          </a:p>
          <a:p>
            <a:r>
              <a:rPr lang="en-US" dirty="0"/>
              <a:t>The React client and the React Native client already use the REST API to interact with the server </a:t>
            </a:r>
          </a:p>
          <a:p>
            <a:pPr lvl="1"/>
            <a:r>
              <a:rPr lang="en-US" dirty="0"/>
              <a:t>Send requests to the REST API endpoints</a:t>
            </a:r>
          </a:p>
          <a:p>
            <a:pPr lvl="1"/>
            <a:r>
              <a:rPr lang="en-US" dirty="0"/>
              <a:t>Server returns reply with JSON data </a:t>
            </a:r>
          </a:p>
          <a:p>
            <a:r>
              <a:rPr lang="en-US" dirty="0"/>
              <a:t>Integration should be straightforward with some minor adjustments – Providing Authentication service</a:t>
            </a:r>
            <a:br>
              <a:rPr lang="en-US" dirty="0"/>
            </a:br>
            <a:r>
              <a:rPr lang="en-US" dirty="0"/>
              <a:t>– Minor adjustments to the other services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1355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2B79-F15C-33B1-D5E9-8DF6BF2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92543-8BF2-F564-4185-0EC4AF79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971DD-5E5B-A9BC-A846-57DBCB2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Query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C9302-504A-A15B-A856-95AFF642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Client side: </a:t>
            </a:r>
          </a:p>
          <a:p>
            <a:pPr marL="344487" lvl="1" indent="0">
              <a:buNone/>
            </a:pPr>
            <a:r>
              <a:rPr lang="en-US" b="1" dirty="0"/>
              <a:t>	</a:t>
            </a:r>
            <a:r>
              <a:rPr lang="en-US" dirty="0"/>
              <a:t>fetch(</a:t>
            </a:r>
            <a:r>
              <a:rPr lang="en-US" dirty="0" err="1"/>
              <a:t>baseURL</a:t>
            </a:r>
            <a:r>
              <a:rPr lang="en-US" dirty="0"/>
              <a:t> + '</a:t>
            </a:r>
            <a:r>
              <a:rPr lang="en-US" dirty="0" err="1"/>
              <a:t>dishes?featured</a:t>
            </a:r>
            <a:r>
              <a:rPr lang="en-US" dirty="0"/>
              <a:t>=true') </a:t>
            </a:r>
          </a:p>
          <a:p>
            <a:r>
              <a:rPr lang="en-US" b="1" dirty="0"/>
              <a:t>URL with query parameters: </a:t>
            </a:r>
          </a:p>
          <a:p>
            <a:pPr marL="344487" lvl="1" indent="0">
              <a:buNone/>
            </a:pPr>
            <a:r>
              <a:rPr lang="en-US" b="1" dirty="0"/>
              <a:t>	</a:t>
            </a:r>
            <a:r>
              <a:rPr lang="en-US" dirty="0"/>
              <a:t>/</a:t>
            </a:r>
            <a:r>
              <a:rPr lang="en-US" dirty="0" err="1"/>
              <a:t>dishes?featured</a:t>
            </a:r>
            <a:r>
              <a:rPr lang="en-US" dirty="0"/>
              <a:t>=true </a:t>
            </a:r>
          </a:p>
          <a:p>
            <a:r>
              <a:rPr lang="en-US" b="1" dirty="0"/>
              <a:t>Server Side: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dishRouter.route</a:t>
            </a:r>
            <a:r>
              <a:rPr lang="en-US" dirty="0"/>
              <a:t>('/’)</a:t>
            </a:r>
          </a:p>
          <a:p>
            <a:pPr marL="0" indent="0">
              <a:buNone/>
            </a:pPr>
            <a:r>
              <a:rPr lang="en-US" dirty="0"/>
              <a:t>		.get(function (req, res, next)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Dishes.find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 ... </a:t>
            </a:r>
          </a:p>
          <a:p>
            <a:pPr marL="0" indent="0">
              <a:buNone/>
            </a:pPr>
            <a:r>
              <a:rPr lang="en-US" dirty="0"/>
              <a:t>		}); </a:t>
            </a:r>
          </a:p>
          <a:p>
            <a:pPr marL="0" indent="0">
              <a:buNone/>
            </a:pPr>
            <a:r>
              <a:rPr lang="en-US" dirty="0"/>
              <a:t>	})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32C9-7D1F-0A9A-7C99-E8FAB8BED243}"/>
              </a:ext>
            </a:extLst>
          </p:cNvPr>
          <p:cNvSpPr txBox="1"/>
          <p:nvPr/>
        </p:nvSpPr>
        <p:spPr>
          <a:xfrm>
            <a:off x="8304902" y="3782216"/>
            <a:ext cx="2700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{ “featured”: true }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F5BA5-D800-5342-1EE6-7ABC7FEDEE8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89904" y="4013049"/>
            <a:ext cx="2214998" cy="946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66CBA9-35E7-B115-E0B4-A01E3D46A77C}"/>
              </a:ext>
            </a:extLst>
          </p:cNvPr>
          <p:cNvCxnSpPr>
            <a:cxnSpLocks/>
          </p:cNvCxnSpPr>
          <p:nvPr/>
        </p:nvCxnSpPr>
        <p:spPr>
          <a:xfrm flipH="1" flipV="1">
            <a:off x="4285167" y="3042873"/>
            <a:ext cx="4019735" cy="8455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9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01D70-1B0D-0D67-9734-895ACBD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C24D2-61C0-CB85-881B-041E6CC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30B42C-4061-CBB2-39C6-DE5D29C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07CAB-4D55-E0B5-53B8-99D22877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Server-side REST API endpoints: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/users/signup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/users/logout </a:t>
            </a:r>
          </a:p>
          <a:p>
            <a:pPr>
              <a:lnSpc>
                <a:spcPct val="150000"/>
              </a:lnSpc>
            </a:pPr>
            <a:r>
              <a:rPr lang="en-US" dirty="0"/>
              <a:t>Client needs to be configured to send requests to these REST API endpoints for user registration and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21931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01D70-1B0D-0D67-9734-895ACBD1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C24D2-61C0-CB85-881B-041E6CCA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30B42C-4061-CBB2-39C6-DE5D29C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07CAB-4D55-E0B5-53B8-99D22877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1. Client sends POST request to /users/login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request body contains username and password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Server validates and replies with the token if successful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response body contains token</a:t>
            </a:r>
            <a:br>
              <a:rPr lang="en-US" dirty="0"/>
            </a:br>
            <a:r>
              <a:rPr lang="en-US" dirty="0"/>
              <a:t>3. Client saves the token in local storage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localStorage.setItem</a:t>
            </a:r>
            <a:r>
              <a:rPr lang="en-US" b="1" dirty="0"/>
              <a:t>('token', </a:t>
            </a:r>
            <a:r>
              <a:rPr lang="en-US" b="1" dirty="0" err="1"/>
              <a:t>response.token</a:t>
            </a:r>
            <a:r>
              <a:rPr lang="en-US" b="1" dirty="0"/>
              <a:t>);</a:t>
            </a:r>
            <a:br>
              <a:rPr lang="en-US" dirty="0"/>
            </a:br>
            <a:r>
              <a:rPr lang="en-US" dirty="0"/>
              <a:t>4. Client includes token in the header of every subsequent request </a:t>
            </a:r>
          </a:p>
          <a:p>
            <a:pPr marL="404813" indent="0">
              <a:lnSpc>
                <a:spcPct val="150000"/>
              </a:lnSpc>
              <a:buNone/>
            </a:pPr>
            <a:r>
              <a:rPr lang="en-US" dirty="0"/>
              <a:t>– Setting the Authorization header in the fetch request </a:t>
            </a:r>
          </a:p>
        </p:txBody>
      </p:sp>
    </p:spTree>
    <p:extLst>
      <p:ext uri="{BB962C8B-B14F-4D97-AF65-F5344CB8AC3E}">
        <p14:creationId xmlns:p14="http://schemas.microsoft.com/office/powerpoint/2010/main" val="14452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Integrating the React Client and Server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Backend as a Service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9792</TotalTime>
  <Words>739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.Lucida Grande UI Regular</vt:lpstr>
      <vt:lpstr>Arial</vt:lpstr>
      <vt:lpstr>Calibri</vt:lpstr>
      <vt:lpstr>Wingdings</vt:lpstr>
      <vt:lpstr>Office Theme</vt:lpstr>
      <vt:lpstr>Integrating the React Client and Server Backend as a Service  </vt:lpstr>
      <vt:lpstr>Objectives</vt:lpstr>
      <vt:lpstr>PowerPoint Presentation</vt:lpstr>
      <vt:lpstr>Integrating the Client and Server </vt:lpstr>
      <vt:lpstr>Query Parameters</vt:lpstr>
      <vt:lpstr>User Authentication </vt:lpstr>
      <vt:lpstr>User Authentication </vt:lpstr>
      <vt:lpstr>PowerPoint Presentation</vt:lpstr>
      <vt:lpstr>PowerPoint Presentation</vt:lpstr>
      <vt:lpstr>Backend Services </vt:lpstr>
      <vt:lpstr>Backend as a Service (BaaS) </vt:lpstr>
      <vt:lpstr>Backend as a Service (BaaS) </vt:lpstr>
      <vt:lpstr>What does BaaS Provide? </vt:lpstr>
      <vt:lpstr>What does BaaS Provide? </vt:lpstr>
      <vt:lpstr>BaaS Advantages and Disadvantages </vt:lpstr>
      <vt:lpstr>BaaS Vendors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532</cp:revision>
  <dcterms:created xsi:type="dcterms:W3CDTF">2021-08-08T14:50:46Z</dcterms:created>
  <dcterms:modified xsi:type="dcterms:W3CDTF">2023-01-01T08:38:05Z</dcterms:modified>
</cp:coreProperties>
</file>