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notesMasterIdLst>
    <p:notesMasterId r:id="rId17"/>
  </p:notesMasterIdLst>
  <p:sldIdLst>
    <p:sldId id="256" r:id="rId2"/>
    <p:sldId id="473" r:id="rId3"/>
    <p:sldId id="277" r:id="rId4"/>
    <p:sldId id="458" r:id="rId5"/>
    <p:sldId id="474" r:id="rId6"/>
    <p:sldId id="475" r:id="rId7"/>
    <p:sldId id="476" r:id="rId8"/>
    <p:sldId id="477" r:id="rId9"/>
    <p:sldId id="495" r:id="rId10"/>
    <p:sldId id="478" r:id="rId11"/>
    <p:sldId id="479" r:id="rId12"/>
    <p:sldId id="480" r:id="rId13"/>
    <p:sldId id="482" r:id="rId14"/>
    <p:sldId id="483" r:id="rId15"/>
    <p:sldId id="4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33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7610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2AEC78-EA06-487F-AA6D-B4392BF7C91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7AB525-D5ED-452A-BC1A-58AA39D1AB67}">
      <dgm:prSet custT="1"/>
      <dgm:spPr/>
      <dgm:t>
        <a:bodyPr/>
        <a:lstStyle/>
        <a:p>
          <a:r>
            <a:rPr lang="en-US" sz="2200" b="0" i="0" dirty="0"/>
            <a:t>1. </a:t>
          </a:r>
          <a:r>
            <a:rPr lang="en-US" sz="2200" dirty="0"/>
            <a:t>Finite state machines and state transitions </a:t>
          </a:r>
        </a:p>
      </dgm:t>
    </dgm:pt>
    <dgm:pt modelId="{B5E302ED-C72E-40AD-A4C6-58889DD0359E}" type="parTrans" cxnId="{AC0DBA64-5B0A-4004-B412-CF576C89A831}">
      <dgm:prSet/>
      <dgm:spPr/>
      <dgm:t>
        <a:bodyPr/>
        <a:lstStyle/>
        <a:p>
          <a:endParaRPr lang="en-US"/>
        </a:p>
      </dgm:t>
    </dgm:pt>
    <dgm:pt modelId="{019C8D13-EDEB-4D40-B886-B591A475BAF1}" type="sibTrans" cxnId="{AC0DBA64-5B0A-4004-B412-CF576C89A831}">
      <dgm:prSet/>
      <dgm:spPr/>
      <dgm:t>
        <a:bodyPr/>
        <a:lstStyle/>
        <a:p>
          <a:endParaRPr lang="en-US"/>
        </a:p>
      </dgm:t>
    </dgm:pt>
    <dgm:pt modelId="{4F2126F1-A16F-4056-B527-DA63A892EDAC}">
      <dgm:prSet custT="1"/>
      <dgm:spPr/>
      <dgm:t>
        <a:bodyPr/>
        <a:lstStyle/>
        <a:p>
          <a:r>
            <a:rPr lang="en-US" sz="2200" b="0" i="0" dirty="0"/>
            <a:t>2. </a:t>
          </a:r>
          <a:r>
            <a:rPr lang="en-US" sz="2200" dirty="0"/>
            <a:t>Action</a:t>
          </a:r>
        </a:p>
      </dgm:t>
    </dgm:pt>
    <dgm:pt modelId="{036F70A8-FB44-4735-9543-E5AB3A87C0AC}" type="parTrans" cxnId="{2522A870-53F0-4FD7-9BED-29DC049B67BD}">
      <dgm:prSet/>
      <dgm:spPr/>
      <dgm:t>
        <a:bodyPr/>
        <a:lstStyle/>
        <a:p>
          <a:endParaRPr lang="en-US"/>
        </a:p>
      </dgm:t>
    </dgm:pt>
    <dgm:pt modelId="{BBE73097-7985-4D11-9F4B-CDFEA143EF11}" type="sibTrans" cxnId="{2522A870-53F0-4FD7-9BED-29DC049B67BD}">
      <dgm:prSet/>
      <dgm:spPr/>
      <dgm:t>
        <a:bodyPr/>
        <a:lstStyle/>
        <a:p>
          <a:endParaRPr lang="en-US"/>
        </a:p>
      </dgm:t>
    </dgm:pt>
    <dgm:pt modelId="{2EDBACB7-D8A7-4F56-B205-0DBB5B394AC3}">
      <dgm:prSet custT="1"/>
      <dgm:spPr/>
      <dgm:t>
        <a:bodyPr/>
        <a:lstStyle/>
        <a:p>
          <a:r>
            <a:rPr lang="en-US" sz="2200" b="0" i="0" dirty="0"/>
            <a:t>3. </a:t>
          </a:r>
          <a:r>
            <a:rPr lang="en-US" sz="2200" dirty="0"/>
            <a:t>Entry Actions</a:t>
          </a:r>
        </a:p>
      </dgm:t>
    </dgm:pt>
    <dgm:pt modelId="{FFC21380-A2D1-4B84-A8A4-A99CCA3764B9}" type="parTrans" cxnId="{ECFCB614-CB06-4D84-825D-744DFFB52DFE}">
      <dgm:prSet/>
      <dgm:spPr/>
      <dgm:t>
        <a:bodyPr/>
        <a:lstStyle/>
        <a:p>
          <a:endParaRPr lang="en-US"/>
        </a:p>
      </dgm:t>
    </dgm:pt>
    <dgm:pt modelId="{EFF1181C-B09B-4743-A24F-43E1C330CCFF}" type="sibTrans" cxnId="{ECFCB614-CB06-4D84-825D-744DFFB52DFE}">
      <dgm:prSet/>
      <dgm:spPr/>
      <dgm:t>
        <a:bodyPr/>
        <a:lstStyle/>
        <a:p>
          <a:endParaRPr lang="en-US"/>
        </a:p>
      </dgm:t>
    </dgm:pt>
    <dgm:pt modelId="{546E66F5-6FE8-49EA-BB65-E6EFEB5411D3}">
      <dgm:prSet custT="1"/>
      <dgm:spPr/>
      <dgm:t>
        <a:bodyPr/>
        <a:lstStyle/>
        <a:p>
          <a:r>
            <a:rPr lang="en-US" sz="2200" b="0" i="0" dirty="0"/>
            <a:t>4. </a:t>
          </a:r>
          <a:r>
            <a:rPr lang="en-US" sz="2200" dirty="0"/>
            <a:t>Exit Actions</a:t>
          </a:r>
        </a:p>
      </dgm:t>
    </dgm:pt>
    <dgm:pt modelId="{E5FA4D7C-9A89-49BD-A9F2-33484BFB612A}" type="parTrans" cxnId="{0BC267C2-C020-413F-8E8E-69570EC09B91}">
      <dgm:prSet/>
      <dgm:spPr/>
      <dgm:t>
        <a:bodyPr/>
        <a:lstStyle/>
        <a:p>
          <a:endParaRPr lang="en-US"/>
        </a:p>
      </dgm:t>
    </dgm:pt>
    <dgm:pt modelId="{FB5BB1FC-6363-446D-A9CA-CA72F6791979}" type="sibTrans" cxnId="{0BC267C2-C020-413F-8E8E-69570EC09B91}">
      <dgm:prSet/>
      <dgm:spPr/>
      <dgm:t>
        <a:bodyPr/>
        <a:lstStyle/>
        <a:p>
          <a:endParaRPr lang="en-US"/>
        </a:p>
      </dgm:t>
    </dgm:pt>
    <dgm:pt modelId="{477EE70B-CDB6-4187-80DF-14CF7467C360}">
      <dgm:prSet custT="1"/>
      <dgm:spPr/>
      <dgm:t>
        <a:bodyPr/>
        <a:lstStyle/>
        <a:p>
          <a:r>
            <a:rPr lang="en-US" sz="2200" b="0" i="0" dirty="0"/>
            <a:t>5. </a:t>
          </a:r>
          <a:r>
            <a:rPr lang="en-US" sz="2200" dirty="0"/>
            <a:t>Hierarchical </a:t>
          </a:r>
          <a:r>
            <a:rPr lang="en-US" sz="2200" dirty="0" err="1"/>
            <a:t>statecharts</a:t>
          </a:r>
          <a:r>
            <a:rPr lang="en-US" sz="2200" dirty="0"/>
            <a:t> </a:t>
          </a:r>
        </a:p>
      </dgm:t>
    </dgm:pt>
    <dgm:pt modelId="{E8EF1590-C386-4602-A0A2-F14DF211C94A}" type="parTrans" cxnId="{EEC898DA-25CD-442F-95C3-65CF26C01001}">
      <dgm:prSet/>
      <dgm:spPr/>
      <dgm:t>
        <a:bodyPr/>
        <a:lstStyle/>
        <a:p>
          <a:endParaRPr lang="en-US"/>
        </a:p>
      </dgm:t>
    </dgm:pt>
    <dgm:pt modelId="{1535E026-6518-4399-9361-15F0EA8CF83F}" type="sibTrans" cxnId="{EEC898DA-25CD-442F-95C3-65CF26C01001}">
      <dgm:prSet/>
      <dgm:spPr/>
      <dgm:t>
        <a:bodyPr/>
        <a:lstStyle/>
        <a:p>
          <a:endParaRPr lang="en-US"/>
        </a:p>
      </dgm:t>
    </dgm:pt>
    <dgm:pt modelId="{DBEA7544-6852-4E59-9FA1-11CB857D59E1}">
      <dgm:prSet custT="1"/>
      <dgm:spPr/>
      <dgm:t>
        <a:bodyPr/>
        <a:lstStyle/>
        <a:p>
          <a:r>
            <a:rPr lang="en-US" sz="2200" b="0" i="0" dirty="0"/>
            <a:t>6. </a:t>
          </a:r>
          <a:r>
            <a:rPr lang="en-US" sz="2200" dirty="0"/>
            <a:t>Guidelines for developing </a:t>
          </a:r>
          <a:r>
            <a:rPr lang="en-US" sz="2200" dirty="0" err="1"/>
            <a:t>statecharts</a:t>
          </a:r>
          <a:r>
            <a:rPr lang="en-US" sz="2200" dirty="0"/>
            <a:t> </a:t>
          </a:r>
        </a:p>
      </dgm:t>
    </dgm:pt>
    <dgm:pt modelId="{99B5033B-F2FC-417D-910F-695D26F285BC}" type="parTrans" cxnId="{1A3A5839-B1D2-493D-A219-74E8A160E6D0}">
      <dgm:prSet/>
      <dgm:spPr/>
      <dgm:t>
        <a:bodyPr/>
        <a:lstStyle/>
        <a:p>
          <a:endParaRPr lang="en-US"/>
        </a:p>
      </dgm:t>
    </dgm:pt>
    <dgm:pt modelId="{01DC331D-96D4-4019-9A69-97AC6DE466AC}" type="sibTrans" cxnId="{1A3A5839-B1D2-493D-A219-74E8A160E6D0}">
      <dgm:prSet/>
      <dgm:spPr/>
      <dgm:t>
        <a:bodyPr/>
        <a:lstStyle/>
        <a:p>
          <a:endParaRPr lang="en-US"/>
        </a:p>
      </dgm:t>
    </dgm:pt>
    <dgm:pt modelId="{04BE70C9-0477-40BB-A90C-DBF47A58C2E1}">
      <dgm:prSet custT="1"/>
      <dgm:spPr/>
      <dgm:t>
        <a:bodyPr/>
        <a:lstStyle/>
        <a:p>
          <a:r>
            <a:rPr lang="en-US" sz="2200" b="0" i="0" dirty="0"/>
            <a:t>7. </a:t>
          </a:r>
          <a:r>
            <a:rPr lang="en-US" sz="2200" dirty="0"/>
            <a:t>Developing </a:t>
          </a:r>
          <a:r>
            <a:rPr lang="en-US" sz="2200" dirty="0" err="1"/>
            <a:t>statecharts</a:t>
          </a:r>
          <a:r>
            <a:rPr lang="en-US" sz="2200" dirty="0"/>
            <a:t> from use cases </a:t>
          </a:r>
        </a:p>
      </dgm:t>
    </dgm:pt>
    <dgm:pt modelId="{094BD8E7-4899-4DF9-8259-469E95CE9C12}" type="parTrans" cxnId="{2736E4BA-5F41-43C3-98F2-D52429F65AE1}">
      <dgm:prSet/>
      <dgm:spPr/>
      <dgm:t>
        <a:bodyPr/>
        <a:lstStyle/>
        <a:p>
          <a:endParaRPr lang="en-US"/>
        </a:p>
      </dgm:t>
    </dgm:pt>
    <dgm:pt modelId="{DF6117C1-2BD9-496D-8B2B-19D12E9B451E}" type="sibTrans" cxnId="{2736E4BA-5F41-43C3-98F2-D52429F65AE1}">
      <dgm:prSet/>
      <dgm:spPr/>
      <dgm:t>
        <a:bodyPr/>
        <a:lstStyle/>
        <a:p>
          <a:endParaRPr lang="en-US"/>
        </a:p>
      </dgm:t>
    </dgm:pt>
    <dgm:pt modelId="{A974BBC2-5728-4CC4-9EFA-0D60C6C9D294}">
      <dgm:prSet custT="1"/>
      <dgm:spPr/>
      <dgm:t>
        <a:bodyPr/>
        <a:lstStyle/>
        <a:p>
          <a:r>
            <a:rPr lang="en-US" sz="2200" b="0" i="0" dirty="0"/>
            <a:t>8. </a:t>
          </a:r>
          <a:r>
            <a:rPr lang="en-US" sz="2200" dirty="0"/>
            <a:t>Example</a:t>
          </a:r>
        </a:p>
      </dgm:t>
    </dgm:pt>
    <dgm:pt modelId="{CCE3EF55-8E4C-4EEF-B18B-ADB82B16AC8D}" type="parTrans" cxnId="{A7DBD52B-CAE5-404E-9727-8BB60A4F2A3B}">
      <dgm:prSet/>
      <dgm:spPr/>
      <dgm:t>
        <a:bodyPr/>
        <a:lstStyle/>
        <a:p>
          <a:endParaRPr lang="en-US"/>
        </a:p>
      </dgm:t>
    </dgm:pt>
    <dgm:pt modelId="{009DAE5C-DC56-4FF9-BAE1-8554B2F6126C}" type="sibTrans" cxnId="{A7DBD52B-CAE5-404E-9727-8BB60A4F2A3B}">
      <dgm:prSet/>
      <dgm:spPr/>
      <dgm:t>
        <a:bodyPr/>
        <a:lstStyle/>
        <a:p>
          <a:endParaRPr lang="en-US"/>
        </a:p>
      </dgm:t>
    </dgm:pt>
    <dgm:pt modelId="{F49BA799-0080-476F-8501-1D0B9AC9017C}" type="pres">
      <dgm:prSet presAssocID="{9F2AEC78-EA06-487F-AA6D-B4392BF7C91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103277-8F2C-41D1-8818-92E888D902B2}" type="pres">
      <dgm:prSet presAssocID="{2C7AB525-D5ED-452A-BC1A-58AA39D1AB67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23B783-41D7-4B28-9664-4DA45EBC89E0}" type="pres">
      <dgm:prSet presAssocID="{019C8D13-EDEB-4D40-B886-B591A475BAF1}" presName="sibTrans" presStyleCnt="0"/>
      <dgm:spPr/>
    </dgm:pt>
    <dgm:pt modelId="{DCF7B8AE-F253-4C8F-BDFA-877304866C30}" type="pres">
      <dgm:prSet presAssocID="{4F2126F1-A16F-4056-B527-DA63A892EDAC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254CCF-DFEC-4C73-B88E-C31F1AC460F6}" type="pres">
      <dgm:prSet presAssocID="{BBE73097-7985-4D11-9F4B-CDFEA143EF11}" presName="sibTrans" presStyleCnt="0"/>
      <dgm:spPr/>
    </dgm:pt>
    <dgm:pt modelId="{9D175733-9235-41CF-B838-973FE8793F96}" type="pres">
      <dgm:prSet presAssocID="{2EDBACB7-D8A7-4F56-B205-0DBB5B394AC3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59566-465F-45EC-9F3D-84A95EB9CFB2}" type="pres">
      <dgm:prSet presAssocID="{EFF1181C-B09B-4743-A24F-43E1C330CCFF}" presName="sibTrans" presStyleCnt="0"/>
      <dgm:spPr/>
    </dgm:pt>
    <dgm:pt modelId="{4825F7BB-43E8-4E0B-BF8C-1405189DF68E}" type="pres">
      <dgm:prSet presAssocID="{546E66F5-6FE8-49EA-BB65-E6EFEB5411D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35C39-61EF-41B3-8F42-C883954F7AF4}" type="pres">
      <dgm:prSet presAssocID="{FB5BB1FC-6363-446D-A9CA-CA72F6791979}" presName="sibTrans" presStyleCnt="0"/>
      <dgm:spPr/>
    </dgm:pt>
    <dgm:pt modelId="{FE50E9A1-E17B-4726-83BA-5123E837DF88}" type="pres">
      <dgm:prSet presAssocID="{477EE70B-CDB6-4187-80DF-14CF7467C360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FC9A52-3552-4C33-9728-FCAA9E8D3A28}" type="pres">
      <dgm:prSet presAssocID="{1535E026-6518-4399-9361-15F0EA8CF83F}" presName="sibTrans" presStyleCnt="0"/>
      <dgm:spPr/>
    </dgm:pt>
    <dgm:pt modelId="{8DF41F99-2B1A-475E-BA79-D9663D15911B}" type="pres">
      <dgm:prSet presAssocID="{DBEA7544-6852-4E59-9FA1-11CB857D59E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FFD87D-C6D1-43D6-926A-9E4390CFDF5E}" type="pres">
      <dgm:prSet presAssocID="{01DC331D-96D4-4019-9A69-97AC6DE466AC}" presName="sibTrans" presStyleCnt="0"/>
      <dgm:spPr/>
    </dgm:pt>
    <dgm:pt modelId="{4CC5F1E2-1D7E-4919-8734-AF0719A47854}" type="pres">
      <dgm:prSet presAssocID="{04BE70C9-0477-40BB-A90C-DBF47A58C2E1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8EAB92-8CD7-4B84-B198-EE644672AB62}" type="pres">
      <dgm:prSet presAssocID="{DF6117C1-2BD9-496D-8B2B-19D12E9B451E}" presName="sibTrans" presStyleCnt="0"/>
      <dgm:spPr/>
    </dgm:pt>
    <dgm:pt modelId="{96B59301-B493-443B-A457-16C3DA9B1FBF}" type="pres">
      <dgm:prSet presAssocID="{A974BBC2-5728-4CC4-9EFA-0D60C6C9D294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BDE18B-2CE6-44D9-8CCB-824A963BB0EB}" type="presOf" srcId="{2C7AB525-D5ED-452A-BC1A-58AA39D1AB67}" destId="{DC103277-8F2C-41D1-8818-92E888D902B2}" srcOrd="0" destOrd="0" presId="urn:microsoft.com/office/officeart/2005/8/layout/default"/>
    <dgm:cxn modelId="{59ED2AAB-8146-4C5B-812C-72AF4F964004}" type="presOf" srcId="{4F2126F1-A16F-4056-B527-DA63A892EDAC}" destId="{DCF7B8AE-F253-4C8F-BDFA-877304866C30}" srcOrd="0" destOrd="0" presId="urn:microsoft.com/office/officeart/2005/8/layout/default"/>
    <dgm:cxn modelId="{1A3A5839-B1D2-493D-A219-74E8A160E6D0}" srcId="{9F2AEC78-EA06-487F-AA6D-B4392BF7C915}" destId="{DBEA7544-6852-4E59-9FA1-11CB857D59E1}" srcOrd="5" destOrd="0" parTransId="{99B5033B-F2FC-417D-910F-695D26F285BC}" sibTransId="{01DC331D-96D4-4019-9A69-97AC6DE466AC}"/>
    <dgm:cxn modelId="{AA161F3A-B370-4FFF-B626-5CE1C2247768}" type="presOf" srcId="{A974BBC2-5728-4CC4-9EFA-0D60C6C9D294}" destId="{96B59301-B493-443B-A457-16C3DA9B1FBF}" srcOrd="0" destOrd="0" presId="urn:microsoft.com/office/officeart/2005/8/layout/default"/>
    <dgm:cxn modelId="{14566BD7-8439-4215-BFAF-F637AECDF104}" type="presOf" srcId="{477EE70B-CDB6-4187-80DF-14CF7467C360}" destId="{FE50E9A1-E17B-4726-83BA-5123E837DF88}" srcOrd="0" destOrd="0" presId="urn:microsoft.com/office/officeart/2005/8/layout/default"/>
    <dgm:cxn modelId="{A7DBD52B-CAE5-404E-9727-8BB60A4F2A3B}" srcId="{9F2AEC78-EA06-487F-AA6D-B4392BF7C915}" destId="{A974BBC2-5728-4CC4-9EFA-0D60C6C9D294}" srcOrd="7" destOrd="0" parTransId="{CCE3EF55-8E4C-4EEF-B18B-ADB82B16AC8D}" sibTransId="{009DAE5C-DC56-4FF9-BAE1-8554B2F6126C}"/>
    <dgm:cxn modelId="{35CF9ECA-2D36-4648-82EA-7A7C26D3A37A}" type="presOf" srcId="{9F2AEC78-EA06-487F-AA6D-B4392BF7C915}" destId="{F49BA799-0080-476F-8501-1D0B9AC9017C}" srcOrd="0" destOrd="0" presId="urn:microsoft.com/office/officeart/2005/8/layout/default"/>
    <dgm:cxn modelId="{EEC898DA-25CD-442F-95C3-65CF26C01001}" srcId="{9F2AEC78-EA06-487F-AA6D-B4392BF7C915}" destId="{477EE70B-CDB6-4187-80DF-14CF7467C360}" srcOrd="4" destOrd="0" parTransId="{E8EF1590-C386-4602-A0A2-F14DF211C94A}" sibTransId="{1535E026-6518-4399-9361-15F0EA8CF83F}"/>
    <dgm:cxn modelId="{C623F1AB-DA0C-47C5-A80C-18A3C4583A46}" type="presOf" srcId="{DBEA7544-6852-4E59-9FA1-11CB857D59E1}" destId="{8DF41F99-2B1A-475E-BA79-D9663D15911B}" srcOrd="0" destOrd="0" presId="urn:microsoft.com/office/officeart/2005/8/layout/default"/>
    <dgm:cxn modelId="{0BC267C2-C020-413F-8E8E-69570EC09B91}" srcId="{9F2AEC78-EA06-487F-AA6D-B4392BF7C915}" destId="{546E66F5-6FE8-49EA-BB65-E6EFEB5411D3}" srcOrd="3" destOrd="0" parTransId="{E5FA4D7C-9A89-49BD-A9F2-33484BFB612A}" sibTransId="{FB5BB1FC-6363-446D-A9CA-CA72F6791979}"/>
    <dgm:cxn modelId="{AC0DBA64-5B0A-4004-B412-CF576C89A831}" srcId="{9F2AEC78-EA06-487F-AA6D-B4392BF7C915}" destId="{2C7AB525-D5ED-452A-BC1A-58AA39D1AB67}" srcOrd="0" destOrd="0" parTransId="{B5E302ED-C72E-40AD-A4C6-58889DD0359E}" sibTransId="{019C8D13-EDEB-4D40-B886-B591A475BAF1}"/>
    <dgm:cxn modelId="{ECFCB614-CB06-4D84-825D-744DFFB52DFE}" srcId="{9F2AEC78-EA06-487F-AA6D-B4392BF7C915}" destId="{2EDBACB7-D8A7-4F56-B205-0DBB5B394AC3}" srcOrd="2" destOrd="0" parTransId="{FFC21380-A2D1-4B84-A8A4-A99CCA3764B9}" sibTransId="{EFF1181C-B09B-4743-A24F-43E1C330CCFF}"/>
    <dgm:cxn modelId="{24F76D29-7C73-42B5-BE83-760308B8B54B}" type="presOf" srcId="{546E66F5-6FE8-49EA-BB65-E6EFEB5411D3}" destId="{4825F7BB-43E8-4E0B-BF8C-1405189DF68E}" srcOrd="0" destOrd="0" presId="urn:microsoft.com/office/officeart/2005/8/layout/default"/>
    <dgm:cxn modelId="{01834EE9-49CD-4A90-B9B8-4C90B94D3CF0}" type="presOf" srcId="{2EDBACB7-D8A7-4F56-B205-0DBB5B394AC3}" destId="{9D175733-9235-41CF-B838-973FE8793F96}" srcOrd="0" destOrd="0" presId="urn:microsoft.com/office/officeart/2005/8/layout/default"/>
    <dgm:cxn modelId="{2522A870-53F0-4FD7-9BED-29DC049B67BD}" srcId="{9F2AEC78-EA06-487F-AA6D-B4392BF7C915}" destId="{4F2126F1-A16F-4056-B527-DA63A892EDAC}" srcOrd="1" destOrd="0" parTransId="{036F70A8-FB44-4735-9543-E5AB3A87C0AC}" sibTransId="{BBE73097-7985-4D11-9F4B-CDFEA143EF11}"/>
    <dgm:cxn modelId="{CED99456-8B0C-4BE0-B607-715E0CF84D13}" type="presOf" srcId="{04BE70C9-0477-40BB-A90C-DBF47A58C2E1}" destId="{4CC5F1E2-1D7E-4919-8734-AF0719A47854}" srcOrd="0" destOrd="0" presId="urn:microsoft.com/office/officeart/2005/8/layout/default"/>
    <dgm:cxn modelId="{2736E4BA-5F41-43C3-98F2-D52429F65AE1}" srcId="{9F2AEC78-EA06-487F-AA6D-B4392BF7C915}" destId="{04BE70C9-0477-40BB-A90C-DBF47A58C2E1}" srcOrd="6" destOrd="0" parTransId="{094BD8E7-4899-4DF9-8259-469E95CE9C12}" sibTransId="{DF6117C1-2BD9-496D-8B2B-19D12E9B451E}"/>
    <dgm:cxn modelId="{D0B78910-4494-4927-98D6-62FD22FFED00}" type="presParOf" srcId="{F49BA799-0080-476F-8501-1D0B9AC9017C}" destId="{DC103277-8F2C-41D1-8818-92E888D902B2}" srcOrd="0" destOrd="0" presId="urn:microsoft.com/office/officeart/2005/8/layout/default"/>
    <dgm:cxn modelId="{170AD741-FFAA-4064-9D88-AA4751A92BDB}" type="presParOf" srcId="{F49BA799-0080-476F-8501-1D0B9AC9017C}" destId="{8223B783-41D7-4B28-9664-4DA45EBC89E0}" srcOrd="1" destOrd="0" presId="urn:microsoft.com/office/officeart/2005/8/layout/default"/>
    <dgm:cxn modelId="{316CDEED-D664-4CC6-89CF-E01A10072110}" type="presParOf" srcId="{F49BA799-0080-476F-8501-1D0B9AC9017C}" destId="{DCF7B8AE-F253-4C8F-BDFA-877304866C30}" srcOrd="2" destOrd="0" presId="urn:microsoft.com/office/officeart/2005/8/layout/default"/>
    <dgm:cxn modelId="{3360ACA4-1288-4FE2-90D3-4AECE58986E1}" type="presParOf" srcId="{F49BA799-0080-476F-8501-1D0B9AC9017C}" destId="{6D254CCF-DFEC-4C73-B88E-C31F1AC460F6}" srcOrd="3" destOrd="0" presId="urn:microsoft.com/office/officeart/2005/8/layout/default"/>
    <dgm:cxn modelId="{6E3D0601-47CA-45FF-B3A9-35EE6035F810}" type="presParOf" srcId="{F49BA799-0080-476F-8501-1D0B9AC9017C}" destId="{9D175733-9235-41CF-B838-973FE8793F96}" srcOrd="4" destOrd="0" presId="urn:microsoft.com/office/officeart/2005/8/layout/default"/>
    <dgm:cxn modelId="{9F954086-D79D-474C-9D5B-8B18436AF5C1}" type="presParOf" srcId="{F49BA799-0080-476F-8501-1D0B9AC9017C}" destId="{28E59566-465F-45EC-9F3D-84A95EB9CFB2}" srcOrd="5" destOrd="0" presId="urn:microsoft.com/office/officeart/2005/8/layout/default"/>
    <dgm:cxn modelId="{9CBC1EA5-3B23-43A2-9A2F-B5023C40DB50}" type="presParOf" srcId="{F49BA799-0080-476F-8501-1D0B9AC9017C}" destId="{4825F7BB-43E8-4E0B-BF8C-1405189DF68E}" srcOrd="6" destOrd="0" presId="urn:microsoft.com/office/officeart/2005/8/layout/default"/>
    <dgm:cxn modelId="{361B6480-32F7-4EB8-9075-49102F7E83D1}" type="presParOf" srcId="{F49BA799-0080-476F-8501-1D0B9AC9017C}" destId="{7E735C39-61EF-41B3-8F42-C883954F7AF4}" srcOrd="7" destOrd="0" presId="urn:microsoft.com/office/officeart/2005/8/layout/default"/>
    <dgm:cxn modelId="{E18030F3-169C-418A-AD5F-29B7FFEC715D}" type="presParOf" srcId="{F49BA799-0080-476F-8501-1D0B9AC9017C}" destId="{FE50E9A1-E17B-4726-83BA-5123E837DF88}" srcOrd="8" destOrd="0" presId="urn:microsoft.com/office/officeart/2005/8/layout/default"/>
    <dgm:cxn modelId="{CD87C0AB-3E04-409B-B97B-C5BC5477B53A}" type="presParOf" srcId="{F49BA799-0080-476F-8501-1D0B9AC9017C}" destId="{C6FC9A52-3552-4C33-9728-FCAA9E8D3A28}" srcOrd="9" destOrd="0" presId="urn:microsoft.com/office/officeart/2005/8/layout/default"/>
    <dgm:cxn modelId="{48320A65-5070-41C0-8645-E212151C957F}" type="presParOf" srcId="{F49BA799-0080-476F-8501-1D0B9AC9017C}" destId="{8DF41F99-2B1A-475E-BA79-D9663D15911B}" srcOrd="10" destOrd="0" presId="urn:microsoft.com/office/officeart/2005/8/layout/default"/>
    <dgm:cxn modelId="{AE65A264-6221-47F1-B1EB-27CFAF1E1683}" type="presParOf" srcId="{F49BA799-0080-476F-8501-1D0B9AC9017C}" destId="{6AFFD87D-C6D1-43D6-926A-9E4390CFDF5E}" srcOrd="11" destOrd="0" presId="urn:microsoft.com/office/officeart/2005/8/layout/default"/>
    <dgm:cxn modelId="{C2829FCD-6F82-4776-88C2-976A06FF3DDE}" type="presParOf" srcId="{F49BA799-0080-476F-8501-1D0B9AC9017C}" destId="{4CC5F1E2-1D7E-4919-8734-AF0719A47854}" srcOrd="12" destOrd="0" presId="urn:microsoft.com/office/officeart/2005/8/layout/default"/>
    <dgm:cxn modelId="{26F6BDD9-3807-46A4-BB75-70DD04D21CA3}" type="presParOf" srcId="{F49BA799-0080-476F-8501-1D0B9AC9017C}" destId="{CC8EAB92-8CD7-4B84-B198-EE644672AB62}" srcOrd="13" destOrd="0" presId="urn:microsoft.com/office/officeart/2005/8/layout/default"/>
    <dgm:cxn modelId="{170C7543-CAC6-4BA2-A171-4B5E0C9E84C3}" type="presParOf" srcId="{F49BA799-0080-476F-8501-1D0B9AC9017C}" destId="{96B59301-B493-443B-A457-16C3DA9B1FBF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03277-8F2C-41D1-8818-92E888D902B2}">
      <dsp:nvSpPr>
        <dsp:cNvPr id="0" name=""/>
        <dsp:cNvSpPr/>
      </dsp:nvSpPr>
      <dsp:spPr>
        <a:xfrm>
          <a:off x="3080" y="587635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/>
            <a:t>1. </a:t>
          </a:r>
          <a:r>
            <a:rPr lang="en-US" sz="2200" kern="1200" dirty="0"/>
            <a:t>Finite state machines and state transitions </a:t>
          </a:r>
        </a:p>
      </dsp:txBody>
      <dsp:txXfrm>
        <a:off x="3080" y="587635"/>
        <a:ext cx="2444055" cy="1466433"/>
      </dsp:txXfrm>
    </dsp:sp>
    <dsp:sp modelId="{DCF7B8AE-F253-4C8F-BDFA-877304866C30}">
      <dsp:nvSpPr>
        <dsp:cNvPr id="0" name=""/>
        <dsp:cNvSpPr/>
      </dsp:nvSpPr>
      <dsp:spPr>
        <a:xfrm>
          <a:off x="2691541" y="587635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/>
            <a:t>2. </a:t>
          </a:r>
          <a:r>
            <a:rPr lang="en-US" sz="2200" kern="1200" dirty="0"/>
            <a:t>Action</a:t>
          </a:r>
        </a:p>
      </dsp:txBody>
      <dsp:txXfrm>
        <a:off x="2691541" y="587635"/>
        <a:ext cx="2444055" cy="1466433"/>
      </dsp:txXfrm>
    </dsp:sp>
    <dsp:sp modelId="{9D175733-9235-41CF-B838-973FE8793F96}">
      <dsp:nvSpPr>
        <dsp:cNvPr id="0" name=""/>
        <dsp:cNvSpPr/>
      </dsp:nvSpPr>
      <dsp:spPr>
        <a:xfrm>
          <a:off x="5380002" y="587635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/>
            <a:t>3. </a:t>
          </a:r>
          <a:r>
            <a:rPr lang="en-US" sz="2200" kern="1200" dirty="0"/>
            <a:t>Entry Actions</a:t>
          </a:r>
        </a:p>
      </dsp:txBody>
      <dsp:txXfrm>
        <a:off x="5380002" y="587635"/>
        <a:ext cx="2444055" cy="1466433"/>
      </dsp:txXfrm>
    </dsp:sp>
    <dsp:sp modelId="{4825F7BB-43E8-4E0B-BF8C-1405189DF68E}">
      <dsp:nvSpPr>
        <dsp:cNvPr id="0" name=""/>
        <dsp:cNvSpPr/>
      </dsp:nvSpPr>
      <dsp:spPr>
        <a:xfrm>
          <a:off x="8068463" y="587635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/>
            <a:t>4. </a:t>
          </a:r>
          <a:r>
            <a:rPr lang="en-US" sz="2200" kern="1200" dirty="0"/>
            <a:t>Exit Actions</a:t>
          </a:r>
        </a:p>
      </dsp:txBody>
      <dsp:txXfrm>
        <a:off x="8068463" y="587635"/>
        <a:ext cx="2444055" cy="1466433"/>
      </dsp:txXfrm>
    </dsp:sp>
    <dsp:sp modelId="{FE50E9A1-E17B-4726-83BA-5123E837DF88}">
      <dsp:nvSpPr>
        <dsp:cNvPr id="0" name=""/>
        <dsp:cNvSpPr/>
      </dsp:nvSpPr>
      <dsp:spPr>
        <a:xfrm>
          <a:off x="3080" y="2298474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/>
            <a:t>5. </a:t>
          </a:r>
          <a:r>
            <a:rPr lang="en-US" sz="2200" kern="1200" dirty="0"/>
            <a:t>Hierarchical </a:t>
          </a:r>
          <a:r>
            <a:rPr lang="en-US" sz="2200" kern="1200" dirty="0" err="1"/>
            <a:t>statecharts</a:t>
          </a:r>
          <a:r>
            <a:rPr lang="en-US" sz="2200" kern="1200" dirty="0"/>
            <a:t> </a:t>
          </a:r>
        </a:p>
      </dsp:txBody>
      <dsp:txXfrm>
        <a:off x="3080" y="2298474"/>
        <a:ext cx="2444055" cy="1466433"/>
      </dsp:txXfrm>
    </dsp:sp>
    <dsp:sp modelId="{8DF41F99-2B1A-475E-BA79-D9663D15911B}">
      <dsp:nvSpPr>
        <dsp:cNvPr id="0" name=""/>
        <dsp:cNvSpPr/>
      </dsp:nvSpPr>
      <dsp:spPr>
        <a:xfrm>
          <a:off x="2691541" y="2298474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/>
            <a:t>6. </a:t>
          </a:r>
          <a:r>
            <a:rPr lang="en-US" sz="2200" kern="1200" dirty="0"/>
            <a:t>Guidelines for developing </a:t>
          </a:r>
          <a:r>
            <a:rPr lang="en-US" sz="2200" kern="1200" dirty="0" err="1"/>
            <a:t>statecharts</a:t>
          </a:r>
          <a:r>
            <a:rPr lang="en-US" sz="2200" kern="1200" dirty="0"/>
            <a:t> </a:t>
          </a:r>
        </a:p>
      </dsp:txBody>
      <dsp:txXfrm>
        <a:off x="2691541" y="2298474"/>
        <a:ext cx="2444055" cy="1466433"/>
      </dsp:txXfrm>
    </dsp:sp>
    <dsp:sp modelId="{4CC5F1E2-1D7E-4919-8734-AF0719A47854}">
      <dsp:nvSpPr>
        <dsp:cNvPr id="0" name=""/>
        <dsp:cNvSpPr/>
      </dsp:nvSpPr>
      <dsp:spPr>
        <a:xfrm>
          <a:off x="5380002" y="2298474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/>
            <a:t>7. </a:t>
          </a:r>
          <a:r>
            <a:rPr lang="en-US" sz="2200" kern="1200" dirty="0"/>
            <a:t>Developing </a:t>
          </a:r>
          <a:r>
            <a:rPr lang="en-US" sz="2200" kern="1200" dirty="0" err="1"/>
            <a:t>statecharts</a:t>
          </a:r>
          <a:r>
            <a:rPr lang="en-US" sz="2200" kern="1200" dirty="0"/>
            <a:t> from use cases </a:t>
          </a:r>
        </a:p>
      </dsp:txBody>
      <dsp:txXfrm>
        <a:off x="5380002" y="2298474"/>
        <a:ext cx="2444055" cy="1466433"/>
      </dsp:txXfrm>
    </dsp:sp>
    <dsp:sp modelId="{96B59301-B493-443B-A457-16C3DA9B1FBF}">
      <dsp:nvSpPr>
        <dsp:cNvPr id="0" name=""/>
        <dsp:cNvSpPr/>
      </dsp:nvSpPr>
      <dsp:spPr>
        <a:xfrm>
          <a:off x="8068463" y="2298474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/>
            <a:t>8. </a:t>
          </a:r>
          <a:r>
            <a:rPr lang="en-US" sz="2200" kern="1200" dirty="0"/>
            <a:t>Example</a:t>
          </a:r>
        </a:p>
      </dsp:txBody>
      <dsp:txXfrm>
        <a:off x="8068463" y="2298474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D1F50-AD22-4035-A713-E4FBF234259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35C93-B240-425D-B7F6-6C450B8B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2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78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10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28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94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24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0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1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01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22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26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07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32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26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4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6B79-FA6D-690B-423D-0D992CB6F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F5205-F389-4E90-0B48-81D11302C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6D09-E44A-282C-619B-E07FA6B2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B2310-A73D-539D-E1E1-CA1E781E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51FF2-DD7A-8C1C-7D3B-0F7BF604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7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4814-8258-E27B-EE29-CBB00FE5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D6467-0640-AD51-C356-2551D1C4C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E18B1-310B-0835-6AA7-EC653DB6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2B4EA-17CA-8841-53DD-6F200477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6F2F3-D73E-EAB0-1255-9A92498E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6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B0F85-64CD-8AFA-F2CE-CA12632A6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D6B2E-F5BF-2034-C132-46319BF90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AD306-A31C-57D4-1BEC-31B00A72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625D4-3A15-3FD7-3752-65AA7329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62176-2415-861F-DDF8-577BEC7E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0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7F4D-68C0-DD8E-A677-CBF72E21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E1DB-5F14-06A4-B677-5059BA4B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D5A55-9C34-56A5-1F2C-19FEF227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3EFC0-67DC-3738-6304-3F7DDE83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B064C-F47A-A37E-5AD3-067D5696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1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1BC1-7C5C-25A7-9526-CD8EA68D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A6854-BEA2-C8CE-C60A-32643DB06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F7FDC-D7D8-600D-2E47-F84EA9F1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84795-0441-B797-96B5-40C26566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89218-7E11-07C5-D4DC-9E4D7CD6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8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864E-B35D-4D41-94F5-845BD25F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0436-54FB-29E6-B05C-642F89CBF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2E462-D449-7265-FDEC-1B1781806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9803F-C275-36E6-2DF6-E1AC0822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0CFD0-3AE5-9E17-B7EE-CA724EAA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2E8B9-E3C4-20FC-8E16-55725ED2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6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0F2F-BCF5-6F5F-4334-99819128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471DC-7D4B-9E22-3D1B-F35DBD466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63A9D-2CA2-F912-CDB6-605494BAA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F9315-E3DD-7B2B-DE08-CA731AC7D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70BF2-407D-DDF9-DEC3-BF1861FE3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87515-9877-A568-58AB-0E3300F9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A5FBF-E5FF-6093-B829-C0BEB2D3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C7ACF-2DC5-1869-9FA0-D05EDC58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6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A281-4D42-44F4-B143-4489E6CD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0D723-85CB-BC5D-59BF-BCA45CCD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C790E-E0EA-301D-98CE-0124582F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29034-41CA-55E9-BE44-E5324C02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3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35C9F-B46B-28B8-A77B-DC47656B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79E1E-D9AF-0F7F-8B16-E4D39C87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A5ED8-D73B-6B10-778D-0F8DB5D0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5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CC5C-246B-5B83-49D2-D5C2715B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8EEB-86A6-7433-0F8B-F40087F13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3F0BB-A6B5-3304-AFAC-E115CE130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5E9C8-F69E-0687-CA87-824BA5B9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4C44E-C207-EBF6-C5EC-7E9BDD6A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FC2B0-8FE0-D98E-478D-93899164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8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83D-28C3-E16C-C7DA-72D2A898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2BB68-AE86-EBBF-79B3-FD6055986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5A2A2-44E1-22A8-7302-0C7887D7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03F75-F97C-CC09-FB5C-350B9394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17A96-3AC0-E936-2C05-DE603B86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F4C1C-7B6A-A60D-6518-1B3BD774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4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B81B1-F5BC-F1FA-2B3A-3F562C4F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7DFAF-96AC-1C21-0919-8B5BE82B0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18368-47DE-4B4B-1D77-27BFFD5A7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AB598-90B6-8BD1-B3EF-88B459168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38597-3DB4-B03D-5154-196DE2F9A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5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48FE-36D8-2E17-09AB-0706DC338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596644"/>
            <a:ext cx="10746213" cy="2496008"/>
          </a:xfrm>
        </p:spPr>
        <p:txBody>
          <a:bodyPr anchor="b"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FranklinGothic-Demi"/>
              </a:rPr>
              <a:t>Chapter 10</a:t>
            </a:r>
            <a:r>
              <a:rPr lang="en-US" dirty="0">
                <a:latin typeface="FranklinGothic-Demi"/>
              </a:rPr>
              <a:t>: Finite State Machines </a:t>
            </a:r>
          </a:p>
        </p:txBody>
      </p:sp>
      <p:pic>
        <p:nvPicPr>
          <p:cNvPr id="4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290C80ED-1C87-B7AA-789C-C965D5328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3357317"/>
            <a:ext cx="5224939" cy="286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71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2. Action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08ABA-23C7-F8EA-0B35-D61E6B469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19" y="1825625"/>
            <a:ext cx="657186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Ten-Roman"/>
              </a:rPr>
              <a:t>Associated with a state transition is an optional output action</a:t>
            </a:r>
          </a:p>
          <a:p>
            <a:r>
              <a:rPr lang="en-US" sz="2400" b="0" i="0" dirty="0" smtClean="0">
                <a:effectLst/>
                <a:latin typeface="TimesTen-Roman"/>
              </a:rPr>
              <a:t>An </a:t>
            </a:r>
            <a:r>
              <a:rPr lang="en-US" sz="2400" b="1" i="0" dirty="0">
                <a:effectLst/>
                <a:latin typeface="TimesTen-Roman"/>
              </a:rPr>
              <a:t>action</a:t>
            </a:r>
            <a:r>
              <a:rPr lang="en-US" sz="2400" b="0" i="0" dirty="0">
                <a:effectLst/>
                <a:latin typeface="TimesTen-Roman"/>
              </a:rPr>
              <a:t> is a computation that executes as a </a:t>
            </a:r>
            <a:r>
              <a:rPr lang="en-US" sz="2400" b="1" i="0" dirty="0">
                <a:effectLst/>
                <a:latin typeface="TimesTen-Roman"/>
              </a:rPr>
              <a:t>result</a:t>
            </a:r>
            <a:r>
              <a:rPr lang="en-US" sz="2400" b="0" i="0" dirty="0">
                <a:effectLst/>
                <a:latin typeface="TimesTen-Roman"/>
              </a:rPr>
              <a:t> of a </a:t>
            </a:r>
            <a:r>
              <a:rPr lang="en-US" sz="2400" b="1" i="0" dirty="0">
                <a:effectLst/>
                <a:latin typeface="TimesTen-Roman"/>
              </a:rPr>
              <a:t>state transition</a:t>
            </a:r>
            <a:r>
              <a:rPr lang="en-US" sz="2400" b="0" i="0" dirty="0">
                <a:effectLst/>
                <a:latin typeface="TimesTen-Roman"/>
              </a:rPr>
              <a:t>. It can be associated with a state transition and depicted </a:t>
            </a:r>
            <a:r>
              <a:rPr lang="en-US" sz="2400" dirty="0">
                <a:latin typeface="TimesTen-Roman"/>
              </a:rPr>
              <a:t>on</a:t>
            </a:r>
            <a:r>
              <a:rPr lang="en-US" sz="2400" b="0" i="0" dirty="0">
                <a:effectLst/>
                <a:latin typeface="TimesTen-Roman"/>
              </a:rPr>
              <a:t> state transitions.</a:t>
            </a:r>
          </a:p>
          <a:p>
            <a:r>
              <a:rPr lang="en-US" sz="2400" b="0" i="0" dirty="0">
                <a:effectLst/>
                <a:latin typeface="TimesTen-Roman"/>
              </a:rPr>
              <a:t>A </a:t>
            </a:r>
            <a:r>
              <a:rPr lang="en-US" sz="2400" b="1" i="0" dirty="0">
                <a:effectLst/>
                <a:latin typeface="TimesTen-Roman"/>
              </a:rPr>
              <a:t>transition action </a:t>
            </a:r>
            <a:r>
              <a:rPr lang="en-US" sz="2400" b="0" i="0" dirty="0">
                <a:effectLst/>
                <a:latin typeface="TimesTen-Roman"/>
              </a:rPr>
              <a:t>is an </a:t>
            </a:r>
            <a:r>
              <a:rPr lang="en-US" sz="2400" b="1" i="0" dirty="0">
                <a:effectLst/>
                <a:latin typeface="TimesTen-Roman"/>
              </a:rPr>
              <a:t>action</a:t>
            </a:r>
            <a:r>
              <a:rPr lang="en-US" sz="2400" b="0" i="0" dirty="0">
                <a:effectLst/>
                <a:latin typeface="TimesTen-Roman"/>
              </a:rPr>
              <a:t> that is a result of a transition from one state to another (itself</a:t>
            </a:r>
            <a:r>
              <a:rPr lang="en-US" sz="2400" b="0" i="0" dirty="0" smtClean="0">
                <a:effectLst/>
                <a:latin typeface="TimesTen-Roman"/>
              </a:rPr>
              <a:t>).</a:t>
            </a:r>
          </a:p>
          <a:p>
            <a:r>
              <a:rPr lang="en-US" sz="2400" b="0" i="0" dirty="0" smtClean="0">
                <a:effectLst/>
                <a:latin typeface="TimesTen-Roman"/>
              </a:rPr>
              <a:t>To </a:t>
            </a:r>
            <a:r>
              <a:rPr lang="en-US" sz="2400" b="0" i="0" dirty="0">
                <a:effectLst/>
                <a:latin typeface="TimesTen-Roman"/>
              </a:rPr>
              <a:t>depict a transition action on a state chart, the state transition is labeled:</a:t>
            </a:r>
          </a:p>
          <a:p>
            <a:pPr marL="0" indent="0">
              <a:buNone/>
            </a:pPr>
            <a:r>
              <a:rPr lang="en-US" sz="2400" b="0" i="1" dirty="0" smtClean="0">
                <a:effectLst/>
                <a:latin typeface="TimesTen-Italic"/>
              </a:rPr>
              <a:t>  	 Event/Action</a:t>
            </a:r>
          </a:p>
          <a:p>
            <a:pPr marL="0" indent="0">
              <a:buNone/>
            </a:pPr>
            <a:r>
              <a:rPr lang="en-US" sz="2400" b="0" i="0" dirty="0" smtClean="0">
                <a:effectLst/>
                <a:latin typeface="TimesTen-Roman"/>
              </a:rPr>
              <a:t> 	</a:t>
            </a:r>
            <a:r>
              <a:rPr lang="en-US" sz="2400" b="0" i="1" dirty="0" smtClean="0">
                <a:effectLst/>
                <a:latin typeface="TimesTen-Italic"/>
              </a:rPr>
              <a:t>Event </a:t>
            </a:r>
            <a:r>
              <a:rPr lang="en-US" sz="2400" b="0" i="1" dirty="0">
                <a:effectLst/>
                <a:latin typeface="TimesTen-Italic"/>
              </a:rPr>
              <a:t>[Condition]/Action.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183" y="600075"/>
            <a:ext cx="467677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2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2.Action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08ABA-23C7-F8EA-0B35-D61E6B469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4840" cy="4351338"/>
          </a:xfrm>
        </p:spPr>
        <p:txBody>
          <a:bodyPr>
            <a:normAutofit lnSpcReduction="10000"/>
          </a:bodyPr>
          <a:lstStyle/>
          <a:p>
            <a:r>
              <a:rPr lang="en-US" sz="2200" b="0" i="0" dirty="0">
                <a:effectLst/>
                <a:latin typeface="TimesTen-Roman"/>
              </a:rPr>
              <a:t>More than one action can be associated with a transition. Because the actions all execute </a:t>
            </a:r>
            <a:r>
              <a:rPr lang="en-US" sz="2200" b="1" i="0" dirty="0">
                <a:effectLst/>
                <a:latin typeface="TimesTen-Roman"/>
              </a:rPr>
              <a:t>simultaneously</a:t>
            </a:r>
            <a:r>
              <a:rPr lang="en-US" sz="2200" b="0" i="0" dirty="0">
                <a:effectLst/>
                <a:latin typeface="TimesTen-Roman"/>
              </a:rPr>
              <a:t>, there must not be any interdependencies between the actions. </a:t>
            </a:r>
          </a:p>
          <a:p>
            <a:r>
              <a:rPr lang="en-US" sz="2200" dirty="0"/>
              <a:t> </a:t>
            </a:r>
            <a:r>
              <a:rPr lang="en-US" sz="2200" b="0" i="0" dirty="0">
                <a:effectLst/>
                <a:latin typeface="TimesTen-Roman"/>
              </a:rPr>
              <a:t>Because there is a sequential dependency between the two actions, the change cannot be displayed before it has been computed. To avoid this problem, introduce </a:t>
            </a:r>
            <a:r>
              <a:rPr lang="en-US" sz="2200" b="1" i="0" dirty="0">
                <a:effectLst/>
                <a:latin typeface="TimesTen-Roman"/>
              </a:rPr>
              <a:t>an intermediate state</a:t>
            </a:r>
            <a:r>
              <a:rPr lang="en-US" sz="2200" b="1" i="0" dirty="0" smtClean="0">
                <a:effectLst/>
                <a:latin typeface="TimesTen-Roman"/>
              </a:rPr>
              <a:t>.</a:t>
            </a:r>
          </a:p>
          <a:p>
            <a:r>
              <a:rPr lang="en-US" sz="1600" dirty="0"/>
              <a:t> </a:t>
            </a:r>
            <a:r>
              <a:rPr lang="en-US" sz="2200" dirty="0" smtClean="0">
                <a:latin typeface="TimesTen-Roman"/>
              </a:rPr>
              <a:t>Alternative </a:t>
            </a:r>
            <a:r>
              <a:rPr lang="en-US" sz="2200" dirty="0">
                <a:latin typeface="TimesTen-Roman"/>
              </a:rPr>
              <a:t>actions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796" y="762000"/>
            <a:ext cx="5486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7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2. Action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08ABA-23C7-F8EA-0B35-D61E6B469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2837" cy="4351338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TimesTen-Roman"/>
              </a:rPr>
              <a:t>The same event can cause transitions out of several states, with the same action in each case.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201" y="1677373"/>
            <a:ext cx="5621319" cy="464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3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3. Entry Actions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08ABA-23C7-F8EA-0B35-D61E6B469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825625"/>
            <a:ext cx="5978939" cy="5887140"/>
          </a:xfrm>
        </p:spPr>
        <p:txBody>
          <a:bodyPr>
            <a:noAutofit/>
          </a:bodyPr>
          <a:lstStyle/>
          <a:p>
            <a:r>
              <a:rPr lang="en-US" sz="2200" b="0" i="0" dirty="0">
                <a:effectLst/>
                <a:latin typeface="TimesTen-Roman"/>
              </a:rPr>
              <a:t>An </a:t>
            </a:r>
            <a:r>
              <a:rPr lang="en-US" sz="2200" b="1" i="0" dirty="0">
                <a:effectLst/>
                <a:latin typeface="TimesTen-Bold"/>
              </a:rPr>
              <a:t>entry action </a:t>
            </a:r>
            <a:r>
              <a:rPr lang="en-US" sz="2200" b="0" i="0" dirty="0">
                <a:effectLst/>
                <a:latin typeface="TimesTen-Roman"/>
              </a:rPr>
              <a:t>is an instantaneous action that is performed on transition into the state. </a:t>
            </a:r>
            <a:endParaRPr lang="en-US" sz="2200" dirty="0">
              <a:latin typeface="TimesTen-Roman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0" i="0" dirty="0">
                <a:effectLst/>
                <a:latin typeface="TimesTen-Roman"/>
              </a:rPr>
              <a:t>The best time to use an entry action is when the following occur:</a:t>
            </a:r>
            <a:endParaRPr lang="en-US" sz="2200" dirty="0">
              <a:latin typeface="TimesTen-Roman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0" i="0" dirty="0">
                <a:effectLst/>
                <a:latin typeface="TimesTen-Roman"/>
              </a:rPr>
              <a:t>There is more than one transition into a state.</a:t>
            </a:r>
            <a:endParaRPr lang="en-US" sz="2200" dirty="0">
              <a:latin typeface="TimesTen-Roman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0" i="0" dirty="0">
                <a:effectLst/>
                <a:latin typeface="TimesTen-Roman"/>
              </a:rPr>
              <a:t>The same action needs to be performed on every transition into this state.</a:t>
            </a:r>
            <a:endParaRPr lang="en-US" sz="2200" dirty="0">
              <a:latin typeface="TimesTen-Roman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0" i="0" dirty="0">
                <a:effectLst/>
                <a:latin typeface="TimesTen-Roman"/>
              </a:rPr>
              <a:t>The action is performed on entry into this state and not on exit from the previous</a:t>
            </a:r>
            <a:br>
              <a:rPr lang="en-US" sz="2200" b="0" i="0" dirty="0">
                <a:effectLst/>
                <a:latin typeface="TimesTen-Roman"/>
              </a:rPr>
            </a:br>
            <a:r>
              <a:rPr lang="en-US" sz="2200" dirty="0">
                <a:latin typeface="TimesTen-Roman"/>
              </a:rPr>
              <a:t>state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Ten-Roman"/>
              </a:rPr>
              <a:t>Entry Action </a:t>
            </a:r>
            <a:r>
              <a:rPr lang="en-US" sz="2200" dirty="0">
                <a:latin typeface="TimesTen-Roman"/>
              </a:rPr>
              <a:t>executed on entry into state with the notation: </a:t>
            </a:r>
            <a:r>
              <a:rPr lang="en-US" sz="2200" b="1" dirty="0">
                <a:latin typeface="TimesTen-Roman"/>
              </a:rPr>
              <a:t>Entry / </a:t>
            </a:r>
            <a:r>
              <a:rPr lang="en-US" sz="2200" b="1" dirty="0" smtClean="0">
                <a:latin typeface="TimesTen-Roman"/>
              </a:rPr>
              <a:t>action </a:t>
            </a:r>
            <a:r>
              <a:rPr lang="en-US" dirty="0"/>
              <a:t>inside the state box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200" b="1" dirty="0">
              <a:latin typeface="TimesTen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227A-6776-27AD-5BED-7723F21F8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539" y="1285201"/>
            <a:ext cx="5324419" cy="506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8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4. Exit Actions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08ABA-23C7-F8EA-0B35-D61E6B469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1825625"/>
            <a:ext cx="6093239" cy="5887140"/>
          </a:xfrm>
        </p:spPr>
        <p:txBody>
          <a:bodyPr>
            <a:noAutofit/>
          </a:bodyPr>
          <a:lstStyle/>
          <a:p>
            <a:r>
              <a:rPr lang="en-US" sz="2200" b="0" i="0" dirty="0">
                <a:effectLst/>
                <a:latin typeface="TimesTen-Roman"/>
              </a:rPr>
              <a:t>An </a:t>
            </a:r>
            <a:r>
              <a:rPr lang="en-US" sz="2200" b="1" i="0" dirty="0">
                <a:effectLst/>
                <a:latin typeface="TimesTen-Bold"/>
              </a:rPr>
              <a:t>exit action </a:t>
            </a:r>
            <a:r>
              <a:rPr lang="en-US" sz="2200" b="0" i="0" dirty="0">
                <a:effectLst/>
                <a:latin typeface="TimesTen-Roman"/>
              </a:rPr>
              <a:t>is an instantaneous action that is performed on the transition out of the state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b="0" i="0" dirty="0">
                <a:effectLst/>
                <a:latin typeface="TimesTen-Roman"/>
              </a:rPr>
              <a:t>The best time to use an exit action is when the following occurs:</a:t>
            </a:r>
            <a:r>
              <a:rPr lang="en-US" sz="2200" dirty="0"/>
              <a:t> </a:t>
            </a:r>
            <a:endParaRPr lang="en-US" sz="2200" dirty="0">
              <a:latin typeface="TimesTen-Roman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0" i="0" dirty="0">
                <a:effectLst/>
                <a:latin typeface="TimesTen-Roman"/>
              </a:rPr>
              <a:t>There is more than one transition out of a state.</a:t>
            </a:r>
            <a:endParaRPr lang="en-US" sz="2200" dirty="0">
              <a:latin typeface="TimesTen-Roman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0" i="0" dirty="0">
                <a:effectLst/>
                <a:latin typeface="TimesTen-Roman"/>
              </a:rPr>
              <a:t>The same action needs to be performed on every transition out of the state.</a:t>
            </a:r>
            <a:endParaRPr lang="en-US" sz="2200" dirty="0">
              <a:latin typeface="TimesTen-Roman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0" i="0" dirty="0">
                <a:effectLst/>
                <a:latin typeface="TimesTen-Roman"/>
              </a:rPr>
              <a:t>The action is performed on exit from this state and not on entry into the next</a:t>
            </a:r>
            <a:br>
              <a:rPr lang="en-US" sz="2200" b="0" i="0" dirty="0">
                <a:effectLst/>
                <a:latin typeface="TimesTen-Roman"/>
              </a:rPr>
            </a:br>
            <a:r>
              <a:rPr lang="en-US" sz="2200" b="0" i="0" dirty="0">
                <a:effectLst/>
                <a:latin typeface="TimesTen-Roman"/>
              </a:rPr>
              <a:t>state.</a:t>
            </a:r>
            <a:r>
              <a:rPr lang="en-US" sz="2200" dirty="0"/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Ten-Roman"/>
              </a:rPr>
              <a:t>Exit Action executed on exit from state with the notation: Exit / 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D71AD9-292D-2E55-8B0D-CDDBA3FD3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655" y="548895"/>
            <a:ext cx="5688297" cy="576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9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End of part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2738" cy="1325563"/>
          </a:xfrm>
        </p:spPr>
        <p:txBody>
          <a:bodyPr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B3F9D-7865-B53C-407F-D4611A007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2739" cy="25736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0" i="0" dirty="0">
                <a:effectLst/>
                <a:latin typeface="TimesTen-Roman"/>
              </a:rPr>
              <a:t>Finite state machines are used for modeling the control and sequencing view of a system or object</a:t>
            </a:r>
            <a:r>
              <a:rPr lang="en-US" sz="2400" b="0" i="0" dirty="0" smtClean="0">
                <a:effectLst/>
                <a:latin typeface="TimesTen-Roman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Ten-Roman"/>
              </a:rPr>
              <a:t>Many systems, such as real-time systems, are highly </a:t>
            </a:r>
            <a:r>
              <a:rPr lang="en-US" sz="2400" dirty="0" smtClean="0">
                <a:latin typeface="TimesTen-Roman"/>
              </a:rPr>
              <a:t>state-dependent: their </a:t>
            </a:r>
            <a:r>
              <a:rPr lang="en-US" sz="2400" dirty="0">
                <a:latin typeface="TimesTen-Roman"/>
              </a:rPr>
              <a:t>actions depend not only on their inputs but also on what has </a:t>
            </a:r>
            <a:r>
              <a:rPr lang="en-US" sz="2400" dirty="0" smtClean="0">
                <a:latin typeface="TimesTen-Roman"/>
              </a:rPr>
              <a:t>previously happened in the system</a:t>
            </a:r>
            <a:endParaRPr lang="en-US" sz="2200" dirty="0">
              <a:latin typeface="TimesTen-Roman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6BB3F9D-7865-B53C-407F-D4611A007B9E}"/>
              </a:ext>
            </a:extLst>
          </p:cNvPr>
          <p:cNvSpPr txBox="1">
            <a:spLocks/>
          </p:cNvSpPr>
          <p:nvPr/>
        </p:nvSpPr>
        <p:spPr>
          <a:xfrm>
            <a:off x="1911825" y="5027771"/>
            <a:ext cx="10503695" cy="16981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 smtClean="0"/>
              <a:t>UML: State transition diagram is referred to as a </a:t>
            </a:r>
            <a:r>
              <a:rPr lang="en-US" i="1" dirty="0" smtClean="0"/>
              <a:t>state machine diagram</a:t>
            </a:r>
            <a:r>
              <a:rPr lang="en-US" sz="2400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This course: </a:t>
            </a:r>
            <a:r>
              <a:rPr lang="en-US" dirty="0" err="1" smtClean="0"/>
              <a:t>Statechart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state machine diagram </a:t>
            </a:r>
            <a:r>
              <a:rPr lang="en-US" dirty="0" smtClean="0"/>
              <a:t>are used interchangeably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endParaRPr lang="en-US" sz="2200" dirty="0">
              <a:latin typeface="TimesTen-Roman"/>
            </a:endParaRPr>
          </a:p>
        </p:txBody>
      </p:sp>
    </p:spTree>
    <p:extLst>
      <p:ext uri="{BB962C8B-B14F-4D97-AF65-F5344CB8AC3E}">
        <p14:creationId xmlns:p14="http://schemas.microsoft.com/office/powerpoint/2010/main" val="29688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en-US" sz="5200" dirty="0"/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F960AD-B96B-F1A6-1232-D0084F4725DF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graphicFrame>
        <p:nvGraphicFramePr>
          <p:cNvPr id="54" name="TextBox 6">
            <a:extLst>
              <a:ext uri="{FF2B5EF4-FFF2-40B4-BE49-F238E27FC236}">
                <a16:creationId xmlns:a16="http://schemas.microsoft.com/office/drawing/2014/main" id="{E64718BD-E3D2-6AA7-B81D-3A4D737B61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066928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940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1. Finite state machines and state transitions 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B3F9D-7865-B53C-407F-D4611A007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4566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Ten-Roman"/>
              </a:rPr>
              <a:t>A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Ten-Bold"/>
              </a:rPr>
              <a:t>finite state machine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Ten-Roman"/>
              </a:rPr>
              <a:t> is a conceptual machine with a finite number of states</a:t>
            </a:r>
            <a:r>
              <a:rPr lang="en-US" sz="2200" dirty="0"/>
              <a:t> 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The next state depends on the current state, </a:t>
            </a:r>
            <a:r>
              <a:rPr lang="en-US" sz="2200" dirty="0" smtClean="0"/>
              <a:t>as well </a:t>
            </a:r>
            <a:r>
              <a:rPr lang="en-US" sz="2200" dirty="0"/>
              <a:t>as on the input event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>
              <a:latin typeface="TimesTen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D8D36-BDB0-4B16-6E2D-BF6D212C4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766" y="1695661"/>
            <a:ext cx="4197915" cy="465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1. Finite state machines and state </a:t>
            </a:r>
            <a:r>
              <a:rPr lang="en-US" sz="5400" dirty="0" smtClean="0"/>
              <a:t>transitions  </a:t>
            </a:r>
            <a:endParaRPr lang="en-US" sz="5400" dirty="0"/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B3F9D-7865-B53C-407F-D4611A007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1825625"/>
            <a:ext cx="663448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Ten-Roman"/>
              </a:rPr>
              <a:t>A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Ten-Bold"/>
              </a:rPr>
              <a:t>state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Ten-Roman"/>
              </a:rPr>
              <a:t>represents a recognizable situation that exists over an interval of time</a:t>
            </a:r>
          </a:p>
          <a:p>
            <a:pPr>
              <a:lnSpc>
                <a:spcPct val="120000"/>
              </a:lnSpc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Ten-Roman"/>
              </a:rPr>
              <a:t>A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Ten-Bold"/>
              </a:rPr>
              <a:t>state transition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Ten-Roman"/>
              </a:rPr>
              <a:t>is a change in state that is caused by an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Ten-Roman"/>
              </a:rPr>
              <a:t>input event</a:t>
            </a:r>
            <a:r>
              <a:rPr lang="en-US" sz="2200" b="1" dirty="0"/>
              <a:t> </a:t>
            </a:r>
          </a:p>
          <a:p>
            <a:pPr>
              <a:lnSpc>
                <a:spcPct val="120000"/>
              </a:lnSpc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Ten-Roman"/>
              </a:rPr>
              <a:t>An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Ten-Bold"/>
              </a:rPr>
              <a:t>event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Ten-Roman"/>
              </a:rPr>
              <a:t>is an occurrence at a point in time. An event is an atomic occurrence (not interruptible) and conceptually has zero duration. Events can depend on each other.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>
              <a:latin typeface="TimesTen-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9D8D36-BDB0-4B16-6E2D-BF6D212C4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887" y="1672224"/>
            <a:ext cx="4197915" cy="46581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92960" y="5747552"/>
            <a:ext cx="53441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Ten-Roman"/>
              </a:rPr>
              <a:t>The </a:t>
            </a:r>
            <a:r>
              <a:rPr lang="en-US" dirty="0">
                <a:latin typeface="TimesTen-Roman"/>
              </a:rPr>
              <a:t>first event (</a:t>
            </a:r>
            <a:r>
              <a:rPr lang="en-US" dirty="0">
                <a:latin typeface="OfficinaSerif-Book"/>
              </a:rPr>
              <a:t>Card Inserted</a:t>
            </a:r>
            <a:r>
              <a:rPr lang="en-US" dirty="0">
                <a:latin typeface="TimesTen-Roman"/>
              </a:rPr>
              <a:t>) causes a transition into the state (</a:t>
            </a:r>
            <a:r>
              <a:rPr lang="en-US" dirty="0">
                <a:latin typeface="OfficinaSerif-Book"/>
              </a:rPr>
              <a:t>Waiting for PIN</a:t>
            </a:r>
            <a:r>
              <a:rPr lang="en-US" dirty="0">
                <a:latin typeface="TimesTen-Roman"/>
              </a:rPr>
              <a:t>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Example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3E3778-57DC-4983-1656-91741D5DA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52159" y="1086840"/>
            <a:ext cx="5839969" cy="547525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7C6A6C-3DE2-6C42-2DCC-3CEA9A98378F}"/>
              </a:ext>
            </a:extLst>
          </p:cNvPr>
          <p:cNvSpPr txBox="1"/>
          <p:nvPr/>
        </p:nvSpPr>
        <p:spPr>
          <a:xfrm>
            <a:off x="264160" y="2055813"/>
            <a:ext cx="44257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TimesTen-Roman"/>
              </a:rPr>
              <a:t>Previuos</a:t>
            </a:r>
            <a:r>
              <a:rPr lang="en-US" sz="2200" dirty="0" smtClean="0">
                <a:latin typeface="TimesTen-Roman"/>
              </a:rPr>
              <a:t> Figure </a:t>
            </a:r>
            <a:r>
              <a:rPr lang="en-US" sz="2200" dirty="0">
                <a:latin typeface="TimesTen-Roman"/>
              </a:rPr>
              <a:t>10.1. Example of main sequence of </a:t>
            </a:r>
            <a:r>
              <a:rPr lang="en-US" sz="2200" dirty="0" err="1" smtClean="0">
                <a:latin typeface="TimesTen-Roman"/>
              </a:rPr>
              <a:t>statechart</a:t>
            </a:r>
            <a:endParaRPr lang="en-US" sz="2200" dirty="0">
              <a:latin typeface="TimesTen-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C6A6C-3DE2-6C42-2DCC-3CEA9A98378F}"/>
              </a:ext>
            </a:extLst>
          </p:cNvPr>
          <p:cNvSpPr txBox="1"/>
          <p:nvPr/>
        </p:nvSpPr>
        <p:spPr>
          <a:xfrm>
            <a:off x="406400" y="3084224"/>
            <a:ext cx="442571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 smtClean="0">
                <a:effectLst/>
                <a:latin typeface="TimesTen-Roman"/>
              </a:rPr>
              <a:t>It </a:t>
            </a:r>
            <a:r>
              <a:rPr lang="en-US" sz="2200" b="0" i="0" dirty="0">
                <a:effectLst/>
                <a:latin typeface="TimesTen-Roman"/>
              </a:rPr>
              <a:t>is possible to have </a:t>
            </a:r>
            <a:r>
              <a:rPr lang="en-US" sz="2200" i="0" dirty="0">
                <a:effectLst/>
                <a:latin typeface="TimesTen-Roman"/>
              </a:rPr>
              <a:t>more than one transition out of a state</a:t>
            </a:r>
            <a:r>
              <a:rPr lang="en-US" sz="2200" b="0" i="0" dirty="0">
                <a:effectLst/>
                <a:latin typeface="TimesTen-Roman"/>
              </a:rPr>
              <a:t>, with each transition caused by a different event</a:t>
            </a:r>
            <a:r>
              <a:rPr lang="en-US" sz="2200" dirty="0"/>
              <a:t> </a:t>
            </a:r>
            <a:r>
              <a:rPr lang="en-US" sz="2200" dirty="0" smtClean="0"/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dirty="0" smtClean="0"/>
              <a:t>Three </a:t>
            </a:r>
            <a:r>
              <a:rPr lang="en-US" sz="2200" dirty="0"/>
              <a:t>possible state transitions out of </a:t>
            </a:r>
            <a:r>
              <a:rPr lang="en-US" sz="2200" dirty="0" smtClean="0"/>
              <a:t>the Validating </a:t>
            </a:r>
            <a:r>
              <a:rPr lang="en-US" sz="2200" dirty="0"/>
              <a:t>PIN state</a:t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6469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Example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08ABA-23C7-F8EA-0B35-D61E6B469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5381" cy="4351338"/>
          </a:xfrm>
        </p:spPr>
        <p:txBody>
          <a:bodyPr>
            <a:normAutofit/>
          </a:bodyPr>
          <a:lstStyle/>
          <a:p>
            <a:r>
              <a:rPr lang="en-US" sz="2200" b="0" i="0" dirty="0">
                <a:solidFill>
                  <a:srgbClr val="000000"/>
                </a:solidFill>
                <a:effectLst/>
                <a:latin typeface="TimesTen-Roman"/>
              </a:rPr>
              <a:t>it is also possible for the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Ten-Roman"/>
              </a:rPr>
              <a:t>same event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Ten-Roman"/>
              </a:rPr>
              <a:t>to occur in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Ten-Roman"/>
              </a:rPr>
              <a:t>different states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Ten-Roman"/>
              </a:rPr>
              <a:t>and have the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Ten-Roman"/>
              </a:rPr>
              <a:t>same effect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Ten-Roman"/>
              </a:rPr>
              <a:t>; 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42228-9979-3271-14DF-CBD108A26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629" y="50792"/>
            <a:ext cx="6619329" cy="67564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0121" y="4001294"/>
            <a:ext cx="44935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Ten-Roman"/>
              </a:rPr>
              <a:t>The customer may decide to enter </a:t>
            </a:r>
            <a:r>
              <a:rPr lang="en-US" dirty="0">
                <a:solidFill>
                  <a:srgbClr val="000000"/>
                </a:solidFill>
                <a:latin typeface="OfficinaSerif-Book"/>
              </a:rPr>
              <a:t>Cancel </a:t>
            </a:r>
            <a:r>
              <a:rPr lang="en-US" dirty="0">
                <a:solidFill>
                  <a:srgbClr val="000000"/>
                </a:solidFill>
                <a:latin typeface="TimesTen-Roman"/>
              </a:rPr>
              <a:t>in any of the three states </a:t>
            </a:r>
            <a:r>
              <a:rPr lang="en-US" dirty="0">
                <a:solidFill>
                  <a:srgbClr val="000000"/>
                </a:solidFill>
                <a:latin typeface="OfficinaSerif-Book"/>
              </a:rPr>
              <a:t>Waiting for PIN</a:t>
            </a:r>
            <a:r>
              <a:rPr lang="en-US" dirty="0">
                <a:solidFill>
                  <a:srgbClr val="000000"/>
                </a:solidFill>
                <a:latin typeface="TimesTen-Roman"/>
              </a:rPr>
              <a:t>, </a:t>
            </a:r>
            <a:r>
              <a:rPr lang="en-US" dirty="0">
                <a:solidFill>
                  <a:srgbClr val="000000"/>
                </a:solidFill>
                <a:latin typeface="OfficinaSerif-Book"/>
              </a:rPr>
              <a:t>Validating PIN</a:t>
            </a:r>
            <a:r>
              <a:rPr lang="en-US" dirty="0">
                <a:solidFill>
                  <a:srgbClr val="000000"/>
                </a:solidFill>
                <a:latin typeface="TimesTen-Roman"/>
              </a:rPr>
              <a:t>, or </a:t>
            </a:r>
            <a:r>
              <a:rPr lang="en-US" dirty="0">
                <a:solidFill>
                  <a:srgbClr val="000000"/>
                </a:solidFill>
                <a:latin typeface="OfficinaSerif-Book"/>
              </a:rPr>
              <a:t>Waiting for Customer Choice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=&gt; </a:t>
            </a:r>
            <a:endParaRPr lang="en-US" dirty="0"/>
          </a:p>
          <a:p>
            <a:r>
              <a:rPr lang="en-US" dirty="0" smtClean="0"/>
              <a:t>      Same event: Cancel</a:t>
            </a:r>
          </a:p>
          <a:p>
            <a:r>
              <a:rPr lang="en-US" dirty="0" smtClean="0"/>
              <a:t>      Same effect: Ejecting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6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Example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08ABA-23C7-F8EA-0B35-D61E6B469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1825625"/>
            <a:ext cx="4653307" cy="4351338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TimesTen-Roman"/>
              </a:rPr>
              <a:t>It is also possible for the same event to occur in a different state and have a different </a:t>
            </a:r>
            <a:r>
              <a:rPr lang="en-US" sz="2200" b="0" i="0" dirty="0" smtClean="0">
                <a:effectLst/>
                <a:latin typeface="TimesTen-Roman"/>
              </a:rPr>
              <a:t>effect</a:t>
            </a:r>
            <a:endParaRPr lang="en-US" sz="2200" dirty="0"/>
          </a:p>
          <a:p>
            <a:r>
              <a:rPr lang="en-US" sz="2200" dirty="0"/>
              <a:t>For example, if the PIN Entered event arrives in Idle state, it is ignored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27006-1FAB-9391-C8F3-D816FCAFD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515" y="152608"/>
            <a:ext cx="7022945" cy="659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Events </a:t>
            </a:r>
            <a:r>
              <a:rPr lang="en-US" sz="5400" dirty="0"/>
              <a:t>and Guard Conditions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08ABA-23C7-F8EA-0B35-D61E6B469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1690688"/>
            <a:ext cx="6715760" cy="4351338"/>
          </a:xfrm>
        </p:spPr>
        <p:txBody>
          <a:bodyPr>
            <a:normAutofit/>
          </a:bodyPr>
          <a:lstStyle/>
          <a:p>
            <a:r>
              <a:rPr lang="en-US" dirty="0"/>
              <a:t>It is possible to make a state transition conditional through the use of a guard condition. This can be achieved by combining events and guard conditions in defining a state transition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notation used is </a:t>
            </a:r>
            <a:r>
              <a:rPr lang="en-US" i="1" dirty="0"/>
              <a:t>Event [Condition]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605" y="1690688"/>
            <a:ext cx="3449955" cy="503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42316</TotalTime>
  <Words>706</Words>
  <Application>Microsoft Office PowerPoint</Application>
  <PresentationFormat>Widescreen</PresentationFormat>
  <Paragraphs>82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FranklinGothic-Demi</vt:lpstr>
      <vt:lpstr>OfficinaSerif-Book</vt:lpstr>
      <vt:lpstr>TimesTen-Bold</vt:lpstr>
      <vt:lpstr>TimesTen-Italic</vt:lpstr>
      <vt:lpstr>TimesTen-Roman</vt:lpstr>
      <vt:lpstr>Wingdings</vt:lpstr>
      <vt:lpstr>Office Theme</vt:lpstr>
      <vt:lpstr>Chapter 10: Finite State Machines </vt:lpstr>
      <vt:lpstr>Introduction</vt:lpstr>
      <vt:lpstr>Contents</vt:lpstr>
      <vt:lpstr>1. Finite state machines and state transitions  </vt:lpstr>
      <vt:lpstr>1. Finite state machines and state transitions  </vt:lpstr>
      <vt:lpstr>Example</vt:lpstr>
      <vt:lpstr>Example</vt:lpstr>
      <vt:lpstr>Example</vt:lpstr>
      <vt:lpstr>Events and Guard Conditions</vt:lpstr>
      <vt:lpstr>2. Action</vt:lpstr>
      <vt:lpstr>2.Action</vt:lpstr>
      <vt:lpstr>2. Action</vt:lpstr>
      <vt:lpstr>3. Entry Actions</vt:lpstr>
      <vt:lpstr>4. Exit Actions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Hue Chu Thi Minh</dc:creator>
  <cp:lastModifiedBy>Khiem Ngo Tuan</cp:lastModifiedBy>
  <cp:revision>370</cp:revision>
  <dcterms:created xsi:type="dcterms:W3CDTF">2023-08-12T02:23:53Z</dcterms:created>
  <dcterms:modified xsi:type="dcterms:W3CDTF">2024-09-20T12:45:13Z</dcterms:modified>
</cp:coreProperties>
</file>