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notesMasterIdLst>
    <p:notesMasterId r:id="rId24"/>
  </p:notesMasterIdLst>
  <p:sldIdLst>
    <p:sldId id="256" r:id="rId2"/>
    <p:sldId id="277" r:id="rId3"/>
    <p:sldId id="258" r:id="rId4"/>
    <p:sldId id="405" r:id="rId5"/>
    <p:sldId id="453" r:id="rId6"/>
    <p:sldId id="451" r:id="rId7"/>
    <p:sldId id="452" r:id="rId8"/>
    <p:sldId id="456" r:id="rId9"/>
    <p:sldId id="457" r:id="rId10"/>
    <p:sldId id="454" r:id="rId11"/>
    <p:sldId id="458" r:id="rId12"/>
    <p:sldId id="459" r:id="rId13"/>
    <p:sldId id="461" r:id="rId14"/>
    <p:sldId id="462" r:id="rId15"/>
    <p:sldId id="463" r:id="rId16"/>
    <p:sldId id="464" r:id="rId17"/>
    <p:sldId id="465" r:id="rId18"/>
    <p:sldId id="466" r:id="rId19"/>
    <p:sldId id="455" r:id="rId20"/>
    <p:sldId id="468" r:id="rId21"/>
    <p:sldId id="469" r:id="rId22"/>
    <p:sldId id="4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3901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2AEC78-EA06-487F-AA6D-B4392BF7C91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7AB525-D5ED-452A-BC1A-58AA39D1AB67}">
      <dgm:prSet custT="1"/>
      <dgm:spPr/>
      <dgm:t>
        <a:bodyPr/>
        <a:lstStyle/>
        <a:p>
          <a:r>
            <a:rPr lang="en-US" sz="2000" b="0" i="0" dirty="0"/>
            <a:t>1. UML DIAGRAMS</a:t>
          </a:r>
          <a:endParaRPr lang="en-US" sz="2000" dirty="0"/>
        </a:p>
      </dgm:t>
    </dgm:pt>
    <dgm:pt modelId="{B5E302ED-C72E-40AD-A4C6-58889DD0359E}" type="parTrans" cxnId="{AC0DBA64-5B0A-4004-B412-CF576C89A831}">
      <dgm:prSet/>
      <dgm:spPr/>
      <dgm:t>
        <a:bodyPr/>
        <a:lstStyle/>
        <a:p>
          <a:endParaRPr lang="en-US"/>
        </a:p>
      </dgm:t>
    </dgm:pt>
    <dgm:pt modelId="{019C8D13-EDEB-4D40-B886-B591A475BAF1}" type="sibTrans" cxnId="{AC0DBA64-5B0A-4004-B412-CF576C89A831}">
      <dgm:prSet/>
      <dgm:spPr/>
      <dgm:t>
        <a:bodyPr/>
        <a:lstStyle/>
        <a:p>
          <a:endParaRPr lang="en-US"/>
        </a:p>
      </dgm:t>
    </dgm:pt>
    <dgm:pt modelId="{4F2126F1-A16F-4056-B527-DA63A892EDAC}">
      <dgm:prSet custT="1"/>
      <dgm:spPr/>
      <dgm:t>
        <a:bodyPr/>
        <a:lstStyle/>
        <a:p>
          <a:r>
            <a:rPr lang="en-US" sz="2000" b="0" i="0" dirty="0"/>
            <a:t>2. USE CASE DIAGRAMS</a:t>
          </a:r>
          <a:endParaRPr lang="en-US" sz="2000" dirty="0"/>
        </a:p>
      </dgm:t>
    </dgm:pt>
    <dgm:pt modelId="{036F70A8-FB44-4735-9543-E5AB3A87C0AC}" type="parTrans" cxnId="{2522A870-53F0-4FD7-9BED-29DC049B67BD}">
      <dgm:prSet/>
      <dgm:spPr/>
      <dgm:t>
        <a:bodyPr/>
        <a:lstStyle/>
        <a:p>
          <a:endParaRPr lang="en-US"/>
        </a:p>
      </dgm:t>
    </dgm:pt>
    <dgm:pt modelId="{BBE73097-7985-4D11-9F4B-CDFEA143EF11}" type="sibTrans" cxnId="{2522A870-53F0-4FD7-9BED-29DC049B67BD}">
      <dgm:prSet/>
      <dgm:spPr/>
      <dgm:t>
        <a:bodyPr/>
        <a:lstStyle/>
        <a:p>
          <a:endParaRPr lang="en-US"/>
        </a:p>
      </dgm:t>
    </dgm:pt>
    <dgm:pt modelId="{2EDBACB7-D8A7-4F56-B205-0DBB5B394AC3}">
      <dgm:prSet custT="1"/>
      <dgm:spPr/>
      <dgm:t>
        <a:bodyPr/>
        <a:lstStyle/>
        <a:p>
          <a:r>
            <a:rPr lang="en-US" sz="2000" b="0" i="0" dirty="0"/>
            <a:t>3. CLASSES AND OBJECTS</a:t>
          </a:r>
          <a:endParaRPr lang="en-US" sz="2000" dirty="0"/>
        </a:p>
      </dgm:t>
    </dgm:pt>
    <dgm:pt modelId="{FFC21380-A2D1-4B84-A8A4-A99CCA3764B9}" type="parTrans" cxnId="{ECFCB614-CB06-4D84-825D-744DFFB52DFE}">
      <dgm:prSet/>
      <dgm:spPr/>
      <dgm:t>
        <a:bodyPr/>
        <a:lstStyle/>
        <a:p>
          <a:endParaRPr lang="en-US"/>
        </a:p>
      </dgm:t>
    </dgm:pt>
    <dgm:pt modelId="{EFF1181C-B09B-4743-A24F-43E1C330CCFF}" type="sibTrans" cxnId="{ECFCB614-CB06-4D84-825D-744DFFB52DFE}">
      <dgm:prSet/>
      <dgm:spPr/>
      <dgm:t>
        <a:bodyPr/>
        <a:lstStyle/>
        <a:p>
          <a:endParaRPr lang="en-US"/>
        </a:p>
      </dgm:t>
    </dgm:pt>
    <dgm:pt modelId="{546E66F5-6FE8-49EA-BB65-E6EFEB5411D3}">
      <dgm:prSet custT="1"/>
      <dgm:spPr/>
      <dgm:t>
        <a:bodyPr/>
        <a:lstStyle/>
        <a:p>
          <a:r>
            <a:rPr lang="en-US" sz="2000" b="0" i="0" dirty="0"/>
            <a:t>4. CLASS DIAGRAMS</a:t>
          </a:r>
          <a:endParaRPr lang="en-US" sz="2000" dirty="0"/>
        </a:p>
      </dgm:t>
    </dgm:pt>
    <dgm:pt modelId="{E5FA4D7C-9A89-49BD-A9F2-33484BFB612A}" type="parTrans" cxnId="{0BC267C2-C020-413F-8E8E-69570EC09B91}">
      <dgm:prSet/>
      <dgm:spPr/>
      <dgm:t>
        <a:bodyPr/>
        <a:lstStyle/>
        <a:p>
          <a:endParaRPr lang="en-US"/>
        </a:p>
      </dgm:t>
    </dgm:pt>
    <dgm:pt modelId="{FB5BB1FC-6363-446D-A9CA-CA72F6791979}" type="sibTrans" cxnId="{0BC267C2-C020-413F-8E8E-69570EC09B91}">
      <dgm:prSet/>
      <dgm:spPr/>
      <dgm:t>
        <a:bodyPr/>
        <a:lstStyle/>
        <a:p>
          <a:endParaRPr lang="en-US"/>
        </a:p>
      </dgm:t>
    </dgm:pt>
    <dgm:pt modelId="{94233176-386F-4DE0-A8F4-504400B3BF45}">
      <dgm:prSet custT="1"/>
      <dgm:spPr/>
      <dgm:t>
        <a:bodyPr/>
        <a:lstStyle/>
        <a:p>
          <a:r>
            <a:rPr lang="en-US" sz="2000" b="0" i="0" dirty="0"/>
            <a:t>5. INTERACTION DIAGRAMS</a:t>
          </a:r>
          <a:endParaRPr lang="en-US" sz="2000" dirty="0"/>
        </a:p>
      </dgm:t>
    </dgm:pt>
    <dgm:pt modelId="{3A73E218-5755-4A4F-83FB-02C56ABD0A51}" type="parTrans" cxnId="{14A82AA0-A811-4FE4-9C5E-5E4C0EDCE3C0}">
      <dgm:prSet/>
      <dgm:spPr/>
      <dgm:t>
        <a:bodyPr/>
        <a:lstStyle/>
        <a:p>
          <a:endParaRPr lang="en-US"/>
        </a:p>
      </dgm:t>
    </dgm:pt>
    <dgm:pt modelId="{B5460263-61C1-4AA2-80B4-955C6DF7FA6D}" type="sibTrans" cxnId="{14A82AA0-A811-4FE4-9C5E-5E4C0EDCE3C0}">
      <dgm:prSet/>
      <dgm:spPr/>
      <dgm:t>
        <a:bodyPr/>
        <a:lstStyle/>
        <a:p>
          <a:endParaRPr lang="en-US"/>
        </a:p>
      </dgm:t>
    </dgm:pt>
    <dgm:pt modelId="{2FDD91BA-87F4-4360-A4C6-90A7089EA5B0}">
      <dgm:prSet custT="1"/>
      <dgm:spPr/>
      <dgm:t>
        <a:bodyPr/>
        <a:lstStyle/>
        <a:p>
          <a:r>
            <a:rPr lang="en-US" sz="2000" b="0" i="0" dirty="0"/>
            <a:t>6. STATE MACHINE DIAGRAMS</a:t>
          </a:r>
          <a:endParaRPr lang="en-US" sz="2000" dirty="0"/>
        </a:p>
      </dgm:t>
    </dgm:pt>
    <dgm:pt modelId="{A22CE9DA-F37E-488B-91E6-C84108EA61A4}" type="parTrans" cxnId="{054443C7-6BD3-407D-B490-33D48CA9BD24}">
      <dgm:prSet/>
      <dgm:spPr/>
      <dgm:t>
        <a:bodyPr/>
        <a:lstStyle/>
        <a:p>
          <a:endParaRPr lang="en-US"/>
        </a:p>
      </dgm:t>
    </dgm:pt>
    <dgm:pt modelId="{78D10A85-78DD-401F-AB4D-4501FF8F33B3}" type="sibTrans" cxnId="{054443C7-6BD3-407D-B490-33D48CA9BD24}">
      <dgm:prSet/>
      <dgm:spPr/>
      <dgm:t>
        <a:bodyPr/>
        <a:lstStyle/>
        <a:p>
          <a:endParaRPr lang="en-US"/>
        </a:p>
      </dgm:t>
    </dgm:pt>
    <dgm:pt modelId="{CE170096-5927-4815-B9B6-AAC03316F226}">
      <dgm:prSet custT="1"/>
      <dgm:spPr/>
      <dgm:t>
        <a:bodyPr/>
        <a:lstStyle/>
        <a:p>
          <a:r>
            <a:rPr lang="en-US" sz="2000" b="0" i="0" dirty="0"/>
            <a:t>7. PACKAGES</a:t>
          </a:r>
          <a:endParaRPr lang="en-US" sz="2000" dirty="0"/>
        </a:p>
      </dgm:t>
    </dgm:pt>
    <dgm:pt modelId="{C3D03719-1503-4B52-AF9B-8E9CF6E04963}" type="parTrans" cxnId="{26805D73-DB9F-4481-BCD7-7554C2CC48B8}">
      <dgm:prSet/>
      <dgm:spPr/>
      <dgm:t>
        <a:bodyPr/>
        <a:lstStyle/>
        <a:p>
          <a:endParaRPr lang="en-US"/>
        </a:p>
      </dgm:t>
    </dgm:pt>
    <dgm:pt modelId="{C19C1FE7-F199-44B3-B02D-B6F170202336}" type="sibTrans" cxnId="{26805D73-DB9F-4481-BCD7-7554C2CC48B8}">
      <dgm:prSet/>
      <dgm:spPr/>
      <dgm:t>
        <a:bodyPr/>
        <a:lstStyle/>
        <a:p>
          <a:endParaRPr lang="en-US"/>
        </a:p>
      </dgm:t>
    </dgm:pt>
    <dgm:pt modelId="{30141080-33DD-4E4B-A07C-1A47F6BA683E}">
      <dgm:prSet custT="1"/>
      <dgm:spPr/>
      <dgm:t>
        <a:bodyPr/>
        <a:lstStyle/>
        <a:p>
          <a:r>
            <a:rPr lang="en-US" sz="2000" b="0" i="0" dirty="0"/>
            <a:t>8. CONCURRENT COMMUNICATION DIAGRAMS</a:t>
          </a:r>
          <a:endParaRPr lang="en-US" sz="2000" dirty="0"/>
        </a:p>
      </dgm:t>
    </dgm:pt>
    <dgm:pt modelId="{15BB89A4-9333-4A1D-AEED-5A09AFD9DE6C}" type="parTrans" cxnId="{91F2031E-39C1-4AAA-8E66-00052971439F}">
      <dgm:prSet/>
      <dgm:spPr/>
      <dgm:t>
        <a:bodyPr/>
        <a:lstStyle/>
        <a:p>
          <a:endParaRPr lang="en-US"/>
        </a:p>
      </dgm:t>
    </dgm:pt>
    <dgm:pt modelId="{BC5F1C6D-095C-43D2-8C41-FE1F77A25DEC}" type="sibTrans" cxnId="{91F2031E-39C1-4AAA-8E66-00052971439F}">
      <dgm:prSet/>
      <dgm:spPr/>
      <dgm:t>
        <a:bodyPr/>
        <a:lstStyle/>
        <a:p>
          <a:endParaRPr lang="en-US"/>
        </a:p>
      </dgm:t>
    </dgm:pt>
    <dgm:pt modelId="{1D038711-2DA5-454D-8E0B-E9C80352969A}">
      <dgm:prSet custT="1"/>
      <dgm:spPr/>
      <dgm:t>
        <a:bodyPr/>
        <a:lstStyle/>
        <a:p>
          <a:r>
            <a:rPr lang="en-US" sz="2000" b="0" i="0" dirty="0"/>
            <a:t>9. DEPLOYMENT DIAGRAMS</a:t>
          </a:r>
          <a:endParaRPr lang="en-US" sz="2000" dirty="0"/>
        </a:p>
      </dgm:t>
    </dgm:pt>
    <dgm:pt modelId="{01E06D77-2217-4624-AAB9-982F518CC51F}" type="parTrans" cxnId="{C89608D2-5DA0-4909-8CD2-401447C90CC9}">
      <dgm:prSet/>
      <dgm:spPr/>
      <dgm:t>
        <a:bodyPr/>
        <a:lstStyle/>
        <a:p>
          <a:endParaRPr lang="en-US"/>
        </a:p>
      </dgm:t>
    </dgm:pt>
    <dgm:pt modelId="{18E94A0C-1257-4197-8AA7-1366229D636A}" type="sibTrans" cxnId="{C89608D2-5DA0-4909-8CD2-401447C90CC9}">
      <dgm:prSet/>
      <dgm:spPr/>
      <dgm:t>
        <a:bodyPr/>
        <a:lstStyle/>
        <a:p>
          <a:endParaRPr lang="en-US"/>
        </a:p>
      </dgm:t>
    </dgm:pt>
    <dgm:pt modelId="{CE98D2C4-91E2-4646-A422-2B4FCB7D7C09}">
      <dgm:prSet custT="1"/>
      <dgm:spPr/>
      <dgm:t>
        <a:bodyPr/>
        <a:lstStyle/>
        <a:p>
          <a:r>
            <a:rPr lang="en-US" sz="2000" b="0" i="0" dirty="0"/>
            <a:t>10. UML EXTENSION MECHANISMS</a:t>
          </a:r>
          <a:endParaRPr lang="en-US" sz="2000" dirty="0"/>
        </a:p>
      </dgm:t>
    </dgm:pt>
    <dgm:pt modelId="{C0874675-327E-4862-B2A3-5DDE4B62A31E}" type="parTrans" cxnId="{623F9E51-2D6E-4BF0-AC4C-77F14A9CEBB6}">
      <dgm:prSet/>
      <dgm:spPr/>
      <dgm:t>
        <a:bodyPr/>
        <a:lstStyle/>
        <a:p>
          <a:endParaRPr lang="en-US"/>
        </a:p>
      </dgm:t>
    </dgm:pt>
    <dgm:pt modelId="{AD6C859D-CB07-4D0B-B5B6-9CDAC3FA44B2}" type="sibTrans" cxnId="{623F9E51-2D6E-4BF0-AC4C-77F14A9CEBB6}">
      <dgm:prSet/>
      <dgm:spPr/>
      <dgm:t>
        <a:bodyPr/>
        <a:lstStyle/>
        <a:p>
          <a:endParaRPr lang="en-US"/>
        </a:p>
      </dgm:t>
    </dgm:pt>
    <dgm:pt modelId="{B148B582-DF71-4463-B62C-E9C223DAEFAA}">
      <dgm:prSet custT="1"/>
      <dgm:spPr/>
      <dgm:t>
        <a:bodyPr/>
        <a:lstStyle/>
        <a:p>
          <a:r>
            <a: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10. CONVENTIONS USED IN THIS BOOK</a:t>
          </a:r>
        </a:p>
      </dgm:t>
    </dgm:pt>
    <dgm:pt modelId="{547E379F-D0AD-4590-A098-7CA6790F0314}" type="parTrans" cxnId="{CD4792DC-281D-4DA1-B9A4-6BA524846B4E}">
      <dgm:prSet/>
      <dgm:spPr/>
      <dgm:t>
        <a:bodyPr/>
        <a:lstStyle/>
        <a:p>
          <a:endParaRPr lang="en-US"/>
        </a:p>
      </dgm:t>
    </dgm:pt>
    <dgm:pt modelId="{50332C6F-7FA6-40E6-BF19-0D64F42A35F2}" type="sibTrans" cxnId="{CD4792DC-281D-4DA1-B9A4-6BA524846B4E}">
      <dgm:prSet/>
      <dgm:spPr/>
      <dgm:t>
        <a:bodyPr/>
        <a:lstStyle/>
        <a:p>
          <a:endParaRPr lang="en-US"/>
        </a:p>
      </dgm:t>
    </dgm:pt>
    <dgm:pt modelId="{F49BA799-0080-476F-8501-1D0B9AC9017C}" type="pres">
      <dgm:prSet presAssocID="{9F2AEC78-EA06-487F-AA6D-B4392BF7C91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103277-8F2C-41D1-8818-92E888D902B2}" type="pres">
      <dgm:prSet presAssocID="{2C7AB525-D5ED-452A-BC1A-58AA39D1AB67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3B783-41D7-4B28-9664-4DA45EBC89E0}" type="pres">
      <dgm:prSet presAssocID="{019C8D13-EDEB-4D40-B886-B591A475BAF1}" presName="sibTrans" presStyleCnt="0"/>
      <dgm:spPr/>
    </dgm:pt>
    <dgm:pt modelId="{DCF7B8AE-F253-4C8F-BDFA-877304866C30}" type="pres">
      <dgm:prSet presAssocID="{4F2126F1-A16F-4056-B527-DA63A892EDAC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54CCF-DFEC-4C73-B88E-C31F1AC460F6}" type="pres">
      <dgm:prSet presAssocID="{BBE73097-7985-4D11-9F4B-CDFEA143EF11}" presName="sibTrans" presStyleCnt="0"/>
      <dgm:spPr/>
    </dgm:pt>
    <dgm:pt modelId="{9D175733-9235-41CF-B838-973FE8793F96}" type="pres">
      <dgm:prSet presAssocID="{2EDBACB7-D8A7-4F56-B205-0DBB5B394AC3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59566-465F-45EC-9F3D-84A95EB9CFB2}" type="pres">
      <dgm:prSet presAssocID="{EFF1181C-B09B-4743-A24F-43E1C330CCFF}" presName="sibTrans" presStyleCnt="0"/>
      <dgm:spPr/>
    </dgm:pt>
    <dgm:pt modelId="{4825F7BB-43E8-4E0B-BF8C-1405189DF68E}" type="pres">
      <dgm:prSet presAssocID="{546E66F5-6FE8-49EA-BB65-E6EFEB5411D3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06B0B-A4C2-4C9D-80EC-180FC13BAEBC}" type="pres">
      <dgm:prSet presAssocID="{FB5BB1FC-6363-446D-A9CA-CA72F6791979}" presName="sibTrans" presStyleCnt="0"/>
      <dgm:spPr/>
    </dgm:pt>
    <dgm:pt modelId="{4FF97D5E-EDAF-49AC-B819-9DF4DF455E55}" type="pres">
      <dgm:prSet presAssocID="{94233176-386F-4DE0-A8F4-504400B3BF45}" presName="node" presStyleLbl="node1" presStyleIdx="4" presStyleCnt="11" custScaleX="135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07F502-4B0B-439D-9551-9C7A09ACFA80}" type="pres">
      <dgm:prSet presAssocID="{B5460263-61C1-4AA2-80B4-955C6DF7FA6D}" presName="sibTrans" presStyleCnt="0"/>
      <dgm:spPr/>
    </dgm:pt>
    <dgm:pt modelId="{BEF79F6B-5968-44D5-ADDE-104A46A27AFD}" type="pres">
      <dgm:prSet presAssocID="{2FDD91BA-87F4-4360-A4C6-90A7089EA5B0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8FE32-F297-4555-B326-24DD3D231CDC}" type="pres">
      <dgm:prSet presAssocID="{78D10A85-78DD-401F-AB4D-4501FF8F33B3}" presName="sibTrans" presStyleCnt="0"/>
      <dgm:spPr/>
    </dgm:pt>
    <dgm:pt modelId="{451E17AC-EB84-4C7D-9C92-3BF0472A862B}" type="pres">
      <dgm:prSet presAssocID="{CE170096-5927-4815-B9B6-AAC03316F226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222FD0-2006-4F6A-99ED-AB70BCDD8F1E}" type="pres">
      <dgm:prSet presAssocID="{C19C1FE7-F199-44B3-B02D-B6F170202336}" presName="sibTrans" presStyleCnt="0"/>
      <dgm:spPr/>
    </dgm:pt>
    <dgm:pt modelId="{B8306550-9F38-42F1-8CD7-3A3FCDF34E93}" type="pres">
      <dgm:prSet presAssocID="{30141080-33DD-4E4B-A07C-1A47F6BA683E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894825-F083-410F-A5FC-6CB171003205}" type="pres">
      <dgm:prSet presAssocID="{BC5F1C6D-095C-43D2-8C41-FE1F77A25DEC}" presName="sibTrans" presStyleCnt="0"/>
      <dgm:spPr/>
    </dgm:pt>
    <dgm:pt modelId="{D3753B86-E3B8-4197-8C26-E01C459DA6C0}" type="pres">
      <dgm:prSet presAssocID="{1D038711-2DA5-454D-8E0B-E9C80352969A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7BE1E-1863-4D05-934E-2CFE9E2AFA3C}" type="pres">
      <dgm:prSet presAssocID="{18E94A0C-1257-4197-8AA7-1366229D636A}" presName="sibTrans" presStyleCnt="0"/>
      <dgm:spPr/>
    </dgm:pt>
    <dgm:pt modelId="{5CEB4871-B21A-4455-953D-8DEEF2838C9F}" type="pres">
      <dgm:prSet presAssocID="{CE98D2C4-91E2-4646-A422-2B4FCB7D7C09}" presName="node" presStyleLbl="node1" presStyleIdx="9" presStyleCnt="11" custScaleX="124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49327E-5672-4656-8BCF-434149C5D4AA}" type="pres">
      <dgm:prSet presAssocID="{AD6C859D-CB07-4D0B-B5B6-9CDAC3FA44B2}" presName="sibTrans" presStyleCnt="0"/>
      <dgm:spPr/>
    </dgm:pt>
    <dgm:pt modelId="{B056C984-CED6-4719-911E-C96F3B79931F}" type="pres">
      <dgm:prSet presAssocID="{B148B582-DF71-4463-B62C-E9C223DAEFAA}" presName="node" presStyleLbl="node1" presStyleIdx="10" presStyleCnt="11" custScaleX="124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0DBA64-5B0A-4004-B412-CF576C89A831}" srcId="{9F2AEC78-EA06-487F-AA6D-B4392BF7C915}" destId="{2C7AB525-D5ED-452A-BC1A-58AA39D1AB67}" srcOrd="0" destOrd="0" parTransId="{B5E302ED-C72E-40AD-A4C6-58889DD0359E}" sibTransId="{019C8D13-EDEB-4D40-B886-B591A475BAF1}"/>
    <dgm:cxn modelId="{14A82AA0-A811-4FE4-9C5E-5E4C0EDCE3C0}" srcId="{9F2AEC78-EA06-487F-AA6D-B4392BF7C915}" destId="{94233176-386F-4DE0-A8F4-504400B3BF45}" srcOrd="4" destOrd="0" parTransId="{3A73E218-5755-4A4F-83FB-02C56ABD0A51}" sibTransId="{B5460263-61C1-4AA2-80B4-955C6DF7FA6D}"/>
    <dgm:cxn modelId="{D8ABB305-6ECF-4668-8C33-09DA23611D2C}" type="presOf" srcId="{30141080-33DD-4E4B-A07C-1A47F6BA683E}" destId="{B8306550-9F38-42F1-8CD7-3A3FCDF34E93}" srcOrd="0" destOrd="0" presId="urn:microsoft.com/office/officeart/2005/8/layout/default"/>
    <dgm:cxn modelId="{CDE0E910-FA21-4C04-B6FC-2671FE42F94B}" type="presOf" srcId="{CE98D2C4-91E2-4646-A422-2B4FCB7D7C09}" destId="{5CEB4871-B21A-4455-953D-8DEEF2838C9F}" srcOrd="0" destOrd="0" presId="urn:microsoft.com/office/officeart/2005/8/layout/default"/>
    <dgm:cxn modelId="{0BC267C2-C020-413F-8E8E-69570EC09B91}" srcId="{9F2AEC78-EA06-487F-AA6D-B4392BF7C915}" destId="{546E66F5-6FE8-49EA-BB65-E6EFEB5411D3}" srcOrd="3" destOrd="0" parTransId="{E5FA4D7C-9A89-49BD-A9F2-33484BFB612A}" sibTransId="{FB5BB1FC-6363-446D-A9CA-CA72F6791979}"/>
    <dgm:cxn modelId="{054443C7-6BD3-407D-B490-33D48CA9BD24}" srcId="{9F2AEC78-EA06-487F-AA6D-B4392BF7C915}" destId="{2FDD91BA-87F4-4360-A4C6-90A7089EA5B0}" srcOrd="5" destOrd="0" parTransId="{A22CE9DA-F37E-488B-91E6-C84108EA61A4}" sibTransId="{78D10A85-78DD-401F-AB4D-4501FF8F33B3}"/>
    <dgm:cxn modelId="{26805D73-DB9F-4481-BCD7-7554C2CC48B8}" srcId="{9F2AEC78-EA06-487F-AA6D-B4392BF7C915}" destId="{CE170096-5927-4815-B9B6-AAC03316F226}" srcOrd="6" destOrd="0" parTransId="{C3D03719-1503-4B52-AF9B-8E9CF6E04963}" sibTransId="{C19C1FE7-F199-44B3-B02D-B6F170202336}"/>
    <dgm:cxn modelId="{24F76D29-7C73-42B5-BE83-760308B8B54B}" type="presOf" srcId="{546E66F5-6FE8-49EA-BB65-E6EFEB5411D3}" destId="{4825F7BB-43E8-4E0B-BF8C-1405189DF68E}" srcOrd="0" destOrd="0" presId="urn:microsoft.com/office/officeart/2005/8/layout/default"/>
    <dgm:cxn modelId="{8DF2170B-2346-4B27-9475-9A4B797983B9}" type="presOf" srcId="{CE170096-5927-4815-B9B6-AAC03316F226}" destId="{451E17AC-EB84-4C7D-9C92-3BF0472A862B}" srcOrd="0" destOrd="0" presId="urn:microsoft.com/office/officeart/2005/8/layout/default"/>
    <dgm:cxn modelId="{C89608D2-5DA0-4909-8CD2-401447C90CC9}" srcId="{9F2AEC78-EA06-487F-AA6D-B4392BF7C915}" destId="{1D038711-2DA5-454D-8E0B-E9C80352969A}" srcOrd="8" destOrd="0" parTransId="{01E06D77-2217-4624-AAB9-982F518CC51F}" sibTransId="{18E94A0C-1257-4197-8AA7-1366229D636A}"/>
    <dgm:cxn modelId="{F5AF7170-4E91-430C-9D72-64DEE604E61F}" type="presOf" srcId="{1D038711-2DA5-454D-8E0B-E9C80352969A}" destId="{D3753B86-E3B8-4197-8C26-E01C459DA6C0}" srcOrd="0" destOrd="0" presId="urn:microsoft.com/office/officeart/2005/8/layout/default"/>
    <dgm:cxn modelId="{623F9E51-2D6E-4BF0-AC4C-77F14A9CEBB6}" srcId="{9F2AEC78-EA06-487F-AA6D-B4392BF7C915}" destId="{CE98D2C4-91E2-4646-A422-2B4FCB7D7C09}" srcOrd="9" destOrd="0" parTransId="{C0874675-327E-4862-B2A3-5DDE4B62A31E}" sibTransId="{AD6C859D-CB07-4D0B-B5B6-9CDAC3FA44B2}"/>
    <dgm:cxn modelId="{59ED2AAB-8146-4C5B-812C-72AF4F964004}" type="presOf" srcId="{4F2126F1-A16F-4056-B527-DA63A892EDAC}" destId="{DCF7B8AE-F253-4C8F-BDFA-877304866C30}" srcOrd="0" destOrd="0" presId="urn:microsoft.com/office/officeart/2005/8/layout/default"/>
    <dgm:cxn modelId="{35CF9ECA-2D36-4648-82EA-7A7C26D3A37A}" type="presOf" srcId="{9F2AEC78-EA06-487F-AA6D-B4392BF7C915}" destId="{F49BA799-0080-476F-8501-1D0B9AC9017C}" srcOrd="0" destOrd="0" presId="urn:microsoft.com/office/officeart/2005/8/layout/default"/>
    <dgm:cxn modelId="{13A8E0F1-348C-4DDA-B622-0872E2AB24A9}" type="presOf" srcId="{B148B582-DF71-4463-B62C-E9C223DAEFAA}" destId="{B056C984-CED6-4719-911E-C96F3B79931F}" srcOrd="0" destOrd="0" presId="urn:microsoft.com/office/officeart/2005/8/layout/default"/>
    <dgm:cxn modelId="{96BDE18B-2CE6-44D9-8CCB-824A963BB0EB}" type="presOf" srcId="{2C7AB525-D5ED-452A-BC1A-58AA39D1AB67}" destId="{DC103277-8F2C-41D1-8818-92E888D902B2}" srcOrd="0" destOrd="0" presId="urn:microsoft.com/office/officeart/2005/8/layout/default"/>
    <dgm:cxn modelId="{1B0D8F27-6C1E-43D5-8A97-29BC31DD5CF3}" type="presOf" srcId="{94233176-386F-4DE0-A8F4-504400B3BF45}" destId="{4FF97D5E-EDAF-49AC-B819-9DF4DF455E55}" srcOrd="0" destOrd="0" presId="urn:microsoft.com/office/officeart/2005/8/layout/default"/>
    <dgm:cxn modelId="{9B3C31D4-EA5D-46D4-8FB9-4A28771F4FF3}" type="presOf" srcId="{2FDD91BA-87F4-4360-A4C6-90A7089EA5B0}" destId="{BEF79F6B-5968-44D5-ADDE-104A46A27AFD}" srcOrd="0" destOrd="0" presId="urn:microsoft.com/office/officeart/2005/8/layout/default"/>
    <dgm:cxn modelId="{01834EE9-49CD-4A90-B9B8-4C90B94D3CF0}" type="presOf" srcId="{2EDBACB7-D8A7-4F56-B205-0DBB5B394AC3}" destId="{9D175733-9235-41CF-B838-973FE8793F96}" srcOrd="0" destOrd="0" presId="urn:microsoft.com/office/officeart/2005/8/layout/default"/>
    <dgm:cxn modelId="{91F2031E-39C1-4AAA-8E66-00052971439F}" srcId="{9F2AEC78-EA06-487F-AA6D-B4392BF7C915}" destId="{30141080-33DD-4E4B-A07C-1A47F6BA683E}" srcOrd="7" destOrd="0" parTransId="{15BB89A4-9333-4A1D-AEED-5A09AFD9DE6C}" sibTransId="{BC5F1C6D-095C-43D2-8C41-FE1F77A25DEC}"/>
    <dgm:cxn modelId="{ECFCB614-CB06-4D84-825D-744DFFB52DFE}" srcId="{9F2AEC78-EA06-487F-AA6D-B4392BF7C915}" destId="{2EDBACB7-D8A7-4F56-B205-0DBB5B394AC3}" srcOrd="2" destOrd="0" parTransId="{FFC21380-A2D1-4B84-A8A4-A99CCA3764B9}" sibTransId="{EFF1181C-B09B-4743-A24F-43E1C330CCFF}"/>
    <dgm:cxn modelId="{2522A870-53F0-4FD7-9BED-29DC049B67BD}" srcId="{9F2AEC78-EA06-487F-AA6D-B4392BF7C915}" destId="{4F2126F1-A16F-4056-B527-DA63A892EDAC}" srcOrd="1" destOrd="0" parTransId="{036F70A8-FB44-4735-9543-E5AB3A87C0AC}" sibTransId="{BBE73097-7985-4D11-9F4B-CDFEA143EF11}"/>
    <dgm:cxn modelId="{CD4792DC-281D-4DA1-B9A4-6BA524846B4E}" srcId="{9F2AEC78-EA06-487F-AA6D-B4392BF7C915}" destId="{B148B582-DF71-4463-B62C-E9C223DAEFAA}" srcOrd="10" destOrd="0" parTransId="{547E379F-D0AD-4590-A098-7CA6790F0314}" sibTransId="{50332C6F-7FA6-40E6-BF19-0D64F42A35F2}"/>
    <dgm:cxn modelId="{D0B78910-4494-4927-98D6-62FD22FFED00}" type="presParOf" srcId="{F49BA799-0080-476F-8501-1D0B9AC9017C}" destId="{DC103277-8F2C-41D1-8818-92E888D902B2}" srcOrd="0" destOrd="0" presId="urn:microsoft.com/office/officeart/2005/8/layout/default"/>
    <dgm:cxn modelId="{170AD741-FFAA-4064-9D88-AA4751A92BDB}" type="presParOf" srcId="{F49BA799-0080-476F-8501-1D0B9AC9017C}" destId="{8223B783-41D7-4B28-9664-4DA45EBC89E0}" srcOrd="1" destOrd="0" presId="urn:microsoft.com/office/officeart/2005/8/layout/default"/>
    <dgm:cxn modelId="{316CDEED-D664-4CC6-89CF-E01A10072110}" type="presParOf" srcId="{F49BA799-0080-476F-8501-1D0B9AC9017C}" destId="{DCF7B8AE-F253-4C8F-BDFA-877304866C30}" srcOrd="2" destOrd="0" presId="urn:microsoft.com/office/officeart/2005/8/layout/default"/>
    <dgm:cxn modelId="{3360ACA4-1288-4FE2-90D3-4AECE58986E1}" type="presParOf" srcId="{F49BA799-0080-476F-8501-1D0B9AC9017C}" destId="{6D254CCF-DFEC-4C73-B88E-C31F1AC460F6}" srcOrd="3" destOrd="0" presId="urn:microsoft.com/office/officeart/2005/8/layout/default"/>
    <dgm:cxn modelId="{6E3D0601-47CA-45FF-B3A9-35EE6035F810}" type="presParOf" srcId="{F49BA799-0080-476F-8501-1D0B9AC9017C}" destId="{9D175733-9235-41CF-B838-973FE8793F96}" srcOrd="4" destOrd="0" presId="urn:microsoft.com/office/officeart/2005/8/layout/default"/>
    <dgm:cxn modelId="{9F954086-D79D-474C-9D5B-8B18436AF5C1}" type="presParOf" srcId="{F49BA799-0080-476F-8501-1D0B9AC9017C}" destId="{28E59566-465F-45EC-9F3D-84A95EB9CFB2}" srcOrd="5" destOrd="0" presId="urn:microsoft.com/office/officeart/2005/8/layout/default"/>
    <dgm:cxn modelId="{9CBC1EA5-3B23-43A2-9A2F-B5023C40DB50}" type="presParOf" srcId="{F49BA799-0080-476F-8501-1D0B9AC9017C}" destId="{4825F7BB-43E8-4E0B-BF8C-1405189DF68E}" srcOrd="6" destOrd="0" presId="urn:microsoft.com/office/officeart/2005/8/layout/default"/>
    <dgm:cxn modelId="{7F5FB9EC-F1D8-4FEB-B944-8B11CA0EF6E8}" type="presParOf" srcId="{F49BA799-0080-476F-8501-1D0B9AC9017C}" destId="{F0506B0B-A4C2-4C9D-80EC-180FC13BAEBC}" srcOrd="7" destOrd="0" presId="urn:microsoft.com/office/officeart/2005/8/layout/default"/>
    <dgm:cxn modelId="{7766EFF6-1988-433B-97F5-C9E5BA9B349E}" type="presParOf" srcId="{F49BA799-0080-476F-8501-1D0B9AC9017C}" destId="{4FF97D5E-EDAF-49AC-B819-9DF4DF455E55}" srcOrd="8" destOrd="0" presId="urn:microsoft.com/office/officeart/2005/8/layout/default"/>
    <dgm:cxn modelId="{1C9F28F6-4B56-4BC5-A243-3E1C6657BC9C}" type="presParOf" srcId="{F49BA799-0080-476F-8501-1D0B9AC9017C}" destId="{F707F502-4B0B-439D-9551-9C7A09ACFA80}" srcOrd="9" destOrd="0" presId="urn:microsoft.com/office/officeart/2005/8/layout/default"/>
    <dgm:cxn modelId="{9351DF56-9DBC-4860-8550-639DB4BD17F3}" type="presParOf" srcId="{F49BA799-0080-476F-8501-1D0B9AC9017C}" destId="{BEF79F6B-5968-44D5-ADDE-104A46A27AFD}" srcOrd="10" destOrd="0" presId="urn:microsoft.com/office/officeart/2005/8/layout/default"/>
    <dgm:cxn modelId="{3E8E2BAE-6D4F-43F6-BD9F-900778480F49}" type="presParOf" srcId="{F49BA799-0080-476F-8501-1D0B9AC9017C}" destId="{EAB8FE32-F297-4555-B326-24DD3D231CDC}" srcOrd="11" destOrd="0" presId="urn:microsoft.com/office/officeart/2005/8/layout/default"/>
    <dgm:cxn modelId="{4A34E915-3CE0-4775-BD53-ED53E5189CA8}" type="presParOf" srcId="{F49BA799-0080-476F-8501-1D0B9AC9017C}" destId="{451E17AC-EB84-4C7D-9C92-3BF0472A862B}" srcOrd="12" destOrd="0" presId="urn:microsoft.com/office/officeart/2005/8/layout/default"/>
    <dgm:cxn modelId="{E1B502BA-D6C1-4952-902A-E0DD4303E128}" type="presParOf" srcId="{F49BA799-0080-476F-8501-1D0B9AC9017C}" destId="{A8222FD0-2006-4F6A-99ED-AB70BCDD8F1E}" srcOrd="13" destOrd="0" presId="urn:microsoft.com/office/officeart/2005/8/layout/default"/>
    <dgm:cxn modelId="{DF86576F-E766-42B9-BDF1-7263B275B911}" type="presParOf" srcId="{F49BA799-0080-476F-8501-1D0B9AC9017C}" destId="{B8306550-9F38-42F1-8CD7-3A3FCDF34E93}" srcOrd="14" destOrd="0" presId="urn:microsoft.com/office/officeart/2005/8/layout/default"/>
    <dgm:cxn modelId="{0FDD2139-2C24-4AD7-8A60-ED19F3AAA3B4}" type="presParOf" srcId="{F49BA799-0080-476F-8501-1D0B9AC9017C}" destId="{F8894825-F083-410F-A5FC-6CB171003205}" srcOrd="15" destOrd="0" presId="urn:microsoft.com/office/officeart/2005/8/layout/default"/>
    <dgm:cxn modelId="{843D51F8-F32A-45B3-AD6E-0E51FC921132}" type="presParOf" srcId="{F49BA799-0080-476F-8501-1D0B9AC9017C}" destId="{D3753B86-E3B8-4197-8C26-E01C459DA6C0}" srcOrd="16" destOrd="0" presId="urn:microsoft.com/office/officeart/2005/8/layout/default"/>
    <dgm:cxn modelId="{6D086FA9-8EDF-4002-9398-5E093A65A057}" type="presParOf" srcId="{F49BA799-0080-476F-8501-1D0B9AC9017C}" destId="{5B77BE1E-1863-4D05-934E-2CFE9E2AFA3C}" srcOrd="17" destOrd="0" presId="urn:microsoft.com/office/officeart/2005/8/layout/default"/>
    <dgm:cxn modelId="{06BB0D9A-FEB7-4A75-B197-3FBAB652A141}" type="presParOf" srcId="{F49BA799-0080-476F-8501-1D0B9AC9017C}" destId="{5CEB4871-B21A-4455-953D-8DEEF2838C9F}" srcOrd="18" destOrd="0" presId="urn:microsoft.com/office/officeart/2005/8/layout/default"/>
    <dgm:cxn modelId="{106C9ACD-9D85-477B-BB12-6DCD529CFFC6}" type="presParOf" srcId="{F49BA799-0080-476F-8501-1D0B9AC9017C}" destId="{9D49327E-5672-4656-8BCF-434149C5D4AA}" srcOrd="19" destOrd="0" presId="urn:microsoft.com/office/officeart/2005/8/layout/default"/>
    <dgm:cxn modelId="{B5A40C69-58C6-4DB1-91F3-3F0F06316D25}" type="presParOf" srcId="{F49BA799-0080-476F-8501-1D0B9AC9017C}" destId="{B056C984-CED6-4719-911E-C96F3B79931F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03277-8F2C-41D1-8818-92E888D902B2}">
      <dsp:nvSpPr>
        <dsp:cNvPr id="0" name=""/>
        <dsp:cNvSpPr/>
      </dsp:nvSpPr>
      <dsp:spPr>
        <a:xfrm>
          <a:off x="582645" y="178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/>
            <a:t>1. UML DIAGRAMS</a:t>
          </a:r>
          <a:endParaRPr lang="en-US" sz="2000" kern="1200" dirty="0"/>
        </a:p>
      </dsp:txBody>
      <dsp:txXfrm>
        <a:off x="582645" y="1781"/>
        <a:ext cx="2174490" cy="1304694"/>
      </dsp:txXfrm>
    </dsp:sp>
    <dsp:sp modelId="{DCF7B8AE-F253-4C8F-BDFA-877304866C30}">
      <dsp:nvSpPr>
        <dsp:cNvPr id="0" name=""/>
        <dsp:cNvSpPr/>
      </dsp:nvSpPr>
      <dsp:spPr>
        <a:xfrm>
          <a:off x="2974584" y="178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/>
            <a:t>2. USE CASE DIAGRAMS</a:t>
          </a:r>
          <a:endParaRPr lang="en-US" sz="2000" kern="1200" dirty="0"/>
        </a:p>
      </dsp:txBody>
      <dsp:txXfrm>
        <a:off x="2974584" y="1781"/>
        <a:ext cx="2174490" cy="1304694"/>
      </dsp:txXfrm>
    </dsp:sp>
    <dsp:sp modelId="{9D175733-9235-41CF-B838-973FE8793F96}">
      <dsp:nvSpPr>
        <dsp:cNvPr id="0" name=""/>
        <dsp:cNvSpPr/>
      </dsp:nvSpPr>
      <dsp:spPr>
        <a:xfrm>
          <a:off x="5366524" y="178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/>
            <a:t>3. CLASSES AND OBJECTS</a:t>
          </a:r>
          <a:endParaRPr lang="en-US" sz="2000" kern="1200" dirty="0"/>
        </a:p>
      </dsp:txBody>
      <dsp:txXfrm>
        <a:off x="5366524" y="1781"/>
        <a:ext cx="2174490" cy="1304694"/>
      </dsp:txXfrm>
    </dsp:sp>
    <dsp:sp modelId="{4825F7BB-43E8-4E0B-BF8C-1405189DF68E}">
      <dsp:nvSpPr>
        <dsp:cNvPr id="0" name=""/>
        <dsp:cNvSpPr/>
      </dsp:nvSpPr>
      <dsp:spPr>
        <a:xfrm>
          <a:off x="7758464" y="178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/>
            <a:t>4. CLASS DIAGRAMS</a:t>
          </a:r>
          <a:endParaRPr lang="en-US" sz="2000" kern="1200" dirty="0"/>
        </a:p>
      </dsp:txBody>
      <dsp:txXfrm>
        <a:off x="7758464" y="1781"/>
        <a:ext cx="2174490" cy="1304694"/>
      </dsp:txXfrm>
    </dsp:sp>
    <dsp:sp modelId="{4FF97D5E-EDAF-49AC-B819-9DF4DF455E55}">
      <dsp:nvSpPr>
        <dsp:cNvPr id="0" name=""/>
        <dsp:cNvSpPr/>
      </dsp:nvSpPr>
      <dsp:spPr>
        <a:xfrm>
          <a:off x="195466" y="1523924"/>
          <a:ext cx="2948848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/>
            <a:t>5. INTERACTION DIAGRAMS</a:t>
          </a:r>
          <a:endParaRPr lang="en-US" sz="2000" kern="1200" dirty="0"/>
        </a:p>
      </dsp:txBody>
      <dsp:txXfrm>
        <a:off x="195466" y="1523924"/>
        <a:ext cx="2948848" cy="1304694"/>
      </dsp:txXfrm>
    </dsp:sp>
    <dsp:sp modelId="{BEF79F6B-5968-44D5-ADDE-104A46A27AFD}">
      <dsp:nvSpPr>
        <dsp:cNvPr id="0" name=""/>
        <dsp:cNvSpPr/>
      </dsp:nvSpPr>
      <dsp:spPr>
        <a:xfrm>
          <a:off x="3361763" y="1523924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/>
            <a:t>6. STATE MACHINE DIAGRAMS</a:t>
          </a:r>
          <a:endParaRPr lang="en-US" sz="2000" kern="1200" dirty="0"/>
        </a:p>
      </dsp:txBody>
      <dsp:txXfrm>
        <a:off x="3361763" y="1523924"/>
        <a:ext cx="2174490" cy="1304694"/>
      </dsp:txXfrm>
    </dsp:sp>
    <dsp:sp modelId="{451E17AC-EB84-4C7D-9C92-3BF0472A862B}">
      <dsp:nvSpPr>
        <dsp:cNvPr id="0" name=""/>
        <dsp:cNvSpPr/>
      </dsp:nvSpPr>
      <dsp:spPr>
        <a:xfrm>
          <a:off x="5753703" y="1523924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/>
            <a:t>7. PACKAGES</a:t>
          </a:r>
          <a:endParaRPr lang="en-US" sz="2000" kern="1200" dirty="0"/>
        </a:p>
      </dsp:txBody>
      <dsp:txXfrm>
        <a:off x="5753703" y="1523924"/>
        <a:ext cx="2174490" cy="1304694"/>
      </dsp:txXfrm>
    </dsp:sp>
    <dsp:sp modelId="{B8306550-9F38-42F1-8CD7-3A3FCDF34E93}">
      <dsp:nvSpPr>
        <dsp:cNvPr id="0" name=""/>
        <dsp:cNvSpPr/>
      </dsp:nvSpPr>
      <dsp:spPr>
        <a:xfrm>
          <a:off x="8145643" y="1523924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/>
            <a:t>8. CONCURRENT COMMUNICATION DIAGRAMS</a:t>
          </a:r>
          <a:endParaRPr lang="en-US" sz="2000" kern="1200" dirty="0"/>
        </a:p>
      </dsp:txBody>
      <dsp:txXfrm>
        <a:off x="8145643" y="1523924"/>
        <a:ext cx="2174490" cy="1304694"/>
      </dsp:txXfrm>
    </dsp:sp>
    <dsp:sp modelId="{D3753B86-E3B8-4197-8C26-E01C459DA6C0}">
      <dsp:nvSpPr>
        <dsp:cNvPr id="0" name=""/>
        <dsp:cNvSpPr/>
      </dsp:nvSpPr>
      <dsp:spPr>
        <a:xfrm>
          <a:off x="1256215" y="304606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/>
            <a:t>9. DEPLOYMENT DIAGRAMS</a:t>
          </a:r>
          <a:endParaRPr lang="en-US" sz="2000" kern="1200" dirty="0"/>
        </a:p>
      </dsp:txBody>
      <dsp:txXfrm>
        <a:off x="1256215" y="3046068"/>
        <a:ext cx="2174490" cy="1304694"/>
      </dsp:txXfrm>
    </dsp:sp>
    <dsp:sp modelId="{5CEB4871-B21A-4455-953D-8DEEF2838C9F}">
      <dsp:nvSpPr>
        <dsp:cNvPr id="0" name=""/>
        <dsp:cNvSpPr/>
      </dsp:nvSpPr>
      <dsp:spPr>
        <a:xfrm>
          <a:off x="3648155" y="3046068"/>
          <a:ext cx="26968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/>
            <a:t>10. UML EXTENSION MECHANISMS</a:t>
          </a:r>
          <a:endParaRPr lang="en-US" sz="2000" kern="1200" dirty="0"/>
        </a:p>
      </dsp:txBody>
      <dsp:txXfrm>
        <a:off x="3648155" y="3046068"/>
        <a:ext cx="2696890" cy="1304694"/>
      </dsp:txXfrm>
    </dsp:sp>
    <dsp:sp modelId="{B056C984-CED6-4719-911E-C96F3B79931F}">
      <dsp:nvSpPr>
        <dsp:cNvPr id="0" name=""/>
        <dsp:cNvSpPr/>
      </dsp:nvSpPr>
      <dsp:spPr>
        <a:xfrm>
          <a:off x="6562494" y="3046068"/>
          <a:ext cx="26968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10. CONVENTIONS USED IN THIS BOOK</a:t>
          </a:r>
        </a:p>
      </dsp:txBody>
      <dsp:txXfrm>
        <a:off x="6562494" y="3046068"/>
        <a:ext cx="26968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D1F50-AD22-4035-A713-E4FBF234259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5C93-B240-425D-B7F6-6C450B8B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2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1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80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90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05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4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4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99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37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55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2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51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0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3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43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3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07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28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5C93-B240-425D-B7F6-6C450B8B71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6B79-FA6D-690B-423D-0D992CB6F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F5205-F389-4E90-0B48-81D11302C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6D09-E44A-282C-619B-E07FA6B2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B2310-A73D-539D-E1E1-CA1E781E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51FF2-DD7A-8C1C-7D3B-0F7BF604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7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4814-8258-E27B-EE29-CBB00FE5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D6467-0640-AD51-C356-2551D1C4C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E18B1-310B-0835-6AA7-EC653DB6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B4EA-17CA-8841-53DD-6F200477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6F2F3-D73E-EAB0-1255-9A92498E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6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B0F85-64CD-8AFA-F2CE-CA12632A6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D6B2E-F5BF-2034-C132-46319BF90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AD306-A31C-57D4-1BEC-31B00A72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25D4-3A15-3FD7-3752-65AA7329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2176-2415-861F-DDF8-577BEC7E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0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7F4D-68C0-DD8E-A677-CBF72E21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E1DB-5F14-06A4-B677-5059BA4B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5A55-9C34-56A5-1F2C-19FEF227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EFC0-67DC-3738-6304-3F7DDE83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B064C-F47A-A37E-5AD3-067D5696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1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1BC1-7C5C-25A7-9526-CD8EA68D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A6854-BEA2-C8CE-C60A-32643DB06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7FDC-D7D8-600D-2E47-F84EA9F1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84795-0441-B797-96B5-40C26566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89218-7E11-07C5-D4DC-9E4D7CD6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8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864E-B35D-4D41-94F5-845BD25F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0436-54FB-29E6-B05C-642F89CBF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2E462-D449-7265-FDEC-1B178180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9803F-C275-36E6-2DF6-E1AC0822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0CFD0-3AE5-9E17-B7EE-CA724EAA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2E8B9-E3C4-20FC-8E16-55725ED2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0F2F-BCF5-6F5F-4334-99819128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471DC-7D4B-9E22-3D1B-F35DBD466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3A9D-2CA2-F912-CDB6-605494BAA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F9315-E3DD-7B2B-DE08-CA731AC7D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70BF2-407D-DDF9-DEC3-BF1861FE3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87515-9877-A568-58AB-0E3300F9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A5FBF-E5FF-6093-B829-C0BEB2D3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C7ACF-2DC5-1869-9FA0-D05EDC58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6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A281-4D42-44F4-B143-4489E6CD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0D723-85CB-BC5D-59BF-BCA45CCD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C790E-E0EA-301D-98CE-0124582F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29034-41CA-55E9-BE44-E5324C02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3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35C9F-B46B-28B8-A77B-DC47656B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79E1E-D9AF-0F7F-8B16-E4D39C87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A5ED8-D73B-6B10-778D-0F8DB5D0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5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CC5C-246B-5B83-49D2-D5C2715B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8EEB-86A6-7433-0F8B-F40087F13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3F0BB-A6B5-3304-AFAC-E115CE130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5E9C8-F69E-0687-CA87-824BA5B9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4C44E-C207-EBF6-C5EC-7E9BDD6A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FC2B0-8FE0-D98E-478D-93899164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8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83D-28C3-E16C-C7DA-72D2A898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2BB68-AE86-EBBF-79B3-FD6055986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A2A2-44E1-22A8-7302-0C7887D7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03F75-F97C-CC09-FB5C-350B9394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17A96-3AC0-E936-2C05-DE603B86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F4C1C-7B6A-A60D-6518-1B3BD774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B81B1-F5BC-F1FA-2B3A-3F562C4F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7DFAF-96AC-1C21-0919-8B5BE82B0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18368-47DE-4B4B-1D77-27BFFD5A7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B598-90B6-8BD1-B3EF-88B459168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38597-3DB4-B03D-5154-196DE2F9A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48FE-36D8-2E17-09AB-0706DC338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596644"/>
            <a:ext cx="10746213" cy="2496008"/>
          </a:xfrm>
        </p:spPr>
        <p:txBody>
          <a:bodyPr anchor="b"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FranklinGothic-Demi"/>
              </a:rPr>
              <a:t>Chapter 2</a:t>
            </a:r>
            <a:r>
              <a:rPr lang="en-US" dirty="0">
                <a:latin typeface="FranklinGothic-Demi"/>
              </a:rPr>
              <a:t>: Overview of the UML Notation </a:t>
            </a:r>
          </a:p>
        </p:txBody>
      </p:sp>
      <p:pic>
        <p:nvPicPr>
          <p:cNvPr id="4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290C80ED-1C87-B7AA-789C-C965D5328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3357317"/>
            <a:ext cx="5224939" cy="286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5. Interaction diagrams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45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47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D7CA-CA23-C03D-4427-02758E80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764696" cy="488935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UML has two main kinds of interaction diagrams, which depict how objects interact: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Ten-Roman"/>
              </a:rPr>
              <a:t>the communication diagram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 and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Ten-Roman"/>
              </a:rPr>
              <a:t>the sequence diagram</a:t>
            </a:r>
            <a:endParaRPr lang="en-US" sz="2400" dirty="0">
              <a:latin typeface="TimesTen-Roman"/>
            </a:endParaRPr>
          </a:p>
        </p:txBody>
      </p:sp>
      <p:sp>
        <p:nvSpPr>
          <p:cNvPr id="56" name="Freeform: Shape 4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5.1 Interaction diagrams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D7CA-CA23-C03D-4427-02758E805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A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Ten-Bold"/>
              </a:rPr>
              <a:t>communication diagram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, which was called a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Ten-Italic"/>
              </a:rPr>
              <a:t>collaboration diagram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in UML 1.x, </a:t>
            </a:r>
            <a:r>
              <a:rPr lang="en-US" sz="2400" b="0" i="0" dirty="0">
                <a:effectLst/>
                <a:latin typeface="TimesTen-Roman"/>
              </a:rPr>
              <a:t>shows how cooperating objects dynamically interact with each other by sending and receiving messages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8D9A7-9D02-8226-06A1-D6B26805F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808" y="3177816"/>
            <a:ext cx="4996276" cy="36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 dirty="0"/>
              <a:t>5.2 sequence diagrams 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D7CA-CA23-C03D-4427-02758E80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7"/>
            <a:ext cx="4993251" cy="3553835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b="0" i="0" dirty="0">
                <a:effectLst/>
                <a:latin typeface="TimesTen-Roman"/>
              </a:rPr>
              <a:t>A </a:t>
            </a:r>
            <a:r>
              <a:rPr lang="en-US" sz="2600" b="1" i="0" dirty="0">
                <a:effectLst/>
                <a:latin typeface="TimesTen-Bold"/>
              </a:rPr>
              <a:t>communication diagram</a:t>
            </a:r>
            <a:r>
              <a:rPr lang="en-US" sz="2600" b="0" i="0" dirty="0">
                <a:effectLst/>
                <a:latin typeface="TimesTen-Roman"/>
              </a:rPr>
              <a:t>, which was called a </a:t>
            </a:r>
            <a:r>
              <a:rPr lang="en-US" sz="2600" b="0" i="1" dirty="0">
                <a:effectLst/>
                <a:latin typeface="TimesTen-Italic"/>
              </a:rPr>
              <a:t>collaboration diagram </a:t>
            </a:r>
            <a:r>
              <a:rPr lang="en-US" sz="2600" b="0" i="0" dirty="0">
                <a:effectLst/>
                <a:latin typeface="TimesTen-Roman"/>
              </a:rPr>
              <a:t>in UML 1.x</a:t>
            </a:r>
            <a:r>
              <a:rPr lang="en-US" sz="2600" dirty="0">
                <a:latin typeface="TimesTen-Roman"/>
              </a:rPr>
              <a:t>, shows how cooperating objects dynamically interact with each other by sending and receiving messages. </a:t>
            </a:r>
          </a:p>
          <a:p>
            <a:pPr>
              <a:lnSpc>
                <a:spcPct val="110000"/>
              </a:lnSpc>
            </a:pPr>
            <a:r>
              <a:rPr lang="en-US" sz="2600" b="1" dirty="0">
                <a:latin typeface="TimesTen-Roman"/>
              </a:rPr>
              <a:t>A sequence diagram </a:t>
            </a:r>
            <a:r>
              <a:rPr lang="en-US" sz="2600" dirty="0">
                <a:latin typeface="TimesTen-Roman"/>
              </a:rPr>
              <a:t>is a different way of illustrating the interaction among objects. It depicts object interaction arranged in a time sequence.</a:t>
            </a:r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677F9-375F-3918-BD39-3829F150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225" y="1671444"/>
            <a:ext cx="6405737" cy="38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6. State machine diagrams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D7CA-CA23-C03D-4427-02758E805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 A state transition diagram is referred to as a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Ten-Bold"/>
              </a:rPr>
              <a:t>state machine diagram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TimesTen-Roman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his book use the shorter term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Ten-Bold"/>
              </a:rPr>
              <a:t>statechart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Ten-Bold"/>
              </a:rPr>
              <a:t>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47" y="2745685"/>
            <a:ext cx="5323082" cy="38936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4251" y="3076665"/>
            <a:ext cx="43765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Ten-Roman"/>
              </a:rPr>
              <a:t>States </a:t>
            </a:r>
            <a:r>
              <a:rPr lang="en-US" dirty="0">
                <a:solidFill>
                  <a:srgbClr val="000000"/>
                </a:solidFill>
                <a:latin typeface="TimesTen-Roman"/>
              </a:rPr>
              <a:t>are represented by rounded boxes, and transitions are represented by arcs that connect the rounded boxes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5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7. Packages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D7CA-CA23-C03D-4427-02758E80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64526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In UML, a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Ten-Bold"/>
              </a:rPr>
              <a:t>package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is a grouping of model elements – for example, to represent a system or subsystem. A package is depicted by a folder icon</a:t>
            </a:r>
            <a:r>
              <a:rPr lang="en-US" sz="2400" b="0" i="0" dirty="0">
                <a:effectLst/>
                <a:latin typeface="TimesTen-Roman"/>
              </a:rPr>
              <a:t>, a large rectangle with a small rectangle attached on one corner.</a:t>
            </a:r>
          </a:p>
          <a:p>
            <a:pPr>
              <a:lnSpc>
                <a:spcPct val="11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 Packages may also be nested within other packages. Possible relationships between packages are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Ten-Roman"/>
              </a:rPr>
              <a:t>dependency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 and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Ten-Roman"/>
              </a:rPr>
              <a:t>generalization/specialization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 relationships.</a:t>
            </a:r>
          </a:p>
          <a:p>
            <a:pPr>
              <a:lnSpc>
                <a:spcPct val="11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Packages may be used to contain classes, objects, or use cases.</a:t>
            </a:r>
            <a:r>
              <a:rPr lang="en-US" sz="24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BA77D3-1EAA-BD4A-0CB0-52E613C18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739" y="1825625"/>
            <a:ext cx="4610750" cy="413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7. Packages </a:t>
            </a:r>
            <a:endParaRPr lang="en-US" sz="4200" dirty="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D7CA-CA23-C03D-4427-02758E80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0009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27395-155D-E8DC-2455-AA0800F1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898" y="1488572"/>
            <a:ext cx="8140048" cy="50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8. Concurrent communication diagrams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D7CA-CA23-C03D-4427-02758E80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27643" cy="44325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TimesTen-Roman"/>
              </a:rPr>
              <a:t>In the UML notation, an </a:t>
            </a:r>
            <a:r>
              <a:rPr lang="en-US" sz="2400" b="1" dirty="0">
                <a:solidFill>
                  <a:srgbClr val="000000"/>
                </a:solidFill>
                <a:latin typeface="TimesTen-Roman"/>
              </a:rPr>
              <a:t>active object </a:t>
            </a:r>
            <a:r>
              <a:rPr lang="en-US" sz="2400" dirty="0">
                <a:solidFill>
                  <a:srgbClr val="000000"/>
                </a:solidFill>
                <a:latin typeface="TimesTen-Roman"/>
              </a:rPr>
              <a:t>can be used to depict a </a:t>
            </a:r>
            <a:r>
              <a:rPr lang="en-US" sz="2400" b="1" dirty="0">
                <a:solidFill>
                  <a:srgbClr val="000000"/>
                </a:solidFill>
                <a:latin typeface="TimesTen-Roman"/>
              </a:rPr>
              <a:t>concurrent</a:t>
            </a:r>
            <a:r>
              <a:rPr lang="en-US" sz="2400" dirty="0">
                <a:solidFill>
                  <a:srgbClr val="000000"/>
                </a:solidFill>
                <a:latin typeface="TimesTen-Roman"/>
              </a:rPr>
              <a:t> object, process, thread, or task.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TimesTen-Roman"/>
              </a:rPr>
              <a:t>An active object has its own thread of control and executes concurrently with other objects.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TimesTen-Roman"/>
              </a:rPr>
              <a:t> A passive object has no thread of control.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  <a:latin typeface="TimesTen-Roman"/>
              </a:rPr>
              <a:t>Active objects are depicted on </a:t>
            </a:r>
            <a:r>
              <a:rPr lang="en-US" sz="2400" b="1" dirty="0">
                <a:solidFill>
                  <a:srgbClr val="000000"/>
                </a:solidFill>
                <a:latin typeface="TimesTen-Roman"/>
              </a:rPr>
              <a:t>concurrent communication diagrams,</a:t>
            </a:r>
            <a:r>
              <a:rPr lang="en-US" sz="2400" dirty="0">
                <a:solidFill>
                  <a:srgbClr val="000000"/>
                </a:solidFill>
                <a:latin typeface="TimesTen-Roman"/>
              </a:rPr>
              <a:t> which depict the concurrency viewpoint of the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E65CA-73A0-50BE-D5C2-6F9CDBFB0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42" y="2055813"/>
            <a:ext cx="5493197" cy="336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8. Concurrent communication diagrams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D7CA-CA23-C03D-4427-02758E80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928" cy="44325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Message interfaces between tasks on concurrent communication diagrams are either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Ten-Bold"/>
              </a:rPr>
              <a:t>asynchronous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(loosely coupled) or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Ten-Bold"/>
              </a:rPr>
              <a:t>synchronous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(tightly coupled).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3200" dirty="0">
              <a:solidFill>
                <a:srgbClr val="000000"/>
              </a:solidFill>
              <a:latin typeface="TimesTen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F1B1D-763F-E184-EE4F-821E698B9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139" y="2870414"/>
            <a:ext cx="8398565" cy="38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9. Deployment diagrams </a:t>
            </a:r>
            <a:endParaRPr lang="en-US" sz="4200" dirty="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D7CA-CA23-C03D-4427-02758E80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538805" cy="44325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A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Ten-Bold"/>
              </a:rPr>
              <a:t>deployment diagram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shows the physical configuration of the system in terms </a:t>
            </a:r>
            <a:r>
              <a:rPr lang="en-US" sz="2400" b="0" i="0" dirty="0">
                <a:effectLst/>
                <a:latin typeface="TimesTen-Roman"/>
              </a:rPr>
              <a:t>of physical nodes and physical connections between the nodes, such as network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connections.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000000"/>
              </a:solidFill>
              <a:latin typeface="TimesTen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61ACA5-2458-111C-D6D3-93CB2A4C6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157" y="1773957"/>
            <a:ext cx="6513642" cy="49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10. UML extension mechanisms 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45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47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D7CA-CA23-C03D-4427-02758E80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Ten-Roman"/>
              </a:rPr>
              <a:t>UML provides three mechanisms to allow the language to be extended: stereotypes, tagged values, and constraints.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6" name="Freeform: Shape 4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lvl="0" algn="ctr"/>
            <a:r>
              <a:rPr lang="en-US" sz="5200"/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960AD-B96B-F1A6-1232-D0084F4725DF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graphicFrame>
        <p:nvGraphicFramePr>
          <p:cNvPr id="54" name="TextBox 6">
            <a:extLst>
              <a:ext uri="{FF2B5EF4-FFF2-40B4-BE49-F238E27FC236}">
                <a16:creationId xmlns:a16="http://schemas.microsoft.com/office/drawing/2014/main" id="{E64718BD-E3D2-6AA7-B81D-3A4D737B6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28974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940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10.1 Stereotype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D7CA-CA23-C03D-4427-02758E80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4765" cy="44325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A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Ten-Bold"/>
              </a:rPr>
              <a:t>stereotype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defines a new building block that is derived from an existing UML modeling element but tailored to the modeler’s problem.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TimesTen-Roman"/>
              </a:rPr>
              <a:t>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tereotypes are defined in UML or  may be defined by modeler (new stereotypes)</a:t>
            </a:r>
            <a:r>
              <a:rPr lang="en-US" sz="22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000000"/>
              </a:solidFill>
              <a:latin typeface="TimesTen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FF06B-0094-475B-1D52-76700A13A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930" y="3261464"/>
            <a:ext cx="7007092" cy="3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10.2 Tagged Values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D7CA-CA23-C03D-4427-02758E80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4765" cy="44325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A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Ten-Bold"/>
              </a:rPr>
              <a:t>tagged value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extends the properties of a UML building block, thereby adding new information. </a:t>
            </a:r>
            <a:endParaRPr lang="en-US" sz="3200" dirty="0">
              <a:solidFill>
                <a:srgbClr val="000000"/>
              </a:solidFill>
              <a:latin typeface="TimesTen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1BE79-F187-B15D-2FFF-9C1A552AF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805" y="2785443"/>
            <a:ext cx="6907039" cy="239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10.3 Constraints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D7CA-CA23-C03D-4427-02758E80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4765" cy="44325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A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Ten-Bold"/>
              </a:rPr>
              <a:t>constraint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specifies a condition that must be true. In UML, a constraint and is an extension of the semantics of a UML element to allow the addition of new rules or modifications to existing rules. Constraints in UML are written by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Ten-Roman"/>
              </a:rPr>
              <a:t>OCL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 (Object Constraint Language</a:t>
            </a:r>
            <a:r>
              <a:rPr lang="en-US" sz="2200" dirty="0"/>
              <a:t>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Ten-Roman"/>
              </a:rPr>
              <a:t>). 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>
              <a:solidFill>
                <a:srgbClr val="000000"/>
              </a:solidFill>
              <a:latin typeface="TimesTen-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8B71C-6759-27C4-E609-79D6CCCBC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938" y="3368061"/>
            <a:ext cx="6140594" cy="21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4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1. </a:t>
            </a:r>
            <a:r>
              <a:rPr lang="en-US" sz="5400" b="0" i="0" dirty="0"/>
              <a:t>UML DIAGRAMS</a:t>
            </a:r>
            <a:endParaRPr lang="en-US" sz="5400" dirty="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5176-AD43-EAE6-AD15-1A882F3A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85688-9530-E5EA-3210-A76612B55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70" y="1825963"/>
            <a:ext cx="7120677" cy="4458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6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2. Use case diagrams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8D024-C448-DD00-A29B-175DEBCE2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7716" y="1805437"/>
            <a:ext cx="6196084" cy="49328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82BB1-AAA0-43DE-B89A-E5D741763D94}"/>
              </a:ext>
            </a:extLst>
          </p:cNvPr>
          <p:cNvSpPr txBox="1"/>
          <p:nvPr/>
        </p:nvSpPr>
        <p:spPr>
          <a:xfrm>
            <a:off x="398127" y="3002936"/>
            <a:ext cx="45316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An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Ten-Bold"/>
              </a:rPr>
              <a:t>actor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initiates a use case.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A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Ten-Bold"/>
              </a:rPr>
              <a:t>use case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defines a sequence of interactions between the actor and the system.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01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2. Use case diagrams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27BED7-E083-CB95-9790-77965697B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684" y="1825625"/>
            <a:ext cx="10749442" cy="4995798"/>
          </a:xfrm>
        </p:spPr>
      </p:pic>
    </p:spTree>
    <p:extLst>
      <p:ext uri="{BB962C8B-B14F-4D97-AF65-F5344CB8AC3E}">
        <p14:creationId xmlns:p14="http://schemas.microsoft.com/office/powerpoint/2010/main" val="16626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3. Classes and objects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9DE17BD-EA3A-198B-CF2E-E340A4273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4757" y="1778215"/>
            <a:ext cx="6768755" cy="32022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4C3D7-6F71-43E9-AFB2-E226C6224B86}"/>
              </a:ext>
            </a:extLst>
          </p:cNvPr>
          <p:cNvSpPr txBox="1"/>
          <p:nvPr/>
        </p:nvSpPr>
        <p:spPr>
          <a:xfrm>
            <a:off x="838200" y="5073014"/>
            <a:ext cx="976752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TimesTen-Roman"/>
              </a:rPr>
              <a:t>To distinguish between a class (the type) and an object (an instance of the type), an object name is shown underlined. </a:t>
            </a:r>
          </a:p>
          <a:p>
            <a:r>
              <a:rPr lang="en-US" sz="2000" b="0" i="0" dirty="0">
                <a:effectLst/>
                <a:latin typeface="TimesTen-Roman"/>
              </a:rPr>
              <a:t>An object can be depicted in full with the object name separated by a colon from the class name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71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3. Classes and objects 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D7CA-CA23-C03D-4427-02758E805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A1E5D1-60C0-5367-B84F-BABD8CFD2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6" y="1825625"/>
            <a:ext cx="9306341" cy="43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4. Classes diagrams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D7CA-CA23-C03D-4427-02758E805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i="0" dirty="0">
                <a:effectLst/>
                <a:latin typeface="TimesTen-Roman"/>
              </a:rPr>
              <a:t>In a </a:t>
            </a:r>
            <a:r>
              <a:rPr lang="en-US" sz="2400" b="1" i="0" dirty="0">
                <a:effectLst/>
                <a:latin typeface="TimesTen-Bold"/>
              </a:rPr>
              <a:t>class diagram</a:t>
            </a:r>
            <a:r>
              <a:rPr lang="en-US" sz="2400" b="0" i="0" dirty="0">
                <a:effectLst/>
                <a:latin typeface="TimesTen-Roman"/>
              </a:rPr>
              <a:t>, </a:t>
            </a:r>
            <a:r>
              <a:rPr lang="en-US" sz="2400" b="1" i="0" dirty="0">
                <a:effectLst/>
                <a:latin typeface="TimesTen-Roman"/>
              </a:rPr>
              <a:t>classes</a:t>
            </a:r>
            <a:r>
              <a:rPr lang="en-US" sz="2400" b="0" i="0" dirty="0">
                <a:effectLst/>
                <a:latin typeface="TimesTen-Roman"/>
              </a:rPr>
              <a:t> are depicted as boxes, and relationships are depicted as lines connecting the boxes.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Ten-Roman"/>
              </a:rPr>
              <a:t>There are six main types of relationships between classes: inheritance , realization / implementation , composition , aggregation , association, and dependency.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BD684E-F292-6FCE-DF3B-0EDBF272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723" y="3777344"/>
            <a:ext cx="5224847" cy="260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7FF6-DC52-227C-AB11-50DBE4A3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4. Classes diagrams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D7CA-CA23-C03D-4427-02758E805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Ten-Bold"/>
              </a:rPr>
              <a:t>Visibility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Ten-Roman"/>
              </a:rPr>
              <a:t>refers to whether an element of the class is visible from outside the class:</a:t>
            </a:r>
          </a:p>
          <a:p>
            <a:pPr lvl="1">
              <a:lnSpc>
                <a:spcPct val="10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TimesTen-Bold"/>
              </a:rPr>
              <a:t>Public visibility</a:t>
            </a:r>
            <a:r>
              <a:rPr lang="en-US" b="0" i="0" dirty="0">
                <a:solidFill>
                  <a:srgbClr val="000000"/>
                </a:solidFill>
                <a:effectLst/>
                <a:latin typeface="TimesTen-Roman"/>
              </a:rPr>
              <a:t>, denoted with a </a:t>
            </a:r>
            <a:r>
              <a:rPr lang="en-US" b="0" i="0" dirty="0">
                <a:solidFill>
                  <a:srgbClr val="000000"/>
                </a:solidFill>
                <a:effectLst/>
                <a:latin typeface="MTSY"/>
              </a:rPr>
              <a:t>+ </a:t>
            </a:r>
            <a:r>
              <a:rPr lang="en-US" b="0" i="0" dirty="0">
                <a:solidFill>
                  <a:srgbClr val="000000"/>
                </a:solidFill>
                <a:effectLst/>
                <a:latin typeface="TimesTen-Roman"/>
              </a:rPr>
              <a:t>symbol, means that the element is visible from outside the class. </a:t>
            </a:r>
          </a:p>
          <a:p>
            <a:pPr lvl="1">
              <a:lnSpc>
                <a:spcPct val="10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TimesTen-Bold"/>
              </a:rPr>
              <a:t>Private visibility</a:t>
            </a:r>
            <a:r>
              <a:rPr lang="en-US" b="0" i="0" dirty="0">
                <a:solidFill>
                  <a:srgbClr val="000000"/>
                </a:solidFill>
                <a:effectLst/>
                <a:latin typeface="TimesTen-Roman"/>
              </a:rPr>
              <a:t>, denoted with a – symbol, means that the element is visible only from within the class that defines it and is thus hidden from other classes.</a:t>
            </a:r>
          </a:p>
          <a:p>
            <a:pPr lvl="1">
              <a:lnSpc>
                <a:spcPct val="10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TimesTen-Bold"/>
              </a:rPr>
              <a:t>Protected visibility</a:t>
            </a:r>
            <a:r>
              <a:rPr lang="en-US" b="0" i="0" dirty="0">
                <a:solidFill>
                  <a:srgbClr val="000000"/>
                </a:solidFill>
                <a:effectLst/>
                <a:latin typeface="TimesTen-Roman"/>
              </a:rPr>
              <a:t>, denoted with a # symbol, means that the element is visible from within the class that defines it and within all subclasses of the class.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5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18483</TotalTime>
  <Words>833</Words>
  <Application>Microsoft Office PowerPoint</Application>
  <PresentationFormat>Widescreen</PresentationFormat>
  <Paragraphs>85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FranklinGothic-Demi</vt:lpstr>
      <vt:lpstr>MTSY</vt:lpstr>
      <vt:lpstr>TimesTen-Bold</vt:lpstr>
      <vt:lpstr>TimesTen-Italic</vt:lpstr>
      <vt:lpstr>TimesTen-Roman</vt:lpstr>
      <vt:lpstr>Office Theme</vt:lpstr>
      <vt:lpstr>Chapter 2: Overview of the UML Notation </vt:lpstr>
      <vt:lpstr>Contents</vt:lpstr>
      <vt:lpstr>1. UML DIAGRAMS</vt:lpstr>
      <vt:lpstr>2. Use case diagrams </vt:lpstr>
      <vt:lpstr>2. Use case diagrams </vt:lpstr>
      <vt:lpstr>3. Classes and objects </vt:lpstr>
      <vt:lpstr>3. Classes and objects </vt:lpstr>
      <vt:lpstr>4. Classes diagrams</vt:lpstr>
      <vt:lpstr>4. Classes diagrams</vt:lpstr>
      <vt:lpstr>5. Interaction diagrams</vt:lpstr>
      <vt:lpstr>5.1 Interaction diagrams </vt:lpstr>
      <vt:lpstr>5.2 sequence diagrams </vt:lpstr>
      <vt:lpstr>6. State machine diagrams </vt:lpstr>
      <vt:lpstr>7. Packages </vt:lpstr>
      <vt:lpstr>7. Packages </vt:lpstr>
      <vt:lpstr>8. Concurrent communication diagrams </vt:lpstr>
      <vt:lpstr>8. Concurrent communication diagrams </vt:lpstr>
      <vt:lpstr>9. Deployment diagrams </vt:lpstr>
      <vt:lpstr>10. UML extension mechanisms </vt:lpstr>
      <vt:lpstr>10.1 Stereotype</vt:lpstr>
      <vt:lpstr>10.2 Tagged Values </vt:lpstr>
      <vt:lpstr>10.3 Constraints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Hue Chu Thi Minh</dc:creator>
  <cp:lastModifiedBy>Khiem Ngo Tuan</cp:lastModifiedBy>
  <cp:revision>218</cp:revision>
  <dcterms:created xsi:type="dcterms:W3CDTF">2023-08-12T02:23:53Z</dcterms:created>
  <dcterms:modified xsi:type="dcterms:W3CDTF">2024-09-04T11:21:43Z</dcterms:modified>
</cp:coreProperties>
</file>