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27"/>
  </p:notesMasterIdLst>
  <p:sldIdLst>
    <p:sldId id="256" r:id="rId2"/>
    <p:sldId id="277" r:id="rId3"/>
    <p:sldId id="454" r:id="rId4"/>
    <p:sldId id="450" r:id="rId5"/>
    <p:sldId id="472" r:id="rId6"/>
    <p:sldId id="471" r:id="rId7"/>
    <p:sldId id="473" r:id="rId8"/>
    <p:sldId id="476" r:id="rId9"/>
    <p:sldId id="474" r:id="rId10"/>
    <p:sldId id="477" r:id="rId11"/>
    <p:sldId id="478" r:id="rId12"/>
    <p:sldId id="479" r:id="rId13"/>
    <p:sldId id="480" r:id="rId14"/>
    <p:sldId id="494" r:id="rId15"/>
    <p:sldId id="481" r:id="rId16"/>
    <p:sldId id="484" r:id="rId17"/>
    <p:sldId id="482" r:id="rId18"/>
    <p:sldId id="483" r:id="rId19"/>
    <p:sldId id="455" r:id="rId20"/>
    <p:sldId id="470" r:id="rId21"/>
    <p:sldId id="485" r:id="rId22"/>
    <p:sldId id="486" r:id="rId23"/>
    <p:sldId id="490" r:id="rId24"/>
    <p:sldId id="492" r:id="rId25"/>
    <p:sldId id="4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3059" autoAdjust="0"/>
  </p:normalViewPr>
  <p:slideViewPr>
    <p:cSldViewPr snapToGrid="0">
      <p:cViewPr varScale="1">
        <p:scale>
          <a:sx n="56" d="100"/>
          <a:sy n="56" d="100"/>
        </p:scale>
        <p:origin x="10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AEC78-EA06-487F-AA6D-B4392BF7C91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7AB525-D5ED-452A-BC1A-58AA39D1AB67}">
      <dgm:prSet custT="1"/>
      <dgm:spPr/>
      <dgm:t>
        <a:bodyPr/>
        <a:lstStyle/>
        <a:p>
          <a:r>
            <a:rPr lang="en-US" sz="2000" b="0" i="0" dirty="0"/>
            <a:t>1. SOFTWARE LIFE CYCLE MODELS</a:t>
          </a:r>
          <a:endParaRPr lang="en-US" sz="2000" dirty="0"/>
        </a:p>
      </dgm:t>
    </dgm:pt>
    <dgm:pt modelId="{B5E302ED-C72E-40AD-A4C6-58889DD0359E}" type="parTrans" cxnId="{AC0DBA64-5B0A-4004-B412-CF576C89A831}">
      <dgm:prSet/>
      <dgm:spPr/>
      <dgm:t>
        <a:bodyPr/>
        <a:lstStyle/>
        <a:p>
          <a:endParaRPr lang="en-US"/>
        </a:p>
      </dgm:t>
    </dgm:pt>
    <dgm:pt modelId="{019C8D13-EDEB-4D40-B886-B591A475BAF1}" type="sibTrans" cxnId="{AC0DBA64-5B0A-4004-B412-CF576C89A831}">
      <dgm:prSet/>
      <dgm:spPr/>
      <dgm:t>
        <a:bodyPr/>
        <a:lstStyle/>
        <a:p>
          <a:endParaRPr lang="en-US"/>
        </a:p>
      </dgm:t>
    </dgm:pt>
    <dgm:pt modelId="{4F2126F1-A16F-4056-B527-DA63A892EDAC}">
      <dgm:prSet custT="1"/>
      <dgm:spPr/>
      <dgm:t>
        <a:bodyPr/>
        <a:lstStyle/>
        <a:p>
          <a:r>
            <a:rPr lang="en-US" sz="2000" b="0" i="0" dirty="0"/>
            <a:t>2. DESIGN VERIFICATION AND VALIDATION</a:t>
          </a:r>
          <a:endParaRPr lang="en-US" sz="2000" dirty="0"/>
        </a:p>
      </dgm:t>
    </dgm:pt>
    <dgm:pt modelId="{036F70A8-FB44-4735-9543-E5AB3A87C0AC}" type="parTrans" cxnId="{2522A870-53F0-4FD7-9BED-29DC049B67BD}">
      <dgm:prSet/>
      <dgm:spPr/>
      <dgm:t>
        <a:bodyPr/>
        <a:lstStyle/>
        <a:p>
          <a:endParaRPr lang="en-US"/>
        </a:p>
      </dgm:t>
    </dgm:pt>
    <dgm:pt modelId="{BBE73097-7985-4D11-9F4B-CDFEA143EF11}" type="sibTrans" cxnId="{2522A870-53F0-4FD7-9BED-29DC049B67BD}">
      <dgm:prSet/>
      <dgm:spPr/>
      <dgm:t>
        <a:bodyPr/>
        <a:lstStyle/>
        <a:p>
          <a:endParaRPr lang="en-US"/>
        </a:p>
      </dgm:t>
    </dgm:pt>
    <dgm:pt modelId="{2EDBACB7-D8A7-4F56-B205-0DBB5B394AC3}">
      <dgm:prSet custT="1"/>
      <dgm:spPr/>
      <dgm:t>
        <a:bodyPr/>
        <a:lstStyle/>
        <a:p>
          <a:r>
            <a:rPr lang="en-US" sz="2000" b="0" i="0" dirty="0"/>
            <a:t>3. SOFTWARE LIFE CYCLE ACTIVITIES</a:t>
          </a:r>
          <a:endParaRPr lang="en-US" sz="2000" dirty="0"/>
        </a:p>
      </dgm:t>
    </dgm:pt>
    <dgm:pt modelId="{FFC21380-A2D1-4B84-A8A4-A99CCA3764B9}" type="parTrans" cxnId="{ECFCB614-CB06-4D84-825D-744DFFB52DFE}">
      <dgm:prSet/>
      <dgm:spPr/>
      <dgm:t>
        <a:bodyPr/>
        <a:lstStyle/>
        <a:p>
          <a:endParaRPr lang="en-US"/>
        </a:p>
      </dgm:t>
    </dgm:pt>
    <dgm:pt modelId="{EFF1181C-B09B-4743-A24F-43E1C330CCFF}" type="sibTrans" cxnId="{ECFCB614-CB06-4D84-825D-744DFFB52DFE}">
      <dgm:prSet/>
      <dgm:spPr/>
      <dgm:t>
        <a:bodyPr/>
        <a:lstStyle/>
        <a:p>
          <a:endParaRPr lang="en-US"/>
        </a:p>
      </dgm:t>
    </dgm:pt>
    <dgm:pt modelId="{546E66F5-6FE8-49EA-BB65-E6EFEB5411D3}">
      <dgm:prSet custT="1"/>
      <dgm:spPr/>
      <dgm:t>
        <a:bodyPr/>
        <a:lstStyle/>
        <a:p>
          <a:r>
            <a:rPr lang="en-US" sz="2000" b="0" i="0" dirty="0"/>
            <a:t>4. SOFTWARE TESTING</a:t>
          </a:r>
          <a:endParaRPr lang="en-US" sz="2000" dirty="0"/>
        </a:p>
      </dgm:t>
    </dgm:pt>
    <dgm:pt modelId="{E5FA4D7C-9A89-49BD-A9F2-33484BFB612A}" type="parTrans" cxnId="{0BC267C2-C020-413F-8E8E-69570EC09B91}">
      <dgm:prSet/>
      <dgm:spPr/>
      <dgm:t>
        <a:bodyPr/>
        <a:lstStyle/>
        <a:p>
          <a:endParaRPr lang="en-US"/>
        </a:p>
      </dgm:t>
    </dgm:pt>
    <dgm:pt modelId="{FB5BB1FC-6363-446D-A9CA-CA72F6791979}" type="sibTrans" cxnId="{0BC267C2-C020-413F-8E8E-69570EC09B91}">
      <dgm:prSet/>
      <dgm:spPr/>
      <dgm:t>
        <a:bodyPr/>
        <a:lstStyle/>
        <a:p>
          <a:endParaRPr lang="en-US"/>
        </a:p>
      </dgm:t>
    </dgm:pt>
    <dgm:pt modelId="{F49BA799-0080-476F-8501-1D0B9AC9017C}" type="pres">
      <dgm:prSet presAssocID="{9F2AEC78-EA06-487F-AA6D-B4392BF7C915}" presName="diagram" presStyleCnt="0">
        <dgm:presLayoutVars>
          <dgm:dir/>
          <dgm:resizeHandles val="exact"/>
        </dgm:presLayoutVars>
      </dgm:prSet>
      <dgm:spPr/>
      <dgm:t>
        <a:bodyPr/>
        <a:lstStyle/>
        <a:p>
          <a:endParaRPr lang="en-US"/>
        </a:p>
      </dgm:t>
    </dgm:pt>
    <dgm:pt modelId="{DC103277-8F2C-41D1-8818-92E888D902B2}" type="pres">
      <dgm:prSet presAssocID="{2C7AB525-D5ED-452A-BC1A-58AA39D1AB67}" presName="node" presStyleLbl="node1" presStyleIdx="0" presStyleCnt="4">
        <dgm:presLayoutVars>
          <dgm:bulletEnabled val="1"/>
        </dgm:presLayoutVars>
      </dgm:prSet>
      <dgm:spPr/>
      <dgm:t>
        <a:bodyPr/>
        <a:lstStyle/>
        <a:p>
          <a:endParaRPr lang="en-US"/>
        </a:p>
      </dgm:t>
    </dgm:pt>
    <dgm:pt modelId="{8223B783-41D7-4B28-9664-4DA45EBC89E0}" type="pres">
      <dgm:prSet presAssocID="{019C8D13-EDEB-4D40-B886-B591A475BAF1}" presName="sibTrans" presStyleCnt="0"/>
      <dgm:spPr/>
    </dgm:pt>
    <dgm:pt modelId="{DCF7B8AE-F253-4C8F-BDFA-877304866C30}" type="pres">
      <dgm:prSet presAssocID="{4F2126F1-A16F-4056-B527-DA63A892EDAC}" presName="node" presStyleLbl="node1" presStyleIdx="1" presStyleCnt="4">
        <dgm:presLayoutVars>
          <dgm:bulletEnabled val="1"/>
        </dgm:presLayoutVars>
      </dgm:prSet>
      <dgm:spPr/>
      <dgm:t>
        <a:bodyPr/>
        <a:lstStyle/>
        <a:p>
          <a:endParaRPr lang="en-US"/>
        </a:p>
      </dgm:t>
    </dgm:pt>
    <dgm:pt modelId="{6D254CCF-DFEC-4C73-B88E-C31F1AC460F6}" type="pres">
      <dgm:prSet presAssocID="{BBE73097-7985-4D11-9F4B-CDFEA143EF11}" presName="sibTrans" presStyleCnt="0"/>
      <dgm:spPr/>
    </dgm:pt>
    <dgm:pt modelId="{9D175733-9235-41CF-B838-973FE8793F96}" type="pres">
      <dgm:prSet presAssocID="{2EDBACB7-D8A7-4F56-B205-0DBB5B394AC3}" presName="node" presStyleLbl="node1" presStyleIdx="2" presStyleCnt="4">
        <dgm:presLayoutVars>
          <dgm:bulletEnabled val="1"/>
        </dgm:presLayoutVars>
      </dgm:prSet>
      <dgm:spPr/>
      <dgm:t>
        <a:bodyPr/>
        <a:lstStyle/>
        <a:p>
          <a:endParaRPr lang="en-US"/>
        </a:p>
      </dgm:t>
    </dgm:pt>
    <dgm:pt modelId="{28E59566-465F-45EC-9F3D-84A95EB9CFB2}" type="pres">
      <dgm:prSet presAssocID="{EFF1181C-B09B-4743-A24F-43E1C330CCFF}" presName="sibTrans" presStyleCnt="0"/>
      <dgm:spPr/>
    </dgm:pt>
    <dgm:pt modelId="{4825F7BB-43E8-4E0B-BF8C-1405189DF68E}" type="pres">
      <dgm:prSet presAssocID="{546E66F5-6FE8-49EA-BB65-E6EFEB5411D3}" presName="node" presStyleLbl="node1" presStyleIdx="3" presStyleCnt="4">
        <dgm:presLayoutVars>
          <dgm:bulletEnabled val="1"/>
        </dgm:presLayoutVars>
      </dgm:prSet>
      <dgm:spPr/>
      <dgm:t>
        <a:bodyPr/>
        <a:lstStyle/>
        <a:p>
          <a:endParaRPr lang="en-US"/>
        </a:p>
      </dgm:t>
    </dgm:pt>
  </dgm:ptLst>
  <dgm:cxnLst>
    <dgm:cxn modelId="{01834EE9-49CD-4A90-B9B8-4C90B94D3CF0}" type="presOf" srcId="{2EDBACB7-D8A7-4F56-B205-0DBB5B394AC3}" destId="{9D175733-9235-41CF-B838-973FE8793F96}" srcOrd="0" destOrd="0" presId="urn:microsoft.com/office/officeart/2005/8/layout/default"/>
    <dgm:cxn modelId="{AC0DBA64-5B0A-4004-B412-CF576C89A831}" srcId="{9F2AEC78-EA06-487F-AA6D-B4392BF7C915}" destId="{2C7AB525-D5ED-452A-BC1A-58AA39D1AB67}" srcOrd="0" destOrd="0" parTransId="{B5E302ED-C72E-40AD-A4C6-58889DD0359E}" sibTransId="{019C8D13-EDEB-4D40-B886-B591A475BAF1}"/>
    <dgm:cxn modelId="{ECFCB614-CB06-4D84-825D-744DFFB52DFE}" srcId="{9F2AEC78-EA06-487F-AA6D-B4392BF7C915}" destId="{2EDBACB7-D8A7-4F56-B205-0DBB5B394AC3}" srcOrd="2" destOrd="0" parTransId="{FFC21380-A2D1-4B84-A8A4-A99CCA3764B9}" sibTransId="{EFF1181C-B09B-4743-A24F-43E1C330CCFF}"/>
    <dgm:cxn modelId="{59ED2AAB-8146-4C5B-812C-72AF4F964004}" type="presOf" srcId="{4F2126F1-A16F-4056-B527-DA63A892EDAC}" destId="{DCF7B8AE-F253-4C8F-BDFA-877304866C30}" srcOrd="0" destOrd="0" presId="urn:microsoft.com/office/officeart/2005/8/layout/default"/>
    <dgm:cxn modelId="{24F76D29-7C73-42B5-BE83-760308B8B54B}" type="presOf" srcId="{546E66F5-6FE8-49EA-BB65-E6EFEB5411D3}" destId="{4825F7BB-43E8-4E0B-BF8C-1405189DF68E}" srcOrd="0" destOrd="0" presId="urn:microsoft.com/office/officeart/2005/8/layout/default"/>
    <dgm:cxn modelId="{96BDE18B-2CE6-44D9-8CCB-824A963BB0EB}" type="presOf" srcId="{2C7AB525-D5ED-452A-BC1A-58AA39D1AB67}" destId="{DC103277-8F2C-41D1-8818-92E888D902B2}" srcOrd="0" destOrd="0" presId="urn:microsoft.com/office/officeart/2005/8/layout/default"/>
    <dgm:cxn modelId="{2522A870-53F0-4FD7-9BED-29DC049B67BD}" srcId="{9F2AEC78-EA06-487F-AA6D-B4392BF7C915}" destId="{4F2126F1-A16F-4056-B527-DA63A892EDAC}" srcOrd="1" destOrd="0" parTransId="{036F70A8-FB44-4735-9543-E5AB3A87C0AC}" sibTransId="{BBE73097-7985-4D11-9F4B-CDFEA143EF11}"/>
    <dgm:cxn modelId="{35CF9ECA-2D36-4648-82EA-7A7C26D3A37A}" type="presOf" srcId="{9F2AEC78-EA06-487F-AA6D-B4392BF7C915}" destId="{F49BA799-0080-476F-8501-1D0B9AC9017C}" srcOrd="0" destOrd="0" presId="urn:microsoft.com/office/officeart/2005/8/layout/default"/>
    <dgm:cxn modelId="{0BC267C2-C020-413F-8E8E-69570EC09B91}" srcId="{9F2AEC78-EA06-487F-AA6D-B4392BF7C915}" destId="{546E66F5-6FE8-49EA-BB65-E6EFEB5411D3}" srcOrd="3" destOrd="0" parTransId="{E5FA4D7C-9A89-49BD-A9F2-33484BFB612A}" sibTransId="{FB5BB1FC-6363-446D-A9CA-CA72F6791979}"/>
    <dgm:cxn modelId="{D0B78910-4494-4927-98D6-62FD22FFED00}" type="presParOf" srcId="{F49BA799-0080-476F-8501-1D0B9AC9017C}" destId="{DC103277-8F2C-41D1-8818-92E888D902B2}" srcOrd="0" destOrd="0" presId="urn:microsoft.com/office/officeart/2005/8/layout/default"/>
    <dgm:cxn modelId="{170AD741-FFAA-4064-9D88-AA4751A92BDB}" type="presParOf" srcId="{F49BA799-0080-476F-8501-1D0B9AC9017C}" destId="{8223B783-41D7-4B28-9664-4DA45EBC89E0}" srcOrd="1" destOrd="0" presId="urn:microsoft.com/office/officeart/2005/8/layout/default"/>
    <dgm:cxn modelId="{316CDEED-D664-4CC6-89CF-E01A10072110}" type="presParOf" srcId="{F49BA799-0080-476F-8501-1D0B9AC9017C}" destId="{DCF7B8AE-F253-4C8F-BDFA-877304866C30}" srcOrd="2" destOrd="0" presId="urn:microsoft.com/office/officeart/2005/8/layout/default"/>
    <dgm:cxn modelId="{3360ACA4-1288-4FE2-90D3-4AECE58986E1}" type="presParOf" srcId="{F49BA799-0080-476F-8501-1D0B9AC9017C}" destId="{6D254CCF-DFEC-4C73-B88E-C31F1AC460F6}" srcOrd="3" destOrd="0" presId="urn:microsoft.com/office/officeart/2005/8/layout/default"/>
    <dgm:cxn modelId="{6E3D0601-47CA-45FF-B3A9-35EE6035F810}" type="presParOf" srcId="{F49BA799-0080-476F-8501-1D0B9AC9017C}" destId="{9D175733-9235-41CF-B838-973FE8793F96}" srcOrd="4" destOrd="0" presId="urn:microsoft.com/office/officeart/2005/8/layout/default"/>
    <dgm:cxn modelId="{9F954086-D79D-474C-9D5B-8B18436AF5C1}" type="presParOf" srcId="{F49BA799-0080-476F-8501-1D0B9AC9017C}" destId="{28E59566-465F-45EC-9F3D-84A95EB9CFB2}" srcOrd="5" destOrd="0" presId="urn:microsoft.com/office/officeart/2005/8/layout/default"/>
    <dgm:cxn modelId="{9CBC1EA5-3B23-43A2-9A2F-B5023C40DB50}" type="presParOf" srcId="{F49BA799-0080-476F-8501-1D0B9AC9017C}" destId="{4825F7BB-43E8-4E0B-BF8C-1405189DF68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03277-8F2C-41D1-8818-92E888D902B2}">
      <dsp:nvSpPr>
        <dsp:cNvPr id="0" name=""/>
        <dsp:cNvSpPr/>
      </dsp:nvSpPr>
      <dsp:spPr>
        <a:xfrm>
          <a:off x="1742673"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1. SOFTWARE LIFE CYCLE MODELS</a:t>
          </a:r>
          <a:endParaRPr lang="en-US" sz="2000" kern="1200" dirty="0"/>
        </a:p>
      </dsp:txBody>
      <dsp:txXfrm>
        <a:off x="1742673" y="241"/>
        <a:ext cx="3347739" cy="2008643"/>
      </dsp:txXfrm>
    </dsp:sp>
    <dsp:sp modelId="{DCF7B8AE-F253-4C8F-BDFA-877304866C30}">
      <dsp:nvSpPr>
        <dsp:cNvPr id="0" name=""/>
        <dsp:cNvSpPr/>
      </dsp:nvSpPr>
      <dsp:spPr>
        <a:xfrm>
          <a:off x="5425186"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2. DESIGN VERIFICATION AND VALIDATION</a:t>
          </a:r>
          <a:endParaRPr lang="en-US" sz="2000" kern="1200" dirty="0"/>
        </a:p>
      </dsp:txBody>
      <dsp:txXfrm>
        <a:off x="5425186" y="241"/>
        <a:ext cx="3347739" cy="2008643"/>
      </dsp:txXfrm>
    </dsp:sp>
    <dsp:sp modelId="{9D175733-9235-41CF-B838-973FE8793F96}">
      <dsp:nvSpPr>
        <dsp:cNvPr id="0" name=""/>
        <dsp:cNvSpPr/>
      </dsp:nvSpPr>
      <dsp:spPr>
        <a:xfrm>
          <a:off x="1742673" y="2343658"/>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3. SOFTWARE LIFE CYCLE ACTIVITIES</a:t>
          </a:r>
          <a:endParaRPr lang="en-US" sz="2000" kern="1200" dirty="0"/>
        </a:p>
      </dsp:txBody>
      <dsp:txXfrm>
        <a:off x="1742673" y="2343658"/>
        <a:ext cx="3347739" cy="2008643"/>
      </dsp:txXfrm>
    </dsp:sp>
    <dsp:sp modelId="{4825F7BB-43E8-4E0B-BF8C-1405189DF68E}">
      <dsp:nvSpPr>
        <dsp:cNvPr id="0" name=""/>
        <dsp:cNvSpPr/>
      </dsp:nvSpPr>
      <dsp:spPr>
        <a:xfrm>
          <a:off x="5425186" y="2343658"/>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4. SOFTWARE TESTING</a:t>
          </a:r>
          <a:endParaRPr lang="en-US" sz="2000" kern="1200" dirty="0"/>
        </a:p>
      </dsp:txBody>
      <dsp:txXfrm>
        <a:off x="5425186" y="2343658"/>
        <a:ext cx="3347739" cy="20086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D1F50-AD22-4035-A713-E4FBF2342597}"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35C93-B240-425D-B7F6-6C450B8B7183}" type="slidenum">
              <a:rPr lang="en-US" smtClean="0"/>
              <a:t>‹#›</a:t>
            </a:fld>
            <a:endParaRPr lang="en-US"/>
          </a:p>
        </p:txBody>
      </p:sp>
    </p:spTree>
    <p:extLst>
      <p:ext uri="{BB962C8B-B14F-4D97-AF65-F5344CB8AC3E}">
        <p14:creationId xmlns:p14="http://schemas.microsoft.com/office/powerpoint/2010/main" val="186662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a:t>
            </a:fld>
            <a:endParaRPr lang="en-US"/>
          </a:p>
        </p:txBody>
      </p:sp>
    </p:spTree>
    <p:extLst>
      <p:ext uri="{BB962C8B-B14F-4D97-AF65-F5344CB8AC3E}">
        <p14:creationId xmlns:p14="http://schemas.microsoft.com/office/powerpoint/2010/main" val="491745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13</a:t>
            </a:fld>
            <a:endParaRPr lang="en-US"/>
          </a:p>
        </p:txBody>
      </p:sp>
    </p:spTree>
    <p:extLst>
      <p:ext uri="{BB962C8B-B14F-4D97-AF65-F5344CB8AC3E}">
        <p14:creationId xmlns:p14="http://schemas.microsoft.com/office/powerpoint/2010/main" val="243258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14</a:t>
            </a:fld>
            <a:endParaRPr lang="en-US"/>
          </a:p>
        </p:txBody>
      </p:sp>
    </p:spTree>
    <p:extLst>
      <p:ext uri="{BB962C8B-B14F-4D97-AF65-F5344CB8AC3E}">
        <p14:creationId xmlns:p14="http://schemas.microsoft.com/office/powerpoint/2010/main" val="3040293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15</a:t>
            </a:fld>
            <a:endParaRPr lang="en-US"/>
          </a:p>
        </p:txBody>
      </p:sp>
    </p:spTree>
    <p:extLst>
      <p:ext uri="{BB962C8B-B14F-4D97-AF65-F5344CB8AC3E}">
        <p14:creationId xmlns:p14="http://schemas.microsoft.com/office/powerpoint/2010/main" val="1770371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16</a:t>
            </a:fld>
            <a:endParaRPr lang="en-US"/>
          </a:p>
        </p:txBody>
      </p:sp>
    </p:spTree>
    <p:extLst>
      <p:ext uri="{BB962C8B-B14F-4D97-AF65-F5344CB8AC3E}">
        <p14:creationId xmlns:p14="http://schemas.microsoft.com/office/powerpoint/2010/main" val="85050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17</a:t>
            </a:fld>
            <a:endParaRPr lang="en-US"/>
          </a:p>
        </p:txBody>
      </p:sp>
    </p:spTree>
    <p:extLst>
      <p:ext uri="{BB962C8B-B14F-4D97-AF65-F5344CB8AC3E}">
        <p14:creationId xmlns:p14="http://schemas.microsoft.com/office/powerpoint/2010/main" val="2926523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18</a:t>
            </a:fld>
            <a:endParaRPr lang="en-US"/>
          </a:p>
        </p:txBody>
      </p:sp>
    </p:spTree>
    <p:extLst>
      <p:ext uri="{BB962C8B-B14F-4D97-AF65-F5344CB8AC3E}">
        <p14:creationId xmlns:p14="http://schemas.microsoft.com/office/powerpoint/2010/main" val="2056930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19</a:t>
            </a:fld>
            <a:endParaRPr lang="en-US"/>
          </a:p>
        </p:txBody>
      </p:sp>
    </p:spTree>
    <p:extLst>
      <p:ext uri="{BB962C8B-B14F-4D97-AF65-F5344CB8AC3E}">
        <p14:creationId xmlns:p14="http://schemas.microsoft.com/office/powerpoint/2010/main" val="1286755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20</a:t>
            </a:fld>
            <a:endParaRPr lang="en-US"/>
          </a:p>
        </p:txBody>
      </p:sp>
    </p:spTree>
    <p:extLst>
      <p:ext uri="{BB962C8B-B14F-4D97-AF65-F5344CB8AC3E}">
        <p14:creationId xmlns:p14="http://schemas.microsoft.com/office/powerpoint/2010/main" val="4161906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21</a:t>
            </a:fld>
            <a:endParaRPr lang="en-US"/>
          </a:p>
        </p:txBody>
      </p:sp>
    </p:spTree>
    <p:extLst>
      <p:ext uri="{BB962C8B-B14F-4D97-AF65-F5344CB8AC3E}">
        <p14:creationId xmlns:p14="http://schemas.microsoft.com/office/powerpoint/2010/main" val="335204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22</a:t>
            </a:fld>
            <a:endParaRPr lang="en-US"/>
          </a:p>
        </p:txBody>
      </p:sp>
    </p:spTree>
    <p:extLst>
      <p:ext uri="{BB962C8B-B14F-4D97-AF65-F5344CB8AC3E}">
        <p14:creationId xmlns:p14="http://schemas.microsoft.com/office/powerpoint/2010/main" val="3227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a:t>
            </a:fld>
            <a:endParaRPr lang="en-US"/>
          </a:p>
        </p:txBody>
      </p:sp>
    </p:spTree>
    <p:extLst>
      <p:ext uri="{BB962C8B-B14F-4D97-AF65-F5344CB8AC3E}">
        <p14:creationId xmlns:p14="http://schemas.microsoft.com/office/powerpoint/2010/main" val="3648521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23</a:t>
            </a:fld>
            <a:endParaRPr lang="en-US"/>
          </a:p>
        </p:txBody>
      </p:sp>
    </p:spTree>
    <p:extLst>
      <p:ext uri="{BB962C8B-B14F-4D97-AF65-F5344CB8AC3E}">
        <p14:creationId xmlns:p14="http://schemas.microsoft.com/office/powerpoint/2010/main" val="250423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24</a:t>
            </a:fld>
            <a:endParaRPr lang="en-US"/>
          </a:p>
        </p:txBody>
      </p:sp>
    </p:spTree>
    <p:extLst>
      <p:ext uri="{BB962C8B-B14F-4D97-AF65-F5344CB8AC3E}">
        <p14:creationId xmlns:p14="http://schemas.microsoft.com/office/powerpoint/2010/main" val="1269062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25</a:t>
            </a:fld>
            <a:endParaRPr lang="en-US"/>
          </a:p>
        </p:txBody>
      </p:sp>
    </p:spTree>
    <p:extLst>
      <p:ext uri="{BB962C8B-B14F-4D97-AF65-F5344CB8AC3E}">
        <p14:creationId xmlns:p14="http://schemas.microsoft.com/office/powerpoint/2010/main" val="310889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3</a:t>
            </a:fld>
            <a:endParaRPr lang="en-US"/>
          </a:p>
        </p:txBody>
      </p:sp>
    </p:spTree>
    <p:extLst>
      <p:ext uri="{BB962C8B-B14F-4D97-AF65-F5344CB8AC3E}">
        <p14:creationId xmlns:p14="http://schemas.microsoft.com/office/powerpoint/2010/main" val="310598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4</a:t>
            </a:fld>
            <a:endParaRPr lang="en-US"/>
          </a:p>
        </p:txBody>
      </p:sp>
    </p:spTree>
    <p:extLst>
      <p:ext uri="{BB962C8B-B14F-4D97-AF65-F5344CB8AC3E}">
        <p14:creationId xmlns:p14="http://schemas.microsoft.com/office/powerpoint/2010/main" val="2303042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5</a:t>
            </a:fld>
            <a:endParaRPr lang="en-US"/>
          </a:p>
        </p:txBody>
      </p:sp>
    </p:spTree>
    <p:extLst>
      <p:ext uri="{BB962C8B-B14F-4D97-AF65-F5344CB8AC3E}">
        <p14:creationId xmlns:p14="http://schemas.microsoft.com/office/powerpoint/2010/main" val="2337915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8</a:t>
            </a:fld>
            <a:endParaRPr lang="en-US"/>
          </a:p>
        </p:txBody>
      </p:sp>
    </p:spTree>
    <p:extLst>
      <p:ext uri="{BB962C8B-B14F-4D97-AF65-F5344CB8AC3E}">
        <p14:creationId xmlns:p14="http://schemas.microsoft.com/office/powerpoint/2010/main" val="930036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10</a:t>
            </a:fld>
            <a:endParaRPr lang="en-US"/>
          </a:p>
        </p:txBody>
      </p:sp>
    </p:spTree>
    <p:extLst>
      <p:ext uri="{BB962C8B-B14F-4D97-AF65-F5344CB8AC3E}">
        <p14:creationId xmlns:p14="http://schemas.microsoft.com/office/powerpoint/2010/main" val="1876376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11</a:t>
            </a:fld>
            <a:endParaRPr lang="en-US"/>
          </a:p>
        </p:txBody>
      </p:sp>
    </p:spTree>
    <p:extLst>
      <p:ext uri="{BB962C8B-B14F-4D97-AF65-F5344CB8AC3E}">
        <p14:creationId xmlns:p14="http://schemas.microsoft.com/office/powerpoint/2010/main" val="2603476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12</a:t>
            </a:fld>
            <a:endParaRPr lang="en-US"/>
          </a:p>
        </p:txBody>
      </p:sp>
    </p:spTree>
    <p:extLst>
      <p:ext uri="{BB962C8B-B14F-4D97-AF65-F5344CB8AC3E}">
        <p14:creationId xmlns:p14="http://schemas.microsoft.com/office/powerpoint/2010/main" val="389467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6B79-FA6D-690B-423D-0D992CB6F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F5205-F389-4E90-0B48-81D11302C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D6D09-E44A-282C-619B-E07FA6B2980A}"/>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565B2310-A73D-539D-E1E1-CA1E781E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1FF2-DD7A-8C1C-7D3B-0F7BF604C56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9467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4814-8258-E27B-EE29-CBB00FE51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D6467-0640-AD51-C356-2551D1C4C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E18B1-310B-0835-6AA7-EC653DB66441}"/>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F852B4EA-17CA-8841-53DD-6F2004771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F2F3-D73E-EAB0-1255-9A92498E310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956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B0F85-64CD-8AFA-F2CE-CA12632A669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D6B2E-F5BF-2034-C132-46319BF90E0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AD306-A31C-57D4-1BEC-31B00A7289F9}"/>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1BC625D4-3A15-3FD7-3752-65AA73294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62176-2415-861F-DDF8-577BEC7ECEA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4660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7F4D-68C0-DD8E-A677-CBF72E216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BE1DB-5F14-06A4-B677-5059BA4B7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D5A55-9C34-56A5-1F2C-19FEF227E8DD}"/>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4513EFC0-67DC-3738-6304-3F7DDE83B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B064C-F47A-A37E-5AD3-067D569607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2941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1BC1-7C5C-25A7-9526-CD8EA68DF3D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8A6854-BEA2-C8CE-C60A-32643DB06651}"/>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F7FDC-D7D8-600D-2E47-F84EA9F10C4B}"/>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5" name="Footer Placeholder 4">
            <a:extLst>
              <a:ext uri="{FF2B5EF4-FFF2-40B4-BE49-F238E27FC236}">
                <a16:creationId xmlns:a16="http://schemas.microsoft.com/office/drawing/2014/main" id="{F8F84795-0441-B797-96B5-40C26566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89218-7E11-07C5-D4DC-9E4D7CD6B7B4}"/>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5258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864E-B35D-4D41-94F5-845BD25F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0436-54FB-29E6-B05C-642F89CBF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C2E462-D449-7265-FDEC-1B1781806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9803F-C275-36E6-2DF6-E1AC08221538}"/>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6" name="Footer Placeholder 5">
            <a:extLst>
              <a:ext uri="{FF2B5EF4-FFF2-40B4-BE49-F238E27FC236}">
                <a16:creationId xmlns:a16="http://schemas.microsoft.com/office/drawing/2014/main" id="{D7A0CFD0-3AE5-9E17-B7EE-CA724EAAB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2E8B9-E3C4-20FC-8E16-55725ED2774B}"/>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1186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0F2F-BCF5-6F5F-4334-99819128819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2471DC-7D4B-9E22-3D1B-F35DBD466E9C}"/>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63A9D-2CA2-F912-CDB6-605494BAA2C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F9315-E3DD-7B2B-DE08-CA731AC7D02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70BF2-407D-DDF9-DEC3-BF1861FE381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587515-9877-A568-58AB-0E3300F99EF3}"/>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8" name="Footer Placeholder 7">
            <a:extLst>
              <a:ext uri="{FF2B5EF4-FFF2-40B4-BE49-F238E27FC236}">
                <a16:creationId xmlns:a16="http://schemas.microsoft.com/office/drawing/2014/main" id="{BB6A5FBF-E5FF-6093-B829-C0BEB2D3CF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C7ACF-2DC5-1869-9FA0-D05EDC588F03}"/>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2026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A281-4D42-44F4-B143-4489E6CDE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0D723-85CB-BC5D-59BF-BCA45CCD50CB}"/>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4" name="Footer Placeholder 3">
            <a:extLst>
              <a:ext uri="{FF2B5EF4-FFF2-40B4-BE49-F238E27FC236}">
                <a16:creationId xmlns:a16="http://schemas.microsoft.com/office/drawing/2014/main" id="{314C790E-E0EA-301D-98CE-0124582F1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829034-41CA-55E9-BE44-E5324C02D52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9973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35C9F-B46B-28B8-A77B-DC47656B5891}"/>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3" name="Footer Placeholder 2">
            <a:extLst>
              <a:ext uri="{FF2B5EF4-FFF2-40B4-BE49-F238E27FC236}">
                <a16:creationId xmlns:a16="http://schemas.microsoft.com/office/drawing/2014/main" id="{A2179E1E-D9AF-0F7F-8B16-E4D39C876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6A5ED8-D73B-6B10-778D-0F8DB5D0B8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2275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CC5C-246B-5B83-49D2-D5C2715BB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E8EEB-86A6-7433-0F8B-F40087F136F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3F0BB-A6B5-3304-AFAC-E115CE130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5E9C8-F69E-0687-CA87-824BA5B9798F}"/>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6" name="Footer Placeholder 5">
            <a:extLst>
              <a:ext uri="{FF2B5EF4-FFF2-40B4-BE49-F238E27FC236}">
                <a16:creationId xmlns:a16="http://schemas.microsoft.com/office/drawing/2014/main" id="{66F4C44E-C207-EBF6-C5EC-7E9BDD6A9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FC2B0-8FE0-D98E-478D-938991641E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8808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783D-28C3-E16C-C7DA-72D2A898C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2BB68-AE86-EBBF-79B3-FD6055986985}"/>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5A2A2-44E1-22A8-7302-0C7887D7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03F75-F97C-CC09-FB5C-350B9394504E}"/>
              </a:ext>
            </a:extLst>
          </p:cNvPr>
          <p:cNvSpPr>
            <a:spLocks noGrp="1"/>
          </p:cNvSpPr>
          <p:nvPr>
            <p:ph type="dt" sz="half" idx="10"/>
          </p:nvPr>
        </p:nvSpPr>
        <p:spPr/>
        <p:txBody>
          <a:bodyPr/>
          <a:lstStyle/>
          <a:p>
            <a:fld id="{FD2766A6-3C10-4AB8-86A1-BB1F0CDA7EFE}" type="datetimeFigureOut">
              <a:rPr lang="en-US" smtClean="0"/>
              <a:t>9/6/2024</a:t>
            </a:fld>
            <a:endParaRPr lang="en-US"/>
          </a:p>
        </p:txBody>
      </p:sp>
      <p:sp>
        <p:nvSpPr>
          <p:cNvPr id="6" name="Footer Placeholder 5">
            <a:extLst>
              <a:ext uri="{FF2B5EF4-FFF2-40B4-BE49-F238E27FC236}">
                <a16:creationId xmlns:a16="http://schemas.microsoft.com/office/drawing/2014/main" id="{FF917A96-3AC0-E936-2C05-DE603B86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F4C1C-7B6A-A60D-6518-1B3BD7747C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8274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B81B1-F5BC-F1FA-2B3A-3F562C4F588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7DFAF-96AC-1C21-0919-8B5BE82B0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18368-47DE-4B4B-1D77-27BFFD5A71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9/6/2024</a:t>
            </a:fld>
            <a:endParaRPr lang="en-US" dirty="0"/>
          </a:p>
        </p:txBody>
      </p:sp>
      <p:sp>
        <p:nvSpPr>
          <p:cNvPr id="5" name="Footer Placeholder 4">
            <a:extLst>
              <a:ext uri="{FF2B5EF4-FFF2-40B4-BE49-F238E27FC236}">
                <a16:creationId xmlns:a16="http://schemas.microsoft.com/office/drawing/2014/main" id="{A21AB598-90B6-8BD1-B3EF-88B459168E3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38597-3DB4-B03D-5154-196DE2F9A84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72235196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48FE-36D8-2E17-09AB-0706DC33830D}"/>
              </a:ext>
            </a:extLst>
          </p:cNvPr>
          <p:cNvSpPr>
            <a:spLocks noGrp="1"/>
          </p:cNvSpPr>
          <p:nvPr>
            <p:ph type="ctrTitle"/>
          </p:nvPr>
        </p:nvSpPr>
        <p:spPr>
          <a:xfrm>
            <a:off x="838201" y="596644"/>
            <a:ext cx="10746213" cy="2496008"/>
          </a:xfrm>
        </p:spPr>
        <p:txBody>
          <a:bodyPr anchor="b">
            <a:normAutofit/>
          </a:bodyPr>
          <a:lstStyle/>
          <a:p>
            <a:r>
              <a:rPr lang="en-US" b="0" i="0" dirty="0">
                <a:solidFill>
                  <a:schemeClr val="tx1"/>
                </a:solidFill>
                <a:effectLst/>
                <a:latin typeface="FranklinGothic-Demi"/>
              </a:rPr>
              <a:t>Chapter 3</a:t>
            </a:r>
            <a:r>
              <a:rPr lang="en-US" dirty="0">
                <a:latin typeface="FranklinGothic-Demi"/>
              </a:rPr>
              <a:t>: Software Life Cycle Models and Processes </a:t>
            </a:r>
          </a:p>
        </p:txBody>
      </p:sp>
      <p:pic>
        <p:nvPicPr>
          <p:cNvPr id="4" name="Picture 2" descr="A logo for a university&#10;&#10;Description automatically generated">
            <a:extLst>
              <a:ext uri="{FF2B5EF4-FFF2-40B4-BE49-F238E27FC236}">
                <a16:creationId xmlns:a16="http://schemas.microsoft.com/office/drawing/2014/main" id="{290C80ED-1C87-B7AA-789C-C965D53280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3357317"/>
            <a:ext cx="5224939" cy="286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12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11141765" cy="1325563"/>
          </a:xfrm>
        </p:spPr>
        <p:txBody>
          <a:bodyPr>
            <a:normAutofit fontScale="90000"/>
          </a:bodyPr>
          <a:lstStyle/>
          <a:p>
            <a:r>
              <a:rPr lang="en-US" sz="5400" dirty="0"/>
              <a:t>1.4 Evolutionary Prototyping by Incremental Development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035748" cy="4351338"/>
          </a:xfrm>
        </p:spPr>
        <p:txBody>
          <a:bodyPr>
            <a:normAutofit/>
          </a:bodyPr>
          <a:lstStyle/>
          <a:p>
            <a:pPr>
              <a:lnSpc>
                <a:spcPct val="100000"/>
              </a:lnSpc>
            </a:pPr>
            <a:r>
              <a:rPr lang="en-US" sz="2200" b="0" i="0" dirty="0">
                <a:effectLst/>
                <a:latin typeface="TimesTen-Roman"/>
              </a:rPr>
              <a:t>The evolutionary prototyping approach is a form of incremental development in which the prototype evolves through several intermediate operational systems into the delivered system.</a:t>
            </a:r>
          </a:p>
          <a:p>
            <a:pPr>
              <a:lnSpc>
                <a:spcPct val="100000"/>
              </a:lnSpc>
            </a:pPr>
            <a:r>
              <a:rPr lang="en-US" sz="2200" dirty="0"/>
              <a:t>One objective of the evolutionary prototyping approach is to have a subset of the system working early, which is then gradually built on. </a:t>
            </a:r>
            <a:r>
              <a:rPr lang="en-US" sz="1600" dirty="0"/>
              <a:t/>
            </a:r>
            <a:br>
              <a:rPr lang="en-US" sz="1600" dirty="0"/>
            </a:br>
            <a:endParaRPr lang="en-US" sz="3600" dirty="0"/>
          </a:p>
        </p:txBody>
      </p:sp>
      <p:pic>
        <p:nvPicPr>
          <p:cNvPr id="5" name="Picture 4">
            <a:extLst>
              <a:ext uri="{FF2B5EF4-FFF2-40B4-BE49-F238E27FC236}">
                <a16:creationId xmlns:a16="http://schemas.microsoft.com/office/drawing/2014/main" id="{0414D920-C52A-5C8B-E654-45FAA32AEB7F}"/>
              </a:ext>
            </a:extLst>
          </p:cNvPr>
          <p:cNvPicPr>
            <a:picLocks noChangeAspect="1"/>
          </p:cNvPicPr>
          <p:nvPr/>
        </p:nvPicPr>
        <p:blipFill>
          <a:blip r:embed="rId3"/>
          <a:stretch>
            <a:fillRect/>
          </a:stretch>
        </p:blipFill>
        <p:spPr>
          <a:xfrm>
            <a:off x="5261113" y="3368061"/>
            <a:ext cx="6389316" cy="3388264"/>
          </a:xfrm>
          <a:prstGeom prst="rect">
            <a:avLst/>
          </a:prstGeom>
        </p:spPr>
      </p:pic>
    </p:spTree>
    <p:extLst>
      <p:ext uri="{BB962C8B-B14F-4D97-AF65-F5344CB8AC3E}">
        <p14:creationId xmlns:p14="http://schemas.microsoft.com/office/powerpoint/2010/main" val="1899218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11141765" cy="1325563"/>
          </a:xfrm>
        </p:spPr>
        <p:txBody>
          <a:bodyPr>
            <a:normAutofit fontScale="90000"/>
          </a:bodyPr>
          <a:lstStyle/>
          <a:p>
            <a:r>
              <a:rPr lang="en-US" sz="5400" dirty="0"/>
              <a:t>1.5 Combining Throwaway Prototyping and Incremental Development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035748" cy="4351338"/>
          </a:xfrm>
        </p:spPr>
        <p:txBody>
          <a:bodyPr>
            <a:normAutofit/>
          </a:bodyPr>
          <a:lstStyle/>
          <a:p>
            <a:pPr>
              <a:lnSpc>
                <a:spcPct val="100000"/>
              </a:lnSpc>
            </a:pPr>
            <a:r>
              <a:rPr lang="en-US" sz="2200" i="0" dirty="0">
                <a:effectLst/>
                <a:latin typeface="TimesTen-Roman"/>
              </a:rPr>
              <a:t>With the incremental development life cycle model approach, a working system in the form of an evolutionary prototype is available significantly earlier than with the conventional waterfall life cycle.</a:t>
            </a:r>
          </a:p>
          <a:p>
            <a:pPr>
              <a:lnSpc>
                <a:spcPct val="100000"/>
              </a:lnSpc>
            </a:pPr>
            <a:r>
              <a:rPr lang="en-US" sz="2200" dirty="0">
                <a:latin typeface="TimesTen-Roman"/>
              </a:rPr>
              <a:t>It is also possible to combine throwaway prototyping and incremental development. A throwaway prototyping exercise is carried out to clarify the requirements. After the requirements are understood and a specification is developed, an incremental development life cycle is pursued. After subsequent increments, further changes in requirements might be necessary owing to changes in the user environment.</a:t>
            </a:r>
            <a:br>
              <a:rPr lang="en-US" sz="2200" dirty="0">
                <a:latin typeface="TimesTen-Roman"/>
              </a:rPr>
            </a:br>
            <a:endParaRPr lang="en-US" sz="2200" dirty="0">
              <a:latin typeface="TimesTen-Roman"/>
            </a:endParaRPr>
          </a:p>
          <a:p>
            <a:pPr marL="0" indent="0">
              <a:lnSpc>
                <a:spcPct val="100000"/>
              </a:lnSpc>
              <a:buNone/>
            </a:pPr>
            <a:endParaRPr lang="en-US" sz="3600" dirty="0"/>
          </a:p>
        </p:txBody>
      </p:sp>
    </p:spTree>
    <p:extLst>
      <p:ext uri="{BB962C8B-B14F-4D97-AF65-F5344CB8AC3E}">
        <p14:creationId xmlns:p14="http://schemas.microsoft.com/office/powerpoint/2010/main" val="1493678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11141765" cy="1325563"/>
          </a:xfrm>
        </p:spPr>
        <p:txBody>
          <a:bodyPr>
            <a:normAutofit fontScale="90000"/>
          </a:bodyPr>
          <a:lstStyle/>
          <a:p>
            <a:r>
              <a:rPr lang="en-US" sz="5400" dirty="0"/>
              <a:t>1.5 Combining Throwaway Prototyping and Incremental Development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035748" cy="4351338"/>
          </a:xfrm>
        </p:spPr>
        <p:txBody>
          <a:bodyPr>
            <a:normAutofit/>
          </a:bodyPr>
          <a:lstStyle/>
          <a:p>
            <a:pPr>
              <a:lnSpc>
                <a:spcPct val="100000"/>
              </a:lnSpc>
            </a:pPr>
            <a:r>
              <a:rPr lang="en-US" sz="2200" dirty="0">
                <a:solidFill>
                  <a:srgbClr val="000000"/>
                </a:solidFill>
                <a:latin typeface="TimesTen-Roman"/>
              </a:rPr>
              <a:t/>
            </a:r>
            <a:br>
              <a:rPr lang="en-US" sz="2200" dirty="0">
                <a:solidFill>
                  <a:srgbClr val="000000"/>
                </a:solidFill>
                <a:latin typeface="TimesTen-Roman"/>
              </a:rPr>
            </a:br>
            <a:endParaRPr lang="en-US" sz="2200" dirty="0">
              <a:solidFill>
                <a:srgbClr val="000000"/>
              </a:solidFill>
              <a:latin typeface="TimesTen-Roman"/>
            </a:endParaRPr>
          </a:p>
          <a:p>
            <a:pPr marL="0" indent="0">
              <a:lnSpc>
                <a:spcPct val="100000"/>
              </a:lnSpc>
              <a:buNone/>
            </a:pPr>
            <a:endParaRPr lang="en-US" sz="3600" dirty="0"/>
          </a:p>
        </p:txBody>
      </p:sp>
      <p:pic>
        <p:nvPicPr>
          <p:cNvPr id="3" name="Picture 2">
            <a:extLst>
              <a:ext uri="{FF2B5EF4-FFF2-40B4-BE49-F238E27FC236}">
                <a16:creationId xmlns:a16="http://schemas.microsoft.com/office/drawing/2014/main" id="{6A1730C6-8F70-4EBE-E6A9-4E4B76A886FE}"/>
              </a:ext>
            </a:extLst>
          </p:cNvPr>
          <p:cNvPicPr>
            <a:picLocks noChangeAspect="1"/>
          </p:cNvPicPr>
          <p:nvPr/>
        </p:nvPicPr>
        <p:blipFill>
          <a:blip r:embed="rId3"/>
          <a:stretch>
            <a:fillRect/>
          </a:stretch>
        </p:blipFill>
        <p:spPr>
          <a:xfrm>
            <a:off x="2422129" y="1863381"/>
            <a:ext cx="8637662" cy="4543770"/>
          </a:xfrm>
          <a:prstGeom prst="rect">
            <a:avLst/>
          </a:prstGeom>
        </p:spPr>
      </p:pic>
    </p:spTree>
    <p:extLst>
      <p:ext uri="{BB962C8B-B14F-4D97-AF65-F5344CB8AC3E}">
        <p14:creationId xmlns:p14="http://schemas.microsoft.com/office/powerpoint/2010/main" val="258131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11141765" cy="1325563"/>
          </a:xfrm>
        </p:spPr>
        <p:txBody>
          <a:bodyPr>
            <a:normAutofit/>
          </a:bodyPr>
          <a:lstStyle/>
          <a:p>
            <a:r>
              <a:rPr lang="en-US" sz="5400" dirty="0"/>
              <a:t>1.6 Spiral Model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r>
              <a:rPr lang="en-US" dirty="0"/>
              <a:t>The </a:t>
            </a:r>
            <a:r>
              <a:rPr lang="en-US" b="1" dirty="0"/>
              <a:t>spiral model </a:t>
            </a:r>
            <a:r>
              <a:rPr lang="en-US" dirty="0"/>
              <a:t>is a risk-driven process model originally developed by Boehm (1988) to address known problems with earlier process models of the software life </a:t>
            </a:r>
            <a:r>
              <a:rPr lang="en-US" dirty="0" smtClean="0"/>
              <a:t>cycle.</a:t>
            </a:r>
            <a:r>
              <a:rPr lang="en-US" dirty="0"/>
              <a:t/>
            </a:r>
            <a:br>
              <a:rPr lang="en-US" dirty="0"/>
            </a:br>
            <a:endParaRPr lang="en-US" dirty="0"/>
          </a:p>
        </p:txBody>
      </p:sp>
    </p:spTree>
    <p:extLst>
      <p:ext uri="{BB962C8B-B14F-4D97-AF65-F5344CB8AC3E}">
        <p14:creationId xmlns:p14="http://schemas.microsoft.com/office/powerpoint/2010/main" val="3780071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11141765" cy="1325563"/>
          </a:xfrm>
        </p:spPr>
        <p:txBody>
          <a:bodyPr>
            <a:normAutofit/>
          </a:bodyPr>
          <a:lstStyle/>
          <a:p>
            <a:r>
              <a:rPr lang="en-US" sz="5400" dirty="0"/>
              <a:t>1.6 Spiral Model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494155"/>
            <a:ext cx="5762671" cy="4351338"/>
          </a:xfrm>
        </p:spPr>
        <p:txBody>
          <a:bodyPr>
            <a:noAutofit/>
          </a:bodyPr>
          <a:lstStyle/>
          <a:p>
            <a:pPr marL="0" indent="0">
              <a:lnSpc>
                <a:spcPct val="100000"/>
              </a:lnSpc>
              <a:buNone/>
            </a:pPr>
            <a:r>
              <a:rPr lang="en-US" sz="2000" b="0" i="0" dirty="0">
                <a:effectLst/>
                <a:latin typeface="TimesTen-Roman"/>
              </a:rPr>
              <a:t>In the spiral model, the radial coordinate represents cost, and the angular coordinate represents progress in completion of a cycle of the model. It consists:</a:t>
            </a:r>
            <a:endParaRPr lang="en-US" sz="2000" dirty="0">
              <a:latin typeface="TimesTen-Roman"/>
            </a:endParaRPr>
          </a:p>
          <a:p>
            <a:pPr marL="0" indent="0">
              <a:lnSpc>
                <a:spcPct val="100000"/>
              </a:lnSpc>
              <a:buNone/>
            </a:pPr>
            <a:r>
              <a:rPr lang="en-US" sz="2000" b="1" i="0" dirty="0">
                <a:effectLst/>
                <a:latin typeface="TimesTen-Roman"/>
              </a:rPr>
              <a:t>1. </a:t>
            </a:r>
            <a:r>
              <a:rPr lang="en-US" sz="2000" b="1" i="0" dirty="0">
                <a:effectLst/>
                <a:latin typeface="TimesTen-Bold"/>
              </a:rPr>
              <a:t>Define objectives, alternatives, and constraints. </a:t>
            </a:r>
            <a:r>
              <a:rPr lang="en-US" sz="2000" b="0" i="0" dirty="0">
                <a:effectLst/>
                <a:latin typeface="TimesTen-Roman"/>
              </a:rPr>
              <a:t>Detailed planning for this cycle: identify goals and alternative approaches to achieving them.</a:t>
            </a:r>
            <a:br>
              <a:rPr lang="en-US" sz="2000" b="0" i="0" dirty="0">
                <a:effectLst/>
                <a:latin typeface="TimesTen-Roman"/>
              </a:rPr>
            </a:br>
            <a:r>
              <a:rPr lang="en-US" sz="2000" b="0" i="0" dirty="0">
                <a:effectLst/>
                <a:latin typeface="TimesTen-Roman"/>
              </a:rPr>
              <a:t>2. </a:t>
            </a:r>
            <a:r>
              <a:rPr lang="en-US" sz="2000" b="1" i="0" dirty="0">
                <a:effectLst/>
                <a:latin typeface="TimesTen-Bold"/>
              </a:rPr>
              <a:t>Analyze risks. </a:t>
            </a:r>
            <a:r>
              <a:rPr lang="en-US" sz="2000" b="0" i="0" dirty="0">
                <a:effectLst/>
                <a:latin typeface="TimesTen-Roman"/>
              </a:rPr>
              <a:t>Detailed assessment of current project risks; plan activities to be performed to alleviate these risks.</a:t>
            </a:r>
            <a:br>
              <a:rPr lang="en-US" sz="2000" b="0" i="0" dirty="0">
                <a:effectLst/>
                <a:latin typeface="TimesTen-Roman"/>
              </a:rPr>
            </a:br>
            <a:r>
              <a:rPr lang="en-US" sz="2000" b="0" i="0" dirty="0">
                <a:effectLst/>
                <a:latin typeface="TimesTen-Roman"/>
              </a:rPr>
              <a:t>3. </a:t>
            </a:r>
            <a:r>
              <a:rPr lang="en-US" sz="2000" b="1" i="0" dirty="0">
                <a:effectLst/>
                <a:latin typeface="TimesTen-Bold"/>
              </a:rPr>
              <a:t>Develop product. </a:t>
            </a:r>
            <a:r>
              <a:rPr lang="en-US" sz="2000" b="0" i="0" dirty="0">
                <a:effectLst/>
                <a:latin typeface="TimesTen-Roman"/>
              </a:rPr>
              <a:t>Work on developing product, such as requirements analysis, design, or coding.</a:t>
            </a:r>
            <a:br>
              <a:rPr lang="en-US" sz="2000" b="0" i="0" dirty="0">
                <a:effectLst/>
                <a:latin typeface="TimesTen-Roman"/>
              </a:rPr>
            </a:br>
            <a:r>
              <a:rPr lang="en-US" sz="2000" b="0" i="0" dirty="0">
                <a:effectLst/>
                <a:latin typeface="TimesTen-Roman"/>
              </a:rPr>
              <a:t>4. </a:t>
            </a:r>
            <a:r>
              <a:rPr lang="en-US" sz="2000" b="1" i="0" dirty="0">
                <a:effectLst/>
                <a:latin typeface="TimesTen-Bold"/>
              </a:rPr>
              <a:t>Plan next cycle. </a:t>
            </a:r>
            <a:r>
              <a:rPr lang="en-US" sz="2000" b="0" i="0" dirty="0">
                <a:effectLst/>
                <a:latin typeface="TimesTen-Roman"/>
              </a:rPr>
              <a:t>Assess progress made on this cycle and start planning for next cycle.</a:t>
            </a:r>
            <a:r>
              <a:rPr lang="en-US" sz="2000" dirty="0"/>
              <a:t> </a:t>
            </a:r>
          </a:p>
        </p:txBody>
      </p:sp>
      <p:pic>
        <p:nvPicPr>
          <p:cNvPr id="6" name="Picture 5">
            <a:extLst>
              <a:ext uri="{FF2B5EF4-FFF2-40B4-BE49-F238E27FC236}">
                <a16:creationId xmlns:a16="http://schemas.microsoft.com/office/drawing/2014/main" id="{D0E73200-AD07-4880-7673-81CCA0296284}"/>
              </a:ext>
            </a:extLst>
          </p:cNvPr>
          <p:cNvPicPr>
            <a:picLocks noChangeAspect="1"/>
          </p:cNvPicPr>
          <p:nvPr/>
        </p:nvPicPr>
        <p:blipFill>
          <a:blip r:embed="rId3"/>
          <a:stretch>
            <a:fillRect/>
          </a:stretch>
        </p:blipFill>
        <p:spPr>
          <a:xfrm>
            <a:off x="6728790" y="1604221"/>
            <a:ext cx="5463209" cy="4499590"/>
          </a:xfrm>
          <a:prstGeom prst="rect">
            <a:avLst/>
          </a:prstGeom>
        </p:spPr>
      </p:pic>
    </p:spTree>
    <p:extLst>
      <p:ext uri="{BB962C8B-B14F-4D97-AF65-F5344CB8AC3E}">
        <p14:creationId xmlns:p14="http://schemas.microsoft.com/office/powerpoint/2010/main" val="2968597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11141765" cy="1325563"/>
          </a:xfrm>
        </p:spPr>
        <p:txBody>
          <a:bodyPr>
            <a:normAutofit fontScale="90000"/>
          </a:bodyPr>
          <a:lstStyle/>
          <a:p>
            <a:r>
              <a:rPr lang="en-US" sz="5400" dirty="0"/>
              <a:t>1.7 Unified Software Development Process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141764" cy="4351338"/>
          </a:xfrm>
        </p:spPr>
        <p:txBody>
          <a:bodyPr>
            <a:noAutofit/>
          </a:bodyPr>
          <a:lstStyle/>
          <a:p>
            <a:pPr>
              <a:lnSpc>
                <a:spcPct val="100000"/>
              </a:lnSpc>
            </a:pPr>
            <a:r>
              <a:rPr lang="en-US" sz="2200" b="0" i="0" dirty="0">
                <a:effectLst/>
                <a:latin typeface="TimesTen-Roman"/>
              </a:rPr>
              <a:t>The Unified Software Development Process (</a:t>
            </a:r>
            <a:r>
              <a:rPr lang="en-US" sz="2200" b="1" i="0" dirty="0">
                <a:effectLst/>
                <a:latin typeface="TimesTen-Roman"/>
              </a:rPr>
              <a:t>USDP</a:t>
            </a:r>
            <a:r>
              <a:rPr lang="en-US" sz="2200" b="0" i="0" dirty="0">
                <a:effectLst/>
                <a:latin typeface="TimesTen-Roman"/>
              </a:rPr>
              <a:t>) (Jacobson et al. (1999)) is a use case–driven software process that uses the UML notation</a:t>
            </a:r>
            <a:r>
              <a:rPr lang="en-US" sz="2200" dirty="0">
                <a:latin typeface="TimesTen-Roman"/>
              </a:rPr>
              <a:t>. It </a:t>
            </a:r>
            <a:r>
              <a:rPr lang="en-US" sz="2200" b="0" i="0" dirty="0">
                <a:effectLst/>
                <a:latin typeface="TimesTen-Roman"/>
              </a:rPr>
              <a:t>is also known as the Rational Unified Process (</a:t>
            </a:r>
            <a:r>
              <a:rPr lang="en-US" sz="2200" b="1" i="0" dirty="0">
                <a:effectLst/>
                <a:latin typeface="TimesTen-Roman"/>
              </a:rPr>
              <a:t>RUP</a:t>
            </a:r>
            <a:r>
              <a:rPr lang="en-US" sz="2200" b="0" i="0" dirty="0">
                <a:effectLst/>
                <a:latin typeface="TimesTen-Roman"/>
              </a:rPr>
              <a:t>) (Kroll and </a:t>
            </a:r>
            <a:r>
              <a:rPr lang="en-US" sz="2200" b="0" i="0" dirty="0" err="1">
                <a:effectLst/>
                <a:latin typeface="TimesTen-Roman"/>
              </a:rPr>
              <a:t>Kruchten</a:t>
            </a:r>
            <a:r>
              <a:rPr lang="en-US" sz="2200" b="0" i="0" dirty="0">
                <a:effectLst/>
                <a:latin typeface="TimesTen-Roman"/>
              </a:rPr>
              <a:t> 2003; </a:t>
            </a:r>
            <a:r>
              <a:rPr lang="en-US" sz="2200" b="0" i="0" dirty="0" err="1">
                <a:effectLst/>
                <a:latin typeface="TimesTen-Roman"/>
              </a:rPr>
              <a:t>Kruchten</a:t>
            </a:r>
            <a:r>
              <a:rPr lang="en-US" sz="2200" b="0" i="0" dirty="0">
                <a:effectLst/>
                <a:latin typeface="TimesTen-Roman"/>
              </a:rPr>
              <a:t> 2003).</a:t>
            </a:r>
            <a:r>
              <a:rPr lang="en-US" sz="2200" dirty="0"/>
              <a:t> </a:t>
            </a:r>
          </a:p>
          <a:p>
            <a:pPr>
              <a:lnSpc>
                <a:spcPct val="100000"/>
              </a:lnSpc>
            </a:pPr>
            <a:r>
              <a:rPr lang="en-US" sz="2200" b="0" i="0" dirty="0">
                <a:effectLst/>
                <a:latin typeface="TimesTen-Roman"/>
              </a:rPr>
              <a:t>USDP/RUP is a popular process for </a:t>
            </a:r>
            <a:r>
              <a:rPr lang="en-US" sz="2200" b="1" i="0" dirty="0">
                <a:effectLst/>
                <a:latin typeface="TimesTen-Roman"/>
              </a:rPr>
              <a:t>UML-based software development</a:t>
            </a:r>
            <a:r>
              <a:rPr lang="en-US" sz="2200" b="0" i="0" dirty="0">
                <a:effectLst/>
                <a:latin typeface="TimesTen-Roman"/>
              </a:rPr>
              <a:t>.</a:t>
            </a:r>
            <a:r>
              <a:rPr lang="en-US" sz="2200" dirty="0"/>
              <a:t> </a:t>
            </a:r>
          </a:p>
          <a:p>
            <a:pPr>
              <a:lnSpc>
                <a:spcPct val="100000"/>
              </a:lnSpc>
            </a:pPr>
            <a:r>
              <a:rPr lang="en-US" sz="2200" dirty="0">
                <a:latin typeface="TimesTen-Roman"/>
              </a:rPr>
              <a:t>The USDP consists of </a:t>
            </a:r>
            <a:r>
              <a:rPr lang="en-US" sz="2200" b="1" dirty="0">
                <a:latin typeface="TimesTen-Roman"/>
              </a:rPr>
              <a:t>five core workflows</a:t>
            </a:r>
            <a:r>
              <a:rPr lang="en-US" sz="2200" dirty="0">
                <a:latin typeface="TimesTen-Roman"/>
              </a:rPr>
              <a:t> and </a:t>
            </a:r>
            <a:r>
              <a:rPr lang="en-US" sz="2200" b="1" dirty="0">
                <a:latin typeface="TimesTen-Roman"/>
              </a:rPr>
              <a:t>four phases </a:t>
            </a:r>
            <a:r>
              <a:rPr lang="en-US" sz="2200" dirty="0">
                <a:latin typeface="TimesTen-Roman"/>
              </a:rPr>
              <a:t>and is iterative, </a:t>
            </a:r>
          </a:p>
          <a:p>
            <a:pPr>
              <a:lnSpc>
                <a:spcPct val="100000"/>
              </a:lnSpc>
            </a:pPr>
            <a:r>
              <a:rPr lang="en-US" sz="2200" b="1" dirty="0">
                <a:latin typeface="TimesTen-Roman"/>
              </a:rPr>
              <a:t>An artifact </a:t>
            </a:r>
            <a:r>
              <a:rPr lang="en-US" sz="2200" dirty="0">
                <a:latin typeface="TimesTen-Roman"/>
              </a:rPr>
              <a:t>is defined as a piece of information that is produced, modified, or used by a process</a:t>
            </a:r>
          </a:p>
          <a:p>
            <a:pPr>
              <a:lnSpc>
                <a:spcPct val="100000"/>
              </a:lnSpc>
            </a:pPr>
            <a:r>
              <a:rPr lang="en-US" sz="2200" b="1" dirty="0">
                <a:latin typeface="TimesTen-Roman"/>
              </a:rPr>
              <a:t>A workflow </a:t>
            </a:r>
            <a:r>
              <a:rPr lang="en-US" sz="2200" dirty="0">
                <a:latin typeface="TimesTen-Roman"/>
              </a:rPr>
              <a:t>is defined as a sequence of activities that produces a result of observable value.</a:t>
            </a:r>
          </a:p>
          <a:p>
            <a:pPr>
              <a:lnSpc>
                <a:spcPct val="100000"/>
              </a:lnSpc>
            </a:pPr>
            <a:r>
              <a:rPr lang="en-US" sz="2200" b="1" dirty="0">
                <a:latin typeface="TimesTen-Roman"/>
              </a:rPr>
              <a:t>A phase </a:t>
            </a:r>
            <a:r>
              <a:rPr lang="en-US" sz="2200" dirty="0">
                <a:latin typeface="TimesTen-Roman"/>
              </a:rPr>
              <a:t>is defined as the time between two major milestones during which a well-defined set of objectives is met, artifacts are completed, and decisions about whether to move on to the next phase are made.</a:t>
            </a:r>
            <a:r>
              <a:rPr lang="en-US" sz="800" dirty="0"/>
              <a:t/>
            </a:r>
            <a:br>
              <a:rPr lang="en-US" sz="800" dirty="0"/>
            </a:br>
            <a:r>
              <a:rPr lang="en-US" sz="1050" dirty="0"/>
              <a:t/>
            </a:r>
            <a:br>
              <a:rPr lang="en-US" sz="1050" dirty="0"/>
            </a:br>
            <a:r>
              <a:rPr lang="en-US" sz="1400" dirty="0"/>
              <a:t/>
            </a:r>
            <a:br>
              <a:rPr lang="en-US" sz="1400" dirty="0"/>
            </a:br>
            <a:endParaRPr lang="en-US" sz="2000" dirty="0"/>
          </a:p>
        </p:txBody>
      </p:sp>
    </p:spTree>
    <p:extLst>
      <p:ext uri="{BB962C8B-B14F-4D97-AF65-F5344CB8AC3E}">
        <p14:creationId xmlns:p14="http://schemas.microsoft.com/office/powerpoint/2010/main" val="3771725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5840897" cy="1325563"/>
          </a:xfrm>
        </p:spPr>
        <p:txBody>
          <a:bodyPr>
            <a:normAutofit fontScale="90000"/>
          </a:bodyPr>
          <a:lstStyle/>
          <a:p>
            <a:r>
              <a:rPr lang="en-US" sz="5400" dirty="0"/>
              <a:t>1.7 Unified Software Development Process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141764" cy="4351338"/>
          </a:xfrm>
        </p:spPr>
        <p:txBody>
          <a:bodyPr>
            <a:noAutofit/>
          </a:bodyPr>
          <a:lstStyle/>
          <a:p>
            <a:pPr>
              <a:lnSpc>
                <a:spcPct val="100000"/>
              </a:lnSpc>
            </a:pPr>
            <a:r>
              <a:rPr lang="en-US" sz="800" dirty="0"/>
              <a:t/>
            </a:r>
            <a:br>
              <a:rPr lang="en-US" sz="800" dirty="0"/>
            </a:br>
            <a:r>
              <a:rPr lang="en-US" sz="1050" dirty="0"/>
              <a:t/>
            </a:r>
            <a:br>
              <a:rPr lang="en-US" sz="1050" dirty="0"/>
            </a:br>
            <a:r>
              <a:rPr lang="en-US" sz="1400" dirty="0"/>
              <a:t/>
            </a:r>
            <a:br>
              <a:rPr lang="en-US" sz="1400" dirty="0"/>
            </a:br>
            <a:endParaRPr lang="en-US" sz="2000" dirty="0"/>
          </a:p>
        </p:txBody>
      </p:sp>
      <p:pic>
        <p:nvPicPr>
          <p:cNvPr id="5" name="Picture 4">
            <a:extLst>
              <a:ext uri="{FF2B5EF4-FFF2-40B4-BE49-F238E27FC236}">
                <a16:creationId xmlns:a16="http://schemas.microsoft.com/office/drawing/2014/main" id="{E334E9DA-499D-8C93-AD27-FB30175203A1}"/>
              </a:ext>
            </a:extLst>
          </p:cNvPr>
          <p:cNvPicPr>
            <a:picLocks noChangeAspect="1"/>
          </p:cNvPicPr>
          <p:nvPr/>
        </p:nvPicPr>
        <p:blipFill>
          <a:blip r:embed="rId3"/>
          <a:stretch>
            <a:fillRect/>
          </a:stretch>
        </p:blipFill>
        <p:spPr>
          <a:xfrm>
            <a:off x="6487771" y="1274792"/>
            <a:ext cx="5637406" cy="5453004"/>
          </a:xfrm>
          <a:prstGeom prst="rect">
            <a:avLst/>
          </a:prstGeom>
        </p:spPr>
      </p:pic>
    </p:spTree>
    <p:extLst>
      <p:ext uri="{BB962C8B-B14F-4D97-AF65-F5344CB8AC3E}">
        <p14:creationId xmlns:p14="http://schemas.microsoft.com/office/powerpoint/2010/main" val="243235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11141765" cy="1325563"/>
          </a:xfrm>
        </p:spPr>
        <p:txBody>
          <a:bodyPr>
            <a:normAutofit fontScale="90000"/>
          </a:bodyPr>
          <a:lstStyle/>
          <a:p>
            <a:r>
              <a:rPr lang="en-US" sz="5400" dirty="0"/>
              <a:t>1.7 Unified Software Development Process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141764" cy="4351338"/>
          </a:xfrm>
        </p:spPr>
        <p:txBody>
          <a:bodyPr>
            <a:noAutofit/>
          </a:bodyPr>
          <a:lstStyle/>
          <a:p>
            <a:pPr>
              <a:lnSpc>
                <a:spcPct val="100000"/>
              </a:lnSpc>
            </a:pPr>
            <a:r>
              <a:rPr lang="en-US" sz="2200" b="0" i="0" dirty="0">
                <a:effectLst/>
                <a:latin typeface="TimesTen-Roman"/>
              </a:rPr>
              <a:t>Each cycle goes through all four phases and addresses the development of a core workflow. </a:t>
            </a:r>
            <a:br>
              <a:rPr lang="en-US" sz="2200" b="0" i="0" dirty="0">
                <a:effectLst/>
                <a:latin typeface="TimesTen-Roman"/>
              </a:rPr>
            </a:br>
            <a:r>
              <a:rPr lang="en-US" sz="2200" b="0" i="0" dirty="0">
                <a:effectLst/>
                <a:latin typeface="TimesTen-Roman"/>
              </a:rPr>
              <a:t>1. </a:t>
            </a:r>
            <a:r>
              <a:rPr lang="en-US" sz="2200" b="1" i="0" dirty="0">
                <a:effectLst/>
                <a:latin typeface="TimesTen-Bold"/>
              </a:rPr>
              <a:t>Requirements. </a:t>
            </a:r>
            <a:r>
              <a:rPr lang="en-US" sz="2200" b="0" i="0" dirty="0">
                <a:effectLst/>
                <a:latin typeface="TimesTen-Roman"/>
              </a:rPr>
              <a:t>The product of the requirements workflow is the use case model.</a:t>
            </a:r>
            <a:br>
              <a:rPr lang="en-US" sz="2200" b="0" i="0" dirty="0">
                <a:effectLst/>
                <a:latin typeface="TimesTen-Roman"/>
              </a:rPr>
            </a:br>
            <a:r>
              <a:rPr lang="en-US" sz="2200" b="0" i="0" dirty="0">
                <a:effectLst/>
                <a:latin typeface="TimesTen-Roman"/>
              </a:rPr>
              <a:t>2. </a:t>
            </a:r>
            <a:r>
              <a:rPr lang="en-US" sz="2200" b="1" i="0" dirty="0">
                <a:effectLst/>
                <a:latin typeface="TimesTen-Bold"/>
              </a:rPr>
              <a:t>Analysis. </a:t>
            </a:r>
            <a:r>
              <a:rPr lang="en-US" sz="2200" b="0" i="0" dirty="0">
                <a:effectLst/>
                <a:latin typeface="TimesTen-Roman"/>
              </a:rPr>
              <a:t>The product of the analysis workflow is the analysis model.</a:t>
            </a:r>
            <a:br>
              <a:rPr lang="en-US" sz="2200" b="0" i="0" dirty="0">
                <a:effectLst/>
                <a:latin typeface="TimesTen-Roman"/>
              </a:rPr>
            </a:br>
            <a:r>
              <a:rPr lang="en-US" sz="2200" b="0" i="0" dirty="0">
                <a:effectLst/>
                <a:latin typeface="TimesTen-Roman"/>
              </a:rPr>
              <a:t>3. </a:t>
            </a:r>
            <a:r>
              <a:rPr lang="en-US" sz="2200" b="1" i="0" dirty="0">
                <a:effectLst/>
                <a:latin typeface="TimesTen-Bold"/>
              </a:rPr>
              <a:t>Design. </a:t>
            </a:r>
            <a:r>
              <a:rPr lang="en-US" sz="2200" b="0" i="0" dirty="0">
                <a:effectLst/>
                <a:latin typeface="TimesTen-Roman"/>
              </a:rPr>
              <a:t>The products of the design workflow are the design model and the deployment model.</a:t>
            </a:r>
            <a:r>
              <a:rPr lang="en-US" sz="2200" dirty="0"/>
              <a:t/>
            </a:r>
            <a:br>
              <a:rPr lang="en-US" sz="2200" dirty="0"/>
            </a:br>
            <a:r>
              <a:rPr lang="en-US" sz="2200" b="0" i="0" dirty="0">
                <a:effectLst/>
                <a:latin typeface="TimesTen-Roman"/>
              </a:rPr>
              <a:t>4. </a:t>
            </a:r>
            <a:r>
              <a:rPr lang="en-US" sz="2200" b="1" i="0" dirty="0">
                <a:effectLst/>
                <a:latin typeface="TimesTen-Bold"/>
              </a:rPr>
              <a:t>Implementation. </a:t>
            </a:r>
            <a:r>
              <a:rPr lang="en-US" sz="2200" b="0" i="0" dirty="0">
                <a:effectLst/>
                <a:latin typeface="TimesTen-Roman"/>
              </a:rPr>
              <a:t>The product of the implementation workflow is the implementation model.</a:t>
            </a:r>
            <a:br>
              <a:rPr lang="en-US" sz="2200" b="0" i="0" dirty="0">
                <a:effectLst/>
                <a:latin typeface="TimesTen-Roman"/>
              </a:rPr>
            </a:br>
            <a:r>
              <a:rPr lang="en-US" sz="2200" b="0" i="0" dirty="0">
                <a:effectLst/>
                <a:latin typeface="TimesTen-Roman"/>
              </a:rPr>
              <a:t>5. </a:t>
            </a:r>
            <a:r>
              <a:rPr lang="en-US" sz="2200" b="1" i="0" dirty="0">
                <a:effectLst/>
                <a:latin typeface="TimesTen-Bold"/>
              </a:rPr>
              <a:t>Test. </a:t>
            </a:r>
            <a:r>
              <a:rPr lang="en-US" sz="2200" b="0" i="0" dirty="0">
                <a:effectLst/>
                <a:latin typeface="TimesTen-Roman"/>
              </a:rPr>
              <a:t>The product of the test workflow is the test model</a:t>
            </a:r>
            <a:r>
              <a:rPr lang="en-US" sz="2200" dirty="0"/>
              <a:t> </a:t>
            </a:r>
            <a:r>
              <a:rPr lang="en-US" sz="1600" dirty="0"/>
              <a:t/>
            </a:r>
            <a:br>
              <a:rPr lang="en-US" sz="16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dirty="0"/>
          </a:p>
        </p:txBody>
      </p:sp>
    </p:spTree>
    <p:extLst>
      <p:ext uri="{BB962C8B-B14F-4D97-AF65-F5344CB8AC3E}">
        <p14:creationId xmlns:p14="http://schemas.microsoft.com/office/powerpoint/2010/main" val="1128379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199" y="365125"/>
            <a:ext cx="11141765" cy="1325563"/>
          </a:xfrm>
        </p:spPr>
        <p:txBody>
          <a:bodyPr>
            <a:normAutofit fontScale="90000"/>
          </a:bodyPr>
          <a:lstStyle/>
          <a:p>
            <a:r>
              <a:rPr lang="en-US" sz="5400" dirty="0"/>
              <a:t>1.7 Unified Software Development Process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141764" cy="4351338"/>
          </a:xfrm>
        </p:spPr>
        <p:txBody>
          <a:bodyPr>
            <a:noAutofit/>
          </a:bodyPr>
          <a:lstStyle/>
          <a:p>
            <a:pPr>
              <a:lnSpc>
                <a:spcPct val="100000"/>
              </a:lnSpc>
            </a:pPr>
            <a:r>
              <a:rPr lang="en-US" sz="2200" b="0" i="0" dirty="0">
                <a:solidFill>
                  <a:srgbClr val="000000"/>
                </a:solidFill>
                <a:effectLst/>
                <a:latin typeface="TimesTen-Roman"/>
              </a:rPr>
              <a:t>Like the spiral </a:t>
            </a:r>
            <a:r>
              <a:rPr lang="en-US" sz="2200" b="0" i="0" dirty="0">
                <a:effectLst/>
                <a:latin typeface="TimesTen-Roman"/>
              </a:rPr>
              <a:t>model</a:t>
            </a:r>
            <a:r>
              <a:rPr lang="en-US" sz="2200" b="0" i="0" dirty="0">
                <a:solidFill>
                  <a:srgbClr val="000000"/>
                </a:solidFill>
                <a:effectLst/>
                <a:latin typeface="TimesTen-Roman"/>
              </a:rPr>
              <a:t>, the USDP is a risk-driven process. The life cycle </a:t>
            </a:r>
            <a:r>
              <a:rPr lang="en-US" sz="2200" b="0" i="0" dirty="0">
                <a:solidFill>
                  <a:srgbClr val="0000CC"/>
                </a:solidFill>
                <a:effectLst/>
                <a:latin typeface="TimesTen-Roman"/>
              </a:rPr>
              <a:t>phases</a:t>
            </a:r>
            <a:r>
              <a:rPr lang="en-US" sz="2200" b="0" i="0" dirty="0">
                <a:solidFill>
                  <a:srgbClr val="000000"/>
                </a:solidFill>
                <a:effectLst/>
                <a:latin typeface="TimesTen-Roman"/>
              </a:rPr>
              <a:t> of the USDP are as follows:</a:t>
            </a:r>
            <a:br>
              <a:rPr lang="en-US" sz="2200" b="0" i="0" dirty="0">
                <a:solidFill>
                  <a:srgbClr val="000000"/>
                </a:solidFill>
                <a:effectLst/>
                <a:latin typeface="TimesTen-Roman"/>
              </a:rPr>
            </a:br>
            <a:r>
              <a:rPr lang="en-US" sz="2200" b="0" i="0" dirty="0">
                <a:solidFill>
                  <a:srgbClr val="000000"/>
                </a:solidFill>
                <a:effectLst/>
                <a:latin typeface="TimesTen-Roman"/>
              </a:rPr>
              <a:t>1. </a:t>
            </a:r>
            <a:r>
              <a:rPr lang="en-US" sz="2200" b="1" i="0" dirty="0">
                <a:solidFill>
                  <a:srgbClr val="000000"/>
                </a:solidFill>
                <a:effectLst/>
                <a:latin typeface="TimesTen-Bold"/>
              </a:rPr>
              <a:t>Inception. </a:t>
            </a:r>
            <a:r>
              <a:rPr lang="en-US" sz="2200" b="0" i="0" dirty="0">
                <a:solidFill>
                  <a:srgbClr val="000000"/>
                </a:solidFill>
                <a:effectLst/>
                <a:latin typeface="TimesTen-Roman"/>
              </a:rPr>
              <a:t>During the inception phase, the seed idea is developed to a sufficient level to justify entering the elaboration phase.</a:t>
            </a:r>
            <a:br>
              <a:rPr lang="en-US" sz="2200" b="0" i="0" dirty="0">
                <a:solidFill>
                  <a:srgbClr val="000000"/>
                </a:solidFill>
                <a:effectLst/>
                <a:latin typeface="TimesTen-Roman"/>
              </a:rPr>
            </a:br>
            <a:r>
              <a:rPr lang="en-US" sz="2200" b="0" i="0" dirty="0">
                <a:solidFill>
                  <a:srgbClr val="000000"/>
                </a:solidFill>
                <a:effectLst/>
                <a:latin typeface="TimesTen-Roman"/>
              </a:rPr>
              <a:t>2. </a:t>
            </a:r>
            <a:r>
              <a:rPr lang="en-US" sz="2200" b="1" i="0" dirty="0">
                <a:solidFill>
                  <a:srgbClr val="000000"/>
                </a:solidFill>
                <a:effectLst/>
                <a:latin typeface="TimesTen-Bold"/>
              </a:rPr>
              <a:t>Elaboration. </a:t>
            </a:r>
            <a:r>
              <a:rPr lang="en-US" sz="2200" b="0" i="0" dirty="0">
                <a:solidFill>
                  <a:srgbClr val="000000"/>
                </a:solidFill>
                <a:effectLst/>
                <a:latin typeface="TimesTen-Roman"/>
              </a:rPr>
              <a:t>During the elaboration phase, the software architecture is defined.</a:t>
            </a:r>
            <a:br>
              <a:rPr lang="en-US" sz="2200" b="0" i="0" dirty="0">
                <a:solidFill>
                  <a:srgbClr val="000000"/>
                </a:solidFill>
                <a:effectLst/>
                <a:latin typeface="TimesTen-Roman"/>
              </a:rPr>
            </a:br>
            <a:r>
              <a:rPr lang="en-US" sz="2200" b="0" i="0" dirty="0">
                <a:solidFill>
                  <a:srgbClr val="000000"/>
                </a:solidFill>
                <a:effectLst/>
                <a:latin typeface="TimesTen-Roman"/>
              </a:rPr>
              <a:t>3. </a:t>
            </a:r>
            <a:r>
              <a:rPr lang="en-US" sz="2200" b="1" i="0" dirty="0">
                <a:solidFill>
                  <a:srgbClr val="000000"/>
                </a:solidFill>
                <a:effectLst/>
                <a:latin typeface="TimesTen-Bold"/>
              </a:rPr>
              <a:t>Construction. </a:t>
            </a:r>
            <a:r>
              <a:rPr lang="en-US" sz="2200" b="0" i="0" dirty="0">
                <a:solidFill>
                  <a:srgbClr val="000000"/>
                </a:solidFill>
                <a:effectLst/>
                <a:latin typeface="TimesTen-Roman"/>
              </a:rPr>
              <a:t>During the construction phase, the software is built to the point at which it is ready for release to the user community.</a:t>
            </a:r>
            <a:br>
              <a:rPr lang="en-US" sz="2200" b="0" i="0" dirty="0">
                <a:solidFill>
                  <a:srgbClr val="000000"/>
                </a:solidFill>
                <a:effectLst/>
                <a:latin typeface="TimesTen-Roman"/>
              </a:rPr>
            </a:br>
            <a:r>
              <a:rPr lang="en-US" sz="2200" b="0" i="0" dirty="0">
                <a:solidFill>
                  <a:srgbClr val="000000"/>
                </a:solidFill>
                <a:effectLst/>
                <a:latin typeface="TimesTen-Roman"/>
              </a:rPr>
              <a:t>4. </a:t>
            </a:r>
            <a:r>
              <a:rPr lang="en-US" sz="2200" b="1" i="0" dirty="0">
                <a:solidFill>
                  <a:srgbClr val="000000"/>
                </a:solidFill>
                <a:effectLst/>
                <a:latin typeface="TimesTen-Bold"/>
              </a:rPr>
              <a:t>Transition. </a:t>
            </a:r>
            <a:r>
              <a:rPr lang="en-US" sz="2200" b="0" i="0" dirty="0">
                <a:solidFill>
                  <a:srgbClr val="000000"/>
                </a:solidFill>
                <a:effectLst/>
                <a:latin typeface="TimesTen-Roman"/>
              </a:rPr>
              <a:t>During the transition phase, the software is turned over to the user community.</a:t>
            </a:r>
            <a:r>
              <a:rPr lang="en-US" sz="2200" dirty="0"/>
              <a:t/>
            </a:r>
            <a:br>
              <a:rPr lang="en-US" sz="2200" dirty="0"/>
            </a:br>
            <a:r>
              <a:rPr lang="en-US" sz="2200" dirty="0"/>
              <a:t/>
            </a:r>
            <a:br>
              <a:rPr lang="en-US" sz="2200" dirty="0"/>
            </a:br>
            <a:r>
              <a:rPr lang="en-US" sz="2200" dirty="0"/>
              <a:t/>
            </a:r>
            <a:br>
              <a:rPr lang="en-US" sz="2200" dirty="0"/>
            </a:br>
            <a:endParaRPr lang="en-US" sz="2200" dirty="0"/>
          </a:p>
        </p:txBody>
      </p:sp>
      <p:sp>
        <p:nvSpPr>
          <p:cNvPr id="3" name="Rectangle 2"/>
          <p:cNvSpPr/>
          <p:nvPr/>
        </p:nvSpPr>
        <p:spPr>
          <a:xfrm>
            <a:off x="1020418" y="5475492"/>
            <a:ext cx="10727634" cy="646331"/>
          </a:xfrm>
          <a:prstGeom prst="rect">
            <a:avLst/>
          </a:prstGeom>
        </p:spPr>
        <p:txBody>
          <a:bodyPr wrap="square">
            <a:spAutoFit/>
          </a:bodyPr>
          <a:lstStyle/>
          <a:p>
            <a:r>
              <a:rPr lang="en-US" b="1" dirty="0"/>
              <a:t>Inception</a:t>
            </a:r>
            <a:r>
              <a:rPr lang="en-US" dirty="0"/>
              <a:t>: This phase focuses on defining the project’s scope and objectives. Key activities include identifying key system functionality, estimating costs, and assessing risks</a:t>
            </a:r>
          </a:p>
        </p:txBody>
      </p:sp>
    </p:spTree>
    <p:extLst>
      <p:ext uri="{BB962C8B-B14F-4D97-AF65-F5344CB8AC3E}">
        <p14:creationId xmlns:p14="http://schemas.microsoft.com/office/powerpoint/2010/main" val="3661069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2. DESIGN VERIFICATION AND VALIDATION </a:t>
            </a:r>
            <a:r>
              <a:rPr lang="en-US" dirty="0"/>
              <a:t/>
            </a:r>
            <a:br>
              <a:rPr lang="en-US" dirty="0"/>
            </a:br>
            <a:endParaRPr lang="en-US" dirty="0">
              <a:solidFill>
                <a:srgbClr val="FFFFFF"/>
              </a:solidFill>
            </a:endParaRPr>
          </a:p>
        </p:txBody>
      </p:sp>
      <p:sp>
        <p:nvSpPr>
          <p:cNvPr id="44" name="Freeform: Shape 43">
            <a:extLst>
              <a:ext uri="{FF2B5EF4-FFF2-40B4-BE49-F238E27FC236}">
                <a16:creationId xmlns:a16="http://schemas.microsoft.com/office/drawing/2014/main"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45">
            <a:extLst>
              <a:ext uri="{FF2B5EF4-FFF2-40B4-BE49-F238E27FC236}">
                <a16:creationId xmlns:a16="http://schemas.microsoft.com/office/drawing/2014/main"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5" name="Freeform: Shape 47">
            <a:extLst>
              <a:ext uri="{FF2B5EF4-FFF2-40B4-BE49-F238E27FC236}">
                <a16:creationId xmlns:a16="http://schemas.microsoft.com/office/drawing/2014/main"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64BD7CA-CA23-C03D-4427-02758E805999}"/>
              </a:ext>
            </a:extLst>
          </p:cNvPr>
          <p:cNvSpPr>
            <a:spLocks noGrp="1"/>
          </p:cNvSpPr>
          <p:nvPr>
            <p:ph idx="1"/>
          </p:nvPr>
        </p:nvSpPr>
        <p:spPr>
          <a:xfrm>
            <a:off x="6096000" y="820880"/>
            <a:ext cx="5257799" cy="4889350"/>
          </a:xfrm>
        </p:spPr>
        <p:txBody>
          <a:bodyPr anchor="t">
            <a:normAutofit/>
          </a:bodyPr>
          <a:lstStyle/>
          <a:p>
            <a:r>
              <a:rPr lang="en-US" sz="2200" dirty="0">
                <a:latin typeface="TimesTen-Roman"/>
              </a:rPr>
              <a:t>The goal of software validation is to ensure that the software development team “builds the right system,” that is, to ensure that the system conforms to the user’s needs. </a:t>
            </a:r>
          </a:p>
          <a:p>
            <a:r>
              <a:rPr lang="en-US" sz="2200" dirty="0">
                <a:latin typeface="TimesTen-Roman"/>
              </a:rPr>
              <a:t>The goal of software verification is to ensure that the software development team “builds the system right,” that is, to ensure that each phase of the software system is built according to the specification defined in the previous phase.</a:t>
            </a:r>
            <a:r>
              <a:rPr lang="en-US" dirty="0"/>
              <a:t/>
            </a:r>
            <a:br>
              <a:rPr lang="en-US" dirty="0"/>
            </a:br>
            <a:endParaRPr lang="en-US" dirty="0"/>
          </a:p>
        </p:txBody>
      </p:sp>
      <p:sp>
        <p:nvSpPr>
          <p:cNvPr id="56" name="Freeform: Shape 49">
            <a:extLst>
              <a:ext uri="{FF2B5EF4-FFF2-40B4-BE49-F238E27FC236}">
                <a16:creationId xmlns:a16="http://schemas.microsoft.com/office/drawing/2014/main"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8042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557188"/>
            <a:ext cx="10515600" cy="1133499"/>
          </a:xfrm>
        </p:spPr>
        <p:txBody>
          <a:bodyPr vert="horz" lIns="91440" tIns="45720" rIns="91440" bIns="45720" rtlCol="0">
            <a:normAutofit/>
          </a:bodyPr>
          <a:lstStyle/>
          <a:p>
            <a:pPr lvl="0" algn="ctr"/>
            <a:r>
              <a:rPr lang="en-US" sz="5200"/>
              <a:t>Contents</a:t>
            </a:r>
          </a:p>
        </p:txBody>
      </p:sp>
      <p:sp>
        <p:nvSpPr>
          <p:cNvPr id="3" name="TextBox 2">
            <a:extLst>
              <a:ext uri="{FF2B5EF4-FFF2-40B4-BE49-F238E27FC236}">
                <a16:creationId xmlns:a16="http://schemas.microsoft.com/office/drawing/2014/main" id="{31F960AD-B96B-F1A6-1232-D0084F4725DF}"/>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2200" dirty="0"/>
              <a:t> </a:t>
            </a:r>
            <a:br>
              <a:rPr lang="en-US" sz="2200" dirty="0"/>
            </a:br>
            <a:r>
              <a:rPr lang="en-US" sz="2200" dirty="0"/>
              <a:t/>
            </a:r>
            <a:br>
              <a:rPr lang="en-US" sz="2200" dirty="0"/>
            </a:br>
            <a:endParaRPr lang="en-US" sz="2200" dirty="0"/>
          </a:p>
        </p:txBody>
      </p:sp>
      <p:graphicFrame>
        <p:nvGraphicFramePr>
          <p:cNvPr id="54" name="TextBox 6">
            <a:extLst>
              <a:ext uri="{FF2B5EF4-FFF2-40B4-BE49-F238E27FC236}">
                <a16:creationId xmlns:a16="http://schemas.microsoft.com/office/drawing/2014/main" id="{E64718BD-E3D2-6AA7-B81D-3A4D737B6186}"/>
              </a:ext>
            </a:extLst>
          </p:cNvPr>
          <p:cNvGraphicFramePr/>
          <p:nvPr>
            <p:extLst>
              <p:ext uri="{D42A27DB-BD31-4B8C-83A1-F6EECF244321}">
                <p14:modId xmlns:p14="http://schemas.microsoft.com/office/powerpoint/2010/main" val="136715926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9400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4200" dirty="0"/>
              <a:t>2.1 Software Quality Assurance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64BD7CA-CA23-C03D-4427-02758E805999}"/>
              </a:ext>
            </a:extLst>
          </p:cNvPr>
          <p:cNvSpPr>
            <a:spLocks noGrp="1"/>
          </p:cNvSpPr>
          <p:nvPr>
            <p:ph idx="1"/>
          </p:nvPr>
        </p:nvSpPr>
        <p:spPr>
          <a:xfrm>
            <a:off x="838199" y="1825625"/>
            <a:ext cx="10684765" cy="4432582"/>
          </a:xfrm>
        </p:spPr>
        <p:txBody>
          <a:bodyPr>
            <a:normAutofit lnSpcReduction="10000"/>
          </a:bodyPr>
          <a:lstStyle/>
          <a:p>
            <a:pPr>
              <a:lnSpc>
                <a:spcPct val="100000"/>
              </a:lnSpc>
            </a:pPr>
            <a:r>
              <a:rPr lang="en-US" sz="2200" b="0" i="1" dirty="0">
                <a:effectLst/>
                <a:latin typeface="TimesTen-Italic"/>
              </a:rPr>
              <a:t>Software quality assurance </a:t>
            </a:r>
            <a:r>
              <a:rPr lang="en-US" sz="2200" b="0" i="0" dirty="0">
                <a:effectLst/>
                <a:latin typeface="TimesTen-Roman"/>
              </a:rPr>
              <a:t>is a name given to a set of activities whose goal is to ensure the quality of the software product.</a:t>
            </a:r>
          </a:p>
          <a:p>
            <a:pPr>
              <a:lnSpc>
                <a:spcPct val="100000"/>
              </a:lnSpc>
            </a:pPr>
            <a:r>
              <a:rPr lang="en-US" sz="2200" b="0" i="0" dirty="0">
                <a:effectLst/>
                <a:latin typeface="TimesTen-Roman"/>
              </a:rPr>
              <a:t>Software verification and validation are important goals of software quality assurance</a:t>
            </a:r>
          </a:p>
          <a:p>
            <a:pPr>
              <a:lnSpc>
                <a:spcPct val="100000"/>
              </a:lnSpc>
            </a:pPr>
            <a:r>
              <a:rPr lang="en-US" sz="2200" b="0" i="0" dirty="0">
                <a:effectLst/>
                <a:latin typeface="TimesTen-Roman"/>
              </a:rPr>
              <a:t>Throwaway prototyping can be used for validation of the system (before it is developed) against the user requirements, to help ensure that the team “builds the right system,”</a:t>
            </a:r>
            <a:r>
              <a:rPr lang="en-US" sz="2200" dirty="0"/>
              <a:t> </a:t>
            </a:r>
          </a:p>
          <a:p>
            <a:pPr>
              <a:lnSpc>
                <a:spcPct val="100000"/>
              </a:lnSpc>
            </a:pPr>
            <a:r>
              <a:rPr lang="en-US" sz="2200" b="0" i="0" dirty="0">
                <a:effectLst/>
                <a:latin typeface="TimesTen-Roman"/>
              </a:rPr>
              <a:t>Software technical reviews can help considerably with software verification and validation. </a:t>
            </a:r>
          </a:p>
          <a:p>
            <a:pPr>
              <a:lnSpc>
                <a:spcPct val="100000"/>
              </a:lnSpc>
            </a:pPr>
            <a:r>
              <a:rPr lang="en-US" sz="2200" b="0" i="0" dirty="0">
                <a:effectLst/>
                <a:latin typeface="TimesTen-Roman"/>
              </a:rPr>
              <a:t>Verification is to ensure that the design conforms to the software requirements specification. </a:t>
            </a:r>
            <a:r>
              <a:rPr lang="en-US" sz="2200" dirty="0"/>
              <a:t/>
            </a:r>
            <a:br>
              <a:rPr lang="en-US" sz="2200" dirty="0"/>
            </a:br>
            <a:endParaRPr lang="en-US" sz="2200" dirty="0">
              <a:latin typeface="TimesTen-Roman"/>
            </a:endParaRPr>
          </a:p>
        </p:txBody>
      </p:sp>
    </p:spTree>
    <p:extLst>
      <p:ext uri="{BB962C8B-B14F-4D97-AF65-F5344CB8AC3E}">
        <p14:creationId xmlns:p14="http://schemas.microsoft.com/office/powerpoint/2010/main" val="481241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4200" dirty="0"/>
              <a:t>2.2 Performance Analysis of Software Designs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64BD7CA-CA23-C03D-4427-02758E805999}"/>
              </a:ext>
            </a:extLst>
          </p:cNvPr>
          <p:cNvSpPr>
            <a:spLocks noGrp="1"/>
          </p:cNvSpPr>
          <p:nvPr>
            <p:ph idx="1"/>
          </p:nvPr>
        </p:nvSpPr>
        <p:spPr>
          <a:xfrm>
            <a:off x="838199" y="1825625"/>
            <a:ext cx="10684765" cy="4432582"/>
          </a:xfrm>
        </p:spPr>
        <p:txBody>
          <a:bodyPr>
            <a:normAutofit/>
          </a:bodyPr>
          <a:lstStyle/>
          <a:p>
            <a:pPr>
              <a:lnSpc>
                <a:spcPct val="100000"/>
              </a:lnSpc>
            </a:pPr>
            <a:r>
              <a:rPr lang="en-US" sz="2200" b="0" i="0" dirty="0">
                <a:effectLst/>
                <a:latin typeface="TimesTen-Roman"/>
              </a:rPr>
              <a:t>Analyzing the performance of a software design before implementation is necessary to estimate whether the design will meet its performance goals.</a:t>
            </a:r>
            <a:r>
              <a:rPr lang="en-US" sz="2200" dirty="0"/>
              <a:t> </a:t>
            </a:r>
            <a:r>
              <a:rPr lang="en-US" sz="2200" b="0" i="0" dirty="0">
                <a:effectLst/>
                <a:latin typeface="TimesTen-Roman"/>
              </a:rPr>
              <a:t>If potential </a:t>
            </a:r>
            <a:r>
              <a:rPr lang="en-US" sz="2200" b="1" i="0" dirty="0">
                <a:effectLst/>
                <a:latin typeface="TimesTen-Roman"/>
              </a:rPr>
              <a:t>performance problems </a:t>
            </a:r>
            <a:r>
              <a:rPr lang="en-US" sz="2200" b="0" i="0" dirty="0">
                <a:effectLst/>
                <a:latin typeface="TimesTen-Roman"/>
              </a:rPr>
              <a:t>can be detected </a:t>
            </a:r>
            <a:r>
              <a:rPr lang="en-US" sz="2200" b="1" i="0" dirty="0">
                <a:effectLst/>
                <a:latin typeface="TimesTen-Roman"/>
              </a:rPr>
              <a:t>early</a:t>
            </a:r>
            <a:r>
              <a:rPr lang="en-US" sz="2200" b="0" i="0" dirty="0">
                <a:effectLst/>
                <a:latin typeface="TimesTen-Roman"/>
              </a:rPr>
              <a:t> in the life cycle, steps can be taken to </a:t>
            </a:r>
            <a:r>
              <a:rPr lang="en-US" sz="2200" b="1" i="0" dirty="0">
                <a:effectLst/>
                <a:latin typeface="TimesTen-Roman"/>
              </a:rPr>
              <a:t>overcome</a:t>
            </a:r>
            <a:r>
              <a:rPr lang="en-US" sz="2200" b="0" i="0" dirty="0">
                <a:effectLst/>
                <a:latin typeface="TimesTen-Roman"/>
              </a:rPr>
              <a:t> them.</a:t>
            </a:r>
            <a:r>
              <a:rPr lang="en-US" sz="2200" dirty="0"/>
              <a:t> </a:t>
            </a:r>
          </a:p>
          <a:p>
            <a:pPr>
              <a:lnSpc>
                <a:spcPct val="100000"/>
              </a:lnSpc>
            </a:pPr>
            <a:r>
              <a:rPr lang="en-US" sz="2200" dirty="0" smtClean="0"/>
              <a:t>Approaches for evaluating software designs: queuing models, simulation models, Petri nets, real-time scheduling theory.</a:t>
            </a:r>
            <a:r>
              <a:rPr lang="en-US" sz="2200" dirty="0"/>
              <a:t/>
            </a:r>
            <a:br>
              <a:rPr lang="en-US" sz="2200" dirty="0"/>
            </a:br>
            <a:endParaRPr lang="en-US" sz="2200" dirty="0">
              <a:latin typeface="TimesTen-Roman"/>
            </a:endParaRPr>
          </a:p>
        </p:txBody>
      </p:sp>
    </p:spTree>
    <p:extLst>
      <p:ext uri="{BB962C8B-B14F-4D97-AF65-F5344CB8AC3E}">
        <p14:creationId xmlns:p14="http://schemas.microsoft.com/office/powerpoint/2010/main" val="1926744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4200" dirty="0"/>
              <a:t>3. Software life cycle activities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64BD7CA-CA23-C03D-4427-02758E805999}"/>
              </a:ext>
            </a:extLst>
          </p:cNvPr>
          <p:cNvSpPr>
            <a:spLocks noGrp="1"/>
          </p:cNvSpPr>
          <p:nvPr>
            <p:ph idx="1"/>
          </p:nvPr>
        </p:nvSpPr>
        <p:spPr>
          <a:xfrm>
            <a:off x="838199" y="1825625"/>
            <a:ext cx="10684765" cy="4821930"/>
          </a:xfrm>
        </p:spPr>
        <p:txBody>
          <a:bodyPr>
            <a:normAutofit lnSpcReduction="10000"/>
          </a:bodyPr>
          <a:lstStyle/>
          <a:p>
            <a:pPr>
              <a:lnSpc>
                <a:spcPct val="100000"/>
              </a:lnSpc>
              <a:buFont typeface="Wingdings" panose="05000000000000000000" pitchFamily="2" charset="2"/>
              <a:buChar char="q"/>
            </a:pPr>
            <a:r>
              <a:rPr lang="en-US" sz="2400" b="1" dirty="0"/>
              <a:t>Requirements Analysis and Specification</a:t>
            </a:r>
            <a:endParaRPr lang="en-US" sz="2200" b="1" i="0" dirty="0">
              <a:effectLst/>
              <a:latin typeface="TimesTen-Roman"/>
            </a:endParaRPr>
          </a:p>
          <a:p>
            <a:pPr lvl="1">
              <a:lnSpc>
                <a:spcPct val="110000"/>
              </a:lnSpc>
            </a:pPr>
            <a:r>
              <a:rPr lang="en-US" sz="2200" b="0" i="0" dirty="0">
                <a:effectLst/>
                <a:latin typeface="TimesTen-Roman"/>
              </a:rPr>
              <a:t>In this phase, the user’s requirements are identified and analyzed. The requirements of the system to be developed are specified in a Software Requirements Specification (SRS).</a:t>
            </a:r>
          </a:p>
          <a:p>
            <a:pPr lvl="1">
              <a:lnSpc>
                <a:spcPct val="110000"/>
              </a:lnSpc>
            </a:pPr>
            <a:r>
              <a:rPr lang="en-US" sz="2200" dirty="0">
                <a:latin typeface="TimesTen-Roman"/>
              </a:rPr>
              <a:t>Its goal is to provide a complete description of </a:t>
            </a:r>
            <a:r>
              <a:rPr lang="en-US" sz="2200" b="1" dirty="0">
                <a:latin typeface="TimesTen-Roman"/>
              </a:rPr>
              <a:t>what</a:t>
            </a:r>
            <a:r>
              <a:rPr lang="en-US" sz="2200" dirty="0">
                <a:latin typeface="TimesTen-Roman"/>
              </a:rPr>
              <a:t> the system’s external behavior is </a:t>
            </a:r>
            <a:r>
              <a:rPr lang="en-US" sz="2200" b="1" dirty="0">
                <a:latin typeface="TimesTen-Roman"/>
              </a:rPr>
              <a:t>without describing how </a:t>
            </a:r>
            <a:r>
              <a:rPr lang="en-US" sz="2200" dirty="0">
                <a:latin typeface="TimesTen-Roman"/>
              </a:rPr>
              <a:t>the system works internally </a:t>
            </a:r>
          </a:p>
          <a:p>
            <a:pPr>
              <a:lnSpc>
                <a:spcPct val="100000"/>
              </a:lnSpc>
              <a:buFont typeface="Wingdings" panose="05000000000000000000" pitchFamily="2" charset="2"/>
              <a:buChar char="q"/>
            </a:pPr>
            <a:r>
              <a:rPr lang="en-US" sz="2400" b="1" dirty="0"/>
              <a:t>Architectural Design</a:t>
            </a:r>
          </a:p>
          <a:p>
            <a:pPr lvl="1">
              <a:lnSpc>
                <a:spcPct val="110000"/>
              </a:lnSpc>
            </a:pPr>
            <a:r>
              <a:rPr lang="en-US" sz="2200" b="0" i="0" dirty="0">
                <a:effectLst/>
                <a:latin typeface="TimesTen-Roman"/>
              </a:rPr>
              <a:t>A software architecture (Bass, Clements, and </a:t>
            </a:r>
            <a:r>
              <a:rPr lang="en-US" sz="2200" b="0" i="0" dirty="0" err="1">
                <a:effectLst/>
                <a:latin typeface="TimesTen-Roman"/>
              </a:rPr>
              <a:t>Kazman</a:t>
            </a:r>
            <a:r>
              <a:rPr lang="en-US" sz="2200" b="0" i="0" dirty="0">
                <a:effectLst/>
                <a:latin typeface="TimesTen-Roman"/>
              </a:rPr>
              <a:t> 2003; Shaw and </a:t>
            </a:r>
            <a:r>
              <a:rPr lang="en-US" sz="2200" b="0" i="0" dirty="0" err="1">
                <a:effectLst/>
                <a:latin typeface="TimesTen-Roman"/>
              </a:rPr>
              <a:t>Garlan</a:t>
            </a:r>
            <a:r>
              <a:rPr lang="en-US" sz="2200" b="0" i="0" dirty="0">
                <a:effectLst/>
                <a:latin typeface="TimesTen-Roman"/>
              </a:rPr>
              <a:t> 1996) separates the overall structure of the system, in terms of components and their interconnections, from the internal details of the individual components.</a:t>
            </a:r>
          </a:p>
          <a:p>
            <a:pPr lvl="1">
              <a:lnSpc>
                <a:spcPct val="110000"/>
              </a:lnSpc>
            </a:pPr>
            <a:r>
              <a:rPr lang="en-US" sz="2200" b="0" i="0" dirty="0">
                <a:effectLst/>
                <a:latin typeface="TimesTen-Roman"/>
              </a:rPr>
              <a:t>During this phase, the system is structured into its constituent components and the interfaces between these components are defined.</a:t>
            </a:r>
            <a:endParaRPr lang="en-US" b="1" dirty="0"/>
          </a:p>
        </p:txBody>
      </p:sp>
    </p:spTree>
    <p:extLst>
      <p:ext uri="{BB962C8B-B14F-4D97-AF65-F5344CB8AC3E}">
        <p14:creationId xmlns:p14="http://schemas.microsoft.com/office/powerpoint/2010/main" val="2728585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4200" dirty="0"/>
              <a:t>3. Software life cycle activities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64BD7CA-CA23-C03D-4427-02758E805999}"/>
              </a:ext>
            </a:extLst>
          </p:cNvPr>
          <p:cNvSpPr>
            <a:spLocks noGrp="1"/>
          </p:cNvSpPr>
          <p:nvPr>
            <p:ph idx="1"/>
          </p:nvPr>
        </p:nvSpPr>
        <p:spPr>
          <a:xfrm>
            <a:off x="838199" y="1825625"/>
            <a:ext cx="10684765" cy="4821930"/>
          </a:xfrm>
        </p:spPr>
        <p:txBody>
          <a:bodyPr>
            <a:normAutofit/>
          </a:bodyPr>
          <a:lstStyle/>
          <a:p>
            <a:pPr>
              <a:lnSpc>
                <a:spcPct val="100000"/>
              </a:lnSpc>
              <a:buFont typeface="Wingdings" panose="05000000000000000000" pitchFamily="2" charset="2"/>
              <a:buChar char="q"/>
            </a:pPr>
            <a:r>
              <a:rPr lang="en-US" sz="2400" b="1" dirty="0"/>
              <a:t>Detailed Design</a:t>
            </a:r>
          </a:p>
          <a:p>
            <a:pPr lvl="1">
              <a:lnSpc>
                <a:spcPct val="100000"/>
              </a:lnSpc>
            </a:pPr>
            <a:r>
              <a:rPr lang="en-US" b="0" i="0" dirty="0">
                <a:solidFill>
                  <a:srgbClr val="000000"/>
                </a:solidFill>
                <a:effectLst/>
                <a:latin typeface="TimesTen-Roman"/>
              </a:rPr>
              <a:t>During the detailed design phase, the algorithmic details of each system component and Internal data structures</a:t>
            </a:r>
            <a:r>
              <a:rPr lang="en-US" sz="1400" b="0" i="0" dirty="0">
                <a:solidFill>
                  <a:srgbClr val="000000"/>
                </a:solidFill>
                <a:effectLst/>
                <a:latin typeface="TimesTen-Roman"/>
              </a:rPr>
              <a:t> </a:t>
            </a:r>
            <a:r>
              <a:rPr lang="en-US" b="0" i="0" dirty="0">
                <a:solidFill>
                  <a:srgbClr val="000000"/>
                </a:solidFill>
                <a:effectLst/>
                <a:latin typeface="TimesTen-Roman"/>
              </a:rPr>
              <a:t>are defined.</a:t>
            </a:r>
          </a:p>
          <a:p>
            <a:pPr>
              <a:lnSpc>
                <a:spcPct val="100000"/>
              </a:lnSpc>
              <a:buFont typeface="Wingdings" panose="05000000000000000000" pitchFamily="2" charset="2"/>
              <a:buChar char="q"/>
            </a:pPr>
            <a:r>
              <a:rPr lang="en-US" sz="2400" b="1" dirty="0"/>
              <a:t>Coding</a:t>
            </a:r>
          </a:p>
          <a:p>
            <a:pPr lvl="1">
              <a:lnSpc>
                <a:spcPct val="100000"/>
              </a:lnSpc>
            </a:pPr>
            <a:r>
              <a:rPr lang="en-US" dirty="0">
                <a:solidFill>
                  <a:srgbClr val="000000"/>
                </a:solidFill>
                <a:latin typeface="TimesTen-Roman"/>
              </a:rPr>
              <a:t>During the coding phase, each component is coded in the programming language selected for the project</a:t>
            </a:r>
            <a:endParaRPr lang="en-US" b="1" dirty="0"/>
          </a:p>
          <a:p>
            <a:pPr>
              <a:lnSpc>
                <a:spcPct val="100000"/>
              </a:lnSpc>
            </a:pPr>
            <a:endParaRPr lang="en-US" b="1" dirty="0"/>
          </a:p>
        </p:txBody>
      </p:sp>
    </p:spTree>
    <p:extLst>
      <p:ext uri="{BB962C8B-B14F-4D97-AF65-F5344CB8AC3E}">
        <p14:creationId xmlns:p14="http://schemas.microsoft.com/office/powerpoint/2010/main" val="2517365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4200" dirty="0"/>
              <a:t>4. Software testing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Software Engineering | Verification and Validation - GeeksforGeeks">
            <a:extLst>
              <a:ext uri="{FF2B5EF4-FFF2-40B4-BE49-F238E27FC236}">
                <a16:creationId xmlns:a16="http://schemas.microsoft.com/office/drawing/2014/main" id="{88B5A7A8-E3E6-2255-1DFE-FD8916D3798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02890" y="1825625"/>
            <a:ext cx="8556082" cy="482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629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4200" dirty="0"/>
              <a:t>4. Software testing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2412;p11">
            <a:extLst>
              <a:ext uri="{FF2B5EF4-FFF2-40B4-BE49-F238E27FC236}">
                <a16:creationId xmlns:a16="http://schemas.microsoft.com/office/drawing/2014/main" id="{57E8EAFA-71CB-F442-BE6B-D40F4DACD6C1}"/>
              </a:ext>
            </a:extLst>
          </p:cNvPr>
          <p:cNvSpPr txBox="1"/>
          <p:nvPr/>
        </p:nvSpPr>
        <p:spPr>
          <a:xfrm flipH="1">
            <a:off x="5403777" y="4433554"/>
            <a:ext cx="1801500" cy="795974"/>
          </a:xfrm>
          <a:prstGeom prst="rect">
            <a:avLst/>
          </a:prstGeom>
          <a:noFill/>
          <a:ln>
            <a:noFill/>
          </a:ln>
        </p:spPr>
        <p:txBody>
          <a:bodyPr spcFirstLastPara="1" wrap="square" lIns="91425" tIns="91425" rIns="91425" bIns="91425" anchor="ctr" anchorCtr="0">
            <a:noAutofit/>
          </a:bodyPr>
          <a:lstStyle/>
          <a:p>
            <a:pPr marL="285750" indent="-285750">
              <a:buClr>
                <a:srgbClr val="000000"/>
              </a:buClr>
              <a:buSzPts val="1200"/>
              <a:buFont typeface="Arial"/>
              <a:buChar char="•"/>
            </a:pPr>
            <a:r>
              <a:rPr lang="en-US" sz="1200" dirty="0">
                <a:solidFill>
                  <a:schemeClr val="dk1"/>
                </a:solidFill>
                <a:latin typeface="Hind"/>
                <a:ea typeface="Hind"/>
                <a:cs typeface="Hind"/>
                <a:sym typeface="Hind"/>
              </a:rPr>
              <a:t>Functional testing</a:t>
            </a:r>
            <a:endParaRPr dirty="0"/>
          </a:p>
          <a:p>
            <a:pPr marL="285750" indent="-285750">
              <a:buClr>
                <a:srgbClr val="000000"/>
              </a:buClr>
              <a:buSzPts val="1200"/>
              <a:buFont typeface="Arial"/>
              <a:buChar char="•"/>
            </a:pPr>
            <a:r>
              <a:rPr lang="en-US" sz="1200" dirty="0">
                <a:solidFill>
                  <a:schemeClr val="dk1"/>
                </a:solidFill>
                <a:latin typeface="Hind"/>
                <a:ea typeface="Hind"/>
                <a:cs typeface="Hind"/>
                <a:sym typeface="Hind"/>
              </a:rPr>
              <a:t>Load testing</a:t>
            </a:r>
          </a:p>
          <a:p>
            <a:pPr marL="285750" indent="-285750">
              <a:buClr>
                <a:srgbClr val="000000"/>
              </a:buClr>
              <a:buSzPts val="1200"/>
              <a:buFont typeface="Arial"/>
              <a:buChar char="•"/>
            </a:pPr>
            <a:r>
              <a:rPr lang="en-US" sz="1200" dirty="0">
                <a:solidFill>
                  <a:schemeClr val="dk1"/>
                </a:solidFill>
                <a:latin typeface="Hind"/>
                <a:ea typeface="Hind"/>
                <a:cs typeface="Hind"/>
                <a:sym typeface="Hind"/>
              </a:rPr>
              <a:t>Stress testing</a:t>
            </a:r>
          </a:p>
          <a:p>
            <a:pPr marL="285750" indent="-285750">
              <a:buClr>
                <a:srgbClr val="000000"/>
              </a:buClr>
              <a:buSzPts val="1200"/>
              <a:buFont typeface="Arial"/>
              <a:buChar char="•"/>
            </a:pPr>
            <a:r>
              <a:rPr lang="en-US" sz="1200" dirty="0">
                <a:solidFill>
                  <a:schemeClr val="dk1"/>
                </a:solidFill>
                <a:latin typeface="Hind"/>
                <a:ea typeface="Hind"/>
                <a:cs typeface="Hind"/>
                <a:sym typeface="Hind"/>
              </a:rPr>
              <a:t>Volume testing</a:t>
            </a:r>
            <a:endParaRPr sz="1200" dirty="0">
              <a:solidFill>
                <a:schemeClr val="dk1"/>
              </a:solidFill>
              <a:latin typeface="Hind"/>
              <a:ea typeface="Hind"/>
              <a:cs typeface="Hind"/>
              <a:sym typeface="Hind"/>
            </a:endParaRPr>
          </a:p>
        </p:txBody>
      </p:sp>
      <p:sp>
        <p:nvSpPr>
          <p:cNvPr id="8" name="Google Shape;2414;p11">
            <a:extLst>
              <a:ext uri="{FF2B5EF4-FFF2-40B4-BE49-F238E27FC236}">
                <a16:creationId xmlns:a16="http://schemas.microsoft.com/office/drawing/2014/main" id="{7615FD84-8D0B-4945-BA3E-E6020021FF2C}"/>
              </a:ext>
            </a:extLst>
          </p:cNvPr>
          <p:cNvSpPr txBox="1"/>
          <p:nvPr/>
        </p:nvSpPr>
        <p:spPr>
          <a:xfrm flipH="1">
            <a:off x="1470443" y="4026164"/>
            <a:ext cx="1801500" cy="365700"/>
          </a:xfrm>
          <a:prstGeom prst="rect">
            <a:avLst/>
          </a:prstGeom>
          <a:noFill/>
          <a:ln>
            <a:noFill/>
          </a:ln>
        </p:spPr>
        <p:txBody>
          <a:bodyPr spcFirstLastPara="1" wrap="square" lIns="91425" tIns="91425" rIns="91425" bIns="91425" anchor="ctr" anchorCtr="0">
            <a:noAutofit/>
          </a:bodyPr>
          <a:lstStyle/>
          <a:p>
            <a:pPr algn="ctr">
              <a:buClr>
                <a:srgbClr val="000000"/>
              </a:buClr>
              <a:buSzPts val="2700"/>
            </a:pPr>
            <a:r>
              <a:rPr lang="en-US" sz="2700">
                <a:solidFill>
                  <a:schemeClr val="dk1"/>
                </a:solidFill>
                <a:latin typeface="Chewy"/>
                <a:ea typeface="Chewy"/>
                <a:cs typeface="Chewy"/>
                <a:sym typeface="Chewy"/>
              </a:rPr>
              <a:t>Unit Test</a:t>
            </a:r>
            <a:endParaRPr sz="2700">
              <a:solidFill>
                <a:schemeClr val="dk1"/>
              </a:solidFill>
              <a:latin typeface="Chewy"/>
              <a:ea typeface="Chewy"/>
              <a:cs typeface="Chewy"/>
              <a:sym typeface="Chewy"/>
            </a:endParaRPr>
          </a:p>
        </p:txBody>
      </p:sp>
      <p:sp>
        <p:nvSpPr>
          <p:cNvPr id="9" name="Google Shape;2415;p11">
            <a:extLst>
              <a:ext uri="{FF2B5EF4-FFF2-40B4-BE49-F238E27FC236}">
                <a16:creationId xmlns:a16="http://schemas.microsoft.com/office/drawing/2014/main" id="{E81F34DE-283B-8D44-A30E-92500969BC97}"/>
              </a:ext>
            </a:extLst>
          </p:cNvPr>
          <p:cNvSpPr txBox="1"/>
          <p:nvPr/>
        </p:nvSpPr>
        <p:spPr>
          <a:xfrm flipH="1">
            <a:off x="1363684" y="4607294"/>
            <a:ext cx="1706116" cy="457200"/>
          </a:xfrm>
          <a:prstGeom prst="rect">
            <a:avLst/>
          </a:prstGeom>
          <a:noFill/>
          <a:ln>
            <a:noFill/>
          </a:ln>
        </p:spPr>
        <p:txBody>
          <a:bodyPr spcFirstLastPara="1" wrap="square" lIns="91425" tIns="91425" rIns="91425" bIns="91425" anchor="ctr" anchorCtr="0">
            <a:noAutofit/>
          </a:bodyPr>
          <a:lstStyle/>
          <a:p>
            <a:pPr marL="285750" indent="-285750">
              <a:buClr>
                <a:srgbClr val="000000"/>
              </a:buClr>
              <a:buSzPts val="1200"/>
              <a:buFont typeface="Arial"/>
              <a:buChar char="•"/>
            </a:pPr>
            <a:r>
              <a:rPr lang="en-US" sz="1200">
                <a:solidFill>
                  <a:schemeClr val="dk1"/>
                </a:solidFill>
                <a:latin typeface="Hind"/>
                <a:ea typeface="Hind"/>
                <a:cs typeface="Hind"/>
                <a:sym typeface="Hind"/>
              </a:rPr>
              <a:t>Tests on individual components</a:t>
            </a:r>
            <a:endParaRPr/>
          </a:p>
          <a:p>
            <a:pPr marL="285750" indent="-285750">
              <a:buClr>
                <a:srgbClr val="000000"/>
              </a:buClr>
              <a:buSzPts val="1200"/>
              <a:buFont typeface="Arial"/>
              <a:buChar char="•"/>
            </a:pPr>
            <a:r>
              <a:rPr lang="en-US" sz="1200">
                <a:solidFill>
                  <a:schemeClr val="dk1"/>
                </a:solidFill>
                <a:latin typeface="Hind"/>
                <a:ea typeface="Hind"/>
                <a:cs typeface="Hind"/>
                <a:sym typeface="Hind"/>
              </a:rPr>
              <a:t>Uses test-coverage criteria</a:t>
            </a:r>
            <a:endParaRPr sz="1200">
              <a:solidFill>
                <a:schemeClr val="dk1"/>
              </a:solidFill>
              <a:latin typeface="Hind"/>
              <a:ea typeface="Hind"/>
              <a:cs typeface="Hind"/>
              <a:sym typeface="Hind"/>
            </a:endParaRPr>
          </a:p>
        </p:txBody>
      </p:sp>
      <p:sp>
        <p:nvSpPr>
          <p:cNvPr id="10" name="Google Shape;2416;p11">
            <a:extLst>
              <a:ext uri="{FF2B5EF4-FFF2-40B4-BE49-F238E27FC236}">
                <a16:creationId xmlns:a16="http://schemas.microsoft.com/office/drawing/2014/main" id="{82099472-5FDF-6642-A3E7-8A0748BC47E2}"/>
              </a:ext>
            </a:extLst>
          </p:cNvPr>
          <p:cNvSpPr txBox="1"/>
          <p:nvPr/>
        </p:nvSpPr>
        <p:spPr>
          <a:xfrm flipH="1">
            <a:off x="3438085" y="4026164"/>
            <a:ext cx="1801500" cy="365700"/>
          </a:xfrm>
          <a:prstGeom prst="rect">
            <a:avLst/>
          </a:prstGeom>
          <a:noFill/>
          <a:ln>
            <a:noFill/>
          </a:ln>
        </p:spPr>
        <p:txBody>
          <a:bodyPr spcFirstLastPara="1" wrap="square" lIns="91425" tIns="91425" rIns="91425" bIns="91425" anchor="ctr" anchorCtr="0">
            <a:noAutofit/>
          </a:bodyPr>
          <a:lstStyle/>
          <a:p>
            <a:pPr algn="ctr">
              <a:buClr>
                <a:srgbClr val="000000"/>
              </a:buClr>
              <a:buSzPts val="2700"/>
            </a:pPr>
            <a:r>
              <a:rPr lang="en-US" sz="2600" dirty="0">
                <a:solidFill>
                  <a:schemeClr val="dk1"/>
                </a:solidFill>
                <a:latin typeface="Chewy"/>
                <a:ea typeface="Chewy"/>
                <a:cs typeface="Chewy"/>
                <a:sym typeface="Chewy"/>
              </a:rPr>
              <a:t>Integration</a:t>
            </a:r>
            <a:endParaRPr sz="2600" dirty="0">
              <a:solidFill>
                <a:schemeClr val="dk1"/>
              </a:solidFill>
              <a:latin typeface="Chewy"/>
              <a:ea typeface="Chewy"/>
              <a:cs typeface="Chewy"/>
              <a:sym typeface="Chewy"/>
            </a:endParaRPr>
          </a:p>
        </p:txBody>
      </p:sp>
      <p:sp>
        <p:nvSpPr>
          <p:cNvPr id="11" name="Google Shape;2417;p11">
            <a:extLst>
              <a:ext uri="{FF2B5EF4-FFF2-40B4-BE49-F238E27FC236}">
                <a16:creationId xmlns:a16="http://schemas.microsoft.com/office/drawing/2014/main" id="{492A237A-8D26-D64D-BB0C-E646772FA4C0}"/>
              </a:ext>
            </a:extLst>
          </p:cNvPr>
          <p:cNvSpPr txBox="1"/>
          <p:nvPr/>
        </p:nvSpPr>
        <p:spPr>
          <a:xfrm flipH="1">
            <a:off x="3414855" y="4587687"/>
            <a:ext cx="1801500" cy="457200"/>
          </a:xfrm>
          <a:prstGeom prst="rect">
            <a:avLst/>
          </a:prstGeom>
          <a:noFill/>
          <a:ln>
            <a:noFill/>
          </a:ln>
        </p:spPr>
        <p:txBody>
          <a:bodyPr spcFirstLastPara="1" wrap="square" lIns="91425" tIns="91425" rIns="91425" bIns="91425" anchor="ctr" anchorCtr="0">
            <a:noAutofit/>
          </a:bodyPr>
          <a:lstStyle/>
          <a:p>
            <a:pPr marL="342900" indent="-342900">
              <a:buClr>
                <a:srgbClr val="000000"/>
              </a:buClr>
              <a:buSzPts val="1200"/>
              <a:buFont typeface="Arial"/>
              <a:buChar char="•"/>
            </a:pPr>
            <a:r>
              <a:rPr lang="en-US" sz="1200" dirty="0">
                <a:solidFill>
                  <a:schemeClr val="dk1"/>
                </a:solidFill>
                <a:latin typeface="Hind"/>
                <a:ea typeface="Hind"/>
                <a:cs typeface="Hind"/>
                <a:sym typeface="Hind"/>
              </a:rPr>
              <a:t>Involves combining tested components into progressively complex grouping</a:t>
            </a:r>
            <a:endParaRPr sz="1200" dirty="0">
              <a:solidFill>
                <a:schemeClr val="dk1"/>
              </a:solidFill>
              <a:latin typeface="Hind"/>
              <a:ea typeface="Hind"/>
              <a:cs typeface="Hind"/>
              <a:sym typeface="Hind"/>
            </a:endParaRPr>
          </a:p>
        </p:txBody>
      </p:sp>
      <p:sp>
        <p:nvSpPr>
          <p:cNvPr id="12" name="Google Shape;2418;p11">
            <a:extLst>
              <a:ext uri="{FF2B5EF4-FFF2-40B4-BE49-F238E27FC236}">
                <a16:creationId xmlns:a16="http://schemas.microsoft.com/office/drawing/2014/main" id="{E4F89058-E449-8D49-AF92-DEFC0544FAC7}"/>
              </a:ext>
            </a:extLst>
          </p:cNvPr>
          <p:cNvSpPr txBox="1"/>
          <p:nvPr/>
        </p:nvSpPr>
        <p:spPr>
          <a:xfrm flipH="1">
            <a:off x="5403777" y="4026164"/>
            <a:ext cx="1801500" cy="365700"/>
          </a:xfrm>
          <a:prstGeom prst="rect">
            <a:avLst/>
          </a:prstGeom>
          <a:noFill/>
          <a:ln>
            <a:noFill/>
          </a:ln>
        </p:spPr>
        <p:txBody>
          <a:bodyPr spcFirstLastPara="1" wrap="square" lIns="91425" tIns="91425" rIns="91425" bIns="91425" anchor="ctr" anchorCtr="0">
            <a:noAutofit/>
          </a:bodyPr>
          <a:lstStyle/>
          <a:p>
            <a:pPr algn="ctr">
              <a:buClr>
                <a:srgbClr val="000000"/>
              </a:buClr>
              <a:buSzPts val="2700"/>
            </a:pPr>
            <a:r>
              <a:rPr lang="en-US" sz="2500" dirty="0">
                <a:solidFill>
                  <a:schemeClr val="dk1"/>
                </a:solidFill>
                <a:latin typeface="Chewy"/>
                <a:ea typeface="Chewy"/>
                <a:cs typeface="Chewy"/>
                <a:sym typeface="Chewy"/>
              </a:rPr>
              <a:t>System Test</a:t>
            </a:r>
            <a:endParaRPr sz="2500" dirty="0">
              <a:solidFill>
                <a:schemeClr val="dk1"/>
              </a:solidFill>
              <a:latin typeface="Chewy"/>
              <a:ea typeface="Chewy"/>
              <a:cs typeface="Chewy"/>
              <a:sym typeface="Chewy"/>
            </a:endParaRPr>
          </a:p>
        </p:txBody>
      </p:sp>
      <p:sp>
        <p:nvSpPr>
          <p:cNvPr id="13" name="Google Shape;2419;p11">
            <a:extLst>
              <a:ext uri="{FF2B5EF4-FFF2-40B4-BE49-F238E27FC236}">
                <a16:creationId xmlns:a16="http://schemas.microsoft.com/office/drawing/2014/main" id="{6D2F8317-8C2C-EB4A-BA73-05E6F4553E5D}"/>
              </a:ext>
            </a:extLst>
          </p:cNvPr>
          <p:cNvSpPr txBox="1"/>
          <p:nvPr/>
        </p:nvSpPr>
        <p:spPr>
          <a:xfrm flipH="1">
            <a:off x="7369469" y="4026164"/>
            <a:ext cx="1801500" cy="365700"/>
          </a:xfrm>
          <a:prstGeom prst="rect">
            <a:avLst/>
          </a:prstGeom>
          <a:noFill/>
          <a:ln>
            <a:noFill/>
          </a:ln>
        </p:spPr>
        <p:txBody>
          <a:bodyPr spcFirstLastPara="1" wrap="square" lIns="91425" tIns="91425" rIns="91425" bIns="91425" anchor="ctr" anchorCtr="0">
            <a:noAutofit/>
          </a:bodyPr>
          <a:lstStyle/>
          <a:p>
            <a:pPr algn="ctr">
              <a:buClr>
                <a:srgbClr val="000000"/>
              </a:buClr>
              <a:buSzPts val="2700"/>
            </a:pPr>
            <a:r>
              <a:rPr lang="en-US" sz="2700" dirty="0" smtClean="0">
                <a:solidFill>
                  <a:schemeClr val="dk1"/>
                </a:solidFill>
                <a:latin typeface="Chewy"/>
                <a:ea typeface="Chewy"/>
                <a:cs typeface="Chewy"/>
                <a:sym typeface="Chewy"/>
              </a:rPr>
              <a:t>UAT</a:t>
            </a:r>
            <a:endParaRPr sz="2700" dirty="0">
              <a:solidFill>
                <a:schemeClr val="dk1"/>
              </a:solidFill>
              <a:latin typeface="Chewy"/>
              <a:ea typeface="Chewy"/>
              <a:cs typeface="Chewy"/>
              <a:sym typeface="Chewy"/>
            </a:endParaRPr>
          </a:p>
        </p:txBody>
      </p:sp>
      <p:sp>
        <p:nvSpPr>
          <p:cNvPr id="14" name="Google Shape;2420;p11">
            <a:extLst>
              <a:ext uri="{FF2B5EF4-FFF2-40B4-BE49-F238E27FC236}">
                <a16:creationId xmlns:a16="http://schemas.microsoft.com/office/drawing/2014/main" id="{6342E4C1-F5E4-D14C-84FF-035E8DF1DDBE}"/>
              </a:ext>
            </a:extLst>
          </p:cNvPr>
          <p:cNvSpPr txBox="1"/>
          <p:nvPr/>
        </p:nvSpPr>
        <p:spPr>
          <a:xfrm flipH="1">
            <a:off x="7369469" y="4433554"/>
            <a:ext cx="1801500" cy="457200"/>
          </a:xfrm>
          <a:prstGeom prst="rect">
            <a:avLst/>
          </a:prstGeom>
          <a:noFill/>
          <a:ln>
            <a:noFill/>
          </a:ln>
        </p:spPr>
        <p:txBody>
          <a:bodyPr spcFirstLastPara="1" wrap="square" lIns="91425" tIns="91425" rIns="91425" bIns="91425" anchor="ctr" anchorCtr="0">
            <a:noAutofit/>
          </a:bodyPr>
          <a:lstStyle/>
          <a:p>
            <a:pPr marL="171450" indent="-171450">
              <a:buClr>
                <a:srgbClr val="000000"/>
              </a:buClr>
              <a:buSzPts val="1200"/>
              <a:buFont typeface="Arial"/>
              <a:buChar char="•"/>
            </a:pPr>
            <a:r>
              <a:rPr lang="en-US" sz="1200">
                <a:solidFill>
                  <a:schemeClr val="dk1"/>
                </a:solidFill>
                <a:latin typeface="Hind"/>
                <a:ea typeface="Hind"/>
                <a:cs typeface="Hind"/>
                <a:sym typeface="Hind"/>
              </a:rPr>
              <a:t>Carries out by the end users</a:t>
            </a:r>
            <a:endParaRPr/>
          </a:p>
        </p:txBody>
      </p:sp>
      <p:sp>
        <p:nvSpPr>
          <p:cNvPr id="15" name="Google Shape;2421;p11">
            <a:extLst>
              <a:ext uri="{FF2B5EF4-FFF2-40B4-BE49-F238E27FC236}">
                <a16:creationId xmlns:a16="http://schemas.microsoft.com/office/drawing/2014/main" id="{E95CAA42-7E97-7446-A87F-FDDF56CD67B3}"/>
              </a:ext>
            </a:extLst>
          </p:cNvPr>
          <p:cNvSpPr/>
          <p:nvPr/>
        </p:nvSpPr>
        <p:spPr>
          <a:xfrm>
            <a:off x="2018693" y="3187900"/>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algn="ctr">
              <a:buClr>
                <a:srgbClr val="000000"/>
              </a:buClr>
              <a:buSzPts val="2500"/>
            </a:pPr>
            <a:endParaRPr sz="2500">
              <a:solidFill>
                <a:schemeClr val="lt1"/>
              </a:solidFill>
              <a:latin typeface="Chewy"/>
              <a:ea typeface="Chewy"/>
              <a:cs typeface="Chewy"/>
              <a:sym typeface="Chewy"/>
            </a:endParaRPr>
          </a:p>
        </p:txBody>
      </p:sp>
      <p:sp>
        <p:nvSpPr>
          <p:cNvPr id="16" name="Google Shape;2422;p11">
            <a:extLst>
              <a:ext uri="{FF2B5EF4-FFF2-40B4-BE49-F238E27FC236}">
                <a16:creationId xmlns:a16="http://schemas.microsoft.com/office/drawing/2014/main" id="{24245C5D-1D36-BD49-B325-9A341A5CA531}"/>
              </a:ext>
            </a:extLst>
          </p:cNvPr>
          <p:cNvSpPr/>
          <p:nvPr/>
        </p:nvSpPr>
        <p:spPr>
          <a:xfrm>
            <a:off x="3986335" y="3187900"/>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algn="ctr">
              <a:buClr>
                <a:srgbClr val="000000"/>
              </a:buClr>
              <a:buSzPts val="2500"/>
            </a:pPr>
            <a:endParaRPr sz="2500">
              <a:solidFill>
                <a:schemeClr val="lt1"/>
              </a:solidFill>
              <a:latin typeface="Chewy"/>
              <a:ea typeface="Chewy"/>
              <a:cs typeface="Chewy"/>
              <a:sym typeface="Chewy"/>
            </a:endParaRPr>
          </a:p>
        </p:txBody>
      </p:sp>
      <p:sp>
        <p:nvSpPr>
          <p:cNvPr id="17" name="Google Shape;2423;p11">
            <a:extLst>
              <a:ext uri="{FF2B5EF4-FFF2-40B4-BE49-F238E27FC236}">
                <a16:creationId xmlns:a16="http://schemas.microsoft.com/office/drawing/2014/main" id="{B04D492C-360D-8747-82C1-6E7F90F87F04}"/>
              </a:ext>
            </a:extLst>
          </p:cNvPr>
          <p:cNvSpPr/>
          <p:nvPr/>
        </p:nvSpPr>
        <p:spPr>
          <a:xfrm>
            <a:off x="5952027" y="3187900"/>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algn="ctr">
              <a:buClr>
                <a:srgbClr val="000000"/>
              </a:buClr>
              <a:buSzPts val="2500"/>
            </a:pPr>
            <a:endParaRPr sz="2500">
              <a:solidFill>
                <a:schemeClr val="lt1"/>
              </a:solidFill>
              <a:latin typeface="Chewy"/>
              <a:ea typeface="Chewy"/>
              <a:cs typeface="Chewy"/>
              <a:sym typeface="Chewy"/>
            </a:endParaRPr>
          </a:p>
        </p:txBody>
      </p:sp>
      <p:sp>
        <p:nvSpPr>
          <p:cNvPr id="18" name="Google Shape;2424;p11">
            <a:extLst>
              <a:ext uri="{FF2B5EF4-FFF2-40B4-BE49-F238E27FC236}">
                <a16:creationId xmlns:a16="http://schemas.microsoft.com/office/drawing/2014/main" id="{B82ADF4B-1EC0-7946-BCC9-9431CB3B7211}"/>
              </a:ext>
            </a:extLst>
          </p:cNvPr>
          <p:cNvSpPr/>
          <p:nvPr/>
        </p:nvSpPr>
        <p:spPr>
          <a:xfrm>
            <a:off x="7917719" y="3187900"/>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algn="ctr">
              <a:buClr>
                <a:srgbClr val="000000"/>
              </a:buClr>
              <a:buSzPts val="2500"/>
            </a:pPr>
            <a:endParaRPr sz="2500">
              <a:solidFill>
                <a:schemeClr val="lt1"/>
              </a:solidFill>
              <a:latin typeface="Chewy"/>
              <a:ea typeface="Chewy"/>
              <a:cs typeface="Chewy"/>
              <a:sym typeface="Chewy"/>
            </a:endParaRPr>
          </a:p>
        </p:txBody>
      </p:sp>
      <p:cxnSp>
        <p:nvCxnSpPr>
          <p:cNvPr id="19" name="Google Shape;2425;p11">
            <a:extLst>
              <a:ext uri="{FF2B5EF4-FFF2-40B4-BE49-F238E27FC236}">
                <a16:creationId xmlns:a16="http://schemas.microsoft.com/office/drawing/2014/main" id="{83CBD034-ECDE-DF47-855B-713422EF6488}"/>
              </a:ext>
            </a:extLst>
          </p:cNvPr>
          <p:cNvCxnSpPr>
            <a:stCxn id="15" idx="0"/>
            <a:endCxn id="16" idx="0"/>
          </p:cNvCxnSpPr>
          <p:nvPr/>
        </p:nvCxnSpPr>
        <p:spPr>
          <a:xfrm rot="-5400000" flipH="1">
            <a:off x="3354743" y="2204350"/>
            <a:ext cx="600" cy="1967700"/>
          </a:xfrm>
          <a:prstGeom prst="curvedConnector3">
            <a:avLst>
              <a:gd name="adj1" fmla="val -92366242"/>
            </a:avLst>
          </a:prstGeom>
          <a:noFill/>
          <a:ln w="19050" cap="flat" cmpd="sng">
            <a:solidFill>
              <a:schemeClr val="dk1"/>
            </a:solidFill>
            <a:prstDash val="dash"/>
            <a:round/>
            <a:headEnd type="none" w="sm" len="sm"/>
            <a:tailEnd type="none" w="sm" len="sm"/>
          </a:ln>
        </p:spPr>
      </p:cxnSp>
      <p:cxnSp>
        <p:nvCxnSpPr>
          <p:cNvPr id="20" name="Google Shape;2426;p11">
            <a:extLst>
              <a:ext uri="{FF2B5EF4-FFF2-40B4-BE49-F238E27FC236}">
                <a16:creationId xmlns:a16="http://schemas.microsoft.com/office/drawing/2014/main" id="{F4FB8AD8-0FA2-8748-8CCA-CCD13E06B09C}"/>
              </a:ext>
            </a:extLst>
          </p:cNvPr>
          <p:cNvCxnSpPr>
            <a:stCxn id="16" idx="0"/>
            <a:endCxn id="17" idx="0"/>
          </p:cNvCxnSpPr>
          <p:nvPr/>
        </p:nvCxnSpPr>
        <p:spPr>
          <a:xfrm rot="-5400000" flipH="1">
            <a:off x="5321335" y="2205400"/>
            <a:ext cx="600" cy="1965600"/>
          </a:xfrm>
          <a:prstGeom prst="curvedConnector3">
            <a:avLst>
              <a:gd name="adj1" fmla="val -94641242"/>
            </a:avLst>
          </a:prstGeom>
          <a:noFill/>
          <a:ln w="19050" cap="flat" cmpd="sng">
            <a:solidFill>
              <a:schemeClr val="dk1"/>
            </a:solidFill>
            <a:prstDash val="dash"/>
            <a:round/>
            <a:headEnd type="none" w="sm" len="sm"/>
            <a:tailEnd type="none" w="sm" len="sm"/>
          </a:ln>
        </p:spPr>
      </p:cxnSp>
      <p:cxnSp>
        <p:nvCxnSpPr>
          <p:cNvPr id="21" name="Google Shape;2427;p11">
            <a:extLst>
              <a:ext uri="{FF2B5EF4-FFF2-40B4-BE49-F238E27FC236}">
                <a16:creationId xmlns:a16="http://schemas.microsoft.com/office/drawing/2014/main" id="{AF143273-E98F-D440-A928-E715B489E58B}"/>
              </a:ext>
            </a:extLst>
          </p:cNvPr>
          <p:cNvCxnSpPr>
            <a:stCxn id="17" idx="0"/>
            <a:endCxn id="18" idx="0"/>
          </p:cNvCxnSpPr>
          <p:nvPr/>
        </p:nvCxnSpPr>
        <p:spPr>
          <a:xfrm rot="-5400000" flipH="1">
            <a:off x="7287027" y="2205400"/>
            <a:ext cx="600" cy="1965600"/>
          </a:xfrm>
          <a:prstGeom prst="curvedConnector3">
            <a:avLst>
              <a:gd name="adj1" fmla="val -92366242"/>
            </a:avLst>
          </a:prstGeom>
          <a:noFill/>
          <a:ln w="19050" cap="flat" cmpd="sng">
            <a:solidFill>
              <a:schemeClr val="dk1"/>
            </a:solidFill>
            <a:prstDash val="dash"/>
            <a:round/>
            <a:headEnd type="none" w="sm" len="sm"/>
            <a:tailEnd type="none" w="sm" len="sm"/>
          </a:ln>
        </p:spPr>
      </p:cxnSp>
      <p:grpSp>
        <p:nvGrpSpPr>
          <p:cNvPr id="22" name="Google Shape;2428;p11">
            <a:extLst>
              <a:ext uri="{FF2B5EF4-FFF2-40B4-BE49-F238E27FC236}">
                <a16:creationId xmlns:a16="http://schemas.microsoft.com/office/drawing/2014/main" id="{63566510-8662-1048-ADAC-DFB11B0229D8}"/>
              </a:ext>
            </a:extLst>
          </p:cNvPr>
          <p:cNvGrpSpPr/>
          <p:nvPr/>
        </p:nvGrpSpPr>
        <p:grpSpPr>
          <a:xfrm>
            <a:off x="6030327" y="3268254"/>
            <a:ext cx="548397" cy="461118"/>
            <a:chOff x="3172404" y="2029707"/>
            <a:chExt cx="485694" cy="408286"/>
          </a:xfrm>
        </p:grpSpPr>
        <p:sp>
          <p:nvSpPr>
            <p:cNvPr id="23" name="Google Shape;2429;p11">
              <a:extLst>
                <a:ext uri="{FF2B5EF4-FFF2-40B4-BE49-F238E27FC236}">
                  <a16:creationId xmlns:a16="http://schemas.microsoft.com/office/drawing/2014/main" id="{172428E0-B831-D04A-871F-D635B035C4D3}"/>
                </a:ext>
              </a:extLst>
            </p:cNvPr>
            <p:cNvSpPr/>
            <p:nvPr/>
          </p:nvSpPr>
          <p:spPr>
            <a:xfrm>
              <a:off x="3497275" y="2029707"/>
              <a:ext cx="107438" cy="334241"/>
            </a:xfrm>
            <a:custGeom>
              <a:avLst/>
              <a:gdLst/>
              <a:ahLst/>
              <a:cxnLst/>
              <a:rect l="l" t="t" r="r" b="b"/>
              <a:pathLst>
                <a:path w="3144" h="9781" extrusionOk="0">
                  <a:moveTo>
                    <a:pt x="957" y="0"/>
                  </a:moveTo>
                  <a:lnTo>
                    <a:pt x="879" y="20"/>
                  </a:lnTo>
                  <a:lnTo>
                    <a:pt x="840" y="39"/>
                  </a:lnTo>
                  <a:lnTo>
                    <a:pt x="820" y="78"/>
                  </a:lnTo>
                  <a:lnTo>
                    <a:pt x="820" y="137"/>
                  </a:lnTo>
                  <a:lnTo>
                    <a:pt x="820" y="234"/>
                  </a:lnTo>
                  <a:lnTo>
                    <a:pt x="879" y="508"/>
                  </a:lnTo>
                  <a:lnTo>
                    <a:pt x="977" y="820"/>
                  </a:lnTo>
                  <a:lnTo>
                    <a:pt x="1094" y="1172"/>
                  </a:lnTo>
                  <a:lnTo>
                    <a:pt x="1387" y="1874"/>
                  </a:lnTo>
                  <a:lnTo>
                    <a:pt x="1621" y="2401"/>
                  </a:lnTo>
                  <a:lnTo>
                    <a:pt x="1621" y="2421"/>
                  </a:lnTo>
                  <a:lnTo>
                    <a:pt x="1601" y="2440"/>
                  </a:lnTo>
                  <a:lnTo>
                    <a:pt x="1582" y="2421"/>
                  </a:lnTo>
                  <a:lnTo>
                    <a:pt x="1250" y="2089"/>
                  </a:lnTo>
                  <a:lnTo>
                    <a:pt x="1055" y="1894"/>
                  </a:lnTo>
                  <a:lnTo>
                    <a:pt x="820" y="1699"/>
                  </a:lnTo>
                  <a:lnTo>
                    <a:pt x="625" y="1562"/>
                  </a:lnTo>
                  <a:lnTo>
                    <a:pt x="528" y="1503"/>
                  </a:lnTo>
                  <a:lnTo>
                    <a:pt x="450" y="1464"/>
                  </a:lnTo>
                  <a:lnTo>
                    <a:pt x="293" y="1464"/>
                  </a:lnTo>
                  <a:lnTo>
                    <a:pt x="254" y="1503"/>
                  </a:lnTo>
                  <a:lnTo>
                    <a:pt x="235" y="1581"/>
                  </a:lnTo>
                  <a:lnTo>
                    <a:pt x="215" y="1679"/>
                  </a:lnTo>
                  <a:lnTo>
                    <a:pt x="215" y="1796"/>
                  </a:lnTo>
                  <a:lnTo>
                    <a:pt x="215" y="1933"/>
                  </a:lnTo>
                  <a:lnTo>
                    <a:pt x="254" y="2070"/>
                  </a:lnTo>
                  <a:lnTo>
                    <a:pt x="332" y="2343"/>
                  </a:lnTo>
                  <a:lnTo>
                    <a:pt x="450" y="2636"/>
                  </a:lnTo>
                  <a:lnTo>
                    <a:pt x="586" y="2909"/>
                  </a:lnTo>
                  <a:lnTo>
                    <a:pt x="723" y="3163"/>
                  </a:lnTo>
                  <a:lnTo>
                    <a:pt x="977" y="3573"/>
                  </a:lnTo>
                  <a:lnTo>
                    <a:pt x="957" y="3592"/>
                  </a:lnTo>
                  <a:lnTo>
                    <a:pt x="938" y="3592"/>
                  </a:lnTo>
                  <a:lnTo>
                    <a:pt x="723" y="3397"/>
                  </a:lnTo>
                  <a:lnTo>
                    <a:pt x="606" y="3299"/>
                  </a:lnTo>
                  <a:lnTo>
                    <a:pt x="469" y="3221"/>
                  </a:lnTo>
                  <a:lnTo>
                    <a:pt x="352" y="3163"/>
                  </a:lnTo>
                  <a:lnTo>
                    <a:pt x="215" y="3163"/>
                  </a:lnTo>
                  <a:lnTo>
                    <a:pt x="157" y="3182"/>
                  </a:lnTo>
                  <a:lnTo>
                    <a:pt x="118" y="3221"/>
                  </a:lnTo>
                  <a:lnTo>
                    <a:pt x="59" y="3260"/>
                  </a:lnTo>
                  <a:lnTo>
                    <a:pt x="20" y="3338"/>
                  </a:lnTo>
                  <a:lnTo>
                    <a:pt x="1" y="3378"/>
                  </a:lnTo>
                  <a:lnTo>
                    <a:pt x="1" y="3436"/>
                  </a:lnTo>
                  <a:lnTo>
                    <a:pt x="20" y="3573"/>
                  </a:lnTo>
                  <a:lnTo>
                    <a:pt x="59" y="3787"/>
                  </a:lnTo>
                  <a:lnTo>
                    <a:pt x="137" y="4022"/>
                  </a:lnTo>
                  <a:lnTo>
                    <a:pt x="352" y="4588"/>
                  </a:lnTo>
                  <a:lnTo>
                    <a:pt x="625" y="5252"/>
                  </a:lnTo>
                  <a:lnTo>
                    <a:pt x="899" y="5974"/>
                  </a:lnTo>
                  <a:lnTo>
                    <a:pt x="1191" y="6696"/>
                  </a:lnTo>
                  <a:lnTo>
                    <a:pt x="1426" y="7380"/>
                  </a:lnTo>
                  <a:lnTo>
                    <a:pt x="1504" y="7711"/>
                  </a:lnTo>
                  <a:lnTo>
                    <a:pt x="1562" y="8004"/>
                  </a:lnTo>
                  <a:lnTo>
                    <a:pt x="1758" y="8883"/>
                  </a:lnTo>
                  <a:lnTo>
                    <a:pt x="1894" y="9429"/>
                  </a:lnTo>
                  <a:lnTo>
                    <a:pt x="1972" y="9703"/>
                  </a:lnTo>
                  <a:lnTo>
                    <a:pt x="2011" y="9781"/>
                  </a:lnTo>
                  <a:lnTo>
                    <a:pt x="2207" y="9058"/>
                  </a:lnTo>
                  <a:lnTo>
                    <a:pt x="2421" y="8258"/>
                  </a:lnTo>
                  <a:lnTo>
                    <a:pt x="2656" y="7282"/>
                  </a:lnTo>
                  <a:lnTo>
                    <a:pt x="2773" y="6755"/>
                  </a:lnTo>
                  <a:lnTo>
                    <a:pt x="2870" y="6208"/>
                  </a:lnTo>
                  <a:lnTo>
                    <a:pt x="2968" y="5642"/>
                  </a:lnTo>
                  <a:lnTo>
                    <a:pt x="3046" y="5095"/>
                  </a:lnTo>
                  <a:lnTo>
                    <a:pt x="3105" y="4549"/>
                  </a:lnTo>
                  <a:lnTo>
                    <a:pt x="3144" y="4022"/>
                  </a:lnTo>
                  <a:lnTo>
                    <a:pt x="3144" y="3534"/>
                  </a:lnTo>
                  <a:lnTo>
                    <a:pt x="3105" y="3085"/>
                  </a:lnTo>
                  <a:lnTo>
                    <a:pt x="3026" y="2655"/>
                  </a:lnTo>
                  <a:lnTo>
                    <a:pt x="2929" y="2284"/>
                  </a:lnTo>
                  <a:lnTo>
                    <a:pt x="2812" y="1913"/>
                  </a:lnTo>
                  <a:lnTo>
                    <a:pt x="2656" y="1581"/>
                  </a:lnTo>
                  <a:lnTo>
                    <a:pt x="2480" y="1289"/>
                  </a:lnTo>
                  <a:lnTo>
                    <a:pt x="2304" y="1015"/>
                  </a:lnTo>
                  <a:lnTo>
                    <a:pt x="2109" y="781"/>
                  </a:lnTo>
                  <a:lnTo>
                    <a:pt x="1914" y="586"/>
                  </a:lnTo>
                  <a:lnTo>
                    <a:pt x="1718" y="410"/>
                  </a:lnTo>
                  <a:lnTo>
                    <a:pt x="1543" y="254"/>
                  </a:lnTo>
                  <a:lnTo>
                    <a:pt x="1367" y="156"/>
                  </a:lnTo>
                  <a:lnTo>
                    <a:pt x="1211" y="59"/>
                  </a:lnTo>
                  <a:lnTo>
                    <a:pt x="1074" y="20"/>
                  </a:lnTo>
                  <a:lnTo>
                    <a:pt x="957" y="0"/>
                  </a:lnTo>
                  <a:close/>
                </a:path>
              </a:pathLst>
            </a:custGeom>
            <a:solidFill>
              <a:schemeClr val="lt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24" name="Google Shape;2430;p11">
              <a:extLst>
                <a:ext uri="{FF2B5EF4-FFF2-40B4-BE49-F238E27FC236}">
                  <a16:creationId xmlns:a16="http://schemas.microsoft.com/office/drawing/2014/main" id="{63859BAF-6F3E-D647-9733-BE6E6EA4D9E5}"/>
                </a:ext>
              </a:extLst>
            </p:cNvPr>
            <p:cNvSpPr/>
            <p:nvPr/>
          </p:nvSpPr>
          <p:spPr>
            <a:xfrm>
              <a:off x="3525296" y="2029707"/>
              <a:ext cx="79417" cy="334241"/>
            </a:xfrm>
            <a:custGeom>
              <a:avLst/>
              <a:gdLst/>
              <a:ahLst/>
              <a:cxnLst/>
              <a:rect l="l" t="t" r="r" b="b"/>
              <a:pathLst>
                <a:path w="2324" h="9781" extrusionOk="0">
                  <a:moveTo>
                    <a:pt x="137" y="0"/>
                  </a:moveTo>
                  <a:lnTo>
                    <a:pt x="59" y="20"/>
                  </a:lnTo>
                  <a:lnTo>
                    <a:pt x="20" y="39"/>
                  </a:lnTo>
                  <a:lnTo>
                    <a:pt x="0" y="78"/>
                  </a:lnTo>
                  <a:lnTo>
                    <a:pt x="0" y="137"/>
                  </a:lnTo>
                  <a:lnTo>
                    <a:pt x="0" y="195"/>
                  </a:lnTo>
                  <a:lnTo>
                    <a:pt x="20" y="391"/>
                  </a:lnTo>
                  <a:lnTo>
                    <a:pt x="235" y="586"/>
                  </a:lnTo>
                  <a:lnTo>
                    <a:pt x="469" y="820"/>
                  </a:lnTo>
                  <a:lnTo>
                    <a:pt x="684" y="1093"/>
                  </a:lnTo>
                  <a:lnTo>
                    <a:pt x="879" y="1406"/>
                  </a:lnTo>
                  <a:lnTo>
                    <a:pt x="1055" y="1777"/>
                  </a:lnTo>
                  <a:lnTo>
                    <a:pt x="1211" y="2167"/>
                  </a:lnTo>
                  <a:lnTo>
                    <a:pt x="1289" y="2382"/>
                  </a:lnTo>
                  <a:lnTo>
                    <a:pt x="1347" y="2597"/>
                  </a:lnTo>
                  <a:lnTo>
                    <a:pt x="1387" y="2831"/>
                  </a:lnTo>
                  <a:lnTo>
                    <a:pt x="1426" y="3085"/>
                  </a:lnTo>
                  <a:lnTo>
                    <a:pt x="1445" y="3358"/>
                  </a:lnTo>
                  <a:lnTo>
                    <a:pt x="1465" y="3631"/>
                  </a:lnTo>
                  <a:lnTo>
                    <a:pt x="1445" y="4256"/>
                  </a:lnTo>
                  <a:lnTo>
                    <a:pt x="1387" y="4900"/>
                  </a:lnTo>
                  <a:lnTo>
                    <a:pt x="1308" y="5584"/>
                  </a:lnTo>
                  <a:lnTo>
                    <a:pt x="1191" y="6247"/>
                  </a:lnTo>
                  <a:lnTo>
                    <a:pt x="1055" y="6911"/>
                  </a:lnTo>
                  <a:lnTo>
                    <a:pt x="918" y="7555"/>
                  </a:lnTo>
                  <a:lnTo>
                    <a:pt x="781" y="8141"/>
                  </a:lnTo>
                  <a:lnTo>
                    <a:pt x="938" y="8961"/>
                  </a:lnTo>
                  <a:lnTo>
                    <a:pt x="1074" y="9468"/>
                  </a:lnTo>
                  <a:lnTo>
                    <a:pt x="1152" y="9703"/>
                  </a:lnTo>
                  <a:lnTo>
                    <a:pt x="1191" y="9781"/>
                  </a:lnTo>
                  <a:lnTo>
                    <a:pt x="1387" y="9058"/>
                  </a:lnTo>
                  <a:lnTo>
                    <a:pt x="1601" y="8258"/>
                  </a:lnTo>
                  <a:lnTo>
                    <a:pt x="1836" y="7282"/>
                  </a:lnTo>
                  <a:lnTo>
                    <a:pt x="1953" y="6755"/>
                  </a:lnTo>
                  <a:lnTo>
                    <a:pt x="2050" y="6208"/>
                  </a:lnTo>
                  <a:lnTo>
                    <a:pt x="2148" y="5642"/>
                  </a:lnTo>
                  <a:lnTo>
                    <a:pt x="2226" y="5095"/>
                  </a:lnTo>
                  <a:lnTo>
                    <a:pt x="2285" y="4549"/>
                  </a:lnTo>
                  <a:lnTo>
                    <a:pt x="2324" y="4022"/>
                  </a:lnTo>
                  <a:lnTo>
                    <a:pt x="2324" y="3534"/>
                  </a:lnTo>
                  <a:lnTo>
                    <a:pt x="2285" y="3085"/>
                  </a:lnTo>
                  <a:lnTo>
                    <a:pt x="2206" y="2655"/>
                  </a:lnTo>
                  <a:lnTo>
                    <a:pt x="2109" y="2284"/>
                  </a:lnTo>
                  <a:lnTo>
                    <a:pt x="1992" y="1913"/>
                  </a:lnTo>
                  <a:lnTo>
                    <a:pt x="1836" y="1581"/>
                  </a:lnTo>
                  <a:lnTo>
                    <a:pt x="1660" y="1289"/>
                  </a:lnTo>
                  <a:lnTo>
                    <a:pt x="1484" y="1015"/>
                  </a:lnTo>
                  <a:lnTo>
                    <a:pt x="1289" y="781"/>
                  </a:lnTo>
                  <a:lnTo>
                    <a:pt x="1094" y="586"/>
                  </a:lnTo>
                  <a:lnTo>
                    <a:pt x="898" y="410"/>
                  </a:lnTo>
                  <a:lnTo>
                    <a:pt x="723" y="254"/>
                  </a:lnTo>
                  <a:lnTo>
                    <a:pt x="547" y="156"/>
                  </a:lnTo>
                  <a:lnTo>
                    <a:pt x="391" y="59"/>
                  </a:lnTo>
                  <a:lnTo>
                    <a:pt x="254" y="20"/>
                  </a:lnTo>
                  <a:lnTo>
                    <a:pt x="137" y="0"/>
                  </a:lnTo>
                  <a:close/>
                </a:path>
              </a:pathLst>
            </a:custGeom>
            <a:solidFill>
              <a:srgbClr val="C2A785"/>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25" name="Google Shape;2431;p11">
              <a:extLst>
                <a:ext uri="{FF2B5EF4-FFF2-40B4-BE49-F238E27FC236}">
                  <a16:creationId xmlns:a16="http://schemas.microsoft.com/office/drawing/2014/main" id="{F75CC68B-B276-8349-B4CD-9A29902ECE58}"/>
                </a:ext>
              </a:extLst>
            </p:cNvPr>
            <p:cNvSpPr/>
            <p:nvPr/>
          </p:nvSpPr>
          <p:spPr>
            <a:xfrm>
              <a:off x="3253802" y="2363907"/>
              <a:ext cx="322247" cy="40734"/>
            </a:xfrm>
            <a:custGeom>
              <a:avLst/>
              <a:gdLst/>
              <a:ahLst/>
              <a:cxnLst/>
              <a:rect l="l" t="t" r="r" b="b"/>
              <a:pathLst>
                <a:path w="9430" h="1192" extrusionOk="0">
                  <a:moveTo>
                    <a:pt x="234" y="1"/>
                  </a:moveTo>
                  <a:lnTo>
                    <a:pt x="137" y="20"/>
                  </a:lnTo>
                  <a:lnTo>
                    <a:pt x="59" y="59"/>
                  </a:lnTo>
                  <a:lnTo>
                    <a:pt x="20" y="137"/>
                  </a:lnTo>
                  <a:lnTo>
                    <a:pt x="0" y="216"/>
                  </a:lnTo>
                  <a:lnTo>
                    <a:pt x="0" y="957"/>
                  </a:lnTo>
                  <a:lnTo>
                    <a:pt x="20" y="1055"/>
                  </a:lnTo>
                  <a:lnTo>
                    <a:pt x="59" y="1133"/>
                  </a:lnTo>
                  <a:lnTo>
                    <a:pt x="137" y="1172"/>
                  </a:lnTo>
                  <a:lnTo>
                    <a:pt x="234" y="1192"/>
                  </a:lnTo>
                  <a:lnTo>
                    <a:pt x="9214" y="1192"/>
                  </a:lnTo>
                  <a:lnTo>
                    <a:pt x="9292" y="1172"/>
                  </a:lnTo>
                  <a:lnTo>
                    <a:pt x="9371" y="1133"/>
                  </a:lnTo>
                  <a:lnTo>
                    <a:pt x="9429" y="1055"/>
                  </a:lnTo>
                  <a:lnTo>
                    <a:pt x="9429" y="957"/>
                  </a:lnTo>
                  <a:lnTo>
                    <a:pt x="9429" y="216"/>
                  </a:lnTo>
                  <a:lnTo>
                    <a:pt x="9429" y="137"/>
                  </a:lnTo>
                  <a:lnTo>
                    <a:pt x="9371" y="59"/>
                  </a:lnTo>
                  <a:lnTo>
                    <a:pt x="9292" y="20"/>
                  </a:lnTo>
                  <a:lnTo>
                    <a:pt x="9214" y="1"/>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26" name="Google Shape;2432;p11">
              <a:extLst>
                <a:ext uri="{FF2B5EF4-FFF2-40B4-BE49-F238E27FC236}">
                  <a16:creationId xmlns:a16="http://schemas.microsoft.com/office/drawing/2014/main" id="{1945C80D-4E0E-0C4E-A636-45C6F980E868}"/>
                </a:ext>
              </a:extLst>
            </p:cNvPr>
            <p:cNvSpPr/>
            <p:nvPr/>
          </p:nvSpPr>
          <p:spPr>
            <a:xfrm>
              <a:off x="3539307" y="2363907"/>
              <a:ext cx="36735" cy="40734"/>
            </a:xfrm>
            <a:custGeom>
              <a:avLst/>
              <a:gdLst/>
              <a:ahLst/>
              <a:cxnLst/>
              <a:rect l="l" t="t" r="r" b="b"/>
              <a:pathLst>
                <a:path w="1075" h="1192" extrusionOk="0">
                  <a:moveTo>
                    <a:pt x="0" y="1"/>
                  </a:moveTo>
                  <a:lnTo>
                    <a:pt x="79" y="20"/>
                  </a:lnTo>
                  <a:lnTo>
                    <a:pt x="157" y="59"/>
                  </a:lnTo>
                  <a:lnTo>
                    <a:pt x="215" y="137"/>
                  </a:lnTo>
                  <a:lnTo>
                    <a:pt x="235" y="216"/>
                  </a:lnTo>
                  <a:lnTo>
                    <a:pt x="235" y="957"/>
                  </a:lnTo>
                  <a:lnTo>
                    <a:pt x="215" y="1055"/>
                  </a:lnTo>
                  <a:lnTo>
                    <a:pt x="157" y="1133"/>
                  </a:lnTo>
                  <a:lnTo>
                    <a:pt x="79" y="1172"/>
                  </a:lnTo>
                  <a:lnTo>
                    <a:pt x="0" y="1192"/>
                  </a:lnTo>
                  <a:lnTo>
                    <a:pt x="859" y="1192"/>
                  </a:lnTo>
                  <a:lnTo>
                    <a:pt x="937" y="1172"/>
                  </a:lnTo>
                  <a:lnTo>
                    <a:pt x="1016" y="1133"/>
                  </a:lnTo>
                  <a:lnTo>
                    <a:pt x="1074" y="1055"/>
                  </a:lnTo>
                  <a:lnTo>
                    <a:pt x="1074" y="957"/>
                  </a:lnTo>
                  <a:lnTo>
                    <a:pt x="1074" y="216"/>
                  </a:lnTo>
                  <a:lnTo>
                    <a:pt x="1074" y="137"/>
                  </a:lnTo>
                  <a:lnTo>
                    <a:pt x="1016" y="59"/>
                  </a:lnTo>
                  <a:lnTo>
                    <a:pt x="937" y="20"/>
                  </a:lnTo>
                  <a:lnTo>
                    <a:pt x="859" y="1"/>
                  </a:lnTo>
                  <a:close/>
                </a:path>
              </a:pathLst>
            </a:custGeom>
            <a:solidFill>
              <a:srgbClr val="E8AB13"/>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27" name="Google Shape;2433;p11">
              <a:extLst>
                <a:ext uri="{FF2B5EF4-FFF2-40B4-BE49-F238E27FC236}">
                  <a16:creationId xmlns:a16="http://schemas.microsoft.com/office/drawing/2014/main" id="{148C683C-9747-F543-8D60-66AFAEE0F043}"/>
                </a:ext>
              </a:extLst>
            </p:cNvPr>
            <p:cNvSpPr/>
            <p:nvPr/>
          </p:nvSpPr>
          <p:spPr>
            <a:xfrm>
              <a:off x="3263780" y="2217140"/>
              <a:ext cx="302905" cy="146805"/>
            </a:xfrm>
            <a:custGeom>
              <a:avLst/>
              <a:gdLst/>
              <a:ahLst/>
              <a:cxnLst/>
              <a:rect l="l" t="t" r="r" b="b"/>
              <a:pathLst>
                <a:path w="8864" h="4296" extrusionOk="0">
                  <a:moveTo>
                    <a:pt x="3124" y="1"/>
                  </a:moveTo>
                  <a:lnTo>
                    <a:pt x="2812" y="20"/>
                  </a:lnTo>
                  <a:lnTo>
                    <a:pt x="2500" y="59"/>
                  </a:lnTo>
                  <a:lnTo>
                    <a:pt x="2187" y="138"/>
                  </a:lnTo>
                  <a:lnTo>
                    <a:pt x="1914" y="255"/>
                  </a:lnTo>
                  <a:lnTo>
                    <a:pt x="1641" y="391"/>
                  </a:lnTo>
                  <a:lnTo>
                    <a:pt x="1367" y="548"/>
                  </a:lnTo>
                  <a:lnTo>
                    <a:pt x="1133" y="723"/>
                  </a:lnTo>
                  <a:lnTo>
                    <a:pt x="918" y="918"/>
                  </a:lnTo>
                  <a:lnTo>
                    <a:pt x="704" y="1153"/>
                  </a:lnTo>
                  <a:lnTo>
                    <a:pt x="528" y="1387"/>
                  </a:lnTo>
                  <a:lnTo>
                    <a:pt x="372" y="1641"/>
                  </a:lnTo>
                  <a:lnTo>
                    <a:pt x="235" y="1914"/>
                  </a:lnTo>
                  <a:lnTo>
                    <a:pt x="137" y="2207"/>
                  </a:lnTo>
                  <a:lnTo>
                    <a:pt x="59" y="2500"/>
                  </a:lnTo>
                  <a:lnTo>
                    <a:pt x="1" y="2812"/>
                  </a:lnTo>
                  <a:lnTo>
                    <a:pt x="1" y="3144"/>
                  </a:lnTo>
                  <a:lnTo>
                    <a:pt x="1" y="4296"/>
                  </a:lnTo>
                  <a:lnTo>
                    <a:pt x="8864" y="4296"/>
                  </a:lnTo>
                  <a:lnTo>
                    <a:pt x="8864" y="3144"/>
                  </a:lnTo>
                  <a:lnTo>
                    <a:pt x="8844" y="2812"/>
                  </a:lnTo>
                  <a:lnTo>
                    <a:pt x="8805" y="2500"/>
                  </a:lnTo>
                  <a:lnTo>
                    <a:pt x="8727" y="2207"/>
                  </a:lnTo>
                  <a:lnTo>
                    <a:pt x="8610" y="1914"/>
                  </a:lnTo>
                  <a:lnTo>
                    <a:pt x="8473" y="1641"/>
                  </a:lnTo>
                  <a:lnTo>
                    <a:pt x="8317" y="1387"/>
                  </a:lnTo>
                  <a:lnTo>
                    <a:pt x="8142" y="1153"/>
                  </a:lnTo>
                  <a:lnTo>
                    <a:pt x="7946" y="918"/>
                  </a:lnTo>
                  <a:lnTo>
                    <a:pt x="7712" y="723"/>
                  </a:lnTo>
                  <a:lnTo>
                    <a:pt x="7478" y="548"/>
                  </a:lnTo>
                  <a:lnTo>
                    <a:pt x="7224" y="391"/>
                  </a:lnTo>
                  <a:lnTo>
                    <a:pt x="6951" y="255"/>
                  </a:lnTo>
                  <a:lnTo>
                    <a:pt x="6658" y="138"/>
                  </a:lnTo>
                  <a:lnTo>
                    <a:pt x="6365" y="59"/>
                  </a:lnTo>
                  <a:lnTo>
                    <a:pt x="6053" y="20"/>
                  </a:lnTo>
                  <a:lnTo>
                    <a:pt x="5721"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28" name="Google Shape;2434;p11">
              <a:extLst>
                <a:ext uri="{FF2B5EF4-FFF2-40B4-BE49-F238E27FC236}">
                  <a16:creationId xmlns:a16="http://schemas.microsoft.com/office/drawing/2014/main" id="{2D847139-FC23-464D-B3A7-953506F57C19}"/>
                </a:ext>
              </a:extLst>
            </p:cNvPr>
            <p:cNvSpPr/>
            <p:nvPr/>
          </p:nvSpPr>
          <p:spPr>
            <a:xfrm>
              <a:off x="3429889" y="2217140"/>
              <a:ext cx="136793" cy="146805"/>
            </a:xfrm>
            <a:custGeom>
              <a:avLst/>
              <a:gdLst/>
              <a:ahLst/>
              <a:cxnLst/>
              <a:rect l="l" t="t" r="r" b="b"/>
              <a:pathLst>
                <a:path w="4003" h="4296" extrusionOk="0">
                  <a:moveTo>
                    <a:pt x="1" y="1"/>
                  </a:moveTo>
                  <a:lnTo>
                    <a:pt x="333" y="20"/>
                  </a:lnTo>
                  <a:lnTo>
                    <a:pt x="645" y="59"/>
                  </a:lnTo>
                  <a:lnTo>
                    <a:pt x="938" y="138"/>
                  </a:lnTo>
                  <a:lnTo>
                    <a:pt x="1231" y="255"/>
                  </a:lnTo>
                  <a:lnTo>
                    <a:pt x="1504" y="391"/>
                  </a:lnTo>
                  <a:lnTo>
                    <a:pt x="1758" y="548"/>
                  </a:lnTo>
                  <a:lnTo>
                    <a:pt x="1992" y="723"/>
                  </a:lnTo>
                  <a:lnTo>
                    <a:pt x="2226" y="918"/>
                  </a:lnTo>
                  <a:lnTo>
                    <a:pt x="2422" y="1153"/>
                  </a:lnTo>
                  <a:lnTo>
                    <a:pt x="2597" y="1387"/>
                  </a:lnTo>
                  <a:lnTo>
                    <a:pt x="2753" y="1641"/>
                  </a:lnTo>
                  <a:lnTo>
                    <a:pt x="2890" y="1914"/>
                  </a:lnTo>
                  <a:lnTo>
                    <a:pt x="3007" y="2207"/>
                  </a:lnTo>
                  <a:lnTo>
                    <a:pt x="3085" y="2500"/>
                  </a:lnTo>
                  <a:lnTo>
                    <a:pt x="3124" y="2812"/>
                  </a:lnTo>
                  <a:lnTo>
                    <a:pt x="3144" y="3144"/>
                  </a:lnTo>
                  <a:lnTo>
                    <a:pt x="3144" y="4296"/>
                  </a:lnTo>
                  <a:lnTo>
                    <a:pt x="4003" y="4296"/>
                  </a:lnTo>
                  <a:lnTo>
                    <a:pt x="4003" y="3144"/>
                  </a:lnTo>
                  <a:lnTo>
                    <a:pt x="3983" y="2812"/>
                  </a:lnTo>
                  <a:lnTo>
                    <a:pt x="3944" y="2500"/>
                  </a:lnTo>
                  <a:lnTo>
                    <a:pt x="3866" y="2207"/>
                  </a:lnTo>
                  <a:lnTo>
                    <a:pt x="3749" y="1914"/>
                  </a:lnTo>
                  <a:lnTo>
                    <a:pt x="3612" y="1641"/>
                  </a:lnTo>
                  <a:lnTo>
                    <a:pt x="3456" y="1387"/>
                  </a:lnTo>
                  <a:lnTo>
                    <a:pt x="3281" y="1153"/>
                  </a:lnTo>
                  <a:lnTo>
                    <a:pt x="3085" y="918"/>
                  </a:lnTo>
                  <a:lnTo>
                    <a:pt x="2851" y="723"/>
                  </a:lnTo>
                  <a:lnTo>
                    <a:pt x="2617" y="548"/>
                  </a:lnTo>
                  <a:lnTo>
                    <a:pt x="2363" y="391"/>
                  </a:lnTo>
                  <a:lnTo>
                    <a:pt x="2090" y="255"/>
                  </a:lnTo>
                  <a:lnTo>
                    <a:pt x="1797" y="138"/>
                  </a:lnTo>
                  <a:lnTo>
                    <a:pt x="1484" y="59"/>
                  </a:lnTo>
                  <a:lnTo>
                    <a:pt x="1192" y="20"/>
                  </a:lnTo>
                  <a:lnTo>
                    <a:pt x="860" y="1"/>
                  </a:lnTo>
                  <a:close/>
                </a:path>
              </a:pathLst>
            </a:custGeom>
            <a:solidFill>
              <a:srgbClr val="1F2326"/>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29" name="Google Shape;2435;p11">
              <a:extLst>
                <a:ext uri="{FF2B5EF4-FFF2-40B4-BE49-F238E27FC236}">
                  <a16:creationId xmlns:a16="http://schemas.microsoft.com/office/drawing/2014/main" id="{A6DBEE9A-4DB3-4546-9F8B-95329CC1DD6A}"/>
                </a:ext>
              </a:extLst>
            </p:cNvPr>
            <p:cNvSpPr/>
            <p:nvPr/>
          </p:nvSpPr>
          <p:spPr>
            <a:xfrm>
              <a:off x="3172404" y="2393261"/>
              <a:ext cx="485694" cy="44732"/>
            </a:xfrm>
            <a:custGeom>
              <a:avLst/>
              <a:gdLst/>
              <a:ahLst/>
              <a:cxnLst/>
              <a:rect l="l" t="t" r="r" b="b"/>
              <a:pathLst>
                <a:path w="14213" h="1309" extrusionOk="0">
                  <a:moveTo>
                    <a:pt x="7106" y="1"/>
                  </a:moveTo>
                  <a:lnTo>
                    <a:pt x="5955" y="20"/>
                  </a:lnTo>
                  <a:lnTo>
                    <a:pt x="4881" y="59"/>
                  </a:lnTo>
                  <a:lnTo>
                    <a:pt x="3905" y="137"/>
                  </a:lnTo>
                  <a:lnTo>
                    <a:pt x="3007" y="255"/>
                  </a:lnTo>
                  <a:lnTo>
                    <a:pt x="2206" y="372"/>
                  </a:lnTo>
                  <a:lnTo>
                    <a:pt x="1464" y="489"/>
                  </a:lnTo>
                  <a:lnTo>
                    <a:pt x="820" y="625"/>
                  </a:lnTo>
                  <a:lnTo>
                    <a:pt x="254" y="762"/>
                  </a:lnTo>
                  <a:lnTo>
                    <a:pt x="117" y="821"/>
                  </a:lnTo>
                  <a:lnTo>
                    <a:pt x="39" y="899"/>
                  </a:lnTo>
                  <a:lnTo>
                    <a:pt x="0" y="996"/>
                  </a:lnTo>
                  <a:lnTo>
                    <a:pt x="0" y="1074"/>
                  </a:lnTo>
                  <a:lnTo>
                    <a:pt x="39" y="1172"/>
                  </a:lnTo>
                  <a:lnTo>
                    <a:pt x="137" y="1231"/>
                  </a:lnTo>
                  <a:lnTo>
                    <a:pt x="254" y="1289"/>
                  </a:lnTo>
                  <a:lnTo>
                    <a:pt x="430" y="1309"/>
                  </a:lnTo>
                  <a:lnTo>
                    <a:pt x="13783" y="1309"/>
                  </a:lnTo>
                  <a:lnTo>
                    <a:pt x="13939" y="1289"/>
                  </a:lnTo>
                  <a:lnTo>
                    <a:pt x="14056" y="1231"/>
                  </a:lnTo>
                  <a:lnTo>
                    <a:pt x="14154" y="1172"/>
                  </a:lnTo>
                  <a:lnTo>
                    <a:pt x="14193" y="1074"/>
                  </a:lnTo>
                  <a:lnTo>
                    <a:pt x="14212" y="996"/>
                  </a:lnTo>
                  <a:lnTo>
                    <a:pt x="14173" y="899"/>
                  </a:lnTo>
                  <a:lnTo>
                    <a:pt x="14076" y="821"/>
                  </a:lnTo>
                  <a:lnTo>
                    <a:pt x="13939" y="762"/>
                  </a:lnTo>
                  <a:lnTo>
                    <a:pt x="13373" y="625"/>
                  </a:lnTo>
                  <a:lnTo>
                    <a:pt x="12729" y="489"/>
                  </a:lnTo>
                  <a:lnTo>
                    <a:pt x="12006" y="372"/>
                  </a:lnTo>
                  <a:lnTo>
                    <a:pt x="11186" y="255"/>
                  </a:lnTo>
                  <a:lnTo>
                    <a:pt x="10288" y="137"/>
                  </a:lnTo>
                  <a:lnTo>
                    <a:pt x="9312" y="59"/>
                  </a:lnTo>
                  <a:lnTo>
                    <a:pt x="8239" y="20"/>
                  </a:lnTo>
                  <a:lnTo>
                    <a:pt x="7106"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0" name="Google Shape;2436;p11">
              <a:extLst>
                <a:ext uri="{FF2B5EF4-FFF2-40B4-BE49-F238E27FC236}">
                  <a16:creationId xmlns:a16="http://schemas.microsoft.com/office/drawing/2014/main" id="{13D81BD4-07A9-F94C-B85F-57B6B645A59D}"/>
                </a:ext>
              </a:extLst>
            </p:cNvPr>
            <p:cNvSpPr/>
            <p:nvPr/>
          </p:nvSpPr>
          <p:spPr>
            <a:xfrm>
              <a:off x="3400535" y="2393261"/>
              <a:ext cx="257558" cy="44732"/>
            </a:xfrm>
            <a:custGeom>
              <a:avLst/>
              <a:gdLst/>
              <a:ahLst/>
              <a:cxnLst/>
              <a:rect l="l" t="t" r="r" b="b"/>
              <a:pathLst>
                <a:path w="7537" h="1309" extrusionOk="0">
                  <a:moveTo>
                    <a:pt x="1" y="1"/>
                  </a:moveTo>
                  <a:lnTo>
                    <a:pt x="1055" y="20"/>
                  </a:lnTo>
                  <a:lnTo>
                    <a:pt x="2051" y="79"/>
                  </a:lnTo>
                  <a:lnTo>
                    <a:pt x="2968" y="157"/>
                  </a:lnTo>
                  <a:lnTo>
                    <a:pt x="3808" y="274"/>
                  </a:lnTo>
                  <a:lnTo>
                    <a:pt x="4569" y="391"/>
                  </a:lnTo>
                  <a:lnTo>
                    <a:pt x="5252" y="508"/>
                  </a:lnTo>
                  <a:lnTo>
                    <a:pt x="5877" y="645"/>
                  </a:lnTo>
                  <a:lnTo>
                    <a:pt x="6404" y="762"/>
                  </a:lnTo>
                  <a:lnTo>
                    <a:pt x="6541" y="821"/>
                  </a:lnTo>
                  <a:lnTo>
                    <a:pt x="6638" y="899"/>
                  </a:lnTo>
                  <a:lnTo>
                    <a:pt x="6677" y="996"/>
                  </a:lnTo>
                  <a:lnTo>
                    <a:pt x="6658" y="1074"/>
                  </a:lnTo>
                  <a:lnTo>
                    <a:pt x="6619" y="1172"/>
                  </a:lnTo>
                  <a:lnTo>
                    <a:pt x="6521" y="1231"/>
                  </a:lnTo>
                  <a:lnTo>
                    <a:pt x="6404" y="1289"/>
                  </a:lnTo>
                  <a:lnTo>
                    <a:pt x="6248" y="1309"/>
                  </a:lnTo>
                  <a:lnTo>
                    <a:pt x="7107" y="1309"/>
                  </a:lnTo>
                  <a:lnTo>
                    <a:pt x="7263" y="1289"/>
                  </a:lnTo>
                  <a:lnTo>
                    <a:pt x="7380" y="1231"/>
                  </a:lnTo>
                  <a:lnTo>
                    <a:pt x="7478" y="1172"/>
                  </a:lnTo>
                  <a:lnTo>
                    <a:pt x="7517" y="1074"/>
                  </a:lnTo>
                  <a:lnTo>
                    <a:pt x="7536" y="996"/>
                  </a:lnTo>
                  <a:lnTo>
                    <a:pt x="7497" y="899"/>
                  </a:lnTo>
                  <a:lnTo>
                    <a:pt x="7400" y="821"/>
                  </a:lnTo>
                  <a:lnTo>
                    <a:pt x="7263" y="762"/>
                  </a:lnTo>
                  <a:lnTo>
                    <a:pt x="6697" y="625"/>
                  </a:lnTo>
                  <a:lnTo>
                    <a:pt x="6053" y="489"/>
                  </a:lnTo>
                  <a:lnTo>
                    <a:pt x="5330" y="372"/>
                  </a:lnTo>
                  <a:lnTo>
                    <a:pt x="4510" y="255"/>
                  </a:lnTo>
                  <a:lnTo>
                    <a:pt x="3612" y="137"/>
                  </a:lnTo>
                  <a:lnTo>
                    <a:pt x="2636" y="59"/>
                  </a:lnTo>
                  <a:lnTo>
                    <a:pt x="1563" y="20"/>
                  </a:lnTo>
                  <a:lnTo>
                    <a:pt x="430" y="1"/>
                  </a:lnTo>
                  <a:close/>
                </a:path>
              </a:pathLst>
            </a:custGeom>
            <a:solidFill>
              <a:srgbClr val="1F2326"/>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grpSp>
      <p:grpSp>
        <p:nvGrpSpPr>
          <p:cNvPr id="31" name="Google Shape;2437;p11">
            <a:extLst>
              <a:ext uri="{FF2B5EF4-FFF2-40B4-BE49-F238E27FC236}">
                <a16:creationId xmlns:a16="http://schemas.microsoft.com/office/drawing/2014/main" id="{2A4F2656-B2C2-6445-9D28-7B95D6048F8B}"/>
              </a:ext>
            </a:extLst>
          </p:cNvPr>
          <p:cNvGrpSpPr/>
          <p:nvPr/>
        </p:nvGrpSpPr>
        <p:grpSpPr>
          <a:xfrm>
            <a:off x="2158364" y="3266292"/>
            <a:ext cx="425622" cy="548543"/>
            <a:chOff x="2455275" y="1990991"/>
            <a:chExt cx="376957" cy="485694"/>
          </a:xfrm>
        </p:grpSpPr>
        <p:sp>
          <p:nvSpPr>
            <p:cNvPr id="32" name="Google Shape;2438;p11">
              <a:extLst>
                <a:ext uri="{FF2B5EF4-FFF2-40B4-BE49-F238E27FC236}">
                  <a16:creationId xmlns:a16="http://schemas.microsoft.com/office/drawing/2014/main" id="{EC258D52-EA81-3241-B7A5-389FFBACAC28}"/>
                </a:ext>
              </a:extLst>
            </p:cNvPr>
            <p:cNvSpPr/>
            <p:nvPr/>
          </p:nvSpPr>
          <p:spPr>
            <a:xfrm>
              <a:off x="2542653" y="2110421"/>
              <a:ext cx="98759" cy="119433"/>
            </a:xfrm>
            <a:custGeom>
              <a:avLst/>
              <a:gdLst/>
              <a:ahLst/>
              <a:cxnLst/>
              <a:rect l="l" t="t" r="r" b="b"/>
              <a:pathLst>
                <a:path w="2890" h="3495" extrusionOk="0">
                  <a:moveTo>
                    <a:pt x="2187" y="0"/>
                  </a:moveTo>
                  <a:lnTo>
                    <a:pt x="1972" y="39"/>
                  </a:lnTo>
                  <a:lnTo>
                    <a:pt x="1816" y="78"/>
                  </a:lnTo>
                  <a:lnTo>
                    <a:pt x="1640" y="137"/>
                  </a:lnTo>
                  <a:lnTo>
                    <a:pt x="1465" y="215"/>
                  </a:lnTo>
                  <a:lnTo>
                    <a:pt x="1269" y="313"/>
                  </a:lnTo>
                  <a:lnTo>
                    <a:pt x="1074" y="430"/>
                  </a:lnTo>
                  <a:lnTo>
                    <a:pt x="879" y="586"/>
                  </a:lnTo>
                  <a:lnTo>
                    <a:pt x="684" y="781"/>
                  </a:lnTo>
                  <a:lnTo>
                    <a:pt x="508" y="1016"/>
                  </a:lnTo>
                  <a:lnTo>
                    <a:pt x="352" y="1289"/>
                  </a:lnTo>
                  <a:lnTo>
                    <a:pt x="196" y="1601"/>
                  </a:lnTo>
                  <a:lnTo>
                    <a:pt x="79" y="1953"/>
                  </a:lnTo>
                  <a:lnTo>
                    <a:pt x="1" y="2363"/>
                  </a:lnTo>
                  <a:lnTo>
                    <a:pt x="215" y="2382"/>
                  </a:lnTo>
                  <a:lnTo>
                    <a:pt x="450" y="2421"/>
                  </a:lnTo>
                  <a:lnTo>
                    <a:pt x="723" y="2519"/>
                  </a:lnTo>
                  <a:lnTo>
                    <a:pt x="879" y="2577"/>
                  </a:lnTo>
                  <a:lnTo>
                    <a:pt x="1016" y="2636"/>
                  </a:lnTo>
                  <a:lnTo>
                    <a:pt x="1152" y="2733"/>
                  </a:lnTo>
                  <a:lnTo>
                    <a:pt x="1289" y="2851"/>
                  </a:lnTo>
                  <a:lnTo>
                    <a:pt x="1426" y="2968"/>
                  </a:lnTo>
                  <a:lnTo>
                    <a:pt x="1543" y="3124"/>
                  </a:lnTo>
                  <a:lnTo>
                    <a:pt x="1640" y="3300"/>
                  </a:lnTo>
                  <a:lnTo>
                    <a:pt x="1718" y="3495"/>
                  </a:lnTo>
                  <a:lnTo>
                    <a:pt x="1816" y="3378"/>
                  </a:lnTo>
                  <a:lnTo>
                    <a:pt x="2070" y="3065"/>
                  </a:lnTo>
                  <a:lnTo>
                    <a:pt x="2246" y="2890"/>
                  </a:lnTo>
                  <a:lnTo>
                    <a:pt x="2441" y="2694"/>
                  </a:lnTo>
                  <a:lnTo>
                    <a:pt x="2675" y="2519"/>
                  </a:lnTo>
                  <a:lnTo>
                    <a:pt x="2890" y="2363"/>
                  </a:lnTo>
                  <a:lnTo>
                    <a:pt x="2851" y="2343"/>
                  </a:lnTo>
                  <a:lnTo>
                    <a:pt x="2753" y="2245"/>
                  </a:lnTo>
                  <a:lnTo>
                    <a:pt x="2597" y="2089"/>
                  </a:lnTo>
                  <a:lnTo>
                    <a:pt x="2519" y="1992"/>
                  </a:lnTo>
                  <a:lnTo>
                    <a:pt x="2441" y="1855"/>
                  </a:lnTo>
                  <a:lnTo>
                    <a:pt x="2363" y="1699"/>
                  </a:lnTo>
                  <a:lnTo>
                    <a:pt x="2304" y="1543"/>
                  </a:lnTo>
                  <a:lnTo>
                    <a:pt x="2246" y="1347"/>
                  </a:lnTo>
                  <a:lnTo>
                    <a:pt x="2207" y="1133"/>
                  </a:lnTo>
                  <a:lnTo>
                    <a:pt x="2187" y="879"/>
                  </a:lnTo>
                  <a:lnTo>
                    <a:pt x="2187" y="625"/>
                  </a:lnTo>
                  <a:lnTo>
                    <a:pt x="2226" y="332"/>
                  </a:lnTo>
                  <a:lnTo>
                    <a:pt x="2265" y="0"/>
                  </a:lnTo>
                  <a:close/>
                </a:path>
              </a:pathLst>
            </a:custGeom>
            <a:solidFill>
              <a:srgbClr val="FFC515"/>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4" name="Google Shape;2439;p11">
              <a:extLst>
                <a:ext uri="{FF2B5EF4-FFF2-40B4-BE49-F238E27FC236}">
                  <a16:creationId xmlns:a16="http://schemas.microsoft.com/office/drawing/2014/main" id="{1EE876B6-89E6-A043-A13B-42BBB4EDE42E}"/>
                </a:ext>
              </a:extLst>
            </p:cNvPr>
            <p:cNvSpPr/>
            <p:nvPr/>
          </p:nvSpPr>
          <p:spPr>
            <a:xfrm>
              <a:off x="2588033" y="2110421"/>
              <a:ext cx="53377" cy="119433"/>
            </a:xfrm>
            <a:custGeom>
              <a:avLst/>
              <a:gdLst/>
              <a:ahLst/>
              <a:cxnLst/>
              <a:rect l="l" t="t" r="r" b="b"/>
              <a:pathLst>
                <a:path w="1562" h="3495" extrusionOk="0">
                  <a:moveTo>
                    <a:pt x="879" y="0"/>
                  </a:moveTo>
                  <a:lnTo>
                    <a:pt x="664" y="39"/>
                  </a:lnTo>
                  <a:lnTo>
                    <a:pt x="390" y="118"/>
                  </a:lnTo>
                  <a:lnTo>
                    <a:pt x="215" y="176"/>
                  </a:lnTo>
                  <a:lnTo>
                    <a:pt x="39" y="254"/>
                  </a:lnTo>
                  <a:lnTo>
                    <a:pt x="20" y="508"/>
                  </a:lnTo>
                  <a:lnTo>
                    <a:pt x="0" y="742"/>
                  </a:lnTo>
                  <a:lnTo>
                    <a:pt x="20" y="957"/>
                  </a:lnTo>
                  <a:lnTo>
                    <a:pt x="39" y="1172"/>
                  </a:lnTo>
                  <a:lnTo>
                    <a:pt x="78" y="1347"/>
                  </a:lnTo>
                  <a:lnTo>
                    <a:pt x="117" y="1523"/>
                  </a:lnTo>
                  <a:lnTo>
                    <a:pt x="176" y="1660"/>
                  </a:lnTo>
                  <a:lnTo>
                    <a:pt x="234" y="1796"/>
                  </a:lnTo>
                  <a:lnTo>
                    <a:pt x="293" y="1933"/>
                  </a:lnTo>
                  <a:lnTo>
                    <a:pt x="312" y="2089"/>
                  </a:lnTo>
                  <a:lnTo>
                    <a:pt x="332" y="2226"/>
                  </a:lnTo>
                  <a:lnTo>
                    <a:pt x="312" y="2363"/>
                  </a:lnTo>
                  <a:lnTo>
                    <a:pt x="293" y="2519"/>
                  </a:lnTo>
                  <a:lnTo>
                    <a:pt x="234" y="2655"/>
                  </a:lnTo>
                  <a:lnTo>
                    <a:pt x="156" y="2773"/>
                  </a:lnTo>
                  <a:lnTo>
                    <a:pt x="59" y="2890"/>
                  </a:lnTo>
                  <a:lnTo>
                    <a:pt x="39" y="2909"/>
                  </a:lnTo>
                  <a:lnTo>
                    <a:pt x="137" y="3026"/>
                  </a:lnTo>
                  <a:lnTo>
                    <a:pt x="234" y="3163"/>
                  </a:lnTo>
                  <a:lnTo>
                    <a:pt x="312" y="3319"/>
                  </a:lnTo>
                  <a:lnTo>
                    <a:pt x="390" y="3495"/>
                  </a:lnTo>
                  <a:lnTo>
                    <a:pt x="488" y="3378"/>
                  </a:lnTo>
                  <a:lnTo>
                    <a:pt x="742" y="3065"/>
                  </a:lnTo>
                  <a:lnTo>
                    <a:pt x="918" y="2890"/>
                  </a:lnTo>
                  <a:lnTo>
                    <a:pt x="1113" y="2694"/>
                  </a:lnTo>
                  <a:lnTo>
                    <a:pt x="1347" y="2519"/>
                  </a:lnTo>
                  <a:lnTo>
                    <a:pt x="1562" y="2363"/>
                  </a:lnTo>
                  <a:lnTo>
                    <a:pt x="1523" y="2343"/>
                  </a:lnTo>
                  <a:lnTo>
                    <a:pt x="1425" y="2245"/>
                  </a:lnTo>
                  <a:lnTo>
                    <a:pt x="1269" y="2089"/>
                  </a:lnTo>
                  <a:lnTo>
                    <a:pt x="1191" y="1992"/>
                  </a:lnTo>
                  <a:lnTo>
                    <a:pt x="1113" y="1855"/>
                  </a:lnTo>
                  <a:lnTo>
                    <a:pt x="1035" y="1699"/>
                  </a:lnTo>
                  <a:lnTo>
                    <a:pt x="976" y="1543"/>
                  </a:lnTo>
                  <a:lnTo>
                    <a:pt x="918" y="1347"/>
                  </a:lnTo>
                  <a:lnTo>
                    <a:pt x="879" y="1133"/>
                  </a:lnTo>
                  <a:lnTo>
                    <a:pt x="859" y="879"/>
                  </a:lnTo>
                  <a:lnTo>
                    <a:pt x="859" y="625"/>
                  </a:lnTo>
                  <a:lnTo>
                    <a:pt x="898" y="332"/>
                  </a:lnTo>
                  <a:lnTo>
                    <a:pt x="937" y="0"/>
                  </a:lnTo>
                  <a:close/>
                </a:path>
              </a:pathLst>
            </a:custGeom>
            <a:solidFill>
              <a:srgbClr val="E8AB13"/>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6" name="Google Shape;2440;p11">
              <a:extLst>
                <a:ext uri="{FF2B5EF4-FFF2-40B4-BE49-F238E27FC236}">
                  <a16:creationId xmlns:a16="http://schemas.microsoft.com/office/drawing/2014/main" id="{84B1C021-F5AE-3448-B1CB-B5FDB97E9480}"/>
                </a:ext>
              </a:extLst>
            </p:cNvPr>
            <p:cNvSpPr/>
            <p:nvPr/>
          </p:nvSpPr>
          <p:spPr>
            <a:xfrm>
              <a:off x="2579353" y="2157100"/>
              <a:ext cx="238866" cy="304238"/>
            </a:xfrm>
            <a:custGeom>
              <a:avLst/>
              <a:gdLst/>
              <a:ahLst/>
              <a:cxnLst/>
              <a:rect l="l" t="t" r="r" b="b"/>
              <a:pathLst>
                <a:path w="6990" h="8903" extrusionOk="0">
                  <a:moveTo>
                    <a:pt x="3221" y="1"/>
                  </a:moveTo>
                  <a:lnTo>
                    <a:pt x="2850" y="40"/>
                  </a:lnTo>
                  <a:lnTo>
                    <a:pt x="2519" y="79"/>
                  </a:lnTo>
                  <a:lnTo>
                    <a:pt x="2206" y="138"/>
                  </a:lnTo>
                  <a:lnTo>
                    <a:pt x="1913" y="216"/>
                  </a:lnTo>
                  <a:lnTo>
                    <a:pt x="1660" y="313"/>
                  </a:lnTo>
                  <a:lnTo>
                    <a:pt x="1445" y="411"/>
                  </a:lnTo>
                  <a:lnTo>
                    <a:pt x="1230" y="508"/>
                  </a:lnTo>
                  <a:lnTo>
                    <a:pt x="1074" y="626"/>
                  </a:lnTo>
                  <a:lnTo>
                    <a:pt x="801" y="801"/>
                  </a:lnTo>
                  <a:lnTo>
                    <a:pt x="664" y="958"/>
                  </a:lnTo>
                  <a:lnTo>
                    <a:pt x="605" y="997"/>
                  </a:lnTo>
                  <a:lnTo>
                    <a:pt x="508" y="1094"/>
                  </a:lnTo>
                  <a:lnTo>
                    <a:pt x="410" y="1231"/>
                  </a:lnTo>
                  <a:lnTo>
                    <a:pt x="313" y="1426"/>
                  </a:lnTo>
                  <a:lnTo>
                    <a:pt x="195" y="1660"/>
                  </a:lnTo>
                  <a:lnTo>
                    <a:pt x="98" y="1992"/>
                  </a:lnTo>
                  <a:lnTo>
                    <a:pt x="59" y="2168"/>
                  </a:lnTo>
                  <a:lnTo>
                    <a:pt x="39" y="2363"/>
                  </a:lnTo>
                  <a:lnTo>
                    <a:pt x="20" y="2597"/>
                  </a:lnTo>
                  <a:lnTo>
                    <a:pt x="0" y="2832"/>
                  </a:lnTo>
                  <a:lnTo>
                    <a:pt x="0" y="3046"/>
                  </a:lnTo>
                  <a:lnTo>
                    <a:pt x="20" y="3281"/>
                  </a:lnTo>
                  <a:lnTo>
                    <a:pt x="98" y="3730"/>
                  </a:lnTo>
                  <a:lnTo>
                    <a:pt x="215" y="4179"/>
                  </a:lnTo>
                  <a:lnTo>
                    <a:pt x="352" y="4589"/>
                  </a:lnTo>
                  <a:lnTo>
                    <a:pt x="508" y="4960"/>
                  </a:lnTo>
                  <a:lnTo>
                    <a:pt x="644" y="5272"/>
                  </a:lnTo>
                  <a:lnTo>
                    <a:pt x="840" y="5662"/>
                  </a:lnTo>
                  <a:lnTo>
                    <a:pt x="879" y="5721"/>
                  </a:lnTo>
                  <a:lnTo>
                    <a:pt x="937" y="5740"/>
                  </a:lnTo>
                  <a:lnTo>
                    <a:pt x="1562" y="5779"/>
                  </a:lnTo>
                  <a:lnTo>
                    <a:pt x="2577" y="5897"/>
                  </a:lnTo>
                  <a:lnTo>
                    <a:pt x="3143" y="5975"/>
                  </a:lnTo>
                  <a:lnTo>
                    <a:pt x="3670" y="6072"/>
                  </a:lnTo>
                  <a:lnTo>
                    <a:pt x="4119" y="6189"/>
                  </a:lnTo>
                  <a:lnTo>
                    <a:pt x="4315" y="6248"/>
                  </a:lnTo>
                  <a:lnTo>
                    <a:pt x="4471" y="6326"/>
                  </a:lnTo>
                  <a:lnTo>
                    <a:pt x="4588" y="6404"/>
                  </a:lnTo>
                  <a:lnTo>
                    <a:pt x="4705" y="6502"/>
                  </a:lnTo>
                  <a:lnTo>
                    <a:pt x="4822" y="6619"/>
                  </a:lnTo>
                  <a:lnTo>
                    <a:pt x="4920" y="6756"/>
                  </a:lnTo>
                  <a:lnTo>
                    <a:pt x="4998" y="6892"/>
                  </a:lnTo>
                  <a:lnTo>
                    <a:pt x="5076" y="7048"/>
                  </a:lnTo>
                  <a:lnTo>
                    <a:pt x="5213" y="7341"/>
                  </a:lnTo>
                  <a:lnTo>
                    <a:pt x="5310" y="7654"/>
                  </a:lnTo>
                  <a:lnTo>
                    <a:pt x="5388" y="7927"/>
                  </a:lnTo>
                  <a:lnTo>
                    <a:pt x="5447" y="8317"/>
                  </a:lnTo>
                  <a:lnTo>
                    <a:pt x="5466" y="8376"/>
                  </a:lnTo>
                  <a:lnTo>
                    <a:pt x="5525" y="8415"/>
                  </a:lnTo>
                  <a:lnTo>
                    <a:pt x="6540" y="8883"/>
                  </a:lnTo>
                  <a:lnTo>
                    <a:pt x="6599" y="8903"/>
                  </a:lnTo>
                  <a:lnTo>
                    <a:pt x="6638" y="8883"/>
                  </a:lnTo>
                  <a:lnTo>
                    <a:pt x="6677" y="8844"/>
                  </a:lnTo>
                  <a:lnTo>
                    <a:pt x="6696" y="8786"/>
                  </a:lnTo>
                  <a:lnTo>
                    <a:pt x="6774" y="7458"/>
                  </a:lnTo>
                  <a:lnTo>
                    <a:pt x="6892" y="5409"/>
                  </a:lnTo>
                  <a:lnTo>
                    <a:pt x="6950" y="4354"/>
                  </a:lnTo>
                  <a:lnTo>
                    <a:pt x="6970" y="3378"/>
                  </a:lnTo>
                  <a:lnTo>
                    <a:pt x="6989" y="2617"/>
                  </a:lnTo>
                  <a:lnTo>
                    <a:pt x="6989" y="2324"/>
                  </a:lnTo>
                  <a:lnTo>
                    <a:pt x="6970" y="2129"/>
                  </a:lnTo>
                  <a:lnTo>
                    <a:pt x="6931" y="1953"/>
                  </a:lnTo>
                  <a:lnTo>
                    <a:pt x="6872" y="1777"/>
                  </a:lnTo>
                  <a:lnTo>
                    <a:pt x="6794" y="1602"/>
                  </a:lnTo>
                  <a:lnTo>
                    <a:pt x="6677" y="1426"/>
                  </a:lnTo>
                  <a:lnTo>
                    <a:pt x="6560" y="1270"/>
                  </a:lnTo>
                  <a:lnTo>
                    <a:pt x="6403" y="1114"/>
                  </a:lnTo>
                  <a:lnTo>
                    <a:pt x="6247" y="958"/>
                  </a:lnTo>
                  <a:lnTo>
                    <a:pt x="6052" y="821"/>
                  </a:lnTo>
                  <a:lnTo>
                    <a:pt x="5857" y="684"/>
                  </a:lnTo>
                  <a:lnTo>
                    <a:pt x="5642" y="548"/>
                  </a:lnTo>
                  <a:lnTo>
                    <a:pt x="5408" y="430"/>
                  </a:lnTo>
                  <a:lnTo>
                    <a:pt x="5154" y="333"/>
                  </a:lnTo>
                  <a:lnTo>
                    <a:pt x="4900" y="255"/>
                  </a:lnTo>
                  <a:lnTo>
                    <a:pt x="4627" y="177"/>
                  </a:lnTo>
                  <a:lnTo>
                    <a:pt x="4354" y="99"/>
                  </a:lnTo>
                  <a:lnTo>
                    <a:pt x="4061" y="59"/>
                  </a:lnTo>
                  <a:lnTo>
                    <a:pt x="3631" y="20"/>
                  </a:lnTo>
                  <a:lnTo>
                    <a:pt x="3221"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7" name="Google Shape;2441;p11">
              <a:extLst>
                <a:ext uri="{FF2B5EF4-FFF2-40B4-BE49-F238E27FC236}">
                  <a16:creationId xmlns:a16="http://schemas.microsoft.com/office/drawing/2014/main" id="{C59022F7-E5C2-3F46-9DC6-37C481F1BE7E}"/>
                </a:ext>
              </a:extLst>
            </p:cNvPr>
            <p:cNvSpPr/>
            <p:nvPr/>
          </p:nvSpPr>
          <p:spPr>
            <a:xfrm>
              <a:off x="2678075" y="2157783"/>
              <a:ext cx="140141" cy="303554"/>
            </a:xfrm>
            <a:custGeom>
              <a:avLst/>
              <a:gdLst/>
              <a:ahLst/>
              <a:cxnLst/>
              <a:rect l="l" t="t" r="r" b="b"/>
              <a:pathLst>
                <a:path w="4101" h="8883" extrusionOk="0">
                  <a:moveTo>
                    <a:pt x="1" y="0"/>
                  </a:moveTo>
                  <a:lnTo>
                    <a:pt x="313" y="39"/>
                  </a:lnTo>
                  <a:lnTo>
                    <a:pt x="606" y="79"/>
                  </a:lnTo>
                  <a:lnTo>
                    <a:pt x="879" y="157"/>
                  </a:lnTo>
                  <a:lnTo>
                    <a:pt x="1152" y="235"/>
                  </a:lnTo>
                  <a:lnTo>
                    <a:pt x="1406" y="313"/>
                  </a:lnTo>
                  <a:lnTo>
                    <a:pt x="1660" y="410"/>
                  </a:lnTo>
                  <a:lnTo>
                    <a:pt x="1894" y="528"/>
                  </a:lnTo>
                  <a:lnTo>
                    <a:pt x="2109" y="664"/>
                  </a:lnTo>
                  <a:lnTo>
                    <a:pt x="2304" y="801"/>
                  </a:lnTo>
                  <a:lnTo>
                    <a:pt x="2499" y="938"/>
                  </a:lnTo>
                  <a:lnTo>
                    <a:pt x="2656" y="1094"/>
                  </a:lnTo>
                  <a:lnTo>
                    <a:pt x="2812" y="1250"/>
                  </a:lnTo>
                  <a:lnTo>
                    <a:pt x="2948" y="1406"/>
                  </a:lnTo>
                  <a:lnTo>
                    <a:pt x="3046" y="1582"/>
                  </a:lnTo>
                  <a:lnTo>
                    <a:pt x="3124" y="1757"/>
                  </a:lnTo>
                  <a:lnTo>
                    <a:pt x="3183" y="1933"/>
                  </a:lnTo>
                  <a:lnTo>
                    <a:pt x="3222" y="2109"/>
                  </a:lnTo>
                  <a:lnTo>
                    <a:pt x="3241" y="2558"/>
                  </a:lnTo>
                  <a:lnTo>
                    <a:pt x="3241" y="3261"/>
                  </a:lnTo>
                  <a:lnTo>
                    <a:pt x="3202" y="4139"/>
                  </a:lnTo>
                  <a:lnTo>
                    <a:pt x="3163" y="5115"/>
                  </a:lnTo>
                  <a:lnTo>
                    <a:pt x="3065" y="7087"/>
                  </a:lnTo>
                  <a:lnTo>
                    <a:pt x="2968" y="8551"/>
                  </a:lnTo>
                  <a:lnTo>
                    <a:pt x="3651" y="8863"/>
                  </a:lnTo>
                  <a:lnTo>
                    <a:pt x="3710" y="8883"/>
                  </a:lnTo>
                  <a:lnTo>
                    <a:pt x="3749" y="8863"/>
                  </a:lnTo>
                  <a:lnTo>
                    <a:pt x="3788" y="8824"/>
                  </a:lnTo>
                  <a:lnTo>
                    <a:pt x="3807" y="8766"/>
                  </a:lnTo>
                  <a:lnTo>
                    <a:pt x="3885" y="7438"/>
                  </a:lnTo>
                  <a:lnTo>
                    <a:pt x="4003" y="5389"/>
                  </a:lnTo>
                  <a:lnTo>
                    <a:pt x="4061" y="4334"/>
                  </a:lnTo>
                  <a:lnTo>
                    <a:pt x="4081" y="3358"/>
                  </a:lnTo>
                  <a:lnTo>
                    <a:pt x="4100" y="2597"/>
                  </a:lnTo>
                  <a:lnTo>
                    <a:pt x="4100" y="2304"/>
                  </a:lnTo>
                  <a:lnTo>
                    <a:pt x="4081" y="2109"/>
                  </a:lnTo>
                  <a:lnTo>
                    <a:pt x="4042" y="1933"/>
                  </a:lnTo>
                  <a:lnTo>
                    <a:pt x="3983" y="1757"/>
                  </a:lnTo>
                  <a:lnTo>
                    <a:pt x="3905" y="1582"/>
                  </a:lnTo>
                  <a:lnTo>
                    <a:pt x="3788" y="1406"/>
                  </a:lnTo>
                  <a:lnTo>
                    <a:pt x="3671" y="1250"/>
                  </a:lnTo>
                  <a:lnTo>
                    <a:pt x="3514" y="1094"/>
                  </a:lnTo>
                  <a:lnTo>
                    <a:pt x="3358" y="938"/>
                  </a:lnTo>
                  <a:lnTo>
                    <a:pt x="3163" y="801"/>
                  </a:lnTo>
                  <a:lnTo>
                    <a:pt x="2968" y="664"/>
                  </a:lnTo>
                  <a:lnTo>
                    <a:pt x="2753" y="528"/>
                  </a:lnTo>
                  <a:lnTo>
                    <a:pt x="2519" y="410"/>
                  </a:lnTo>
                  <a:lnTo>
                    <a:pt x="2265" y="313"/>
                  </a:lnTo>
                  <a:lnTo>
                    <a:pt x="2011" y="235"/>
                  </a:lnTo>
                  <a:lnTo>
                    <a:pt x="1738" y="157"/>
                  </a:lnTo>
                  <a:lnTo>
                    <a:pt x="1465" y="79"/>
                  </a:lnTo>
                  <a:lnTo>
                    <a:pt x="1172" y="39"/>
                  </a:lnTo>
                  <a:lnTo>
                    <a:pt x="859" y="0"/>
                  </a:lnTo>
                  <a:close/>
                </a:path>
              </a:pathLst>
            </a:custGeom>
            <a:solidFill>
              <a:srgbClr val="1F2326"/>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8" name="Google Shape;2442;p11">
              <a:extLst>
                <a:ext uri="{FF2B5EF4-FFF2-40B4-BE49-F238E27FC236}">
                  <a16:creationId xmlns:a16="http://schemas.microsoft.com/office/drawing/2014/main" id="{E85D01AB-94ED-D44F-B1A8-DE0EED75254D}"/>
                </a:ext>
              </a:extLst>
            </p:cNvPr>
            <p:cNvSpPr/>
            <p:nvPr/>
          </p:nvSpPr>
          <p:spPr>
            <a:xfrm>
              <a:off x="2752126" y="2243828"/>
              <a:ext cx="66090" cy="74769"/>
            </a:xfrm>
            <a:custGeom>
              <a:avLst/>
              <a:gdLst/>
              <a:ahLst/>
              <a:cxnLst/>
              <a:rect l="l" t="t" r="r" b="b"/>
              <a:pathLst>
                <a:path w="1934" h="2188" extrusionOk="0">
                  <a:moveTo>
                    <a:pt x="157" y="1"/>
                  </a:moveTo>
                  <a:lnTo>
                    <a:pt x="0" y="1192"/>
                  </a:lnTo>
                  <a:lnTo>
                    <a:pt x="1875" y="2187"/>
                  </a:lnTo>
                  <a:lnTo>
                    <a:pt x="1933" y="528"/>
                  </a:lnTo>
                  <a:lnTo>
                    <a:pt x="157"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39" name="Google Shape;2443;p11">
              <a:extLst>
                <a:ext uri="{FF2B5EF4-FFF2-40B4-BE49-F238E27FC236}">
                  <a16:creationId xmlns:a16="http://schemas.microsoft.com/office/drawing/2014/main" id="{2843D064-0749-974B-99F4-E6607331E857}"/>
                </a:ext>
              </a:extLst>
            </p:cNvPr>
            <p:cNvSpPr/>
            <p:nvPr/>
          </p:nvSpPr>
          <p:spPr>
            <a:xfrm>
              <a:off x="2455275" y="1990991"/>
              <a:ext cx="376957" cy="485694"/>
            </a:xfrm>
            <a:custGeom>
              <a:avLst/>
              <a:gdLst/>
              <a:ahLst/>
              <a:cxnLst/>
              <a:rect l="l" t="t" r="r" b="b"/>
              <a:pathLst>
                <a:path w="11031" h="14213" extrusionOk="0">
                  <a:moveTo>
                    <a:pt x="5505" y="1"/>
                  </a:moveTo>
                  <a:lnTo>
                    <a:pt x="5213" y="20"/>
                  </a:lnTo>
                  <a:lnTo>
                    <a:pt x="4920" y="59"/>
                  </a:lnTo>
                  <a:lnTo>
                    <a:pt x="4646" y="118"/>
                  </a:lnTo>
                  <a:lnTo>
                    <a:pt x="4354" y="177"/>
                  </a:lnTo>
                  <a:lnTo>
                    <a:pt x="4061" y="274"/>
                  </a:lnTo>
                  <a:lnTo>
                    <a:pt x="3787" y="372"/>
                  </a:lnTo>
                  <a:lnTo>
                    <a:pt x="3495" y="469"/>
                  </a:lnTo>
                  <a:lnTo>
                    <a:pt x="3221" y="606"/>
                  </a:lnTo>
                  <a:lnTo>
                    <a:pt x="2948" y="743"/>
                  </a:lnTo>
                  <a:lnTo>
                    <a:pt x="2694" y="899"/>
                  </a:lnTo>
                  <a:lnTo>
                    <a:pt x="2440" y="1075"/>
                  </a:lnTo>
                  <a:lnTo>
                    <a:pt x="2187" y="1270"/>
                  </a:lnTo>
                  <a:lnTo>
                    <a:pt x="1933" y="1465"/>
                  </a:lnTo>
                  <a:lnTo>
                    <a:pt x="1718" y="1699"/>
                  </a:lnTo>
                  <a:lnTo>
                    <a:pt x="1484" y="1934"/>
                  </a:lnTo>
                  <a:lnTo>
                    <a:pt x="1269" y="2187"/>
                  </a:lnTo>
                  <a:lnTo>
                    <a:pt x="1074" y="2461"/>
                  </a:lnTo>
                  <a:lnTo>
                    <a:pt x="898" y="2754"/>
                  </a:lnTo>
                  <a:lnTo>
                    <a:pt x="722" y="3046"/>
                  </a:lnTo>
                  <a:lnTo>
                    <a:pt x="566" y="3359"/>
                  </a:lnTo>
                  <a:lnTo>
                    <a:pt x="430" y="3710"/>
                  </a:lnTo>
                  <a:lnTo>
                    <a:pt x="313" y="4062"/>
                  </a:lnTo>
                  <a:lnTo>
                    <a:pt x="215" y="4432"/>
                  </a:lnTo>
                  <a:lnTo>
                    <a:pt x="137" y="4823"/>
                  </a:lnTo>
                  <a:lnTo>
                    <a:pt x="78" y="5213"/>
                  </a:lnTo>
                  <a:lnTo>
                    <a:pt x="20" y="5643"/>
                  </a:lnTo>
                  <a:lnTo>
                    <a:pt x="0" y="6072"/>
                  </a:lnTo>
                  <a:lnTo>
                    <a:pt x="20" y="6541"/>
                  </a:lnTo>
                  <a:lnTo>
                    <a:pt x="39" y="7009"/>
                  </a:lnTo>
                  <a:lnTo>
                    <a:pt x="98" y="7497"/>
                  </a:lnTo>
                  <a:lnTo>
                    <a:pt x="156" y="8005"/>
                  </a:lnTo>
                  <a:lnTo>
                    <a:pt x="625" y="10699"/>
                  </a:lnTo>
                  <a:lnTo>
                    <a:pt x="898" y="12495"/>
                  </a:lnTo>
                  <a:lnTo>
                    <a:pt x="1035" y="13569"/>
                  </a:lnTo>
                  <a:lnTo>
                    <a:pt x="1093" y="14115"/>
                  </a:lnTo>
                  <a:lnTo>
                    <a:pt x="1113" y="14174"/>
                  </a:lnTo>
                  <a:lnTo>
                    <a:pt x="1152" y="14193"/>
                  </a:lnTo>
                  <a:lnTo>
                    <a:pt x="1211" y="14213"/>
                  </a:lnTo>
                  <a:lnTo>
                    <a:pt x="1269" y="14213"/>
                  </a:lnTo>
                  <a:lnTo>
                    <a:pt x="3143" y="13295"/>
                  </a:lnTo>
                  <a:lnTo>
                    <a:pt x="3182" y="13256"/>
                  </a:lnTo>
                  <a:lnTo>
                    <a:pt x="3202" y="13198"/>
                  </a:lnTo>
                  <a:lnTo>
                    <a:pt x="3182" y="12378"/>
                  </a:lnTo>
                  <a:lnTo>
                    <a:pt x="3143" y="10914"/>
                  </a:lnTo>
                  <a:lnTo>
                    <a:pt x="3065" y="9157"/>
                  </a:lnTo>
                  <a:lnTo>
                    <a:pt x="3007" y="8278"/>
                  </a:lnTo>
                  <a:lnTo>
                    <a:pt x="2928" y="7458"/>
                  </a:lnTo>
                  <a:lnTo>
                    <a:pt x="2909" y="7029"/>
                  </a:lnTo>
                  <a:lnTo>
                    <a:pt x="2948" y="6638"/>
                  </a:lnTo>
                  <a:lnTo>
                    <a:pt x="3007" y="6268"/>
                  </a:lnTo>
                  <a:lnTo>
                    <a:pt x="3104" y="5936"/>
                  </a:lnTo>
                  <a:lnTo>
                    <a:pt x="3221" y="5623"/>
                  </a:lnTo>
                  <a:lnTo>
                    <a:pt x="3377" y="5330"/>
                  </a:lnTo>
                  <a:lnTo>
                    <a:pt x="3573" y="5077"/>
                  </a:lnTo>
                  <a:lnTo>
                    <a:pt x="3768" y="4823"/>
                  </a:lnTo>
                  <a:lnTo>
                    <a:pt x="3983" y="4628"/>
                  </a:lnTo>
                  <a:lnTo>
                    <a:pt x="4217" y="4432"/>
                  </a:lnTo>
                  <a:lnTo>
                    <a:pt x="4471" y="4296"/>
                  </a:lnTo>
                  <a:lnTo>
                    <a:pt x="4705" y="4159"/>
                  </a:lnTo>
                  <a:lnTo>
                    <a:pt x="4959" y="4062"/>
                  </a:lnTo>
                  <a:lnTo>
                    <a:pt x="5213" y="3983"/>
                  </a:lnTo>
                  <a:lnTo>
                    <a:pt x="5447" y="3944"/>
                  </a:lnTo>
                  <a:lnTo>
                    <a:pt x="5681" y="3925"/>
                  </a:lnTo>
                  <a:lnTo>
                    <a:pt x="6189" y="3944"/>
                  </a:lnTo>
                  <a:lnTo>
                    <a:pt x="6716" y="4003"/>
                  </a:lnTo>
                  <a:lnTo>
                    <a:pt x="7243" y="4062"/>
                  </a:lnTo>
                  <a:lnTo>
                    <a:pt x="7770" y="4140"/>
                  </a:lnTo>
                  <a:lnTo>
                    <a:pt x="8648" y="4315"/>
                  </a:lnTo>
                  <a:lnTo>
                    <a:pt x="9195" y="4432"/>
                  </a:lnTo>
                  <a:lnTo>
                    <a:pt x="9254" y="4432"/>
                  </a:lnTo>
                  <a:lnTo>
                    <a:pt x="9293" y="4413"/>
                  </a:lnTo>
                  <a:lnTo>
                    <a:pt x="9312" y="4374"/>
                  </a:lnTo>
                  <a:lnTo>
                    <a:pt x="11011" y="1114"/>
                  </a:lnTo>
                  <a:lnTo>
                    <a:pt x="11030" y="1055"/>
                  </a:lnTo>
                  <a:lnTo>
                    <a:pt x="11030" y="1016"/>
                  </a:lnTo>
                  <a:lnTo>
                    <a:pt x="10991" y="977"/>
                  </a:lnTo>
                  <a:lnTo>
                    <a:pt x="10952" y="958"/>
                  </a:lnTo>
                  <a:lnTo>
                    <a:pt x="10698" y="860"/>
                  </a:lnTo>
                  <a:lnTo>
                    <a:pt x="10308" y="723"/>
                  </a:lnTo>
                  <a:lnTo>
                    <a:pt x="9781" y="567"/>
                  </a:lnTo>
                  <a:lnTo>
                    <a:pt x="9156" y="391"/>
                  </a:lnTo>
                  <a:lnTo>
                    <a:pt x="8434" y="255"/>
                  </a:lnTo>
                  <a:lnTo>
                    <a:pt x="7614" y="118"/>
                  </a:lnTo>
                  <a:lnTo>
                    <a:pt x="7184" y="79"/>
                  </a:lnTo>
                  <a:lnTo>
                    <a:pt x="6735" y="40"/>
                  </a:lnTo>
                  <a:lnTo>
                    <a:pt x="6267" y="1"/>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0" name="Google Shape;2444;p11">
              <a:extLst>
                <a:ext uri="{FF2B5EF4-FFF2-40B4-BE49-F238E27FC236}">
                  <a16:creationId xmlns:a16="http://schemas.microsoft.com/office/drawing/2014/main" id="{D8D5F0D6-BA0A-3544-BAE2-A31AEC467DA8}"/>
                </a:ext>
              </a:extLst>
            </p:cNvPr>
            <p:cNvSpPr/>
            <p:nvPr/>
          </p:nvSpPr>
          <p:spPr>
            <a:xfrm>
              <a:off x="2491942" y="2125081"/>
              <a:ext cx="147489" cy="351601"/>
            </a:xfrm>
            <a:custGeom>
              <a:avLst/>
              <a:gdLst/>
              <a:ahLst/>
              <a:cxnLst/>
              <a:rect l="l" t="t" r="r" b="b"/>
              <a:pathLst>
                <a:path w="4316" h="10289" extrusionOk="0">
                  <a:moveTo>
                    <a:pt x="3749" y="1"/>
                  </a:moveTo>
                  <a:lnTo>
                    <a:pt x="3515" y="20"/>
                  </a:lnTo>
                  <a:lnTo>
                    <a:pt x="3281" y="59"/>
                  </a:lnTo>
                  <a:lnTo>
                    <a:pt x="3027" y="138"/>
                  </a:lnTo>
                  <a:lnTo>
                    <a:pt x="2773" y="235"/>
                  </a:lnTo>
                  <a:lnTo>
                    <a:pt x="2539" y="372"/>
                  </a:lnTo>
                  <a:lnTo>
                    <a:pt x="2285" y="508"/>
                  </a:lnTo>
                  <a:lnTo>
                    <a:pt x="2051" y="704"/>
                  </a:lnTo>
                  <a:lnTo>
                    <a:pt x="1836" y="899"/>
                  </a:lnTo>
                  <a:lnTo>
                    <a:pt x="1641" y="1153"/>
                  </a:lnTo>
                  <a:lnTo>
                    <a:pt x="1465" y="1406"/>
                  </a:lnTo>
                  <a:lnTo>
                    <a:pt x="1289" y="1699"/>
                  </a:lnTo>
                  <a:lnTo>
                    <a:pt x="1172" y="2012"/>
                  </a:lnTo>
                  <a:lnTo>
                    <a:pt x="1075" y="2344"/>
                  </a:lnTo>
                  <a:lnTo>
                    <a:pt x="1016" y="2714"/>
                  </a:lnTo>
                  <a:lnTo>
                    <a:pt x="977" y="3105"/>
                  </a:lnTo>
                  <a:lnTo>
                    <a:pt x="1016" y="3534"/>
                  </a:lnTo>
                  <a:lnTo>
                    <a:pt x="1075" y="4354"/>
                  </a:lnTo>
                  <a:lnTo>
                    <a:pt x="1133" y="5233"/>
                  </a:lnTo>
                  <a:lnTo>
                    <a:pt x="1211" y="6990"/>
                  </a:lnTo>
                  <a:lnTo>
                    <a:pt x="1270" y="8454"/>
                  </a:lnTo>
                  <a:lnTo>
                    <a:pt x="1270" y="9274"/>
                  </a:lnTo>
                  <a:lnTo>
                    <a:pt x="1250" y="9332"/>
                  </a:lnTo>
                  <a:lnTo>
                    <a:pt x="1211" y="9371"/>
                  </a:lnTo>
                  <a:lnTo>
                    <a:pt x="1" y="9957"/>
                  </a:lnTo>
                  <a:lnTo>
                    <a:pt x="20" y="10191"/>
                  </a:lnTo>
                  <a:lnTo>
                    <a:pt x="40" y="10250"/>
                  </a:lnTo>
                  <a:lnTo>
                    <a:pt x="79" y="10269"/>
                  </a:lnTo>
                  <a:lnTo>
                    <a:pt x="138" y="10289"/>
                  </a:lnTo>
                  <a:lnTo>
                    <a:pt x="196" y="10289"/>
                  </a:lnTo>
                  <a:lnTo>
                    <a:pt x="2070" y="9371"/>
                  </a:lnTo>
                  <a:lnTo>
                    <a:pt x="2109" y="9332"/>
                  </a:lnTo>
                  <a:lnTo>
                    <a:pt x="2129" y="9274"/>
                  </a:lnTo>
                  <a:lnTo>
                    <a:pt x="2109" y="8454"/>
                  </a:lnTo>
                  <a:lnTo>
                    <a:pt x="2070" y="6990"/>
                  </a:lnTo>
                  <a:lnTo>
                    <a:pt x="1992" y="5233"/>
                  </a:lnTo>
                  <a:lnTo>
                    <a:pt x="1934" y="4354"/>
                  </a:lnTo>
                  <a:lnTo>
                    <a:pt x="1855" y="3534"/>
                  </a:lnTo>
                  <a:lnTo>
                    <a:pt x="1836" y="3144"/>
                  </a:lnTo>
                  <a:lnTo>
                    <a:pt x="1855" y="2773"/>
                  </a:lnTo>
                  <a:lnTo>
                    <a:pt x="1914" y="2441"/>
                  </a:lnTo>
                  <a:lnTo>
                    <a:pt x="1992" y="2109"/>
                  </a:lnTo>
                  <a:lnTo>
                    <a:pt x="2109" y="1816"/>
                  </a:lnTo>
                  <a:lnTo>
                    <a:pt x="2226" y="1543"/>
                  </a:lnTo>
                  <a:lnTo>
                    <a:pt x="2402" y="1289"/>
                  </a:lnTo>
                  <a:lnTo>
                    <a:pt x="2578" y="1055"/>
                  </a:lnTo>
                  <a:lnTo>
                    <a:pt x="2753" y="840"/>
                  </a:lnTo>
                  <a:lnTo>
                    <a:pt x="2968" y="665"/>
                  </a:lnTo>
                  <a:lnTo>
                    <a:pt x="3183" y="489"/>
                  </a:lnTo>
                  <a:lnTo>
                    <a:pt x="3398" y="352"/>
                  </a:lnTo>
                  <a:lnTo>
                    <a:pt x="3632" y="235"/>
                  </a:lnTo>
                  <a:lnTo>
                    <a:pt x="3866" y="138"/>
                  </a:lnTo>
                  <a:lnTo>
                    <a:pt x="4101" y="79"/>
                  </a:lnTo>
                  <a:lnTo>
                    <a:pt x="4315" y="40"/>
                  </a:lnTo>
                  <a:lnTo>
                    <a:pt x="3749" y="1"/>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1" name="Google Shape;2445;p11">
              <a:extLst>
                <a:ext uri="{FF2B5EF4-FFF2-40B4-BE49-F238E27FC236}">
                  <a16:creationId xmlns:a16="http://schemas.microsoft.com/office/drawing/2014/main" id="{606DA307-5D4F-A945-97D6-B9FB0DFAF731}"/>
                </a:ext>
              </a:extLst>
            </p:cNvPr>
            <p:cNvSpPr/>
            <p:nvPr/>
          </p:nvSpPr>
          <p:spPr>
            <a:xfrm>
              <a:off x="2641375" y="1990991"/>
              <a:ext cx="190853" cy="151487"/>
            </a:xfrm>
            <a:custGeom>
              <a:avLst/>
              <a:gdLst/>
              <a:ahLst/>
              <a:cxnLst/>
              <a:rect l="l" t="t" r="r" b="b"/>
              <a:pathLst>
                <a:path w="5585" h="4433" extrusionOk="0">
                  <a:moveTo>
                    <a:pt x="1" y="1"/>
                  </a:moveTo>
                  <a:lnTo>
                    <a:pt x="430" y="40"/>
                  </a:lnTo>
                  <a:lnTo>
                    <a:pt x="860" y="59"/>
                  </a:lnTo>
                  <a:lnTo>
                    <a:pt x="1660" y="177"/>
                  </a:lnTo>
                  <a:lnTo>
                    <a:pt x="2382" y="294"/>
                  </a:lnTo>
                  <a:lnTo>
                    <a:pt x="3027" y="450"/>
                  </a:lnTo>
                  <a:lnTo>
                    <a:pt x="3593" y="587"/>
                  </a:lnTo>
                  <a:lnTo>
                    <a:pt x="4061" y="743"/>
                  </a:lnTo>
                  <a:lnTo>
                    <a:pt x="4413" y="860"/>
                  </a:lnTo>
                  <a:lnTo>
                    <a:pt x="4647" y="958"/>
                  </a:lnTo>
                  <a:lnTo>
                    <a:pt x="4706" y="977"/>
                  </a:lnTo>
                  <a:lnTo>
                    <a:pt x="4725" y="1016"/>
                  </a:lnTo>
                  <a:lnTo>
                    <a:pt x="4725" y="1055"/>
                  </a:lnTo>
                  <a:lnTo>
                    <a:pt x="4725" y="1114"/>
                  </a:lnTo>
                  <a:lnTo>
                    <a:pt x="3066" y="4276"/>
                  </a:lnTo>
                  <a:lnTo>
                    <a:pt x="3749" y="4432"/>
                  </a:lnTo>
                  <a:lnTo>
                    <a:pt x="3808" y="4432"/>
                  </a:lnTo>
                  <a:lnTo>
                    <a:pt x="3847" y="4413"/>
                  </a:lnTo>
                  <a:lnTo>
                    <a:pt x="3866" y="4374"/>
                  </a:lnTo>
                  <a:lnTo>
                    <a:pt x="5565" y="1114"/>
                  </a:lnTo>
                  <a:lnTo>
                    <a:pt x="5584" y="1055"/>
                  </a:lnTo>
                  <a:lnTo>
                    <a:pt x="5584" y="1016"/>
                  </a:lnTo>
                  <a:lnTo>
                    <a:pt x="5545" y="977"/>
                  </a:lnTo>
                  <a:lnTo>
                    <a:pt x="5506" y="958"/>
                  </a:lnTo>
                  <a:lnTo>
                    <a:pt x="5252" y="860"/>
                  </a:lnTo>
                  <a:lnTo>
                    <a:pt x="4862" y="723"/>
                  </a:lnTo>
                  <a:lnTo>
                    <a:pt x="4335" y="567"/>
                  </a:lnTo>
                  <a:lnTo>
                    <a:pt x="3710" y="391"/>
                  </a:lnTo>
                  <a:lnTo>
                    <a:pt x="2988" y="255"/>
                  </a:lnTo>
                  <a:lnTo>
                    <a:pt x="2168" y="118"/>
                  </a:lnTo>
                  <a:lnTo>
                    <a:pt x="1738" y="79"/>
                  </a:lnTo>
                  <a:lnTo>
                    <a:pt x="1289" y="40"/>
                  </a:lnTo>
                  <a:lnTo>
                    <a:pt x="821" y="1"/>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2" name="Google Shape;2446;p11">
              <a:extLst>
                <a:ext uri="{FF2B5EF4-FFF2-40B4-BE49-F238E27FC236}">
                  <a16:creationId xmlns:a16="http://schemas.microsoft.com/office/drawing/2014/main" id="{E1BD2532-B631-B241-8320-E9F7788B5F19}"/>
                </a:ext>
              </a:extLst>
            </p:cNvPr>
            <p:cNvSpPr/>
            <p:nvPr/>
          </p:nvSpPr>
          <p:spPr>
            <a:xfrm>
              <a:off x="2752126" y="2244511"/>
              <a:ext cx="66090" cy="74086"/>
            </a:xfrm>
            <a:custGeom>
              <a:avLst/>
              <a:gdLst/>
              <a:ahLst/>
              <a:cxnLst/>
              <a:rect l="l" t="t" r="r" b="b"/>
              <a:pathLst>
                <a:path w="1934" h="2168" extrusionOk="0">
                  <a:moveTo>
                    <a:pt x="215" y="0"/>
                  </a:moveTo>
                  <a:lnTo>
                    <a:pt x="176" y="20"/>
                  </a:lnTo>
                  <a:lnTo>
                    <a:pt x="157" y="39"/>
                  </a:lnTo>
                  <a:lnTo>
                    <a:pt x="137" y="78"/>
                  </a:lnTo>
                  <a:lnTo>
                    <a:pt x="0" y="1113"/>
                  </a:lnTo>
                  <a:lnTo>
                    <a:pt x="20" y="1172"/>
                  </a:lnTo>
                  <a:lnTo>
                    <a:pt x="59" y="1191"/>
                  </a:lnTo>
                  <a:lnTo>
                    <a:pt x="1875" y="2167"/>
                  </a:lnTo>
                  <a:lnTo>
                    <a:pt x="1933" y="508"/>
                  </a:lnTo>
                  <a:lnTo>
                    <a:pt x="254" y="20"/>
                  </a:lnTo>
                  <a:lnTo>
                    <a:pt x="215" y="0"/>
                  </a:lnTo>
                  <a:close/>
                </a:path>
              </a:pathLst>
            </a:custGeom>
            <a:solidFill>
              <a:srgbClr val="49545E"/>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3" name="Google Shape;2447;p11">
              <a:extLst>
                <a:ext uri="{FF2B5EF4-FFF2-40B4-BE49-F238E27FC236}">
                  <a16:creationId xmlns:a16="http://schemas.microsoft.com/office/drawing/2014/main" id="{0FFA51FD-7B47-DA45-8954-6687EB3138EC}"/>
                </a:ext>
              </a:extLst>
            </p:cNvPr>
            <p:cNvSpPr/>
            <p:nvPr/>
          </p:nvSpPr>
          <p:spPr>
            <a:xfrm>
              <a:off x="2787493" y="2253191"/>
              <a:ext cx="30721" cy="65406"/>
            </a:xfrm>
            <a:custGeom>
              <a:avLst/>
              <a:gdLst/>
              <a:ahLst/>
              <a:cxnLst/>
              <a:rect l="l" t="t" r="r" b="b"/>
              <a:pathLst>
                <a:path w="899" h="1914" extrusionOk="0">
                  <a:moveTo>
                    <a:pt x="39" y="0"/>
                  </a:moveTo>
                  <a:lnTo>
                    <a:pt x="0" y="1464"/>
                  </a:lnTo>
                  <a:lnTo>
                    <a:pt x="840" y="1913"/>
                  </a:lnTo>
                  <a:lnTo>
                    <a:pt x="898" y="254"/>
                  </a:lnTo>
                  <a:lnTo>
                    <a:pt x="39" y="0"/>
                  </a:lnTo>
                  <a:close/>
                </a:path>
              </a:pathLst>
            </a:custGeom>
            <a:solidFill>
              <a:srgbClr val="3E4851"/>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4" name="Google Shape;2448;p11">
              <a:extLst>
                <a:ext uri="{FF2B5EF4-FFF2-40B4-BE49-F238E27FC236}">
                  <a16:creationId xmlns:a16="http://schemas.microsoft.com/office/drawing/2014/main" id="{6AC31C8F-DCDE-9649-824D-2CDDA3B2134D}"/>
                </a:ext>
              </a:extLst>
            </p:cNvPr>
            <p:cNvSpPr/>
            <p:nvPr/>
          </p:nvSpPr>
          <p:spPr>
            <a:xfrm>
              <a:off x="2740781" y="2005685"/>
              <a:ext cx="46748" cy="89429"/>
            </a:xfrm>
            <a:custGeom>
              <a:avLst/>
              <a:gdLst/>
              <a:ahLst/>
              <a:cxnLst/>
              <a:rect l="l" t="t" r="r" b="b"/>
              <a:pathLst>
                <a:path w="1368" h="2617" extrusionOk="0">
                  <a:moveTo>
                    <a:pt x="957" y="0"/>
                  </a:moveTo>
                  <a:lnTo>
                    <a:pt x="20" y="2324"/>
                  </a:lnTo>
                  <a:lnTo>
                    <a:pt x="1" y="2402"/>
                  </a:lnTo>
                  <a:lnTo>
                    <a:pt x="20" y="2480"/>
                  </a:lnTo>
                  <a:lnTo>
                    <a:pt x="59" y="2558"/>
                  </a:lnTo>
                  <a:lnTo>
                    <a:pt x="137" y="2597"/>
                  </a:lnTo>
                  <a:lnTo>
                    <a:pt x="215" y="2616"/>
                  </a:lnTo>
                  <a:lnTo>
                    <a:pt x="274" y="2597"/>
                  </a:lnTo>
                  <a:lnTo>
                    <a:pt x="332" y="2577"/>
                  </a:lnTo>
                  <a:lnTo>
                    <a:pt x="372" y="2538"/>
                  </a:lnTo>
                  <a:lnTo>
                    <a:pt x="411" y="2480"/>
                  </a:lnTo>
                  <a:lnTo>
                    <a:pt x="1348" y="137"/>
                  </a:lnTo>
                  <a:lnTo>
                    <a:pt x="1367" y="118"/>
                  </a:lnTo>
                  <a:lnTo>
                    <a:pt x="957" y="0"/>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5" name="Google Shape;2449;p11">
              <a:extLst>
                <a:ext uri="{FF2B5EF4-FFF2-40B4-BE49-F238E27FC236}">
                  <a16:creationId xmlns:a16="http://schemas.microsoft.com/office/drawing/2014/main" id="{9DD6F65E-AC1D-044E-9598-1D8E283CA2A6}"/>
                </a:ext>
              </a:extLst>
            </p:cNvPr>
            <p:cNvSpPr/>
            <p:nvPr/>
          </p:nvSpPr>
          <p:spPr>
            <a:xfrm>
              <a:off x="2695435" y="1995023"/>
              <a:ext cx="32054" cy="91411"/>
            </a:xfrm>
            <a:custGeom>
              <a:avLst/>
              <a:gdLst/>
              <a:ahLst/>
              <a:cxnLst/>
              <a:rect l="l" t="t" r="r" b="b"/>
              <a:pathLst>
                <a:path w="938" h="2675" extrusionOk="0">
                  <a:moveTo>
                    <a:pt x="527" y="0"/>
                  </a:moveTo>
                  <a:lnTo>
                    <a:pt x="0" y="2421"/>
                  </a:lnTo>
                  <a:lnTo>
                    <a:pt x="0" y="2499"/>
                  </a:lnTo>
                  <a:lnTo>
                    <a:pt x="39" y="2577"/>
                  </a:lnTo>
                  <a:lnTo>
                    <a:pt x="98" y="2636"/>
                  </a:lnTo>
                  <a:lnTo>
                    <a:pt x="156" y="2675"/>
                  </a:lnTo>
                  <a:lnTo>
                    <a:pt x="273" y="2675"/>
                  </a:lnTo>
                  <a:lnTo>
                    <a:pt x="332" y="2636"/>
                  </a:lnTo>
                  <a:lnTo>
                    <a:pt x="391" y="2577"/>
                  </a:lnTo>
                  <a:lnTo>
                    <a:pt x="410" y="2518"/>
                  </a:lnTo>
                  <a:lnTo>
                    <a:pt x="937" y="59"/>
                  </a:lnTo>
                  <a:lnTo>
                    <a:pt x="527" y="0"/>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6" name="Google Shape;2450;p11">
              <a:extLst>
                <a:ext uri="{FF2B5EF4-FFF2-40B4-BE49-F238E27FC236}">
                  <a16:creationId xmlns:a16="http://schemas.microsoft.com/office/drawing/2014/main" id="{2E6977DC-7D72-5E45-9B34-AEAC098DACC7}"/>
                </a:ext>
              </a:extLst>
            </p:cNvPr>
            <p:cNvSpPr/>
            <p:nvPr/>
          </p:nvSpPr>
          <p:spPr>
            <a:xfrm>
              <a:off x="2649405" y="1990991"/>
              <a:ext cx="22041" cy="90113"/>
            </a:xfrm>
            <a:custGeom>
              <a:avLst/>
              <a:gdLst/>
              <a:ahLst/>
              <a:cxnLst/>
              <a:rect l="l" t="t" r="r" b="b"/>
              <a:pathLst>
                <a:path w="645" h="2637" extrusionOk="0">
                  <a:moveTo>
                    <a:pt x="234" y="1"/>
                  </a:moveTo>
                  <a:lnTo>
                    <a:pt x="0" y="2402"/>
                  </a:lnTo>
                  <a:lnTo>
                    <a:pt x="0" y="2480"/>
                  </a:lnTo>
                  <a:lnTo>
                    <a:pt x="39" y="2558"/>
                  </a:lnTo>
                  <a:lnTo>
                    <a:pt x="98" y="2597"/>
                  </a:lnTo>
                  <a:lnTo>
                    <a:pt x="176" y="2636"/>
                  </a:lnTo>
                  <a:lnTo>
                    <a:pt x="215" y="2636"/>
                  </a:lnTo>
                  <a:lnTo>
                    <a:pt x="273" y="2617"/>
                  </a:lnTo>
                  <a:lnTo>
                    <a:pt x="351" y="2578"/>
                  </a:lnTo>
                  <a:lnTo>
                    <a:pt x="391" y="2519"/>
                  </a:lnTo>
                  <a:lnTo>
                    <a:pt x="410" y="2441"/>
                  </a:lnTo>
                  <a:lnTo>
                    <a:pt x="644" y="20"/>
                  </a:lnTo>
                  <a:lnTo>
                    <a:pt x="234" y="1"/>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7" name="Google Shape;2451;p11">
              <a:extLst>
                <a:ext uri="{FF2B5EF4-FFF2-40B4-BE49-F238E27FC236}">
                  <a16:creationId xmlns:a16="http://schemas.microsoft.com/office/drawing/2014/main" id="{18BE1B8A-ED23-7244-9725-0480CB2E62AA}"/>
                </a:ext>
              </a:extLst>
            </p:cNvPr>
            <p:cNvSpPr/>
            <p:nvPr/>
          </p:nvSpPr>
          <p:spPr>
            <a:xfrm>
              <a:off x="2486611" y="2403957"/>
              <a:ext cx="52079" cy="32703"/>
            </a:xfrm>
            <a:custGeom>
              <a:avLst/>
              <a:gdLst/>
              <a:ahLst/>
              <a:cxnLst/>
              <a:rect l="l" t="t" r="r" b="b"/>
              <a:pathLst>
                <a:path w="1524" h="957" extrusionOk="0">
                  <a:moveTo>
                    <a:pt x="1328" y="0"/>
                  </a:moveTo>
                  <a:lnTo>
                    <a:pt x="1250" y="20"/>
                  </a:lnTo>
                  <a:lnTo>
                    <a:pt x="1" y="547"/>
                  </a:lnTo>
                  <a:lnTo>
                    <a:pt x="59" y="957"/>
                  </a:lnTo>
                  <a:lnTo>
                    <a:pt x="98" y="937"/>
                  </a:lnTo>
                  <a:lnTo>
                    <a:pt x="1406" y="410"/>
                  </a:lnTo>
                  <a:lnTo>
                    <a:pt x="1465" y="351"/>
                  </a:lnTo>
                  <a:lnTo>
                    <a:pt x="1523" y="293"/>
                  </a:lnTo>
                  <a:lnTo>
                    <a:pt x="1523" y="215"/>
                  </a:lnTo>
                  <a:lnTo>
                    <a:pt x="1523" y="137"/>
                  </a:lnTo>
                  <a:lnTo>
                    <a:pt x="1465" y="59"/>
                  </a:lnTo>
                  <a:lnTo>
                    <a:pt x="1406" y="20"/>
                  </a:lnTo>
                  <a:lnTo>
                    <a:pt x="1328" y="0"/>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8" name="Google Shape;2452;p11">
              <a:extLst>
                <a:ext uri="{FF2B5EF4-FFF2-40B4-BE49-F238E27FC236}">
                  <a16:creationId xmlns:a16="http://schemas.microsoft.com/office/drawing/2014/main" id="{C52EB42D-01B3-9547-A940-39CEC3F8E105}"/>
                </a:ext>
              </a:extLst>
            </p:cNvPr>
            <p:cNvSpPr/>
            <p:nvPr/>
          </p:nvSpPr>
          <p:spPr>
            <a:xfrm>
              <a:off x="2475266" y="2335887"/>
              <a:ext cx="63424" cy="29388"/>
            </a:xfrm>
            <a:custGeom>
              <a:avLst/>
              <a:gdLst/>
              <a:ahLst/>
              <a:cxnLst/>
              <a:rect l="l" t="t" r="r" b="b"/>
              <a:pathLst>
                <a:path w="1856" h="860" extrusionOk="0">
                  <a:moveTo>
                    <a:pt x="1602" y="1"/>
                  </a:moveTo>
                  <a:lnTo>
                    <a:pt x="1" y="450"/>
                  </a:lnTo>
                  <a:lnTo>
                    <a:pt x="79" y="860"/>
                  </a:lnTo>
                  <a:lnTo>
                    <a:pt x="98" y="840"/>
                  </a:lnTo>
                  <a:lnTo>
                    <a:pt x="1719" y="391"/>
                  </a:lnTo>
                  <a:lnTo>
                    <a:pt x="1777" y="372"/>
                  </a:lnTo>
                  <a:lnTo>
                    <a:pt x="1836" y="294"/>
                  </a:lnTo>
                  <a:lnTo>
                    <a:pt x="1855" y="235"/>
                  </a:lnTo>
                  <a:lnTo>
                    <a:pt x="1855" y="137"/>
                  </a:lnTo>
                  <a:lnTo>
                    <a:pt x="1816" y="79"/>
                  </a:lnTo>
                  <a:lnTo>
                    <a:pt x="1758" y="20"/>
                  </a:lnTo>
                  <a:lnTo>
                    <a:pt x="1680" y="1"/>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9" name="Google Shape;2453;p11">
              <a:extLst>
                <a:ext uri="{FF2B5EF4-FFF2-40B4-BE49-F238E27FC236}">
                  <a16:creationId xmlns:a16="http://schemas.microsoft.com/office/drawing/2014/main" id="{614FA903-840D-3348-BDFD-CFA0313D7107}"/>
                </a:ext>
              </a:extLst>
            </p:cNvPr>
            <p:cNvSpPr/>
            <p:nvPr/>
          </p:nvSpPr>
          <p:spPr>
            <a:xfrm>
              <a:off x="2585333" y="1998338"/>
              <a:ext cx="34753" cy="92095"/>
            </a:xfrm>
            <a:custGeom>
              <a:avLst/>
              <a:gdLst/>
              <a:ahLst/>
              <a:cxnLst/>
              <a:rect l="l" t="t" r="r" b="b"/>
              <a:pathLst>
                <a:path w="1017" h="2695" extrusionOk="0">
                  <a:moveTo>
                    <a:pt x="411" y="1"/>
                  </a:moveTo>
                  <a:lnTo>
                    <a:pt x="1" y="137"/>
                  </a:lnTo>
                  <a:lnTo>
                    <a:pt x="606" y="2539"/>
                  </a:lnTo>
                  <a:lnTo>
                    <a:pt x="645" y="2617"/>
                  </a:lnTo>
                  <a:lnTo>
                    <a:pt x="684" y="2656"/>
                  </a:lnTo>
                  <a:lnTo>
                    <a:pt x="743" y="2695"/>
                  </a:lnTo>
                  <a:lnTo>
                    <a:pt x="860" y="2695"/>
                  </a:lnTo>
                  <a:lnTo>
                    <a:pt x="938" y="2656"/>
                  </a:lnTo>
                  <a:lnTo>
                    <a:pt x="997" y="2597"/>
                  </a:lnTo>
                  <a:lnTo>
                    <a:pt x="1016" y="2519"/>
                  </a:lnTo>
                  <a:lnTo>
                    <a:pt x="1016" y="2441"/>
                  </a:lnTo>
                  <a:lnTo>
                    <a:pt x="411" y="20"/>
                  </a:lnTo>
                  <a:lnTo>
                    <a:pt x="411" y="1"/>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50" name="Google Shape;2454;p11">
              <a:extLst>
                <a:ext uri="{FF2B5EF4-FFF2-40B4-BE49-F238E27FC236}">
                  <a16:creationId xmlns:a16="http://schemas.microsoft.com/office/drawing/2014/main" id="{12F530A2-30A2-6548-A00E-9B98BCFF6088}"/>
                </a:ext>
              </a:extLst>
            </p:cNvPr>
            <p:cNvSpPr/>
            <p:nvPr/>
          </p:nvSpPr>
          <p:spPr>
            <a:xfrm>
              <a:off x="2525977" y="2028375"/>
              <a:ext cx="56077" cy="81399"/>
            </a:xfrm>
            <a:custGeom>
              <a:avLst/>
              <a:gdLst/>
              <a:ahLst/>
              <a:cxnLst/>
              <a:rect l="l" t="t" r="r" b="b"/>
              <a:pathLst>
                <a:path w="1641" h="2382" extrusionOk="0">
                  <a:moveTo>
                    <a:pt x="332" y="0"/>
                  </a:moveTo>
                  <a:lnTo>
                    <a:pt x="1" y="254"/>
                  </a:lnTo>
                  <a:lnTo>
                    <a:pt x="1250" y="2284"/>
                  </a:lnTo>
                  <a:lnTo>
                    <a:pt x="1289" y="2323"/>
                  </a:lnTo>
                  <a:lnTo>
                    <a:pt x="1328" y="2362"/>
                  </a:lnTo>
                  <a:lnTo>
                    <a:pt x="1387" y="2382"/>
                  </a:lnTo>
                  <a:lnTo>
                    <a:pt x="1484" y="2382"/>
                  </a:lnTo>
                  <a:lnTo>
                    <a:pt x="1543" y="2362"/>
                  </a:lnTo>
                  <a:lnTo>
                    <a:pt x="1601" y="2304"/>
                  </a:lnTo>
                  <a:lnTo>
                    <a:pt x="1640" y="2226"/>
                  </a:lnTo>
                  <a:lnTo>
                    <a:pt x="1640" y="2148"/>
                  </a:lnTo>
                  <a:lnTo>
                    <a:pt x="1601" y="2070"/>
                  </a:lnTo>
                  <a:lnTo>
                    <a:pt x="352" y="20"/>
                  </a:lnTo>
                  <a:lnTo>
                    <a:pt x="332" y="0"/>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51" name="Google Shape;2455;p11">
              <a:extLst>
                <a:ext uri="{FF2B5EF4-FFF2-40B4-BE49-F238E27FC236}">
                  <a16:creationId xmlns:a16="http://schemas.microsoft.com/office/drawing/2014/main" id="{66B254CD-1A4D-C24C-9650-DF6650158E8F}"/>
                </a:ext>
              </a:extLst>
            </p:cNvPr>
            <p:cNvSpPr/>
            <p:nvPr/>
          </p:nvSpPr>
          <p:spPr>
            <a:xfrm>
              <a:off x="2480631" y="2081717"/>
              <a:ext cx="66739" cy="55428"/>
            </a:xfrm>
            <a:custGeom>
              <a:avLst/>
              <a:gdLst/>
              <a:ahLst/>
              <a:cxnLst/>
              <a:rect l="l" t="t" r="r" b="b"/>
              <a:pathLst>
                <a:path w="1953" h="1622" extrusionOk="0">
                  <a:moveTo>
                    <a:pt x="215" y="1"/>
                  </a:moveTo>
                  <a:lnTo>
                    <a:pt x="0" y="372"/>
                  </a:lnTo>
                  <a:lnTo>
                    <a:pt x="1620" y="1563"/>
                  </a:lnTo>
                  <a:lnTo>
                    <a:pt x="1679" y="1602"/>
                  </a:lnTo>
                  <a:lnTo>
                    <a:pt x="1737" y="1621"/>
                  </a:lnTo>
                  <a:lnTo>
                    <a:pt x="1835" y="1602"/>
                  </a:lnTo>
                  <a:lnTo>
                    <a:pt x="1874" y="1563"/>
                  </a:lnTo>
                  <a:lnTo>
                    <a:pt x="1913" y="1524"/>
                  </a:lnTo>
                  <a:lnTo>
                    <a:pt x="1952" y="1446"/>
                  </a:lnTo>
                  <a:lnTo>
                    <a:pt x="1952" y="1367"/>
                  </a:lnTo>
                  <a:lnTo>
                    <a:pt x="1933" y="1309"/>
                  </a:lnTo>
                  <a:lnTo>
                    <a:pt x="1874" y="1231"/>
                  </a:lnTo>
                  <a:lnTo>
                    <a:pt x="234" y="20"/>
                  </a:lnTo>
                  <a:lnTo>
                    <a:pt x="215" y="1"/>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52" name="Google Shape;2456;p11">
              <a:extLst>
                <a:ext uri="{FF2B5EF4-FFF2-40B4-BE49-F238E27FC236}">
                  <a16:creationId xmlns:a16="http://schemas.microsoft.com/office/drawing/2014/main" id="{88742535-5D52-2042-AB66-CB2633503839}"/>
                </a:ext>
              </a:extLst>
            </p:cNvPr>
            <p:cNvSpPr/>
            <p:nvPr/>
          </p:nvSpPr>
          <p:spPr>
            <a:xfrm>
              <a:off x="2459274" y="2144456"/>
              <a:ext cx="68072" cy="27372"/>
            </a:xfrm>
            <a:custGeom>
              <a:avLst/>
              <a:gdLst/>
              <a:ahLst/>
              <a:cxnLst/>
              <a:rect l="l" t="t" r="r" b="b"/>
              <a:pathLst>
                <a:path w="1992" h="801" extrusionOk="0">
                  <a:moveTo>
                    <a:pt x="78" y="0"/>
                  </a:moveTo>
                  <a:lnTo>
                    <a:pt x="0" y="410"/>
                  </a:lnTo>
                  <a:lnTo>
                    <a:pt x="20" y="410"/>
                  </a:lnTo>
                  <a:lnTo>
                    <a:pt x="1738" y="800"/>
                  </a:lnTo>
                  <a:lnTo>
                    <a:pt x="1855" y="800"/>
                  </a:lnTo>
                  <a:lnTo>
                    <a:pt x="1913" y="761"/>
                  </a:lnTo>
                  <a:lnTo>
                    <a:pt x="1972" y="703"/>
                  </a:lnTo>
                  <a:lnTo>
                    <a:pt x="1992" y="644"/>
                  </a:lnTo>
                  <a:lnTo>
                    <a:pt x="1992" y="566"/>
                  </a:lnTo>
                  <a:lnTo>
                    <a:pt x="1972" y="488"/>
                  </a:lnTo>
                  <a:lnTo>
                    <a:pt x="1913" y="429"/>
                  </a:lnTo>
                  <a:lnTo>
                    <a:pt x="1835" y="390"/>
                  </a:lnTo>
                  <a:lnTo>
                    <a:pt x="117" y="20"/>
                  </a:lnTo>
                  <a:lnTo>
                    <a:pt x="78" y="0"/>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53" name="Google Shape;2457;p11">
              <a:extLst>
                <a:ext uri="{FF2B5EF4-FFF2-40B4-BE49-F238E27FC236}">
                  <a16:creationId xmlns:a16="http://schemas.microsoft.com/office/drawing/2014/main" id="{D62B132D-CB18-194D-BD57-33430493328D}"/>
                </a:ext>
              </a:extLst>
            </p:cNvPr>
            <p:cNvSpPr/>
            <p:nvPr/>
          </p:nvSpPr>
          <p:spPr>
            <a:xfrm>
              <a:off x="2455275" y="2205829"/>
              <a:ext cx="68721" cy="18043"/>
            </a:xfrm>
            <a:custGeom>
              <a:avLst/>
              <a:gdLst/>
              <a:ahLst/>
              <a:cxnLst/>
              <a:rect l="l" t="t" r="r" b="b"/>
              <a:pathLst>
                <a:path w="2011" h="528" extrusionOk="0">
                  <a:moveTo>
                    <a:pt x="1777" y="0"/>
                  </a:moveTo>
                  <a:lnTo>
                    <a:pt x="0" y="98"/>
                  </a:lnTo>
                  <a:lnTo>
                    <a:pt x="20" y="527"/>
                  </a:lnTo>
                  <a:lnTo>
                    <a:pt x="1816" y="410"/>
                  </a:lnTo>
                  <a:lnTo>
                    <a:pt x="1894" y="390"/>
                  </a:lnTo>
                  <a:lnTo>
                    <a:pt x="1952" y="351"/>
                  </a:lnTo>
                  <a:lnTo>
                    <a:pt x="1991" y="273"/>
                  </a:lnTo>
                  <a:lnTo>
                    <a:pt x="2011" y="195"/>
                  </a:lnTo>
                  <a:lnTo>
                    <a:pt x="1972" y="117"/>
                  </a:lnTo>
                  <a:lnTo>
                    <a:pt x="1933" y="59"/>
                  </a:lnTo>
                  <a:lnTo>
                    <a:pt x="1855" y="0"/>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54" name="Google Shape;2458;p11">
              <a:extLst>
                <a:ext uri="{FF2B5EF4-FFF2-40B4-BE49-F238E27FC236}">
                  <a16:creationId xmlns:a16="http://schemas.microsoft.com/office/drawing/2014/main" id="{7C75464B-C7A1-A248-B9EF-EFD11A1CBF54}"/>
                </a:ext>
              </a:extLst>
            </p:cNvPr>
            <p:cNvSpPr/>
            <p:nvPr/>
          </p:nvSpPr>
          <p:spPr>
            <a:xfrm>
              <a:off x="2462588" y="2266518"/>
              <a:ext cx="69439" cy="22041"/>
            </a:xfrm>
            <a:custGeom>
              <a:avLst/>
              <a:gdLst/>
              <a:ahLst/>
              <a:cxnLst/>
              <a:rect l="l" t="t" r="r" b="b"/>
              <a:pathLst>
                <a:path w="2032" h="645" extrusionOk="0">
                  <a:moveTo>
                    <a:pt x="1797" y="1"/>
                  </a:moveTo>
                  <a:lnTo>
                    <a:pt x="1" y="235"/>
                  </a:lnTo>
                  <a:lnTo>
                    <a:pt x="79" y="645"/>
                  </a:lnTo>
                  <a:lnTo>
                    <a:pt x="1856" y="411"/>
                  </a:lnTo>
                  <a:lnTo>
                    <a:pt x="1934" y="391"/>
                  </a:lnTo>
                  <a:lnTo>
                    <a:pt x="1992" y="332"/>
                  </a:lnTo>
                  <a:lnTo>
                    <a:pt x="2012" y="254"/>
                  </a:lnTo>
                  <a:lnTo>
                    <a:pt x="2031" y="176"/>
                  </a:lnTo>
                  <a:lnTo>
                    <a:pt x="1992" y="98"/>
                  </a:lnTo>
                  <a:lnTo>
                    <a:pt x="1953" y="40"/>
                  </a:lnTo>
                  <a:lnTo>
                    <a:pt x="1875" y="1"/>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grpSp>
      <p:grpSp>
        <p:nvGrpSpPr>
          <p:cNvPr id="55" name="Google Shape;2459;p11">
            <a:extLst>
              <a:ext uri="{FF2B5EF4-FFF2-40B4-BE49-F238E27FC236}">
                <a16:creationId xmlns:a16="http://schemas.microsoft.com/office/drawing/2014/main" id="{6A305FCE-4182-144A-BDFD-76B1E7997B25}"/>
              </a:ext>
            </a:extLst>
          </p:cNvPr>
          <p:cNvGrpSpPr/>
          <p:nvPr/>
        </p:nvGrpSpPr>
        <p:grpSpPr>
          <a:xfrm>
            <a:off x="4134071" y="3266288"/>
            <a:ext cx="407559" cy="548537"/>
            <a:chOff x="4776769" y="3405942"/>
            <a:chExt cx="360959" cy="485689"/>
          </a:xfrm>
        </p:grpSpPr>
        <p:sp>
          <p:nvSpPr>
            <p:cNvPr id="56" name="Google Shape;2460;p11">
              <a:extLst>
                <a:ext uri="{FF2B5EF4-FFF2-40B4-BE49-F238E27FC236}">
                  <a16:creationId xmlns:a16="http://schemas.microsoft.com/office/drawing/2014/main" id="{F3C90E62-0709-294D-A481-65220923FF1D}"/>
                </a:ext>
              </a:extLst>
            </p:cNvPr>
            <p:cNvSpPr/>
            <p:nvPr/>
          </p:nvSpPr>
          <p:spPr>
            <a:xfrm>
              <a:off x="4818801" y="3626760"/>
              <a:ext cx="276900" cy="264871"/>
            </a:xfrm>
            <a:custGeom>
              <a:avLst/>
              <a:gdLst/>
              <a:ahLst/>
              <a:cxnLst/>
              <a:rect l="l" t="t" r="r" b="b"/>
              <a:pathLst>
                <a:path w="8103" h="7751" extrusionOk="0">
                  <a:moveTo>
                    <a:pt x="2011" y="0"/>
                  </a:moveTo>
                  <a:lnTo>
                    <a:pt x="1816" y="469"/>
                  </a:lnTo>
                  <a:lnTo>
                    <a:pt x="1719" y="605"/>
                  </a:lnTo>
                  <a:lnTo>
                    <a:pt x="1504" y="996"/>
                  </a:lnTo>
                  <a:lnTo>
                    <a:pt x="1367" y="1269"/>
                  </a:lnTo>
                  <a:lnTo>
                    <a:pt x="1231" y="1581"/>
                  </a:lnTo>
                  <a:lnTo>
                    <a:pt x="1094" y="1913"/>
                  </a:lnTo>
                  <a:lnTo>
                    <a:pt x="996" y="2265"/>
                  </a:lnTo>
                  <a:lnTo>
                    <a:pt x="879" y="2714"/>
                  </a:lnTo>
                  <a:lnTo>
                    <a:pt x="762" y="3358"/>
                  </a:lnTo>
                  <a:lnTo>
                    <a:pt x="450" y="4998"/>
                  </a:lnTo>
                  <a:lnTo>
                    <a:pt x="1" y="7633"/>
                  </a:lnTo>
                  <a:lnTo>
                    <a:pt x="1" y="7672"/>
                  </a:lnTo>
                  <a:lnTo>
                    <a:pt x="20" y="7711"/>
                  </a:lnTo>
                  <a:lnTo>
                    <a:pt x="59" y="7750"/>
                  </a:lnTo>
                  <a:lnTo>
                    <a:pt x="8044" y="7750"/>
                  </a:lnTo>
                  <a:lnTo>
                    <a:pt x="8083" y="7711"/>
                  </a:lnTo>
                  <a:lnTo>
                    <a:pt x="8102" y="7672"/>
                  </a:lnTo>
                  <a:lnTo>
                    <a:pt x="8102" y="7633"/>
                  </a:lnTo>
                  <a:lnTo>
                    <a:pt x="7653" y="4998"/>
                  </a:lnTo>
                  <a:lnTo>
                    <a:pt x="7360" y="3358"/>
                  </a:lnTo>
                  <a:lnTo>
                    <a:pt x="7224" y="2714"/>
                  </a:lnTo>
                  <a:lnTo>
                    <a:pt x="7126" y="2265"/>
                  </a:lnTo>
                  <a:lnTo>
                    <a:pt x="7009" y="1913"/>
                  </a:lnTo>
                  <a:lnTo>
                    <a:pt x="6892" y="1581"/>
                  </a:lnTo>
                  <a:lnTo>
                    <a:pt x="6755" y="1269"/>
                  </a:lnTo>
                  <a:lnTo>
                    <a:pt x="6619" y="996"/>
                  </a:lnTo>
                  <a:lnTo>
                    <a:pt x="6384" y="605"/>
                  </a:lnTo>
                  <a:lnTo>
                    <a:pt x="6287" y="469"/>
                  </a:lnTo>
                  <a:lnTo>
                    <a:pt x="6131" y="0"/>
                  </a:lnTo>
                  <a:close/>
                </a:path>
              </a:pathLst>
            </a:custGeom>
            <a:solidFill>
              <a:srgbClr val="9BE1F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57" name="Google Shape;2461;p11">
              <a:extLst>
                <a:ext uri="{FF2B5EF4-FFF2-40B4-BE49-F238E27FC236}">
                  <a16:creationId xmlns:a16="http://schemas.microsoft.com/office/drawing/2014/main" id="{27141DBD-07E7-AE47-B91F-02F6FFB70D1C}"/>
                </a:ext>
              </a:extLst>
            </p:cNvPr>
            <p:cNvSpPr/>
            <p:nvPr/>
          </p:nvSpPr>
          <p:spPr>
            <a:xfrm>
              <a:off x="4872826" y="3405942"/>
              <a:ext cx="171512" cy="128113"/>
            </a:xfrm>
            <a:custGeom>
              <a:avLst/>
              <a:gdLst/>
              <a:ahLst/>
              <a:cxnLst/>
              <a:rect l="l" t="t" r="r" b="b"/>
              <a:pathLst>
                <a:path w="5019" h="3749" extrusionOk="0">
                  <a:moveTo>
                    <a:pt x="20" y="0"/>
                  </a:moveTo>
                  <a:lnTo>
                    <a:pt x="1" y="156"/>
                  </a:lnTo>
                  <a:lnTo>
                    <a:pt x="1" y="586"/>
                  </a:lnTo>
                  <a:lnTo>
                    <a:pt x="1" y="859"/>
                  </a:lnTo>
                  <a:lnTo>
                    <a:pt x="40" y="1191"/>
                  </a:lnTo>
                  <a:lnTo>
                    <a:pt x="79" y="1523"/>
                  </a:lnTo>
                  <a:lnTo>
                    <a:pt x="177" y="1874"/>
                  </a:lnTo>
                  <a:lnTo>
                    <a:pt x="274" y="2226"/>
                  </a:lnTo>
                  <a:lnTo>
                    <a:pt x="430" y="2558"/>
                  </a:lnTo>
                  <a:lnTo>
                    <a:pt x="528" y="2714"/>
                  </a:lnTo>
                  <a:lnTo>
                    <a:pt x="626" y="2870"/>
                  </a:lnTo>
                  <a:lnTo>
                    <a:pt x="743" y="3026"/>
                  </a:lnTo>
                  <a:lnTo>
                    <a:pt x="879" y="3163"/>
                  </a:lnTo>
                  <a:lnTo>
                    <a:pt x="1016" y="3280"/>
                  </a:lnTo>
                  <a:lnTo>
                    <a:pt x="1172" y="3397"/>
                  </a:lnTo>
                  <a:lnTo>
                    <a:pt x="1348" y="3495"/>
                  </a:lnTo>
                  <a:lnTo>
                    <a:pt x="1543" y="3573"/>
                  </a:lnTo>
                  <a:lnTo>
                    <a:pt x="1758" y="3651"/>
                  </a:lnTo>
                  <a:lnTo>
                    <a:pt x="1973" y="3709"/>
                  </a:lnTo>
                  <a:lnTo>
                    <a:pt x="2207" y="3729"/>
                  </a:lnTo>
                  <a:lnTo>
                    <a:pt x="2480" y="3748"/>
                  </a:lnTo>
                  <a:lnTo>
                    <a:pt x="2734" y="3729"/>
                  </a:lnTo>
                  <a:lnTo>
                    <a:pt x="2968" y="3709"/>
                  </a:lnTo>
                  <a:lnTo>
                    <a:pt x="3203" y="3651"/>
                  </a:lnTo>
                  <a:lnTo>
                    <a:pt x="3398" y="3573"/>
                  </a:lnTo>
                  <a:lnTo>
                    <a:pt x="3593" y="3495"/>
                  </a:lnTo>
                  <a:lnTo>
                    <a:pt x="3769" y="3397"/>
                  </a:lnTo>
                  <a:lnTo>
                    <a:pt x="3925" y="3280"/>
                  </a:lnTo>
                  <a:lnTo>
                    <a:pt x="4081" y="3163"/>
                  </a:lnTo>
                  <a:lnTo>
                    <a:pt x="4218" y="3026"/>
                  </a:lnTo>
                  <a:lnTo>
                    <a:pt x="4335" y="2870"/>
                  </a:lnTo>
                  <a:lnTo>
                    <a:pt x="4432" y="2714"/>
                  </a:lnTo>
                  <a:lnTo>
                    <a:pt x="4530" y="2558"/>
                  </a:lnTo>
                  <a:lnTo>
                    <a:pt x="4686" y="2226"/>
                  </a:lnTo>
                  <a:lnTo>
                    <a:pt x="4823" y="1874"/>
                  </a:lnTo>
                  <a:lnTo>
                    <a:pt x="4901" y="1523"/>
                  </a:lnTo>
                  <a:lnTo>
                    <a:pt x="4960" y="1191"/>
                  </a:lnTo>
                  <a:lnTo>
                    <a:pt x="4999" y="859"/>
                  </a:lnTo>
                  <a:lnTo>
                    <a:pt x="5018" y="586"/>
                  </a:lnTo>
                  <a:lnTo>
                    <a:pt x="5018" y="156"/>
                  </a:lnTo>
                  <a:lnTo>
                    <a:pt x="4999" y="0"/>
                  </a:lnTo>
                  <a:close/>
                </a:path>
              </a:pathLst>
            </a:custGeom>
            <a:solidFill>
              <a:srgbClr val="DD4A4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58" name="Google Shape;2462;p11">
              <a:extLst>
                <a:ext uri="{FF2B5EF4-FFF2-40B4-BE49-F238E27FC236}">
                  <a16:creationId xmlns:a16="http://schemas.microsoft.com/office/drawing/2014/main" id="{DB47E218-87ED-2B40-B9EA-6D32174AE501}"/>
                </a:ext>
              </a:extLst>
            </p:cNvPr>
            <p:cNvSpPr/>
            <p:nvPr/>
          </p:nvSpPr>
          <p:spPr>
            <a:xfrm>
              <a:off x="4937547" y="3405942"/>
              <a:ext cx="106789" cy="128113"/>
            </a:xfrm>
            <a:custGeom>
              <a:avLst/>
              <a:gdLst/>
              <a:ahLst/>
              <a:cxnLst/>
              <a:rect l="l" t="t" r="r" b="b"/>
              <a:pathLst>
                <a:path w="3125" h="3749" extrusionOk="0">
                  <a:moveTo>
                    <a:pt x="1972" y="0"/>
                  </a:moveTo>
                  <a:lnTo>
                    <a:pt x="1972" y="137"/>
                  </a:lnTo>
                  <a:lnTo>
                    <a:pt x="1972" y="508"/>
                  </a:lnTo>
                  <a:lnTo>
                    <a:pt x="1953" y="762"/>
                  </a:lnTo>
                  <a:lnTo>
                    <a:pt x="1933" y="1035"/>
                  </a:lnTo>
                  <a:lnTo>
                    <a:pt x="1894" y="1347"/>
                  </a:lnTo>
                  <a:lnTo>
                    <a:pt x="1816" y="1660"/>
                  </a:lnTo>
                  <a:lnTo>
                    <a:pt x="1738" y="1992"/>
                  </a:lnTo>
                  <a:lnTo>
                    <a:pt x="1601" y="2304"/>
                  </a:lnTo>
                  <a:lnTo>
                    <a:pt x="1445" y="2616"/>
                  </a:lnTo>
                  <a:lnTo>
                    <a:pt x="1367" y="2772"/>
                  </a:lnTo>
                  <a:lnTo>
                    <a:pt x="1250" y="2909"/>
                  </a:lnTo>
                  <a:lnTo>
                    <a:pt x="1133" y="3046"/>
                  </a:lnTo>
                  <a:lnTo>
                    <a:pt x="1016" y="3163"/>
                  </a:lnTo>
                  <a:lnTo>
                    <a:pt x="879" y="3280"/>
                  </a:lnTo>
                  <a:lnTo>
                    <a:pt x="723" y="3397"/>
                  </a:lnTo>
                  <a:lnTo>
                    <a:pt x="567" y="3495"/>
                  </a:lnTo>
                  <a:lnTo>
                    <a:pt x="391" y="3573"/>
                  </a:lnTo>
                  <a:lnTo>
                    <a:pt x="215" y="3631"/>
                  </a:lnTo>
                  <a:lnTo>
                    <a:pt x="1" y="3690"/>
                  </a:lnTo>
                  <a:lnTo>
                    <a:pt x="274" y="3729"/>
                  </a:lnTo>
                  <a:lnTo>
                    <a:pt x="586" y="3748"/>
                  </a:lnTo>
                  <a:lnTo>
                    <a:pt x="840" y="3729"/>
                  </a:lnTo>
                  <a:lnTo>
                    <a:pt x="1074" y="3709"/>
                  </a:lnTo>
                  <a:lnTo>
                    <a:pt x="1309" y="3651"/>
                  </a:lnTo>
                  <a:lnTo>
                    <a:pt x="1504" y="3573"/>
                  </a:lnTo>
                  <a:lnTo>
                    <a:pt x="1699" y="3495"/>
                  </a:lnTo>
                  <a:lnTo>
                    <a:pt x="1875" y="3397"/>
                  </a:lnTo>
                  <a:lnTo>
                    <a:pt x="2031" y="3280"/>
                  </a:lnTo>
                  <a:lnTo>
                    <a:pt x="2187" y="3163"/>
                  </a:lnTo>
                  <a:lnTo>
                    <a:pt x="2324" y="3026"/>
                  </a:lnTo>
                  <a:lnTo>
                    <a:pt x="2441" y="2870"/>
                  </a:lnTo>
                  <a:lnTo>
                    <a:pt x="2538" y="2714"/>
                  </a:lnTo>
                  <a:lnTo>
                    <a:pt x="2636" y="2558"/>
                  </a:lnTo>
                  <a:lnTo>
                    <a:pt x="2792" y="2226"/>
                  </a:lnTo>
                  <a:lnTo>
                    <a:pt x="2929" y="1874"/>
                  </a:lnTo>
                  <a:lnTo>
                    <a:pt x="3007" y="1523"/>
                  </a:lnTo>
                  <a:lnTo>
                    <a:pt x="3066" y="1191"/>
                  </a:lnTo>
                  <a:lnTo>
                    <a:pt x="3105" y="859"/>
                  </a:lnTo>
                  <a:lnTo>
                    <a:pt x="3124" y="586"/>
                  </a:lnTo>
                  <a:lnTo>
                    <a:pt x="3124" y="156"/>
                  </a:lnTo>
                  <a:lnTo>
                    <a:pt x="3105" y="0"/>
                  </a:lnTo>
                  <a:close/>
                </a:path>
              </a:pathLst>
            </a:custGeom>
            <a:solidFill>
              <a:srgbClr val="D3424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59" name="Google Shape;2463;p11">
              <a:extLst>
                <a:ext uri="{FF2B5EF4-FFF2-40B4-BE49-F238E27FC236}">
                  <a16:creationId xmlns:a16="http://schemas.microsoft.com/office/drawing/2014/main" id="{0366ED5E-7421-9A4B-ADA0-8BEA573B2322}"/>
                </a:ext>
              </a:extLst>
            </p:cNvPr>
            <p:cNvSpPr/>
            <p:nvPr/>
          </p:nvSpPr>
          <p:spPr>
            <a:xfrm>
              <a:off x="4776769" y="3405942"/>
              <a:ext cx="92778" cy="133444"/>
            </a:xfrm>
            <a:custGeom>
              <a:avLst/>
              <a:gdLst/>
              <a:ahLst/>
              <a:cxnLst/>
              <a:rect l="l" t="t" r="r" b="b"/>
              <a:pathLst>
                <a:path w="2715" h="3905" extrusionOk="0">
                  <a:moveTo>
                    <a:pt x="1074" y="0"/>
                  </a:moveTo>
                  <a:lnTo>
                    <a:pt x="957" y="20"/>
                  </a:lnTo>
                  <a:lnTo>
                    <a:pt x="723" y="98"/>
                  </a:lnTo>
                  <a:lnTo>
                    <a:pt x="528" y="195"/>
                  </a:lnTo>
                  <a:lnTo>
                    <a:pt x="352" y="352"/>
                  </a:lnTo>
                  <a:lnTo>
                    <a:pt x="216" y="527"/>
                  </a:lnTo>
                  <a:lnTo>
                    <a:pt x="98" y="723"/>
                  </a:lnTo>
                  <a:lnTo>
                    <a:pt x="40" y="937"/>
                  </a:lnTo>
                  <a:lnTo>
                    <a:pt x="20" y="1054"/>
                  </a:lnTo>
                  <a:lnTo>
                    <a:pt x="1" y="1172"/>
                  </a:lnTo>
                  <a:lnTo>
                    <a:pt x="1" y="2284"/>
                  </a:lnTo>
                  <a:lnTo>
                    <a:pt x="20" y="2460"/>
                  </a:lnTo>
                  <a:lnTo>
                    <a:pt x="40" y="2616"/>
                  </a:lnTo>
                  <a:lnTo>
                    <a:pt x="79" y="2772"/>
                  </a:lnTo>
                  <a:lnTo>
                    <a:pt x="137" y="2909"/>
                  </a:lnTo>
                  <a:lnTo>
                    <a:pt x="196" y="3046"/>
                  </a:lnTo>
                  <a:lnTo>
                    <a:pt x="274" y="3182"/>
                  </a:lnTo>
                  <a:lnTo>
                    <a:pt x="372" y="3319"/>
                  </a:lnTo>
                  <a:lnTo>
                    <a:pt x="469" y="3417"/>
                  </a:lnTo>
                  <a:lnTo>
                    <a:pt x="586" y="3534"/>
                  </a:lnTo>
                  <a:lnTo>
                    <a:pt x="723" y="3612"/>
                  </a:lnTo>
                  <a:lnTo>
                    <a:pt x="840" y="3709"/>
                  </a:lnTo>
                  <a:lnTo>
                    <a:pt x="996" y="3768"/>
                  </a:lnTo>
                  <a:lnTo>
                    <a:pt x="1133" y="3827"/>
                  </a:lnTo>
                  <a:lnTo>
                    <a:pt x="1289" y="3866"/>
                  </a:lnTo>
                  <a:lnTo>
                    <a:pt x="1445" y="3885"/>
                  </a:lnTo>
                  <a:lnTo>
                    <a:pt x="1621" y="3905"/>
                  </a:lnTo>
                  <a:lnTo>
                    <a:pt x="2246" y="3905"/>
                  </a:lnTo>
                  <a:lnTo>
                    <a:pt x="2343" y="3885"/>
                  </a:lnTo>
                  <a:lnTo>
                    <a:pt x="2421" y="3866"/>
                  </a:lnTo>
                  <a:lnTo>
                    <a:pt x="2500" y="3827"/>
                  </a:lnTo>
                  <a:lnTo>
                    <a:pt x="2578" y="3768"/>
                  </a:lnTo>
                  <a:lnTo>
                    <a:pt x="2636" y="3690"/>
                  </a:lnTo>
                  <a:lnTo>
                    <a:pt x="2675" y="3612"/>
                  </a:lnTo>
                  <a:lnTo>
                    <a:pt x="2695" y="3534"/>
                  </a:lnTo>
                  <a:lnTo>
                    <a:pt x="2714" y="3436"/>
                  </a:lnTo>
                  <a:lnTo>
                    <a:pt x="2714" y="449"/>
                  </a:lnTo>
                  <a:lnTo>
                    <a:pt x="2695" y="371"/>
                  </a:lnTo>
                  <a:lnTo>
                    <a:pt x="2675" y="274"/>
                  </a:lnTo>
                  <a:lnTo>
                    <a:pt x="2636" y="195"/>
                  </a:lnTo>
                  <a:lnTo>
                    <a:pt x="2578" y="137"/>
                  </a:lnTo>
                  <a:lnTo>
                    <a:pt x="2500" y="78"/>
                  </a:lnTo>
                  <a:lnTo>
                    <a:pt x="2421" y="39"/>
                  </a:lnTo>
                  <a:lnTo>
                    <a:pt x="2343" y="0"/>
                  </a:lnTo>
                  <a:close/>
                </a:path>
              </a:pathLst>
            </a:custGeom>
            <a:solidFill>
              <a:srgbClr val="9BE1F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0" name="Google Shape;2464;p11">
              <a:extLst>
                <a:ext uri="{FF2B5EF4-FFF2-40B4-BE49-F238E27FC236}">
                  <a16:creationId xmlns:a16="http://schemas.microsoft.com/office/drawing/2014/main" id="{E5C8FF93-3E1A-C248-A114-8767D4E16778}"/>
                </a:ext>
              </a:extLst>
            </p:cNvPr>
            <p:cNvSpPr/>
            <p:nvPr/>
          </p:nvSpPr>
          <p:spPr>
            <a:xfrm>
              <a:off x="5045633" y="3405942"/>
              <a:ext cx="92095" cy="133444"/>
            </a:xfrm>
            <a:custGeom>
              <a:avLst/>
              <a:gdLst/>
              <a:ahLst/>
              <a:cxnLst/>
              <a:rect l="l" t="t" r="r" b="b"/>
              <a:pathLst>
                <a:path w="2695" h="3905" extrusionOk="0">
                  <a:moveTo>
                    <a:pt x="352" y="0"/>
                  </a:moveTo>
                  <a:lnTo>
                    <a:pt x="273" y="39"/>
                  </a:lnTo>
                  <a:lnTo>
                    <a:pt x="195" y="78"/>
                  </a:lnTo>
                  <a:lnTo>
                    <a:pt x="117" y="137"/>
                  </a:lnTo>
                  <a:lnTo>
                    <a:pt x="78" y="195"/>
                  </a:lnTo>
                  <a:lnTo>
                    <a:pt x="20" y="274"/>
                  </a:lnTo>
                  <a:lnTo>
                    <a:pt x="0" y="371"/>
                  </a:lnTo>
                  <a:lnTo>
                    <a:pt x="0" y="449"/>
                  </a:lnTo>
                  <a:lnTo>
                    <a:pt x="0" y="3436"/>
                  </a:lnTo>
                  <a:lnTo>
                    <a:pt x="0" y="3534"/>
                  </a:lnTo>
                  <a:lnTo>
                    <a:pt x="20" y="3612"/>
                  </a:lnTo>
                  <a:lnTo>
                    <a:pt x="78" y="3690"/>
                  </a:lnTo>
                  <a:lnTo>
                    <a:pt x="117" y="3768"/>
                  </a:lnTo>
                  <a:lnTo>
                    <a:pt x="195" y="3827"/>
                  </a:lnTo>
                  <a:lnTo>
                    <a:pt x="273" y="3866"/>
                  </a:lnTo>
                  <a:lnTo>
                    <a:pt x="352" y="3885"/>
                  </a:lnTo>
                  <a:lnTo>
                    <a:pt x="449" y="3905"/>
                  </a:lnTo>
                  <a:lnTo>
                    <a:pt x="1074" y="3905"/>
                  </a:lnTo>
                  <a:lnTo>
                    <a:pt x="1250" y="3885"/>
                  </a:lnTo>
                  <a:lnTo>
                    <a:pt x="1406" y="3866"/>
                  </a:lnTo>
                  <a:lnTo>
                    <a:pt x="1562" y="3827"/>
                  </a:lnTo>
                  <a:lnTo>
                    <a:pt x="1718" y="3768"/>
                  </a:lnTo>
                  <a:lnTo>
                    <a:pt x="1855" y="3709"/>
                  </a:lnTo>
                  <a:lnTo>
                    <a:pt x="1991" y="3612"/>
                  </a:lnTo>
                  <a:lnTo>
                    <a:pt x="2109" y="3534"/>
                  </a:lnTo>
                  <a:lnTo>
                    <a:pt x="2226" y="3417"/>
                  </a:lnTo>
                  <a:lnTo>
                    <a:pt x="2323" y="3319"/>
                  </a:lnTo>
                  <a:lnTo>
                    <a:pt x="2421" y="3182"/>
                  </a:lnTo>
                  <a:lnTo>
                    <a:pt x="2499" y="3046"/>
                  </a:lnTo>
                  <a:lnTo>
                    <a:pt x="2558" y="2909"/>
                  </a:lnTo>
                  <a:lnTo>
                    <a:pt x="2616" y="2772"/>
                  </a:lnTo>
                  <a:lnTo>
                    <a:pt x="2655" y="2616"/>
                  </a:lnTo>
                  <a:lnTo>
                    <a:pt x="2675" y="2460"/>
                  </a:lnTo>
                  <a:lnTo>
                    <a:pt x="2694" y="2284"/>
                  </a:lnTo>
                  <a:lnTo>
                    <a:pt x="2694" y="1172"/>
                  </a:lnTo>
                  <a:lnTo>
                    <a:pt x="2694" y="1054"/>
                  </a:lnTo>
                  <a:lnTo>
                    <a:pt x="2675" y="937"/>
                  </a:lnTo>
                  <a:lnTo>
                    <a:pt x="2597" y="723"/>
                  </a:lnTo>
                  <a:lnTo>
                    <a:pt x="2499" y="527"/>
                  </a:lnTo>
                  <a:lnTo>
                    <a:pt x="2343" y="352"/>
                  </a:lnTo>
                  <a:lnTo>
                    <a:pt x="2167" y="195"/>
                  </a:lnTo>
                  <a:lnTo>
                    <a:pt x="1972" y="98"/>
                  </a:lnTo>
                  <a:lnTo>
                    <a:pt x="1757" y="20"/>
                  </a:lnTo>
                  <a:lnTo>
                    <a:pt x="1640" y="0"/>
                  </a:lnTo>
                  <a:close/>
                </a:path>
              </a:pathLst>
            </a:custGeom>
            <a:solidFill>
              <a:srgbClr val="9BE1F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1" name="Google Shape;2465;p11">
              <a:extLst>
                <a:ext uri="{FF2B5EF4-FFF2-40B4-BE49-F238E27FC236}">
                  <a16:creationId xmlns:a16="http://schemas.microsoft.com/office/drawing/2014/main" id="{4C656850-1B31-3D46-B439-0E2B182551B6}"/>
                </a:ext>
              </a:extLst>
            </p:cNvPr>
            <p:cNvSpPr/>
            <p:nvPr/>
          </p:nvSpPr>
          <p:spPr>
            <a:xfrm>
              <a:off x="5058310" y="3405942"/>
              <a:ext cx="79417" cy="133444"/>
            </a:xfrm>
            <a:custGeom>
              <a:avLst/>
              <a:gdLst/>
              <a:ahLst/>
              <a:cxnLst/>
              <a:rect l="l" t="t" r="r" b="b"/>
              <a:pathLst>
                <a:path w="2324" h="3905" extrusionOk="0">
                  <a:moveTo>
                    <a:pt x="410" y="0"/>
                  </a:moveTo>
                  <a:lnTo>
                    <a:pt x="527" y="20"/>
                  </a:lnTo>
                  <a:lnTo>
                    <a:pt x="742" y="98"/>
                  </a:lnTo>
                  <a:lnTo>
                    <a:pt x="937" y="195"/>
                  </a:lnTo>
                  <a:lnTo>
                    <a:pt x="1113" y="352"/>
                  </a:lnTo>
                  <a:lnTo>
                    <a:pt x="1269" y="527"/>
                  </a:lnTo>
                  <a:lnTo>
                    <a:pt x="1367" y="723"/>
                  </a:lnTo>
                  <a:lnTo>
                    <a:pt x="1445" y="937"/>
                  </a:lnTo>
                  <a:lnTo>
                    <a:pt x="1464" y="1054"/>
                  </a:lnTo>
                  <a:lnTo>
                    <a:pt x="1464" y="1191"/>
                  </a:lnTo>
                  <a:lnTo>
                    <a:pt x="1464" y="2284"/>
                  </a:lnTo>
                  <a:lnTo>
                    <a:pt x="1464" y="2441"/>
                  </a:lnTo>
                  <a:lnTo>
                    <a:pt x="1425" y="2597"/>
                  </a:lnTo>
                  <a:lnTo>
                    <a:pt x="1406" y="2733"/>
                  </a:lnTo>
                  <a:lnTo>
                    <a:pt x="1347" y="2890"/>
                  </a:lnTo>
                  <a:lnTo>
                    <a:pt x="1289" y="3007"/>
                  </a:lnTo>
                  <a:lnTo>
                    <a:pt x="1210" y="3143"/>
                  </a:lnTo>
                  <a:lnTo>
                    <a:pt x="1132" y="3260"/>
                  </a:lnTo>
                  <a:lnTo>
                    <a:pt x="1035" y="3378"/>
                  </a:lnTo>
                  <a:lnTo>
                    <a:pt x="937" y="3475"/>
                  </a:lnTo>
                  <a:lnTo>
                    <a:pt x="820" y="3573"/>
                  </a:lnTo>
                  <a:lnTo>
                    <a:pt x="703" y="3651"/>
                  </a:lnTo>
                  <a:lnTo>
                    <a:pt x="566" y="3729"/>
                  </a:lnTo>
                  <a:lnTo>
                    <a:pt x="449" y="3788"/>
                  </a:lnTo>
                  <a:lnTo>
                    <a:pt x="293" y="3827"/>
                  </a:lnTo>
                  <a:lnTo>
                    <a:pt x="156" y="3866"/>
                  </a:lnTo>
                  <a:lnTo>
                    <a:pt x="0" y="3885"/>
                  </a:lnTo>
                  <a:lnTo>
                    <a:pt x="78" y="3905"/>
                  </a:lnTo>
                  <a:lnTo>
                    <a:pt x="703" y="3905"/>
                  </a:lnTo>
                  <a:lnTo>
                    <a:pt x="879" y="3885"/>
                  </a:lnTo>
                  <a:lnTo>
                    <a:pt x="1035" y="3866"/>
                  </a:lnTo>
                  <a:lnTo>
                    <a:pt x="1191" y="3827"/>
                  </a:lnTo>
                  <a:lnTo>
                    <a:pt x="1347" y="3768"/>
                  </a:lnTo>
                  <a:lnTo>
                    <a:pt x="1484" y="3709"/>
                  </a:lnTo>
                  <a:lnTo>
                    <a:pt x="1620" y="3612"/>
                  </a:lnTo>
                  <a:lnTo>
                    <a:pt x="1738" y="3534"/>
                  </a:lnTo>
                  <a:lnTo>
                    <a:pt x="1855" y="3417"/>
                  </a:lnTo>
                  <a:lnTo>
                    <a:pt x="1952" y="3319"/>
                  </a:lnTo>
                  <a:lnTo>
                    <a:pt x="2050" y="3182"/>
                  </a:lnTo>
                  <a:lnTo>
                    <a:pt x="2128" y="3046"/>
                  </a:lnTo>
                  <a:lnTo>
                    <a:pt x="2187" y="2909"/>
                  </a:lnTo>
                  <a:lnTo>
                    <a:pt x="2245" y="2772"/>
                  </a:lnTo>
                  <a:lnTo>
                    <a:pt x="2284" y="2616"/>
                  </a:lnTo>
                  <a:lnTo>
                    <a:pt x="2304" y="2460"/>
                  </a:lnTo>
                  <a:lnTo>
                    <a:pt x="2323" y="2284"/>
                  </a:lnTo>
                  <a:lnTo>
                    <a:pt x="2323" y="1191"/>
                  </a:lnTo>
                  <a:lnTo>
                    <a:pt x="2323" y="1054"/>
                  </a:lnTo>
                  <a:lnTo>
                    <a:pt x="2304" y="937"/>
                  </a:lnTo>
                  <a:lnTo>
                    <a:pt x="2226" y="723"/>
                  </a:lnTo>
                  <a:lnTo>
                    <a:pt x="2128" y="527"/>
                  </a:lnTo>
                  <a:lnTo>
                    <a:pt x="1972" y="352"/>
                  </a:lnTo>
                  <a:lnTo>
                    <a:pt x="1796" y="195"/>
                  </a:lnTo>
                  <a:lnTo>
                    <a:pt x="1601" y="98"/>
                  </a:lnTo>
                  <a:lnTo>
                    <a:pt x="1386" y="20"/>
                  </a:lnTo>
                  <a:lnTo>
                    <a:pt x="1269" y="0"/>
                  </a:lnTo>
                  <a:close/>
                </a:path>
              </a:pathLst>
            </a:custGeom>
            <a:solidFill>
              <a:srgbClr val="83CF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2" name="Google Shape;2466;p11">
              <a:extLst>
                <a:ext uri="{FF2B5EF4-FFF2-40B4-BE49-F238E27FC236}">
                  <a16:creationId xmlns:a16="http://schemas.microsoft.com/office/drawing/2014/main" id="{2381E5EE-E83F-2C4B-A604-E2296F9E10DC}"/>
                </a:ext>
              </a:extLst>
            </p:cNvPr>
            <p:cNvSpPr/>
            <p:nvPr/>
          </p:nvSpPr>
          <p:spPr>
            <a:xfrm>
              <a:off x="5048298" y="3528003"/>
              <a:ext cx="78733" cy="29388"/>
            </a:xfrm>
            <a:custGeom>
              <a:avLst/>
              <a:gdLst/>
              <a:ahLst/>
              <a:cxnLst/>
              <a:rect l="l" t="t" r="r" b="b"/>
              <a:pathLst>
                <a:path w="2304" h="860" extrusionOk="0">
                  <a:moveTo>
                    <a:pt x="0" y="1"/>
                  </a:moveTo>
                  <a:lnTo>
                    <a:pt x="0" y="860"/>
                  </a:lnTo>
                  <a:lnTo>
                    <a:pt x="1972" y="860"/>
                  </a:lnTo>
                  <a:lnTo>
                    <a:pt x="2050" y="840"/>
                  </a:lnTo>
                  <a:lnTo>
                    <a:pt x="2128" y="801"/>
                  </a:lnTo>
                  <a:lnTo>
                    <a:pt x="2187" y="743"/>
                  </a:lnTo>
                  <a:lnTo>
                    <a:pt x="2245" y="684"/>
                  </a:lnTo>
                  <a:lnTo>
                    <a:pt x="2284" y="606"/>
                  </a:lnTo>
                  <a:lnTo>
                    <a:pt x="2304" y="528"/>
                  </a:lnTo>
                  <a:lnTo>
                    <a:pt x="2304" y="430"/>
                  </a:lnTo>
                  <a:lnTo>
                    <a:pt x="2304" y="352"/>
                  </a:lnTo>
                  <a:lnTo>
                    <a:pt x="2284" y="274"/>
                  </a:lnTo>
                  <a:lnTo>
                    <a:pt x="2245" y="196"/>
                  </a:lnTo>
                  <a:lnTo>
                    <a:pt x="2187" y="137"/>
                  </a:lnTo>
                  <a:lnTo>
                    <a:pt x="2128" y="79"/>
                  </a:lnTo>
                  <a:lnTo>
                    <a:pt x="2050" y="40"/>
                  </a:lnTo>
                  <a:lnTo>
                    <a:pt x="1972" y="20"/>
                  </a:lnTo>
                  <a:lnTo>
                    <a:pt x="1894" y="1"/>
                  </a:lnTo>
                  <a:close/>
                </a:path>
              </a:pathLst>
            </a:custGeom>
            <a:solidFill>
              <a:srgbClr val="FFF7E6"/>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3" name="Google Shape;2467;p11">
              <a:extLst>
                <a:ext uri="{FF2B5EF4-FFF2-40B4-BE49-F238E27FC236}">
                  <a16:creationId xmlns:a16="http://schemas.microsoft.com/office/drawing/2014/main" id="{DC90C412-9C66-F346-A725-8B98BCAC9861}"/>
                </a:ext>
              </a:extLst>
            </p:cNvPr>
            <p:cNvSpPr/>
            <p:nvPr/>
          </p:nvSpPr>
          <p:spPr>
            <a:xfrm>
              <a:off x="4787465" y="3528003"/>
              <a:ext cx="78733" cy="29388"/>
            </a:xfrm>
            <a:custGeom>
              <a:avLst/>
              <a:gdLst/>
              <a:ahLst/>
              <a:cxnLst/>
              <a:rect l="l" t="t" r="r" b="b"/>
              <a:pathLst>
                <a:path w="2304" h="860" extrusionOk="0">
                  <a:moveTo>
                    <a:pt x="430" y="1"/>
                  </a:moveTo>
                  <a:lnTo>
                    <a:pt x="332" y="20"/>
                  </a:lnTo>
                  <a:lnTo>
                    <a:pt x="254" y="40"/>
                  </a:lnTo>
                  <a:lnTo>
                    <a:pt x="176" y="79"/>
                  </a:lnTo>
                  <a:lnTo>
                    <a:pt x="117" y="137"/>
                  </a:lnTo>
                  <a:lnTo>
                    <a:pt x="59" y="196"/>
                  </a:lnTo>
                  <a:lnTo>
                    <a:pt x="20" y="274"/>
                  </a:lnTo>
                  <a:lnTo>
                    <a:pt x="0" y="352"/>
                  </a:lnTo>
                  <a:lnTo>
                    <a:pt x="0" y="430"/>
                  </a:lnTo>
                  <a:lnTo>
                    <a:pt x="0" y="528"/>
                  </a:lnTo>
                  <a:lnTo>
                    <a:pt x="20" y="606"/>
                  </a:lnTo>
                  <a:lnTo>
                    <a:pt x="59" y="684"/>
                  </a:lnTo>
                  <a:lnTo>
                    <a:pt x="117" y="743"/>
                  </a:lnTo>
                  <a:lnTo>
                    <a:pt x="176" y="801"/>
                  </a:lnTo>
                  <a:lnTo>
                    <a:pt x="254" y="840"/>
                  </a:lnTo>
                  <a:lnTo>
                    <a:pt x="332" y="860"/>
                  </a:lnTo>
                  <a:lnTo>
                    <a:pt x="2304" y="860"/>
                  </a:lnTo>
                  <a:lnTo>
                    <a:pt x="2304" y="1"/>
                  </a:lnTo>
                  <a:close/>
                </a:path>
              </a:pathLst>
            </a:custGeom>
            <a:solidFill>
              <a:srgbClr val="FFF7E6"/>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4" name="Google Shape;2468;p11">
              <a:extLst>
                <a:ext uri="{FF2B5EF4-FFF2-40B4-BE49-F238E27FC236}">
                  <a16:creationId xmlns:a16="http://schemas.microsoft.com/office/drawing/2014/main" id="{7A8C9FB8-9EE4-7449-B229-BC57C03E0A05}"/>
                </a:ext>
              </a:extLst>
            </p:cNvPr>
            <p:cNvSpPr/>
            <p:nvPr/>
          </p:nvSpPr>
          <p:spPr>
            <a:xfrm>
              <a:off x="4846172" y="3405942"/>
              <a:ext cx="111437" cy="236850"/>
            </a:xfrm>
            <a:custGeom>
              <a:avLst/>
              <a:gdLst/>
              <a:ahLst/>
              <a:cxnLst/>
              <a:rect l="l" t="t" r="r" b="b"/>
              <a:pathLst>
                <a:path w="3261" h="6931" extrusionOk="0">
                  <a:moveTo>
                    <a:pt x="234" y="0"/>
                  </a:moveTo>
                  <a:lnTo>
                    <a:pt x="195" y="254"/>
                  </a:lnTo>
                  <a:lnTo>
                    <a:pt x="117" y="918"/>
                  </a:lnTo>
                  <a:lnTo>
                    <a:pt x="78" y="1406"/>
                  </a:lnTo>
                  <a:lnTo>
                    <a:pt x="39" y="1952"/>
                  </a:lnTo>
                  <a:lnTo>
                    <a:pt x="0" y="2577"/>
                  </a:lnTo>
                  <a:lnTo>
                    <a:pt x="0" y="3241"/>
                  </a:lnTo>
                  <a:lnTo>
                    <a:pt x="0" y="3495"/>
                  </a:lnTo>
                  <a:lnTo>
                    <a:pt x="39" y="3709"/>
                  </a:lnTo>
                  <a:lnTo>
                    <a:pt x="78" y="3905"/>
                  </a:lnTo>
                  <a:lnTo>
                    <a:pt x="117" y="4061"/>
                  </a:lnTo>
                  <a:lnTo>
                    <a:pt x="176" y="4217"/>
                  </a:lnTo>
                  <a:lnTo>
                    <a:pt x="254" y="4334"/>
                  </a:lnTo>
                  <a:lnTo>
                    <a:pt x="390" y="4568"/>
                  </a:lnTo>
                  <a:lnTo>
                    <a:pt x="547" y="4783"/>
                  </a:lnTo>
                  <a:lnTo>
                    <a:pt x="703" y="4998"/>
                  </a:lnTo>
                  <a:lnTo>
                    <a:pt x="761" y="5135"/>
                  </a:lnTo>
                  <a:lnTo>
                    <a:pt x="820" y="5271"/>
                  </a:lnTo>
                  <a:lnTo>
                    <a:pt x="879" y="5447"/>
                  </a:lnTo>
                  <a:lnTo>
                    <a:pt x="898" y="5642"/>
                  </a:lnTo>
                  <a:lnTo>
                    <a:pt x="996" y="6286"/>
                  </a:lnTo>
                  <a:lnTo>
                    <a:pt x="1015" y="6677"/>
                  </a:lnTo>
                  <a:lnTo>
                    <a:pt x="1015" y="6872"/>
                  </a:lnTo>
                  <a:lnTo>
                    <a:pt x="1015" y="6931"/>
                  </a:lnTo>
                  <a:lnTo>
                    <a:pt x="3260" y="6931"/>
                  </a:lnTo>
                  <a:lnTo>
                    <a:pt x="3260" y="2772"/>
                  </a:lnTo>
                  <a:lnTo>
                    <a:pt x="3163" y="2772"/>
                  </a:lnTo>
                  <a:lnTo>
                    <a:pt x="2928" y="2753"/>
                  </a:lnTo>
                  <a:lnTo>
                    <a:pt x="2772" y="2733"/>
                  </a:lnTo>
                  <a:lnTo>
                    <a:pt x="2577" y="2675"/>
                  </a:lnTo>
                  <a:lnTo>
                    <a:pt x="2401" y="2597"/>
                  </a:lnTo>
                  <a:lnTo>
                    <a:pt x="2187" y="2499"/>
                  </a:lnTo>
                  <a:lnTo>
                    <a:pt x="1991" y="2362"/>
                  </a:lnTo>
                  <a:lnTo>
                    <a:pt x="1796" y="2187"/>
                  </a:lnTo>
                  <a:lnTo>
                    <a:pt x="1601" y="1952"/>
                  </a:lnTo>
                  <a:lnTo>
                    <a:pt x="1425" y="1679"/>
                  </a:lnTo>
                  <a:lnTo>
                    <a:pt x="1347" y="1523"/>
                  </a:lnTo>
                  <a:lnTo>
                    <a:pt x="1289" y="1367"/>
                  </a:lnTo>
                  <a:lnTo>
                    <a:pt x="1210" y="1172"/>
                  </a:lnTo>
                  <a:lnTo>
                    <a:pt x="1152" y="976"/>
                  </a:lnTo>
                  <a:lnTo>
                    <a:pt x="1113" y="762"/>
                  </a:lnTo>
                  <a:lnTo>
                    <a:pt x="1074" y="527"/>
                  </a:lnTo>
                  <a:lnTo>
                    <a:pt x="1035" y="274"/>
                  </a:lnTo>
                  <a:lnTo>
                    <a:pt x="1015" y="0"/>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5" name="Google Shape;2469;p11">
              <a:extLst>
                <a:ext uri="{FF2B5EF4-FFF2-40B4-BE49-F238E27FC236}">
                  <a16:creationId xmlns:a16="http://schemas.microsoft.com/office/drawing/2014/main" id="{FB208A6E-57A8-2143-919D-64498D88AB81}"/>
                </a:ext>
              </a:extLst>
            </p:cNvPr>
            <p:cNvSpPr/>
            <p:nvPr/>
          </p:nvSpPr>
          <p:spPr>
            <a:xfrm>
              <a:off x="5004251" y="3642752"/>
              <a:ext cx="91446" cy="248878"/>
            </a:xfrm>
            <a:custGeom>
              <a:avLst/>
              <a:gdLst/>
              <a:ahLst/>
              <a:cxnLst/>
              <a:rect l="l" t="t" r="r" b="b"/>
              <a:pathLst>
                <a:path w="2676" h="7283" extrusionOk="0">
                  <a:moveTo>
                    <a:pt x="1" y="1"/>
                  </a:moveTo>
                  <a:lnTo>
                    <a:pt x="98" y="137"/>
                  </a:lnTo>
                  <a:lnTo>
                    <a:pt x="333" y="528"/>
                  </a:lnTo>
                  <a:lnTo>
                    <a:pt x="469" y="801"/>
                  </a:lnTo>
                  <a:lnTo>
                    <a:pt x="606" y="1113"/>
                  </a:lnTo>
                  <a:lnTo>
                    <a:pt x="723" y="1445"/>
                  </a:lnTo>
                  <a:lnTo>
                    <a:pt x="840" y="1797"/>
                  </a:lnTo>
                  <a:lnTo>
                    <a:pt x="957" y="2304"/>
                  </a:lnTo>
                  <a:lnTo>
                    <a:pt x="1094" y="3066"/>
                  </a:lnTo>
                  <a:lnTo>
                    <a:pt x="1445" y="4901"/>
                  </a:lnTo>
                  <a:lnTo>
                    <a:pt x="1855" y="7282"/>
                  </a:lnTo>
                  <a:lnTo>
                    <a:pt x="2617" y="7282"/>
                  </a:lnTo>
                  <a:lnTo>
                    <a:pt x="2656" y="7243"/>
                  </a:lnTo>
                  <a:lnTo>
                    <a:pt x="2675" y="7204"/>
                  </a:lnTo>
                  <a:lnTo>
                    <a:pt x="2675" y="7165"/>
                  </a:lnTo>
                  <a:lnTo>
                    <a:pt x="2226" y="4530"/>
                  </a:lnTo>
                  <a:lnTo>
                    <a:pt x="1933" y="2890"/>
                  </a:lnTo>
                  <a:lnTo>
                    <a:pt x="1797" y="2246"/>
                  </a:lnTo>
                  <a:lnTo>
                    <a:pt x="1699" y="1797"/>
                  </a:lnTo>
                  <a:lnTo>
                    <a:pt x="1582" y="1445"/>
                  </a:lnTo>
                  <a:lnTo>
                    <a:pt x="1465" y="1113"/>
                  </a:lnTo>
                  <a:lnTo>
                    <a:pt x="1328" y="801"/>
                  </a:lnTo>
                  <a:lnTo>
                    <a:pt x="1192" y="528"/>
                  </a:lnTo>
                  <a:lnTo>
                    <a:pt x="957" y="137"/>
                  </a:lnTo>
                  <a:lnTo>
                    <a:pt x="860" y="1"/>
                  </a:lnTo>
                  <a:close/>
                </a:path>
              </a:pathLst>
            </a:custGeom>
            <a:solidFill>
              <a:srgbClr val="83CF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6" name="Google Shape;2470;p11">
              <a:extLst>
                <a:ext uri="{FF2B5EF4-FFF2-40B4-BE49-F238E27FC236}">
                  <a16:creationId xmlns:a16="http://schemas.microsoft.com/office/drawing/2014/main" id="{F253A20C-0E9B-A740-AD53-6F87ECAD0FE5}"/>
                </a:ext>
              </a:extLst>
            </p:cNvPr>
            <p:cNvSpPr/>
            <p:nvPr/>
          </p:nvSpPr>
          <p:spPr>
            <a:xfrm>
              <a:off x="4957572" y="3405942"/>
              <a:ext cx="110753" cy="236850"/>
            </a:xfrm>
            <a:custGeom>
              <a:avLst/>
              <a:gdLst/>
              <a:ahLst/>
              <a:cxnLst/>
              <a:rect l="l" t="t" r="r" b="b"/>
              <a:pathLst>
                <a:path w="3241" h="6931" extrusionOk="0">
                  <a:moveTo>
                    <a:pt x="2226" y="0"/>
                  </a:moveTo>
                  <a:lnTo>
                    <a:pt x="2226" y="274"/>
                  </a:lnTo>
                  <a:lnTo>
                    <a:pt x="2206" y="527"/>
                  </a:lnTo>
                  <a:lnTo>
                    <a:pt x="2187" y="762"/>
                  </a:lnTo>
                  <a:lnTo>
                    <a:pt x="2128" y="976"/>
                  </a:lnTo>
                  <a:lnTo>
                    <a:pt x="2089" y="1172"/>
                  </a:lnTo>
                  <a:lnTo>
                    <a:pt x="2031" y="1367"/>
                  </a:lnTo>
                  <a:lnTo>
                    <a:pt x="1952" y="1523"/>
                  </a:lnTo>
                  <a:lnTo>
                    <a:pt x="1874" y="1679"/>
                  </a:lnTo>
                  <a:lnTo>
                    <a:pt x="1796" y="1835"/>
                  </a:lnTo>
                  <a:lnTo>
                    <a:pt x="1718" y="1952"/>
                  </a:lnTo>
                  <a:lnTo>
                    <a:pt x="1523" y="2187"/>
                  </a:lnTo>
                  <a:lnTo>
                    <a:pt x="1328" y="2362"/>
                  </a:lnTo>
                  <a:lnTo>
                    <a:pt x="1113" y="2499"/>
                  </a:lnTo>
                  <a:lnTo>
                    <a:pt x="898" y="2597"/>
                  </a:lnTo>
                  <a:lnTo>
                    <a:pt x="703" y="2675"/>
                  </a:lnTo>
                  <a:lnTo>
                    <a:pt x="508" y="2733"/>
                  </a:lnTo>
                  <a:lnTo>
                    <a:pt x="352" y="2753"/>
                  </a:lnTo>
                  <a:lnTo>
                    <a:pt x="98" y="2772"/>
                  </a:lnTo>
                  <a:lnTo>
                    <a:pt x="0" y="2772"/>
                  </a:lnTo>
                  <a:lnTo>
                    <a:pt x="0" y="6931"/>
                  </a:lnTo>
                  <a:lnTo>
                    <a:pt x="2226" y="6931"/>
                  </a:lnTo>
                  <a:lnTo>
                    <a:pt x="2226" y="6872"/>
                  </a:lnTo>
                  <a:lnTo>
                    <a:pt x="2226" y="6677"/>
                  </a:lnTo>
                  <a:lnTo>
                    <a:pt x="2265" y="6286"/>
                  </a:lnTo>
                  <a:lnTo>
                    <a:pt x="2343" y="5642"/>
                  </a:lnTo>
                  <a:lnTo>
                    <a:pt x="2382" y="5447"/>
                  </a:lnTo>
                  <a:lnTo>
                    <a:pt x="2421" y="5271"/>
                  </a:lnTo>
                  <a:lnTo>
                    <a:pt x="2480" y="5135"/>
                  </a:lnTo>
                  <a:lnTo>
                    <a:pt x="2538" y="4998"/>
                  </a:lnTo>
                  <a:lnTo>
                    <a:pt x="2694" y="4783"/>
                  </a:lnTo>
                  <a:lnTo>
                    <a:pt x="2850" y="4568"/>
                  </a:lnTo>
                  <a:lnTo>
                    <a:pt x="3007" y="4334"/>
                  </a:lnTo>
                  <a:lnTo>
                    <a:pt x="3065" y="4217"/>
                  </a:lnTo>
                  <a:lnTo>
                    <a:pt x="3124" y="4061"/>
                  </a:lnTo>
                  <a:lnTo>
                    <a:pt x="3182" y="3905"/>
                  </a:lnTo>
                  <a:lnTo>
                    <a:pt x="3221" y="3709"/>
                  </a:lnTo>
                  <a:lnTo>
                    <a:pt x="3241" y="3495"/>
                  </a:lnTo>
                  <a:lnTo>
                    <a:pt x="3241" y="3241"/>
                  </a:lnTo>
                  <a:lnTo>
                    <a:pt x="3241" y="2577"/>
                  </a:lnTo>
                  <a:lnTo>
                    <a:pt x="3202" y="1952"/>
                  </a:lnTo>
                  <a:lnTo>
                    <a:pt x="3163" y="1406"/>
                  </a:lnTo>
                  <a:lnTo>
                    <a:pt x="3124" y="918"/>
                  </a:lnTo>
                  <a:lnTo>
                    <a:pt x="3046" y="254"/>
                  </a:lnTo>
                  <a:lnTo>
                    <a:pt x="3007" y="0"/>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7" name="Google Shape;2471;p11">
              <a:extLst>
                <a:ext uri="{FF2B5EF4-FFF2-40B4-BE49-F238E27FC236}">
                  <a16:creationId xmlns:a16="http://schemas.microsoft.com/office/drawing/2014/main" id="{712B5879-3C58-1641-8A19-324F46FCA394}"/>
                </a:ext>
              </a:extLst>
            </p:cNvPr>
            <p:cNvSpPr/>
            <p:nvPr/>
          </p:nvSpPr>
          <p:spPr>
            <a:xfrm>
              <a:off x="5004251" y="3405942"/>
              <a:ext cx="64073" cy="236850"/>
            </a:xfrm>
            <a:custGeom>
              <a:avLst/>
              <a:gdLst/>
              <a:ahLst/>
              <a:cxnLst/>
              <a:rect l="l" t="t" r="r" b="b"/>
              <a:pathLst>
                <a:path w="1875" h="6931" extrusionOk="0">
                  <a:moveTo>
                    <a:pt x="860" y="0"/>
                  </a:moveTo>
                  <a:lnTo>
                    <a:pt x="899" y="254"/>
                  </a:lnTo>
                  <a:lnTo>
                    <a:pt x="938" y="918"/>
                  </a:lnTo>
                  <a:lnTo>
                    <a:pt x="996" y="1952"/>
                  </a:lnTo>
                  <a:lnTo>
                    <a:pt x="1016" y="2577"/>
                  </a:lnTo>
                  <a:lnTo>
                    <a:pt x="1016" y="3241"/>
                  </a:lnTo>
                  <a:lnTo>
                    <a:pt x="1016" y="3495"/>
                  </a:lnTo>
                  <a:lnTo>
                    <a:pt x="996" y="3709"/>
                  </a:lnTo>
                  <a:lnTo>
                    <a:pt x="957" y="3905"/>
                  </a:lnTo>
                  <a:lnTo>
                    <a:pt x="899" y="4061"/>
                  </a:lnTo>
                  <a:lnTo>
                    <a:pt x="840" y="4217"/>
                  </a:lnTo>
                  <a:lnTo>
                    <a:pt x="782" y="4334"/>
                  </a:lnTo>
                  <a:lnTo>
                    <a:pt x="625" y="4568"/>
                  </a:lnTo>
                  <a:lnTo>
                    <a:pt x="469" y="4783"/>
                  </a:lnTo>
                  <a:lnTo>
                    <a:pt x="313" y="4998"/>
                  </a:lnTo>
                  <a:lnTo>
                    <a:pt x="255" y="5135"/>
                  </a:lnTo>
                  <a:lnTo>
                    <a:pt x="196" y="5271"/>
                  </a:lnTo>
                  <a:lnTo>
                    <a:pt x="157" y="5447"/>
                  </a:lnTo>
                  <a:lnTo>
                    <a:pt x="118" y="5642"/>
                  </a:lnTo>
                  <a:lnTo>
                    <a:pt x="40" y="6286"/>
                  </a:lnTo>
                  <a:lnTo>
                    <a:pt x="1" y="6677"/>
                  </a:lnTo>
                  <a:lnTo>
                    <a:pt x="1" y="6872"/>
                  </a:lnTo>
                  <a:lnTo>
                    <a:pt x="1" y="6931"/>
                  </a:lnTo>
                  <a:lnTo>
                    <a:pt x="860" y="6931"/>
                  </a:lnTo>
                  <a:lnTo>
                    <a:pt x="860" y="6872"/>
                  </a:lnTo>
                  <a:lnTo>
                    <a:pt x="860" y="6677"/>
                  </a:lnTo>
                  <a:lnTo>
                    <a:pt x="899" y="6286"/>
                  </a:lnTo>
                  <a:lnTo>
                    <a:pt x="977" y="5642"/>
                  </a:lnTo>
                  <a:lnTo>
                    <a:pt x="1016" y="5447"/>
                  </a:lnTo>
                  <a:lnTo>
                    <a:pt x="1055" y="5271"/>
                  </a:lnTo>
                  <a:lnTo>
                    <a:pt x="1114" y="5135"/>
                  </a:lnTo>
                  <a:lnTo>
                    <a:pt x="1172" y="4998"/>
                  </a:lnTo>
                  <a:lnTo>
                    <a:pt x="1328" y="4783"/>
                  </a:lnTo>
                  <a:lnTo>
                    <a:pt x="1484" y="4568"/>
                  </a:lnTo>
                  <a:lnTo>
                    <a:pt x="1641" y="4334"/>
                  </a:lnTo>
                  <a:lnTo>
                    <a:pt x="1699" y="4217"/>
                  </a:lnTo>
                  <a:lnTo>
                    <a:pt x="1758" y="4061"/>
                  </a:lnTo>
                  <a:lnTo>
                    <a:pt x="1816" y="3905"/>
                  </a:lnTo>
                  <a:lnTo>
                    <a:pt x="1855" y="3709"/>
                  </a:lnTo>
                  <a:lnTo>
                    <a:pt x="1875" y="3495"/>
                  </a:lnTo>
                  <a:lnTo>
                    <a:pt x="1875" y="3241"/>
                  </a:lnTo>
                  <a:lnTo>
                    <a:pt x="1875" y="2577"/>
                  </a:lnTo>
                  <a:lnTo>
                    <a:pt x="1836" y="1952"/>
                  </a:lnTo>
                  <a:lnTo>
                    <a:pt x="1797" y="1406"/>
                  </a:lnTo>
                  <a:lnTo>
                    <a:pt x="1758" y="918"/>
                  </a:lnTo>
                  <a:lnTo>
                    <a:pt x="1680" y="254"/>
                  </a:lnTo>
                  <a:lnTo>
                    <a:pt x="1641" y="0"/>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8" name="Google Shape;2472;p11">
              <a:extLst>
                <a:ext uri="{FF2B5EF4-FFF2-40B4-BE49-F238E27FC236}">
                  <a16:creationId xmlns:a16="http://schemas.microsoft.com/office/drawing/2014/main" id="{68D4215D-39C9-7944-8E0A-A4CBFA8DEC5F}"/>
                </a:ext>
              </a:extLst>
            </p:cNvPr>
            <p:cNvSpPr/>
            <p:nvPr/>
          </p:nvSpPr>
          <p:spPr>
            <a:xfrm>
              <a:off x="4924220" y="3520007"/>
              <a:ext cx="66055" cy="46748"/>
            </a:xfrm>
            <a:custGeom>
              <a:avLst/>
              <a:gdLst/>
              <a:ahLst/>
              <a:cxnLst/>
              <a:rect l="l" t="t" r="r" b="b"/>
              <a:pathLst>
                <a:path w="1933" h="1368" extrusionOk="0">
                  <a:moveTo>
                    <a:pt x="156" y="1"/>
                  </a:moveTo>
                  <a:lnTo>
                    <a:pt x="78" y="20"/>
                  </a:lnTo>
                  <a:lnTo>
                    <a:pt x="20" y="98"/>
                  </a:lnTo>
                  <a:lnTo>
                    <a:pt x="0" y="157"/>
                  </a:lnTo>
                  <a:lnTo>
                    <a:pt x="0" y="254"/>
                  </a:lnTo>
                  <a:lnTo>
                    <a:pt x="39" y="313"/>
                  </a:lnTo>
                  <a:lnTo>
                    <a:pt x="98" y="371"/>
                  </a:lnTo>
                  <a:lnTo>
                    <a:pt x="586" y="684"/>
                  </a:lnTo>
                  <a:lnTo>
                    <a:pt x="98" y="996"/>
                  </a:lnTo>
                  <a:lnTo>
                    <a:pt x="39" y="1055"/>
                  </a:lnTo>
                  <a:lnTo>
                    <a:pt x="0" y="1113"/>
                  </a:lnTo>
                  <a:lnTo>
                    <a:pt x="0" y="1191"/>
                  </a:lnTo>
                  <a:lnTo>
                    <a:pt x="20" y="1269"/>
                  </a:lnTo>
                  <a:lnTo>
                    <a:pt x="59" y="1309"/>
                  </a:lnTo>
                  <a:lnTo>
                    <a:pt x="98" y="1348"/>
                  </a:lnTo>
                  <a:lnTo>
                    <a:pt x="156" y="1367"/>
                  </a:lnTo>
                  <a:lnTo>
                    <a:pt x="254" y="1367"/>
                  </a:lnTo>
                  <a:lnTo>
                    <a:pt x="312" y="1348"/>
                  </a:lnTo>
                  <a:lnTo>
                    <a:pt x="976" y="938"/>
                  </a:lnTo>
                  <a:lnTo>
                    <a:pt x="1620" y="1348"/>
                  </a:lnTo>
                  <a:lnTo>
                    <a:pt x="1679" y="1367"/>
                  </a:lnTo>
                  <a:lnTo>
                    <a:pt x="1796" y="1367"/>
                  </a:lnTo>
                  <a:lnTo>
                    <a:pt x="1835" y="1348"/>
                  </a:lnTo>
                  <a:lnTo>
                    <a:pt x="1874" y="1309"/>
                  </a:lnTo>
                  <a:lnTo>
                    <a:pt x="1913" y="1269"/>
                  </a:lnTo>
                  <a:lnTo>
                    <a:pt x="1933" y="1191"/>
                  </a:lnTo>
                  <a:lnTo>
                    <a:pt x="1933" y="1113"/>
                  </a:lnTo>
                  <a:lnTo>
                    <a:pt x="1913" y="1055"/>
                  </a:lnTo>
                  <a:lnTo>
                    <a:pt x="1855" y="996"/>
                  </a:lnTo>
                  <a:lnTo>
                    <a:pt x="1367" y="684"/>
                  </a:lnTo>
                  <a:lnTo>
                    <a:pt x="1855" y="371"/>
                  </a:lnTo>
                  <a:lnTo>
                    <a:pt x="1913" y="313"/>
                  </a:lnTo>
                  <a:lnTo>
                    <a:pt x="1933" y="254"/>
                  </a:lnTo>
                  <a:lnTo>
                    <a:pt x="1933" y="157"/>
                  </a:lnTo>
                  <a:lnTo>
                    <a:pt x="1913" y="98"/>
                  </a:lnTo>
                  <a:lnTo>
                    <a:pt x="1855" y="20"/>
                  </a:lnTo>
                  <a:lnTo>
                    <a:pt x="1777" y="1"/>
                  </a:lnTo>
                  <a:lnTo>
                    <a:pt x="1699" y="1"/>
                  </a:lnTo>
                  <a:lnTo>
                    <a:pt x="1620" y="20"/>
                  </a:lnTo>
                  <a:lnTo>
                    <a:pt x="976" y="430"/>
                  </a:lnTo>
                  <a:lnTo>
                    <a:pt x="312" y="20"/>
                  </a:lnTo>
                  <a:lnTo>
                    <a:pt x="234" y="1"/>
                  </a:lnTo>
                  <a:close/>
                </a:path>
              </a:pathLst>
            </a:custGeom>
            <a:solidFill>
              <a:srgbClr val="FFF7E6"/>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69" name="Google Shape;2473;p11">
              <a:extLst>
                <a:ext uri="{FF2B5EF4-FFF2-40B4-BE49-F238E27FC236}">
                  <a16:creationId xmlns:a16="http://schemas.microsoft.com/office/drawing/2014/main" id="{F2F2C1EE-845E-9045-9284-F8339A34690C}"/>
                </a:ext>
              </a:extLst>
            </p:cNvPr>
            <p:cNvSpPr/>
            <p:nvPr/>
          </p:nvSpPr>
          <p:spPr>
            <a:xfrm>
              <a:off x="4924220" y="3576049"/>
              <a:ext cx="66055" cy="47397"/>
            </a:xfrm>
            <a:custGeom>
              <a:avLst/>
              <a:gdLst/>
              <a:ahLst/>
              <a:cxnLst/>
              <a:rect l="l" t="t" r="r" b="b"/>
              <a:pathLst>
                <a:path w="1933" h="1387" extrusionOk="0">
                  <a:moveTo>
                    <a:pt x="234" y="0"/>
                  </a:moveTo>
                  <a:lnTo>
                    <a:pt x="156" y="20"/>
                  </a:lnTo>
                  <a:lnTo>
                    <a:pt x="78" y="39"/>
                  </a:lnTo>
                  <a:lnTo>
                    <a:pt x="20" y="98"/>
                  </a:lnTo>
                  <a:lnTo>
                    <a:pt x="0" y="176"/>
                  </a:lnTo>
                  <a:lnTo>
                    <a:pt x="0" y="254"/>
                  </a:lnTo>
                  <a:lnTo>
                    <a:pt x="39" y="332"/>
                  </a:lnTo>
                  <a:lnTo>
                    <a:pt x="98" y="391"/>
                  </a:lnTo>
                  <a:lnTo>
                    <a:pt x="586" y="703"/>
                  </a:lnTo>
                  <a:lnTo>
                    <a:pt x="98" y="996"/>
                  </a:lnTo>
                  <a:lnTo>
                    <a:pt x="39" y="1055"/>
                  </a:lnTo>
                  <a:lnTo>
                    <a:pt x="0" y="1133"/>
                  </a:lnTo>
                  <a:lnTo>
                    <a:pt x="0" y="1211"/>
                  </a:lnTo>
                  <a:lnTo>
                    <a:pt x="20" y="1289"/>
                  </a:lnTo>
                  <a:lnTo>
                    <a:pt x="59" y="1328"/>
                  </a:lnTo>
                  <a:lnTo>
                    <a:pt x="98" y="1367"/>
                  </a:lnTo>
                  <a:lnTo>
                    <a:pt x="156" y="1386"/>
                  </a:lnTo>
                  <a:lnTo>
                    <a:pt x="254" y="1386"/>
                  </a:lnTo>
                  <a:lnTo>
                    <a:pt x="312" y="1347"/>
                  </a:lnTo>
                  <a:lnTo>
                    <a:pt x="976" y="937"/>
                  </a:lnTo>
                  <a:lnTo>
                    <a:pt x="1620" y="1347"/>
                  </a:lnTo>
                  <a:lnTo>
                    <a:pt x="1679" y="1386"/>
                  </a:lnTo>
                  <a:lnTo>
                    <a:pt x="1796" y="1386"/>
                  </a:lnTo>
                  <a:lnTo>
                    <a:pt x="1835" y="1367"/>
                  </a:lnTo>
                  <a:lnTo>
                    <a:pt x="1874" y="1328"/>
                  </a:lnTo>
                  <a:lnTo>
                    <a:pt x="1913" y="1289"/>
                  </a:lnTo>
                  <a:lnTo>
                    <a:pt x="1933" y="1211"/>
                  </a:lnTo>
                  <a:lnTo>
                    <a:pt x="1933" y="1133"/>
                  </a:lnTo>
                  <a:lnTo>
                    <a:pt x="1913" y="1055"/>
                  </a:lnTo>
                  <a:lnTo>
                    <a:pt x="1855" y="996"/>
                  </a:lnTo>
                  <a:lnTo>
                    <a:pt x="1367" y="703"/>
                  </a:lnTo>
                  <a:lnTo>
                    <a:pt x="1855" y="391"/>
                  </a:lnTo>
                  <a:lnTo>
                    <a:pt x="1913" y="332"/>
                  </a:lnTo>
                  <a:lnTo>
                    <a:pt x="1933" y="254"/>
                  </a:lnTo>
                  <a:lnTo>
                    <a:pt x="1933" y="176"/>
                  </a:lnTo>
                  <a:lnTo>
                    <a:pt x="1913" y="98"/>
                  </a:lnTo>
                  <a:lnTo>
                    <a:pt x="1855" y="39"/>
                  </a:lnTo>
                  <a:lnTo>
                    <a:pt x="1777" y="20"/>
                  </a:lnTo>
                  <a:lnTo>
                    <a:pt x="1699" y="0"/>
                  </a:lnTo>
                  <a:lnTo>
                    <a:pt x="1620" y="39"/>
                  </a:lnTo>
                  <a:lnTo>
                    <a:pt x="976" y="449"/>
                  </a:lnTo>
                  <a:lnTo>
                    <a:pt x="312" y="39"/>
                  </a:lnTo>
                  <a:lnTo>
                    <a:pt x="234" y="0"/>
                  </a:lnTo>
                  <a:close/>
                </a:path>
              </a:pathLst>
            </a:custGeom>
            <a:solidFill>
              <a:srgbClr val="FFF7E6"/>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0" name="Google Shape;2474;p11">
              <a:extLst>
                <a:ext uri="{FF2B5EF4-FFF2-40B4-BE49-F238E27FC236}">
                  <a16:creationId xmlns:a16="http://schemas.microsoft.com/office/drawing/2014/main" id="{DEB7360E-8C43-BE40-8589-208EFA8212ED}"/>
                </a:ext>
              </a:extLst>
            </p:cNvPr>
            <p:cNvSpPr/>
            <p:nvPr/>
          </p:nvSpPr>
          <p:spPr>
            <a:xfrm>
              <a:off x="4957572" y="3642752"/>
              <a:ext cx="150120" cy="191503"/>
            </a:xfrm>
            <a:custGeom>
              <a:avLst/>
              <a:gdLst/>
              <a:ahLst/>
              <a:cxnLst/>
              <a:rect l="l" t="t" r="r" b="b"/>
              <a:pathLst>
                <a:path w="4393" h="5604" extrusionOk="0">
                  <a:moveTo>
                    <a:pt x="0" y="1"/>
                  </a:moveTo>
                  <a:lnTo>
                    <a:pt x="39" y="235"/>
                  </a:lnTo>
                  <a:lnTo>
                    <a:pt x="156" y="860"/>
                  </a:lnTo>
                  <a:lnTo>
                    <a:pt x="274" y="1270"/>
                  </a:lnTo>
                  <a:lnTo>
                    <a:pt x="410" y="1738"/>
                  </a:lnTo>
                  <a:lnTo>
                    <a:pt x="586" y="2226"/>
                  </a:lnTo>
                  <a:lnTo>
                    <a:pt x="801" y="2753"/>
                  </a:lnTo>
                  <a:lnTo>
                    <a:pt x="1074" y="3261"/>
                  </a:lnTo>
                  <a:lnTo>
                    <a:pt x="1211" y="3515"/>
                  </a:lnTo>
                  <a:lnTo>
                    <a:pt x="1367" y="3768"/>
                  </a:lnTo>
                  <a:lnTo>
                    <a:pt x="1542" y="4003"/>
                  </a:lnTo>
                  <a:lnTo>
                    <a:pt x="1718" y="4237"/>
                  </a:lnTo>
                  <a:lnTo>
                    <a:pt x="1913" y="4452"/>
                  </a:lnTo>
                  <a:lnTo>
                    <a:pt x="2109" y="4666"/>
                  </a:lnTo>
                  <a:lnTo>
                    <a:pt x="2343" y="4862"/>
                  </a:lnTo>
                  <a:lnTo>
                    <a:pt x="2558" y="5018"/>
                  </a:lnTo>
                  <a:lnTo>
                    <a:pt x="2811" y="5174"/>
                  </a:lnTo>
                  <a:lnTo>
                    <a:pt x="3085" y="5311"/>
                  </a:lnTo>
                  <a:lnTo>
                    <a:pt x="3358" y="5428"/>
                  </a:lnTo>
                  <a:lnTo>
                    <a:pt x="3651" y="5506"/>
                  </a:lnTo>
                  <a:lnTo>
                    <a:pt x="3944" y="5564"/>
                  </a:lnTo>
                  <a:lnTo>
                    <a:pt x="4276" y="5603"/>
                  </a:lnTo>
                  <a:lnTo>
                    <a:pt x="4334" y="5584"/>
                  </a:lnTo>
                  <a:lnTo>
                    <a:pt x="4354" y="5564"/>
                  </a:lnTo>
                  <a:lnTo>
                    <a:pt x="4393" y="5506"/>
                  </a:lnTo>
                  <a:lnTo>
                    <a:pt x="4393" y="5467"/>
                  </a:lnTo>
                  <a:lnTo>
                    <a:pt x="4295" y="5057"/>
                  </a:lnTo>
                  <a:lnTo>
                    <a:pt x="4158" y="4452"/>
                  </a:lnTo>
                  <a:lnTo>
                    <a:pt x="3963" y="3690"/>
                  </a:lnTo>
                  <a:lnTo>
                    <a:pt x="3709" y="2851"/>
                  </a:lnTo>
                  <a:lnTo>
                    <a:pt x="3553" y="2421"/>
                  </a:lnTo>
                  <a:lnTo>
                    <a:pt x="3397" y="2011"/>
                  </a:lnTo>
                  <a:lnTo>
                    <a:pt x="3241" y="1601"/>
                  </a:lnTo>
                  <a:lnTo>
                    <a:pt x="3046" y="1211"/>
                  </a:lnTo>
                  <a:lnTo>
                    <a:pt x="2870" y="840"/>
                  </a:lnTo>
                  <a:lnTo>
                    <a:pt x="2655" y="508"/>
                  </a:lnTo>
                  <a:lnTo>
                    <a:pt x="2460" y="235"/>
                  </a:lnTo>
                  <a:lnTo>
                    <a:pt x="2226" y="1"/>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1" name="Google Shape;2475;p11">
              <a:extLst>
                <a:ext uri="{FF2B5EF4-FFF2-40B4-BE49-F238E27FC236}">
                  <a16:creationId xmlns:a16="http://schemas.microsoft.com/office/drawing/2014/main" id="{47B18688-808F-A749-BE9A-5FCB9DAE80D6}"/>
                </a:ext>
              </a:extLst>
            </p:cNvPr>
            <p:cNvSpPr/>
            <p:nvPr/>
          </p:nvSpPr>
          <p:spPr>
            <a:xfrm>
              <a:off x="5004251" y="3642752"/>
              <a:ext cx="103440" cy="191503"/>
            </a:xfrm>
            <a:custGeom>
              <a:avLst/>
              <a:gdLst/>
              <a:ahLst/>
              <a:cxnLst/>
              <a:rect l="l" t="t" r="r" b="b"/>
              <a:pathLst>
                <a:path w="3027" h="5604" extrusionOk="0">
                  <a:moveTo>
                    <a:pt x="1" y="1"/>
                  </a:moveTo>
                  <a:lnTo>
                    <a:pt x="118" y="118"/>
                  </a:lnTo>
                  <a:lnTo>
                    <a:pt x="235" y="235"/>
                  </a:lnTo>
                  <a:lnTo>
                    <a:pt x="450" y="528"/>
                  </a:lnTo>
                  <a:lnTo>
                    <a:pt x="645" y="860"/>
                  </a:lnTo>
                  <a:lnTo>
                    <a:pt x="840" y="1211"/>
                  </a:lnTo>
                  <a:lnTo>
                    <a:pt x="1016" y="1621"/>
                  </a:lnTo>
                  <a:lnTo>
                    <a:pt x="1192" y="2031"/>
                  </a:lnTo>
                  <a:lnTo>
                    <a:pt x="1348" y="2460"/>
                  </a:lnTo>
                  <a:lnTo>
                    <a:pt x="1484" y="2890"/>
                  </a:lnTo>
                  <a:lnTo>
                    <a:pt x="1738" y="3729"/>
                  </a:lnTo>
                  <a:lnTo>
                    <a:pt x="1933" y="4471"/>
                  </a:lnTo>
                  <a:lnTo>
                    <a:pt x="2090" y="5096"/>
                  </a:lnTo>
                  <a:lnTo>
                    <a:pt x="2168" y="5486"/>
                  </a:lnTo>
                  <a:lnTo>
                    <a:pt x="2519" y="5564"/>
                  </a:lnTo>
                  <a:lnTo>
                    <a:pt x="2910" y="5603"/>
                  </a:lnTo>
                  <a:lnTo>
                    <a:pt x="2949" y="5584"/>
                  </a:lnTo>
                  <a:lnTo>
                    <a:pt x="2988" y="5564"/>
                  </a:lnTo>
                  <a:lnTo>
                    <a:pt x="3027" y="5506"/>
                  </a:lnTo>
                  <a:lnTo>
                    <a:pt x="3027" y="5467"/>
                  </a:lnTo>
                  <a:lnTo>
                    <a:pt x="2929" y="5057"/>
                  </a:lnTo>
                  <a:lnTo>
                    <a:pt x="2792" y="4452"/>
                  </a:lnTo>
                  <a:lnTo>
                    <a:pt x="2597" y="3690"/>
                  </a:lnTo>
                  <a:lnTo>
                    <a:pt x="2343" y="2851"/>
                  </a:lnTo>
                  <a:lnTo>
                    <a:pt x="2187" y="2421"/>
                  </a:lnTo>
                  <a:lnTo>
                    <a:pt x="2031" y="2011"/>
                  </a:lnTo>
                  <a:lnTo>
                    <a:pt x="1875" y="1601"/>
                  </a:lnTo>
                  <a:lnTo>
                    <a:pt x="1680" y="1211"/>
                  </a:lnTo>
                  <a:lnTo>
                    <a:pt x="1504" y="840"/>
                  </a:lnTo>
                  <a:lnTo>
                    <a:pt x="1289" y="508"/>
                  </a:lnTo>
                  <a:lnTo>
                    <a:pt x="1094" y="235"/>
                  </a:lnTo>
                  <a:lnTo>
                    <a:pt x="860" y="1"/>
                  </a:lnTo>
                  <a:close/>
                </a:path>
              </a:pathLst>
            </a:custGeom>
            <a:solidFill>
              <a:srgbClr val="E8AB13"/>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2" name="Google Shape;2476;p11">
              <a:extLst>
                <a:ext uri="{FF2B5EF4-FFF2-40B4-BE49-F238E27FC236}">
                  <a16:creationId xmlns:a16="http://schemas.microsoft.com/office/drawing/2014/main" id="{3A05CF42-8787-6C43-819E-8B1D9CE4F39F}"/>
                </a:ext>
              </a:extLst>
            </p:cNvPr>
            <p:cNvSpPr/>
            <p:nvPr/>
          </p:nvSpPr>
          <p:spPr>
            <a:xfrm>
              <a:off x="4806455" y="3642752"/>
              <a:ext cx="150154" cy="191503"/>
            </a:xfrm>
            <a:custGeom>
              <a:avLst/>
              <a:gdLst/>
              <a:ahLst/>
              <a:cxnLst/>
              <a:rect l="l" t="t" r="r" b="b"/>
              <a:pathLst>
                <a:path w="4394" h="5604" extrusionOk="0">
                  <a:moveTo>
                    <a:pt x="2148" y="1"/>
                  </a:moveTo>
                  <a:lnTo>
                    <a:pt x="1933" y="235"/>
                  </a:lnTo>
                  <a:lnTo>
                    <a:pt x="1719" y="508"/>
                  </a:lnTo>
                  <a:lnTo>
                    <a:pt x="1523" y="840"/>
                  </a:lnTo>
                  <a:lnTo>
                    <a:pt x="1328" y="1211"/>
                  </a:lnTo>
                  <a:lnTo>
                    <a:pt x="1153" y="1601"/>
                  </a:lnTo>
                  <a:lnTo>
                    <a:pt x="977" y="2011"/>
                  </a:lnTo>
                  <a:lnTo>
                    <a:pt x="821" y="2421"/>
                  </a:lnTo>
                  <a:lnTo>
                    <a:pt x="684" y="2851"/>
                  </a:lnTo>
                  <a:lnTo>
                    <a:pt x="430" y="3690"/>
                  </a:lnTo>
                  <a:lnTo>
                    <a:pt x="216" y="4452"/>
                  </a:lnTo>
                  <a:lnTo>
                    <a:pt x="79" y="5057"/>
                  </a:lnTo>
                  <a:lnTo>
                    <a:pt x="1" y="5467"/>
                  </a:lnTo>
                  <a:lnTo>
                    <a:pt x="1" y="5506"/>
                  </a:lnTo>
                  <a:lnTo>
                    <a:pt x="20" y="5564"/>
                  </a:lnTo>
                  <a:lnTo>
                    <a:pt x="59" y="5584"/>
                  </a:lnTo>
                  <a:lnTo>
                    <a:pt x="98" y="5603"/>
                  </a:lnTo>
                  <a:lnTo>
                    <a:pt x="430" y="5564"/>
                  </a:lnTo>
                  <a:lnTo>
                    <a:pt x="743" y="5506"/>
                  </a:lnTo>
                  <a:lnTo>
                    <a:pt x="1035" y="5428"/>
                  </a:lnTo>
                  <a:lnTo>
                    <a:pt x="1309" y="5311"/>
                  </a:lnTo>
                  <a:lnTo>
                    <a:pt x="1563" y="5174"/>
                  </a:lnTo>
                  <a:lnTo>
                    <a:pt x="1816" y="5018"/>
                  </a:lnTo>
                  <a:lnTo>
                    <a:pt x="2051" y="4862"/>
                  </a:lnTo>
                  <a:lnTo>
                    <a:pt x="2265" y="4666"/>
                  </a:lnTo>
                  <a:lnTo>
                    <a:pt x="2461" y="4452"/>
                  </a:lnTo>
                  <a:lnTo>
                    <a:pt x="2656" y="4237"/>
                  </a:lnTo>
                  <a:lnTo>
                    <a:pt x="2851" y="4003"/>
                  </a:lnTo>
                  <a:lnTo>
                    <a:pt x="3007" y="3768"/>
                  </a:lnTo>
                  <a:lnTo>
                    <a:pt x="3163" y="3515"/>
                  </a:lnTo>
                  <a:lnTo>
                    <a:pt x="3320" y="3261"/>
                  </a:lnTo>
                  <a:lnTo>
                    <a:pt x="3573" y="2753"/>
                  </a:lnTo>
                  <a:lnTo>
                    <a:pt x="3788" y="2226"/>
                  </a:lnTo>
                  <a:lnTo>
                    <a:pt x="3964" y="1738"/>
                  </a:lnTo>
                  <a:lnTo>
                    <a:pt x="4100" y="1270"/>
                  </a:lnTo>
                  <a:lnTo>
                    <a:pt x="4218" y="860"/>
                  </a:lnTo>
                  <a:lnTo>
                    <a:pt x="4354" y="235"/>
                  </a:lnTo>
                  <a:lnTo>
                    <a:pt x="4393" y="1"/>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grpSp>
      <p:grpSp>
        <p:nvGrpSpPr>
          <p:cNvPr id="73" name="Google Shape;2477;p11">
            <a:extLst>
              <a:ext uri="{FF2B5EF4-FFF2-40B4-BE49-F238E27FC236}">
                <a16:creationId xmlns:a16="http://schemas.microsoft.com/office/drawing/2014/main" id="{5FD353AA-D691-4D42-98E9-9176FD48A879}"/>
              </a:ext>
            </a:extLst>
          </p:cNvPr>
          <p:cNvGrpSpPr/>
          <p:nvPr/>
        </p:nvGrpSpPr>
        <p:grpSpPr>
          <a:xfrm>
            <a:off x="8014202" y="3284542"/>
            <a:ext cx="512058" cy="512057"/>
            <a:chOff x="6256407" y="1990991"/>
            <a:chExt cx="486377" cy="485684"/>
          </a:xfrm>
        </p:grpSpPr>
        <p:sp>
          <p:nvSpPr>
            <p:cNvPr id="74" name="Google Shape;2478;p11">
              <a:extLst>
                <a:ext uri="{FF2B5EF4-FFF2-40B4-BE49-F238E27FC236}">
                  <a16:creationId xmlns:a16="http://schemas.microsoft.com/office/drawing/2014/main" id="{E6BA4903-0C68-854F-A237-D5CC916302FF}"/>
                </a:ext>
              </a:extLst>
            </p:cNvPr>
            <p:cNvSpPr/>
            <p:nvPr/>
          </p:nvSpPr>
          <p:spPr>
            <a:xfrm>
              <a:off x="6503230" y="1990991"/>
              <a:ext cx="192186" cy="70771"/>
            </a:xfrm>
            <a:custGeom>
              <a:avLst/>
              <a:gdLst/>
              <a:ahLst/>
              <a:cxnLst/>
              <a:rect l="l" t="t" r="r" b="b"/>
              <a:pathLst>
                <a:path w="5624" h="2071" extrusionOk="0">
                  <a:moveTo>
                    <a:pt x="1" y="1"/>
                  </a:moveTo>
                  <a:lnTo>
                    <a:pt x="2597" y="2070"/>
                  </a:lnTo>
                  <a:lnTo>
                    <a:pt x="5623" y="2070"/>
                  </a:lnTo>
                  <a:lnTo>
                    <a:pt x="157" y="20"/>
                  </a:lnTo>
                  <a:lnTo>
                    <a:pt x="79" y="1"/>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5" name="Google Shape;2479;p11">
              <a:extLst>
                <a:ext uri="{FF2B5EF4-FFF2-40B4-BE49-F238E27FC236}">
                  <a16:creationId xmlns:a16="http://schemas.microsoft.com/office/drawing/2014/main" id="{F926E158-DDEB-9449-871D-71D9531C4685}"/>
                </a:ext>
              </a:extLst>
            </p:cNvPr>
            <p:cNvSpPr/>
            <p:nvPr/>
          </p:nvSpPr>
          <p:spPr>
            <a:xfrm>
              <a:off x="6492568" y="2113087"/>
              <a:ext cx="14045" cy="351601"/>
            </a:xfrm>
            <a:custGeom>
              <a:avLst/>
              <a:gdLst/>
              <a:ahLst/>
              <a:cxnLst/>
              <a:rect l="l" t="t" r="r" b="b"/>
              <a:pathLst>
                <a:path w="411" h="10289" extrusionOk="0">
                  <a:moveTo>
                    <a:pt x="215" y="0"/>
                  </a:moveTo>
                  <a:lnTo>
                    <a:pt x="118" y="20"/>
                  </a:lnTo>
                  <a:lnTo>
                    <a:pt x="59" y="79"/>
                  </a:lnTo>
                  <a:lnTo>
                    <a:pt x="20" y="137"/>
                  </a:lnTo>
                  <a:lnTo>
                    <a:pt x="0" y="215"/>
                  </a:lnTo>
                  <a:lnTo>
                    <a:pt x="0" y="10074"/>
                  </a:lnTo>
                  <a:lnTo>
                    <a:pt x="20" y="10152"/>
                  </a:lnTo>
                  <a:lnTo>
                    <a:pt x="59" y="10230"/>
                  </a:lnTo>
                  <a:lnTo>
                    <a:pt x="118" y="10269"/>
                  </a:lnTo>
                  <a:lnTo>
                    <a:pt x="215" y="10289"/>
                  </a:lnTo>
                  <a:lnTo>
                    <a:pt x="293" y="10269"/>
                  </a:lnTo>
                  <a:lnTo>
                    <a:pt x="352" y="10230"/>
                  </a:lnTo>
                  <a:lnTo>
                    <a:pt x="391" y="10152"/>
                  </a:lnTo>
                  <a:lnTo>
                    <a:pt x="410" y="10074"/>
                  </a:lnTo>
                  <a:lnTo>
                    <a:pt x="410" y="215"/>
                  </a:lnTo>
                  <a:lnTo>
                    <a:pt x="391" y="137"/>
                  </a:lnTo>
                  <a:lnTo>
                    <a:pt x="352" y="79"/>
                  </a:lnTo>
                  <a:lnTo>
                    <a:pt x="293" y="20"/>
                  </a:lnTo>
                  <a:lnTo>
                    <a:pt x="215" y="0"/>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6" name="Google Shape;2480;p11">
              <a:extLst>
                <a:ext uri="{FF2B5EF4-FFF2-40B4-BE49-F238E27FC236}">
                  <a16:creationId xmlns:a16="http://schemas.microsoft.com/office/drawing/2014/main" id="{BABE6597-1F30-AC4B-A594-1B3B7093CE81}"/>
                </a:ext>
              </a:extLst>
            </p:cNvPr>
            <p:cNvSpPr/>
            <p:nvPr/>
          </p:nvSpPr>
          <p:spPr>
            <a:xfrm>
              <a:off x="6517924" y="2281861"/>
              <a:ext cx="34036" cy="182174"/>
            </a:xfrm>
            <a:custGeom>
              <a:avLst/>
              <a:gdLst/>
              <a:ahLst/>
              <a:cxnLst/>
              <a:rect l="l" t="t" r="r" b="b"/>
              <a:pathLst>
                <a:path w="996" h="5331" extrusionOk="0">
                  <a:moveTo>
                    <a:pt x="566" y="1"/>
                  </a:moveTo>
                  <a:lnTo>
                    <a:pt x="508" y="40"/>
                  </a:lnTo>
                  <a:lnTo>
                    <a:pt x="449" y="98"/>
                  </a:lnTo>
                  <a:lnTo>
                    <a:pt x="410" y="176"/>
                  </a:lnTo>
                  <a:lnTo>
                    <a:pt x="254" y="1133"/>
                  </a:lnTo>
                  <a:lnTo>
                    <a:pt x="20" y="2831"/>
                  </a:lnTo>
                  <a:lnTo>
                    <a:pt x="0" y="3007"/>
                  </a:lnTo>
                  <a:lnTo>
                    <a:pt x="0" y="3202"/>
                  </a:lnTo>
                  <a:lnTo>
                    <a:pt x="20" y="3397"/>
                  </a:lnTo>
                  <a:lnTo>
                    <a:pt x="39" y="3593"/>
                  </a:lnTo>
                  <a:lnTo>
                    <a:pt x="137" y="4003"/>
                  </a:lnTo>
                  <a:lnTo>
                    <a:pt x="234" y="4374"/>
                  </a:lnTo>
                  <a:lnTo>
                    <a:pt x="371" y="4705"/>
                  </a:lnTo>
                  <a:lnTo>
                    <a:pt x="469" y="4959"/>
                  </a:lnTo>
                  <a:lnTo>
                    <a:pt x="586" y="5232"/>
                  </a:lnTo>
                  <a:lnTo>
                    <a:pt x="625" y="5272"/>
                  </a:lnTo>
                  <a:lnTo>
                    <a:pt x="664" y="5311"/>
                  </a:lnTo>
                  <a:lnTo>
                    <a:pt x="723" y="5330"/>
                  </a:lnTo>
                  <a:lnTo>
                    <a:pt x="820" y="5330"/>
                  </a:lnTo>
                  <a:lnTo>
                    <a:pt x="879" y="5311"/>
                  </a:lnTo>
                  <a:lnTo>
                    <a:pt x="937" y="5272"/>
                  </a:lnTo>
                  <a:lnTo>
                    <a:pt x="976" y="5193"/>
                  </a:lnTo>
                  <a:lnTo>
                    <a:pt x="996" y="5115"/>
                  </a:lnTo>
                  <a:lnTo>
                    <a:pt x="976" y="5037"/>
                  </a:lnTo>
                  <a:lnTo>
                    <a:pt x="859" y="4823"/>
                  </a:lnTo>
                  <a:lnTo>
                    <a:pt x="762" y="4569"/>
                  </a:lnTo>
                  <a:lnTo>
                    <a:pt x="644" y="4276"/>
                  </a:lnTo>
                  <a:lnTo>
                    <a:pt x="547" y="3924"/>
                  </a:lnTo>
                  <a:lnTo>
                    <a:pt x="469" y="3573"/>
                  </a:lnTo>
                  <a:lnTo>
                    <a:pt x="430" y="3397"/>
                  </a:lnTo>
                  <a:lnTo>
                    <a:pt x="410" y="3222"/>
                  </a:lnTo>
                  <a:lnTo>
                    <a:pt x="410" y="3046"/>
                  </a:lnTo>
                  <a:lnTo>
                    <a:pt x="430" y="2870"/>
                  </a:lnTo>
                  <a:lnTo>
                    <a:pt x="683" y="1191"/>
                  </a:lnTo>
                  <a:lnTo>
                    <a:pt x="820" y="235"/>
                  </a:lnTo>
                  <a:lnTo>
                    <a:pt x="820" y="157"/>
                  </a:lnTo>
                  <a:lnTo>
                    <a:pt x="801" y="79"/>
                  </a:lnTo>
                  <a:lnTo>
                    <a:pt x="742" y="40"/>
                  </a:lnTo>
                  <a:lnTo>
                    <a:pt x="664"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7" name="Google Shape;2481;p11">
              <a:extLst>
                <a:ext uri="{FF2B5EF4-FFF2-40B4-BE49-F238E27FC236}">
                  <a16:creationId xmlns:a16="http://schemas.microsoft.com/office/drawing/2014/main" id="{00EC7942-CA75-904C-B745-01A93D87BED6}"/>
                </a:ext>
              </a:extLst>
            </p:cNvPr>
            <p:cNvSpPr/>
            <p:nvPr/>
          </p:nvSpPr>
          <p:spPr>
            <a:xfrm>
              <a:off x="6447188" y="2281861"/>
              <a:ext cx="34070" cy="182174"/>
            </a:xfrm>
            <a:custGeom>
              <a:avLst/>
              <a:gdLst/>
              <a:ahLst/>
              <a:cxnLst/>
              <a:rect l="l" t="t" r="r" b="b"/>
              <a:pathLst>
                <a:path w="997" h="5331" extrusionOk="0">
                  <a:moveTo>
                    <a:pt x="352" y="1"/>
                  </a:moveTo>
                  <a:lnTo>
                    <a:pt x="274" y="40"/>
                  </a:lnTo>
                  <a:lnTo>
                    <a:pt x="216" y="79"/>
                  </a:lnTo>
                  <a:lnTo>
                    <a:pt x="177" y="157"/>
                  </a:lnTo>
                  <a:lnTo>
                    <a:pt x="177" y="235"/>
                  </a:lnTo>
                  <a:lnTo>
                    <a:pt x="333" y="1191"/>
                  </a:lnTo>
                  <a:lnTo>
                    <a:pt x="567" y="2870"/>
                  </a:lnTo>
                  <a:lnTo>
                    <a:pt x="587" y="3046"/>
                  </a:lnTo>
                  <a:lnTo>
                    <a:pt x="587" y="3222"/>
                  </a:lnTo>
                  <a:lnTo>
                    <a:pt x="567" y="3397"/>
                  </a:lnTo>
                  <a:lnTo>
                    <a:pt x="547" y="3573"/>
                  </a:lnTo>
                  <a:lnTo>
                    <a:pt x="450" y="3924"/>
                  </a:lnTo>
                  <a:lnTo>
                    <a:pt x="352" y="4276"/>
                  </a:lnTo>
                  <a:lnTo>
                    <a:pt x="235" y="4569"/>
                  </a:lnTo>
                  <a:lnTo>
                    <a:pt x="138" y="4823"/>
                  </a:lnTo>
                  <a:lnTo>
                    <a:pt x="40" y="5037"/>
                  </a:lnTo>
                  <a:lnTo>
                    <a:pt x="1" y="5115"/>
                  </a:lnTo>
                  <a:lnTo>
                    <a:pt x="20" y="5193"/>
                  </a:lnTo>
                  <a:lnTo>
                    <a:pt x="59" y="5272"/>
                  </a:lnTo>
                  <a:lnTo>
                    <a:pt x="118" y="5311"/>
                  </a:lnTo>
                  <a:lnTo>
                    <a:pt x="177" y="5330"/>
                  </a:lnTo>
                  <a:lnTo>
                    <a:pt x="274" y="5330"/>
                  </a:lnTo>
                  <a:lnTo>
                    <a:pt x="333" y="5311"/>
                  </a:lnTo>
                  <a:lnTo>
                    <a:pt x="372" y="5272"/>
                  </a:lnTo>
                  <a:lnTo>
                    <a:pt x="411" y="5232"/>
                  </a:lnTo>
                  <a:lnTo>
                    <a:pt x="528" y="4959"/>
                  </a:lnTo>
                  <a:lnTo>
                    <a:pt x="645" y="4705"/>
                  </a:lnTo>
                  <a:lnTo>
                    <a:pt x="762" y="4374"/>
                  </a:lnTo>
                  <a:lnTo>
                    <a:pt x="860" y="4003"/>
                  </a:lnTo>
                  <a:lnTo>
                    <a:pt x="957" y="3593"/>
                  </a:lnTo>
                  <a:lnTo>
                    <a:pt x="977" y="3397"/>
                  </a:lnTo>
                  <a:lnTo>
                    <a:pt x="996" y="3202"/>
                  </a:lnTo>
                  <a:lnTo>
                    <a:pt x="996" y="3007"/>
                  </a:lnTo>
                  <a:lnTo>
                    <a:pt x="996" y="2831"/>
                  </a:lnTo>
                  <a:lnTo>
                    <a:pt x="743" y="1133"/>
                  </a:lnTo>
                  <a:lnTo>
                    <a:pt x="587" y="176"/>
                  </a:lnTo>
                  <a:lnTo>
                    <a:pt x="547" y="98"/>
                  </a:lnTo>
                  <a:lnTo>
                    <a:pt x="489" y="40"/>
                  </a:lnTo>
                  <a:lnTo>
                    <a:pt x="430"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8" name="Google Shape;2482;p11">
              <a:extLst>
                <a:ext uri="{FF2B5EF4-FFF2-40B4-BE49-F238E27FC236}">
                  <a16:creationId xmlns:a16="http://schemas.microsoft.com/office/drawing/2014/main" id="{3025D8BE-6F07-3F49-A10A-36743C9561B4}"/>
                </a:ext>
              </a:extLst>
            </p:cNvPr>
            <p:cNvSpPr/>
            <p:nvPr/>
          </p:nvSpPr>
          <p:spPr>
            <a:xfrm>
              <a:off x="6323110" y="2355911"/>
              <a:ext cx="34070" cy="108771"/>
            </a:xfrm>
            <a:custGeom>
              <a:avLst/>
              <a:gdLst/>
              <a:ahLst/>
              <a:cxnLst/>
              <a:rect l="l" t="t" r="r" b="b"/>
              <a:pathLst>
                <a:path w="997" h="3183" extrusionOk="0">
                  <a:moveTo>
                    <a:pt x="645" y="1"/>
                  </a:moveTo>
                  <a:lnTo>
                    <a:pt x="567" y="20"/>
                  </a:lnTo>
                  <a:lnTo>
                    <a:pt x="489" y="59"/>
                  </a:lnTo>
                  <a:lnTo>
                    <a:pt x="450" y="118"/>
                  </a:lnTo>
                  <a:lnTo>
                    <a:pt x="391" y="235"/>
                  </a:lnTo>
                  <a:lnTo>
                    <a:pt x="274" y="528"/>
                  </a:lnTo>
                  <a:lnTo>
                    <a:pt x="216" y="762"/>
                  </a:lnTo>
                  <a:lnTo>
                    <a:pt x="137" y="1035"/>
                  </a:lnTo>
                  <a:lnTo>
                    <a:pt x="79" y="1348"/>
                  </a:lnTo>
                  <a:lnTo>
                    <a:pt x="20" y="1738"/>
                  </a:lnTo>
                  <a:lnTo>
                    <a:pt x="1" y="1894"/>
                  </a:lnTo>
                  <a:lnTo>
                    <a:pt x="1" y="2031"/>
                  </a:lnTo>
                  <a:lnTo>
                    <a:pt x="20" y="2187"/>
                  </a:lnTo>
                  <a:lnTo>
                    <a:pt x="40" y="2304"/>
                  </a:lnTo>
                  <a:lnTo>
                    <a:pt x="118" y="2538"/>
                  </a:lnTo>
                  <a:lnTo>
                    <a:pt x="216" y="2734"/>
                  </a:lnTo>
                  <a:lnTo>
                    <a:pt x="333" y="2890"/>
                  </a:lnTo>
                  <a:lnTo>
                    <a:pt x="469" y="3026"/>
                  </a:lnTo>
                  <a:lnTo>
                    <a:pt x="586" y="3105"/>
                  </a:lnTo>
                  <a:lnTo>
                    <a:pt x="704" y="3163"/>
                  </a:lnTo>
                  <a:lnTo>
                    <a:pt x="782" y="3183"/>
                  </a:lnTo>
                  <a:lnTo>
                    <a:pt x="840" y="3163"/>
                  </a:lnTo>
                  <a:lnTo>
                    <a:pt x="899" y="3144"/>
                  </a:lnTo>
                  <a:lnTo>
                    <a:pt x="957" y="3105"/>
                  </a:lnTo>
                  <a:lnTo>
                    <a:pt x="977" y="3046"/>
                  </a:lnTo>
                  <a:lnTo>
                    <a:pt x="996" y="2968"/>
                  </a:lnTo>
                  <a:lnTo>
                    <a:pt x="977" y="2890"/>
                  </a:lnTo>
                  <a:lnTo>
                    <a:pt x="938" y="2812"/>
                  </a:lnTo>
                  <a:lnTo>
                    <a:pt x="860" y="2773"/>
                  </a:lnTo>
                  <a:lnTo>
                    <a:pt x="782" y="2734"/>
                  </a:lnTo>
                  <a:lnTo>
                    <a:pt x="684" y="2656"/>
                  </a:lnTo>
                  <a:lnTo>
                    <a:pt x="606" y="2577"/>
                  </a:lnTo>
                  <a:lnTo>
                    <a:pt x="508" y="2402"/>
                  </a:lnTo>
                  <a:lnTo>
                    <a:pt x="450" y="2226"/>
                  </a:lnTo>
                  <a:lnTo>
                    <a:pt x="411" y="2011"/>
                  </a:lnTo>
                  <a:lnTo>
                    <a:pt x="430" y="1777"/>
                  </a:lnTo>
                  <a:lnTo>
                    <a:pt x="489" y="1445"/>
                  </a:lnTo>
                  <a:lnTo>
                    <a:pt x="547" y="1133"/>
                  </a:lnTo>
                  <a:lnTo>
                    <a:pt x="606" y="899"/>
                  </a:lnTo>
                  <a:lnTo>
                    <a:pt x="665" y="684"/>
                  </a:lnTo>
                  <a:lnTo>
                    <a:pt x="762" y="410"/>
                  </a:lnTo>
                  <a:lnTo>
                    <a:pt x="801" y="313"/>
                  </a:lnTo>
                  <a:lnTo>
                    <a:pt x="840" y="235"/>
                  </a:lnTo>
                  <a:lnTo>
                    <a:pt x="821" y="157"/>
                  </a:lnTo>
                  <a:lnTo>
                    <a:pt x="782" y="79"/>
                  </a:lnTo>
                  <a:lnTo>
                    <a:pt x="723" y="20"/>
                  </a:lnTo>
                  <a:lnTo>
                    <a:pt x="645"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79" name="Google Shape;2483;p11">
              <a:extLst>
                <a:ext uri="{FF2B5EF4-FFF2-40B4-BE49-F238E27FC236}">
                  <a16:creationId xmlns:a16="http://schemas.microsoft.com/office/drawing/2014/main" id="{DA44F572-4842-4748-9F16-4F272AC3939D}"/>
                </a:ext>
              </a:extLst>
            </p:cNvPr>
            <p:cNvSpPr/>
            <p:nvPr/>
          </p:nvSpPr>
          <p:spPr>
            <a:xfrm>
              <a:off x="6272434" y="2355911"/>
              <a:ext cx="34036" cy="108771"/>
            </a:xfrm>
            <a:custGeom>
              <a:avLst/>
              <a:gdLst/>
              <a:ahLst/>
              <a:cxnLst/>
              <a:rect l="l" t="t" r="r" b="b"/>
              <a:pathLst>
                <a:path w="996" h="3183" extrusionOk="0">
                  <a:moveTo>
                    <a:pt x="352" y="1"/>
                  </a:moveTo>
                  <a:lnTo>
                    <a:pt x="273" y="20"/>
                  </a:lnTo>
                  <a:lnTo>
                    <a:pt x="215" y="79"/>
                  </a:lnTo>
                  <a:lnTo>
                    <a:pt x="176" y="157"/>
                  </a:lnTo>
                  <a:lnTo>
                    <a:pt x="156" y="235"/>
                  </a:lnTo>
                  <a:lnTo>
                    <a:pt x="195" y="313"/>
                  </a:lnTo>
                  <a:lnTo>
                    <a:pt x="234" y="410"/>
                  </a:lnTo>
                  <a:lnTo>
                    <a:pt x="332" y="684"/>
                  </a:lnTo>
                  <a:lnTo>
                    <a:pt x="391" y="899"/>
                  </a:lnTo>
                  <a:lnTo>
                    <a:pt x="449" y="1133"/>
                  </a:lnTo>
                  <a:lnTo>
                    <a:pt x="508" y="1445"/>
                  </a:lnTo>
                  <a:lnTo>
                    <a:pt x="566" y="1777"/>
                  </a:lnTo>
                  <a:lnTo>
                    <a:pt x="586" y="2011"/>
                  </a:lnTo>
                  <a:lnTo>
                    <a:pt x="566" y="2226"/>
                  </a:lnTo>
                  <a:lnTo>
                    <a:pt x="488" y="2402"/>
                  </a:lnTo>
                  <a:lnTo>
                    <a:pt x="391" y="2577"/>
                  </a:lnTo>
                  <a:lnTo>
                    <a:pt x="312" y="2656"/>
                  </a:lnTo>
                  <a:lnTo>
                    <a:pt x="234" y="2734"/>
                  </a:lnTo>
                  <a:lnTo>
                    <a:pt x="137" y="2773"/>
                  </a:lnTo>
                  <a:lnTo>
                    <a:pt x="78" y="2812"/>
                  </a:lnTo>
                  <a:lnTo>
                    <a:pt x="20" y="2890"/>
                  </a:lnTo>
                  <a:lnTo>
                    <a:pt x="0" y="2968"/>
                  </a:lnTo>
                  <a:lnTo>
                    <a:pt x="20" y="3046"/>
                  </a:lnTo>
                  <a:lnTo>
                    <a:pt x="59" y="3105"/>
                  </a:lnTo>
                  <a:lnTo>
                    <a:pt x="98" y="3144"/>
                  </a:lnTo>
                  <a:lnTo>
                    <a:pt x="156" y="3163"/>
                  </a:lnTo>
                  <a:lnTo>
                    <a:pt x="215" y="3183"/>
                  </a:lnTo>
                  <a:lnTo>
                    <a:pt x="293" y="3163"/>
                  </a:lnTo>
                  <a:lnTo>
                    <a:pt x="430" y="3085"/>
                  </a:lnTo>
                  <a:lnTo>
                    <a:pt x="566" y="2987"/>
                  </a:lnTo>
                  <a:lnTo>
                    <a:pt x="703" y="2851"/>
                  </a:lnTo>
                  <a:lnTo>
                    <a:pt x="820" y="2675"/>
                  </a:lnTo>
                  <a:lnTo>
                    <a:pt x="879" y="2558"/>
                  </a:lnTo>
                  <a:lnTo>
                    <a:pt x="937" y="2421"/>
                  </a:lnTo>
                  <a:lnTo>
                    <a:pt x="976" y="2285"/>
                  </a:lnTo>
                  <a:lnTo>
                    <a:pt x="996" y="2109"/>
                  </a:lnTo>
                  <a:lnTo>
                    <a:pt x="996" y="1933"/>
                  </a:lnTo>
                  <a:lnTo>
                    <a:pt x="976" y="1738"/>
                  </a:lnTo>
                  <a:lnTo>
                    <a:pt x="918" y="1348"/>
                  </a:lnTo>
                  <a:lnTo>
                    <a:pt x="859" y="1035"/>
                  </a:lnTo>
                  <a:lnTo>
                    <a:pt x="781" y="762"/>
                  </a:lnTo>
                  <a:lnTo>
                    <a:pt x="722" y="528"/>
                  </a:lnTo>
                  <a:lnTo>
                    <a:pt x="605" y="235"/>
                  </a:lnTo>
                  <a:lnTo>
                    <a:pt x="566" y="118"/>
                  </a:lnTo>
                  <a:lnTo>
                    <a:pt x="508" y="59"/>
                  </a:lnTo>
                  <a:lnTo>
                    <a:pt x="430" y="20"/>
                  </a:lnTo>
                  <a:lnTo>
                    <a:pt x="352"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0" name="Google Shape;2484;p11">
              <a:extLst>
                <a:ext uri="{FF2B5EF4-FFF2-40B4-BE49-F238E27FC236}">
                  <a16:creationId xmlns:a16="http://schemas.microsoft.com/office/drawing/2014/main" id="{E1CC4534-C4AD-684E-8DAD-43C935BFD942}"/>
                </a:ext>
              </a:extLst>
            </p:cNvPr>
            <p:cNvSpPr/>
            <p:nvPr/>
          </p:nvSpPr>
          <p:spPr>
            <a:xfrm>
              <a:off x="6642001" y="2355911"/>
              <a:ext cx="34036" cy="108771"/>
            </a:xfrm>
            <a:custGeom>
              <a:avLst/>
              <a:gdLst/>
              <a:ahLst/>
              <a:cxnLst/>
              <a:rect l="l" t="t" r="r" b="b"/>
              <a:pathLst>
                <a:path w="996" h="3183" extrusionOk="0">
                  <a:moveTo>
                    <a:pt x="352" y="1"/>
                  </a:moveTo>
                  <a:lnTo>
                    <a:pt x="274" y="20"/>
                  </a:lnTo>
                  <a:lnTo>
                    <a:pt x="215" y="79"/>
                  </a:lnTo>
                  <a:lnTo>
                    <a:pt x="176" y="157"/>
                  </a:lnTo>
                  <a:lnTo>
                    <a:pt x="156" y="235"/>
                  </a:lnTo>
                  <a:lnTo>
                    <a:pt x="196" y="313"/>
                  </a:lnTo>
                  <a:lnTo>
                    <a:pt x="235" y="410"/>
                  </a:lnTo>
                  <a:lnTo>
                    <a:pt x="332" y="684"/>
                  </a:lnTo>
                  <a:lnTo>
                    <a:pt x="391" y="899"/>
                  </a:lnTo>
                  <a:lnTo>
                    <a:pt x="449" y="1133"/>
                  </a:lnTo>
                  <a:lnTo>
                    <a:pt x="508" y="1445"/>
                  </a:lnTo>
                  <a:lnTo>
                    <a:pt x="566" y="1777"/>
                  </a:lnTo>
                  <a:lnTo>
                    <a:pt x="586" y="2011"/>
                  </a:lnTo>
                  <a:lnTo>
                    <a:pt x="566" y="2226"/>
                  </a:lnTo>
                  <a:lnTo>
                    <a:pt x="488" y="2402"/>
                  </a:lnTo>
                  <a:lnTo>
                    <a:pt x="391" y="2577"/>
                  </a:lnTo>
                  <a:lnTo>
                    <a:pt x="313" y="2656"/>
                  </a:lnTo>
                  <a:lnTo>
                    <a:pt x="235" y="2734"/>
                  </a:lnTo>
                  <a:lnTo>
                    <a:pt x="137" y="2773"/>
                  </a:lnTo>
                  <a:lnTo>
                    <a:pt x="78" y="2812"/>
                  </a:lnTo>
                  <a:lnTo>
                    <a:pt x="20" y="2890"/>
                  </a:lnTo>
                  <a:lnTo>
                    <a:pt x="0" y="2968"/>
                  </a:lnTo>
                  <a:lnTo>
                    <a:pt x="20" y="3046"/>
                  </a:lnTo>
                  <a:lnTo>
                    <a:pt x="59" y="3105"/>
                  </a:lnTo>
                  <a:lnTo>
                    <a:pt x="98" y="3144"/>
                  </a:lnTo>
                  <a:lnTo>
                    <a:pt x="156" y="3163"/>
                  </a:lnTo>
                  <a:lnTo>
                    <a:pt x="215" y="3183"/>
                  </a:lnTo>
                  <a:lnTo>
                    <a:pt x="293" y="3163"/>
                  </a:lnTo>
                  <a:lnTo>
                    <a:pt x="430" y="3085"/>
                  </a:lnTo>
                  <a:lnTo>
                    <a:pt x="566" y="2987"/>
                  </a:lnTo>
                  <a:lnTo>
                    <a:pt x="703" y="2851"/>
                  </a:lnTo>
                  <a:lnTo>
                    <a:pt x="820" y="2675"/>
                  </a:lnTo>
                  <a:lnTo>
                    <a:pt x="879" y="2558"/>
                  </a:lnTo>
                  <a:lnTo>
                    <a:pt x="937" y="2421"/>
                  </a:lnTo>
                  <a:lnTo>
                    <a:pt x="976" y="2285"/>
                  </a:lnTo>
                  <a:lnTo>
                    <a:pt x="996" y="2109"/>
                  </a:lnTo>
                  <a:lnTo>
                    <a:pt x="996" y="1933"/>
                  </a:lnTo>
                  <a:lnTo>
                    <a:pt x="976" y="1738"/>
                  </a:lnTo>
                  <a:lnTo>
                    <a:pt x="918" y="1348"/>
                  </a:lnTo>
                  <a:lnTo>
                    <a:pt x="859" y="1035"/>
                  </a:lnTo>
                  <a:lnTo>
                    <a:pt x="781" y="762"/>
                  </a:lnTo>
                  <a:lnTo>
                    <a:pt x="723" y="528"/>
                  </a:lnTo>
                  <a:lnTo>
                    <a:pt x="605" y="235"/>
                  </a:lnTo>
                  <a:lnTo>
                    <a:pt x="547" y="118"/>
                  </a:lnTo>
                  <a:lnTo>
                    <a:pt x="508" y="59"/>
                  </a:lnTo>
                  <a:lnTo>
                    <a:pt x="430" y="20"/>
                  </a:lnTo>
                  <a:lnTo>
                    <a:pt x="352"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1" name="Google Shape;2485;p11">
              <a:extLst>
                <a:ext uri="{FF2B5EF4-FFF2-40B4-BE49-F238E27FC236}">
                  <a16:creationId xmlns:a16="http://schemas.microsoft.com/office/drawing/2014/main" id="{FF644BF1-CB7E-1A41-948C-111D02169B53}"/>
                </a:ext>
              </a:extLst>
            </p:cNvPr>
            <p:cNvSpPr/>
            <p:nvPr/>
          </p:nvSpPr>
          <p:spPr>
            <a:xfrm>
              <a:off x="6692678" y="2355911"/>
              <a:ext cx="34070" cy="108771"/>
            </a:xfrm>
            <a:custGeom>
              <a:avLst/>
              <a:gdLst/>
              <a:ahLst/>
              <a:cxnLst/>
              <a:rect l="l" t="t" r="r" b="b"/>
              <a:pathLst>
                <a:path w="997" h="3183" extrusionOk="0">
                  <a:moveTo>
                    <a:pt x="645" y="1"/>
                  </a:moveTo>
                  <a:lnTo>
                    <a:pt x="567" y="20"/>
                  </a:lnTo>
                  <a:lnTo>
                    <a:pt x="489" y="59"/>
                  </a:lnTo>
                  <a:lnTo>
                    <a:pt x="450" y="118"/>
                  </a:lnTo>
                  <a:lnTo>
                    <a:pt x="391" y="235"/>
                  </a:lnTo>
                  <a:lnTo>
                    <a:pt x="274" y="528"/>
                  </a:lnTo>
                  <a:lnTo>
                    <a:pt x="216" y="762"/>
                  </a:lnTo>
                  <a:lnTo>
                    <a:pt x="138" y="1035"/>
                  </a:lnTo>
                  <a:lnTo>
                    <a:pt x="79" y="1348"/>
                  </a:lnTo>
                  <a:lnTo>
                    <a:pt x="20" y="1738"/>
                  </a:lnTo>
                  <a:lnTo>
                    <a:pt x="1" y="1894"/>
                  </a:lnTo>
                  <a:lnTo>
                    <a:pt x="1" y="2031"/>
                  </a:lnTo>
                  <a:lnTo>
                    <a:pt x="20" y="2187"/>
                  </a:lnTo>
                  <a:lnTo>
                    <a:pt x="40" y="2304"/>
                  </a:lnTo>
                  <a:lnTo>
                    <a:pt x="99" y="2538"/>
                  </a:lnTo>
                  <a:lnTo>
                    <a:pt x="216" y="2734"/>
                  </a:lnTo>
                  <a:lnTo>
                    <a:pt x="333" y="2890"/>
                  </a:lnTo>
                  <a:lnTo>
                    <a:pt x="470" y="3026"/>
                  </a:lnTo>
                  <a:lnTo>
                    <a:pt x="587" y="3105"/>
                  </a:lnTo>
                  <a:lnTo>
                    <a:pt x="704" y="3163"/>
                  </a:lnTo>
                  <a:lnTo>
                    <a:pt x="782" y="3183"/>
                  </a:lnTo>
                  <a:lnTo>
                    <a:pt x="840" y="3163"/>
                  </a:lnTo>
                  <a:lnTo>
                    <a:pt x="899" y="3144"/>
                  </a:lnTo>
                  <a:lnTo>
                    <a:pt x="958" y="3105"/>
                  </a:lnTo>
                  <a:lnTo>
                    <a:pt x="977" y="3046"/>
                  </a:lnTo>
                  <a:lnTo>
                    <a:pt x="997" y="2968"/>
                  </a:lnTo>
                  <a:lnTo>
                    <a:pt x="977" y="2890"/>
                  </a:lnTo>
                  <a:lnTo>
                    <a:pt x="938" y="2812"/>
                  </a:lnTo>
                  <a:lnTo>
                    <a:pt x="860" y="2773"/>
                  </a:lnTo>
                  <a:lnTo>
                    <a:pt x="782" y="2734"/>
                  </a:lnTo>
                  <a:lnTo>
                    <a:pt x="684" y="2656"/>
                  </a:lnTo>
                  <a:lnTo>
                    <a:pt x="606" y="2577"/>
                  </a:lnTo>
                  <a:lnTo>
                    <a:pt x="509" y="2402"/>
                  </a:lnTo>
                  <a:lnTo>
                    <a:pt x="430" y="2226"/>
                  </a:lnTo>
                  <a:lnTo>
                    <a:pt x="411" y="2011"/>
                  </a:lnTo>
                  <a:lnTo>
                    <a:pt x="430" y="1777"/>
                  </a:lnTo>
                  <a:lnTo>
                    <a:pt x="489" y="1445"/>
                  </a:lnTo>
                  <a:lnTo>
                    <a:pt x="548" y="1133"/>
                  </a:lnTo>
                  <a:lnTo>
                    <a:pt x="606" y="899"/>
                  </a:lnTo>
                  <a:lnTo>
                    <a:pt x="665" y="684"/>
                  </a:lnTo>
                  <a:lnTo>
                    <a:pt x="762" y="410"/>
                  </a:lnTo>
                  <a:lnTo>
                    <a:pt x="801" y="313"/>
                  </a:lnTo>
                  <a:lnTo>
                    <a:pt x="840" y="235"/>
                  </a:lnTo>
                  <a:lnTo>
                    <a:pt x="821" y="157"/>
                  </a:lnTo>
                  <a:lnTo>
                    <a:pt x="782" y="79"/>
                  </a:lnTo>
                  <a:lnTo>
                    <a:pt x="723" y="20"/>
                  </a:lnTo>
                  <a:lnTo>
                    <a:pt x="645" y="1"/>
                  </a:lnTo>
                  <a:close/>
                </a:path>
              </a:pathLst>
            </a:custGeom>
            <a:solidFill>
              <a:srgbClr val="283039"/>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2" name="Google Shape;2486;p11">
              <a:extLst>
                <a:ext uri="{FF2B5EF4-FFF2-40B4-BE49-F238E27FC236}">
                  <a16:creationId xmlns:a16="http://schemas.microsoft.com/office/drawing/2014/main" id="{9D599A4E-4FEF-554D-A90F-EE1C2D7DA7C2}"/>
                </a:ext>
              </a:extLst>
            </p:cNvPr>
            <p:cNvSpPr/>
            <p:nvPr/>
          </p:nvSpPr>
          <p:spPr>
            <a:xfrm>
              <a:off x="6379152" y="2263852"/>
              <a:ext cx="240882" cy="29388"/>
            </a:xfrm>
            <a:custGeom>
              <a:avLst/>
              <a:gdLst/>
              <a:ahLst/>
              <a:cxnLst/>
              <a:rect l="l" t="t" r="r" b="b"/>
              <a:pathLst>
                <a:path w="7049" h="860" extrusionOk="0">
                  <a:moveTo>
                    <a:pt x="352" y="0"/>
                  </a:moveTo>
                  <a:lnTo>
                    <a:pt x="274" y="40"/>
                  </a:lnTo>
                  <a:lnTo>
                    <a:pt x="196" y="79"/>
                  </a:lnTo>
                  <a:lnTo>
                    <a:pt x="137" y="118"/>
                  </a:lnTo>
                  <a:lnTo>
                    <a:pt x="79" y="176"/>
                  </a:lnTo>
                  <a:lnTo>
                    <a:pt x="40" y="254"/>
                  </a:lnTo>
                  <a:lnTo>
                    <a:pt x="20" y="332"/>
                  </a:lnTo>
                  <a:lnTo>
                    <a:pt x="1" y="430"/>
                  </a:lnTo>
                  <a:lnTo>
                    <a:pt x="20" y="508"/>
                  </a:lnTo>
                  <a:lnTo>
                    <a:pt x="40" y="586"/>
                  </a:lnTo>
                  <a:lnTo>
                    <a:pt x="79" y="664"/>
                  </a:lnTo>
                  <a:lnTo>
                    <a:pt x="137" y="723"/>
                  </a:lnTo>
                  <a:lnTo>
                    <a:pt x="196" y="781"/>
                  </a:lnTo>
                  <a:lnTo>
                    <a:pt x="274" y="820"/>
                  </a:lnTo>
                  <a:lnTo>
                    <a:pt x="352" y="840"/>
                  </a:lnTo>
                  <a:lnTo>
                    <a:pt x="430" y="859"/>
                  </a:lnTo>
                  <a:lnTo>
                    <a:pt x="6619" y="859"/>
                  </a:lnTo>
                  <a:lnTo>
                    <a:pt x="6697" y="840"/>
                  </a:lnTo>
                  <a:lnTo>
                    <a:pt x="6775" y="820"/>
                  </a:lnTo>
                  <a:lnTo>
                    <a:pt x="6853" y="781"/>
                  </a:lnTo>
                  <a:lnTo>
                    <a:pt x="6911" y="723"/>
                  </a:lnTo>
                  <a:lnTo>
                    <a:pt x="6970" y="664"/>
                  </a:lnTo>
                  <a:lnTo>
                    <a:pt x="7009" y="586"/>
                  </a:lnTo>
                  <a:lnTo>
                    <a:pt x="7029" y="508"/>
                  </a:lnTo>
                  <a:lnTo>
                    <a:pt x="7048" y="430"/>
                  </a:lnTo>
                  <a:lnTo>
                    <a:pt x="7029" y="332"/>
                  </a:lnTo>
                  <a:lnTo>
                    <a:pt x="7009" y="254"/>
                  </a:lnTo>
                  <a:lnTo>
                    <a:pt x="6970" y="176"/>
                  </a:lnTo>
                  <a:lnTo>
                    <a:pt x="6911" y="118"/>
                  </a:lnTo>
                  <a:lnTo>
                    <a:pt x="6853" y="79"/>
                  </a:lnTo>
                  <a:lnTo>
                    <a:pt x="6775" y="40"/>
                  </a:lnTo>
                  <a:lnTo>
                    <a:pt x="6697" y="0"/>
                  </a:lnTo>
                  <a:close/>
                </a:path>
              </a:pathLst>
            </a:custGeom>
            <a:solidFill>
              <a:schemeClr val="lt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3" name="Google Shape;2487;p11">
              <a:extLst>
                <a:ext uri="{FF2B5EF4-FFF2-40B4-BE49-F238E27FC236}">
                  <a16:creationId xmlns:a16="http://schemas.microsoft.com/office/drawing/2014/main" id="{29430896-27D8-BD48-B848-0309EE45CCFB}"/>
                </a:ext>
              </a:extLst>
            </p:cNvPr>
            <p:cNvSpPr/>
            <p:nvPr/>
          </p:nvSpPr>
          <p:spPr>
            <a:xfrm>
              <a:off x="6575947" y="2263852"/>
              <a:ext cx="44083" cy="29388"/>
            </a:xfrm>
            <a:custGeom>
              <a:avLst/>
              <a:gdLst/>
              <a:ahLst/>
              <a:cxnLst/>
              <a:rect l="l" t="t" r="r" b="b"/>
              <a:pathLst>
                <a:path w="1290" h="860" extrusionOk="0">
                  <a:moveTo>
                    <a:pt x="79" y="0"/>
                  </a:moveTo>
                  <a:lnTo>
                    <a:pt x="157" y="40"/>
                  </a:lnTo>
                  <a:lnTo>
                    <a:pt x="235" y="79"/>
                  </a:lnTo>
                  <a:lnTo>
                    <a:pt x="293" y="118"/>
                  </a:lnTo>
                  <a:lnTo>
                    <a:pt x="352" y="176"/>
                  </a:lnTo>
                  <a:lnTo>
                    <a:pt x="391" y="254"/>
                  </a:lnTo>
                  <a:lnTo>
                    <a:pt x="411" y="332"/>
                  </a:lnTo>
                  <a:lnTo>
                    <a:pt x="430" y="430"/>
                  </a:lnTo>
                  <a:lnTo>
                    <a:pt x="411" y="508"/>
                  </a:lnTo>
                  <a:lnTo>
                    <a:pt x="391" y="586"/>
                  </a:lnTo>
                  <a:lnTo>
                    <a:pt x="352" y="664"/>
                  </a:lnTo>
                  <a:lnTo>
                    <a:pt x="293" y="723"/>
                  </a:lnTo>
                  <a:lnTo>
                    <a:pt x="235" y="781"/>
                  </a:lnTo>
                  <a:lnTo>
                    <a:pt x="157" y="820"/>
                  </a:lnTo>
                  <a:lnTo>
                    <a:pt x="79" y="840"/>
                  </a:lnTo>
                  <a:lnTo>
                    <a:pt x="1" y="859"/>
                  </a:lnTo>
                  <a:lnTo>
                    <a:pt x="860" y="859"/>
                  </a:lnTo>
                  <a:lnTo>
                    <a:pt x="938" y="840"/>
                  </a:lnTo>
                  <a:lnTo>
                    <a:pt x="1016" y="820"/>
                  </a:lnTo>
                  <a:lnTo>
                    <a:pt x="1094" y="781"/>
                  </a:lnTo>
                  <a:lnTo>
                    <a:pt x="1152" y="723"/>
                  </a:lnTo>
                  <a:lnTo>
                    <a:pt x="1211" y="664"/>
                  </a:lnTo>
                  <a:lnTo>
                    <a:pt x="1250" y="586"/>
                  </a:lnTo>
                  <a:lnTo>
                    <a:pt x="1270" y="508"/>
                  </a:lnTo>
                  <a:lnTo>
                    <a:pt x="1289" y="430"/>
                  </a:lnTo>
                  <a:lnTo>
                    <a:pt x="1270" y="332"/>
                  </a:lnTo>
                  <a:lnTo>
                    <a:pt x="1250" y="254"/>
                  </a:lnTo>
                  <a:lnTo>
                    <a:pt x="1211" y="176"/>
                  </a:lnTo>
                  <a:lnTo>
                    <a:pt x="1152" y="118"/>
                  </a:lnTo>
                  <a:lnTo>
                    <a:pt x="1094" y="79"/>
                  </a:lnTo>
                  <a:lnTo>
                    <a:pt x="1016" y="40"/>
                  </a:lnTo>
                  <a:lnTo>
                    <a:pt x="938" y="0"/>
                  </a:lnTo>
                  <a:close/>
                </a:path>
              </a:pathLst>
            </a:custGeom>
            <a:solidFill>
              <a:srgbClr val="C2A785"/>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4" name="Google Shape;2488;p11">
              <a:extLst>
                <a:ext uri="{FF2B5EF4-FFF2-40B4-BE49-F238E27FC236}">
                  <a16:creationId xmlns:a16="http://schemas.microsoft.com/office/drawing/2014/main" id="{2DB1D875-947E-754B-84DF-047A861A8AEA}"/>
                </a:ext>
              </a:extLst>
            </p:cNvPr>
            <p:cNvSpPr/>
            <p:nvPr/>
          </p:nvSpPr>
          <p:spPr>
            <a:xfrm>
              <a:off x="6256407" y="2447321"/>
              <a:ext cx="486377" cy="29354"/>
            </a:xfrm>
            <a:custGeom>
              <a:avLst/>
              <a:gdLst/>
              <a:ahLst/>
              <a:cxnLst/>
              <a:rect l="l" t="t" r="r" b="b"/>
              <a:pathLst>
                <a:path w="14233" h="859" extrusionOk="0">
                  <a:moveTo>
                    <a:pt x="430" y="0"/>
                  </a:moveTo>
                  <a:lnTo>
                    <a:pt x="352" y="20"/>
                  </a:lnTo>
                  <a:lnTo>
                    <a:pt x="274" y="39"/>
                  </a:lnTo>
                  <a:lnTo>
                    <a:pt x="196" y="78"/>
                  </a:lnTo>
                  <a:lnTo>
                    <a:pt x="137" y="137"/>
                  </a:lnTo>
                  <a:lnTo>
                    <a:pt x="79" y="195"/>
                  </a:lnTo>
                  <a:lnTo>
                    <a:pt x="40" y="273"/>
                  </a:lnTo>
                  <a:lnTo>
                    <a:pt x="20" y="351"/>
                  </a:lnTo>
                  <a:lnTo>
                    <a:pt x="1" y="430"/>
                  </a:lnTo>
                  <a:lnTo>
                    <a:pt x="20" y="527"/>
                  </a:lnTo>
                  <a:lnTo>
                    <a:pt x="40" y="605"/>
                  </a:lnTo>
                  <a:lnTo>
                    <a:pt x="79" y="683"/>
                  </a:lnTo>
                  <a:lnTo>
                    <a:pt x="137" y="742"/>
                  </a:lnTo>
                  <a:lnTo>
                    <a:pt x="196" y="781"/>
                  </a:lnTo>
                  <a:lnTo>
                    <a:pt x="274" y="839"/>
                  </a:lnTo>
                  <a:lnTo>
                    <a:pt x="352" y="859"/>
                  </a:lnTo>
                  <a:lnTo>
                    <a:pt x="13881" y="859"/>
                  </a:lnTo>
                  <a:lnTo>
                    <a:pt x="13959" y="839"/>
                  </a:lnTo>
                  <a:lnTo>
                    <a:pt x="14037" y="781"/>
                  </a:lnTo>
                  <a:lnTo>
                    <a:pt x="14095" y="742"/>
                  </a:lnTo>
                  <a:lnTo>
                    <a:pt x="14154" y="683"/>
                  </a:lnTo>
                  <a:lnTo>
                    <a:pt x="14193" y="605"/>
                  </a:lnTo>
                  <a:lnTo>
                    <a:pt x="14213" y="527"/>
                  </a:lnTo>
                  <a:lnTo>
                    <a:pt x="14232" y="430"/>
                  </a:lnTo>
                  <a:lnTo>
                    <a:pt x="14213" y="351"/>
                  </a:lnTo>
                  <a:lnTo>
                    <a:pt x="14193" y="273"/>
                  </a:lnTo>
                  <a:lnTo>
                    <a:pt x="14154" y="195"/>
                  </a:lnTo>
                  <a:lnTo>
                    <a:pt x="14095" y="137"/>
                  </a:lnTo>
                  <a:lnTo>
                    <a:pt x="14037" y="78"/>
                  </a:lnTo>
                  <a:lnTo>
                    <a:pt x="13959" y="39"/>
                  </a:lnTo>
                  <a:lnTo>
                    <a:pt x="13881" y="20"/>
                  </a:lnTo>
                  <a:lnTo>
                    <a:pt x="13803" y="0"/>
                  </a:lnTo>
                  <a:close/>
                </a:path>
              </a:pathLst>
            </a:custGeom>
            <a:solidFill>
              <a:schemeClr val="accent3"/>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5" name="Google Shape;2489;p11">
              <a:extLst>
                <a:ext uri="{FF2B5EF4-FFF2-40B4-BE49-F238E27FC236}">
                  <a16:creationId xmlns:a16="http://schemas.microsoft.com/office/drawing/2014/main" id="{8AD6E4D9-EA61-754F-9665-60FAC9EA9606}"/>
                </a:ext>
              </a:extLst>
            </p:cNvPr>
            <p:cNvSpPr/>
            <p:nvPr/>
          </p:nvSpPr>
          <p:spPr>
            <a:xfrm>
              <a:off x="6698692" y="2447321"/>
              <a:ext cx="44083" cy="29354"/>
            </a:xfrm>
            <a:custGeom>
              <a:avLst/>
              <a:gdLst/>
              <a:ahLst/>
              <a:cxnLst/>
              <a:rect l="l" t="t" r="r" b="b"/>
              <a:pathLst>
                <a:path w="1290" h="859" extrusionOk="0">
                  <a:moveTo>
                    <a:pt x="1" y="0"/>
                  </a:moveTo>
                  <a:lnTo>
                    <a:pt x="79" y="20"/>
                  </a:lnTo>
                  <a:lnTo>
                    <a:pt x="157" y="39"/>
                  </a:lnTo>
                  <a:lnTo>
                    <a:pt x="235" y="78"/>
                  </a:lnTo>
                  <a:lnTo>
                    <a:pt x="294" y="137"/>
                  </a:lnTo>
                  <a:lnTo>
                    <a:pt x="352" y="195"/>
                  </a:lnTo>
                  <a:lnTo>
                    <a:pt x="391" y="273"/>
                  </a:lnTo>
                  <a:lnTo>
                    <a:pt x="411" y="351"/>
                  </a:lnTo>
                  <a:lnTo>
                    <a:pt x="430" y="430"/>
                  </a:lnTo>
                  <a:lnTo>
                    <a:pt x="411" y="527"/>
                  </a:lnTo>
                  <a:lnTo>
                    <a:pt x="391" y="605"/>
                  </a:lnTo>
                  <a:lnTo>
                    <a:pt x="352" y="683"/>
                  </a:lnTo>
                  <a:lnTo>
                    <a:pt x="294" y="742"/>
                  </a:lnTo>
                  <a:lnTo>
                    <a:pt x="235" y="781"/>
                  </a:lnTo>
                  <a:lnTo>
                    <a:pt x="157" y="839"/>
                  </a:lnTo>
                  <a:lnTo>
                    <a:pt x="79" y="859"/>
                  </a:lnTo>
                  <a:lnTo>
                    <a:pt x="938" y="859"/>
                  </a:lnTo>
                  <a:lnTo>
                    <a:pt x="1016" y="839"/>
                  </a:lnTo>
                  <a:lnTo>
                    <a:pt x="1094" y="781"/>
                  </a:lnTo>
                  <a:lnTo>
                    <a:pt x="1152" y="742"/>
                  </a:lnTo>
                  <a:lnTo>
                    <a:pt x="1211" y="683"/>
                  </a:lnTo>
                  <a:lnTo>
                    <a:pt x="1250" y="605"/>
                  </a:lnTo>
                  <a:lnTo>
                    <a:pt x="1270" y="527"/>
                  </a:lnTo>
                  <a:lnTo>
                    <a:pt x="1289" y="430"/>
                  </a:lnTo>
                  <a:lnTo>
                    <a:pt x="1270" y="351"/>
                  </a:lnTo>
                  <a:lnTo>
                    <a:pt x="1250" y="273"/>
                  </a:lnTo>
                  <a:lnTo>
                    <a:pt x="1211" y="195"/>
                  </a:lnTo>
                  <a:lnTo>
                    <a:pt x="1152" y="137"/>
                  </a:lnTo>
                  <a:lnTo>
                    <a:pt x="1094" y="78"/>
                  </a:lnTo>
                  <a:lnTo>
                    <a:pt x="1016" y="39"/>
                  </a:lnTo>
                  <a:lnTo>
                    <a:pt x="938" y="20"/>
                  </a:lnTo>
                  <a:lnTo>
                    <a:pt x="860" y="0"/>
                  </a:lnTo>
                  <a:close/>
                </a:path>
              </a:pathLst>
            </a:custGeom>
            <a:solidFill>
              <a:srgbClr val="84AF5A"/>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6" name="Google Shape;2490;p11">
              <a:extLst>
                <a:ext uri="{FF2B5EF4-FFF2-40B4-BE49-F238E27FC236}">
                  <a16:creationId xmlns:a16="http://schemas.microsoft.com/office/drawing/2014/main" id="{676B49E4-7E43-B147-B79F-80B8ADE3AA51}"/>
                </a:ext>
              </a:extLst>
            </p:cNvPr>
            <p:cNvSpPr/>
            <p:nvPr/>
          </p:nvSpPr>
          <p:spPr>
            <a:xfrm>
              <a:off x="6303769" y="2061726"/>
              <a:ext cx="78768" cy="58743"/>
            </a:xfrm>
            <a:custGeom>
              <a:avLst/>
              <a:gdLst/>
              <a:ahLst/>
              <a:cxnLst/>
              <a:rect l="l" t="t" r="r" b="b"/>
              <a:pathLst>
                <a:path w="2305" h="1719" extrusionOk="0">
                  <a:moveTo>
                    <a:pt x="1" y="0"/>
                  </a:moveTo>
                  <a:lnTo>
                    <a:pt x="1" y="566"/>
                  </a:lnTo>
                  <a:lnTo>
                    <a:pt x="20" y="684"/>
                  </a:lnTo>
                  <a:lnTo>
                    <a:pt x="40" y="801"/>
                  </a:lnTo>
                  <a:lnTo>
                    <a:pt x="98" y="1015"/>
                  </a:lnTo>
                  <a:lnTo>
                    <a:pt x="196" y="1211"/>
                  </a:lnTo>
                  <a:lnTo>
                    <a:pt x="352" y="1386"/>
                  </a:lnTo>
                  <a:lnTo>
                    <a:pt x="508" y="1523"/>
                  </a:lnTo>
                  <a:lnTo>
                    <a:pt x="703" y="1621"/>
                  </a:lnTo>
                  <a:lnTo>
                    <a:pt x="918" y="1699"/>
                  </a:lnTo>
                  <a:lnTo>
                    <a:pt x="1035" y="1718"/>
                  </a:lnTo>
                  <a:lnTo>
                    <a:pt x="1270" y="1718"/>
                  </a:lnTo>
                  <a:lnTo>
                    <a:pt x="1387" y="1699"/>
                  </a:lnTo>
                  <a:lnTo>
                    <a:pt x="1601" y="1621"/>
                  </a:lnTo>
                  <a:lnTo>
                    <a:pt x="1797" y="1523"/>
                  </a:lnTo>
                  <a:lnTo>
                    <a:pt x="1972" y="1386"/>
                  </a:lnTo>
                  <a:lnTo>
                    <a:pt x="2109" y="1211"/>
                  </a:lnTo>
                  <a:lnTo>
                    <a:pt x="2207" y="1015"/>
                  </a:lnTo>
                  <a:lnTo>
                    <a:pt x="2285" y="801"/>
                  </a:lnTo>
                  <a:lnTo>
                    <a:pt x="2285" y="684"/>
                  </a:lnTo>
                  <a:lnTo>
                    <a:pt x="2304" y="566"/>
                  </a:lnTo>
                  <a:lnTo>
                    <a:pt x="2304" y="0"/>
                  </a:lnTo>
                  <a:close/>
                </a:path>
              </a:pathLst>
            </a:custGeom>
            <a:solidFill>
              <a:srgbClr val="9BE1F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7" name="Google Shape;2491;p11">
              <a:extLst>
                <a:ext uri="{FF2B5EF4-FFF2-40B4-BE49-F238E27FC236}">
                  <a16:creationId xmlns:a16="http://schemas.microsoft.com/office/drawing/2014/main" id="{CEEB0785-9865-604E-B2F4-9411BCDB97B6}"/>
                </a:ext>
              </a:extLst>
            </p:cNvPr>
            <p:cNvSpPr/>
            <p:nvPr/>
          </p:nvSpPr>
          <p:spPr>
            <a:xfrm>
              <a:off x="6382501" y="2061726"/>
              <a:ext cx="78084" cy="58743"/>
            </a:xfrm>
            <a:custGeom>
              <a:avLst/>
              <a:gdLst/>
              <a:ahLst/>
              <a:cxnLst/>
              <a:rect l="l" t="t" r="r" b="b"/>
              <a:pathLst>
                <a:path w="2285" h="1719" extrusionOk="0">
                  <a:moveTo>
                    <a:pt x="0" y="0"/>
                  </a:moveTo>
                  <a:lnTo>
                    <a:pt x="0" y="566"/>
                  </a:lnTo>
                  <a:lnTo>
                    <a:pt x="0" y="684"/>
                  </a:lnTo>
                  <a:lnTo>
                    <a:pt x="20" y="801"/>
                  </a:lnTo>
                  <a:lnTo>
                    <a:pt x="78" y="1015"/>
                  </a:lnTo>
                  <a:lnTo>
                    <a:pt x="195" y="1211"/>
                  </a:lnTo>
                  <a:lnTo>
                    <a:pt x="332" y="1386"/>
                  </a:lnTo>
                  <a:lnTo>
                    <a:pt x="508" y="1523"/>
                  </a:lnTo>
                  <a:lnTo>
                    <a:pt x="684" y="1621"/>
                  </a:lnTo>
                  <a:lnTo>
                    <a:pt x="898" y="1699"/>
                  </a:lnTo>
                  <a:lnTo>
                    <a:pt x="1015" y="1718"/>
                  </a:lnTo>
                  <a:lnTo>
                    <a:pt x="1250" y="1718"/>
                  </a:lnTo>
                  <a:lnTo>
                    <a:pt x="1367" y="1699"/>
                  </a:lnTo>
                  <a:lnTo>
                    <a:pt x="1582" y="1621"/>
                  </a:lnTo>
                  <a:lnTo>
                    <a:pt x="1777" y="1523"/>
                  </a:lnTo>
                  <a:lnTo>
                    <a:pt x="1952" y="1386"/>
                  </a:lnTo>
                  <a:lnTo>
                    <a:pt x="2089" y="1211"/>
                  </a:lnTo>
                  <a:lnTo>
                    <a:pt x="2187" y="1015"/>
                  </a:lnTo>
                  <a:lnTo>
                    <a:pt x="2265" y="801"/>
                  </a:lnTo>
                  <a:lnTo>
                    <a:pt x="2284" y="684"/>
                  </a:lnTo>
                  <a:lnTo>
                    <a:pt x="2284" y="566"/>
                  </a:lnTo>
                  <a:lnTo>
                    <a:pt x="2284" y="0"/>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8" name="Google Shape;2492;p11">
              <a:extLst>
                <a:ext uri="{FF2B5EF4-FFF2-40B4-BE49-F238E27FC236}">
                  <a16:creationId xmlns:a16="http://schemas.microsoft.com/office/drawing/2014/main" id="{50468208-819C-C744-AC7C-ADA48AD44E48}"/>
                </a:ext>
              </a:extLst>
            </p:cNvPr>
            <p:cNvSpPr/>
            <p:nvPr/>
          </p:nvSpPr>
          <p:spPr>
            <a:xfrm>
              <a:off x="6460549" y="2061726"/>
              <a:ext cx="78084" cy="58743"/>
            </a:xfrm>
            <a:custGeom>
              <a:avLst/>
              <a:gdLst/>
              <a:ahLst/>
              <a:cxnLst/>
              <a:rect l="l" t="t" r="r" b="b"/>
              <a:pathLst>
                <a:path w="2285" h="1719" extrusionOk="0">
                  <a:moveTo>
                    <a:pt x="0" y="0"/>
                  </a:moveTo>
                  <a:lnTo>
                    <a:pt x="0" y="566"/>
                  </a:lnTo>
                  <a:lnTo>
                    <a:pt x="0" y="684"/>
                  </a:lnTo>
                  <a:lnTo>
                    <a:pt x="20" y="801"/>
                  </a:lnTo>
                  <a:lnTo>
                    <a:pt x="98" y="1015"/>
                  </a:lnTo>
                  <a:lnTo>
                    <a:pt x="196" y="1211"/>
                  </a:lnTo>
                  <a:lnTo>
                    <a:pt x="332" y="1386"/>
                  </a:lnTo>
                  <a:lnTo>
                    <a:pt x="508" y="1523"/>
                  </a:lnTo>
                  <a:lnTo>
                    <a:pt x="703" y="1621"/>
                  </a:lnTo>
                  <a:lnTo>
                    <a:pt x="918" y="1699"/>
                  </a:lnTo>
                  <a:lnTo>
                    <a:pt x="1035" y="1718"/>
                  </a:lnTo>
                  <a:lnTo>
                    <a:pt x="1269" y="1718"/>
                  </a:lnTo>
                  <a:lnTo>
                    <a:pt x="1367" y="1699"/>
                  </a:lnTo>
                  <a:lnTo>
                    <a:pt x="1582" y="1621"/>
                  </a:lnTo>
                  <a:lnTo>
                    <a:pt x="1777" y="1523"/>
                  </a:lnTo>
                  <a:lnTo>
                    <a:pt x="1953" y="1386"/>
                  </a:lnTo>
                  <a:lnTo>
                    <a:pt x="2089" y="1211"/>
                  </a:lnTo>
                  <a:lnTo>
                    <a:pt x="2206" y="1015"/>
                  </a:lnTo>
                  <a:lnTo>
                    <a:pt x="2265" y="801"/>
                  </a:lnTo>
                  <a:lnTo>
                    <a:pt x="2284" y="684"/>
                  </a:lnTo>
                  <a:lnTo>
                    <a:pt x="2284" y="566"/>
                  </a:lnTo>
                  <a:lnTo>
                    <a:pt x="2284" y="0"/>
                  </a:lnTo>
                  <a:close/>
                </a:path>
              </a:pathLst>
            </a:custGeom>
            <a:solidFill>
              <a:srgbClr val="9BE1F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9" name="Google Shape;2493;p11">
              <a:extLst>
                <a:ext uri="{FF2B5EF4-FFF2-40B4-BE49-F238E27FC236}">
                  <a16:creationId xmlns:a16="http://schemas.microsoft.com/office/drawing/2014/main" id="{839435BA-3B3C-B346-BFA2-0A855273C2C4}"/>
                </a:ext>
              </a:extLst>
            </p:cNvPr>
            <p:cNvSpPr/>
            <p:nvPr/>
          </p:nvSpPr>
          <p:spPr>
            <a:xfrm>
              <a:off x="6538598" y="2061726"/>
              <a:ext cx="78084" cy="58743"/>
            </a:xfrm>
            <a:custGeom>
              <a:avLst/>
              <a:gdLst/>
              <a:ahLst/>
              <a:cxnLst/>
              <a:rect l="l" t="t" r="r" b="b"/>
              <a:pathLst>
                <a:path w="2285" h="1719" extrusionOk="0">
                  <a:moveTo>
                    <a:pt x="0" y="0"/>
                  </a:moveTo>
                  <a:lnTo>
                    <a:pt x="0" y="566"/>
                  </a:lnTo>
                  <a:lnTo>
                    <a:pt x="0" y="684"/>
                  </a:lnTo>
                  <a:lnTo>
                    <a:pt x="20" y="801"/>
                  </a:lnTo>
                  <a:lnTo>
                    <a:pt x="98" y="1015"/>
                  </a:lnTo>
                  <a:lnTo>
                    <a:pt x="196" y="1211"/>
                  </a:lnTo>
                  <a:lnTo>
                    <a:pt x="332" y="1386"/>
                  </a:lnTo>
                  <a:lnTo>
                    <a:pt x="508" y="1523"/>
                  </a:lnTo>
                  <a:lnTo>
                    <a:pt x="703" y="1621"/>
                  </a:lnTo>
                  <a:lnTo>
                    <a:pt x="918" y="1699"/>
                  </a:lnTo>
                  <a:lnTo>
                    <a:pt x="1035" y="1718"/>
                  </a:lnTo>
                  <a:lnTo>
                    <a:pt x="1269" y="1718"/>
                  </a:lnTo>
                  <a:lnTo>
                    <a:pt x="1386" y="1699"/>
                  </a:lnTo>
                  <a:lnTo>
                    <a:pt x="1601" y="1621"/>
                  </a:lnTo>
                  <a:lnTo>
                    <a:pt x="1796" y="1523"/>
                  </a:lnTo>
                  <a:lnTo>
                    <a:pt x="1953" y="1386"/>
                  </a:lnTo>
                  <a:lnTo>
                    <a:pt x="2089" y="1211"/>
                  </a:lnTo>
                  <a:lnTo>
                    <a:pt x="2206" y="1015"/>
                  </a:lnTo>
                  <a:lnTo>
                    <a:pt x="2265" y="801"/>
                  </a:lnTo>
                  <a:lnTo>
                    <a:pt x="2284" y="684"/>
                  </a:lnTo>
                  <a:lnTo>
                    <a:pt x="2284" y="566"/>
                  </a:lnTo>
                  <a:lnTo>
                    <a:pt x="2284" y="0"/>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0" name="Google Shape;2494;p11">
              <a:extLst>
                <a:ext uri="{FF2B5EF4-FFF2-40B4-BE49-F238E27FC236}">
                  <a16:creationId xmlns:a16="http://schemas.microsoft.com/office/drawing/2014/main" id="{ED8E2A31-BBC4-AC44-833C-93988D1F758D}"/>
                </a:ext>
              </a:extLst>
            </p:cNvPr>
            <p:cNvSpPr/>
            <p:nvPr/>
          </p:nvSpPr>
          <p:spPr>
            <a:xfrm>
              <a:off x="6616646" y="2061726"/>
              <a:ext cx="78768" cy="58743"/>
            </a:xfrm>
            <a:custGeom>
              <a:avLst/>
              <a:gdLst/>
              <a:ahLst/>
              <a:cxnLst/>
              <a:rect l="l" t="t" r="r" b="b"/>
              <a:pathLst>
                <a:path w="2305" h="1719" extrusionOk="0">
                  <a:moveTo>
                    <a:pt x="0" y="0"/>
                  </a:moveTo>
                  <a:lnTo>
                    <a:pt x="0" y="566"/>
                  </a:lnTo>
                  <a:lnTo>
                    <a:pt x="20" y="684"/>
                  </a:lnTo>
                  <a:lnTo>
                    <a:pt x="40" y="801"/>
                  </a:lnTo>
                  <a:lnTo>
                    <a:pt x="98" y="1015"/>
                  </a:lnTo>
                  <a:lnTo>
                    <a:pt x="196" y="1211"/>
                  </a:lnTo>
                  <a:lnTo>
                    <a:pt x="352" y="1386"/>
                  </a:lnTo>
                  <a:lnTo>
                    <a:pt x="508" y="1523"/>
                  </a:lnTo>
                  <a:lnTo>
                    <a:pt x="703" y="1621"/>
                  </a:lnTo>
                  <a:lnTo>
                    <a:pt x="918" y="1699"/>
                  </a:lnTo>
                  <a:lnTo>
                    <a:pt x="1035" y="1718"/>
                  </a:lnTo>
                  <a:lnTo>
                    <a:pt x="1269" y="1718"/>
                  </a:lnTo>
                  <a:lnTo>
                    <a:pt x="1387" y="1699"/>
                  </a:lnTo>
                  <a:lnTo>
                    <a:pt x="1601" y="1621"/>
                  </a:lnTo>
                  <a:lnTo>
                    <a:pt x="1796" y="1523"/>
                  </a:lnTo>
                  <a:lnTo>
                    <a:pt x="1953" y="1386"/>
                  </a:lnTo>
                  <a:lnTo>
                    <a:pt x="2109" y="1211"/>
                  </a:lnTo>
                  <a:lnTo>
                    <a:pt x="2206" y="1015"/>
                  </a:lnTo>
                  <a:lnTo>
                    <a:pt x="2265" y="801"/>
                  </a:lnTo>
                  <a:lnTo>
                    <a:pt x="2285" y="684"/>
                  </a:lnTo>
                  <a:lnTo>
                    <a:pt x="2304" y="566"/>
                  </a:lnTo>
                  <a:lnTo>
                    <a:pt x="2304" y="0"/>
                  </a:lnTo>
                  <a:close/>
                </a:path>
              </a:pathLst>
            </a:custGeom>
            <a:solidFill>
              <a:srgbClr val="9BE1F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1" name="Google Shape;2495;p11">
              <a:extLst>
                <a:ext uri="{FF2B5EF4-FFF2-40B4-BE49-F238E27FC236}">
                  <a16:creationId xmlns:a16="http://schemas.microsoft.com/office/drawing/2014/main" id="{AD1C671C-F9D5-364F-8221-18C803E38D78}"/>
                </a:ext>
              </a:extLst>
            </p:cNvPr>
            <p:cNvSpPr/>
            <p:nvPr/>
          </p:nvSpPr>
          <p:spPr>
            <a:xfrm>
              <a:off x="6641318" y="2061726"/>
              <a:ext cx="54095" cy="58743"/>
            </a:xfrm>
            <a:custGeom>
              <a:avLst/>
              <a:gdLst/>
              <a:ahLst/>
              <a:cxnLst/>
              <a:rect l="l" t="t" r="r" b="b"/>
              <a:pathLst>
                <a:path w="1583" h="1719" extrusionOk="0">
                  <a:moveTo>
                    <a:pt x="723" y="0"/>
                  </a:moveTo>
                  <a:lnTo>
                    <a:pt x="723" y="566"/>
                  </a:lnTo>
                  <a:lnTo>
                    <a:pt x="704" y="762"/>
                  </a:lnTo>
                  <a:lnTo>
                    <a:pt x="665" y="918"/>
                  </a:lnTo>
                  <a:lnTo>
                    <a:pt x="606" y="1074"/>
                  </a:lnTo>
                  <a:lnTo>
                    <a:pt x="508" y="1230"/>
                  </a:lnTo>
                  <a:lnTo>
                    <a:pt x="411" y="1347"/>
                  </a:lnTo>
                  <a:lnTo>
                    <a:pt x="294" y="1464"/>
                  </a:lnTo>
                  <a:lnTo>
                    <a:pt x="157" y="1562"/>
                  </a:lnTo>
                  <a:lnTo>
                    <a:pt x="1" y="1640"/>
                  </a:lnTo>
                  <a:lnTo>
                    <a:pt x="216" y="1699"/>
                  </a:lnTo>
                  <a:lnTo>
                    <a:pt x="430" y="1718"/>
                  </a:lnTo>
                  <a:lnTo>
                    <a:pt x="547" y="1718"/>
                  </a:lnTo>
                  <a:lnTo>
                    <a:pt x="665" y="1699"/>
                  </a:lnTo>
                  <a:lnTo>
                    <a:pt x="879" y="1621"/>
                  </a:lnTo>
                  <a:lnTo>
                    <a:pt x="1074" y="1523"/>
                  </a:lnTo>
                  <a:lnTo>
                    <a:pt x="1231" y="1386"/>
                  </a:lnTo>
                  <a:lnTo>
                    <a:pt x="1387" y="1211"/>
                  </a:lnTo>
                  <a:lnTo>
                    <a:pt x="1484" y="1015"/>
                  </a:lnTo>
                  <a:lnTo>
                    <a:pt x="1543" y="801"/>
                  </a:lnTo>
                  <a:lnTo>
                    <a:pt x="1563" y="684"/>
                  </a:lnTo>
                  <a:lnTo>
                    <a:pt x="1582" y="566"/>
                  </a:lnTo>
                  <a:lnTo>
                    <a:pt x="1582" y="0"/>
                  </a:lnTo>
                  <a:close/>
                </a:path>
              </a:pathLst>
            </a:custGeom>
            <a:solidFill>
              <a:srgbClr val="83CFDB"/>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2" name="Google Shape;2496;p11">
              <a:extLst>
                <a:ext uri="{FF2B5EF4-FFF2-40B4-BE49-F238E27FC236}">
                  <a16:creationId xmlns:a16="http://schemas.microsoft.com/office/drawing/2014/main" id="{39918585-1D0D-EA48-85A2-D495772BA4BE}"/>
                </a:ext>
              </a:extLst>
            </p:cNvPr>
            <p:cNvSpPr/>
            <p:nvPr/>
          </p:nvSpPr>
          <p:spPr>
            <a:xfrm>
              <a:off x="6303769" y="1990991"/>
              <a:ext cx="192152" cy="70771"/>
            </a:xfrm>
            <a:custGeom>
              <a:avLst/>
              <a:gdLst/>
              <a:ahLst/>
              <a:cxnLst/>
              <a:rect l="l" t="t" r="r" b="b"/>
              <a:pathLst>
                <a:path w="5623" h="2071" extrusionOk="0">
                  <a:moveTo>
                    <a:pt x="5545" y="1"/>
                  </a:moveTo>
                  <a:lnTo>
                    <a:pt x="5467" y="20"/>
                  </a:lnTo>
                  <a:lnTo>
                    <a:pt x="1" y="2070"/>
                  </a:lnTo>
                  <a:lnTo>
                    <a:pt x="2929" y="2070"/>
                  </a:lnTo>
                  <a:lnTo>
                    <a:pt x="5623" y="1"/>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3" name="Google Shape;2497;p11">
              <a:extLst>
                <a:ext uri="{FF2B5EF4-FFF2-40B4-BE49-F238E27FC236}">
                  <a16:creationId xmlns:a16="http://schemas.microsoft.com/office/drawing/2014/main" id="{A692527F-3A18-0446-AA2F-E7C51DA24D6D}"/>
                </a:ext>
              </a:extLst>
            </p:cNvPr>
            <p:cNvSpPr/>
            <p:nvPr/>
          </p:nvSpPr>
          <p:spPr>
            <a:xfrm>
              <a:off x="6382501" y="1990991"/>
              <a:ext cx="116118" cy="70771"/>
            </a:xfrm>
            <a:custGeom>
              <a:avLst/>
              <a:gdLst/>
              <a:ahLst/>
              <a:cxnLst/>
              <a:rect l="l" t="t" r="r" b="b"/>
              <a:pathLst>
                <a:path w="3398" h="2071" extrusionOk="0">
                  <a:moveTo>
                    <a:pt x="3319" y="1"/>
                  </a:moveTo>
                  <a:lnTo>
                    <a:pt x="0" y="2070"/>
                  </a:lnTo>
                  <a:lnTo>
                    <a:pt x="2889" y="2070"/>
                  </a:lnTo>
                  <a:lnTo>
                    <a:pt x="3397" y="1"/>
                  </a:lnTo>
                  <a:close/>
                </a:path>
              </a:pathLst>
            </a:custGeom>
            <a:solidFill>
              <a:srgbClr val="9BE1F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4" name="Google Shape;2498;p11">
              <a:extLst>
                <a:ext uri="{FF2B5EF4-FFF2-40B4-BE49-F238E27FC236}">
                  <a16:creationId xmlns:a16="http://schemas.microsoft.com/office/drawing/2014/main" id="{C7020E79-BA93-804E-85D6-DF367F29C1A7}"/>
                </a:ext>
              </a:extLst>
            </p:cNvPr>
            <p:cNvSpPr/>
            <p:nvPr/>
          </p:nvSpPr>
          <p:spPr>
            <a:xfrm>
              <a:off x="6500564" y="1990991"/>
              <a:ext cx="116118" cy="70771"/>
            </a:xfrm>
            <a:custGeom>
              <a:avLst/>
              <a:gdLst/>
              <a:ahLst/>
              <a:cxnLst/>
              <a:rect l="l" t="t" r="r" b="b"/>
              <a:pathLst>
                <a:path w="3398" h="2071" extrusionOk="0">
                  <a:moveTo>
                    <a:pt x="1" y="1"/>
                  </a:moveTo>
                  <a:lnTo>
                    <a:pt x="469" y="2070"/>
                  </a:lnTo>
                  <a:lnTo>
                    <a:pt x="3397" y="2070"/>
                  </a:lnTo>
                  <a:lnTo>
                    <a:pt x="79" y="1"/>
                  </a:lnTo>
                  <a:close/>
                </a:path>
              </a:pathLst>
            </a:custGeom>
            <a:solidFill>
              <a:srgbClr val="9BE1F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5" name="Google Shape;2499;p11">
              <a:extLst>
                <a:ext uri="{FF2B5EF4-FFF2-40B4-BE49-F238E27FC236}">
                  <a16:creationId xmlns:a16="http://schemas.microsoft.com/office/drawing/2014/main" id="{828E2540-DAEC-A94D-9DA3-CE972BF441BD}"/>
                </a:ext>
              </a:extLst>
            </p:cNvPr>
            <p:cNvSpPr/>
            <p:nvPr/>
          </p:nvSpPr>
          <p:spPr>
            <a:xfrm>
              <a:off x="6256407" y="2333905"/>
              <a:ext cx="117451" cy="29388"/>
            </a:xfrm>
            <a:custGeom>
              <a:avLst/>
              <a:gdLst/>
              <a:ahLst/>
              <a:cxnLst/>
              <a:rect l="l" t="t" r="r" b="b"/>
              <a:pathLst>
                <a:path w="3437" h="860" extrusionOk="0">
                  <a:moveTo>
                    <a:pt x="352" y="0"/>
                  </a:moveTo>
                  <a:lnTo>
                    <a:pt x="274" y="39"/>
                  </a:lnTo>
                  <a:lnTo>
                    <a:pt x="196" y="78"/>
                  </a:lnTo>
                  <a:lnTo>
                    <a:pt x="137" y="117"/>
                  </a:lnTo>
                  <a:lnTo>
                    <a:pt x="79" y="195"/>
                  </a:lnTo>
                  <a:lnTo>
                    <a:pt x="40" y="254"/>
                  </a:lnTo>
                  <a:lnTo>
                    <a:pt x="20" y="332"/>
                  </a:lnTo>
                  <a:lnTo>
                    <a:pt x="1" y="430"/>
                  </a:lnTo>
                  <a:lnTo>
                    <a:pt x="20" y="508"/>
                  </a:lnTo>
                  <a:lnTo>
                    <a:pt x="40" y="586"/>
                  </a:lnTo>
                  <a:lnTo>
                    <a:pt x="79" y="664"/>
                  </a:lnTo>
                  <a:lnTo>
                    <a:pt x="137" y="723"/>
                  </a:lnTo>
                  <a:lnTo>
                    <a:pt x="196" y="781"/>
                  </a:lnTo>
                  <a:lnTo>
                    <a:pt x="274" y="820"/>
                  </a:lnTo>
                  <a:lnTo>
                    <a:pt x="352" y="840"/>
                  </a:lnTo>
                  <a:lnTo>
                    <a:pt x="430" y="859"/>
                  </a:lnTo>
                  <a:lnTo>
                    <a:pt x="3007" y="859"/>
                  </a:lnTo>
                  <a:lnTo>
                    <a:pt x="3105" y="840"/>
                  </a:lnTo>
                  <a:lnTo>
                    <a:pt x="3183" y="820"/>
                  </a:lnTo>
                  <a:lnTo>
                    <a:pt x="3261" y="781"/>
                  </a:lnTo>
                  <a:lnTo>
                    <a:pt x="3319" y="723"/>
                  </a:lnTo>
                  <a:lnTo>
                    <a:pt x="3358" y="664"/>
                  </a:lnTo>
                  <a:lnTo>
                    <a:pt x="3417" y="586"/>
                  </a:lnTo>
                  <a:lnTo>
                    <a:pt x="3436" y="508"/>
                  </a:lnTo>
                  <a:lnTo>
                    <a:pt x="3436" y="430"/>
                  </a:lnTo>
                  <a:lnTo>
                    <a:pt x="3436" y="332"/>
                  </a:lnTo>
                  <a:lnTo>
                    <a:pt x="3417" y="254"/>
                  </a:lnTo>
                  <a:lnTo>
                    <a:pt x="3358" y="195"/>
                  </a:lnTo>
                  <a:lnTo>
                    <a:pt x="3319" y="117"/>
                  </a:lnTo>
                  <a:lnTo>
                    <a:pt x="3261" y="78"/>
                  </a:lnTo>
                  <a:lnTo>
                    <a:pt x="3183" y="39"/>
                  </a:lnTo>
                  <a:lnTo>
                    <a:pt x="3105" y="0"/>
                  </a:lnTo>
                  <a:close/>
                </a:path>
              </a:pathLst>
            </a:custGeom>
            <a:solidFill>
              <a:schemeClr val="lt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6" name="Google Shape;2500;p11">
              <a:extLst>
                <a:ext uri="{FF2B5EF4-FFF2-40B4-BE49-F238E27FC236}">
                  <a16:creationId xmlns:a16="http://schemas.microsoft.com/office/drawing/2014/main" id="{A48D50AB-F305-B242-A92A-A409DAD69BBE}"/>
                </a:ext>
              </a:extLst>
            </p:cNvPr>
            <p:cNvSpPr/>
            <p:nvPr/>
          </p:nvSpPr>
          <p:spPr>
            <a:xfrm>
              <a:off x="6329808" y="2333905"/>
              <a:ext cx="44048" cy="29388"/>
            </a:xfrm>
            <a:custGeom>
              <a:avLst/>
              <a:gdLst/>
              <a:ahLst/>
              <a:cxnLst/>
              <a:rect l="l" t="t" r="r" b="b"/>
              <a:pathLst>
                <a:path w="1289" h="860" extrusionOk="0">
                  <a:moveTo>
                    <a:pt x="98" y="0"/>
                  </a:moveTo>
                  <a:lnTo>
                    <a:pt x="176" y="39"/>
                  </a:lnTo>
                  <a:lnTo>
                    <a:pt x="254" y="78"/>
                  </a:lnTo>
                  <a:lnTo>
                    <a:pt x="312" y="117"/>
                  </a:lnTo>
                  <a:lnTo>
                    <a:pt x="371" y="195"/>
                  </a:lnTo>
                  <a:lnTo>
                    <a:pt x="410" y="254"/>
                  </a:lnTo>
                  <a:lnTo>
                    <a:pt x="429" y="332"/>
                  </a:lnTo>
                  <a:lnTo>
                    <a:pt x="429" y="430"/>
                  </a:lnTo>
                  <a:lnTo>
                    <a:pt x="429" y="508"/>
                  </a:lnTo>
                  <a:lnTo>
                    <a:pt x="410" y="586"/>
                  </a:lnTo>
                  <a:lnTo>
                    <a:pt x="371" y="664"/>
                  </a:lnTo>
                  <a:lnTo>
                    <a:pt x="312" y="723"/>
                  </a:lnTo>
                  <a:lnTo>
                    <a:pt x="254" y="781"/>
                  </a:lnTo>
                  <a:lnTo>
                    <a:pt x="176" y="820"/>
                  </a:lnTo>
                  <a:lnTo>
                    <a:pt x="98" y="840"/>
                  </a:lnTo>
                  <a:lnTo>
                    <a:pt x="0" y="859"/>
                  </a:lnTo>
                  <a:lnTo>
                    <a:pt x="859" y="859"/>
                  </a:lnTo>
                  <a:lnTo>
                    <a:pt x="957" y="840"/>
                  </a:lnTo>
                  <a:lnTo>
                    <a:pt x="1035" y="820"/>
                  </a:lnTo>
                  <a:lnTo>
                    <a:pt x="1113" y="781"/>
                  </a:lnTo>
                  <a:lnTo>
                    <a:pt x="1171" y="723"/>
                  </a:lnTo>
                  <a:lnTo>
                    <a:pt x="1210" y="664"/>
                  </a:lnTo>
                  <a:lnTo>
                    <a:pt x="1269" y="586"/>
                  </a:lnTo>
                  <a:lnTo>
                    <a:pt x="1288" y="508"/>
                  </a:lnTo>
                  <a:lnTo>
                    <a:pt x="1288" y="430"/>
                  </a:lnTo>
                  <a:lnTo>
                    <a:pt x="1288" y="332"/>
                  </a:lnTo>
                  <a:lnTo>
                    <a:pt x="1269" y="254"/>
                  </a:lnTo>
                  <a:lnTo>
                    <a:pt x="1210" y="195"/>
                  </a:lnTo>
                  <a:lnTo>
                    <a:pt x="1171" y="117"/>
                  </a:lnTo>
                  <a:lnTo>
                    <a:pt x="1113" y="78"/>
                  </a:lnTo>
                  <a:lnTo>
                    <a:pt x="1035" y="39"/>
                  </a:lnTo>
                  <a:lnTo>
                    <a:pt x="957" y="0"/>
                  </a:lnTo>
                  <a:close/>
                </a:path>
              </a:pathLst>
            </a:custGeom>
            <a:solidFill>
              <a:srgbClr val="C2A785"/>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7" name="Google Shape;2501;p11">
              <a:extLst>
                <a:ext uri="{FF2B5EF4-FFF2-40B4-BE49-F238E27FC236}">
                  <a16:creationId xmlns:a16="http://schemas.microsoft.com/office/drawing/2014/main" id="{37003A86-AE09-5F41-9AFE-17DD1B7876F2}"/>
                </a:ext>
              </a:extLst>
            </p:cNvPr>
            <p:cNvSpPr/>
            <p:nvPr/>
          </p:nvSpPr>
          <p:spPr>
            <a:xfrm>
              <a:off x="6625326" y="2333905"/>
              <a:ext cx="117451" cy="29388"/>
            </a:xfrm>
            <a:custGeom>
              <a:avLst/>
              <a:gdLst/>
              <a:ahLst/>
              <a:cxnLst/>
              <a:rect l="l" t="t" r="r" b="b"/>
              <a:pathLst>
                <a:path w="3437" h="860" extrusionOk="0">
                  <a:moveTo>
                    <a:pt x="332" y="0"/>
                  </a:moveTo>
                  <a:lnTo>
                    <a:pt x="254" y="39"/>
                  </a:lnTo>
                  <a:lnTo>
                    <a:pt x="195" y="78"/>
                  </a:lnTo>
                  <a:lnTo>
                    <a:pt x="117" y="117"/>
                  </a:lnTo>
                  <a:lnTo>
                    <a:pt x="78" y="195"/>
                  </a:lnTo>
                  <a:lnTo>
                    <a:pt x="39" y="254"/>
                  </a:lnTo>
                  <a:lnTo>
                    <a:pt x="0" y="332"/>
                  </a:lnTo>
                  <a:lnTo>
                    <a:pt x="0" y="430"/>
                  </a:lnTo>
                  <a:lnTo>
                    <a:pt x="0" y="508"/>
                  </a:lnTo>
                  <a:lnTo>
                    <a:pt x="39" y="586"/>
                  </a:lnTo>
                  <a:lnTo>
                    <a:pt x="78" y="664"/>
                  </a:lnTo>
                  <a:lnTo>
                    <a:pt x="117" y="723"/>
                  </a:lnTo>
                  <a:lnTo>
                    <a:pt x="195" y="781"/>
                  </a:lnTo>
                  <a:lnTo>
                    <a:pt x="254" y="820"/>
                  </a:lnTo>
                  <a:lnTo>
                    <a:pt x="332" y="840"/>
                  </a:lnTo>
                  <a:lnTo>
                    <a:pt x="430" y="859"/>
                  </a:lnTo>
                  <a:lnTo>
                    <a:pt x="3007" y="859"/>
                  </a:lnTo>
                  <a:lnTo>
                    <a:pt x="3085" y="840"/>
                  </a:lnTo>
                  <a:lnTo>
                    <a:pt x="3163" y="820"/>
                  </a:lnTo>
                  <a:lnTo>
                    <a:pt x="3241" y="781"/>
                  </a:lnTo>
                  <a:lnTo>
                    <a:pt x="3299" y="723"/>
                  </a:lnTo>
                  <a:lnTo>
                    <a:pt x="3358" y="664"/>
                  </a:lnTo>
                  <a:lnTo>
                    <a:pt x="3397" y="586"/>
                  </a:lnTo>
                  <a:lnTo>
                    <a:pt x="3417" y="508"/>
                  </a:lnTo>
                  <a:lnTo>
                    <a:pt x="3436" y="430"/>
                  </a:lnTo>
                  <a:lnTo>
                    <a:pt x="3417" y="332"/>
                  </a:lnTo>
                  <a:lnTo>
                    <a:pt x="3397" y="254"/>
                  </a:lnTo>
                  <a:lnTo>
                    <a:pt x="3358" y="195"/>
                  </a:lnTo>
                  <a:lnTo>
                    <a:pt x="3299" y="117"/>
                  </a:lnTo>
                  <a:lnTo>
                    <a:pt x="3241" y="78"/>
                  </a:lnTo>
                  <a:lnTo>
                    <a:pt x="3163" y="39"/>
                  </a:lnTo>
                  <a:lnTo>
                    <a:pt x="3085" y="0"/>
                  </a:lnTo>
                  <a:close/>
                </a:path>
              </a:pathLst>
            </a:custGeom>
            <a:solidFill>
              <a:schemeClr val="lt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8" name="Google Shape;2502;p11">
              <a:extLst>
                <a:ext uri="{FF2B5EF4-FFF2-40B4-BE49-F238E27FC236}">
                  <a16:creationId xmlns:a16="http://schemas.microsoft.com/office/drawing/2014/main" id="{B22C1D2F-DB94-FA4D-8B94-F8E269032FF8}"/>
                </a:ext>
              </a:extLst>
            </p:cNvPr>
            <p:cNvSpPr/>
            <p:nvPr/>
          </p:nvSpPr>
          <p:spPr>
            <a:xfrm>
              <a:off x="6698692" y="2333905"/>
              <a:ext cx="44083" cy="29388"/>
            </a:xfrm>
            <a:custGeom>
              <a:avLst/>
              <a:gdLst/>
              <a:ahLst/>
              <a:cxnLst/>
              <a:rect l="l" t="t" r="r" b="b"/>
              <a:pathLst>
                <a:path w="1290" h="860" extrusionOk="0">
                  <a:moveTo>
                    <a:pt x="79" y="0"/>
                  </a:moveTo>
                  <a:lnTo>
                    <a:pt x="157" y="39"/>
                  </a:lnTo>
                  <a:lnTo>
                    <a:pt x="235" y="78"/>
                  </a:lnTo>
                  <a:lnTo>
                    <a:pt x="294" y="117"/>
                  </a:lnTo>
                  <a:lnTo>
                    <a:pt x="352" y="195"/>
                  </a:lnTo>
                  <a:lnTo>
                    <a:pt x="391" y="254"/>
                  </a:lnTo>
                  <a:lnTo>
                    <a:pt x="411" y="332"/>
                  </a:lnTo>
                  <a:lnTo>
                    <a:pt x="430" y="430"/>
                  </a:lnTo>
                  <a:lnTo>
                    <a:pt x="411" y="508"/>
                  </a:lnTo>
                  <a:lnTo>
                    <a:pt x="391" y="586"/>
                  </a:lnTo>
                  <a:lnTo>
                    <a:pt x="352" y="664"/>
                  </a:lnTo>
                  <a:lnTo>
                    <a:pt x="294" y="723"/>
                  </a:lnTo>
                  <a:lnTo>
                    <a:pt x="235" y="781"/>
                  </a:lnTo>
                  <a:lnTo>
                    <a:pt x="157" y="820"/>
                  </a:lnTo>
                  <a:lnTo>
                    <a:pt x="79" y="840"/>
                  </a:lnTo>
                  <a:lnTo>
                    <a:pt x="1" y="859"/>
                  </a:lnTo>
                  <a:lnTo>
                    <a:pt x="860" y="859"/>
                  </a:lnTo>
                  <a:lnTo>
                    <a:pt x="938" y="840"/>
                  </a:lnTo>
                  <a:lnTo>
                    <a:pt x="1016" y="820"/>
                  </a:lnTo>
                  <a:lnTo>
                    <a:pt x="1094" y="781"/>
                  </a:lnTo>
                  <a:lnTo>
                    <a:pt x="1152" y="723"/>
                  </a:lnTo>
                  <a:lnTo>
                    <a:pt x="1211" y="664"/>
                  </a:lnTo>
                  <a:lnTo>
                    <a:pt x="1250" y="586"/>
                  </a:lnTo>
                  <a:lnTo>
                    <a:pt x="1270" y="508"/>
                  </a:lnTo>
                  <a:lnTo>
                    <a:pt x="1289" y="430"/>
                  </a:lnTo>
                  <a:lnTo>
                    <a:pt x="1270" y="332"/>
                  </a:lnTo>
                  <a:lnTo>
                    <a:pt x="1250" y="254"/>
                  </a:lnTo>
                  <a:lnTo>
                    <a:pt x="1211" y="195"/>
                  </a:lnTo>
                  <a:lnTo>
                    <a:pt x="1152" y="117"/>
                  </a:lnTo>
                  <a:lnTo>
                    <a:pt x="1094" y="78"/>
                  </a:lnTo>
                  <a:lnTo>
                    <a:pt x="1016" y="39"/>
                  </a:lnTo>
                  <a:lnTo>
                    <a:pt x="938" y="0"/>
                  </a:lnTo>
                  <a:close/>
                </a:path>
              </a:pathLst>
            </a:custGeom>
            <a:solidFill>
              <a:srgbClr val="C2A785"/>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99" name="Google Shape;2503;p11">
              <a:extLst>
                <a:ext uri="{FF2B5EF4-FFF2-40B4-BE49-F238E27FC236}">
                  <a16:creationId xmlns:a16="http://schemas.microsoft.com/office/drawing/2014/main" id="{5DFD610B-631D-B04A-93E5-481943A2A29E}"/>
                </a:ext>
              </a:extLst>
            </p:cNvPr>
            <p:cNvSpPr/>
            <p:nvPr/>
          </p:nvSpPr>
          <p:spPr>
            <a:xfrm>
              <a:off x="6460549" y="1990991"/>
              <a:ext cx="78084" cy="70771"/>
            </a:xfrm>
            <a:custGeom>
              <a:avLst/>
              <a:gdLst/>
              <a:ahLst/>
              <a:cxnLst/>
              <a:rect l="l" t="t" r="r" b="b"/>
              <a:pathLst>
                <a:path w="2285" h="2071" extrusionOk="0">
                  <a:moveTo>
                    <a:pt x="1113" y="1"/>
                  </a:moveTo>
                  <a:lnTo>
                    <a:pt x="0" y="2070"/>
                  </a:lnTo>
                  <a:lnTo>
                    <a:pt x="2284" y="2070"/>
                  </a:lnTo>
                  <a:lnTo>
                    <a:pt x="1172" y="1"/>
                  </a:lnTo>
                  <a:close/>
                </a:path>
              </a:pathLst>
            </a:custGeom>
            <a:solidFill>
              <a:srgbClr val="FF5F5F"/>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grpSp>
      <p:sp>
        <p:nvSpPr>
          <p:cNvPr id="3" name="Content Placeholder 2"/>
          <p:cNvSpPr>
            <a:spLocks noGrp="1"/>
          </p:cNvSpPr>
          <p:nvPr>
            <p:ph idx="1"/>
          </p:nvPr>
        </p:nvSpPr>
        <p:spPr>
          <a:xfrm>
            <a:off x="875700" y="1717531"/>
            <a:ext cx="10515600" cy="4054619"/>
          </a:xfrm>
        </p:spPr>
        <p:txBody>
          <a:bodyPr/>
          <a:lstStyle/>
          <a:p>
            <a:endParaRPr lang="en-US" dirty="0"/>
          </a:p>
        </p:txBody>
      </p:sp>
      <p:sp>
        <p:nvSpPr>
          <p:cNvPr id="4" name="TextBox 3"/>
          <p:cNvSpPr txBox="1"/>
          <p:nvPr/>
        </p:nvSpPr>
        <p:spPr>
          <a:xfrm>
            <a:off x="8229123" y="5945743"/>
            <a:ext cx="2981522" cy="369332"/>
          </a:xfrm>
          <a:prstGeom prst="rect">
            <a:avLst/>
          </a:prstGeom>
          <a:noFill/>
        </p:spPr>
        <p:txBody>
          <a:bodyPr wrap="none" rtlCol="0">
            <a:spAutoFit/>
          </a:bodyPr>
          <a:lstStyle/>
          <a:p>
            <a:r>
              <a:rPr lang="en-US" dirty="0" smtClean="0">
                <a:solidFill>
                  <a:srgbClr val="00B050"/>
                </a:solidFill>
              </a:rPr>
              <a:t>UAT: carries out by end-users!</a:t>
            </a:r>
            <a:endParaRPr lang="en-US" dirty="0">
              <a:solidFill>
                <a:srgbClr val="00B050"/>
              </a:solidFill>
            </a:endParaRPr>
          </a:p>
        </p:txBody>
      </p:sp>
    </p:spTree>
    <p:extLst>
      <p:ext uri="{BB962C8B-B14F-4D97-AF65-F5344CB8AC3E}">
        <p14:creationId xmlns:p14="http://schemas.microsoft.com/office/powerpoint/2010/main" val="2260840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1. Software life cycle models</a:t>
            </a:r>
          </a:p>
        </p:txBody>
      </p:sp>
      <p:sp>
        <p:nvSpPr>
          <p:cNvPr id="44" name="Freeform: Shape 43">
            <a:extLst>
              <a:ext uri="{FF2B5EF4-FFF2-40B4-BE49-F238E27FC236}">
                <a16:creationId xmlns:a16="http://schemas.microsoft.com/office/drawing/2014/main"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45">
            <a:extLst>
              <a:ext uri="{FF2B5EF4-FFF2-40B4-BE49-F238E27FC236}">
                <a16:creationId xmlns:a16="http://schemas.microsoft.com/office/drawing/2014/main"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5" name="Freeform: Shape 47">
            <a:extLst>
              <a:ext uri="{FF2B5EF4-FFF2-40B4-BE49-F238E27FC236}">
                <a16:creationId xmlns:a16="http://schemas.microsoft.com/office/drawing/2014/main"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64BD7CA-CA23-C03D-4427-02758E805999}"/>
              </a:ext>
            </a:extLst>
          </p:cNvPr>
          <p:cNvSpPr>
            <a:spLocks noGrp="1"/>
          </p:cNvSpPr>
          <p:nvPr>
            <p:ph idx="1"/>
          </p:nvPr>
        </p:nvSpPr>
        <p:spPr>
          <a:xfrm>
            <a:off x="6096000" y="820880"/>
            <a:ext cx="5764696" cy="4889350"/>
          </a:xfrm>
        </p:spPr>
        <p:txBody>
          <a:bodyPr anchor="t">
            <a:normAutofit/>
          </a:bodyPr>
          <a:lstStyle/>
          <a:p>
            <a:pPr>
              <a:lnSpc>
                <a:spcPct val="100000"/>
              </a:lnSpc>
            </a:pPr>
            <a:r>
              <a:rPr lang="en-US" sz="2400" b="0" i="0" dirty="0">
                <a:effectLst/>
                <a:latin typeface="TimesTen-Roman"/>
              </a:rPr>
              <a:t>A software life cycle is a phased approach to developing software, with specific deliverables and milestones within each phase. A software life cycle model is an abstraction of the software development process, which is convenient to use for planning purposes.</a:t>
            </a:r>
            <a:r>
              <a:rPr lang="en-US" sz="1600" dirty="0"/>
              <a:t> </a:t>
            </a:r>
            <a:endParaRPr lang="en-US" sz="2800" dirty="0"/>
          </a:p>
        </p:txBody>
      </p:sp>
      <p:sp>
        <p:nvSpPr>
          <p:cNvPr id="56" name="Freeform: Shape 49">
            <a:extLst>
              <a:ext uri="{FF2B5EF4-FFF2-40B4-BE49-F238E27FC236}">
                <a16:creationId xmlns:a16="http://schemas.microsoft.com/office/drawing/2014/main"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0756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1.1. Waterfall Life Cycle Model</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p:txBody>
          <a:bodyPr/>
          <a:lstStyle/>
          <a:p>
            <a:r>
              <a:rPr lang="en-US" dirty="0"/>
              <a:t/>
            </a:r>
            <a:br>
              <a:rPr lang="en-US" dirty="0"/>
            </a:br>
            <a:endParaRPr lang="en-US" dirty="0"/>
          </a:p>
        </p:txBody>
      </p:sp>
      <p:pic>
        <p:nvPicPr>
          <p:cNvPr id="5" name="Picture 4">
            <a:extLst>
              <a:ext uri="{FF2B5EF4-FFF2-40B4-BE49-F238E27FC236}">
                <a16:creationId xmlns:a16="http://schemas.microsoft.com/office/drawing/2014/main" id="{4E29F6F2-F96E-A0FD-AA70-9ADC0CAAAD42}"/>
              </a:ext>
            </a:extLst>
          </p:cNvPr>
          <p:cNvPicPr>
            <a:picLocks noChangeAspect="1"/>
          </p:cNvPicPr>
          <p:nvPr/>
        </p:nvPicPr>
        <p:blipFill>
          <a:blip r:embed="rId3"/>
          <a:stretch>
            <a:fillRect/>
          </a:stretch>
        </p:blipFill>
        <p:spPr>
          <a:xfrm>
            <a:off x="1392854" y="1913059"/>
            <a:ext cx="9960946" cy="4579816"/>
          </a:xfrm>
          <a:prstGeom prst="rect">
            <a:avLst/>
          </a:prstGeom>
        </p:spPr>
      </p:pic>
    </p:spTree>
    <p:extLst>
      <p:ext uri="{BB962C8B-B14F-4D97-AF65-F5344CB8AC3E}">
        <p14:creationId xmlns:p14="http://schemas.microsoft.com/office/powerpoint/2010/main" val="900087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630936" y="639520"/>
            <a:ext cx="3429000" cy="1719072"/>
          </a:xfrm>
        </p:spPr>
        <p:txBody>
          <a:bodyPr anchor="b">
            <a:normAutofit/>
          </a:bodyPr>
          <a:lstStyle/>
          <a:p>
            <a:r>
              <a:rPr lang="en-US" sz="3800" dirty="0"/>
              <a:t>1.1 Waterfall Life Cycle Model </a:t>
            </a:r>
          </a:p>
        </p:txBody>
      </p:sp>
      <p:sp>
        <p:nvSpPr>
          <p:cNvPr id="4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C85176-AD43-EAE6-AD15-1A882F3ACBAB}"/>
              </a:ext>
            </a:extLst>
          </p:cNvPr>
          <p:cNvSpPr>
            <a:spLocks noGrp="1"/>
          </p:cNvSpPr>
          <p:nvPr>
            <p:ph idx="1"/>
          </p:nvPr>
        </p:nvSpPr>
        <p:spPr>
          <a:xfrm>
            <a:off x="630935" y="2807208"/>
            <a:ext cx="5785235" cy="3410712"/>
          </a:xfrm>
        </p:spPr>
        <p:txBody>
          <a:bodyPr anchor="t">
            <a:normAutofit/>
          </a:bodyPr>
          <a:lstStyle/>
          <a:p>
            <a:r>
              <a:rPr lang="en-US" sz="2200" b="0" i="0" dirty="0">
                <a:effectLst/>
                <a:latin typeface="TimesTen-Roman"/>
              </a:rPr>
              <a:t>The waterfall model was the earliest software life cycle model to be widely used</a:t>
            </a:r>
            <a:r>
              <a:rPr lang="en-US" sz="2200" dirty="0"/>
              <a:t> </a:t>
            </a:r>
          </a:p>
          <a:p>
            <a:r>
              <a:rPr lang="en-US" sz="2200" b="0" i="0" dirty="0">
                <a:effectLst/>
                <a:latin typeface="TimesTen-Roman"/>
              </a:rPr>
              <a:t>The waterfall model is an idealized process model in which each phase is completed before the next phase is started, and a project moves from one phase to the next without iteration or overlap.</a:t>
            </a:r>
            <a:r>
              <a:rPr lang="en-US" sz="2200" dirty="0"/>
              <a:t> </a:t>
            </a:r>
          </a:p>
        </p:txBody>
      </p:sp>
      <p:pic>
        <p:nvPicPr>
          <p:cNvPr id="5" name="Google Shape;1904;p2">
            <a:extLst>
              <a:ext uri="{FF2B5EF4-FFF2-40B4-BE49-F238E27FC236}">
                <a16:creationId xmlns:a16="http://schemas.microsoft.com/office/drawing/2014/main" id="{55C51FD0-4115-0F40-B909-42926C753D16}"/>
              </a:ext>
            </a:extLst>
          </p:cNvPr>
          <p:cNvPicPr preferRelativeResize="0"/>
          <p:nvPr/>
        </p:nvPicPr>
        <p:blipFill rotWithShape="1">
          <a:blip r:embed="rId3"/>
          <a:stretch/>
        </p:blipFill>
        <p:spPr>
          <a:xfrm>
            <a:off x="7050156" y="1756178"/>
            <a:ext cx="4507859" cy="4408420"/>
          </a:xfrm>
          <a:prstGeom prst="rect">
            <a:avLst/>
          </a:prstGeom>
          <a:noFill/>
        </p:spPr>
      </p:pic>
    </p:spTree>
    <p:extLst>
      <p:ext uri="{BB962C8B-B14F-4D97-AF65-F5344CB8AC3E}">
        <p14:creationId xmlns:p14="http://schemas.microsoft.com/office/powerpoint/2010/main" val="3830689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630936" y="639520"/>
            <a:ext cx="3429000" cy="1719072"/>
          </a:xfrm>
        </p:spPr>
        <p:txBody>
          <a:bodyPr anchor="b">
            <a:normAutofit/>
          </a:bodyPr>
          <a:lstStyle/>
          <a:p>
            <a:r>
              <a:rPr lang="en-US" sz="3800" dirty="0"/>
              <a:t>1.2 Limitations of the Waterfall Model </a:t>
            </a:r>
          </a:p>
        </p:txBody>
      </p:sp>
      <p:sp>
        <p:nvSpPr>
          <p:cNvPr id="4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C85176-AD43-EAE6-AD15-1A882F3ACBAB}"/>
              </a:ext>
            </a:extLst>
          </p:cNvPr>
          <p:cNvSpPr>
            <a:spLocks noGrp="1"/>
          </p:cNvSpPr>
          <p:nvPr>
            <p:ph idx="1"/>
          </p:nvPr>
        </p:nvSpPr>
        <p:spPr>
          <a:xfrm>
            <a:off x="630935" y="2807208"/>
            <a:ext cx="5785235" cy="3410712"/>
          </a:xfrm>
        </p:spPr>
        <p:txBody>
          <a:bodyPr anchor="t">
            <a:normAutofit/>
          </a:bodyPr>
          <a:lstStyle/>
          <a:p>
            <a:pPr marL="514350" lvl="0" indent="-285750" algn="l" rtl="0">
              <a:lnSpc>
                <a:spcPct val="100000"/>
              </a:lnSpc>
              <a:spcBef>
                <a:spcPts val="0"/>
              </a:spcBef>
              <a:spcAft>
                <a:spcPts val="0"/>
              </a:spcAft>
              <a:buClr>
                <a:schemeClr val="dk1"/>
              </a:buClr>
              <a:buSzPts val="1600"/>
              <a:buFont typeface="Arial"/>
              <a:buChar char="•"/>
            </a:pPr>
            <a:r>
              <a:rPr lang="en-US" sz="2400" dirty="0"/>
              <a:t>Does not show iteration in software life cycle </a:t>
            </a:r>
            <a:endParaRPr lang="en-US" sz="1400" dirty="0"/>
          </a:p>
          <a:p>
            <a:pPr marL="514350" lvl="0" indent="-285750" algn="l" rtl="0">
              <a:lnSpc>
                <a:spcPct val="100000"/>
              </a:lnSpc>
              <a:spcBef>
                <a:spcPts val="0"/>
              </a:spcBef>
              <a:spcAft>
                <a:spcPts val="0"/>
              </a:spcAft>
              <a:buClr>
                <a:schemeClr val="dk1"/>
              </a:buClr>
              <a:buSzPts val="1600"/>
              <a:buFont typeface="Arial"/>
              <a:buChar char="•"/>
            </a:pPr>
            <a:r>
              <a:rPr lang="en-US" sz="2400" dirty="0"/>
              <a:t>Does not show overlap between phases </a:t>
            </a:r>
            <a:endParaRPr lang="en-US" sz="1400" dirty="0"/>
          </a:p>
          <a:p>
            <a:pPr marL="514350" lvl="0" indent="-285750" algn="l" rtl="0">
              <a:lnSpc>
                <a:spcPct val="100000"/>
              </a:lnSpc>
              <a:spcBef>
                <a:spcPts val="0"/>
              </a:spcBef>
              <a:spcAft>
                <a:spcPts val="0"/>
              </a:spcAft>
              <a:buClr>
                <a:schemeClr val="dk1"/>
              </a:buClr>
              <a:buSzPts val="1600"/>
              <a:buFont typeface="Arial"/>
              <a:buChar char="•"/>
            </a:pPr>
            <a:r>
              <a:rPr lang="en-US" sz="2400" dirty="0"/>
              <a:t>Software requirements are tested late in life cycle </a:t>
            </a:r>
            <a:endParaRPr lang="en-US" sz="1400" dirty="0"/>
          </a:p>
          <a:p>
            <a:pPr marL="514350" lvl="0" indent="-285750" algn="l" rtl="0">
              <a:lnSpc>
                <a:spcPct val="100000"/>
              </a:lnSpc>
              <a:spcBef>
                <a:spcPts val="0"/>
              </a:spcBef>
              <a:spcAft>
                <a:spcPts val="0"/>
              </a:spcAft>
              <a:buClr>
                <a:schemeClr val="dk1"/>
              </a:buClr>
              <a:buSzPts val="1600"/>
              <a:buFont typeface="Arial"/>
              <a:buChar char="•"/>
            </a:pPr>
            <a:r>
              <a:rPr lang="en-US" sz="2400" dirty="0"/>
              <a:t>Operational system available late in life cycle</a:t>
            </a:r>
            <a:endParaRPr lang="en-US" sz="1400" dirty="0"/>
          </a:p>
        </p:txBody>
      </p:sp>
      <p:pic>
        <p:nvPicPr>
          <p:cNvPr id="5" name="Google Shape;1904;p2">
            <a:extLst>
              <a:ext uri="{FF2B5EF4-FFF2-40B4-BE49-F238E27FC236}">
                <a16:creationId xmlns:a16="http://schemas.microsoft.com/office/drawing/2014/main" id="{55C51FD0-4115-0F40-B909-42926C753D16}"/>
              </a:ext>
            </a:extLst>
          </p:cNvPr>
          <p:cNvPicPr preferRelativeResize="0"/>
          <p:nvPr/>
        </p:nvPicPr>
        <p:blipFill rotWithShape="1">
          <a:blip r:embed="rId2"/>
          <a:stretch/>
        </p:blipFill>
        <p:spPr>
          <a:xfrm>
            <a:off x="7050156" y="1756178"/>
            <a:ext cx="4507859" cy="4408420"/>
          </a:xfrm>
          <a:prstGeom prst="rect">
            <a:avLst/>
          </a:prstGeom>
          <a:noFill/>
        </p:spPr>
      </p:pic>
    </p:spTree>
    <p:extLst>
      <p:ext uri="{BB962C8B-B14F-4D97-AF65-F5344CB8AC3E}">
        <p14:creationId xmlns:p14="http://schemas.microsoft.com/office/powerpoint/2010/main" val="1944316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fontScale="90000"/>
          </a:bodyPr>
          <a:lstStyle/>
          <a:p>
            <a:r>
              <a:rPr lang="en-US" sz="5400" dirty="0"/>
              <a:t>1.2 Limitations of the Waterfall Model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p:txBody>
          <a:bodyPr>
            <a:normAutofit/>
          </a:bodyPr>
          <a:lstStyle/>
          <a:p>
            <a:pPr>
              <a:lnSpc>
                <a:spcPct val="100000"/>
              </a:lnSpc>
            </a:pPr>
            <a:r>
              <a:rPr lang="en-US" sz="2000" b="0" i="0" dirty="0">
                <a:effectLst/>
                <a:latin typeface="TimesTen-Roman"/>
              </a:rPr>
              <a:t>In practice, however, some overlap is often necessary between successive phases of the life cycle, as well as some iteration between phases when errors are detected</a:t>
            </a:r>
            <a:r>
              <a:rPr lang="en-US" sz="3200" dirty="0"/>
              <a:t/>
            </a:r>
            <a:br>
              <a:rPr lang="en-US" sz="3200" dirty="0"/>
            </a:br>
            <a:endParaRPr lang="en-US" sz="3200" dirty="0"/>
          </a:p>
        </p:txBody>
      </p:sp>
      <p:pic>
        <p:nvPicPr>
          <p:cNvPr id="7" name="Picture 6">
            <a:extLst>
              <a:ext uri="{FF2B5EF4-FFF2-40B4-BE49-F238E27FC236}">
                <a16:creationId xmlns:a16="http://schemas.microsoft.com/office/drawing/2014/main" id="{34200286-6757-AE2D-63A2-B2EE52F33D49}"/>
              </a:ext>
            </a:extLst>
          </p:cNvPr>
          <p:cNvPicPr>
            <a:picLocks noChangeAspect="1"/>
          </p:cNvPicPr>
          <p:nvPr/>
        </p:nvPicPr>
        <p:blipFill>
          <a:blip r:embed="rId2"/>
          <a:stretch>
            <a:fillRect/>
          </a:stretch>
        </p:blipFill>
        <p:spPr>
          <a:xfrm>
            <a:off x="1528154" y="2693842"/>
            <a:ext cx="8623011" cy="4040649"/>
          </a:xfrm>
          <a:prstGeom prst="rect">
            <a:avLst/>
          </a:prstGeom>
        </p:spPr>
      </p:pic>
    </p:spTree>
    <p:extLst>
      <p:ext uri="{BB962C8B-B14F-4D97-AF65-F5344CB8AC3E}">
        <p14:creationId xmlns:p14="http://schemas.microsoft.com/office/powerpoint/2010/main" val="1639368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1.3 Throwaway Prototyping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p:txBody>
          <a:bodyPr>
            <a:normAutofit/>
          </a:bodyPr>
          <a:lstStyle/>
          <a:p>
            <a:pPr>
              <a:lnSpc>
                <a:spcPct val="100000"/>
              </a:lnSpc>
            </a:pPr>
            <a:r>
              <a:rPr lang="en-US" sz="2000" dirty="0">
                <a:latin typeface="TimesTen-Roman"/>
              </a:rPr>
              <a:t>Throwaway prototypes can be used to help clarify user requirements. This approach is particularly useful for getting feedback on the user interface and can be used for systems that have a complex user interface. </a:t>
            </a:r>
          </a:p>
          <a:p>
            <a:pPr>
              <a:lnSpc>
                <a:spcPct val="100000"/>
              </a:lnSpc>
            </a:pPr>
            <a:r>
              <a:rPr lang="en-US" sz="1800" b="0" i="0" dirty="0">
                <a:effectLst/>
                <a:latin typeface="TimesTen-Roman"/>
              </a:rPr>
              <a:t>The biggest problem it helped overcome was the communications barrier that existed between the users and the developers.</a:t>
            </a:r>
            <a:r>
              <a:rPr lang="en-US" sz="2000" dirty="0"/>
              <a:t> </a:t>
            </a:r>
            <a:br>
              <a:rPr lang="en-US" sz="2000" dirty="0"/>
            </a:br>
            <a:r>
              <a:rPr lang="en-US" sz="3200" dirty="0"/>
              <a:t/>
            </a:r>
            <a:br>
              <a:rPr lang="en-US" sz="3200" dirty="0"/>
            </a:br>
            <a:endParaRPr lang="en-US" sz="3200" dirty="0"/>
          </a:p>
        </p:txBody>
      </p:sp>
      <p:pic>
        <p:nvPicPr>
          <p:cNvPr id="5" name="Picture 4">
            <a:extLst>
              <a:ext uri="{FF2B5EF4-FFF2-40B4-BE49-F238E27FC236}">
                <a16:creationId xmlns:a16="http://schemas.microsoft.com/office/drawing/2014/main" id="{84770C59-4B10-CF9A-C5BC-B1D23E4DF3B6}"/>
              </a:ext>
            </a:extLst>
          </p:cNvPr>
          <p:cNvPicPr>
            <a:picLocks noChangeAspect="1"/>
          </p:cNvPicPr>
          <p:nvPr/>
        </p:nvPicPr>
        <p:blipFill>
          <a:blip r:embed="rId3"/>
          <a:stretch>
            <a:fillRect/>
          </a:stretch>
        </p:blipFill>
        <p:spPr>
          <a:xfrm>
            <a:off x="4638261" y="3368062"/>
            <a:ext cx="6884704" cy="3419742"/>
          </a:xfrm>
          <a:prstGeom prst="rect">
            <a:avLst/>
          </a:prstGeom>
        </p:spPr>
      </p:pic>
      <p:sp>
        <p:nvSpPr>
          <p:cNvPr id="7" name="TextBox 6">
            <a:extLst>
              <a:ext uri="{FF2B5EF4-FFF2-40B4-BE49-F238E27FC236}">
                <a16:creationId xmlns:a16="http://schemas.microsoft.com/office/drawing/2014/main" id="{C3EECDA2-B6AF-456D-A597-9120F943ADA7}"/>
              </a:ext>
            </a:extLst>
          </p:cNvPr>
          <p:cNvSpPr txBox="1"/>
          <p:nvPr/>
        </p:nvSpPr>
        <p:spPr>
          <a:xfrm>
            <a:off x="551233" y="4643251"/>
            <a:ext cx="4195199" cy="830997"/>
          </a:xfrm>
          <a:prstGeom prst="rect">
            <a:avLst/>
          </a:prstGeom>
          <a:noFill/>
        </p:spPr>
        <p:txBody>
          <a:bodyPr wrap="square">
            <a:spAutoFit/>
          </a:bodyPr>
          <a:lstStyle/>
          <a:p>
            <a:r>
              <a:rPr lang="en-US" sz="2400" dirty="0"/>
              <a:t>Throwaway prototyping of requirements</a:t>
            </a:r>
          </a:p>
        </p:txBody>
      </p:sp>
    </p:spTree>
    <p:extLst>
      <p:ext uri="{BB962C8B-B14F-4D97-AF65-F5344CB8AC3E}">
        <p14:creationId xmlns:p14="http://schemas.microsoft.com/office/powerpoint/2010/main" val="3632526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a:bodyPr>
          <a:lstStyle/>
          <a:p>
            <a:r>
              <a:rPr lang="en-US" sz="5400" dirty="0"/>
              <a:t>1.3 Throwaway Prototyping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035748" cy="4351338"/>
          </a:xfrm>
        </p:spPr>
        <p:txBody>
          <a:bodyPr>
            <a:normAutofit/>
          </a:bodyPr>
          <a:lstStyle/>
          <a:p>
            <a:pPr>
              <a:lnSpc>
                <a:spcPct val="100000"/>
              </a:lnSpc>
            </a:pPr>
            <a:r>
              <a:rPr lang="en-US" sz="2400" b="0" i="0" dirty="0">
                <a:effectLst/>
                <a:latin typeface="TimesTen-Roman"/>
              </a:rPr>
              <a:t>Throwaway prototypes can also be used for experimental prototyping of the design</a:t>
            </a:r>
            <a:r>
              <a:rPr lang="en-US" sz="1800" dirty="0"/>
              <a:t> </a:t>
            </a:r>
            <a:br>
              <a:rPr lang="en-US" sz="1800" dirty="0"/>
            </a:br>
            <a:r>
              <a:rPr lang="en-US" sz="3600" dirty="0"/>
              <a:t/>
            </a:r>
            <a:br>
              <a:rPr lang="en-US" sz="3600" dirty="0"/>
            </a:br>
            <a:endParaRPr lang="en-US" sz="3600" dirty="0"/>
          </a:p>
        </p:txBody>
      </p:sp>
      <p:pic>
        <p:nvPicPr>
          <p:cNvPr id="6" name="Picture 5">
            <a:extLst>
              <a:ext uri="{FF2B5EF4-FFF2-40B4-BE49-F238E27FC236}">
                <a16:creationId xmlns:a16="http://schemas.microsoft.com/office/drawing/2014/main" id="{A4550BE9-A624-B5F3-9C5F-4EA1151C5E32}"/>
              </a:ext>
            </a:extLst>
          </p:cNvPr>
          <p:cNvPicPr>
            <a:picLocks noChangeAspect="1"/>
          </p:cNvPicPr>
          <p:nvPr/>
        </p:nvPicPr>
        <p:blipFill>
          <a:blip r:embed="rId2"/>
          <a:stretch>
            <a:fillRect/>
          </a:stretch>
        </p:blipFill>
        <p:spPr>
          <a:xfrm>
            <a:off x="2571055" y="2621546"/>
            <a:ext cx="9200321" cy="4102959"/>
          </a:xfrm>
          <a:prstGeom prst="rect">
            <a:avLst/>
          </a:prstGeom>
        </p:spPr>
      </p:pic>
      <p:sp>
        <p:nvSpPr>
          <p:cNvPr id="7" name="TextBox 6">
            <a:extLst>
              <a:ext uri="{FF2B5EF4-FFF2-40B4-BE49-F238E27FC236}">
                <a16:creationId xmlns:a16="http://schemas.microsoft.com/office/drawing/2014/main" id="{6E1FB0DF-BEC7-428E-8E37-B3304B52B597}"/>
              </a:ext>
            </a:extLst>
          </p:cNvPr>
          <p:cNvSpPr txBox="1"/>
          <p:nvPr/>
        </p:nvSpPr>
        <p:spPr>
          <a:xfrm>
            <a:off x="539552" y="5013176"/>
            <a:ext cx="4572000" cy="830997"/>
          </a:xfrm>
          <a:prstGeom prst="rect">
            <a:avLst/>
          </a:prstGeom>
          <a:noFill/>
        </p:spPr>
        <p:txBody>
          <a:bodyPr wrap="square">
            <a:spAutoFit/>
          </a:bodyPr>
          <a:lstStyle/>
          <a:p>
            <a:r>
              <a:rPr lang="en-US" sz="2400" dirty="0"/>
              <a:t>﻿﻿Throwaway prototyping of architectural design</a:t>
            </a:r>
          </a:p>
        </p:txBody>
      </p:sp>
    </p:spTree>
    <p:extLst>
      <p:ext uri="{BB962C8B-B14F-4D97-AF65-F5344CB8AC3E}">
        <p14:creationId xmlns:p14="http://schemas.microsoft.com/office/powerpoint/2010/main" val="897482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19504</TotalTime>
  <Words>1271</Words>
  <Application>Microsoft Office PowerPoint</Application>
  <PresentationFormat>Widescreen</PresentationFormat>
  <Paragraphs>116</Paragraphs>
  <Slides>25</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Chewy</vt:lpstr>
      <vt:lpstr>FranklinGothic-Demi</vt:lpstr>
      <vt:lpstr>Hind</vt:lpstr>
      <vt:lpstr>TimesTen-Bold</vt:lpstr>
      <vt:lpstr>TimesTen-Italic</vt:lpstr>
      <vt:lpstr>TimesTen-Roman</vt:lpstr>
      <vt:lpstr>Wingdings</vt:lpstr>
      <vt:lpstr>Office Theme</vt:lpstr>
      <vt:lpstr>Chapter 3: Software Life Cycle Models and Processes </vt:lpstr>
      <vt:lpstr>Contents</vt:lpstr>
      <vt:lpstr>1. Software life cycle models</vt:lpstr>
      <vt:lpstr>1.1. Waterfall Life Cycle Model</vt:lpstr>
      <vt:lpstr>1.1 Waterfall Life Cycle Model </vt:lpstr>
      <vt:lpstr>1.2 Limitations of the Waterfall Model </vt:lpstr>
      <vt:lpstr>1.2 Limitations of the Waterfall Model </vt:lpstr>
      <vt:lpstr>1.3 Throwaway Prototyping </vt:lpstr>
      <vt:lpstr>1.3 Throwaway Prototyping </vt:lpstr>
      <vt:lpstr>1.4 Evolutionary Prototyping by Incremental Development </vt:lpstr>
      <vt:lpstr>1.5 Combining Throwaway Prototyping and Incremental Development </vt:lpstr>
      <vt:lpstr>1.5 Combining Throwaway Prototyping and Incremental Development </vt:lpstr>
      <vt:lpstr>1.6 Spiral Model </vt:lpstr>
      <vt:lpstr>1.6 Spiral Model </vt:lpstr>
      <vt:lpstr>1.7 Unified Software Development Process </vt:lpstr>
      <vt:lpstr>1.7 Unified Software Development Process </vt:lpstr>
      <vt:lpstr>1.7 Unified Software Development Process </vt:lpstr>
      <vt:lpstr>1.7 Unified Software Development Process </vt:lpstr>
      <vt:lpstr>2. DESIGN VERIFICATION AND VALIDATION  </vt:lpstr>
      <vt:lpstr>2.1 Software Quality Assurance  </vt:lpstr>
      <vt:lpstr>2.2 Performance Analysis of Software Designs </vt:lpstr>
      <vt:lpstr>3. Software life cycle activities </vt:lpstr>
      <vt:lpstr>3. Software life cycle activities </vt:lpstr>
      <vt:lpstr>4. Software testing </vt:lpstr>
      <vt:lpstr>4. Software 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Hue Chu Thi Minh</dc:creator>
  <cp:lastModifiedBy>Khiem Ngo Tuan</cp:lastModifiedBy>
  <cp:revision>271</cp:revision>
  <dcterms:created xsi:type="dcterms:W3CDTF">2023-08-12T02:23:53Z</dcterms:created>
  <dcterms:modified xsi:type="dcterms:W3CDTF">2024-09-06T11:58:00Z</dcterms:modified>
</cp:coreProperties>
</file>