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notesMasterIdLst>
    <p:notesMasterId r:id="rId18"/>
  </p:notesMasterIdLst>
  <p:sldIdLst>
    <p:sldId id="256" r:id="rId2"/>
    <p:sldId id="277" r:id="rId3"/>
    <p:sldId id="450" r:id="rId4"/>
    <p:sldId id="493" r:id="rId5"/>
    <p:sldId id="494" r:id="rId6"/>
    <p:sldId id="454" r:id="rId7"/>
    <p:sldId id="495" r:id="rId8"/>
    <p:sldId id="496" r:id="rId9"/>
    <p:sldId id="497" r:id="rId10"/>
    <p:sldId id="498" r:id="rId11"/>
    <p:sldId id="499" r:id="rId12"/>
    <p:sldId id="500" r:id="rId13"/>
    <p:sldId id="501" r:id="rId14"/>
    <p:sldId id="502" r:id="rId15"/>
    <p:sldId id="503" r:id="rId16"/>
    <p:sldId id="5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7176"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2AEC78-EA06-487F-AA6D-B4392BF7C91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7AB525-D5ED-452A-BC1A-58AA39D1AB67}">
      <dgm:prSet custT="1"/>
      <dgm:spPr/>
      <dgm:t>
        <a:bodyPr/>
        <a:lstStyle/>
        <a:p>
          <a:r>
            <a:rPr lang="en-US" sz="2000" b="0" i="0" dirty="0"/>
            <a:t>1. OBJECT-ORIENTED CONCEPTS</a:t>
          </a:r>
          <a:endParaRPr lang="en-US" sz="2000" dirty="0"/>
        </a:p>
      </dgm:t>
    </dgm:pt>
    <dgm:pt modelId="{B5E302ED-C72E-40AD-A4C6-58889DD0359E}" type="parTrans" cxnId="{AC0DBA64-5B0A-4004-B412-CF576C89A831}">
      <dgm:prSet/>
      <dgm:spPr/>
      <dgm:t>
        <a:bodyPr/>
        <a:lstStyle/>
        <a:p>
          <a:endParaRPr lang="en-US"/>
        </a:p>
      </dgm:t>
    </dgm:pt>
    <dgm:pt modelId="{019C8D13-EDEB-4D40-B886-B591A475BAF1}" type="sibTrans" cxnId="{AC0DBA64-5B0A-4004-B412-CF576C89A831}">
      <dgm:prSet/>
      <dgm:spPr/>
      <dgm:t>
        <a:bodyPr/>
        <a:lstStyle/>
        <a:p>
          <a:endParaRPr lang="en-US"/>
        </a:p>
      </dgm:t>
    </dgm:pt>
    <dgm:pt modelId="{4F2126F1-A16F-4056-B527-DA63A892EDAC}">
      <dgm:prSet custT="1"/>
      <dgm:spPr/>
      <dgm:t>
        <a:bodyPr/>
        <a:lstStyle/>
        <a:p>
          <a:r>
            <a:rPr lang="en-US" sz="2000" b="0" i="0" dirty="0"/>
            <a:t>2. INFORMATION HIDING</a:t>
          </a:r>
          <a:endParaRPr lang="en-US" sz="2000" dirty="0"/>
        </a:p>
      </dgm:t>
    </dgm:pt>
    <dgm:pt modelId="{036F70A8-FB44-4735-9543-E5AB3A87C0AC}" type="parTrans" cxnId="{2522A870-53F0-4FD7-9BED-29DC049B67BD}">
      <dgm:prSet/>
      <dgm:spPr/>
      <dgm:t>
        <a:bodyPr/>
        <a:lstStyle/>
        <a:p>
          <a:endParaRPr lang="en-US"/>
        </a:p>
      </dgm:t>
    </dgm:pt>
    <dgm:pt modelId="{BBE73097-7985-4D11-9F4B-CDFEA143EF11}" type="sibTrans" cxnId="{2522A870-53F0-4FD7-9BED-29DC049B67BD}">
      <dgm:prSet/>
      <dgm:spPr/>
      <dgm:t>
        <a:bodyPr/>
        <a:lstStyle/>
        <a:p>
          <a:endParaRPr lang="en-US"/>
        </a:p>
      </dgm:t>
    </dgm:pt>
    <dgm:pt modelId="{2EDBACB7-D8A7-4F56-B205-0DBB5B394AC3}">
      <dgm:prSet custT="1"/>
      <dgm:spPr/>
      <dgm:t>
        <a:bodyPr/>
        <a:lstStyle/>
        <a:p>
          <a:r>
            <a:rPr lang="en-US" sz="2000" b="0" i="0" dirty="0"/>
            <a:t>3. INHERITANCE AND GENERALIZATION/ SPECIALIZATION</a:t>
          </a:r>
          <a:endParaRPr lang="en-US" sz="2000" dirty="0"/>
        </a:p>
      </dgm:t>
    </dgm:pt>
    <dgm:pt modelId="{FFC21380-A2D1-4B84-A8A4-A99CCA3764B9}" type="parTrans" cxnId="{ECFCB614-CB06-4D84-825D-744DFFB52DFE}">
      <dgm:prSet/>
      <dgm:spPr/>
      <dgm:t>
        <a:bodyPr/>
        <a:lstStyle/>
        <a:p>
          <a:endParaRPr lang="en-US"/>
        </a:p>
      </dgm:t>
    </dgm:pt>
    <dgm:pt modelId="{EFF1181C-B09B-4743-A24F-43E1C330CCFF}" type="sibTrans" cxnId="{ECFCB614-CB06-4D84-825D-744DFFB52DFE}">
      <dgm:prSet/>
      <dgm:spPr/>
      <dgm:t>
        <a:bodyPr/>
        <a:lstStyle/>
        <a:p>
          <a:endParaRPr lang="en-US"/>
        </a:p>
      </dgm:t>
    </dgm:pt>
    <dgm:pt modelId="{546E66F5-6FE8-49EA-BB65-E6EFEB5411D3}">
      <dgm:prSet custT="1"/>
      <dgm:spPr/>
      <dgm:t>
        <a:bodyPr/>
        <a:lstStyle/>
        <a:p>
          <a:r>
            <a:rPr lang="en-US" sz="2000" b="0" i="0" dirty="0"/>
            <a:t>4. CONCURRENT PROCESSING</a:t>
          </a:r>
          <a:endParaRPr lang="en-US" sz="2000" dirty="0"/>
        </a:p>
      </dgm:t>
    </dgm:pt>
    <dgm:pt modelId="{E5FA4D7C-9A89-49BD-A9F2-33484BFB612A}" type="parTrans" cxnId="{0BC267C2-C020-413F-8E8E-69570EC09B91}">
      <dgm:prSet/>
      <dgm:spPr/>
      <dgm:t>
        <a:bodyPr/>
        <a:lstStyle/>
        <a:p>
          <a:endParaRPr lang="en-US"/>
        </a:p>
      </dgm:t>
    </dgm:pt>
    <dgm:pt modelId="{FB5BB1FC-6363-446D-A9CA-CA72F6791979}" type="sibTrans" cxnId="{0BC267C2-C020-413F-8E8E-69570EC09B91}">
      <dgm:prSet/>
      <dgm:spPr/>
      <dgm:t>
        <a:bodyPr/>
        <a:lstStyle/>
        <a:p>
          <a:endParaRPr lang="en-US"/>
        </a:p>
      </dgm:t>
    </dgm:pt>
    <dgm:pt modelId="{52C859C5-A9A2-453C-806A-37AC46EE4BBB}">
      <dgm:prSet custT="1"/>
      <dgm:spPr/>
      <dgm:t>
        <a:bodyPr/>
        <a:lstStyle/>
        <a:p>
          <a:r>
            <a:rPr lang="en-US" sz="2000" b="0" i="0" kern="1200" dirty="0">
              <a:solidFill>
                <a:prstClr val="white"/>
              </a:solidFill>
              <a:latin typeface="Calibri" panose="020F0502020204030204"/>
              <a:ea typeface="+mn-ea"/>
              <a:cs typeface="+mn-cs"/>
            </a:rPr>
            <a:t>4. DESIGN PATTERNS</a:t>
          </a:r>
        </a:p>
      </dgm:t>
    </dgm:pt>
    <dgm:pt modelId="{F038B9B9-BBC5-4CA1-9BF6-9C6A972E1B1D}" type="parTrans" cxnId="{B875EEB8-B256-4491-A783-9B269DD808B2}">
      <dgm:prSet/>
      <dgm:spPr/>
      <dgm:t>
        <a:bodyPr/>
        <a:lstStyle/>
        <a:p>
          <a:endParaRPr lang="en-US"/>
        </a:p>
      </dgm:t>
    </dgm:pt>
    <dgm:pt modelId="{79843C7B-1C0C-4E79-8EA9-E2368A632262}" type="sibTrans" cxnId="{B875EEB8-B256-4491-A783-9B269DD808B2}">
      <dgm:prSet/>
      <dgm:spPr/>
      <dgm:t>
        <a:bodyPr/>
        <a:lstStyle/>
        <a:p>
          <a:endParaRPr lang="en-US"/>
        </a:p>
      </dgm:t>
    </dgm:pt>
    <dgm:pt modelId="{6CE95F68-2F43-47C5-91D0-2B155A6C45E9}">
      <dgm:prSet custT="1"/>
      <dgm:spPr/>
      <dgm:t>
        <a:bodyPr/>
        <a:lstStyle/>
        <a:p>
          <a:r>
            <a:rPr lang="en-US" sz="2000" b="0" i="0" kern="1200" dirty="0">
              <a:solidFill>
                <a:prstClr val="white"/>
              </a:solidFill>
              <a:latin typeface="Calibri" panose="020F0502020204030204"/>
              <a:ea typeface="+mn-ea"/>
              <a:cs typeface="+mn-cs"/>
            </a:rPr>
            <a:t>5. SOFTWARE ARCHITECTURE AND COMPONENTS</a:t>
          </a:r>
        </a:p>
      </dgm:t>
    </dgm:pt>
    <dgm:pt modelId="{8C42F8D8-469E-4A4F-B55F-C275F322C99A}" type="parTrans" cxnId="{B9B96401-D687-4E82-8632-0D84311DC0CE}">
      <dgm:prSet/>
      <dgm:spPr/>
      <dgm:t>
        <a:bodyPr/>
        <a:lstStyle/>
        <a:p>
          <a:endParaRPr lang="en-US"/>
        </a:p>
      </dgm:t>
    </dgm:pt>
    <dgm:pt modelId="{EE0A0B0F-FBF6-4EAA-B80A-4809F1356CFC}" type="sibTrans" cxnId="{B9B96401-D687-4E82-8632-0D84311DC0CE}">
      <dgm:prSet/>
      <dgm:spPr/>
      <dgm:t>
        <a:bodyPr/>
        <a:lstStyle/>
        <a:p>
          <a:endParaRPr lang="en-US"/>
        </a:p>
      </dgm:t>
    </dgm:pt>
    <dgm:pt modelId="{0BE4715B-4ABF-4CD0-9446-46E96D7AC0A4}">
      <dgm:prSet custT="1"/>
      <dgm:spPr/>
      <dgm:t>
        <a:bodyPr/>
        <a:lstStyle/>
        <a:p>
          <a:r>
            <a:rPr lang="en-US" sz="2000" b="0" i="0" kern="1200" dirty="0"/>
            <a:t>6. SOFTWARE QUALITY ATTRIBUTES</a:t>
          </a:r>
          <a:endParaRPr lang="en-US" sz="2000" b="0" i="0" kern="1200" dirty="0">
            <a:solidFill>
              <a:prstClr val="white"/>
            </a:solidFill>
            <a:latin typeface="Calibri" panose="020F0502020204030204"/>
            <a:ea typeface="+mn-ea"/>
            <a:cs typeface="+mn-cs"/>
          </a:endParaRPr>
        </a:p>
      </dgm:t>
    </dgm:pt>
    <dgm:pt modelId="{DD8ED810-3587-4041-A830-C19F276849B2}" type="parTrans" cxnId="{4BB3B333-2FF6-4091-8428-5A54B6C652CF}">
      <dgm:prSet/>
      <dgm:spPr/>
      <dgm:t>
        <a:bodyPr/>
        <a:lstStyle/>
        <a:p>
          <a:endParaRPr lang="en-US"/>
        </a:p>
      </dgm:t>
    </dgm:pt>
    <dgm:pt modelId="{01B6FD2C-98F6-4769-B0A3-9AFCC6B9D8A8}" type="sibTrans" cxnId="{4BB3B333-2FF6-4091-8428-5A54B6C652CF}">
      <dgm:prSet/>
      <dgm:spPr/>
      <dgm:t>
        <a:bodyPr/>
        <a:lstStyle/>
        <a:p>
          <a:endParaRPr lang="en-US"/>
        </a:p>
      </dgm:t>
    </dgm:pt>
    <dgm:pt modelId="{F49BA799-0080-476F-8501-1D0B9AC9017C}" type="pres">
      <dgm:prSet presAssocID="{9F2AEC78-EA06-487F-AA6D-B4392BF7C915}" presName="diagram" presStyleCnt="0">
        <dgm:presLayoutVars>
          <dgm:dir/>
          <dgm:resizeHandles val="exact"/>
        </dgm:presLayoutVars>
      </dgm:prSet>
      <dgm:spPr/>
      <dgm:t>
        <a:bodyPr/>
        <a:lstStyle/>
        <a:p>
          <a:endParaRPr lang="en-US"/>
        </a:p>
      </dgm:t>
    </dgm:pt>
    <dgm:pt modelId="{DC103277-8F2C-41D1-8818-92E888D902B2}" type="pres">
      <dgm:prSet presAssocID="{2C7AB525-D5ED-452A-BC1A-58AA39D1AB67}" presName="node" presStyleLbl="node1" presStyleIdx="0" presStyleCnt="7">
        <dgm:presLayoutVars>
          <dgm:bulletEnabled val="1"/>
        </dgm:presLayoutVars>
      </dgm:prSet>
      <dgm:spPr/>
      <dgm:t>
        <a:bodyPr/>
        <a:lstStyle/>
        <a:p>
          <a:endParaRPr lang="en-US"/>
        </a:p>
      </dgm:t>
    </dgm:pt>
    <dgm:pt modelId="{8223B783-41D7-4B28-9664-4DA45EBC89E0}" type="pres">
      <dgm:prSet presAssocID="{019C8D13-EDEB-4D40-B886-B591A475BAF1}" presName="sibTrans" presStyleCnt="0"/>
      <dgm:spPr/>
    </dgm:pt>
    <dgm:pt modelId="{DCF7B8AE-F253-4C8F-BDFA-877304866C30}" type="pres">
      <dgm:prSet presAssocID="{4F2126F1-A16F-4056-B527-DA63A892EDAC}" presName="node" presStyleLbl="node1" presStyleIdx="1" presStyleCnt="7">
        <dgm:presLayoutVars>
          <dgm:bulletEnabled val="1"/>
        </dgm:presLayoutVars>
      </dgm:prSet>
      <dgm:spPr/>
      <dgm:t>
        <a:bodyPr/>
        <a:lstStyle/>
        <a:p>
          <a:endParaRPr lang="en-US"/>
        </a:p>
      </dgm:t>
    </dgm:pt>
    <dgm:pt modelId="{6D254CCF-DFEC-4C73-B88E-C31F1AC460F6}" type="pres">
      <dgm:prSet presAssocID="{BBE73097-7985-4D11-9F4B-CDFEA143EF11}" presName="sibTrans" presStyleCnt="0"/>
      <dgm:spPr/>
    </dgm:pt>
    <dgm:pt modelId="{9D175733-9235-41CF-B838-973FE8793F96}" type="pres">
      <dgm:prSet presAssocID="{2EDBACB7-D8A7-4F56-B205-0DBB5B394AC3}" presName="node" presStyleLbl="node1" presStyleIdx="2" presStyleCnt="7">
        <dgm:presLayoutVars>
          <dgm:bulletEnabled val="1"/>
        </dgm:presLayoutVars>
      </dgm:prSet>
      <dgm:spPr/>
      <dgm:t>
        <a:bodyPr/>
        <a:lstStyle/>
        <a:p>
          <a:endParaRPr lang="en-US"/>
        </a:p>
      </dgm:t>
    </dgm:pt>
    <dgm:pt modelId="{28E59566-465F-45EC-9F3D-84A95EB9CFB2}" type="pres">
      <dgm:prSet presAssocID="{EFF1181C-B09B-4743-A24F-43E1C330CCFF}" presName="sibTrans" presStyleCnt="0"/>
      <dgm:spPr/>
    </dgm:pt>
    <dgm:pt modelId="{4825F7BB-43E8-4E0B-BF8C-1405189DF68E}" type="pres">
      <dgm:prSet presAssocID="{546E66F5-6FE8-49EA-BB65-E6EFEB5411D3}" presName="node" presStyleLbl="node1" presStyleIdx="3" presStyleCnt="7">
        <dgm:presLayoutVars>
          <dgm:bulletEnabled val="1"/>
        </dgm:presLayoutVars>
      </dgm:prSet>
      <dgm:spPr/>
      <dgm:t>
        <a:bodyPr/>
        <a:lstStyle/>
        <a:p>
          <a:endParaRPr lang="en-US"/>
        </a:p>
      </dgm:t>
    </dgm:pt>
    <dgm:pt modelId="{E78FB256-9EF6-4B3F-89F5-5C7E0898455F}" type="pres">
      <dgm:prSet presAssocID="{FB5BB1FC-6363-446D-A9CA-CA72F6791979}" presName="sibTrans" presStyleCnt="0"/>
      <dgm:spPr/>
    </dgm:pt>
    <dgm:pt modelId="{EFAD7014-3DA9-4E68-81F6-BADF47DE289B}" type="pres">
      <dgm:prSet presAssocID="{52C859C5-A9A2-453C-806A-37AC46EE4BBB}" presName="node" presStyleLbl="node1" presStyleIdx="4" presStyleCnt="7">
        <dgm:presLayoutVars>
          <dgm:bulletEnabled val="1"/>
        </dgm:presLayoutVars>
      </dgm:prSet>
      <dgm:spPr/>
      <dgm:t>
        <a:bodyPr/>
        <a:lstStyle/>
        <a:p>
          <a:endParaRPr lang="en-US"/>
        </a:p>
      </dgm:t>
    </dgm:pt>
    <dgm:pt modelId="{5A86F6D2-BDC3-42B5-90E0-7D1A4F96C384}" type="pres">
      <dgm:prSet presAssocID="{79843C7B-1C0C-4E79-8EA9-E2368A632262}" presName="sibTrans" presStyleCnt="0"/>
      <dgm:spPr/>
    </dgm:pt>
    <dgm:pt modelId="{F40FF36C-DD88-46AC-80E2-0E5ABE6637C4}" type="pres">
      <dgm:prSet presAssocID="{6CE95F68-2F43-47C5-91D0-2B155A6C45E9}" presName="node" presStyleLbl="node1" presStyleIdx="5" presStyleCnt="7">
        <dgm:presLayoutVars>
          <dgm:bulletEnabled val="1"/>
        </dgm:presLayoutVars>
      </dgm:prSet>
      <dgm:spPr/>
      <dgm:t>
        <a:bodyPr/>
        <a:lstStyle/>
        <a:p>
          <a:endParaRPr lang="en-US"/>
        </a:p>
      </dgm:t>
    </dgm:pt>
    <dgm:pt modelId="{2273EC8D-CCB4-47FC-AF25-DAB3A706D44C}" type="pres">
      <dgm:prSet presAssocID="{EE0A0B0F-FBF6-4EAA-B80A-4809F1356CFC}" presName="sibTrans" presStyleCnt="0"/>
      <dgm:spPr/>
    </dgm:pt>
    <dgm:pt modelId="{C0363D71-5DFF-4090-A162-A48AE748B348}" type="pres">
      <dgm:prSet presAssocID="{0BE4715B-4ABF-4CD0-9446-46E96D7AC0A4}" presName="node" presStyleLbl="node1" presStyleIdx="6" presStyleCnt="7">
        <dgm:presLayoutVars>
          <dgm:bulletEnabled val="1"/>
        </dgm:presLayoutVars>
      </dgm:prSet>
      <dgm:spPr/>
      <dgm:t>
        <a:bodyPr/>
        <a:lstStyle/>
        <a:p>
          <a:endParaRPr lang="en-US"/>
        </a:p>
      </dgm:t>
    </dgm:pt>
  </dgm:ptLst>
  <dgm:cxnLst>
    <dgm:cxn modelId="{2522A870-53F0-4FD7-9BED-29DC049B67BD}" srcId="{9F2AEC78-EA06-487F-AA6D-B4392BF7C915}" destId="{4F2126F1-A16F-4056-B527-DA63A892EDAC}" srcOrd="1" destOrd="0" parTransId="{036F70A8-FB44-4735-9543-E5AB3A87C0AC}" sibTransId="{BBE73097-7985-4D11-9F4B-CDFEA143EF11}"/>
    <dgm:cxn modelId="{22980C7B-293E-43B2-955A-8787CED98FAA}" type="presOf" srcId="{52C859C5-A9A2-453C-806A-37AC46EE4BBB}" destId="{EFAD7014-3DA9-4E68-81F6-BADF47DE289B}" srcOrd="0" destOrd="0" presId="urn:microsoft.com/office/officeart/2005/8/layout/default"/>
    <dgm:cxn modelId="{24F76D29-7C73-42B5-BE83-760308B8B54B}" type="presOf" srcId="{546E66F5-6FE8-49EA-BB65-E6EFEB5411D3}" destId="{4825F7BB-43E8-4E0B-BF8C-1405189DF68E}" srcOrd="0" destOrd="0" presId="urn:microsoft.com/office/officeart/2005/8/layout/default"/>
    <dgm:cxn modelId="{B9B96401-D687-4E82-8632-0D84311DC0CE}" srcId="{9F2AEC78-EA06-487F-AA6D-B4392BF7C915}" destId="{6CE95F68-2F43-47C5-91D0-2B155A6C45E9}" srcOrd="5" destOrd="0" parTransId="{8C42F8D8-469E-4A4F-B55F-C275F322C99A}" sibTransId="{EE0A0B0F-FBF6-4EAA-B80A-4809F1356CFC}"/>
    <dgm:cxn modelId="{33E98C70-5E1C-457E-95AE-246C8C31099E}" type="presOf" srcId="{0BE4715B-4ABF-4CD0-9446-46E96D7AC0A4}" destId="{C0363D71-5DFF-4090-A162-A48AE748B348}" srcOrd="0" destOrd="0" presId="urn:microsoft.com/office/officeart/2005/8/layout/default"/>
    <dgm:cxn modelId="{96BDE18B-2CE6-44D9-8CCB-824A963BB0EB}" type="presOf" srcId="{2C7AB525-D5ED-452A-BC1A-58AA39D1AB67}" destId="{DC103277-8F2C-41D1-8818-92E888D902B2}" srcOrd="0" destOrd="0" presId="urn:microsoft.com/office/officeart/2005/8/layout/default"/>
    <dgm:cxn modelId="{59ED2AAB-8146-4C5B-812C-72AF4F964004}" type="presOf" srcId="{4F2126F1-A16F-4056-B527-DA63A892EDAC}" destId="{DCF7B8AE-F253-4C8F-BDFA-877304866C30}" srcOrd="0" destOrd="0" presId="urn:microsoft.com/office/officeart/2005/8/layout/default"/>
    <dgm:cxn modelId="{ECFCB614-CB06-4D84-825D-744DFFB52DFE}" srcId="{9F2AEC78-EA06-487F-AA6D-B4392BF7C915}" destId="{2EDBACB7-D8A7-4F56-B205-0DBB5B394AC3}" srcOrd="2" destOrd="0" parTransId="{FFC21380-A2D1-4B84-A8A4-A99CCA3764B9}" sibTransId="{EFF1181C-B09B-4743-A24F-43E1C330CCFF}"/>
    <dgm:cxn modelId="{4BB3B333-2FF6-4091-8428-5A54B6C652CF}" srcId="{9F2AEC78-EA06-487F-AA6D-B4392BF7C915}" destId="{0BE4715B-4ABF-4CD0-9446-46E96D7AC0A4}" srcOrd="6" destOrd="0" parTransId="{DD8ED810-3587-4041-A830-C19F276849B2}" sibTransId="{01B6FD2C-98F6-4769-B0A3-9AFCC6B9D8A8}"/>
    <dgm:cxn modelId="{4194BE24-5DAB-453B-BCAD-6935EF587792}" type="presOf" srcId="{6CE95F68-2F43-47C5-91D0-2B155A6C45E9}" destId="{F40FF36C-DD88-46AC-80E2-0E5ABE6637C4}" srcOrd="0" destOrd="0" presId="urn:microsoft.com/office/officeart/2005/8/layout/default"/>
    <dgm:cxn modelId="{0BC267C2-C020-413F-8E8E-69570EC09B91}" srcId="{9F2AEC78-EA06-487F-AA6D-B4392BF7C915}" destId="{546E66F5-6FE8-49EA-BB65-E6EFEB5411D3}" srcOrd="3" destOrd="0" parTransId="{E5FA4D7C-9A89-49BD-A9F2-33484BFB612A}" sibTransId="{FB5BB1FC-6363-446D-A9CA-CA72F6791979}"/>
    <dgm:cxn modelId="{35CF9ECA-2D36-4648-82EA-7A7C26D3A37A}" type="presOf" srcId="{9F2AEC78-EA06-487F-AA6D-B4392BF7C915}" destId="{F49BA799-0080-476F-8501-1D0B9AC9017C}" srcOrd="0" destOrd="0" presId="urn:microsoft.com/office/officeart/2005/8/layout/default"/>
    <dgm:cxn modelId="{01834EE9-49CD-4A90-B9B8-4C90B94D3CF0}" type="presOf" srcId="{2EDBACB7-D8A7-4F56-B205-0DBB5B394AC3}" destId="{9D175733-9235-41CF-B838-973FE8793F96}" srcOrd="0" destOrd="0" presId="urn:microsoft.com/office/officeart/2005/8/layout/default"/>
    <dgm:cxn modelId="{B875EEB8-B256-4491-A783-9B269DD808B2}" srcId="{9F2AEC78-EA06-487F-AA6D-B4392BF7C915}" destId="{52C859C5-A9A2-453C-806A-37AC46EE4BBB}" srcOrd="4" destOrd="0" parTransId="{F038B9B9-BBC5-4CA1-9BF6-9C6A972E1B1D}" sibTransId="{79843C7B-1C0C-4E79-8EA9-E2368A632262}"/>
    <dgm:cxn modelId="{AC0DBA64-5B0A-4004-B412-CF576C89A831}" srcId="{9F2AEC78-EA06-487F-AA6D-B4392BF7C915}" destId="{2C7AB525-D5ED-452A-BC1A-58AA39D1AB67}" srcOrd="0" destOrd="0" parTransId="{B5E302ED-C72E-40AD-A4C6-58889DD0359E}" sibTransId="{019C8D13-EDEB-4D40-B886-B591A475BAF1}"/>
    <dgm:cxn modelId="{D0B78910-4494-4927-98D6-62FD22FFED00}" type="presParOf" srcId="{F49BA799-0080-476F-8501-1D0B9AC9017C}" destId="{DC103277-8F2C-41D1-8818-92E888D902B2}" srcOrd="0" destOrd="0" presId="urn:microsoft.com/office/officeart/2005/8/layout/default"/>
    <dgm:cxn modelId="{170AD741-FFAA-4064-9D88-AA4751A92BDB}" type="presParOf" srcId="{F49BA799-0080-476F-8501-1D0B9AC9017C}" destId="{8223B783-41D7-4B28-9664-4DA45EBC89E0}" srcOrd="1" destOrd="0" presId="urn:microsoft.com/office/officeart/2005/8/layout/default"/>
    <dgm:cxn modelId="{316CDEED-D664-4CC6-89CF-E01A10072110}" type="presParOf" srcId="{F49BA799-0080-476F-8501-1D0B9AC9017C}" destId="{DCF7B8AE-F253-4C8F-BDFA-877304866C30}" srcOrd="2" destOrd="0" presId="urn:microsoft.com/office/officeart/2005/8/layout/default"/>
    <dgm:cxn modelId="{3360ACA4-1288-4FE2-90D3-4AECE58986E1}" type="presParOf" srcId="{F49BA799-0080-476F-8501-1D0B9AC9017C}" destId="{6D254CCF-DFEC-4C73-B88E-C31F1AC460F6}" srcOrd="3" destOrd="0" presId="urn:microsoft.com/office/officeart/2005/8/layout/default"/>
    <dgm:cxn modelId="{6E3D0601-47CA-45FF-B3A9-35EE6035F810}" type="presParOf" srcId="{F49BA799-0080-476F-8501-1D0B9AC9017C}" destId="{9D175733-9235-41CF-B838-973FE8793F96}" srcOrd="4" destOrd="0" presId="urn:microsoft.com/office/officeart/2005/8/layout/default"/>
    <dgm:cxn modelId="{9F954086-D79D-474C-9D5B-8B18436AF5C1}" type="presParOf" srcId="{F49BA799-0080-476F-8501-1D0B9AC9017C}" destId="{28E59566-465F-45EC-9F3D-84A95EB9CFB2}" srcOrd="5" destOrd="0" presId="urn:microsoft.com/office/officeart/2005/8/layout/default"/>
    <dgm:cxn modelId="{9CBC1EA5-3B23-43A2-9A2F-B5023C40DB50}" type="presParOf" srcId="{F49BA799-0080-476F-8501-1D0B9AC9017C}" destId="{4825F7BB-43E8-4E0B-BF8C-1405189DF68E}" srcOrd="6" destOrd="0" presId="urn:microsoft.com/office/officeart/2005/8/layout/default"/>
    <dgm:cxn modelId="{5F49BAEE-A06D-45C3-975E-E67026247467}" type="presParOf" srcId="{F49BA799-0080-476F-8501-1D0B9AC9017C}" destId="{E78FB256-9EF6-4B3F-89F5-5C7E0898455F}" srcOrd="7" destOrd="0" presId="urn:microsoft.com/office/officeart/2005/8/layout/default"/>
    <dgm:cxn modelId="{7E928C25-1BBD-46F5-BD1E-B9B954FBED0F}" type="presParOf" srcId="{F49BA799-0080-476F-8501-1D0B9AC9017C}" destId="{EFAD7014-3DA9-4E68-81F6-BADF47DE289B}" srcOrd="8" destOrd="0" presId="urn:microsoft.com/office/officeart/2005/8/layout/default"/>
    <dgm:cxn modelId="{7D557F49-7543-4352-ABA2-C7C9E2CFADEE}" type="presParOf" srcId="{F49BA799-0080-476F-8501-1D0B9AC9017C}" destId="{5A86F6D2-BDC3-42B5-90E0-7D1A4F96C384}" srcOrd="9" destOrd="0" presId="urn:microsoft.com/office/officeart/2005/8/layout/default"/>
    <dgm:cxn modelId="{47745A6D-FB18-4B05-BBB1-B7C474F0A077}" type="presParOf" srcId="{F49BA799-0080-476F-8501-1D0B9AC9017C}" destId="{F40FF36C-DD88-46AC-80E2-0E5ABE6637C4}" srcOrd="10" destOrd="0" presId="urn:microsoft.com/office/officeart/2005/8/layout/default"/>
    <dgm:cxn modelId="{8C4414E8-D3A4-4BD5-BA0F-001B51EEEF86}" type="presParOf" srcId="{F49BA799-0080-476F-8501-1D0B9AC9017C}" destId="{2273EC8D-CCB4-47FC-AF25-DAB3A706D44C}" srcOrd="11" destOrd="0" presId="urn:microsoft.com/office/officeart/2005/8/layout/default"/>
    <dgm:cxn modelId="{F4461971-B6A7-4C96-856D-D455EDC7D72C}" type="presParOf" srcId="{F49BA799-0080-476F-8501-1D0B9AC9017C}" destId="{C0363D71-5DFF-4090-A162-A48AE748B348}"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03277-8F2C-41D1-8818-92E888D902B2}">
      <dsp:nvSpPr>
        <dsp:cNvPr id="0" name=""/>
        <dsp:cNvSpPr/>
      </dsp:nvSpPr>
      <dsp:spPr>
        <a:xfrm>
          <a:off x="3080" y="587635"/>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dirty="0"/>
            <a:t>1. OBJECT-ORIENTED CONCEPTS</a:t>
          </a:r>
          <a:endParaRPr lang="en-US" sz="2000" kern="1200" dirty="0"/>
        </a:p>
      </dsp:txBody>
      <dsp:txXfrm>
        <a:off x="3080" y="587635"/>
        <a:ext cx="2444055" cy="1466433"/>
      </dsp:txXfrm>
    </dsp:sp>
    <dsp:sp modelId="{DCF7B8AE-F253-4C8F-BDFA-877304866C30}">
      <dsp:nvSpPr>
        <dsp:cNvPr id="0" name=""/>
        <dsp:cNvSpPr/>
      </dsp:nvSpPr>
      <dsp:spPr>
        <a:xfrm>
          <a:off x="2691541" y="587635"/>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dirty="0"/>
            <a:t>2. INFORMATION HIDING</a:t>
          </a:r>
          <a:endParaRPr lang="en-US" sz="2000" kern="1200" dirty="0"/>
        </a:p>
      </dsp:txBody>
      <dsp:txXfrm>
        <a:off x="2691541" y="587635"/>
        <a:ext cx="2444055" cy="1466433"/>
      </dsp:txXfrm>
    </dsp:sp>
    <dsp:sp modelId="{9D175733-9235-41CF-B838-973FE8793F96}">
      <dsp:nvSpPr>
        <dsp:cNvPr id="0" name=""/>
        <dsp:cNvSpPr/>
      </dsp:nvSpPr>
      <dsp:spPr>
        <a:xfrm>
          <a:off x="5380002" y="587635"/>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dirty="0"/>
            <a:t>3. INHERITANCE AND GENERALIZATION/ SPECIALIZATION</a:t>
          </a:r>
          <a:endParaRPr lang="en-US" sz="2000" kern="1200" dirty="0"/>
        </a:p>
      </dsp:txBody>
      <dsp:txXfrm>
        <a:off x="5380002" y="587635"/>
        <a:ext cx="2444055" cy="1466433"/>
      </dsp:txXfrm>
    </dsp:sp>
    <dsp:sp modelId="{4825F7BB-43E8-4E0B-BF8C-1405189DF68E}">
      <dsp:nvSpPr>
        <dsp:cNvPr id="0" name=""/>
        <dsp:cNvSpPr/>
      </dsp:nvSpPr>
      <dsp:spPr>
        <a:xfrm>
          <a:off x="8068463" y="587635"/>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dirty="0"/>
            <a:t>4. CONCURRENT PROCESSING</a:t>
          </a:r>
          <a:endParaRPr lang="en-US" sz="2000" kern="1200" dirty="0"/>
        </a:p>
      </dsp:txBody>
      <dsp:txXfrm>
        <a:off x="8068463" y="587635"/>
        <a:ext cx="2444055" cy="1466433"/>
      </dsp:txXfrm>
    </dsp:sp>
    <dsp:sp modelId="{EFAD7014-3DA9-4E68-81F6-BADF47DE289B}">
      <dsp:nvSpPr>
        <dsp:cNvPr id="0" name=""/>
        <dsp:cNvSpPr/>
      </dsp:nvSpPr>
      <dsp:spPr>
        <a:xfrm>
          <a:off x="1347311" y="2298474"/>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dirty="0">
              <a:solidFill>
                <a:prstClr val="white"/>
              </a:solidFill>
              <a:latin typeface="Calibri" panose="020F0502020204030204"/>
              <a:ea typeface="+mn-ea"/>
              <a:cs typeface="+mn-cs"/>
            </a:rPr>
            <a:t>4. DESIGN PATTERNS</a:t>
          </a:r>
        </a:p>
      </dsp:txBody>
      <dsp:txXfrm>
        <a:off x="1347311" y="2298474"/>
        <a:ext cx="2444055" cy="1466433"/>
      </dsp:txXfrm>
    </dsp:sp>
    <dsp:sp modelId="{F40FF36C-DD88-46AC-80E2-0E5ABE6637C4}">
      <dsp:nvSpPr>
        <dsp:cNvPr id="0" name=""/>
        <dsp:cNvSpPr/>
      </dsp:nvSpPr>
      <dsp:spPr>
        <a:xfrm>
          <a:off x="4035772" y="2298474"/>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dirty="0">
              <a:solidFill>
                <a:prstClr val="white"/>
              </a:solidFill>
              <a:latin typeface="Calibri" panose="020F0502020204030204"/>
              <a:ea typeface="+mn-ea"/>
              <a:cs typeface="+mn-cs"/>
            </a:rPr>
            <a:t>5. SOFTWARE ARCHITECTURE AND COMPONENTS</a:t>
          </a:r>
        </a:p>
      </dsp:txBody>
      <dsp:txXfrm>
        <a:off x="4035772" y="2298474"/>
        <a:ext cx="2444055" cy="1466433"/>
      </dsp:txXfrm>
    </dsp:sp>
    <dsp:sp modelId="{C0363D71-5DFF-4090-A162-A48AE748B348}">
      <dsp:nvSpPr>
        <dsp:cNvPr id="0" name=""/>
        <dsp:cNvSpPr/>
      </dsp:nvSpPr>
      <dsp:spPr>
        <a:xfrm>
          <a:off x="6724233" y="2298474"/>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dirty="0"/>
            <a:t>6. SOFTWARE QUALITY ATTRIBUTES</a:t>
          </a:r>
          <a:endParaRPr lang="en-US" sz="2000" b="0" i="0" kern="1200" dirty="0">
            <a:solidFill>
              <a:prstClr val="white"/>
            </a:solidFill>
            <a:latin typeface="Calibri" panose="020F0502020204030204"/>
            <a:ea typeface="+mn-ea"/>
            <a:cs typeface="+mn-cs"/>
          </a:endParaRPr>
        </a:p>
      </dsp:txBody>
      <dsp:txXfrm>
        <a:off x="6724233" y="2298474"/>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D1F50-AD22-4035-A713-E4FBF2342597}" type="datetimeFigureOut">
              <a:rPr lang="en-US" smtClean="0"/>
              <a:t>9/6/2024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35C93-B240-425D-B7F6-6C450B8B7183}" type="slidenum">
              <a:rPr lang="en-US" smtClean="0"/>
              <a:t>‹#›</a:t>
            </a:fld>
            <a:endParaRPr lang="en-US"/>
          </a:p>
        </p:txBody>
      </p:sp>
    </p:spTree>
    <p:extLst>
      <p:ext uri="{BB962C8B-B14F-4D97-AF65-F5344CB8AC3E}">
        <p14:creationId xmlns:p14="http://schemas.microsoft.com/office/powerpoint/2010/main" val="186662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b="0" i="0" kern="1200" dirty="0">
              <a:solidFill>
                <a:prstClr val="white"/>
              </a:solidFill>
              <a:latin typeface="Calibri" panose="020F0502020204030204"/>
              <a:ea typeface="+mn-ea"/>
              <a:cs typeface="+mn-cs"/>
            </a:endParaRPr>
          </a:p>
        </p:txBody>
      </p:sp>
      <p:sp>
        <p:nvSpPr>
          <p:cNvPr id="4" name="Slide Number Placeholder 3"/>
          <p:cNvSpPr>
            <a:spLocks noGrp="1"/>
          </p:cNvSpPr>
          <p:nvPr>
            <p:ph type="sldNum" sz="quarter" idx="5"/>
          </p:nvPr>
        </p:nvSpPr>
        <p:spPr/>
        <p:txBody>
          <a:bodyPr/>
          <a:lstStyle/>
          <a:p>
            <a:fld id="{9F235C93-B240-425D-B7F6-6C450B8B7183}" type="slidenum">
              <a:rPr lang="en-US" smtClean="0"/>
              <a:t>2</a:t>
            </a:fld>
            <a:endParaRPr lang="en-US"/>
          </a:p>
        </p:txBody>
      </p:sp>
    </p:spTree>
    <p:extLst>
      <p:ext uri="{BB962C8B-B14F-4D97-AF65-F5344CB8AC3E}">
        <p14:creationId xmlns:p14="http://schemas.microsoft.com/office/powerpoint/2010/main" val="3648521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12</a:t>
            </a:fld>
            <a:endParaRPr lang="en-US"/>
          </a:p>
        </p:txBody>
      </p:sp>
    </p:spTree>
    <p:extLst>
      <p:ext uri="{BB962C8B-B14F-4D97-AF65-F5344CB8AC3E}">
        <p14:creationId xmlns:p14="http://schemas.microsoft.com/office/powerpoint/2010/main" val="4117132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13</a:t>
            </a:fld>
            <a:endParaRPr lang="en-US"/>
          </a:p>
        </p:txBody>
      </p:sp>
    </p:spTree>
    <p:extLst>
      <p:ext uri="{BB962C8B-B14F-4D97-AF65-F5344CB8AC3E}">
        <p14:creationId xmlns:p14="http://schemas.microsoft.com/office/powerpoint/2010/main" val="1976174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14</a:t>
            </a:fld>
            <a:endParaRPr lang="en-US"/>
          </a:p>
        </p:txBody>
      </p:sp>
    </p:spTree>
    <p:extLst>
      <p:ext uri="{BB962C8B-B14F-4D97-AF65-F5344CB8AC3E}">
        <p14:creationId xmlns:p14="http://schemas.microsoft.com/office/powerpoint/2010/main" val="3331469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15</a:t>
            </a:fld>
            <a:endParaRPr lang="en-US"/>
          </a:p>
        </p:txBody>
      </p:sp>
    </p:spTree>
    <p:extLst>
      <p:ext uri="{BB962C8B-B14F-4D97-AF65-F5344CB8AC3E}">
        <p14:creationId xmlns:p14="http://schemas.microsoft.com/office/powerpoint/2010/main" val="535482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16</a:t>
            </a:fld>
            <a:endParaRPr lang="en-US"/>
          </a:p>
        </p:txBody>
      </p:sp>
    </p:spTree>
    <p:extLst>
      <p:ext uri="{BB962C8B-B14F-4D97-AF65-F5344CB8AC3E}">
        <p14:creationId xmlns:p14="http://schemas.microsoft.com/office/powerpoint/2010/main" val="401028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3</a:t>
            </a:fld>
            <a:endParaRPr lang="en-US"/>
          </a:p>
        </p:txBody>
      </p:sp>
    </p:spTree>
    <p:extLst>
      <p:ext uri="{BB962C8B-B14F-4D97-AF65-F5344CB8AC3E}">
        <p14:creationId xmlns:p14="http://schemas.microsoft.com/office/powerpoint/2010/main" val="1279778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4</a:t>
            </a:fld>
            <a:endParaRPr lang="en-US"/>
          </a:p>
        </p:txBody>
      </p:sp>
    </p:spTree>
    <p:extLst>
      <p:ext uri="{BB962C8B-B14F-4D97-AF65-F5344CB8AC3E}">
        <p14:creationId xmlns:p14="http://schemas.microsoft.com/office/powerpoint/2010/main" val="351249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5</a:t>
            </a:fld>
            <a:endParaRPr lang="en-US"/>
          </a:p>
        </p:txBody>
      </p:sp>
    </p:spTree>
    <p:extLst>
      <p:ext uri="{BB962C8B-B14F-4D97-AF65-F5344CB8AC3E}">
        <p14:creationId xmlns:p14="http://schemas.microsoft.com/office/powerpoint/2010/main" val="3148220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6</a:t>
            </a:fld>
            <a:endParaRPr lang="en-US"/>
          </a:p>
        </p:txBody>
      </p:sp>
    </p:spTree>
    <p:extLst>
      <p:ext uri="{BB962C8B-B14F-4D97-AF65-F5344CB8AC3E}">
        <p14:creationId xmlns:p14="http://schemas.microsoft.com/office/powerpoint/2010/main" val="3105985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7</a:t>
            </a:fld>
            <a:endParaRPr lang="en-US"/>
          </a:p>
        </p:txBody>
      </p:sp>
    </p:spTree>
    <p:extLst>
      <p:ext uri="{BB962C8B-B14F-4D97-AF65-F5344CB8AC3E}">
        <p14:creationId xmlns:p14="http://schemas.microsoft.com/office/powerpoint/2010/main" val="104547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9</a:t>
            </a:fld>
            <a:endParaRPr lang="en-US"/>
          </a:p>
        </p:txBody>
      </p:sp>
    </p:spTree>
    <p:extLst>
      <p:ext uri="{BB962C8B-B14F-4D97-AF65-F5344CB8AC3E}">
        <p14:creationId xmlns:p14="http://schemas.microsoft.com/office/powerpoint/2010/main" val="2864217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10</a:t>
            </a:fld>
            <a:endParaRPr lang="en-US"/>
          </a:p>
        </p:txBody>
      </p:sp>
    </p:spTree>
    <p:extLst>
      <p:ext uri="{BB962C8B-B14F-4D97-AF65-F5344CB8AC3E}">
        <p14:creationId xmlns:p14="http://schemas.microsoft.com/office/powerpoint/2010/main" val="267036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11</a:t>
            </a:fld>
            <a:endParaRPr lang="en-US"/>
          </a:p>
        </p:txBody>
      </p:sp>
    </p:spTree>
    <p:extLst>
      <p:ext uri="{BB962C8B-B14F-4D97-AF65-F5344CB8AC3E}">
        <p14:creationId xmlns:p14="http://schemas.microsoft.com/office/powerpoint/2010/main" val="406616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6B79-FA6D-690B-423D-0D992CB6FF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F5205-F389-4E90-0B48-81D11302C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3D6D09-E44A-282C-619B-E07FA6B2980A}"/>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5" name="Footer Placeholder 4">
            <a:extLst>
              <a:ext uri="{FF2B5EF4-FFF2-40B4-BE49-F238E27FC236}">
                <a16:creationId xmlns:a16="http://schemas.microsoft.com/office/drawing/2014/main" id="{565B2310-A73D-539D-E1E1-CA1E781EB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51FF2-DD7A-8C1C-7D3B-0F7BF604C56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69467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4814-8258-E27B-EE29-CBB00FE518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D6467-0640-AD51-C356-2551D1C4CE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E18B1-310B-0835-6AA7-EC653DB66441}"/>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5" name="Footer Placeholder 4">
            <a:extLst>
              <a:ext uri="{FF2B5EF4-FFF2-40B4-BE49-F238E27FC236}">
                <a16:creationId xmlns:a16="http://schemas.microsoft.com/office/drawing/2014/main" id="{F852B4EA-17CA-8841-53DD-6F2004771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6F2F3-D73E-EAB0-1255-9A92498E310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6956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B0F85-64CD-8AFA-F2CE-CA12632A6692}"/>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7D6B2E-F5BF-2034-C132-46319BF90E0C}"/>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AD306-A31C-57D4-1BEC-31B00A7289F9}"/>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5" name="Footer Placeholder 4">
            <a:extLst>
              <a:ext uri="{FF2B5EF4-FFF2-40B4-BE49-F238E27FC236}">
                <a16:creationId xmlns:a16="http://schemas.microsoft.com/office/drawing/2014/main" id="{1BC625D4-3A15-3FD7-3752-65AA73294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62176-2415-861F-DDF8-577BEC7ECEA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4660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7F4D-68C0-DD8E-A677-CBF72E216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8BE1DB-5F14-06A4-B677-5059BA4B7F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D5A55-9C34-56A5-1F2C-19FEF227E8DD}"/>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5" name="Footer Placeholder 4">
            <a:extLst>
              <a:ext uri="{FF2B5EF4-FFF2-40B4-BE49-F238E27FC236}">
                <a16:creationId xmlns:a16="http://schemas.microsoft.com/office/drawing/2014/main" id="{4513EFC0-67DC-3738-6304-3F7DDE83B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B064C-F47A-A37E-5AD3-067D5696077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42941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1BC1-7C5C-25A7-9526-CD8EA68DF3DC}"/>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8A6854-BEA2-C8CE-C60A-32643DB06651}"/>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F7FDC-D7D8-600D-2E47-F84EA9F10C4B}"/>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5" name="Footer Placeholder 4">
            <a:extLst>
              <a:ext uri="{FF2B5EF4-FFF2-40B4-BE49-F238E27FC236}">
                <a16:creationId xmlns:a16="http://schemas.microsoft.com/office/drawing/2014/main" id="{F8F84795-0441-B797-96B5-40C26566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89218-7E11-07C5-D4DC-9E4D7CD6B7B4}"/>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5258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864E-B35D-4D41-94F5-845BD25FD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0436-54FB-29E6-B05C-642F89CBF4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C2E462-D449-7265-FDEC-1B1781806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9803F-C275-36E6-2DF6-E1AC08221538}"/>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6" name="Footer Placeholder 5">
            <a:extLst>
              <a:ext uri="{FF2B5EF4-FFF2-40B4-BE49-F238E27FC236}">
                <a16:creationId xmlns:a16="http://schemas.microsoft.com/office/drawing/2014/main" id="{D7A0CFD0-3AE5-9E17-B7EE-CA724EAAB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2E8B9-E3C4-20FC-8E16-55725ED2774B}"/>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1186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0F2F-BCF5-6F5F-4334-998191288191}"/>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2471DC-7D4B-9E22-3D1B-F35DBD466E9C}"/>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A63A9D-2CA2-F912-CDB6-605494BAA2C5}"/>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9F9315-E3DD-7B2B-DE08-CA731AC7D02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670BF2-407D-DDF9-DEC3-BF1861FE381B}"/>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587515-9877-A568-58AB-0E3300F99EF3}"/>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8" name="Footer Placeholder 7">
            <a:extLst>
              <a:ext uri="{FF2B5EF4-FFF2-40B4-BE49-F238E27FC236}">
                <a16:creationId xmlns:a16="http://schemas.microsoft.com/office/drawing/2014/main" id="{BB6A5FBF-E5FF-6093-B829-C0BEB2D3CF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FC7ACF-2DC5-1869-9FA0-D05EDC588F03}"/>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2026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A281-4D42-44F4-B143-4489E6CDE3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00D723-85CB-BC5D-59BF-BCA45CCD50CB}"/>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4" name="Footer Placeholder 3">
            <a:extLst>
              <a:ext uri="{FF2B5EF4-FFF2-40B4-BE49-F238E27FC236}">
                <a16:creationId xmlns:a16="http://schemas.microsoft.com/office/drawing/2014/main" id="{314C790E-E0EA-301D-98CE-0124582F14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829034-41CA-55E9-BE44-E5324C02D52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9973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035C9F-B46B-28B8-A77B-DC47656B5891}"/>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3" name="Footer Placeholder 2">
            <a:extLst>
              <a:ext uri="{FF2B5EF4-FFF2-40B4-BE49-F238E27FC236}">
                <a16:creationId xmlns:a16="http://schemas.microsoft.com/office/drawing/2014/main" id="{A2179E1E-D9AF-0F7F-8B16-E4D39C876F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6A5ED8-D73B-6B10-778D-0F8DB5D0B8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2275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CC5C-246B-5B83-49D2-D5C2715BB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9E8EEB-86A6-7433-0F8B-F40087F136F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53F0BB-A6B5-3304-AFAC-E115CE130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5E9C8-F69E-0687-CA87-824BA5B9798F}"/>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6" name="Footer Placeholder 5">
            <a:extLst>
              <a:ext uri="{FF2B5EF4-FFF2-40B4-BE49-F238E27FC236}">
                <a16:creationId xmlns:a16="http://schemas.microsoft.com/office/drawing/2014/main" id="{66F4C44E-C207-EBF6-C5EC-7E9BDD6A9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8FC2B0-8FE0-D98E-478D-938991641E7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8808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783D-28C3-E16C-C7DA-72D2A898C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62BB68-AE86-EBBF-79B3-FD6055986985}"/>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85A2A2-44E1-22A8-7302-0C7887D7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03F75-F97C-CC09-FB5C-350B9394504E}"/>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6" name="Footer Placeholder 5">
            <a:extLst>
              <a:ext uri="{FF2B5EF4-FFF2-40B4-BE49-F238E27FC236}">
                <a16:creationId xmlns:a16="http://schemas.microsoft.com/office/drawing/2014/main" id="{FF917A96-3AC0-E936-2C05-DE603B867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F4C1C-7B6A-A60D-6518-1B3BD7747C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8274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7B81B1-F5BC-F1FA-2B3A-3F562C4F5886}"/>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07DFAF-96AC-1C21-0919-8B5BE82B0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18368-47DE-4B4B-1D77-27BFFD5A71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66A6-3C10-4AB8-86A1-BB1F0CDA7EFE}" type="datetimeFigureOut">
              <a:rPr lang="en-US" smtClean="0"/>
              <a:pPr/>
              <a:t>9/6/2024</a:t>
            </a:fld>
            <a:endParaRPr lang="en-US" dirty="0"/>
          </a:p>
        </p:txBody>
      </p:sp>
      <p:sp>
        <p:nvSpPr>
          <p:cNvPr id="5" name="Footer Placeholder 4">
            <a:extLst>
              <a:ext uri="{FF2B5EF4-FFF2-40B4-BE49-F238E27FC236}">
                <a16:creationId xmlns:a16="http://schemas.microsoft.com/office/drawing/2014/main" id="{A21AB598-90B6-8BD1-B3EF-88B459168E3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D38597-3DB4-B03D-5154-196DE2F9A846}"/>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72235196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48FE-36D8-2E17-09AB-0706DC33830D}"/>
              </a:ext>
            </a:extLst>
          </p:cNvPr>
          <p:cNvSpPr>
            <a:spLocks noGrp="1"/>
          </p:cNvSpPr>
          <p:nvPr>
            <p:ph type="ctrTitle"/>
          </p:nvPr>
        </p:nvSpPr>
        <p:spPr>
          <a:xfrm>
            <a:off x="838201" y="596644"/>
            <a:ext cx="10746213" cy="2496008"/>
          </a:xfrm>
        </p:spPr>
        <p:txBody>
          <a:bodyPr anchor="b">
            <a:normAutofit/>
          </a:bodyPr>
          <a:lstStyle/>
          <a:p>
            <a:r>
              <a:rPr lang="en-US" b="0" i="0" dirty="0">
                <a:solidFill>
                  <a:schemeClr val="tx1"/>
                </a:solidFill>
                <a:effectLst/>
                <a:latin typeface="FranklinGothic-Demi"/>
              </a:rPr>
              <a:t>Chapter </a:t>
            </a:r>
            <a:r>
              <a:rPr lang="en-US" dirty="0">
                <a:latin typeface="FranklinGothic-Demi"/>
              </a:rPr>
              <a:t>4: Software Design and Architecture Concepts </a:t>
            </a:r>
          </a:p>
        </p:txBody>
      </p:sp>
      <p:pic>
        <p:nvPicPr>
          <p:cNvPr id="4" name="Picture 2" descr="A logo for a university&#10;&#10;Description automatically generated">
            <a:extLst>
              <a:ext uri="{FF2B5EF4-FFF2-40B4-BE49-F238E27FC236}">
                <a16:creationId xmlns:a16="http://schemas.microsoft.com/office/drawing/2014/main" id="{290C80ED-1C87-B7AA-789C-C965D53280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3357317"/>
            <a:ext cx="5224939" cy="2862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712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4.4. Synchronization Problem </a:t>
            </a:r>
          </a:p>
        </p:txBody>
      </p:sp>
      <p:sp>
        <p:nvSpPr>
          <p:cNvPr id="35"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0684764" cy="4351338"/>
          </a:xfrm>
        </p:spPr>
        <p:txBody>
          <a:bodyPr>
            <a:normAutofit/>
          </a:bodyPr>
          <a:lstStyle/>
          <a:p>
            <a:pPr>
              <a:lnSpc>
                <a:spcPct val="110000"/>
              </a:lnSpc>
              <a:spcBef>
                <a:spcPts val="0"/>
              </a:spcBef>
              <a:spcAft>
                <a:spcPts val="1200"/>
              </a:spcAft>
            </a:pPr>
            <a:r>
              <a:rPr lang="en-US" sz="2400" dirty="0">
                <a:solidFill>
                  <a:srgbClr val="000000"/>
                </a:solidFill>
                <a:latin typeface="TimesTen-Roman"/>
              </a:rPr>
              <a:t>Event synchronization is used when two tasks need to synchronize their operations without communicating data between the tasks. </a:t>
            </a:r>
            <a:br>
              <a:rPr lang="en-US" sz="2400" dirty="0">
                <a:solidFill>
                  <a:srgbClr val="000000"/>
                </a:solidFill>
                <a:latin typeface="TimesTen-Roman"/>
              </a:rPr>
            </a:br>
            <a:endParaRPr lang="en-US" sz="2400" dirty="0">
              <a:solidFill>
                <a:srgbClr val="000000"/>
              </a:solidFill>
              <a:latin typeface="TimesTen-Roman"/>
            </a:endParaRPr>
          </a:p>
        </p:txBody>
      </p:sp>
      <p:pic>
        <p:nvPicPr>
          <p:cNvPr id="5" name="Picture 4">
            <a:extLst>
              <a:ext uri="{FF2B5EF4-FFF2-40B4-BE49-F238E27FC236}">
                <a16:creationId xmlns:a16="http://schemas.microsoft.com/office/drawing/2014/main" id="{F86C0D2E-C7A5-472B-1E0F-5A0C8834534B}"/>
              </a:ext>
            </a:extLst>
          </p:cNvPr>
          <p:cNvPicPr>
            <a:picLocks noChangeAspect="1"/>
          </p:cNvPicPr>
          <p:nvPr/>
        </p:nvPicPr>
        <p:blipFill>
          <a:blip r:embed="rId3"/>
          <a:stretch>
            <a:fillRect/>
          </a:stretch>
        </p:blipFill>
        <p:spPr>
          <a:xfrm>
            <a:off x="2697852" y="3002936"/>
            <a:ext cx="6372225" cy="1619250"/>
          </a:xfrm>
          <a:prstGeom prst="rect">
            <a:avLst/>
          </a:prstGeom>
        </p:spPr>
      </p:pic>
    </p:spTree>
    <p:extLst>
      <p:ext uri="{BB962C8B-B14F-4D97-AF65-F5344CB8AC3E}">
        <p14:creationId xmlns:p14="http://schemas.microsoft.com/office/powerpoint/2010/main" val="2847739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4.5. Producer/Consumer Problem </a:t>
            </a:r>
          </a:p>
        </p:txBody>
      </p:sp>
      <p:sp>
        <p:nvSpPr>
          <p:cNvPr id="35"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0684764" cy="4351338"/>
          </a:xfrm>
        </p:spPr>
        <p:txBody>
          <a:bodyPr>
            <a:noAutofit/>
          </a:bodyPr>
          <a:lstStyle/>
          <a:p>
            <a:pPr>
              <a:lnSpc>
                <a:spcPct val="110000"/>
              </a:lnSpc>
              <a:spcBef>
                <a:spcPts val="0"/>
              </a:spcBef>
              <a:spcAft>
                <a:spcPts val="1200"/>
              </a:spcAft>
            </a:pPr>
            <a:r>
              <a:rPr lang="en-US" sz="2200" b="0" i="0" dirty="0">
                <a:solidFill>
                  <a:srgbClr val="000000"/>
                </a:solidFill>
                <a:effectLst/>
                <a:latin typeface="TimesTen-Roman"/>
              </a:rPr>
              <a:t>The </a:t>
            </a:r>
            <a:r>
              <a:rPr lang="en-US" sz="2200" b="1" i="0" dirty="0">
                <a:solidFill>
                  <a:srgbClr val="000000"/>
                </a:solidFill>
                <a:effectLst/>
                <a:latin typeface="TimesTen-Roman"/>
              </a:rPr>
              <a:t>producer concurrent object </a:t>
            </a:r>
            <a:r>
              <a:rPr lang="en-US" sz="2200" b="0" i="0" dirty="0">
                <a:solidFill>
                  <a:srgbClr val="000000"/>
                </a:solidFill>
                <a:effectLst/>
                <a:latin typeface="TimesTen-Roman"/>
              </a:rPr>
              <a:t>produces information, which is then consumed by the consumer concurrent object</a:t>
            </a:r>
            <a:r>
              <a:rPr lang="en-US" sz="2200" dirty="0"/>
              <a:t> </a:t>
            </a:r>
          </a:p>
          <a:p>
            <a:pPr>
              <a:lnSpc>
                <a:spcPct val="110000"/>
              </a:lnSpc>
              <a:spcBef>
                <a:spcPts val="0"/>
              </a:spcBef>
              <a:spcAft>
                <a:spcPts val="1200"/>
              </a:spcAft>
            </a:pPr>
            <a:r>
              <a:rPr lang="en-US" sz="2200" b="0" i="0" dirty="0">
                <a:solidFill>
                  <a:srgbClr val="000000"/>
                </a:solidFill>
                <a:effectLst/>
                <a:latin typeface="TimesTen-Roman"/>
              </a:rPr>
              <a:t>In a concurrent system, each concurrent object has its own thread of control and the concurrent objects execute asynchronously.</a:t>
            </a:r>
            <a:r>
              <a:rPr lang="en-US" sz="2200" dirty="0"/>
              <a:t> </a:t>
            </a:r>
          </a:p>
          <a:p>
            <a:pPr>
              <a:lnSpc>
                <a:spcPct val="110000"/>
              </a:lnSpc>
              <a:spcBef>
                <a:spcPts val="0"/>
              </a:spcBef>
              <a:spcAft>
                <a:spcPts val="1200"/>
              </a:spcAft>
            </a:pPr>
            <a:r>
              <a:rPr lang="en-US" sz="2200" b="0" i="0" dirty="0">
                <a:solidFill>
                  <a:srgbClr val="000000"/>
                </a:solidFill>
                <a:effectLst/>
                <a:latin typeface="TimesTen-Roman"/>
              </a:rPr>
              <a:t>Message communication between concurrent objects may be asynchronous or synchronous.</a:t>
            </a:r>
            <a:r>
              <a:rPr lang="en-US" sz="2200" dirty="0"/>
              <a:t> </a:t>
            </a:r>
            <a:br>
              <a:rPr lang="en-US" sz="2200" dirty="0"/>
            </a:br>
            <a:r>
              <a:rPr lang="en-US" sz="2200" dirty="0"/>
              <a:t/>
            </a:r>
            <a:br>
              <a:rPr lang="en-US" sz="2200" dirty="0"/>
            </a:br>
            <a:r>
              <a:rPr lang="en-US" sz="2200" dirty="0"/>
              <a:t/>
            </a:r>
            <a:br>
              <a:rPr lang="en-US" sz="2200" dirty="0"/>
            </a:br>
            <a:r>
              <a:rPr lang="en-US" sz="2200" dirty="0"/>
              <a:t/>
            </a:r>
            <a:br>
              <a:rPr lang="en-US" sz="2200" dirty="0"/>
            </a:br>
            <a:endParaRPr lang="en-US" sz="2200" dirty="0">
              <a:solidFill>
                <a:srgbClr val="000000"/>
              </a:solidFill>
              <a:latin typeface="TimesTen-Roman"/>
            </a:endParaRPr>
          </a:p>
        </p:txBody>
      </p:sp>
    </p:spTree>
    <p:extLst>
      <p:ext uri="{BB962C8B-B14F-4D97-AF65-F5344CB8AC3E}">
        <p14:creationId xmlns:p14="http://schemas.microsoft.com/office/powerpoint/2010/main" val="999376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1181522" cy="1325563"/>
          </a:xfrm>
        </p:spPr>
        <p:txBody>
          <a:bodyPr>
            <a:normAutofit fontScale="90000"/>
          </a:bodyPr>
          <a:lstStyle/>
          <a:p>
            <a:r>
              <a:rPr lang="en-US" sz="5400" dirty="0"/>
              <a:t>4.6. Asynchronous Message Communication </a:t>
            </a:r>
          </a:p>
        </p:txBody>
      </p:sp>
      <p:sp>
        <p:nvSpPr>
          <p:cNvPr id="35"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0684764" cy="4351338"/>
          </a:xfrm>
        </p:spPr>
        <p:txBody>
          <a:bodyPr>
            <a:noAutofit/>
          </a:bodyPr>
          <a:lstStyle/>
          <a:p>
            <a:pPr>
              <a:lnSpc>
                <a:spcPct val="110000"/>
              </a:lnSpc>
              <a:spcBef>
                <a:spcPts val="0"/>
              </a:spcBef>
              <a:spcAft>
                <a:spcPts val="1200"/>
              </a:spcAft>
            </a:pPr>
            <a:r>
              <a:rPr lang="en-US" sz="2200" b="0" i="0" dirty="0">
                <a:solidFill>
                  <a:srgbClr val="000000"/>
                </a:solidFill>
                <a:effectLst/>
                <a:latin typeface="TimesTen-Roman"/>
              </a:rPr>
              <a:t>With </a:t>
            </a:r>
            <a:r>
              <a:rPr lang="en-US" sz="2200" b="1" i="0" dirty="0">
                <a:solidFill>
                  <a:srgbClr val="000000"/>
                </a:solidFill>
                <a:effectLst/>
                <a:latin typeface="TimesTen-Bold"/>
              </a:rPr>
              <a:t>asynchronous message communication(loosely coupled message communication)</a:t>
            </a:r>
            <a:r>
              <a:rPr lang="en-US" sz="2200" b="0" i="0" dirty="0">
                <a:solidFill>
                  <a:srgbClr val="000000"/>
                </a:solidFill>
                <a:effectLst/>
                <a:latin typeface="TimesTen-Roman"/>
              </a:rPr>
              <a:t>, the producer sends a message to the consumer and either does not need a response or has other functions to perform before receiving a response. </a:t>
            </a:r>
            <a:endParaRPr lang="en-US" sz="2200" dirty="0">
              <a:solidFill>
                <a:srgbClr val="000000"/>
              </a:solidFill>
              <a:latin typeface="TimesTen-Roman"/>
            </a:endParaRPr>
          </a:p>
          <a:p>
            <a:pPr>
              <a:lnSpc>
                <a:spcPct val="110000"/>
              </a:lnSpc>
              <a:spcBef>
                <a:spcPts val="0"/>
              </a:spcBef>
              <a:spcAft>
                <a:spcPts val="1200"/>
              </a:spcAft>
            </a:pPr>
            <a:r>
              <a:rPr lang="en-US" sz="2200" b="0" i="0" dirty="0">
                <a:solidFill>
                  <a:srgbClr val="000000"/>
                </a:solidFill>
                <a:effectLst/>
                <a:latin typeface="TimesTen-Roman"/>
              </a:rPr>
              <a:t>The producer sends a message and continues without waiting for a response. </a:t>
            </a:r>
          </a:p>
          <a:p>
            <a:pPr>
              <a:lnSpc>
                <a:spcPct val="110000"/>
              </a:lnSpc>
              <a:spcBef>
                <a:spcPts val="0"/>
              </a:spcBef>
              <a:spcAft>
                <a:spcPts val="1200"/>
              </a:spcAft>
            </a:pPr>
            <a:r>
              <a:rPr lang="en-US" sz="2200" b="0" i="0" dirty="0">
                <a:solidFill>
                  <a:srgbClr val="000000"/>
                </a:solidFill>
                <a:effectLst/>
                <a:latin typeface="TimesTen-Roman"/>
              </a:rPr>
              <a:t>The consumer receives the message. As the producer and consumer concurrent objects proceed at different speeds, a first-in-first-out (FIFO) message queue can build up between producer and consumer. If there is no message available when the consumer requests one, the consumer is suspended</a:t>
            </a:r>
            <a:r>
              <a:rPr lang="en-US" sz="2200" dirty="0"/>
              <a:t> </a:t>
            </a:r>
            <a:br>
              <a:rPr lang="en-US" sz="2200" dirty="0"/>
            </a:br>
            <a:endParaRPr lang="en-US" sz="2200" dirty="0">
              <a:solidFill>
                <a:srgbClr val="000000"/>
              </a:solidFill>
              <a:latin typeface="TimesTen-Roman"/>
            </a:endParaRPr>
          </a:p>
        </p:txBody>
      </p:sp>
    </p:spTree>
    <p:extLst>
      <p:ext uri="{BB962C8B-B14F-4D97-AF65-F5344CB8AC3E}">
        <p14:creationId xmlns:p14="http://schemas.microsoft.com/office/powerpoint/2010/main" val="2225599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1181522" cy="1325563"/>
          </a:xfrm>
        </p:spPr>
        <p:txBody>
          <a:bodyPr>
            <a:normAutofit fontScale="90000"/>
          </a:bodyPr>
          <a:lstStyle/>
          <a:p>
            <a:r>
              <a:rPr lang="en-US" sz="5400" dirty="0"/>
              <a:t>4.7. Synchronous Message Communication </a:t>
            </a:r>
          </a:p>
        </p:txBody>
      </p:sp>
      <p:sp>
        <p:nvSpPr>
          <p:cNvPr id="35"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0684764" cy="4351338"/>
          </a:xfrm>
        </p:spPr>
        <p:txBody>
          <a:bodyPr>
            <a:noAutofit/>
          </a:bodyPr>
          <a:lstStyle/>
          <a:p>
            <a:pPr>
              <a:lnSpc>
                <a:spcPct val="110000"/>
              </a:lnSpc>
              <a:spcBef>
                <a:spcPts val="0"/>
              </a:spcBef>
              <a:spcAft>
                <a:spcPts val="1200"/>
              </a:spcAft>
            </a:pPr>
            <a:r>
              <a:rPr lang="en-US" sz="2400" b="0" i="0" dirty="0">
                <a:solidFill>
                  <a:srgbClr val="000000"/>
                </a:solidFill>
                <a:effectLst/>
                <a:latin typeface="TimesTen-Roman"/>
              </a:rPr>
              <a:t>In the case of </a:t>
            </a:r>
            <a:r>
              <a:rPr lang="en-US" sz="2400" b="1" i="0" dirty="0">
                <a:solidFill>
                  <a:srgbClr val="000000"/>
                </a:solidFill>
                <a:effectLst/>
                <a:latin typeface="TimesTen-Bold"/>
              </a:rPr>
              <a:t>synchronous message communication with reply(tightly coupled message communication with reply)</a:t>
            </a:r>
            <a:r>
              <a:rPr lang="en-US" sz="2400" b="0" i="0" dirty="0">
                <a:solidFill>
                  <a:srgbClr val="000000"/>
                </a:solidFill>
                <a:effectLst/>
                <a:latin typeface="TimesTen-Roman"/>
              </a:rPr>
              <a:t>, the producer sends a message to the consumer and then waits for a reply. When the message arrives, the consumer accepts the message, processes it, generates a reply, and then sends</a:t>
            </a:r>
            <a:r>
              <a:rPr lang="en-US" sz="1600" dirty="0"/>
              <a:t> </a:t>
            </a:r>
            <a:r>
              <a:rPr lang="en-US" sz="2400" b="0" i="0" dirty="0">
                <a:solidFill>
                  <a:srgbClr val="000000"/>
                </a:solidFill>
                <a:effectLst/>
                <a:latin typeface="TimesTen-Roman"/>
              </a:rPr>
              <a:t>the reply. The producer and consumer then both continue. </a:t>
            </a:r>
            <a:r>
              <a:rPr lang="en-US" sz="1000" dirty="0"/>
              <a:t/>
            </a:r>
            <a:br>
              <a:rPr lang="en-US" sz="1000" dirty="0"/>
            </a:br>
            <a:r>
              <a:rPr lang="en-US" sz="1200" dirty="0"/>
              <a:t/>
            </a:r>
            <a:br>
              <a:rPr lang="en-US" sz="1200" dirty="0"/>
            </a:br>
            <a:endParaRPr lang="en-US" sz="2200" dirty="0">
              <a:solidFill>
                <a:srgbClr val="000000"/>
              </a:solidFill>
              <a:latin typeface="TimesTen-Roman"/>
            </a:endParaRPr>
          </a:p>
        </p:txBody>
      </p:sp>
      <p:pic>
        <p:nvPicPr>
          <p:cNvPr id="5" name="Picture 4">
            <a:extLst>
              <a:ext uri="{FF2B5EF4-FFF2-40B4-BE49-F238E27FC236}">
                <a16:creationId xmlns:a16="http://schemas.microsoft.com/office/drawing/2014/main" id="{5B9759D9-3881-AB7A-1232-249F5195211E}"/>
              </a:ext>
            </a:extLst>
          </p:cNvPr>
          <p:cNvPicPr>
            <a:picLocks noChangeAspect="1"/>
          </p:cNvPicPr>
          <p:nvPr/>
        </p:nvPicPr>
        <p:blipFill>
          <a:blip r:embed="rId3"/>
          <a:stretch>
            <a:fillRect/>
          </a:stretch>
        </p:blipFill>
        <p:spPr>
          <a:xfrm>
            <a:off x="1968865" y="3886208"/>
            <a:ext cx="8251222" cy="2208207"/>
          </a:xfrm>
          <a:prstGeom prst="rect">
            <a:avLst/>
          </a:prstGeom>
        </p:spPr>
      </p:pic>
    </p:spTree>
    <p:extLst>
      <p:ext uri="{BB962C8B-B14F-4D97-AF65-F5344CB8AC3E}">
        <p14:creationId xmlns:p14="http://schemas.microsoft.com/office/powerpoint/2010/main" val="3009299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1181522" cy="1325563"/>
          </a:xfrm>
        </p:spPr>
        <p:txBody>
          <a:bodyPr>
            <a:normAutofit/>
          </a:bodyPr>
          <a:lstStyle/>
          <a:p>
            <a:r>
              <a:rPr lang="en-US" sz="5400" dirty="0"/>
              <a:t>5. Design patterns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0684764" cy="4351338"/>
          </a:xfrm>
        </p:spPr>
        <p:txBody>
          <a:bodyPr>
            <a:noAutofit/>
          </a:bodyPr>
          <a:lstStyle/>
          <a:p>
            <a:pPr algn="just"/>
            <a:r>
              <a:rPr lang="en-US" sz="2200" b="0" i="0" dirty="0">
                <a:solidFill>
                  <a:srgbClr val="000000"/>
                </a:solidFill>
                <a:effectLst/>
                <a:latin typeface="TimesTen-Roman"/>
              </a:rPr>
              <a:t>A </a:t>
            </a:r>
            <a:r>
              <a:rPr lang="en-US" sz="2200" b="1" i="0" dirty="0">
                <a:solidFill>
                  <a:srgbClr val="000000"/>
                </a:solidFill>
                <a:effectLst/>
                <a:latin typeface="TimesTen-Bold"/>
              </a:rPr>
              <a:t>design pattern </a:t>
            </a:r>
            <a:r>
              <a:rPr lang="en-US" sz="2200" b="0" i="0" dirty="0">
                <a:solidFill>
                  <a:srgbClr val="000000"/>
                </a:solidFill>
                <a:effectLst/>
                <a:latin typeface="TimesTen-Roman"/>
              </a:rPr>
              <a:t>describes a recurring design problem to be solved, a solution to the problem, and the context in which that solution works. </a:t>
            </a:r>
            <a:r>
              <a:rPr lang="en-US" dirty="0" smtClean="0"/>
              <a:t>The </a:t>
            </a:r>
            <a:r>
              <a:rPr lang="en-US" dirty="0"/>
              <a:t>main kinds of reusable patterns are as follows:</a:t>
            </a:r>
          </a:p>
          <a:p>
            <a:pPr lvl="1" algn="just"/>
            <a:r>
              <a:rPr lang="en-US" sz="2600" dirty="0"/>
              <a:t>﻿</a:t>
            </a:r>
            <a:r>
              <a:rPr lang="en-US" sz="2600" b="1" i="1" dirty="0"/>
              <a:t>Design patterns</a:t>
            </a:r>
            <a:r>
              <a:rPr lang="en-US" sz="2600" dirty="0"/>
              <a:t>: a ﻿small group of collaborating objects</a:t>
            </a:r>
          </a:p>
          <a:p>
            <a:pPr lvl="1" algn="just"/>
            <a:r>
              <a:rPr lang="en-US" sz="2600" b="1" i="1" dirty="0"/>
              <a:t>﻿Architectural patterns</a:t>
            </a:r>
            <a:r>
              <a:rPr lang="en-US" sz="2600" dirty="0"/>
              <a:t>: ﻿larger-grained (higher level) than design patterns, ﻿structure of major subsystems of a system</a:t>
            </a:r>
          </a:p>
          <a:p>
            <a:pPr lvl="1" algn="just"/>
            <a:r>
              <a:rPr lang="en-US" sz="2600" b="1" i="1" dirty="0"/>
              <a:t>﻿Analysis patterns</a:t>
            </a:r>
            <a:r>
              <a:rPr lang="en-US" sz="2600" dirty="0"/>
              <a:t>: ﻿recurring patterns found in object-oriented analysis and described them with static models, expressed in class diagrams</a:t>
            </a:r>
          </a:p>
          <a:p>
            <a:pPr lvl="1" algn="just"/>
            <a:r>
              <a:rPr lang="en-US" sz="2600" dirty="0"/>
              <a:t>﻿</a:t>
            </a:r>
            <a:r>
              <a:rPr lang="en-US" sz="2600" b="1" i="1" dirty="0"/>
              <a:t>Product line–specific patterns</a:t>
            </a:r>
            <a:r>
              <a:rPr lang="en-US" sz="2600" dirty="0"/>
              <a:t>: ﻿concentrating on a specific application domain, provide more ﻿tailored domain-specific solutions</a:t>
            </a:r>
          </a:p>
          <a:p>
            <a:pPr lvl="1" algn="just"/>
            <a:r>
              <a:rPr lang="en-US" sz="2600" dirty="0"/>
              <a:t>﻿</a:t>
            </a:r>
            <a:r>
              <a:rPr lang="en-US" sz="2600" b="1" i="1" dirty="0"/>
              <a:t>Idioms</a:t>
            </a:r>
            <a:r>
              <a:rPr lang="en-US" sz="2600" dirty="0"/>
              <a:t>: ﻿low-level patterns that are specific to a given programming language and describe implementation solutions to a problem that use the features of the language (Java, C++,…)</a:t>
            </a:r>
          </a:p>
          <a:p>
            <a:pPr>
              <a:lnSpc>
                <a:spcPct val="110000"/>
              </a:lnSpc>
              <a:spcBef>
                <a:spcPts val="0"/>
              </a:spcBef>
              <a:spcAft>
                <a:spcPts val="1200"/>
              </a:spcAft>
            </a:pPr>
            <a:r>
              <a:rPr lang="en-US" sz="800" dirty="0"/>
              <a:t/>
            </a:r>
            <a:br>
              <a:rPr lang="en-US" sz="800" dirty="0"/>
            </a:br>
            <a:r>
              <a:rPr lang="en-US" sz="1000" dirty="0"/>
              <a:t/>
            </a:r>
            <a:br>
              <a:rPr lang="en-US" sz="1000" dirty="0"/>
            </a:br>
            <a:r>
              <a:rPr lang="en-US" sz="1200" dirty="0"/>
              <a:t> </a:t>
            </a:r>
            <a:br>
              <a:rPr lang="en-US" sz="1200" dirty="0"/>
            </a:br>
            <a:endParaRPr lang="en-US" sz="1800" b="0" i="0" dirty="0">
              <a:solidFill>
                <a:srgbClr val="000000"/>
              </a:solidFill>
              <a:effectLst/>
              <a:latin typeface="TimesTen-Roman"/>
            </a:endParaRPr>
          </a:p>
          <a:p>
            <a:pPr>
              <a:lnSpc>
                <a:spcPct val="110000"/>
              </a:lnSpc>
              <a:spcBef>
                <a:spcPts val="0"/>
              </a:spcBef>
              <a:spcAft>
                <a:spcPts val="1200"/>
              </a:spcAft>
            </a:pPr>
            <a:r>
              <a:rPr lang="en-US" sz="1100" dirty="0"/>
              <a:t> </a:t>
            </a:r>
            <a:br>
              <a:rPr lang="en-US" sz="1100" dirty="0"/>
            </a:br>
            <a:r>
              <a:rPr lang="en-US" sz="1600" dirty="0"/>
              <a:t/>
            </a:r>
            <a:br>
              <a:rPr lang="en-US" sz="1600" dirty="0"/>
            </a:br>
            <a:endParaRPr lang="en-US" sz="2200" dirty="0">
              <a:solidFill>
                <a:srgbClr val="000000"/>
              </a:solidFill>
              <a:latin typeface="TimesTen-Roman"/>
            </a:endParaRPr>
          </a:p>
        </p:txBody>
      </p:sp>
    </p:spTree>
    <p:extLst>
      <p:ext uri="{BB962C8B-B14F-4D97-AF65-F5344CB8AC3E}">
        <p14:creationId xmlns:p14="http://schemas.microsoft.com/office/powerpoint/2010/main" val="2137604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1181522" cy="1325563"/>
          </a:xfrm>
        </p:spPr>
        <p:txBody>
          <a:bodyPr>
            <a:normAutofit fontScale="90000"/>
          </a:bodyPr>
          <a:lstStyle/>
          <a:p>
            <a:r>
              <a:rPr lang="en-US" sz="5400" dirty="0"/>
              <a:t>6. Software architecture and components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1181522" cy="4351338"/>
          </a:xfrm>
        </p:spPr>
        <p:txBody>
          <a:bodyPr>
            <a:noAutofit/>
          </a:bodyPr>
          <a:lstStyle/>
          <a:p>
            <a:pPr>
              <a:lnSpc>
                <a:spcPct val="110000"/>
              </a:lnSpc>
              <a:spcBef>
                <a:spcPts val="0"/>
              </a:spcBef>
              <a:spcAft>
                <a:spcPts val="1200"/>
              </a:spcAft>
            </a:pPr>
            <a:r>
              <a:rPr lang="en-US" sz="2200" dirty="0">
                <a:solidFill>
                  <a:srgbClr val="000000"/>
                </a:solidFill>
                <a:latin typeface="TimesTen-Roman"/>
              </a:rPr>
              <a:t>A </a:t>
            </a:r>
            <a:r>
              <a:rPr lang="en-US" sz="2200" b="1" dirty="0">
                <a:solidFill>
                  <a:srgbClr val="000000"/>
                </a:solidFill>
                <a:latin typeface="TimesTen-Roman"/>
              </a:rPr>
              <a:t>software architecture </a:t>
            </a:r>
            <a:r>
              <a:rPr lang="en-US" sz="2200" dirty="0">
                <a:solidFill>
                  <a:srgbClr val="000000"/>
                </a:solidFill>
                <a:latin typeface="TimesTen-Roman"/>
              </a:rPr>
              <a:t>separates the overall structure of the system, in terms of components and their interconnections, from the internal details of the individual components.</a:t>
            </a:r>
          </a:p>
          <a:p>
            <a:pPr>
              <a:lnSpc>
                <a:spcPct val="110000"/>
              </a:lnSpc>
              <a:spcBef>
                <a:spcPts val="0"/>
              </a:spcBef>
              <a:spcAft>
                <a:spcPts val="1200"/>
              </a:spcAft>
            </a:pPr>
            <a:r>
              <a:rPr lang="en-US" sz="2200" dirty="0">
                <a:solidFill>
                  <a:srgbClr val="000000"/>
                </a:solidFill>
                <a:latin typeface="TimesTen-Roman"/>
              </a:rPr>
              <a:t>A </a:t>
            </a:r>
            <a:r>
              <a:rPr lang="en-US" sz="2200" b="1" dirty="0">
                <a:solidFill>
                  <a:srgbClr val="000000"/>
                </a:solidFill>
                <a:latin typeface="TimesTen-Roman"/>
              </a:rPr>
              <a:t>component</a:t>
            </a:r>
            <a:r>
              <a:rPr lang="en-US" sz="2200" dirty="0">
                <a:solidFill>
                  <a:srgbClr val="000000"/>
                </a:solidFill>
                <a:latin typeface="TimesTen-Roman"/>
              </a:rPr>
              <a:t> is a self-contained, usually concurrent, object with a well-defined </a:t>
            </a:r>
            <a:r>
              <a:rPr lang="en-US" sz="2200" b="1" dirty="0">
                <a:solidFill>
                  <a:srgbClr val="000000"/>
                </a:solidFill>
                <a:latin typeface="TimesTen-Roman"/>
              </a:rPr>
              <a:t>interface</a:t>
            </a:r>
            <a:r>
              <a:rPr lang="en-US" sz="2200" dirty="0">
                <a:solidFill>
                  <a:srgbClr val="000000"/>
                </a:solidFill>
                <a:latin typeface="TimesTen-Roman"/>
              </a:rPr>
              <a:t> that is capable of being used in applications different from that for which it was originally designed. </a:t>
            </a:r>
          </a:p>
          <a:p>
            <a:pPr>
              <a:lnSpc>
                <a:spcPct val="110000"/>
              </a:lnSpc>
              <a:spcBef>
                <a:spcPts val="0"/>
              </a:spcBef>
              <a:spcAft>
                <a:spcPts val="1200"/>
              </a:spcAft>
            </a:pPr>
            <a:r>
              <a:rPr lang="en-US" sz="2200" dirty="0">
                <a:solidFill>
                  <a:srgbClr val="000000"/>
                </a:solidFill>
                <a:latin typeface="TimesTen-Roman"/>
              </a:rPr>
              <a:t>A </a:t>
            </a:r>
            <a:r>
              <a:rPr lang="en-US" sz="2200" b="1" dirty="0">
                <a:solidFill>
                  <a:srgbClr val="000000"/>
                </a:solidFill>
                <a:latin typeface="TimesTen-Roman"/>
              </a:rPr>
              <a:t>connector</a:t>
            </a:r>
            <a:r>
              <a:rPr lang="en-US" sz="2200" dirty="0">
                <a:solidFill>
                  <a:srgbClr val="000000"/>
                </a:solidFill>
                <a:latin typeface="TimesTen-Roman"/>
              </a:rPr>
              <a:t> encapsulates the interconnection protocol between two or more components.</a:t>
            </a:r>
          </a:p>
          <a:p>
            <a:pPr>
              <a:lnSpc>
                <a:spcPct val="110000"/>
              </a:lnSpc>
              <a:spcBef>
                <a:spcPts val="0"/>
              </a:spcBef>
              <a:spcAft>
                <a:spcPts val="1200"/>
              </a:spcAft>
            </a:pPr>
            <a:r>
              <a:rPr lang="en-US" sz="2200" dirty="0">
                <a:solidFill>
                  <a:srgbClr val="000000"/>
                </a:solidFill>
                <a:latin typeface="TimesTen-Roman"/>
              </a:rPr>
              <a:t>Different kinds of message communication between components include asynchronous (loosely coupled) and synchronous (tightly coupled). The </a:t>
            </a:r>
            <a:r>
              <a:rPr lang="en-US" sz="2200" b="1" dirty="0">
                <a:solidFill>
                  <a:srgbClr val="000000"/>
                </a:solidFill>
                <a:latin typeface="TimesTen-Roman"/>
              </a:rPr>
              <a:t>interaction protocols </a:t>
            </a:r>
            <a:r>
              <a:rPr lang="en-US" sz="2200" dirty="0">
                <a:solidFill>
                  <a:srgbClr val="000000"/>
                </a:solidFill>
                <a:latin typeface="TimesTen-Roman"/>
              </a:rPr>
              <a:t>for each of these types of communication can be encapsulated in a </a:t>
            </a:r>
            <a:r>
              <a:rPr lang="en-US" sz="2200" b="1" dirty="0">
                <a:solidFill>
                  <a:srgbClr val="000000"/>
                </a:solidFill>
                <a:latin typeface="TimesTen-Roman"/>
              </a:rPr>
              <a:t>connector. </a:t>
            </a:r>
            <a:r>
              <a:rPr lang="en-US" dirty="0"/>
              <a:t/>
            </a:r>
            <a:br>
              <a:rPr lang="en-US" dirty="0"/>
            </a:br>
            <a:r>
              <a:rPr lang="en-US" dirty="0"/>
              <a:t/>
            </a:r>
            <a:br>
              <a:rPr lang="en-US" dirty="0"/>
            </a:br>
            <a:r>
              <a:rPr lang="en-US" dirty="0"/>
              <a:t/>
            </a:r>
            <a:br>
              <a:rPr lang="en-US" dirty="0"/>
            </a:br>
            <a:r>
              <a:rPr lang="en-US" sz="2800" dirty="0"/>
              <a:t/>
            </a:r>
            <a:br>
              <a:rPr lang="en-US" sz="2800" dirty="0"/>
            </a:br>
            <a:r>
              <a:rPr lang="en-US" sz="1100" dirty="0"/>
              <a:t/>
            </a:r>
            <a:br>
              <a:rPr lang="en-US" sz="1100" dirty="0"/>
            </a:br>
            <a:r>
              <a:rPr lang="en-US" sz="1600" dirty="0"/>
              <a:t/>
            </a:r>
            <a:br>
              <a:rPr lang="en-US" sz="1600" dirty="0"/>
            </a:br>
            <a:endParaRPr lang="en-US" sz="2200" dirty="0">
              <a:solidFill>
                <a:srgbClr val="000000"/>
              </a:solidFill>
              <a:latin typeface="TimesTen-Roman"/>
            </a:endParaRPr>
          </a:p>
        </p:txBody>
      </p:sp>
    </p:spTree>
    <p:extLst>
      <p:ext uri="{BB962C8B-B14F-4D97-AF65-F5344CB8AC3E}">
        <p14:creationId xmlns:p14="http://schemas.microsoft.com/office/powerpoint/2010/main" val="2880981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1181522" cy="1325563"/>
          </a:xfrm>
        </p:spPr>
        <p:txBody>
          <a:bodyPr>
            <a:normAutofit/>
          </a:bodyPr>
          <a:lstStyle/>
          <a:p>
            <a:r>
              <a:rPr lang="en-US" sz="5400" dirty="0"/>
              <a:t>7. Software quality attributes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40C41E7-5DA2-5143-411C-5D4F3DD6763A}"/>
              </a:ext>
            </a:extLst>
          </p:cNvPr>
          <p:cNvSpPr>
            <a:spLocks noGrp="1"/>
          </p:cNvSpPr>
          <p:nvPr>
            <p:ph idx="1"/>
          </p:nvPr>
        </p:nvSpPr>
        <p:spPr>
          <a:xfrm>
            <a:off x="838200" y="1825624"/>
            <a:ext cx="11353800" cy="4853471"/>
          </a:xfrm>
        </p:spPr>
        <p:txBody>
          <a:bodyPr>
            <a:noAutofit/>
          </a:bodyPr>
          <a:lstStyle/>
          <a:p>
            <a:pPr>
              <a:lnSpc>
                <a:spcPct val="100000"/>
              </a:lnSpc>
            </a:pPr>
            <a:r>
              <a:rPr lang="en-US" sz="2200" b="0" i="0" dirty="0">
                <a:solidFill>
                  <a:srgbClr val="000000"/>
                </a:solidFill>
                <a:effectLst/>
                <a:latin typeface="TimesTen-Roman"/>
              </a:rPr>
              <a:t>The quality attributes are addressed and evaluated at the time the software architecture is developed, and can have a profound effect on the quality of a software product</a:t>
            </a:r>
            <a:r>
              <a:rPr lang="en-US" sz="2200" dirty="0">
                <a:solidFill>
                  <a:srgbClr val="000000"/>
                </a:solidFill>
                <a:latin typeface="TimesTen-Roman"/>
              </a:rPr>
              <a:t>.</a:t>
            </a:r>
          </a:p>
          <a:p>
            <a:pPr lvl="1">
              <a:lnSpc>
                <a:spcPct val="100000"/>
              </a:lnSpc>
            </a:pPr>
            <a:r>
              <a:rPr lang="en-US" sz="2000" b="1" i="0" dirty="0">
                <a:solidFill>
                  <a:srgbClr val="000000"/>
                </a:solidFill>
                <a:effectLst/>
                <a:latin typeface="TimesTen-Bold"/>
              </a:rPr>
              <a:t>Maintainability. </a:t>
            </a:r>
            <a:r>
              <a:rPr lang="en-US" sz="2000" b="0" i="0" dirty="0">
                <a:solidFill>
                  <a:srgbClr val="000000"/>
                </a:solidFill>
                <a:effectLst/>
                <a:latin typeface="TimesTen-Roman"/>
              </a:rPr>
              <a:t>The extent to which software is capable of being changed after deployment.</a:t>
            </a:r>
          </a:p>
          <a:p>
            <a:pPr lvl="1">
              <a:lnSpc>
                <a:spcPct val="100000"/>
              </a:lnSpc>
            </a:pPr>
            <a:r>
              <a:rPr lang="en-US" sz="2000" b="1" i="0" dirty="0">
                <a:solidFill>
                  <a:srgbClr val="000000"/>
                </a:solidFill>
                <a:effectLst/>
                <a:latin typeface="TimesTen-Bold"/>
              </a:rPr>
              <a:t>Modifiability. </a:t>
            </a:r>
            <a:r>
              <a:rPr lang="en-US" sz="2000" b="0" i="0" dirty="0">
                <a:solidFill>
                  <a:srgbClr val="000000"/>
                </a:solidFill>
                <a:effectLst/>
                <a:latin typeface="TimesTen-Roman"/>
              </a:rPr>
              <a:t>The extent to which software is capable of being modified during and after initial development.</a:t>
            </a:r>
            <a:endParaRPr lang="en-US" sz="2000" dirty="0">
              <a:solidFill>
                <a:srgbClr val="000000"/>
              </a:solidFill>
              <a:latin typeface="TimesTen-Roman"/>
            </a:endParaRPr>
          </a:p>
          <a:p>
            <a:pPr lvl="1">
              <a:lnSpc>
                <a:spcPct val="100000"/>
              </a:lnSpc>
            </a:pPr>
            <a:r>
              <a:rPr lang="en-US" sz="2000" b="1" i="0" dirty="0">
                <a:solidFill>
                  <a:srgbClr val="000000"/>
                </a:solidFill>
                <a:effectLst/>
                <a:latin typeface="TimesTen-Bold"/>
              </a:rPr>
              <a:t>Testability. </a:t>
            </a:r>
            <a:r>
              <a:rPr lang="en-US" sz="2000" b="0" i="0" dirty="0">
                <a:solidFill>
                  <a:srgbClr val="000000"/>
                </a:solidFill>
                <a:effectLst/>
                <a:latin typeface="TimesTen-Roman"/>
              </a:rPr>
              <a:t>The extent to which software is capable of being tested.</a:t>
            </a:r>
            <a:endParaRPr lang="en-US" sz="2000" dirty="0">
              <a:solidFill>
                <a:srgbClr val="000000"/>
              </a:solidFill>
              <a:latin typeface="TimesTen-Roman"/>
            </a:endParaRPr>
          </a:p>
          <a:p>
            <a:pPr lvl="1">
              <a:lnSpc>
                <a:spcPct val="100000"/>
              </a:lnSpc>
            </a:pPr>
            <a:r>
              <a:rPr lang="en-US" sz="2000" b="1" i="0" dirty="0">
                <a:solidFill>
                  <a:srgbClr val="000000"/>
                </a:solidFill>
                <a:effectLst/>
                <a:latin typeface="TimesTen-Bold"/>
              </a:rPr>
              <a:t>Traceability. </a:t>
            </a:r>
            <a:r>
              <a:rPr lang="en-US" sz="2000" b="0" i="0" dirty="0">
                <a:solidFill>
                  <a:srgbClr val="000000"/>
                </a:solidFill>
                <a:effectLst/>
                <a:latin typeface="TimesTen-Roman"/>
              </a:rPr>
              <a:t>The extent to which products of each phase can be traced back to products of previous phases.</a:t>
            </a:r>
            <a:endParaRPr lang="en-US" sz="2000" dirty="0">
              <a:solidFill>
                <a:srgbClr val="000000"/>
              </a:solidFill>
              <a:latin typeface="TimesTen-Roman"/>
            </a:endParaRPr>
          </a:p>
          <a:p>
            <a:pPr lvl="1">
              <a:lnSpc>
                <a:spcPct val="100000"/>
              </a:lnSpc>
            </a:pPr>
            <a:r>
              <a:rPr lang="en-US" sz="2000" b="1" i="0" dirty="0">
                <a:solidFill>
                  <a:srgbClr val="000000"/>
                </a:solidFill>
                <a:effectLst/>
                <a:latin typeface="TimesTen-Bold"/>
              </a:rPr>
              <a:t>Scalability. </a:t>
            </a:r>
            <a:r>
              <a:rPr lang="en-US" sz="2000" b="0" i="0" dirty="0">
                <a:solidFill>
                  <a:srgbClr val="000000"/>
                </a:solidFill>
                <a:effectLst/>
                <a:latin typeface="TimesTen-Roman"/>
              </a:rPr>
              <a:t>The extent to which the system is capable growing after its initial deployment.</a:t>
            </a:r>
            <a:endParaRPr lang="en-US" sz="2000" dirty="0">
              <a:solidFill>
                <a:srgbClr val="000000"/>
              </a:solidFill>
              <a:latin typeface="TimesTen-Roman"/>
            </a:endParaRPr>
          </a:p>
          <a:p>
            <a:pPr lvl="1">
              <a:lnSpc>
                <a:spcPct val="100000"/>
              </a:lnSpc>
            </a:pPr>
            <a:r>
              <a:rPr lang="en-US" sz="2000" b="1" i="0" dirty="0">
                <a:solidFill>
                  <a:srgbClr val="000000"/>
                </a:solidFill>
                <a:effectLst/>
                <a:latin typeface="TimesTen-Bold"/>
              </a:rPr>
              <a:t>Reusability. </a:t>
            </a:r>
            <a:r>
              <a:rPr lang="en-US" sz="2000" b="0" i="0" dirty="0">
                <a:solidFill>
                  <a:srgbClr val="000000"/>
                </a:solidFill>
                <a:effectLst/>
                <a:latin typeface="TimesTen-Roman"/>
              </a:rPr>
              <a:t>The extent to which software is capable of being reused.</a:t>
            </a:r>
            <a:endParaRPr lang="en-US" sz="2000" dirty="0">
              <a:solidFill>
                <a:srgbClr val="000000"/>
              </a:solidFill>
              <a:latin typeface="TimesTen-Roman"/>
            </a:endParaRPr>
          </a:p>
          <a:p>
            <a:pPr lvl="1">
              <a:lnSpc>
                <a:spcPct val="100000"/>
              </a:lnSpc>
            </a:pPr>
            <a:r>
              <a:rPr lang="en-US" sz="2000" b="1" i="0" dirty="0">
                <a:solidFill>
                  <a:srgbClr val="000000"/>
                </a:solidFill>
                <a:effectLst/>
                <a:latin typeface="TimesTen-Bold"/>
              </a:rPr>
              <a:t>Performance. </a:t>
            </a:r>
            <a:r>
              <a:rPr lang="en-US" sz="2000" b="0" i="0" dirty="0">
                <a:solidFill>
                  <a:srgbClr val="000000"/>
                </a:solidFill>
                <a:effectLst/>
                <a:latin typeface="TimesTen-Roman"/>
              </a:rPr>
              <a:t>The extent to which the system meets its performance goals, such as throughput and response times.</a:t>
            </a:r>
            <a:endParaRPr lang="en-US" sz="2000" dirty="0">
              <a:solidFill>
                <a:srgbClr val="000000"/>
              </a:solidFill>
              <a:latin typeface="TimesTen-Roman"/>
            </a:endParaRPr>
          </a:p>
          <a:p>
            <a:pPr lvl="1">
              <a:lnSpc>
                <a:spcPct val="100000"/>
              </a:lnSpc>
            </a:pPr>
            <a:r>
              <a:rPr lang="en-US" sz="2000" b="1" i="0" dirty="0">
                <a:solidFill>
                  <a:srgbClr val="000000"/>
                </a:solidFill>
                <a:effectLst/>
                <a:latin typeface="TimesTen-Bold"/>
              </a:rPr>
              <a:t>Security. </a:t>
            </a:r>
            <a:r>
              <a:rPr lang="en-US" sz="2000" b="0" i="0" dirty="0">
                <a:solidFill>
                  <a:srgbClr val="000000"/>
                </a:solidFill>
                <a:effectLst/>
                <a:latin typeface="TimesTen-Roman"/>
              </a:rPr>
              <a:t>The extent to which the system is resistant to security threats.</a:t>
            </a:r>
            <a:endParaRPr lang="en-US" sz="2000" dirty="0">
              <a:solidFill>
                <a:srgbClr val="000000"/>
              </a:solidFill>
              <a:latin typeface="TimesTen-Roman"/>
            </a:endParaRPr>
          </a:p>
          <a:p>
            <a:pPr lvl="1">
              <a:lnSpc>
                <a:spcPct val="100000"/>
              </a:lnSpc>
            </a:pPr>
            <a:r>
              <a:rPr lang="en-US" sz="2000" b="1" i="0" dirty="0">
                <a:solidFill>
                  <a:srgbClr val="000000"/>
                </a:solidFill>
                <a:effectLst/>
                <a:latin typeface="TimesTen-Bold"/>
              </a:rPr>
              <a:t>Availability. </a:t>
            </a:r>
            <a:r>
              <a:rPr lang="en-US" sz="2000" b="0" i="0" dirty="0">
                <a:solidFill>
                  <a:srgbClr val="000000"/>
                </a:solidFill>
                <a:effectLst/>
                <a:latin typeface="TimesTen-Roman"/>
              </a:rPr>
              <a:t>The extent to which the system is capable of addressing system failure</a:t>
            </a:r>
            <a:r>
              <a:rPr lang="en-US" sz="2000" dirty="0"/>
              <a:t> </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528953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55A2079-FA98-4876-80F0-72364A7D2E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557188"/>
            <a:ext cx="10515600" cy="1133499"/>
          </a:xfrm>
        </p:spPr>
        <p:txBody>
          <a:bodyPr vert="horz" lIns="91440" tIns="45720" rIns="91440" bIns="45720" rtlCol="0">
            <a:normAutofit/>
          </a:bodyPr>
          <a:lstStyle/>
          <a:p>
            <a:pPr lvl="0" algn="ctr"/>
            <a:r>
              <a:rPr lang="en-US" sz="5200"/>
              <a:t>Contents</a:t>
            </a:r>
          </a:p>
        </p:txBody>
      </p:sp>
      <p:sp>
        <p:nvSpPr>
          <p:cNvPr id="3" name="TextBox 2">
            <a:extLst>
              <a:ext uri="{FF2B5EF4-FFF2-40B4-BE49-F238E27FC236}">
                <a16:creationId xmlns:a16="http://schemas.microsoft.com/office/drawing/2014/main" id="{31F960AD-B96B-F1A6-1232-D0084F4725DF}"/>
              </a:ext>
            </a:extLst>
          </p:cNvPr>
          <p:cNvSpPr txBox="1"/>
          <p:nvPr/>
        </p:nvSpPr>
        <p:spPr>
          <a:xfrm>
            <a:off x="838200" y="1929384"/>
            <a:ext cx="10515600" cy="4251960"/>
          </a:xfrm>
          <a:prstGeom prst="rect">
            <a:avLst/>
          </a:prstGeom>
        </p:spPr>
        <p:txBody>
          <a:bodyPr vert="horz" lIns="91440" tIns="45720" rIns="91440" bIns="45720" rtlCol="0">
            <a:normAutofit/>
          </a:bodyPr>
          <a:lstStyle/>
          <a:p>
            <a:pPr>
              <a:lnSpc>
                <a:spcPct val="90000"/>
              </a:lnSpc>
              <a:spcAft>
                <a:spcPts val="600"/>
              </a:spcAft>
            </a:pPr>
            <a:r>
              <a:rPr lang="en-US" sz="2200" dirty="0"/>
              <a:t> </a:t>
            </a:r>
            <a:br>
              <a:rPr lang="en-US" sz="2200" dirty="0"/>
            </a:br>
            <a:r>
              <a:rPr lang="en-US" sz="2200" dirty="0"/>
              <a:t/>
            </a:r>
            <a:br>
              <a:rPr lang="en-US" sz="2200" dirty="0"/>
            </a:br>
            <a:endParaRPr lang="en-US" sz="2200" dirty="0"/>
          </a:p>
        </p:txBody>
      </p:sp>
      <p:graphicFrame>
        <p:nvGraphicFramePr>
          <p:cNvPr id="54" name="TextBox 6">
            <a:extLst>
              <a:ext uri="{FF2B5EF4-FFF2-40B4-BE49-F238E27FC236}">
                <a16:creationId xmlns:a16="http://schemas.microsoft.com/office/drawing/2014/main" id="{E64718BD-E3D2-6AA7-B81D-3A4D737B6186}"/>
              </a:ext>
            </a:extLst>
          </p:cNvPr>
          <p:cNvGraphicFramePr/>
          <p:nvPr>
            <p:extLst>
              <p:ext uri="{D42A27DB-BD31-4B8C-83A1-F6EECF244321}">
                <p14:modId xmlns:p14="http://schemas.microsoft.com/office/powerpoint/2010/main" val="343521993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9400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1. Object-oriented concepts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p:txBody>
          <a:bodyPr/>
          <a:lstStyle/>
          <a:p>
            <a:pPr>
              <a:lnSpc>
                <a:spcPct val="100000"/>
              </a:lnSpc>
            </a:pPr>
            <a:r>
              <a:rPr lang="en-US" sz="2200" b="1" dirty="0">
                <a:solidFill>
                  <a:srgbClr val="000000"/>
                </a:solidFill>
                <a:latin typeface="TimesTen-Roman"/>
              </a:rPr>
              <a:t>An object </a:t>
            </a:r>
            <a:r>
              <a:rPr lang="en-US" sz="2200" dirty="0">
                <a:solidFill>
                  <a:srgbClr val="000000"/>
                </a:solidFill>
                <a:latin typeface="TimesTen-Roman"/>
              </a:rPr>
              <a:t>is a real-world physical or conceptual entity that provides an understanding of the real world and, hence, forms the basis for a software solution. </a:t>
            </a:r>
          </a:p>
          <a:p>
            <a:pPr>
              <a:lnSpc>
                <a:spcPct val="100000"/>
              </a:lnSpc>
            </a:pPr>
            <a:r>
              <a:rPr lang="en-US" sz="2200" b="1" dirty="0">
                <a:solidFill>
                  <a:srgbClr val="000000"/>
                </a:solidFill>
                <a:latin typeface="TimesTen-Roman"/>
              </a:rPr>
              <a:t>A class </a:t>
            </a:r>
            <a:r>
              <a:rPr lang="en-US" sz="2200" dirty="0">
                <a:solidFill>
                  <a:srgbClr val="000000"/>
                </a:solidFill>
                <a:latin typeface="TimesTen-Roman"/>
              </a:rPr>
              <a:t>(also referred to as an object class) is a collection of objects with the same characteristics.</a:t>
            </a:r>
          </a:p>
          <a:p>
            <a:pPr>
              <a:lnSpc>
                <a:spcPct val="100000"/>
              </a:lnSpc>
            </a:pPr>
            <a:r>
              <a:rPr lang="en-US" sz="2200" dirty="0">
                <a:solidFill>
                  <a:srgbClr val="000000"/>
                </a:solidFill>
                <a:latin typeface="TimesTen-Roman"/>
              </a:rPr>
              <a:t>An object is </a:t>
            </a:r>
            <a:r>
              <a:rPr lang="en-US" sz="2200" b="1" dirty="0">
                <a:solidFill>
                  <a:srgbClr val="000000"/>
                </a:solidFill>
                <a:latin typeface="TimesTen-Roman"/>
              </a:rPr>
              <a:t>an instance of a class.</a:t>
            </a:r>
            <a:endParaRPr lang="en-US" dirty="0"/>
          </a:p>
        </p:txBody>
      </p:sp>
      <p:pic>
        <p:nvPicPr>
          <p:cNvPr id="8" name="Picture 7">
            <a:extLst>
              <a:ext uri="{FF2B5EF4-FFF2-40B4-BE49-F238E27FC236}">
                <a16:creationId xmlns:a16="http://schemas.microsoft.com/office/drawing/2014/main" id="{EA2D3469-5560-D6E2-B26D-69BAC988E6F4}"/>
              </a:ext>
            </a:extLst>
          </p:cNvPr>
          <p:cNvPicPr>
            <a:picLocks noChangeAspect="1"/>
          </p:cNvPicPr>
          <p:nvPr/>
        </p:nvPicPr>
        <p:blipFill>
          <a:blip r:embed="rId3"/>
          <a:stretch>
            <a:fillRect/>
          </a:stretch>
        </p:blipFill>
        <p:spPr>
          <a:xfrm>
            <a:off x="374374" y="4271755"/>
            <a:ext cx="5419725" cy="2343150"/>
          </a:xfrm>
          <a:prstGeom prst="rect">
            <a:avLst/>
          </a:prstGeom>
        </p:spPr>
      </p:pic>
      <p:pic>
        <p:nvPicPr>
          <p:cNvPr id="10" name="Picture 9">
            <a:extLst>
              <a:ext uri="{FF2B5EF4-FFF2-40B4-BE49-F238E27FC236}">
                <a16:creationId xmlns:a16="http://schemas.microsoft.com/office/drawing/2014/main" id="{57637752-75B5-3C7E-A15F-B7874566C9E8}"/>
              </a:ext>
            </a:extLst>
          </p:cNvPr>
          <p:cNvPicPr>
            <a:picLocks noChangeAspect="1"/>
          </p:cNvPicPr>
          <p:nvPr/>
        </p:nvPicPr>
        <p:blipFill>
          <a:blip r:embed="rId4"/>
          <a:stretch>
            <a:fillRect/>
          </a:stretch>
        </p:blipFill>
        <p:spPr>
          <a:xfrm>
            <a:off x="6493566" y="4269841"/>
            <a:ext cx="4754217" cy="2465248"/>
          </a:xfrm>
          <a:prstGeom prst="rect">
            <a:avLst/>
          </a:prstGeom>
        </p:spPr>
      </p:pic>
    </p:spTree>
    <p:extLst>
      <p:ext uri="{BB962C8B-B14F-4D97-AF65-F5344CB8AC3E}">
        <p14:creationId xmlns:p14="http://schemas.microsoft.com/office/powerpoint/2010/main" val="900087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2. Information Hiding</a:t>
            </a:r>
          </a:p>
        </p:txBody>
      </p:sp>
      <p:sp>
        <p:nvSpPr>
          <p:cNvPr id="35"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p:txBody>
          <a:bodyPr>
            <a:normAutofit/>
          </a:bodyPr>
          <a:lstStyle/>
          <a:p>
            <a:pPr>
              <a:lnSpc>
                <a:spcPct val="100000"/>
              </a:lnSpc>
            </a:pPr>
            <a:r>
              <a:rPr lang="en-US" sz="2400" dirty="0">
                <a:solidFill>
                  <a:srgbClr val="000000"/>
                </a:solidFill>
                <a:latin typeface="TimesTen-Roman"/>
              </a:rPr>
              <a:t>Information hiding is used in designing the object, in particular when deciding what information should be visible and what information should be hidden. </a:t>
            </a:r>
          </a:p>
          <a:p>
            <a:pPr>
              <a:lnSpc>
                <a:spcPct val="100000"/>
              </a:lnSpc>
            </a:pPr>
            <a:r>
              <a:rPr lang="en-US" sz="2400" dirty="0">
                <a:solidFill>
                  <a:srgbClr val="000000"/>
                </a:solidFill>
                <a:latin typeface="TimesTen-Roman"/>
              </a:rPr>
              <a:t> The design of an object (or class) is a two-step process – first to design the interface, which is the external view, and then to design the internals. The first step is part of the high-level design, and the second step is part of the detailed design. </a:t>
            </a: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3021048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fontScale="90000"/>
          </a:bodyPr>
          <a:lstStyle/>
          <a:p>
            <a:r>
              <a:rPr lang="en-US" sz="5400" dirty="0"/>
              <a:t>3. Inheritance and generalization/specialization </a:t>
            </a:r>
          </a:p>
        </p:txBody>
      </p:sp>
      <p:sp>
        <p:nvSpPr>
          <p:cNvPr id="35"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6304722" cy="4351338"/>
          </a:xfrm>
        </p:spPr>
        <p:txBody>
          <a:bodyPr>
            <a:normAutofit/>
          </a:bodyPr>
          <a:lstStyle/>
          <a:p>
            <a:pPr>
              <a:lnSpc>
                <a:spcPct val="100000"/>
              </a:lnSpc>
            </a:pPr>
            <a:r>
              <a:rPr lang="en-US" sz="2200" b="0" i="0" dirty="0">
                <a:solidFill>
                  <a:srgbClr val="000000"/>
                </a:solidFill>
                <a:effectLst/>
                <a:latin typeface="TimesTen-Roman"/>
              </a:rPr>
              <a:t>Inheritance is a useful abstraction mechanism in analysis and design</a:t>
            </a:r>
            <a:endParaRPr lang="en-US" sz="2200" b="0" i="0" dirty="0">
              <a:effectLst/>
              <a:latin typeface="+mj-lt"/>
              <a:ea typeface="+mj-ea"/>
              <a:cs typeface="+mj-cs"/>
            </a:endParaRPr>
          </a:p>
          <a:p>
            <a:pPr>
              <a:lnSpc>
                <a:spcPct val="100000"/>
              </a:lnSpc>
            </a:pPr>
            <a:r>
              <a:rPr lang="en-US" sz="2200" b="0" i="0" dirty="0">
                <a:solidFill>
                  <a:srgbClr val="000000"/>
                </a:solidFill>
                <a:effectLst/>
                <a:latin typeface="TimesTen-Roman"/>
              </a:rPr>
              <a:t>Inheritance is a classification mechanism that has been widely used in other fields. </a:t>
            </a:r>
          </a:p>
          <a:p>
            <a:pPr>
              <a:lnSpc>
                <a:spcPct val="100000"/>
              </a:lnSpc>
            </a:pPr>
            <a:r>
              <a:rPr lang="en-US" sz="2200" b="1" i="0" dirty="0">
                <a:solidFill>
                  <a:srgbClr val="000000"/>
                </a:solidFill>
                <a:effectLst/>
                <a:latin typeface="TimesTen-Bold"/>
              </a:rPr>
              <a:t>Inheritance </a:t>
            </a:r>
            <a:r>
              <a:rPr lang="en-US" sz="2200" b="0" i="0" dirty="0">
                <a:solidFill>
                  <a:srgbClr val="000000"/>
                </a:solidFill>
                <a:effectLst/>
                <a:latin typeface="TimesTen-Roman"/>
              </a:rPr>
              <a:t>is a mechanism for sharing and reusing code between classes. A child class inherits the properties (encapsulated data and operations) of a parent class</a:t>
            </a:r>
            <a:r>
              <a:rPr lang="en-US" sz="2200" dirty="0"/>
              <a:t> </a:t>
            </a:r>
          </a:p>
        </p:txBody>
      </p:sp>
      <p:pic>
        <p:nvPicPr>
          <p:cNvPr id="5" name="Picture 4">
            <a:extLst>
              <a:ext uri="{FF2B5EF4-FFF2-40B4-BE49-F238E27FC236}">
                <a16:creationId xmlns:a16="http://schemas.microsoft.com/office/drawing/2014/main" id="{A2B4975F-945E-E308-66B7-A8B8F596089C}"/>
              </a:ext>
            </a:extLst>
          </p:cNvPr>
          <p:cNvPicPr>
            <a:picLocks noChangeAspect="1"/>
          </p:cNvPicPr>
          <p:nvPr/>
        </p:nvPicPr>
        <p:blipFill>
          <a:blip r:embed="rId3"/>
          <a:stretch>
            <a:fillRect/>
          </a:stretch>
        </p:blipFill>
        <p:spPr>
          <a:xfrm>
            <a:off x="6950962" y="2212664"/>
            <a:ext cx="5088836" cy="4304817"/>
          </a:xfrm>
          <a:prstGeom prst="rect">
            <a:avLst/>
          </a:prstGeom>
        </p:spPr>
      </p:pic>
    </p:spTree>
    <p:extLst>
      <p:ext uri="{BB962C8B-B14F-4D97-AF65-F5344CB8AC3E}">
        <p14:creationId xmlns:p14="http://schemas.microsoft.com/office/powerpoint/2010/main" val="4035778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92FEB64-6EEA-4759-B4A4-BD2C1E660B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1389277" y="1233241"/>
            <a:ext cx="3938053" cy="4064628"/>
          </a:xfrm>
        </p:spPr>
        <p:txBody>
          <a:bodyPr>
            <a:normAutofit/>
          </a:bodyPr>
          <a:lstStyle/>
          <a:p>
            <a:r>
              <a:rPr lang="en-US" dirty="0">
                <a:solidFill>
                  <a:srgbClr val="FFFFFF"/>
                </a:solidFill>
              </a:rPr>
              <a:t>4.</a:t>
            </a:r>
            <a:r>
              <a:rPr lang="en-US" sz="1800" b="0" i="0" dirty="0">
                <a:solidFill>
                  <a:srgbClr val="000000"/>
                </a:solidFill>
                <a:effectLst/>
                <a:latin typeface="FranklinGothic-Demi"/>
              </a:rPr>
              <a:t> </a:t>
            </a:r>
            <a:r>
              <a:rPr lang="en-US" dirty="0">
                <a:solidFill>
                  <a:srgbClr val="FFFFFF"/>
                </a:solidFill>
              </a:rPr>
              <a:t>CONCURRENT PROCESSING  </a:t>
            </a:r>
          </a:p>
        </p:txBody>
      </p:sp>
      <p:sp>
        <p:nvSpPr>
          <p:cNvPr id="44" name="Freeform: Shape 43">
            <a:extLst>
              <a:ext uri="{FF2B5EF4-FFF2-40B4-BE49-F238E27FC236}">
                <a16:creationId xmlns:a16="http://schemas.microsoft.com/office/drawing/2014/main" id="{14847E93-7DC1-4D4B-8829-B19AA7137C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45">
            <a:extLst>
              <a:ext uri="{FF2B5EF4-FFF2-40B4-BE49-F238E27FC236}">
                <a16:creationId xmlns:a16="http://schemas.microsoft.com/office/drawing/2014/main" id="{5566D6E1-03A1-4D73-A4E0-35D74D568A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5" name="Freeform: Shape 47">
            <a:extLst>
              <a:ext uri="{FF2B5EF4-FFF2-40B4-BE49-F238E27FC236}">
                <a16:creationId xmlns:a16="http://schemas.microsoft.com/office/drawing/2014/main" id="{9F835A99-04AC-494A-A572-AFE8413CC9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D64BD7CA-CA23-C03D-4427-02758E805999}"/>
              </a:ext>
            </a:extLst>
          </p:cNvPr>
          <p:cNvSpPr>
            <a:spLocks noGrp="1"/>
          </p:cNvSpPr>
          <p:nvPr>
            <p:ph idx="1"/>
          </p:nvPr>
        </p:nvSpPr>
        <p:spPr>
          <a:xfrm>
            <a:off x="6096000" y="820880"/>
            <a:ext cx="5764696" cy="4889350"/>
          </a:xfrm>
        </p:spPr>
        <p:txBody>
          <a:bodyPr anchor="t">
            <a:normAutofit/>
          </a:bodyPr>
          <a:lstStyle/>
          <a:p>
            <a:pPr>
              <a:lnSpc>
                <a:spcPct val="100000"/>
              </a:lnSpc>
            </a:pPr>
            <a:endParaRPr lang="en-US" sz="2800" dirty="0"/>
          </a:p>
        </p:txBody>
      </p:sp>
      <p:sp>
        <p:nvSpPr>
          <p:cNvPr id="56" name="Freeform: Shape 49">
            <a:extLst>
              <a:ext uri="{FF2B5EF4-FFF2-40B4-BE49-F238E27FC236}">
                <a16:creationId xmlns:a16="http://schemas.microsoft.com/office/drawing/2014/main" id="{7B786209-1B0B-4CA9-9BDD-F7327066A8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D2964BB-484D-45AE-AD66-D407D06296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691AC69-A76E-4DAB-B565-468B6B87AC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0756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199" y="365125"/>
            <a:ext cx="11178209" cy="1325563"/>
          </a:xfrm>
        </p:spPr>
        <p:txBody>
          <a:bodyPr>
            <a:normAutofit fontScale="90000"/>
          </a:bodyPr>
          <a:lstStyle/>
          <a:p>
            <a:r>
              <a:rPr lang="en-US" sz="5400" dirty="0"/>
              <a:t>4.1. Sequential and Concurrent Applications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0684764" cy="4351338"/>
          </a:xfrm>
        </p:spPr>
        <p:txBody>
          <a:bodyPr>
            <a:normAutofit lnSpcReduction="10000"/>
          </a:bodyPr>
          <a:lstStyle/>
          <a:p>
            <a:pPr>
              <a:lnSpc>
                <a:spcPct val="100000"/>
              </a:lnSpc>
              <a:spcBef>
                <a:spcPts val="0"/>
              </a:spcBef>
              <a:spcAft>
                <a:spcPts val="1200"/>
              </a:spcAft>
            </a:pPr>
            <a:r>
              <a:rPr lang="en-US" sz="2400" dirty="0">
                <a:latin typeface="TimesTen-Roman"/>
              </a:rPr>
              <a:t>A sequential application is a sequential program that consists of passive objects and has only one thread of control. When an object invokes an operation in another object, control is passed from the calling operation to the called operation. When the called operation finishes executing, control is passed back to the calling operation. </a:t>
            </a:r>
          </a:p>
          <a:p>
            <a:pPr>
              <a:lnSpc>
                <a:spcPct val="100000"/>
              </a:lnSpc>
              <a:spcBef>
                <a:spcPts val="0"/>
              </a:spcBef>
              <a:spcAft>
                <a:spcPts val="1200"/>
              </a:spcAft>
            </a:pPr>
            <a:r>
              <a:rPr lang="en-US" sz="2400" dirty="0">
                <a:latin typeface="TimesTen-Roman"/>
              </a:rPr>
              <a:t>In a concurrent application, there are typically several concurrent objects, each with its own thread of control</a:t>
            </a:r>
            <a:r>
              <a:rPr lang="en-US" sz="2400" dirty="0" smtClean="0">
                <a:latin typeface="TimesTen-Roman"/>
              </a:rPr>
              <a:t>.</a:t>
            </a:r>
          </a:p>
          <a:p>
            <a:pPr lvl="1">
              <a:lnSpc>
                <a:spcPct val="100000"/>
              </a:lnSpc>
              <a:spcBef>
                <a:spcPts val="0"/>
              </a:spcBef>
              <a:spcAft>
                <a:spcPts val="1200"/>
              </a:spcAft>
            </a:pPr>
            <a:r>
              <a:rPr lang="en-US" sz="2000" dirty="0" smtClean="0">
                <a:latin typeface="TimesTen-Roman"/>
              </a:rPr>
              <a:t> </a:t>
            </a:r>
            <a:r>
              <a:rPr lang="en-US" sz="2000" dirty="0">
                <a:latin typeface="TimesTen-Roman"/>
              </a:rPr>
              <a:t>Asynchronous message communication is supported, so a concurrent source object can send an asynchronous message to a concurrent destination object and then continue executing, regardless of when the </a:t>
            </a:r>
            <a:r>
              <a:rPr lang="en-US" sz="2000" dirty="0" smtClean="0">
                <a:latin typeface="TimesTen-Roman"/>
              </a:rPr>
              <a:t>destination object </a:t>
            </a:r>
            <a:r>
              <a:rPr lang="en-US" sz="2000" dirty="0">
                <a:latin typeface="TimesTen-Roman"/>
              </a:rPr>
              <a:t>receives the message. If the destination object is busy when the message arrives, the message is buffered for the object.</a:t>
            </a:r>
            <a:endParaRPr lang="en-US" dirty="0"/>
          </a:p>
        </p:txBody>
      </p:sp>
    </p:spTree>
    <p:extLst>
      <p:ext uri="{BB962C8B-B14F-4D97-AF65-F5344CB8AC3E}">
        <p14:creationId xmlns:p14="http://schemas.microsoft.com/office/powerpoint/2010/main" val="2736691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4.2. Concurrent Objects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0684764" cy="4351338"/>
          </a:xfrm>
        </p:spPr>
        <p:txBody>
          <a:bodyPr>
            <a:normAutofit/>
          </a:bodyPr>
          <a:lstStyle/>
          <a:p>
            <a:pPr>
              <a:lnSpc>
                <a:spcPct val="100000"/>
              </a:lnSpc>
              <a:spcBef>
                <a:spcPts val="0"/>
              </a:spcBef>
              <a:spcAft>
                <a:spcPts val="1200"/>
              </a:spcAft>
            </a:pPr>
            <a:r>
              <a:rPr lang="en-US" sz="2400" b="0" i="0" dirty="0">
                <a:effectLst/>
                <a:latin typeface="TimesTen-Roman"/>
              </a:rPr>
              <a:t>A </a:t>
            </a:r>
            <a:r>
              <a:rPr lang="en-US" sz="2400" b="1" i="0" dirty="0">
                <a:effectLst/>
                <a:latin typeface="TimesTen-Bold"/>
              </a:rPr>
              <a:t>concurrent object </a:t>
            </a:r>
            <a:r>
              <a:rPr lang="en-US" sz="2400" b="0" i="0" dirty="0">
                <a:effectLst/>
                <a:latin typeface="TimesTen-Roman"/>
              </a:rPr>
              <a:t>(</a:t>
            </a:r>
            <a:r>
              <a:rPr lang="en-US" sz="2400" b="1" i="1" dirty="0">
                <a:effectLst/>
                <a:latin typeface="TimesTen-Bold"/>
              </a:rPr>
              <a:t>active object</a:t>
            </a:r>
            <a:r>
              <a:rPr lang="en-US" sz="2400" i="1" dirty="0">
                <a:latin typeface="TimesTen-Roman"/>
              </a:rPr>
              <a:t>,</a:t>
            </a:r>
            <a:r>
              <a:rPr lang="en-US" sz="2400" b="1" i="0" dirty="0">
                <a:effectLst/>
                <a:latin typeface="TimesTen-Roman"/>
              </a:rPr>
              <a:t> </a:t>
            </a:r>
            <a:r>
              <a:rPr lang="en-US" sz="2400" b="1" i="1" dirty="0">
                <a:effectLst/>
                <a:latin typeface="TimesTen-Italic"/>
              </a:rPr>
              <a:t>concurrent processes, concurrent tasks</a:t>
            </a:r>
            <a:r>
              <a:rPr lang="en-US" sz="2400" b="1" i="0" dirty="0">
                <a:effectLst/>
                <a:latin typeface="TimesTen-Roman"/>
              </a:rPr>
              <a:t>, or </a:t>
            </a:r>
            <a:r>
              <a:rPr lang="en-US" sz="2400" b="1" i="1" dirty="0">
                <a:effectLst/>
                <a:latin typeface="TimesTen-Italic"/>
              </a:rPr>
              <a:t>threads</a:t>
            </a:r>
            <a:r>
              <a:rPr lang="en-US" sz="2400" b="0" i="0" dirty="0">
                <a:effectLst/>
                <a:latin typeface="TimesTen-Roman"/>
              </a:rPr>
              <a:t>) has its own thread of control and can execute independently of other objects. </a:t>
            </a:r>
          </a:p>
          <a:p>
            <a:pPr>
              <a:lnSpc>
                <a:spcPct val="100000"/>
              </a:lnSpc>
              <a:spcBef>
                <a:spcPts val="0"/>
              </a:spcBef>
              <a:spcAft>
                <a:spcPts val="1200"/>
              </a:spcAft>
            </a:pPr>
            <a:r>
              <a:rPr lang="en-US" sz="2400" b="1" i="0" dirty="0">
                <a:effectLst/>
                <a:latin typeface="TimesTen-Bold"/>
              </a:rPr>
              <a:t>Passive objects </a:t>
            </a:r>
            <a:r>
              <a:rPr lang="en-US" sz="2400" b="0" i="0" dirty="0">
                <a:effectLst/>
                <a:latin typeface="TimesTen-Roman"/>
              </a:rPr>
              <a:t>have operations that are invoked by concurrent objects. Passive objects can invoke operations in other passive objects. A passive object has no thread of control; </a:t>
            </a:r>
          </a:p>
          <a:p>
            <a:pPr>
              <a:lnSpc>
                <a:spcPct val="100000"/>
              </a:lnSpc>
              <a:spcBef>
                <a:spcPts val="0"/>
              </a:spcBef>
              <a:spcAft>
                <a:spcPts val="1200"/>
              </a:spcAft>
            </a:pPr>
            <a:r>
              <a:rPr lang="en-US" sz="2400" dirty="0">
                <a:latin typeface="TimesTen-Roman"/>
              </a:rPr>
              <a:t>A concurrent object represents the execution of a sequential program or a sequential component in a concurrent program.</a:t>
            </a:r>
            <a:r>
              <a:rPr lang="en-US" sz="1400" dirty="0"/>
              <a:t/>
            </a:r>
            <a:br>
              <a:rPr lang="en-US" sz="1400" dirty="0"/>
            </a:br>
            <a:r>
              <a:rPr lang="en-US" sz="2000" dirty="0"/>
              <a:t/>
            </a:r>
            <a:br>
              <a:rPr lang="en-US" sz="2000" dirty="0"/>
            </a:br>
            <a:endParaRPr lang="en-US" sz="3600" dirty="0"/>
          </a:p>
        </p:txBody>
      </p:sp>
    </p:spTree>
    <p:extLst>
      <p:ext uri="{BB962C8B-B14F-4D97-AF65-F5344CB8AC3E}">
        <p14:creationId xmlns:p14="http://schemas.microsoft.com/office/powerpoint/2010/main" val="184497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fontScale="90000"/>
          </a:bodyPr>
          <a:lstStyle/>
          <a:p>
            <a:r>
              <a:rPr lang="en-US" sz="5400" dirty="0"/>
              <a:t>4.3. Cooperation between Concurrent Objects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0684764" cy="4351338"/>
          </a:xfrm>
        </p:spPr>
        <p:txBody>
          <a:bodyPr>
            <a:normAutofit fontScale="92500" lnSpcReduction="20000"/>
          </a:bodyPr>
          <a:lstStyle/>
          <a:p>
            <a:pPr marL="0" indent="0">
              <a:lnSpc>
                <a:spcPct val="110000"/>
              </a:lnSpc>
              <a:spcBef>
                <a:spcPts val="0"/>
              </a:spcBef>
              <a:spcAft>
                <a:spcPts val="1200"/>
              </a:spcAft>
              <a:buNone/>
            </a:pPr>
            <a:r>
              <a:rPr lang="en-US" sz="2200" dirty="0">
                <a:solidFill>
                  <a:srgbClr val="000000"/>
                </a:solidFill>
                <a:latin typeface="TimesTen-Roman"/>
              </a:rPr>
              <a:t>In most concurrent </a:t>
            </a:r>
            <a:r>
              <a:rPr lang="en-US" sz="2200" dirty="0" smtClean="0">
                <a:solidFill>
                  <a:srgbClr val="000000"/>
                </a:solidFill>
                <a:latin typeface="TimesTen-Roman"/>
              </a:rPr>
              <a:t>applications, concurrent </a:t>
            </a:r>
            <a:r>
              <a:rPr lang="en-US" sz="2200" dirty="0">
                <a:solidFill>
                  <a:srgbClr val="000000"/>
                </a:solidFill>
                <a:latin typeface="TimesTen-Roman"/>
              </a:rPr>
              <a:t>objects must cooperate with each other in order to perform the </a:t>
            </a:r>
            <a:r>
              <a:rPr lang="en-US" sz="2200" dirty="0" smtClean="0">
                <a:solidFill>
                  <a:srgbClr val="000000"/>
                </a:solidFill>
                <a:latin typeface="TimesTen-Roman"/>
              </a:rPr>
              <a:t>services required </a:t>
            </a:r>
            <a:r>
              <a:rPr lang="en-US" sz="2200" dirty="0">
                <a:solidFill>
                  <a:srgbClr val="000000"/>
                </a:solidFill>
                <a:latin typeface="TimesTen-Roman"/>
              </a:rPr>
              <a:t>by the </a:t>
            </a:r>
            <a:r>
              <a:rPr lang="en-US" sz="2200" dirty="0" smtClean="0">
                <a:solidFill>
                  <a:srgbClr val="000000"/>
                </a:solidFill>
                <a:latin typeface="TimesTen-Roman"/>
              </a:rPr>
              <a:t>application. </a:t>
            </a:r>
            <a:r>
              <a:rPr lang="en-US" sz="2200" i="0" dirty="0" smtClean="0">
                <a:solidFill>
                  <a:srgbClr val="000000"/>
                </a:solidFill>
                <a:effectLst/>
                <a:latin typeface="TimesTen-Roman"/>
              </a:rPr>
              <a:t>Three </a:t>
            </a:r>
            <a:r>
              <a:rPr lang="en-US" sz="2200" i="0" dirty="0">
                <a:solidFill>
                  <a:srgbClr val="000000"/>
                </a:solidFill>
                <a:effectLst/>
                <a:latin typeface="TimesTen-Roman"/>
              </a:rPr>
              <a:t>problems commonly arise when concurrent objects cooperate with each other:</a:t>
            </a:r>
            <a:r>
              <a:rPr lang="en-US" sz="2200" dirty="0"/>
              <a:t> </a:t>
            </a:r>
          </a:p>
          <a:p>
            <a:pPr lvl="1">
              <a:lnSpc>
                <a:spcPct val="110000"/>
              </a:lnSpc>
              <a:spcBef>
                <a:spcPts val="0"/>
              </a:spcBef>
              <a:spcAft>
                <a:spcPts val="1200"/>
              </a:spcAft>
            </a:pPr>
            <a:r>
              <a:rPr lang="en-US" sz="2200" b="0" i="0" dirty="0">
                <a:solidFill>
                  <a:srgbClr val="000000"/>
                </a:solidFill>
                <a:effectLst/>
                <a:latin typeface="TimesTen-Roman"/>
              </a:rPr>
              <a:t>The </a:t>
            </a:r>
            <a:r>
              <a:rPr lang="en-US" sz="2200" b="1" i="0" dirty="0">
                <a:solidFill>
                  <a:srgbClr val="000000"/>
                </a:solidFill>
                <a:effectLst/>
                <a:latin typeface="TimesTen-Bold"/>
              </a:rPr>
              <a:t>mutual exclusion problem </a:t>
            </a:r>
            <a:r>
              <a:rPr lang="en-US" sz="2200" b="0" i="0" dirty="0">
                <a:solidFill>
                  <a:srgbClr val="000000"/>
                </a:solidFill>
                <a:effectLst/>
                <a:latin typeface="TimesTen-Roman"/>
              </a:rPr>
              <a:t>occurs when concurrent objects need to have exclusive access to a resource, such as shared data or a physical device</a:t>
            </a:r>
            <a:r>
              <a:rPr lang="en-US" sz="2200" dirty="0"/>
              <a:t> </a:t>
            </a:r>
          </a:p>
          <a:p>
            <a:pPr lvl="1">
              <a:lnSpc>
                <a:spcPct val="110000"/>
              </a:lnSpc>
              <a:spcBef>
                <a:spcPts val="0"/>
              </a:spcBef>
              <a:spcAft>
                <a:spcPts val="1200"/>
              </a:spcAft>
            </a:pPr>
            <a:r>
              <a:rPr lang="en-US" sz="2200" b="0" i="0" dirty="0">
                <a:solidFill>
                  <a:srgbClr val="000000"/>
                </a:solidFill>
                <a:effectLst/>
                <a:latin typeface="TimesTen-Roman"/>
              </a:rPr>
              <a:t>The </a:t>
            </a:r>
            <a:r>
              <a:rPr lang="en-US" sz="2200" b="1" i="0" dirty="0">
                <a:solidFill>
                  <a:srgbClr val="000000"/>
                </a:solidFill>
                <a:effectLst/>
                <a:latin typeface="TimesTen-Bold"/>
              </a:rPr>
              <a:t>synchronization problem </a:t>
            </a:r>
            <a:r>
              <a:rPr lang="en-US" sz="2200" b="0" i="0" dirty="0">
                <a:solidFill>
                  <a:srgbClr val="000000"/>
                </a:solidFill>
                <a:effectLst/>
                <a:latin typeface="TimesTen-Roman"/>
              </a:rPr>
              <a:t>occurs when two concurrent objects need to synchronize their operations with each other.</a:t>
            </a:r>
            <a:r>
              <a:rPr lang="en-US" sz="2200" dirty="0"/>
              <a:t> </a:t>
            </a:r>
          </a:p>
          <a:p>
            <a:pPr lvl="1">
              <a:lnSpc>
                <a:spcPct val="110000"/>
              </a:lnSpc>
              <a:spcBef>
                <a:spcPts val="0"/>
              </a:spcBef>
              <a:spcAft>
                <a:spcPts val="1200"/>
              </a:spcAft>
            </a:pPr>
            <a:r>
              <a:rPr lang="en-US" sz="2200" b="0" i="0" dirty="0">
                <a:solidFill>
                  <a:srgbClr val="000000"/>
                </a:solidFill>
                <a:effectLst/>
                <a:latin typeface="TimesTen-Roman"/>
              </a:rPr>
              <a:t>The </a:t>
            </a:r>
            <a:r>
              <a:rPr lang="en-US" sz="2200" b="1" i="0" dirty="0">
                <a:solidFill>
                  <a:srgbClr val="000000"/>
                </a:solidFill>
                <a:effectLst/>
                <a:latin typeface="TimesTen-Bold"/>
              </a:rPr>
              <a:t>producer/consumer problem </a:t>
            </a:r>
            <a:r>
              <a:rPr lang="en-US" sz="2200" b="0" i="0" dirty="0">
                <a:solidFill>
                  <a:srgbClr val="000000"/>
                </a:solidFill>
                <a:effectLst/>
                <a:latin typeface="TimesTen-Roman"/>
              </a:rPr>
              <a:t>occurs when concurrent objects need to communicate with each other in order to pass data from one concurrent object to another</a:t>
            </a:r>
            <a:r>
              <a:rPr lang="en-US" sz="2200" dirty="0"/>
              <a:t> </a:t>
            </a:r>
            <a:r>
              <a:rPr lang="en-US" sz="400" dirty="0"/>
              <a:t/>
            </a:r>
            <a:br>
              <a:rPr lang="en-US" sz="400" dirty="0"/>
            </a:br>
            <a:r>
              <a:rPr lang="en-US" sz="400" dirty="0"/>
              <a:t/>
            </a:r>
            <a:br>
              <a:rPr lang="en-US" sz="400" dirty="0"/>
            </a:br>
            <a:r>
              <a:rPr lang="en-US" sz="600" dirty="0"/>
              <a:t/>
            </a:r>
            <a:br>
              <a:rPr lang="en-US" sz="600" dirty="0"/>
            </a:br>
            <a:r>
              <a:rPr lang="en-US" sz="800" dirty="0"/>
              <a:t/>
            </a:r>
            <a:br>
              <a:rPr lang="en-US" sz="800" dirty="0"/>
            </a:br>
            <a:r>
              <a:rPr lang="en-US" sz="1200" dirty="0"/>
              <a:t/>
            </a:r>
            <a:br>
              <a:rPr lang="en-US" sz="1200" dirty="0"/>
            </a:br>
            <a:r>
              <a:rPr lang="en-US" sz="1600" dirty="0"/>
              <a:t/>
            </a:r>
            <a:br>
              <a:rPr lang="en-US" sz="1600" dirty="0"/>
            </a:br>
            <a:endParaRPr lang="en-US" sz="3200" dirty="0"/>
          </a:p>
        </p:txBody>
      </p:sp>
    </p:spTree>
    <p:extLst>
      <p:ext uri="{BB962C8B-B14F-4D97-AF65-F5344CB8AC3E}">
        <p14:creationId xmlns:p14="http://schemas.microsoft.com/office/powerpoint/2010/main" val="1454598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20024</TotalTime>
  <Words>1172</Words>
  <Application>Microsoft Office PowerPoint</Application>
  <PresentationFormat>Widescreen</PresentationFormat>
  <Paragraphs>86</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FranklinGothic-Demi</vt:lpstr>
      <vt:lpstr>TimesTen-Bold</vt:lpstr>
      <vt:lpstr>TimesTen-Italic</vt:lpstr>
      <vt:lpstr>TimesTen-Roman</vt:lpstr>
      <vt:lpstr>Office Theme</vt:lpstr>
      <vt:lpstr>Chapter 4: Software Design and Architecture Concepts </vt:lpstr>
      <vt:lpstr>Contents</vt:lpstr>
      <vt:lpstr>1. Object-oriented concepts </vt:lpstr>
      <vt:lpstr>2. Information Hiding</vt:lpstr>
      <vt:lpstr>3. Inheritance and generalization/specialization </vt:lpstr>
      <vt:lpstr>4. CONCURRENT PROCESSING  </vt:lpstr>
      <vt:lpstr>4.1. Sequential and Concurrent Applications </vt:lpstr>
      <vt:lpstr>4.2. Concurrent Objects </vt:lpstr>
      <vt:lpstr>4.3. Cooperation between Concurrent Objects </vt:lpstr>
      <vt:lpstr>4.4. Synchronization Problem </vt:lpstr>
      <vt:lpstr>4.5. Producer/Consumer Problem </vt:lpstr>
      <vt:lpstr>4.6. Asynchronous Message Communication </vt:lpstr>
      <vt:lpstr>4.7. Synchronous Message Communication </vt:lpstr>
      <vt:lpstr>5. Design patterns </vt:lpstr>
      <vt:lpstr>6. Software architecture and components </vt:lpstr>
      <vt:lpstr>7. Software quality attributes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Hue Chu Thi Minh</dc:creator>
  <cp:lastModifiedBy>Khiem Ngo Tuan</cp:lastModifiedBy>
  <cp:revision>248</cp:revision>
  <dcterms:created xsi:type="dcterms:W3CDTF">2023-08-12T02:23:53Z</dcterms:created>
  <dcterms:modified xsi:type="dcterms:W3CDTF">2024-09-06T12:02:19Z</dcterms:modified>
</cp:coreProperties>
</file>