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14"/>
  </p:notesMasterIdLst>
  <p:sldIdLst>
    <p:sldId id="256" r:id="rId2"/>
    <p:sldId id="277" r:id="rId3"/>
    <p:sldId id="450" r:id="rId4"/>
    <p:sldId id="455" r:id="rId5"/>
    <p:sldId id="460" r:id="rId6"/>
    <p:sldId id="461" r:id="rId7"/>
    <p:sldId id="456" r:id="rId8"/>
    <p:sldId id="463" r:id="rId9"/>
    <p:sldId id="466" r:id="rId10"/>
    <p:sldId id="467" r:id="rId11"/>
    <p:sldId id="468" r:id="rId12"/>
    <p:sldId id="4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3901" autoAdjust="0"/>
  </p:normalViewPr>
  <p:slideViewPr>
    <p:cSldViewPr snapToGrid="0">
      <p:cViewPr varScale="1">
        <p:scale>
          <a:sx n="60" d="100"/>
          <a:sy n="60" d="100"/>
        </p:scale>
        <p:origin x="9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2AEC78-EA06-487F-AA6D-B4392BF7C91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C7AB525-D5ED-452A-BC1A-58AA39D1AB67}">
      <dgm:prSet custT="1"/>
      <dgm:spPr/>
      <dgm:t>
        <a:bodyPr/>
        <a:lstStyle/>
        <a:p>
          <a:r>
            <a:rPr lang="en-US" sz="2000" b="0" i="0" dirty="0"/>
            <a:t>1. COMET USE CASE–BASED SOFTWARE LIFE CYCLE</a:t>
          </a:r>
          <a:endParaRPr lang="en-US" sz="2000" dirty="0"/>
        </a:p>
      </dgm:t>
    </dgm:pt>
    <dgm:pt modelId="{B5E302ED-C72E-40AD-A4C6-58889DD0359E}" type="parTrans" cxnId="{AC0DBA64-5B0A-4004-B412-CF576C89A831}">
      <dgm:prSet/>
      <dgm:spPr/>
      <dgm:t>
        <a:bodyPr/>
        <a:lstStyle/>
        <a:p>
          <a:endParaRPr lang="en-US"/>
        </a:p>
      </dgm:t>
    </dgm:pt>
    <dgm:pt modelId="{019C8D13-EDEB-4D40-B886-B591A475BAF1}" type="sibTrans" cxnId="{AC0DBA64-5B0A-4004-B412-CF576C89A831}">
      <dgm:prSet/>
      <dgm:spPr/>
      <dgm:t>
        <a:bodyPr/>
        <a:lstStyle/>
        <a:p>
          <a:endParaRPr lang="en-US"/>
        </a:p>
      </dgm:t>
    </dgm:pt>
    <dgm:pt modelId="{4F2126F1-A16F-4056-B527-DA63A892EDAC}">
      <dgm:prSet custT="1"/>
      <dgm:spPr/>
      <dgm:t>
        <a:bodyPr/>
        <a:lstStyle/>
        <a:p>
          <a:r>
            <a:rPr lang="en-US" sz="2000" b="0" i="0" dirty="0"/>
            <a:t>2. COMPARISON OF THE COMET LIFE CYCLE WITH</a:t>
          </a:r>
          <a:br>
            <a:rPr lang="en-US" sz="2000" b="0" i="0" dirty="0"/>
          </a:br>
          <a:r>
            <a:rPr lang="en-US" sz="2000" b="0" i="0" dirty="0"/>
            <a:t>OTHER SOFTWARE PROCESSES</a:t>
          </a:r>
          <a:endParaRPr lang="en-US" sz="2000" dirty="0"/>
        </a:p>
      </dgm:t>
    </dgm:pt>
    <dgm:pt modelId="{036F70A8-FB44-4735-9543-E5AB3A87C0AC}" type="parTrans" cxnId="{2522A870-53F0-4FD7-9BED-29DC049B67BD}">
      <dgm:prSet/>
      <dgm:spPr/>
      <dgm:t>
        <a:bodyPr/>
        <a:lstStyle/>
        <a:p>
          <a:endParaRPr lang="en-US"/>
        </a:p>
      </dgm:t>
    </dgm:pt>
    <dgm:pt modelId="{BBE73097-7985-4D11-9F4B-CDFEA143EF11}" type="sibTrans" cxnId="{2522A870-53F0-4FD7-9BED-29DC049B67BD}">
      <dgm:prSet/>
      <dgm:spPr/>
      <dgm:t>
        <a:bodyPr/>
        <a:lstStyle/>
        <a:p>
          <a:endParaRPr lang="en-US"/>
        </a:p>
      </dgm:t>
    </dgm:pt>
    <dgm:pt modelId="{2EDBACB7-D8A7-4F56-B205-0DBB5B394AC3}">
      <dgm:prSet custT="1"/>
      <dgm:spPr/>
      <dgm:t>
        <a:bodyPr/>
        <a:lstStyle/>
        <a:p>
          <a:r>
            <a:rPr lang="en-US" sz="2000" b="0" i="0" dirty="0"/>
            <a:t>3. REQUIREMENTS, ANALYSIS, AND DESIGN MODELING</a:t>
          </a:r>
          <a:endParaRPr lang="en-US" sz="2000" dirty="0"/>
        </a:p>
      </dgm:t>
    </dgm:pt>
    <dgm:pt modelId="{FFC21380-A2D1-4B84-A8A4-A99CCA3764B9}" type="parTrans" cxnId="{ECFCB614-CB06-4D84-825D-744DFFB52DFE}">
      <dgm:prSet/>
      <dgm:spPr/>
      <dgm:t>
        <a:bodyPr/>
        <a:lstStyle/>
        <a:p>
          <a:endParaRPr lang="en-US"/>
        </a:p>
      </dgm:t>
    </dgm:pt>
    <dgm:pt modelId="{EFF1181C-B09B-4743-A24F-43E1C330CCFF}" type="sibTrans" cxnId="{ECFCB614-CB06-4D84-825D-744DFFB52DFE}">
      <dgm:prSet/>
      <dgm:spPr/>
      <dgm:t>
        <a:bodyPr/>
        <a:lstStyle/>
        <a:p>
          <a:endParaRPr lang="en-US"/>
        </a:p>
      </dgm:t>
    </dgm:pt>
    <dgm:pt modelId="{546E66F5-6FE8-49EA-BB65-E6EFEB5411D3}">
      <dgm:prSet custT="1"/>
      <dgm:spPr/>
      <dgm:t>
        <a:bodyPr/>
        <a:lstStyle/>
        <a:p>
          <a:r>
            <a:rPr lang="en-US" sz="2000" b="0" i="0" dirty="0"/>
            <a:t>4. DESIGNING SOFTWARE ARCHITECTURES</a:t>
          </a:r>
          <a:endParaRPr lang="en-US" sz="2000" dirty="0"/>
        </a:p>
      </dgm:t>
    </dgm:pt>
    <dgm:pt modelId="{E5FA4D7C-9A89-49BD-A9F2-33484BFB612A}" type="parTrans" cxnId="{0BC267C2-C020-413F-8E8E-69570EC09B91}">
      <dgm:prSet/>
      <dgm:spPr/>
      <dgm:t>
        <a:bodyPr/>
        <a:lstStyle/>
        <a:p>
          <a:endParaRPr lang="en-US"/>
        </a:p>
      </dgm:t>
    </dgm:pt>
    <dgm:pt modelId="{FB5BB1FC-6363-446D-A9CA-CA72F6791979}" type="sibTrans" cxnId="{0BC267C2-C020-413F-8E8E-69570EC09B91}">
      <dgm:prSet/>
      <dgm:spPr/>
      <dgm:t>
        <a:bodyPr/>
        <a:lstStyle/>
        <a:p>
          <a:endParaRPr lang="en-US"/>
        </a:p>
      </dgm:t>
    </dgm:pt>
    <dgm:pt modelId="{F49BA799-0080-476F-8501-1D0B9AC9017C}" type="pres">
      <dgm:prSet presAssocID="{9F2AEC78-EA06-487F-AA6D-B4392BF7C915}" presName="diagram" presStyleCnt="0">
        <dgm:presLayoutVars>
          <dgm:dir/>
          <dgm:resizeHandles val="exact"/>
        </dgm:presLayoutVars>
      </dgm:prSet>
      <dgm:spPr/>
      <dgm:t>
        <a:bodyPr/>
        <a:lstStyle/>
        <a:p>
          <a:endParaRPr lang="en-US"/>
        </a:p>
      </dgm:t>
    </dgm:pt>
    <dgm:pt modelId="{DC103277-8F2C-41D1-8818-92E888D902B2}" type="pres">
      <dgm:prSet presAssocID="{2C7AB525-D5ED-452A-BC1A-58AA39D1AB67}" presName="node" presStyleLbl="node1" presStyleIdx="0" presStyleCnt="4">
        <dgm:presLayoutVars>
          <dgm:bulletEnabled val="1"/>
        </dgm:presLayoutVars>
      </dgm:prSet>
      <dgm:spPr/>
      <dgm:t>
        <a:bodyPr/>
        <a:lstStyle/>
        <a:p>
          <a:endParaRPr lang="en-US"/>
        </a:p>
      </dgm:t>
    </dgm:pt>
    <dgm:pt modelId="{8223B783-41D7-4B28-9664-4DA45EBC89E0}" type="pres">
      <dgm:prSet presAssocID="{019C8D13-EDEB-4D40-B886-B591A475BAF1}" presName="sibTrans" presStyleCnt="0"/>
      <dgm:spPr/>
    </dgm:pt>
    <dgm:pt modelId="{DCF7B8AE-F253-4C8F-BDFA-877304866C30}" type="pres">
      <dgm:prSet presAssocID="{4F2126F1-A16F-4056-B527-DA63A892EDAC}" presName="node" presStyleLbl="node1" presStyleIdx="1" presStyleCnt="4">
        <dgm:presLayoutVars>
          <dgm:bulletEnabled val="1"/>
        </dgm:presLayoutVars>
      </dgm:prSet>
      <dgm:spPr/>
      <dgm:t>
        <a:bodyPr/>
        <a:lstStyle/>
        <a:p>
          <a:endParaRPr lang="en-US"/>
        </a:p>
      </dgm:t>
    </dgm:pt>
    <dgm:pt modelId="{6D254CCF-DFEC-4C73-B88E-C31F1AC460F6}" type="pres">
      <dgm:prSet presAssocID="{BBE73097-7985-4D11-9F4B-CDFEA143EF11}" presName="sibTrans" presStyleCnt="0"/>
      <dgm:spPr/>
    </dgm:pt>
    <dgm:pt modelId="{9D175733-9235-41CF-B838-973FE8793F96}" type="pres">
      <dgm:prSet presAssocID="{2EDBACB7-D8A7-4F56-B205-0DBB5B394AC3}" presName="node" presStyleLbl="node1" presStyleIdx="2" presStyleCnt="4">
        <dgm:presLayoutVars>
          <dgm:bulletEnabled val="1"/>
        </dgm:presLayoutVars>
      </dgm:prSet>
      <dgm:spPr/>
      <dgm:t>
        <a:bodyPr/>
        <a:lstStyle/>
        <a:p>
          <a:endParaRPr lang="en-US"/>
        </a:p>
      </dgm:t>
    </dgm:pt>
    <dgm:pt modelId="{28E59566-465F-45EC-9F3D-84A95EB9CFB2}" type="pres">
      <dgm:prSet presAssocID="{EFF1181C-B09B-4743-A24F-43E1C330CCFF}" presName="sibTrans" presStyleCnt="0"/>
      <dgm:spPr/>
    </dgm:pt>
    <dgm:pt modelId="{4825F7BB-43E8-4E0B-BF8C-1405189DF68E}" type="pres">
      <dgm:prSet presAssocID="{546E66F5-6FE8-49EA-BB65-E6EFEB5411D3}" presName="node" presStyleLbl="node1" presStyleIdx="3" presStyleCnt="4">
        <dgm:presLayoutVars>
          <dgm:bulletEnabled val="1"/>
        </dgm:presLayoutVars>
      </dgm:prSet>
      <dgm:spPr/>
      <dgm:t>
        <a:bodyPr/>
        <a:lstStyle/>
        <a:p>
          <a:endParaRPr lang="en-US"/>
        </a:p>
      </dgm:t>
    </dgm:pt>
  </dgm:ptLst>
  <dgm:cxnLst>
    <dgm:cxn modelId="{01834EE9-49CD-4A90-B9B8-4C90B94D3CF0}" type="presOf" srcId="{2EDBACB7-D8A7-4F56-B205-0DBB5B394AC3}" destId="{9D175733-9235-41CF-B838-973FE8793F96}" srcOrd="0" destOrd="0" presId="urn:microsoft.com/office/officeart/2005/8/layout/default"/>
    <dgm:cxn modelId="{AC0DBA64-5B0A-4004-B412-CF576C89A831}" srcId="{9F2AEC78-EA06-487F-AA6D-B4392BF7C915}" destId="{2C7AB525-D5ED-452A-BC1A-58AA39D1AB67}" srcOrd="0" destOrd="0" parTransId="{B5E302ED-C72E-40AD-A4C6-58889DD0359E}" sibTransId="{019C8D13-EDEB-4D40-B886-B591A475BAF1}"/>
    <dgm:cxn modelId="{ECFCB614-CB06-4D84-825D-744DFFB52DFE}" srcId="{9F2AEC78-EA06-487F-AA6D-B4392BF7C915}" destId="{2EDBACB7-D8A7-4F56-B205-0DBB5B394AC3}" srcOrd="2" destOrd="0" parTransId="{FFC21380-A2D1-4B84-A8A4-A99CCA3764B9}" sibTransId="{EFF1181C-B09B-4743-A24F-43E1C330CCFF}"/>
    <dgm:cxn modelId="{59ED2AAB-8146-4C5B-812C-72AF4F964004}" type="presOf" srcId="{4F2126F1-A16F-4056-B527-DA63A892EDAC}" destId="{DCF7B8AE-F253-4C8F-BDFA-877304866C30}" srcOrd="0" destOrd="0" presId="urn:microsoft.com/office/officeart/2005/8/layout/default"/>
    <dgm:cxn modelId="{24F76D29-7C73-42B5-BE83-760308B8B54B}" type="presOf" srcId="{546E66F5-6FE8-49EA-BB65-E6EFEB5411D3}" destId="{4825F7BB-43E8-4E0B-BF8C-1405189DF68E}" srcOrd="0" destOrd="0" presId="urn:microsoft.com/office/officeart/2005/8/layout/default"/>
    <dgm:cxn modelId="{96BDE18B-2CE6-44D9-8CCB-824A963BB0EB}" type="presOf" srcId="{2C7AB525-D5ED-452A-BC1A-58AA39D1AB67}" destId="{DC103277-8F2C-41D1-8818-92E888D902B2}" srcOrd="0" destOrd="0" presId="urn:microsoft.com/office/officeart/2005/8/layout/default"/>
    <dgm:cxn modelId="{2522A870-53F0-4FD7-9BED-29DC049B67BD}" srcId="{9F2AEC78-EA06-487F-AA6D-B4392BF7C915}" destId="{4F2126F1-A16F-4056-B527-DA63A892EDAC}" srcOrd="1" destOrd="0" parTransId="{036F70A8-FB44-4735-9543-E5AB3A87C0AC}" sibTransId="{BBE73097-7985-4D11-9F4B-CDFEA143EF11}"/>
    <dgm:cxn modelId="{35CF9ECA-2D36-4648-82EA-7A7C26D3A37A}" type="presOf" srcId="{9F2AEC78-EA06-487F-AA6D-B4392BF7C915}" destId="{F49BA799-0080-476F-8501-1D0B9AC9017C}" srcOrd="0" destOrd="0" presId="urn:microsoft.com/office/officeart/2005/8/layout/default"/>
    <dgm:cxn modelId="{0BC267C2-C020-413F-8E8E-69570EC09B91}" srcId="{9F2AEC78-EA06-487F-AA6D-B4392BF7C915}" destId="{546E66F5-6FE8-49EA-BB65-E6EFEB5411D3}" srcOrd="3" destOrd="0" parTransId="{E5FA4D7C-9A89-49BD-A9F2-33484BFB612A}" sibTransId="{FB5BB1FC-6363-446D-A9CA-CA72F6791979}"/>
    <dgm:cxn modelId="{D0B78910-4494-4927-98D6-62FD22FFED00}" type="presParOf" srcId="{F49BA799-0080-476F-8501-1D0B9AC9017C}" destId="{DC103277-8F2C-41D1-8818-92E888D902B2}" srcOrd="0" destOrd="0" presId="urn:microsoft.com/office/officeart/2005/8/layout/default"/>
    <dgm:cxn modelId="{170AD741-FFAA-4064-9D88-AA4751A92BDB}" type="presParOf" srcId="{F49BA799-0080-476F-8501-1D0B9AC9017C}" destId="{8223B783-41D7-4B28-9664-4DA45EBC89E0}" srcOrd="1" destOrd="0" presId="urn:microsoft.com/office/officeart/2005/8/layout/default"/>
    <dgm:cxn modelId="{316CDEED-D664-4CC6-89CF-E01A10072110}" type="presParOf" srcId="{F49BA799-0080-476F-8501-1D0B9AC9017C}" destId="{DCF7B8AE-F253-4C8F-BDFA-877304866C30}" srcOrd="2" destOrd="0" presId="urn:microsoft.com/office/officeart/2005/8/layout/default"/>
    <dgm:cxn modelId="{3360ACA4-1288-4FE2-90D3-4AECE58986E1}" type="presParOf" srcId="{F49BA799-0080-476F-8501-1D0B9AC9017C}" destId="{6D254CCF-DFEC-4C73-B88E-C31F1AC460F6}" srcOrd="3" destOrd="0" presId="urn:microsoft.com/office/officeart/2005/8/layout/default"/>
    <dgm:cxn modelId="{6E3D0601-47CA-45FF-B3A9-35EE6035F810}" type="presParOf" srcId="{F49BA799-0080-476F-8501-1D0B9AC9017C}" destId="{9D175733-9235-41CF-B838-973FE8793F96}" srcOrd="4" destOrd="0" presId="urn:microsoft.com/office/officeart/2005/8/layout/default"/>
    <dgm:cxn modelId="{9F954086-D79D-474C-9D5B-8B18436AF5C1}" type="presParOf" srcId="{F49BA799-0080-476F-8501-1D0B9AC9017C}" destId="{28E59566-465F-45EC-9F3D-84A95EB9CFB2}" srcOrd="5" destOrd="0" presId="urn:microsoft.com/office/officeart/2005/8/layout/default"/>
    <dgm:cxn modelId="{9CBC1EA5-3B23-43A2-9A2F-B5023C40DB50}" type="presParOf" srcId="{F49BA799-0080-476F-8501-1D0B9AC9017C}" destId="{4825F7BB-43E8-4E0B-BF8C-1405189DF68E}"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03277-8F2C-41D1-8818-92E888D902B2}">
      <dsp:nvSpPr>
        <dsp:cNvPr id="0" name=""/>
        <dsp:cNvSpPr/>
      </dsp:nvSpPr>
      <dsp:spPr>
        <a:xfrm>
          <a:off x="1742673"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1. COMET USE CASE–BASED SOFTWARE LIFE CYCLE</a:t>
          </a:r>
          <a:endParaRPr lang="en-US" sz="2000" kern="1200" dirty="0"/>
        </a:p>
      </dsp:txBody>
      <dsp:txXfrm>
        <a:off x="1742673" y="241"/>
        <a:ext cx="3347739" cy="2008643"/>
      </dsp:txXfrm>
    </dsp:sp>
    <dsp:sp modelId="{DCF7B8AE-F253-4C8F-BDFA-877304866C30}">
      <dsp:nvSpPr>
        <dsp:cNvPr id="0" name=""/>
        <dsp:cNvSpPr/>
      </dsp:nvSpPr>
      <dsp:spPr>
        <a:xfrm>
          <a:off x="5425186" y="241"/>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2. COMPARISON OF THE COMET LIFE CYCLE WITH</a:t>
          </a:r>
          <a:br>
            <a:rPr lang="en-US" sz="2000" b="0" i="0" kern="1200" dirty="0"/>
          </a:br>
          <a:r>
            <a:rPr lang="en-US" sz="2000" b="0" i="0" kern="1200" dirty="0"/>
            <a:t>OTHER SOFTWARE PROCESSES</a:t>
          </a:r>
          <a:endParaRPr lang="en-US" sz="2000" kern="1200" dirty="0"/>
        </a:p>
      </dsp:txBody>
      <dsp:txXfrm>
        <a:off x="5425186" y="241"/>
        <a:ext cx="3347739" cy="2008643"/>
      </dsp:txXfrm>
    </dsp:sp>
    <dsp:sp modelId="{9D175733-9235-41CF-B838-973FE8793F96}">
      <dsp:nvSpPr>
        <dsp:cNvPr id="0" name=""/>
        <dsp:cNvSpPr/>
      </dsp:nvSpPr>
      <dsp:spPr>
        <a:xfrm>
          <a:off x="1742673"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3. REQUIREMENTS, ANALYSIS, AND DESIGN MODELING</a:t>
          </a:r>
          <a:endParaRPr lang="en-US" sz="2000" kern="1200" dirty="0"/>
        </a:p>
      </dsp:txBody>
      <dsp:txXfrm>
        <a:off x="1742673" y="2343658"/>
        <a:ext cx="3347739" cy="2008643"/>
      </dsp:txXfrm>
    </dsp:sp>
    <dsp:sp modelId="{4825F7BB-43E8-4E0B-BF8C-1405189DF68E}">
      <dsp:nvSpPr>
        <dsp:cNvPr id="0" name=""/>
        <dsp:cNvSpPr/>
      </dsp:nvSpPr>
      <dsp:spPr>
        <a:xfrm>
          <a:off x="5425186" y="2343658"/>
          <a:ext cx="3347739" cy="20086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0" i="0" kern="1200" dirty="0"/>
            <a:t>4. DESIGNING SOFTWARE ARCHITECTURES</a:t>
          </a:r>
          <a:endParaRPr lang="en-US" sz="2000" kern="1200" dirty="0"/>
        </a:p>
      </dsp:txBody>
      <dsp:txXfrm>
        <a:off x="5425186" y="2343658"/>
        <a:ext cx="3347739" cy="20086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1F50-AD22-4035-A713-E4FBF2342597}" type="datetimeFigureOut">
              <a:rPr lang="en-US" smtClean="0"/>
              <a:t>9/11/2024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35C93-B240-425D-B7F6-6C450B8B7183}" type="slidenum">
              <a:rPr lang="en-US" smtClean="0"/>
              <a:t>‹#›</a:t>
            </a:fld>
            <a:endParaRPr lang="en-US"/>
          </a:p>
        </p:txBody>
      </p:sp>
    </p:spTree>
    <p:extLst>
      <p:ext uri="{BB962C8B-B14F-4D97-AF65-F5344CB8AC3E}">
        <p14:creationId xmlns:p14="http://schemas.microsoft.com/office/powerpoint/2010/main" val="1866623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b="0" i="0" kern="1200" dirty="0">
              <a:solidFill>
                <a:prstClr val="white"/>
              </a:solidFill>
              <a:latin typeface="Calibri" panose="020F0502020204030204"/>
              <a:ea typeface="+mn-ea"/>
              <a:cs typeface="+mn-cs"/>
            </a:endParaRPr>
          </a:p>
        </p:txBody>
      </p:sp>
      <p:sp>
        <p:nvSpPr>
          <p:cNvPr id="4" name="Slide Number Placeholder 3"/>
          <p:cNvSpPr>
            <a:spLocks noGrp="1"/>
          </p:cNvSpPr>
          <p:nvPr>
            <p:ph type="sldNum" sz="quarter" idx="5"/>
          </p:nvPr>
        </p:nvSpPr>
        <p:spPr/>
        <p:txBody>
          <a:bodyPr/>
          <a:lstStyle/>
          <a:p>
            <a:fld id="{9F235C93-B240-425D-B7F6-6C450B8B7183}" type="slidenum">
              <a:rPr lang="en-US" smtClean="0"/>
              <a:t>2</a:t>
            </a:fld>
            <a:endParaRPr lang="en-US"/>
          </a:p>
        </p:txBody>
      </p:sp>
    </p:spTree>
    <p:extLst>
      <p:ext uri="{BB962C8B-B14F-4D97-AF65-F5344CB8AC3E}">
        <p14:creationId xmlns:p14="http://schemas.microsoft.com/office/powerpoint/2010/main" val="364852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3</a:t>
            </a:fld>
            <a:endParaRPr lang="en-US"/>
          </a:p>
        </p:txBody>
      </p:sp>
    </p:spTree>
    <p:extLst>
      <p:ext uri="{BB962C8B-B14F-4D97-AF65-F5344CB8AC3E}">
        <p14:creationId xmlns:p14="http://schemas.microsoft.com/office/powerpoint/2010/main" val="356096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4</a:t>
            </a:fld>
            <a:endParaRPr lang="en-US"/>
          </a:p>
        </p:txBody>
      </p:sp>
    </p:spTree>
    <p:extLst>
      <p:ext uri="{BB962C8B-B14F-4D97-AF65-F5344CB8AC3E}">
        <p14:creationId xmlns:p14="http://schemas.microsoft.com/office/powerpoint/2010/main" val="224286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5</a:t>
            </a:fld>
            <a:endParaRPr lang="en-US"/>
          </a:p>
        </p:txBody>
      </p:sp>
    </p:spTree>
    <p:extLst>
      <p:ext uri="{BB962C8B-B14F-4D97-AF65-F5344CB8AC3E}">
        <p14:creationId xmlns:p14="http://schemas.microsoft.com/office/powerpoint/2010/main" val="3189355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6</a:t>
            </a:fld>
            <a:endParaRPr lang="en-US"/>
          </a:p>
        </p:txBody>
      </p:sp>
    </p:spTree>
    <p:extLst>
      <p:ext uri="{BB962C8B-B14F-4D97-AF65-F5344CB8AC3E}">
        <p14:creationId xmlns:p14="http://schemas.microsoft.com/office/powerpoint/2010/main" val="153319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235C93-B240-425D-B7F6-6C450B8B7183}" type="slidenum">
              <a:rPr lang="en-US" smtClean="0"/>
              <a:t>11</a:t>
            </a:fld>
            <a:endParaRPr lang="en-US"/>
          </a:p>
        </p:txBody>
      </p:sp>
    </p:spTree>
    <p:extLst>
      <p:ext uri="{BB962C8B-B14F-4D97-AF65-F5344CB8AC3E}">
        <p14:creationId xmlns:p14="http://schemas.microsoft.com/office/powerpoint/2010/main" val="337196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6B79-FA6D-690B-423D-0D992CB6FF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F5205-F389-4E90-0B48-81D11302C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D6D09-E44A-282C-619B-E07FA6B2980A}"/>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5" name="Footer Placeholder 4">
            <a:extLst>
              <a:ext uri="{FF2B5EF4-FFF2-40B4-BE49-F238E27FC236}">
                <a16:creationId xmlns:a16="http://schemas.microsoft.com/office/drawing/2014/main" id="{565B2310-A73D-539D-E1E1-CA1E781EB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51FF2-DD7A-8C1C-7D3B-0F7BF604C56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69467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4814-8258-E27B-EE29-CBB00FE518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D6467-0640-AD51-C356-2551D1C4C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E18B1-310B-0835-6AA7-EC653DB66441}"/>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5" name="Footer Placeholder 4">
            <a:extLst>
              <a:ext uri="{FF2B5EF4-FFF2-40B4-BE49-F238E27FC236}">
                <a16:creationId xmlns:a16="http://schemas.microsoft.com/office/drawing/2014/main" id="{F852B4EA-17CA-8841-53DD-6F200477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6F2F3-D73E-EAB0-1255-9A92498E310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69563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B0F85-64CD-8AFA-F2CE-CA12632A6692}"/>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D6B2E-F5BF-2034-C132-46319BF90E0C}"/>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AD306-A31C-57D4-1BEC-31B00A7289F9}"/>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5" name="Footer Placeholder 4">
            <a:extLst>
              <a:ext uri="{FF2B5EF4-FFF2-40B4-BE49-F238E27FC236}">
                <a16:creationId xmlns:a16="http://schemas.microsoft.com/office/drawing/2014/main" id="{1BC625D4-3A15-3FD7-3752-65AA73294C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62176-2415-861F-DDF8-577BEC7ECEA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24660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7F4D-68C0-DD8E-A677-CBF72E216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8BE1DB-5F14-06A4-B677-5059BA4B7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5A55-9C34-56A5-1F2C-19FEF227E8DD}"/>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5" name="Footer Placeholder 4">
            <a:extLst>
              <a:ext uri="{FF2B5EF4-FFF2-40B4-BE49-F238E27FC236}">
                <a16:creationId xmlns:a16="http://schemas.microsoft.com/office/drawing/2014/main" id="{4513EFC0-67DC-3738-6304-3F7DDE83B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B064C-F47A-A37E-5AD3-067D569607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429417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1BC1-7C5C-25A7-9526-CD8EA68DF3D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8A6854-BEA2-C8CE-C60A-32643DB06651}"/>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F7FDC-D7D8-600D-2E47-F84EA9F10C4B}"/>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5" name="Footer Placeholder 4">
            <a:extLst>
              <a:ext uri="{FF2B5EF4-FFF2-40B4-BE49-F238E27FC236}">
                <a16:creationId xmlns:a16="http://schemas.microsoft.com/office/drawing/2014/main" id="{F8F84795-0441-B797-96B5-40C265661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89218-7E11-07C5-D4DC-9E4D7CD6B7B4}"/>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5258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864E-B35D-4D41-94F5-845BD25FD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0436-54FB-29E6-B05C-642F89CBF4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C2E462-D449-7265-FDEC-1B1781806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9803F-C275-36E6-2DF6-E1AC08221538}"/>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6" name="Footer Placeholder 5">
            <a:extLst>
              <a:ext uri="{FF2B5EF4-FFF2-40B4-BE49-F238E27FC236}">
                <a16:creationId xmlns:a16="http://schemas.microsoft.com/office/drawing/2014/main" id="{D7A0CFD0-3AE5-9E17-B7EE-CA724EAAB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12E8B9-E3C4-20FC-8E16-55725ED2774B}"/>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1186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0F2F-BCF5-6F5F-4334-998191288191}"/>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2471DC-7D4B-9E22-3D1B-F35DBD466E9C}"/>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63A9D-2CA2-F912-CDB6-605494BAA2C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9315-E3DD-7B2B-DE08-CA731AC7D02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70BF2-407D-DDF9-DEC3-BF1861FE381B}"/>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587515-9877-A568-58AB-0E3300F99EF3}"/>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8" name="Footer Placeholder 7">
            <a:extLst>
              <a:ext uri="{FF2B5EF4-FFF2-40B4-BE49-F238E27FC236}">
                <a16:creationId xmlns:a16="http://schemas.microsoft.com/office/drawing/2014/main" id="{BB6A5FBF-E5FF-6093-B829-C0BEB2D3C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FC7ACF-2DC5-1869-9FA0-D05EDC588F03}"/>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2026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A281-4D42-44F4-B143-4489E6CDE3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00D723-85CB-BC5D-59BF-BCA45CCD50CB}"/>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4" name="Footer Placeholder 3">
            <a:extLst>
              <a:ext uri="{FF2B5EF4-FFF2-40B4-BE49-F238E27FC236}">
                <a16:creationId xmlns:a16="http://schemas.microsoft.com/office/drawing/2014/main" id="{314C790E-E0EA-301D-98CE-0124582F1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829034-41CA-55E9-BE44-E5324C02D52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99737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35C9F-B46B-28B8-A77B-DC47656B5891}"/>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3" name="Footer Placeholder 2">
            <a:extLst>
              <a:ext uri="{FF2B5EF4-FFF2-40B4-BE49-F238E27FC236}">
                <a16:creationId xmlns:a16="http://schemas.microsoft.com/office/drawing/2014/main" id="{A2179E1E-D9AF-0F7F-8B16-E4D39C876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6A5ED8-D73B-6B10-778D-0F8DB5D0B8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2275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CC5C-246B-5B83-49D2-D5C2715BB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E8EEB-86A6-7433-0F8B-F40087F136F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3F0BB-A6B5-3304-AFAC-E115CE130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5E9C8-F69E-0687-CA87-824BA5B9798F}"/>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6" name="Footer Placeholder 5">
            <a:extLst>
              <a:ext uri="{FF2B5EF4-FFF2-40B4-BE49-F238E27FC236}">
                <a16:creationId xmlns:a16="http://schemas.microsoft.com/office/drawing/2014/main" id="{66F4C44E-C207-EBF6-C5EC-7E9BDD6A9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8FC2B0-8FE0-D98E-478D-938991641E7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888089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783D-28C3-E16C-C7DA-72D2A898C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62BB68-AE86-EBBF-79B3-FD6055986985}"/>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5A2A2-44E1-22A8-7302-0C7887D74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03F75-F97C-CC09-FB5C-350B9394504E}"/>
              </a:ext>
            </a:extLst>
          </p:cNvPr>
          <p:cNvSpPr>
            <a:spLocks noGrp="1"/>
          </p:cNvSpPr>
          <p:nvPr>
            <p:ph type="dt" sz="half" idx="10"/>
          </p:nvPr>
        </p:nvSpPr>
        <p:spPr/>
        <p:txBody>
          <a:bodyPr/>
          <a:lstStyle/>
          <a:p>
            <a:fld id="{FD2766A6-3C10-4AB8-86A1-BB1F0CDA7EFE}" type="datetimeFigureOut">
              <a:rPr lang="en-US" smtClean="0"/>
              <a:t>9/11/2024</a:t>
            </a:fld>
            <a:endParaRPr lang="en-US"/>
          </a:p>
        </p:txBody>
      </p:sp>
      <p:sp>
        <p:nvSpPr>
          <p:cNvPr id="6" name="Footer Placeholder 5">
            <a:extLst>
              <a:ext uri="{FF2B5EF4-FFF2-40B4-BE49-F238E27FC236}">
                <a16:creationId xmlns:a16="http://schemas.microsoft.com/office/drawing/2014/main" id="{FF917A96-3AC0-E936-2C05-DE603B86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F4C1C-7B6A-A60D-6518-1B3BD7747C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682744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B81B1-F5BC-F1FA-2B3A-3F562C4F5886}"/>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07DFAF-96AC-1C21-0919-8B5BE82B0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618368-47DE-4B4B-1D77-27BFFD5A71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66A6-3C10-4AB8-86A1-BB1F0CDA7EFE}" type="datetimeFigureOut">
              <a:rPr lang="en-US" smtClean="0"/>
              <a:pPr/>
              <a:t>9/11/2024</a:t>
            </a:fld>
            <a:endParaRPr lang="en-US" dirty="0"/>
          </a:p>
        </p:txBody>
      </p:sp>
      <p:sp>
        <p:nvSpPr>
          <p:cNvPr id="5" name="Footer Placeholder 4">
            <a:extLst>
              <a:ext uri="{FF2B5EF4-FFF2-40B4-BE49-F238E27FC236}">
                <a16:creationId xmlns:a16="http://schemas.microsoft.com/office/drawing/2014/main" id="{A21AB598-90B6-8BD1-B3EF-88B459168E3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38597-3DB4-B03D-5154-196DE2F9A846}"/>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72235196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48FE-36D8-2E17-09AB-0706DC33830D}"/>
              </a:ext>
            </a:extLst>
          </p:cNvPr>
          <p:cNvSpPr>
            <a:spLocks noGrp="1"/>
          </p:cNvSpPr>
          <p:nvPr>
            <p:ph type="ctrTitle"/>
          </p:nvPr>
        </p:nvSpPr>
        <p:spPr>
          <a:xfrm>
            <a:off x="838201" y="596644"/>
            <a:ext cx="10746213" cy="2496008"/>
          </a:xfrm>
        </p:spPr>
        <p:txBody>
          <a:bodyPr anchor="b">
            <a:normAutofit fontScale="90000"/>
          </a:bodyPr>
          <a:lstStyle/>
          <a:p>
            <a:r>
              <a:rPr lang="en-US" b="0" i="0" dirty="0">
                <a:solidFill>
                  <a:schemeClr val="tx1"/>
                </a:solidFill>
                <a:effectLst/>
                <a:latin typeface="FranklinGothic-Demi"/>
              </a:rPr>
              <a:t>Chapter 5</a:t>
            </a:r>
            <a:r>
              <a:rPr lang="en-US" dirty="0">
                <a:latin typeface="FranklinGothic-Demi"/>
              </a:rPr>
              <a:t>: Overview of Software Modeling and Design Method </a:t>
            </a:r>
          </a:p>
        </p:txBody>
      </p:sp>
      <p:pic>
        <p:nvPicPr>
          <p:cNvPr id="4" name="Picture 2" descr="A logo for a university&#10;&#10;Description automatically generated">
            <a:extLst>
              <a:ext uri="{FF2B5EF4-FFF2-40B4-BE49-F238E27FC236}">
                <a16:creationId xmlns:a16="http://schemas.microsoft.com/office/drawing/2014/main" id="{290C80ED-1C87-B7AA-789C-C965D532804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3357317"/>
            <a:ext cx="5224939" cy="2862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71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353800" cy="1325563"/>
          </a:xfrm>
        </p:spPr>
        <p:txBody>
          <a:bodyPr>
            <a:normAutofit fontScale="90000"/>
          </a:bodyPr>
          <a:lstStyle/>
          <a:p>
            <a:r>
              <a:rPr lang="en-US" sz="5400" dirty="0"/>
              <a:t>3. Activities in Requirements, analysis, and design </a:t>
            </a:r>
            <a:r>
              <a:rPr lang="en-US" sz="5400" dirty="0" smtClean="0"/>
              <a:t>modeling - Analysis </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036300" cy="4351338"/>
          </a:xfrm>
        </p:spPr>
        <p:txBody>
          <a:bodyPr>
            <a:noAutofit/>
          </a:bodyPr>
          <a:lstStyle/>
          <a:p>
            <a:r>
              <a:rPr lang="en-US" dirty="0"/>
              <a:t>In the analysis model, the emphasis is on understanding the problem; hence, the emphasis is on identifying the problem domain objects and the information passed between them.</a:t>
            </a:r>
          </a:p>
          <a:p>
            <a:r>
              <a:rPr lang="en-US" dirty="0"/>
              <a:t>As the analysis of the problem domain is considered. The activities in this model are as follows:</a:t>
            </a:r>
          </a:p>
          <a:p>
            <a:pPr lvl="1"/>
            <a:r>
              <a:rPr lang="en-US" dirty="0"/>
              <a:t>Static modeling </a:t>
            </a:r>
          </a:p>
          <a:p>
            <a:pPr lvl="1"/>
            <a:r>
              <a:rPr lang="en-US" dirty="0"/>
              <a:t>Object structuring </a:t>
            </a:r>
          </a:p>
          <a:p>
            <a:pPr lvl="1"/>
            <a:r>
              <a:rPr lang="en-US" dirty="0"/>
              <a:t>Dynamic interaction modeling </a:t>
            </a:r>
          </a:p>
          <a:p>
            <a:pPr lvl="1"/>
            <a:r>
              <a:rPr lang="en-US" dirty="0"/>
              <a:t>Dynamic state machine modeling</a:t>
            </a:r>
          </a:p>
          <a:p>
            <a:r>
              <a:rPr lang="en-US" dirty="0">
                <a:latin typeface="Times New Roman" panose="02020603050405020304" pitchFamily="18" charset="0"/>
                <a:cs typeface="Times New Roman" panose="02020603050405020304" pitchFamily="18" charset="0"/>
              </a:rPr>
              <a:t> Activities in Analysis Modeling are presented in chapters </a:t>
            </a:r>
            <a:r>
              <a:rPr lang="en-US" dirty="0" smtClean="0">
                <a:latin typeface="Times New Roman" panose="02020603050405020304" pitchFamily="18" charset="0"/>
                <a:cs typeface="Times New Roman" panose="02020603050405020304" pitchFamily="18" charset="0"/>
              </a:rPr>
              <a:t>7,8,9,10,11</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i="0" dirty="0" smtClean="0">
              <a:effectLst/>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5458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353800" cy="1325563"/>
          </a:xfrm>
        </p:spPr>
        <p:txBody>
          <a:bodyPr>
            <a:normAutofit fontScale="90000"/>
          </a:bodyPr>
          <a:lstStyle/>
          <a:p>
            <a:r>
              <a:rPr lang="en-US" sz="5400" dirty="0"/>
              <a:t>3. Activities in Requirements, analysis, and design modeling </a:t>
            </a:r>
            <a:r>
              <a:rPr lang="en-US" sz="5400" dirty="0" smtClean="0"/>
              <a:t>- Design</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330200" y="1825625"/>
            <a:ext cx="11544300" cy="4351338"/>
          </a:xfrm>
        </p:spPr>
        <p:txBody>
          <a:bodyPr>
            <a:noAutofit/>
          </a:bodyPr>
          <a:lstStyle/>
          <a:p>
            <a:r>
              <a:rPr lang="en-US" sz="2400" dirty="0"/>
              <a:t>In the design model, the solution domain is considered. During this phase, the analysis model is mapped to a concurrent design model</a:t>
            </a:r>
            <a:r>
              <a:rPr lang="en-US" sz="2400" dirty="0" smtClean="0"/>
              <a:t>. Activities:</a:t>
            </a:r>
            <a:endParaRPr lang="en-US" sz="2400" dirty="0"/>
          </a:p>
          <a:p>
            <a:pPr lvl="1">
              <a:buFont typeface="Courier New" panose="02070309020205020404" pitchFamily="49" charset="0"/>
              <a:buChar char="o"/>
            </a:pPr>
            <a:r>
              <a:rPr lang="en-US" sz="2000" dirty="0"/>
              <a:t>Integrate the object communication model.</a:t>
            </a:r>
          </a:p>
          <a:p>
            <a:pPr lvl="1">
              <a:buFont typeface="Courier New" panose="02070309020205020404" pitchFamily="49" charset="0"/>
              <a:buChar char="o"/>
            </a:pPr>
            <a:r>
              <a:rPr lang="en-US" sz="2000" dirty="0"/>
              <a:t>Make decisions about subsystem structure and interfaces. </a:t>
            </a:r>
          </a:p>
          <a:p>
            <a:pPr lvl="1">
              <a:buFont typeface="Courier New" panose="02070309020205020404" pitchFamily="49" charset="0"/>
              <a:buChar char="o"/>
            </a:pPr>
            <a:r>
              <a:rPr lang="en-US" sz="2000" dirty="0"/>
              <a:t>Make decisions about what software architectural and design patterns to use in the software architecture.</a:t>
            </a:r>
          </a:p>
          <a:p>
            <a:pPr lvl="1">
              <a:buFont typeface="Courier New" panose="02070309020205020404" pitchFamily="49" charset="0"/>
              <a:buChar char="o"/>
            </a:pPr>
            <a:r>
              <a:rPr lang="en-US" sz="2000" dirty="0"/>
              <a:t>Make decisions about class interfaces, in particular for sequential software architectures. </a:t>
            </a:r>
          </a:p>
          <a:p>
            <a:pPr lvl="1">
              <a:buFont typeface="Courier New" panose="02070309020205020404" pitchFamily="49" charset="0"/>
              <a:buChar char="o"/>
            </a:pPr>
            <a:r>
              <a:rPr lang="en-US" sz="2000" dirty="0"/>
              <a:t>Make decisions about how to structure the distributed application into distributed </a:t>
            </a:r>
            <a:r>
              <a:rPr lang="en-US" sz="2000" dirty="0" smtClean="0"/>
              <a:t>subsystems</a:t>
            </a:r>
            <a:endParaRPr lang="en-US" sz="2000" dirty="0"/>
          </a:p>
          <a:p>
            <a:pPr lvl="1">
              <a:buFont typeface="Courier New" panose="02070309020205020404" pitchFamily="49" charset="0"/>
              <a:buChar char="o"/>
            </a:pPr>
            <a:r>
              <a:rPr lang="en-US" sz="2000" dirty="0"/>
              <a:t>Make decisions about the characteristics of objects, particularly whether they are active or passive.</a:t>
            </a:r>
          </a:p>
          <a:p>
            <a:pPr lvl="1">
              <a:buFont typeface="Courier New" panose="02070309020205020404" pitchFamily="49" charset="0"/>
              <a:buChar char="o"/>
            </a:pPr>
            <a:r>
              <a:rPr lang="en-US" sz="2000" dirty="0"/>
              <a:t>Make decisions about the characteristics of messages, particularly whether they are asynchronous or </a:t>
            </a:r>
            <a:r>
              <a:rPr lang="en-US" sz="2000" dirty="0" smtClean="0"/>
              <a:t>synchronous</a:t>
            </a:r>
          </a:p>
          <a:p>
            <a:r>
              <a:rPr lang="en-US" sz="2000" dirty="0">
                <a:latin typeface="FranklinGothic-Demi"/>
              </a:rPr>
              <a:t>Activities in Design Modeling </a:t>
            </a:r>
            <a:r>
              <a:rPr lang="en-US" sz="2000" dirty="0"/>
              <a:t>are presented</a:t>
            </a:r>
            <a:r>
              <a:rPr lang="en-US" sz="2000" dirty="0">
                <a:latin typeface="FranklinGothic-Demi"/>
              </a:rPr>
              <a:t> in the chapters 12 to 18</a:t>
            </a:r>
            <a:endParaRPr lang="en-US" sz="2000" dirty="0"/>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733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353800" cy="1325563"/>
          </a:xfrm>
        </p:spPr>
        <p:txBody>
          <a:bodyPr>
            <a:normAutofit/>
          </a:bodyPr>
          <a:lstStyle/>
          <a:p>
            <a:r>
              <a:rPr lang="en-US" sz="5400" dirty="0"/>
              <a:t>4. Designing software architecture</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330200" y="1825625"/>
            <a:ext cx="11544300" cy="4351338"/>
          </a:xfrm>
        </p:spPr>
        <p:txBody>
          <a:bodyPr>
            <a:noAutofit/>
          </a:bodyPr>
          <a:lstStyle/>
          <a:p>
            <a:r>
              <a:rPr lang="en-US" dirty="0">
                <a:latin typeface="FranklinGothic-Demi"/>
              </a:rPr>
              <a:t>During</a:t>
            </a:r>
            <a:r>
              <a:rPr lang="en-US" dirty="0"/>
              <a:t> software design modeling, design decisions are made relating to the characteristics of the software architecture.</a:t>
            </a:r>
          </a:p>
          <a:p>
            <a:pPr lvl="1">
              <a:buFont typeface="Courier New" panose="02070309020205020404" pitchFamily="49" charset="0"/>
              <a:buChar char="o"/>
            </a:pPr>
            <a:r>
              <a:rPr lang="en-US" dirty="0"/>
              <a:t>Object-Oriented Software Architectures.</a:t>
            </a:r>
          </a:p>
          <a:p>
            <a:pPr lvl="1">
              <a:buFont typeface="Courier New" panose="02070309020205020404" pitchFamily="49" charset="0"/>
              <a:buChar char="o"/>
            </a:pPr>
            <a:r>
              <a:rPr lang="en-US" dirty="0"/>
              <a:t>Client/Server Software Architectures.</a:t>
            </a:r>
          </a:p>
          <a:p>
            <a:pPr lvl="1">
              <a:buFont typeface="Courier New" panose="02070309020205020404" pitchFamily="49" charset="0"/>
              <a:buChar char="o"/>
            </a:pPr>
            <a:r>
              <a:rPr lang="en-US" dirty="0"/>
              <a:t>Service-Oriented Architectures.</a:t>
            </a:r>
          </a:p>
          <a:p>
            <a:pPr lvl="1">
              <a:buFont typeface="Courier New" panose="02070309020205020404" pitchFamily="49" charset="0"/>
              <a:buChar char="o"/>
            </a:pPr>
            <a:r>
              <a:rPr lang="en-US" dirty="0"/>
              <a:t>Distributed Component-Based Software Architectures.</a:t>
            </a:r>
          </a:p>
          <a:p>
            <a:pPr lvl="1">
              <a:buFont typeface="Courier New" panose="02070309020205020404" pitchFamily="49" charset="0"/>
              <a:buChar char="o"/>
            </a:pPr>
            <a:r>
              <a:rPr lang="en-US" dirty="0"/>
              <a:t>Real-Time Software Architectures.</a:t>
            </a:r>
          </a:p>
          <a:p>
            <a:pPr lvl="1">
              <a:buFont typeface="Courier New" panose="02070309020205020404" pitchFamily="49" charset="0"/>
              <a:buChar char="o"/>
            </a:pPr>
            <a:r>
              <a:rPr lang="en-US" dirty="0"/>
              <a:t>Software Product Line Architectures</a:t>
            </a:r>
            <a:r>
              <a:rPr lang="en-US" dirty="0" smtClean="0"/>
              <a:t>.</a:t>
            </a:r>
          </a:p>
        </p:txBody>
      </p:sp>
    </p:spTree>
    <p:extLst>
      <p:ext uri="{BB962C8B-B14F-4D97-AF65-F5344CB8AC3E}">
        <p14:creationId xmlns:p14="http://schemas.microsoft.com/office/powerpoint/2010/main" val="2321122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557188"/>
            <a:ext cx="10515600" cy="1133499"/>
          </a:xfrm>
        </p:spPr>
        <p:txBody>
          <a:bodyPr vert="horz" lIns="91440" tIns="45720" rIns="91440" bIns="45720" rtlCol="0">
            <a:normAutofit/>
          </a:bodyPr>
          <a:lstStyle/>
          <a:p>
            <a:pPr lvl="0" algn="ctr"/>
            <a:r>
              <a:rPr lang="en-US" sz="5200"/>
              <a:t>Contents</a:t>
            </a:r>
          </a:p>
        </p:txBody>
      </p:sp>
      <p:sp>
        <p:nvSpPr>
          <p:cNvPr id="3" name="TextBox 2">
            <a:extLst>
              <a:ext uri="{FF2B5EF4-FFF2-40B4-BE49-F238E27FC236}">
                <a16:creationId xmlns:a16="http://schemas.microsoft.com/office/drawing/2014/main" id="{31F960AD-B96B-F1A6-1232-D0084F4725DF}"/>
              </a:ext>
            </a:extLst>
          </p:cNvPr>
          <p:cNvSpPr txBox="1"/>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2200" dirty="0"/>
              <a:t> </a:t>
            </a:r>
            <a:br>
              <a:rPr lang="en-US" sz="2200" dirty="0"/>
            </a:br>
            <a:r>
              <a:rPr lang="en-US" sz="2200" dirty="0"/>
              <a:t/>
            </a:r>
            <a:br>
              <a:rPr lang="en-US" sz="2200" dirty="0"/>
            </a:br>
            <a:endParaRPr lang="en-US" sz="2200" dirty="0"/>
          </a:p>
        </p:txBody>
      </p:sp>
      <p:graphicFrame>
        <p:nvGraphicFramePr>
          <p:cNvPr id="54" name="TextBox 6">
            <a:extLst>
              <a:ext uri="{FF2B5EF4-FFF2-40B4-BE49-F238E27FC236}">
                <a16:creationId xmlns:a16="http://schemas.microsoft.com/office/drawing/2014/main" id="{E64718BD-E3D2-6AA7-B81D-3A4D737B6186}"/>
              </a:ext>
            </a:extLst>
          </p:cNvPr>
          <p:cNvGraphicFramePr/>
          <p:nvPr>
            <p:extLst>
              <p:ext uri="{D42A27DB-BD31-4B8C-83A1-F6EECF244321}">
                <p14:modId xmlns:p14="http://schemas.microsoft.com/office/powerpoint/2010/main" val="316497311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9400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1. Comet use case–based software life cycle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lstStyle/>
          <a:p>
            <a:pPr>
              <a:lnSpc>
                <a:spcPct val="100000"/>
              </a:lnSpc>
            </a:pPr>
            <a:r>
              <a:rPr lang="en-US" sz="2200" dirty="0" smtClean="0">
                <a:latin typeface="TimesTen-Roman"/>
              </a:rPr>
              <a:t>Software </a:t>
            </a:r>
            <a:r>
              <a:rPr lang="en-US" sz="2200" dirty="0">
                <a:latin typeface="TimesTen-Roman"/>
              </a:rPr>
              <a:t>modeling and design method described in this </a:t>
            </a:r>
            <a:r>
              <a:rPr lang="en-US" sz="2200" dirty="0" smtClean="0">
                <a:latin typeface="TimesTen-Roman"/>
              </a:rPr>
              <a:t>course </a:t>
            </a:r>
            <a:r>
              <a:rPr lang="en-US" sz="2200" dirty="0">
                <a:latin typeface="TimesTen-Roman"/>
              </a:rPr>
              <a:t>is </a:t>
            </a:r>
            <a:r>
              <a:rPr lang="en-US" sz="2200" dirty="0" smtClean="0">
                <a:latin typeface="TimesTen-Roman"/>
              </a:rPr>
              <a:t>COMET (Collaborative </a:t>
            </a:r>
            <a:r>
              <a:rPr lang="en-US" sz="2200" dirty="0">
                <a:latin typeface="TimesTen-Roman"/>
              </a:rPr>
              <a:t>Object Modeling and Architectural Design Method), which uses </a:t>
            </a:r>
            <a:r>
              <a:rPr lang="en-US" sz="2200" dirty="0" smtClean="0">
                <a:latin typeface="TimesTen-Roman"/>
              </a:rPr>
              <a:t>the UML </a:t>
            </a:r>
            <a:r>
              <a:rPr lang="en-US" sz="2200" dirty="0">
                <a:latin typeface="TimesTen-Roman"/>
              </a:rPr>
              <a:t>notation</a:t>
            </a:r>
          </a:p>
          <a:p>
            <a:pPr>
              <a:lnSpc>
                <a:spcPct val="100000"/>
              </a:lnSpc>
            </a:pPr>
            <a:r>
              <a:rPr lang="en-US" sz="2200" b="0" i="0" dirty="0" smtClean="0">
                <a:effectLst/>
                <a:latin typeface="TimesTen-Roman"/>
              </a:rPr>
              <a:t>The </a:t>
            </a:r>
            <a:r>
              <a:rPr lang="en-US" sz="2200" b="1" i="0" dirty="0">
                <a:effectLst/>
                <a:latin typeface="TimesTen-Roman"/>
              </a:rPr>
              <a:t>COMET use case–based software life cycle model </a:t>
            </a:r>
            <a:r>
              <a:rPr lang="en-US" sz="2200" b="0" i="0" dirty="0">
                <a:effectLst/>
                <a:latin typeface="TimesTen-Roman"/>
              </a:rPr>
              <a:t>is a highly iterative software development process based around the </a:t>
            </a:r>
            <a:r>
              <a:rPr lang="en-US" sz="2200" b="1" i="0" dirty="0">
                <a:effectLst/>
                <a:latin typeface="TimesTen-Bold"/>
              </a:rPr>
              <a:t>use case </a:t>
            </a:r>
            <a:r>
              <a:rPr lang="en-US" sz="2200" b="1" i="0" dirty="0">
                <a:effectLst/>
                <a:latin typeface="TimesTen-Roman"/>
              </a:rPr>
              <a:t>concept.</a:t>
            </a:r>
          </a:p>
          <a:p>
            <a:pPr>
              <a:lnSpc>
                <a:spcPct val="100000"/>
              </a:lnSpc>
            </a:pPr>
            <a:r>
              <a:rPr lang="en-US" sz="1600" dirty="0"/>
              <a:t/>
            </a:r>
            <a:br>
              <a:rPr lang="en-US" sz="1600" dirty="0"/>
            </a:br>
            <a:endParaRPr lang="en-US" dirty="0"/>
          </a:p>
        </p:txBody>
      </p:sp>
      <p:pic>
        <p:nvPicPr>
          <p:cNvPr id="12" name="Picture 11">
            <a:extLst>
              <a:ext uri="{FF2B5EF4-FFF2-40B4-BE49-F238E27FC236}">
                <a16:creationId xmlns:a16="http://schemas.microsoft.com/office/drawing/2014/main" id="{A9DC4B64-550D-B1AA-1AC3-FE667D8CBD3C}"/>
              </a:ext>
            </a:extLst>
          </p:cNvPr>
          <p:cNvPicPr>
            <a:picLocks noChangeAspect="1"/>
          </p:cNvPicPr>
          <p:nvPr/>
        </p:nvPicPr>
        <p:blipFill>
          <a:blip r:embed="rId3"/>
          <a:stretch>
            <a:fillRect/>
          </a:stretch>
        </p:blipFill>
        <p:spPr>
          <a:xfrm>
            <a:off x="2935355" y="3896593"/>
            <a:ext cx="5661993" cy="2961407"/>
          </a:xfrm>
          <a:prstGeom prst="rect">
            <a:avLst/>
          </a:prstGeom>
        </p:spPr>
      </p:pic>
    </p:spTree>
    <p:extLst>
      <p:ext uri="{BB962C8B-B14F-4D97-AF65-F5344CB8AC3E}">
        <p14:creationId xmlns:p14="http://schemas.microsoft.com/office/powerpoint/2010/main" val="900087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1. Comet use case–based software life cycle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normAutofit/>
          </a:bodyPr>
          <a:lstStyle/>
          <a:p>
            <a:pPr>
              <a:lnSpc>
                <a:spcPct val="110000"/>
              </a:lnSpc>
              <a:buFont typeface="Wingdings" panose="05000000000000000000" pitchFamily="2" charset="2"/>
              <a:buChar char="v"/>
            </a:pPr>
            <a:r>
              <a:rPr lang="en-US" sz="2400" b="1" i="0" dirty="0">
                <a:solidFill>
                  <a:srgbClr val="000000"/>
                </a:solidFill>
                <a:effectLst/>
                <a:latin typeface="TimesTen-Bold"/>
              </a:rPr>
              <a:t>In the requirements modeling </a:t>
            </a:r>
            <a:r>
              <a:rPr lang="en-US" sz="2400" b="0" i="0" dirty="0">
                <a:solidFill>
                  <a:srgbClr val="000000"/>
                </a:solidFill>
                <a:effectLst/>
                <a:latin typeface="TimesTen-Roman"/>
              </a:rPr>
              <a:t>phase, a requirements model is developed in which the functional requirements of the system are described in terms of </a:t>
            </a:r>
            <a:r>
              <a:rPr lang="en-US" sz="2400" b="1" i="0" dirty="0">
                <a:solidFill>
                  <a:srgbClr val="000000"/>
                </a:solidFill>
                <a:effectLst/>
                <a:latin typeface="TimesTen-Roman"/>
              </a:rPr>
              <a:t>actors and use cases (use case </a:t>
            </a:r>
            <a:r>
              <a:rPr lang="en-US" sz="2400" b="1" i="0" dirty="0" smtClean="0">
                <a:solidFill>
                  <a:srgbClr val="000000"/>
                </a:solidFill>
                <a:effectLst/>
                <a:latin typeface="TimesTen-Roman"/>
              </a:rPr>
              <a:t>diagram</a:t>
            </a:r>
            <a:r>
              <a:rPr lang="en-US" sz="2400" b="1" i="0" dirty="0">
                <a:solidFill>
                  <a:srgbClr val="000000"/>
                </a:solidFill>
                <a:effectLst/>
                <a:latin typeface="TimesTen-Roman"/>
              </a:rPr>
              <a:t>)</a:t>
            </a:r>
            <a:r>
              <a:rPr lang="en-US" sz="2400" b="0" i="0" dirty="0">
                <a:solidFill>
                  <a:srgbClr val="000000"/>
                </a:solidFill>
                <a:effectLst/>
                <a:latin typeface="TimesTen-Roman"/>
              </a:rPr>
              <a:t>. A narrative </a:t>
            </a:r>
            <a:r>
              <a:rPr lang="en-US" sz="2400" b="1" i="0" dirty="0">
                <a:solidFill>
                  <a:srgbClr val="000000"/>
                </a:solidFill>
                <a:effectLst/>
                <a:latin typeface="TimesTen-Roman"/>
              </a:rPr>
              <a:t>description of each use case </a:t>
            </a:r>
            <a:r>
              <a:rPr lang="en-US" sz="2400" b="0" i="0" dirty="0">
                <a:solidFill>
                  <a:srgbClr val="000000"/>
                </a:solidFill>
                <a:effectLst/>
                <a:latin typeface="TimesTen-Roman"/>
              </a:rPr>
              <a:t>is developed.</a:t>
            </a:r>
          </a:p>
          <a:p>
            <a:pPr>
              <a:lnSpc>
                <a:spcPct val="110000"/>
              </a:lnSpc>
              <a:buFont typeface="Wingdings" panose="05000000000000000000" pitchFamily="2" charset="2"/>
              <a:buChar char="v"/>
            </a:pPr>
            <a:r>
              <a:rPr lang="en-US" sz="2400" b="0" i="0" dirty="0">
                <a:solidFill>
                  <a:srgbClr val="000000"/>
                </a:solidFill>
                <a:effectLst/>
                <a:latin typeface="TimesTen-Roman"/>
              </a:rPr>
              <a:t>In the </a:t>
            </a:r>
            <a:r>
              <a:rPr lang="en-US" sz="2400" b="1" i="0" dirty="0">
                <a:solidFill>
                  <a:srgbClr val="000000"/>
                </a:solidFill>
                <a:effectLst/>
                <a:latin typeface="TimesTen-Bold"/>
              </a:rPr>
              <a:t>analysis modeling </a:t>
            </a:r>
            <a:r>
              <a:rPr lang="en-US" sz="2400" b="0" i="0" dirty="0" smtClean="0">
                <a:solidFill>
                  <a:srgbClr val="000000"/>
                </a:solidFill>
                <a:effectLst/>
                <a:latin typeface="TimesTen-Roman"/>
              </a:rPr>
              <a:t>phase</a:t>
            </a:r>
            <a:r>
              <a:rPr lang="en-US" sz="2400" dirty="0">
                <a:solidFill>
                  <a:srgbClr val="000000"/>
                </a:solidFill>
                <a:latin typeface="TimesTen-Roman"/>
              </a:rPr>
              <a:t>: the use case is realized to describe the objects that participate in the use case and their interactions</a:t>
            </a:r>
          </a:p>
          <a:p>
            <a:pPr>
              <a:lnSpc>
                <a:spcPct val="110000"/>
              </a:lnSpc>
              <a:buFont typeface="Wingdings" panose="05000000000000000000" pitchFamily="2" charset="2"/>
              <a:buChar char="v"/>
            </a:pPr>
            <a:r>
              <a:rPr lang="en-US" sz="2400" b="0" i="0" dirty="0" smtClean="0">
                <a:solidFill>
                  <a:srgbClr val="000000"/>
                </a:solidFill>
                <a:effectLst/>
                <a:latin typeface="TimesTen-Roman"/>
              </a:rPr>
              <a:t>In </a:t>
            </a:r>
            <a:r>
              <a:rPr lang="en-US" sz="2400" b="0" i="0" dirty="0">
                <a:solidFill>
                  <a:srgbClr val="000000"/>
                </a:solidFill>
                <a:effectLst/>
                <a:latin typeface="TimesTen-Roman"/>
              </a:rPr>
              <a:t>the </a:t>
            </a:r>
            <a:r>
              <a:rPr lang="en-US" sz="2400" b="1" i="0" dirty="0">
                <a:solidFill>
                  <a:srgbClr val="000000"/>
                </a:solidFill>
                <a:effectLst/>
                <a:latin typeface="TimesTen-Bold"/>
              </a:rPr>
              <a:t>design modeling </a:t>
            </a:r>
            <a:r>
              <a:rPr lang="en-US" sz="2400" b="0" i="0" dirty="0" smtClean="0">
                <a:solidFill>
                  <a:srgbClr val="000000"/>
                </a:solidFill>
                <a:effectLst/>
                <a:latin typeface="TimesTen-Roman"/>
              </a:rPr>
              <a:t>phase</a:t>
            </a:r>
            <a:r>
              <a:rPr lang="en-US" sz="2400" dirty="0">
                <a:solidFill>
                  <a:srgbClr val="000000"/>
                </a:solidFill>
                <a:latin typeface="TimesTen-Roman"/>
              </a:rPr>
              <a:t>: the software architecture is developed, describing components and their </a:t>
            </a:r>
            <a:r>
              <a:rPr lang="en-US" sz="2400" dirty="0" smtClean="0">
                <a:solidFill>
                  <a:srgbClr val="000000"/>
                </a:solidFill>
                <a:latin typeface="TimesTen-Roman"/>
              </a:rPr>
              <a:t>interfaces</a:t>
            </a:r>
            <a:endParaRPr lang="en-US" sz="2400" dirty="0">
              <a:solidFill>
                <a:srgbClr val="000000"/>
              </a:solidFill>
              <a:latin typeface="TimesTen-Roman"/>
            </a:endParaRPr>
          </a:p>
        </p:txBody>
      </p:sp>
    </p:spTree>
    <p:extLst>
      <p:ext uri="{BB962C8B-B14F-4D97-AF65-F5344CB8AC3E}">
        <p14:creationId xmlns:p14="http://schemas.microsoft.com/office/powerpoint/2010/main" val="2615205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1. Comet use case–based software life cycle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normAutofit/>
          </a:bodyPr>
          <a:lstStyle/>
          <a:p>
            <a:pPr>
              <a:lnSpc>
                <a:spcPct val="110000"/>
              </a:lnSpc>
              <a:buFont typeface="Wingdings" panose="05000000000000000000" pitchFamily="2" charset="2"/>
              <a:buChar char="v"/>
            </a:pPr>
            <a:r>
              <a:rPr lang="en-US" sz="2400" b="0" i="0" dirty="0" smtClean="0">
                <a:solidFill>
                  <a:srgbClr val="000000"/>
                </a:solidFill>
                <a:effectLst/>
                <a:latin typeface="TimesTen-Roman"/>
              </a:rPr>
              <a:t>In </a:t>
            </a:r>
            <a:r>
              <a:rPr lang="en-US" sz="2400" b="0" i="0" dirty="0">
                <a:solidFill>
                  <a:srgbClr val="000000"/>
                </a:solidFill>
                <a:effectLst/>
                <a:latin typeface="TimesTen-Roman"/>
              </a:rPr>
              <a:t>the </a:t>
            </a:r>
            <a:r>
              <a:rPr lang="en-US" sz="2400" b="1" i="0" dirty="0">
                <a:solidFill>
                  <a:srgbClr val="000000"/>
                </a:solidFill>
                <a:effectLst/>
                <a:latin typeface="TimesTen-Bold"/>
              </a:rPr>
              <a:t>analysis modeling </a:t>
            </a:r>
            <a:r>
              <a:rPr lang="en-US" sz="2400" b="0" i="0" dirty="0" smtClean="0">
                <a:solidFill>
                  <a:srgbClr val="000000"/>
                </a:solidFill>
                <a:effectLst/>
                <a:latin typeface="TimesTen-Roman"/>
              </a:rPr>
              <a:t>phase:</a:t>
            </a:r>
          </a:p>
          <a:p>
            <a:pPr lvl="1">
              <a:lnSpc>
                <a:spcPct val="110000"/>
              </a:lnSpc>
              <a:buFont typeface="Wingdings" panose="05000000000000000000" pitchFamily="2" charset="2"/>
              <a:buChar char="§"/>
            </a:pPr>
            <a:r>
              <a:rPr lang="en-US" sz="2000" b="1" i="0" dirty="0" smtClean="0">
                <a:solidFill>
                  <a:srgbClr val="000000"/>
                </a:solidFill>
                <a:effectLst/>
                <a:latin typeface="TimesTen-Roman"/>
              </a:rPr>
              <a:t>static </a:t>
            </a:r>
            <a:r>
              <a:rPr lang="en-US" sz="2000" b="1" i="0" dirty="0">
                <a:solidFill>
                  <a:srgbClr val="000000"/>
                </a:solidFill>
                <a:effectLst/>
                <a:latin typeface="TimesTen-Roman"/>
              </a:rPr>
              <a:t>and dynamic models </a:t>
            </a:r>
            <a:r>
              <a:rPr lang="en-US" sz="2000" b="0" i="0" dirty="0">
                <a:solidFill>
                  <a:srgbClr val="000000"/>
                </a:solidFill>
                <a:effectLst/>
                <a:latin typeface="TimesTen-Roman"/>
              </a:rPr>
              <a:t>of the system are developed</a:t>
            </a:r>
            <a:r>
              <a:rPr lang="en-US" sz="2000" b="0" i="0" dirty="0" smtClean="0">
                <a:solidFill>
                  <a:srgbClr val="000000"/>
                </a:solidFill>
                <a:effectLst/>
                <a:latin typeface="TimesTen-Roman"/>
              </a:rPr>
              <a:t>.</a:t>
            </a:r>
          </a:p>
          <a:p>
            <a:pPr lvl="1">
              <a:lnSpc>
                <a:spcPct val="110000"/>
              </a:lnSpc>
              <a:buFont typeface="Wingdings" panose="05000000000000000000" pitchFamily="2" charset="2"/>
              <a:buChar char="§"/>
            </a:pPr>
            <a:r>
              <a:rPr lang="en-US" sz="2000" dirty="0">
                <a:solidFill>
                  <a:srgbClr val="000000"/>
                </a:solidFill>
                <a:latin typeface="TimesTen-Roman"/>
              </a:rPr>
              <a:t>The static model defines the structural relationships among problem </a:t>
            </a:r>
            <a:r>
              <a:rPr lang="en-US" sz="2000" dirty="0" smtClean="0">
                <a:solidFill>
                  <a:srgbClr val="000000"/>
                </a:solidFill>
                <a:latin typeface="TimesTen-Roman"/>
              </a:rPr>
              <a:t>domain classes</a:t>
            </a:r>
            <a:endParaRPr lang="en-US" sz="2000" b="0" i="0" dirty="0">
              <a:solidFill>
                <a:srgbClr val="000000"/>
              </a:solidFill>
              <a:effectLst/>
              <a:latin typeface="TimesTen-Roman"/>
            </a:endParaRPr>
          </a:p>
          <a:p>
            <a:pPr>
              <a:lnSpc>
                <a:spcPct val="110000"/>
              </a:lnSpc>
              <a:buFont typeface="Wingdings" panose="05000000000000000000" pitchFamily="2" charset="2"/>
              <a:buChar char="v"/>
            </a:pPr>
            <a:r>
              <a:rPr lang="en-US" sz="2400" b="0" i="0" dirty="0">
                <a:solidFill>
                  <a:srgbClr val="000000"/>
                </a:solidFill>
                <a:effectLst/>
                <a:latin typeface="TimesTen-Roman"/>
              </a:rPr>
              <a:t>In the </a:t>
            </a:r>
            <a:r>
              <a:rPr lang="en-US" sz="2400" b="1" i="0" dirty="0">
                <a:solidFill>
                  <a:srgbClr val="000000"/>
                </a:solidFill>
                <a:effectLst/>
                <a:latin typeface="TimesTen-Bold"/>
              </a:rPr>
              <a:t>design modeling </a:t>
            </a:r>
            <a:r>
              <a:rPr lang="en-US" sz="2400" b="0" i="0" dirty="0" smtClean="0">
                <a:solidFill>
                  <a:srgbClr val="000000"/>
                </a:solidFill>
                <a:effectLst/>
                <a:latin typeface="TimesTen-Roman"/>
              </a:rPr>
              <a:t>phase:</a:t>
            </a:r>
          </a:p>
          <a:p>
            <a:pPr lvl="1">
              <a:lnSpc>
                <a:spcPct val="110000"/>
              </a:lnSpc>
              <a:buFont typeface="Wingdings" panose="05000000000000000000" pitchFamily="2" charset="2"/>
              <a:buChar char="§"/>
            </a:pPr>
            <a:r>
              <a:rPr lang="en-US" sz="2000" b="0" i="0" dirty="0" smtClean="0">
                <a:solidFill>
                  <a:srgbClr val="000000"/>
                </a:solidFill>
                <a:effectLst/>
                <a:latin typeface="TimesTen-Roman"/>
              </a:rPr>
              <a:t>the </a:t>
            </a:r>
            <a:r>
              <a:rPr lang="en-US" sz="2000" b="0" i="0" dirty="0">
                <a:solidFill>
                  <a:srgbClr val="000000"/>
                </a:solidFill>
                <a:effectLst/>
                <a:latin typeface="TimesTen-Roman"/>
              </a:rPr>
              <a:t>software architecture of the system is designed, in which the analysis model is mapped to an operational environment</a:t>
            </a:r>
            <a:r>
              <a:rPr lang="en-US" sz="2000" b="0" i="0" dirty="0" smtClean="0">
                <a:solidFill>
                  <a:srgbClr val="000000"/>
                </a:solidFill>
                <a:effectLst/>
                <a:latin typeface="TimesTen-Roman"/>
              </a:rPr>
              <a:t>.</a:t>
            </a:r>
          </a:p>
          <a:p>
            <a:pPr lvl="1">
              <a:lnSpc>
                <a:spcPct val="110000"/>
              </a:lnSpc>
              <a:buFont typeface="Wingdings" panose="05000000000000000000" pitchFamily="2" charset="2"/>
              <a:buChar char="§"/>
            </a:pPr>
            <a:r>
              <a:rPr lang="en-US" sz="2000" dirty="0">
                <a:solidFill>
                  <a:srgbClr val="000000"/>
                </a:solidFill>
                <a:latin typeface="TimesTen-Roman"/>
              </a:rPr>
              <a:t>Subsystem structuring criteria are provided to structure the system into </a:t>
            </a:r>
            <a:r>
              <a:rPr lang="en-US" sz="2000" dirty="0" smtClean="0">
                <a:solidFill>
                  <a:srgbClr val="000000"/>
                </a:solidFill>
                <a:latin typeface="TimesTen-Roman"/>
              </a:rPr>
              <a:t>subsystems</a:t>
            </a:r>
            <a:endParaRPr lang="en-US" sz="2000" b="0" i="0" dirty="0">
              <a:solidFill>
                <a:srgbClr val="000000"/>
              </a:solidFill>
              <a:effectLst/>
              <a:latin typeface="TimesTen-Roman"/>
            </a:endParaRPr>
          </a:p>
        </p:txBody>
      </p:sp>
    </p:spTree>
    <p:extLst>
      <p:ext uri="{BB962C8B-B14F-4D97-AF65-F5344CB8AC3E}">
        <p14:creationId xmlns:p14="http://schemas.microsoft.com/office/powerpoint/2010/main" val="3962829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1. Comet use case–based software life cycle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p:txBody>
          <a:bodyPr>
            <a:normAutofit/>
          </a:bodyPr>
          <a:lstStyle/>
          <a:p>
            <a:pPr>
              <a:lnSpc>
                <a:spcPct val="110000"/>
              </a:lnSpc>
              <a:buFont typeface="Wingdings" panose="05000000000000000000" pitchFamily="2" charset="2"/>
              <a:buChar char="v"/>
            </a:pPr>
            <a:r>
              <a:rPr lang="en-US" sz="2400" dirty="0" smtClean="0">
                <a:latin typeface="TimesTen-Roman"/>
              </a:rPr>
              <a:t>Incremental </a:t>
            </a:r>
            <a:r>
              <a:rPr lang="en-US" sz="2400" dirty="0">
                <a:latin typeface="TimesTen-Roman"/>
              </a:rPr>
              <a:t>software </a:t>
            </a:r>
            <a:r>
              <a:rPr lang="en-US" sz="2400" dirty="0" smtClean="0">
                <a:latin typeface="TimesTen-Roman"/>
              </a:rPr>
              <a:t>construction: After </a:t>
            </a:r>
            <a:r>
              <a:rPr lang="en-US" sz="2400" dirty="0">
                <a:latin typeface="TimesTen-Roman"/>
              </a:rPr>
              <a:t>completion of the software architectural design, an incremental software construction approach is </a:t>
            </a:r>
            <a:r>
              <a:rPr lang="en-US" sz="2400" dirty="0" smtClean="0">
                <a:latin typeface="TimesTen-Roman"/>
              </a:rPr>
              <a:t>taken (subset </a:t>
            </a:r>
            <a:r>
              <a:rPr lang="en-US" sz="2400" dirty="0">
                <a:latin typeface="TimesTen-Roman"/>
              </a:rPr>
              <a:t>of the system to be constructed for each </a:t>
            </a:r>
            <a:r>
              <a:rPr lang="en-US" sz="2400" dirty="0" smtClean="0">
                <a:latin typeface="TimesTen-Roman"/>
              </a:rPr>
              <a:t>increment)</a:t>
            </a:r>
            <a:endParaRPr lang="en-US" sz="2400" dirty="0">
              <a:latin typeface="TimesTen-Roman"/>
            </a:endParaRPr>
          </a:p>
          <a:p>
            <a:pPr>
              <a:lnSpc>
                <a:spcPct val="110000"/>
              </a:lnSpc>
              <a:buFont typeface="Wingdings" panose="05000000000000000000" pitchFamily="2" charset="2"/>
              <a:buChar char="v"/>
            </a:pPr>
            <a:r>
              <a:rPr lang="en-US" sz="2400" dirty="0" smtClean="0">
                <a:latin typeface="TimesTen-Roman"/>
              </a:rPr>
              <a:t>Incremental </a:t>
            </a:r>
            <a:r>
              <a:rPr lang="en-US" sz="2400" dirty="0">
                <a:latin typeface="TimesTen-Roman"/>
              </a:rPr>
              <a:t>software </a:t>
            </a:r>
            <a:r>
              <a:rPr lang="en-US" sz="2400" dirty="0" smtClean="0">
                <a:latin typeface="TimesTen-Roman"/>
              </a:rPr>
              <a:t>integration: During </a:t>
            </a:r>
            <a:r>
              <a:rPr lang="en-US" sz="2400" dirty="0">
                <a:latin typeface="TimesTen-Roman"/>
              </a:rPr>
              <a:t>incremental software integration, the integration testing of each software increment is </a:t>
            </a:r>
            <a:r>
              <a:rPr lang="en-US" sz="2400" dirty="0" smtClean="0">
                <a:latin typeface="TimesTen-Roman"/>
              </a:rPr>
              <a:t>performed</a:t>
            </a:r>
          </a:p>
          <a:p>
            <a:pPr lvl="1">
              <a:lnSpc>
                <a:spcPct val="110000"/>
              </a:lnSpc>
              <a:buFont typeface="Wingdings" panose="05000000000000000000" pitchFamily="2" charset="2"/>
              <a:buChar char="§"/>
            </a:pPr>
            <a:r>
              <a:rPr lang="en-US" sz="2000" dirty="0">
                <a:latin typeface="TimesTen-Roman"/>
              </a:rPr>
              <a:t>I</a:t>
            </a:r>
            <a:r>
              <a:rPr lang="en-US" sz="2000" dirty="0" smtClean="0">
                <a:latin typeface="TimesTen-Roman"/>
              </a:rPr>
              <a:t>f </a:t>
            </a:r>
            <a:r>
              <a:rPr lang="en-US" sz="2000" dirty="0">
                <a:latin typeface="TimesTen-Roman"/>
              </a:rPr>
              <a:t>significant problems are detected in </a:t>
            </a:r>
            <a:r>
              <a:rPr lang="en-US" sz="2000" dirty="0" smtClean="0">
                <a:latin typeface="TimesTen-Roman"/>
              </a:rPr>
              <a:t>the software </a:t>
            </a:r>
            <a:r>
              <a:rPr lang="en-US" sz="2000" dirty="0">
                <a:latin typeface="TimesTen-Roman"/>
              </a:rPr>
              <a:t>increment, iteration through the requirements modeling, analysis modeling, and design modeling phases might be necessary</a:t>
            </a:r>
          </a:p>
          <a:p>
            <a:pPr>
              <a:lnSpc>
                <a:spcPct val="110000"/>
              </a:lnSpc>
              <a:buFont typeface="Wingdings" panose="05000000000000000000" pitchFamily="2" charset="2"/>
              <a:buChar char="v"/>
            </a:pPr>
            <a:r>
              <a:rPr lang="en-US" sz="2400" dirty="0">
                <a:latin typeface="TimesTen-Roman"/>
              </a:rPr>
              <a:t>System </a:t>
            </a:r>
            <a:r>
              <a:rPr lang="en-US" sz="2400" dirty="0" smtClean="0">
                <a:latin typeface="TimesTen-Roman"/>
              </a:rPr>
              <a:t>testing: System </a:t>
            </a:r>
            <a:r>
              <a:rPr lang="en-US" sz="2400" dirty="0">
                <a:latin typeface="TimesTen-Roman"/>
              </a:rPr>
              <a:t>testing includes the functional testing of the system </a:t>
            </a:r>
          </a:p>
        </p:txBody>
      </p:sp>
    </p:spTree>
    <p:extLst>
      <p:ext uri="{BB962C8B-B14F-4D97-AF65-F5344CB8AC3E}">
        <p14:creationId xmlns:p14="http://schemas.microsoft.com/office/powerpoint/2010/main" val="3956323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2. Comparison of the comet life cycle with other software processes  </a:t>
            </a: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199" y="1825624"/>
            <a:ext cx="5065683" cy="4562475"/>
          </a:xfrm>
        </p:spPr>
        <p:txBody>
          <a:bodyPr>
            <a:normAutofit/>
          </a:bodyPr>
          <a:lstStyle/>
          <a:p>
            <a:pPr>
              <a:lnSpc>
                <a:spcPct val="100000"/>
              </a:lnSpc>
            </a:pPr>
            <a:r>
              <a:rPr lang="en-US" sz="2200" i="0" dirty="0">
                <a:solidFill>
                  <a:srgbClr val="000000"/>
                </a:solidFill>
                <a:effectLst/>
                <a:latin typeface="TimesTen-Bold"/>
              </a:rPr>
              <a:t>Each phase of the </a:t>
            </a:r>
            <a:r>
              <a:rPr lang="en-US" sz="2200" b="1" i="0" dirty="0">
                <a:solidFill>
                  <a:srgbClr val="000000"/>
                </a:solidFill>
                <a:effectLst/>
                <a:latin typeface="TimesTen-Bold"/>
              </a:rPr>
              <a:t>COMET</a:t>
            </a:r>
            <a:r>
              <a:rPr lang="en-US" sz="2200" i="0" dirty="0">
                <a:solidFill>
                  <a:srgbClr val="000000"/>
                </a:solidFill>
                <a:effectLst/>
                <a:latin typeface="TimesTen-Bold"/>
              </a:rPr>
              <a:t> life cycle </a:t>
            </a:r>
            <a:r>
              <a:rPr lang="en-US" sz="2200" b="1" i="0" dirty="0">
                <a:solidFill>
                  <a:srgbClr val="000000"/>
                </a:solidFill>
                <a:effectLst/>
                <a:latin typeface="TimesTen-Bold"/>
              </a:rPr>
              <a:t>corresponds to</a:t>
            </a:r>
            <a:r>
              <a:rPr lang="en-US" sz="2200" i="0" dirty="0">
                <a:solidFill>
                  <a:srgbClr val="000000"/>
                </a:solidFill>
                <a:effectLst/>
                <a:latin typeface="TimesTen-Bold"/>
              </a:rPr>
              <a:t> a workflow of the </a:t>
            </a:r>
            <a:r>
              <a:rPr lang="en-US" sz="2200" b="1" i="0" dirty="0">
                <a:solidFill>
                  <a:srgbClr val="000000"/>
                </a:solidFill>
                <a:effectLst/>
                <a:latin typeface="TimesTen-Bold"/>
              </a:rPr>
              <a:t>USDP (RUP)</a:t>
            </a:r>
            <a:r>
              <a:rPr lang="en-US" sz="2200" i="0" dirty="0">
                <a:solidFill>
                  <a:srgbClr val="000000"/>
                </a:solidFill>
                <a:effectLst/>
                <a:latin typeface="TimesTen-Bold"/>
              </a:rPr>
              <a:t> including  requirements, analysis, design, implementation, and test workflows</a:t>
            </a:r>
            <a:r>
              <a:rPr lang="en-US" sz="2200" i="0" dirty="0" smtClean="0">
                <a:solidFill>
                  <a:srgbClr val="000000"/>
                </a:solidFill>
                <a:effectLst/>
                <a:latin typeface="TimesTen-Bold"/>
              </a:rPr>
              <a:t>.</a:t>
            </a:r>
            <a:endParaRPr lang="en-US" sz="2200" i="0" dirty="0">
              <a:solidFill>
                <a:srgbClr val="000000"/>
              </a:solidFill>
              <a:effectLst/>
              <a:latin typeface="TimesTen-Bold"/>
            </a:endParaRPr>
          </a:p>
        </p:txBody>
      </p:sp>
      <p:pic>
        <p:nvPicPr>
          <p:cNvPr id="7" name="Picture 6">
            <a:extLst>
              <a:ext uri="{FF2B5EF4-FFF2-40B4-BE49-F238E27FC236}">
                <a16:creationId xmlns:a16="http://schemas.microsoft.com/office/drawing/2014/main" id="{E334E9DA-499D-8C93-AD27-FB30175203A1}"/>
              </a:ext>
            </a:extLst>
          </p:cNvPr>
          <p:cNvPicPr>
            <a:picLocks noChangeAspect="1"/>
          </p:cNvPicPr>
          <p:nvPr/>
        </p:nvPicPr>
        <p:blipFill>
          <a:blip r:embed="rId2"/>
          <a:stretch>
            <a:fillRect/>
          </a:stretch>
        </p:blipFill>
        <p:spPr>
          <a:xfrm>
            <a:off x="6569871" y="1825625"/>
            <a:ext cx="4953093" cy="4791075"/>
          </a:xfrm>
          <a:prstGeom prst="rect">
            <a:avLst/>
          </a:prstGeom>
        </p:spPr>
      </p:pic>
    </p:spTree>
    <p:extLst>
      <p:ext uri="{BB962C8B-B14F-4D97-AF65-F5344CB8AC3E}">
        <p14:creationId xmlns:p14="http://schemas.microsoft.com/office/powerpoint/2010/main" val="1211272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0515600" cy="1325563"/>
          </a:xfrm>
        </p:spPr>
        <p:txBody>
          <a:bodyPr>
            <a:normAutofit fontScale="90000"/>
          </a:bodyPr>
          <a:lstStyle/>
          <a:p>
            <a:r>
              <a:rPr lang="en-US" sz="5400" dirty="0"/>
              <a:t>2. Comparison of the comet life cycle with other software processes  </a:t>
            </a: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5522976" cy="4351338"/>
          </a:xfrm>
        </p:spPr>
        <p:txBody>
          <a:bodyPr>
            <a:normAutofit/>
          </a:bodyPr>
          <a:lstStyle/>
          <a:p>
            <a:pPr>
              <a:lnSpc>
                <a:spcPct val="100000"/>
              </a:lnSpc>
            </a:pPr>
            <a:r>
              <a:rPr lang="en-US" sz="2200" b="0" i="0" dirty="0" smtClean="0">
                <a:effectLst/>
                <a:latin typeface="TimesTen-Roman"/>
              </a:rPr>
              <a:t>The </a:t>
            </a:r>
            <a:r>
              <a:rPr lang="en-US" sz="2200" b="0" i="0" dirty="0">
                <a:effectLst/>
                <a:latin typeface="TimesTen-Roman"/>
              </a:rPr>
              <a:t>COMET method can also be used with the spiral model, During the project planning for a given cycle of the spiral model, the project manager decides what specific technical activity should be performed in the third quadrant, which is the product development quadrant. The selected technical activity, such as requirements modeling, analysis modeling, or design modeling, is then performed in the </a:t>
            </a:r>
            <a:r>
              <a:rPr lang="en-US" sz="2200" b="1" i="0" dirty="0">
                <a:effectLst/>
                <a:latin typeface="TimesTen-Roman"/>
              </a:rPr>
              <a:t>third quadrant</a:t>
            </a:r>
            <a:r>
              <a:rPr lang="en-US" sz="2200" b="0" i="0" dirty="0">
                <a:effectLst/>
                <a:latin typeface="TimesTen-Roman"/>
              </a:rPr>
              <a:t>.</a:t>
            </a:r>
            <a:r>
              <a:rPr lang="en-US" sz="2200" dirty="0"/>
              <a:t> </a:t>
            </a:r>
            <a:r>
              <a:rPr lang="en-US" sz="500" dirty="0"/>
              <a:t/>
            </a:r>
            <a:br>
              <a:rPr lang="en-US" sz="500" dirty="0"/>
            </a:br>
            <a:r>
              <a:rPr lang="en-US" sz="700" dirty="0"/>
              <a:t/>
            </a:r>
            <a:br>
              <a:rPr lang="en-US" sz="700" dirty="0"/>
            </a:br>
            <a:endParaRPr lang="en-US" sz="1200" dirty="0"/>
          </a:p>
        </p:txBody>
      </p:sp>
      <p:pic>
        <p:nvPicPr>
          <p:cNvPr id="6" name="Picture 5">
            <a:extLst>
              <a:ext uri="{FF2B5EF4-FFF2-40B4-BE49-F238E27FC236}">
                <a16:creationId xmlns:a16="http://schemas.microsoft.com/office/drawing/2014/main" id="{D6D96A1A-8918-4B18-9547-03CFE4F04DA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096000" y="2397916"/>
            <a:ext cx="6552728" cy="3501888"/>
          </a:xfrm>
          <a:prstGeom prst="rect">
            <a:avLst/>
          </a:prstGeom>
        </p:spPr>
      </p:pic>
    </p:spTree>
    <p:extLst>
      <p:ext uri="{BB962C8B-B14F-4D97-AF65-F5344CB8AC3E}">
        <p14:creationId xmlns:p14="http://schemas.microsoft.com/office/powerpoint/2010/main" val="19681257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DD17FF6-DC52-227C-AB11-50DBE4A3D2E4}"/>
              </a:ext>
            </a:extLst>
          </p:cNvPr>
          <p:cNvSpPr>
            <a:spLocks noGrp="1"/>
          </p:cNvSpPr>
          <p:nvPr>
            <p:ph type="title"/>
          </p:nvPr>
        </p:nvSpPr>
        <p:spPr>
          <a:xfrm>
            <a:off x="838200" y="365125"/>
            <a:ext cx="11353800" cy="1325563"/>
          </a:xfrm>
        </p:spPr>
        <p:txBody>
          <a:bodyPr>
            <a:normAutofit fontScale="90000"/>
          </a:bodyPr>
          <a:lstStyle/>
          <a:p>
            <a:r>
              <a:rPr lang="en-US" sz="5400" dirty="0"/>
              <a:t>3. Activities in Requirements, analysis, and design modeling </a:t>
            </a:r>
            <a:r>
              <a:rPr lang="en-US" sz="5400" dirty="0" smtClean="0"/>
              <a:t>- Requirement</a:t>
            </a:r>
            <a:endParaRPr lang="en-US" sz="5400" dirty="0"/>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3">
            <a:extLst>
              <a:ext uri="{FF2B5EF4-FFF2-40B4-BE49-F238E27FC236}">
                <a16:creationId xmlns:a16="http://schemas.microsoft.com/office/drawing/2014/main" id="{66BB3F9D-7865-B53C-407F-D4611A007B9E}"/>
              </a:ext>
            </a:extLst>
          </p:cNvPr>
          <p:cNvSpPr>
            <a:spLocks noGrp="1"/>
          </p:cNvSpPr>
          <p:nvPr>
            <p:ph idx="1"/>
          </p:nvPr>
        </p:nvSpPr>
        <p:spPr>
          <a:xfrm>
            <a:off x="838200" y="1825625"/>
            <a:ext cx="11036300" cy="4351338"/>
          </a:xfrm>
        </p:spPr>
        <p:txBody>
          <a:bodyPr>
            <a:noAutofit/>
          </a:bodyPr>
          <a:lstStyle/>
          <a:p>
            <a:r>
              <a:rPr lang="en-US" dirty="0">
                <a:latin typeface="Times New Roman" panose="02020603050405020304" pitchFamily="18" charset="0"/>
                <a:cs typeface="Times New Roman" panose="02020603050405020304" pitchFamily="18" charset="0"/>
              </a:rPr>
              <a:t>The UML notation supports requirements, analysis, and design concepts. </a:t>
            </a:r>
          </a:p>
          <a:p>
            <a:r>
              <a:rPr lang="en-US" dirty="0">
                <a:latin typeface="Times New Roman" panose="02020603050405020304" pitchFamily="18" charset="0"/>
                <a:cs typeface="Times New Roman" panose="02020603050405020304" pitchFamily="18" charset="0"/>
              </a:rPr>
              <a:t>In the requirements model, the system is considered as a black box. The use case model is developed. </a:t>
            </a:r>
          </a:p>
          <a:p>
            <a:r>
              <a:rPr lang="en-US" dirty="0">
                <a:latin typeface="Times New Roman" panose="02020603050405020304" pitchFamily="18" charset="0"/>
                <a:cs typeface="Times New Roman" panose="02020603050405020304" pitchFamily="18" charset="0"/>
              </a:rPr>
              <a:t>Use case modeling. Define actors and black box use cases. The </a:t>
            </a:r>
            <a:r>
              <a:rPr lang="en-US" dirty="0" smtClean="0">
                <a:latin typeface="Times New Roman" panose="02020603050405020304" pitchFamily="18" charset="0"/>
                <a:cs typeface="Times New Roman" panose="02020603050405020304" pitchFamily="18" charset="0"/>
              </a:rPr>
              <a:t>functional requirements </a:t>
            </a:r>
            <a:r>
              <a:rPr lang="en-US" dirty="0">
                <a:latin typeface="Times New Roman" panose="02020603050405020304" pitchFamily="18" charset="0"/>
                <a:cs typeface="Times New Roman" panose="02020603050405020304" pitchFamily="18" charset="0"/>
              </a:rPr>
              <a:t>of the system are described in terms of use cases and actors</a:t>
            </a:r>
          </a:p>
          <a:p>
            <a:r>
              <a:rPr lang="en-US" dirty="0" smtClean="0">
                <a:latin typeface="Times New Roman" panose="02020603050405020304" pitchFamily="18" charset="0"/>
                <a:cs typeface="Times New Roman" panose="02020603050405020304" pitchFamily="18" charset="0"/>
              </a:rPr>
              <a:t>Addressing </a:t>
            </a:r>
            <a:r>
              <a:rPr lang="en-US" dirty="0">
                <a:latin typeface="Times New Roman" panose="02020603050405020304" pitchFamily="18" charset="0"/>
                <a:cs typeface="Times New Roman" panose="02020603050405020304" pitchFamily="18" charset="0"/>
              </a:rPr>
              <a:t>nonfunctional requirements is also important at the requirements phase.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i="0" dirty="0">
              <a:effectLst/>
              <a:latin typeface="Times New Roman" panose="02020603050405020304" pitchFamily="18" charset="0"/>
              <a:cs typeface="Times New Roman" panose="02020603050405020304" pitchFamily="18" charset="0"/>
            </a:endParaRPr>
          </a:p>
          <a:p>
            <a:pPr>
              <a:lnSpc>
                <a:spcPct val="100000"/>
              </a:lnSpc>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8242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21881</TotalTime>
  <Words>846</Words>
  <Application>Microsoft Office PowerPoint</Application>
  <PresentationFormat>Widescreen</PresentationFormat>
  <Paragraphs>70</Paragraphs>
  <Slides>12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Courier New</vt:lpstr>
      <vt:lpstr>FranklinGothic-Demi</vt:lpstr>
      <vt:lpstr>Times New Roman</vt:lpstr>
      <vt:lpstr>TimesTen-Bold</vt:lpstr>
      <vt:lpstr>TimesTen-Roman</vt:lpstr>
      <vt:lpstr>Wingdings</vt:lpstr>
      <vt:lpstr>Office Theme</vt:lpstr>
      <vt:lpstr>Chapter 5: Overview of Software Modeling and Design Method </vt:lpstr>
      <vt:lpstr>Contents</vt:lpstr>
      <vt:lpstr>1. Comet use case–based software life cycle </vt:lpstr>
      <vt:lpstr>1. Comet use case–based software life cycle </vt:lpstr>
      <vt:lpstr>1. Comet use case–based software life cycle </vt:lpstr>
      <vt:lpstr>1. Comet use case–based software life cycle </vt:lpstr>
      <vt:lpstr>2. Comparison of the comet life cycle with other software processes  </vt:lpstr>
      <vt:lpstr>2. Comparison of the comet life cycle with other software processes  </vt:lpstr>
      <vt:lpstr>3. Activities in Requirements, analysis, and design modeling - Requirement</vt:lpstr>
      <vt:lpstr>3. Activities in Requirements, analysis, and design modeling - Analysis </vt:lpstr>
      <vt:lpstr>3. Activities in Requirements, analysis, and design modeling - Design</vt:lpstr>
      <vt:lpstr>4. Designing software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Hue Chu Thi Minh</dc:creator>
  <cp:lastModifiedBy>Khiem Ngo Tuan</cp:lastModifiedBy>
  <cp:revision>273</cp:revision>
  <dcterms:created xsi:type="dcterms:W3CDTF">2023-08-12T02:23:53Z</dcterms:created>
  <dcterms:modified xsi:type="dcterms:W3CDTF">2024-09-11T12:34:00Z</dcterms:modified>
</cp:coreProperties>
</file>