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29"/>
  </p:notesMasterIdLst>
  <p:sldIdLst>
    <p:sldId id="256" r:id="rId2"/>
    <p:sldId id="277" r:id="rId3"/>
    <p:sldId id="450" r:id="rId4"/>
    <p:sldId id="482" r:id="rId5"/>
    <p:sldId id="483" r:id="rId6"/>
    <p:sldId id="484" r:id="rId7"/>
    <p:sldId id="458" r:id="rId8"/>
    <p:sldId id="460" r:id="rId9"/>
    <p:sldId id="459" r:id="rId10"/>
    <p:sldId id="463" r:id="rId11"/>
    <p:sldId id="461" r:id="rId12"/>
    <p:sldId id="462" r:id="rId13"/>
    <p:sldId id="465" r:id="rId14"/>
    <p:sldId id="464" r:id="rId15"/>
    <p:sldId id="486" r:id="rId16"/>
    <p:sldId id="487" r:id="rId17"/>
    <p:sldId id="488" r:id="rId18"/>
    <p:sldId id="489" r:id="rId19"/>
    <p:sldId id="492" r:id="rId20"/>
    <p:sldId id="493" r:id="rId21"/>
    <p:sldId id="494" r:id="rId22"/>
    <p:sldId id="495" r:id="rId23"/>
    <p:sldId id="496" r:id="rId24"/>
    <p:sldId id="497" r:id="rId25"/>
    <p:sldId id="498" r:id="rId26"/>
    <p:sldId id="499" r:id="rId27"/>
    <p:sldId id="5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901" autoAdjust="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AEC78-EA06-487F-AA6D-B4392BF7C91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AB525-D5ED-452A-BC1A-58AA39D1AB67}">
      <dgm:prSet custT="1"/>
      <dgm:spPr/>
      <dgm:t>
        <a:bodyPr/>
        <a:lstStyle/>
        <a:p>
          <a:r>
            <a:rPr lang="en-US" sz="2800" b="0" i="0" dirty="0"/>
            <a:t>1. Requirements modeling</a:t>
          </a:r>
          <a:endParaRPr lang="en-US" sz="2800" dirty="0"/>
        </a:p>
      </dgm:t>
    </dgm:pt>
    <dgm:pt modelId="{B5E302ED-C72E-40AD-A4C6-58889DD0359E}" type="parTrans" cxnId="{AC0DBA64-5B0A-4004-B412-CF576C89A831}">
      <dgm:prSet/>
      <dgm:spPr/>
      <dgm:t>
        <a:bodyPr/>
        <a:lstStyle/>
        <a:p>
          <a:endParaRPr lang="en-US"/>
        </a:p>
      </dgm:t>
    </dgm:pt>
    <dgm:pt modelId="{019C8D13-EDEB-4D40-B886-B591A475BAF1}" type="sibTrans" cxnId="{AC0DBA64-5B0A-4004-B412-CF576C89A831}">
      <dgm:prSet/>
      <dgm:spPr/>
      <dgm:t>
        <a:bodyPr/>
        <a:lstStyle/>
        <a:p>
          <a:endParaRPr lang="en-US"/>
        </a:p>
      </dgm:t>
    </dgm:pt>
    <dgm:pt modelId="{4F2126F1-A16F-4056-B527-DA63A892EDAC}">
      <dgm:prSet custT="1"/>
      <dgm:spPr/>
      <dgm:t>
        <a:bodyPr/>
        <a:lstStyle/>
        <a:p>
          <a:r>
            <a:rPr lang="en-US" sz="2800" b="0" i="0" dirty="0"/>
            <a:t>2. Use cases</a:t>
          </a:r>
          <a:endParaRPr lang="en-US" sz="2800" dirty="0"/>
        </a:p>
      </dgm:t>
    </dgm:pt>
    <dgm:pt modelId="{036F70A8-FB44-4735-9543-E5AB3A87C0AC}" type="parTrans" cxnId="{2522A870-53F0-4FD7-9BED-29DC049B67BD}">
      <dgm:prSet/>
      <dgm:spPr/>
      <dgm:t>
        <a:bodyPr/>
        <a:lstStyle/>
        <a:p>
          <a:endParaRPr lang="en-US"/>
        </a:p>
      </dgm:t>
    </dgm:pt>
    <dgm:pt modelId="{BBE73097-7985-4D11-9F4B-CDFEA143EF11}" type="sibTrans" cxnId="{2522A870-53F0-4FD7-9BED-29DC049B67BD}">
      <dgm:prSet/>
      <dgm:spPr/>
      <dgm:t>
        <a:bodyPr/>
        <a:lstStyle/>
        <a:p>
          <a:endParaRPr lang="en-US"/>
        </a:p>
      </dgm:t>
    </dgm:pt>
    <dgm:pt modelId="{2EDBACB7-D8A7-4F56-B205-0DBB5B394AC3}">
      <dgm:prSet custT="1"/>
      <dgm:spPr/>
      <dgm:t>
        <a:bodyPr/>
        <a:lstStyle/>
        <a:p>
          <a:r>
            <a:rPr lang="en-US" sz="2800" b="0" i="0" dirty="0"/>
            <a:t>3. Actors</a:t>
          </a:r>
          <a:endParaRPr lang="en-US" sz="2800" dirty="0"/>
        </a:p>
      </dgm:t>
    </dgm:pt>
    <dgm:pt modelId="{FFC21380-A2D1-4B84-A8A4-A99CCA3764B9}" type="parTrans" cxnId="{ECFCB614-CB06-4D84-825D-744DFFB52DFE}">
      <dgm:prSet/>
      <dgm:spPr/>
      <dgm:t>
        <a:bodyPr/>
        <a:lstStyle/>
        <a:p>
          <a:endParaRPr lang="en-US"/>
        </a:p>
      </dgm:t>
    </dgm:pt>
    <dgm:pt modelId="{EFF1181C-B09B-4743-A24F-43E1C330CCFF}" type="sibTrans" cxnId="{ECFCB614-CB06-4D84-825D-744DFFB52DFE}">
      <dgm:prSet/>
      <dgm:spPr/>
      <dgm:t>
        <a:bodyPr/>
        <a:lstStyle/>
        <a:p>
          <a:endParaRPr lang="en-US"/>
        </a:p>
      </dgm:t>
    </dgm:pt>
    <dgm:pt modelId="{546E66F5-6FE8-49EA-BB65-E6EFEB5411D3}">
      <dgm:prSet custT="1"/>
      <dgm:spPr/>
      <dgm:t>
        <a:bodyPr/>
        <a:lstStyle/>
        <a:p>
          <a:r>
            <a:rPr lang="en-US" sz="2800" b="0" i="0" dirty="0"/>
            <a:t>4. Identifying use cases</a:t>
          </a:r>
          <a:endParaRPr lang="en-US" sz="2800" dirty="0"/>
        </a:p>
      </dgm:t>
    </dgm:pt>
    <dgm:pt modelId="{E5FA4D7C-9A89-49BD-A9F2-33484BFB612A}" type="parTrans" cxnId="{0BC267C2-C020-413F-8E8E-69570EC09B91}">
      <dgm:prSet/>
      <dgm:spPr/>
      <dgm:t>
        <a:bodyPr/>
        <a:lstStyle/>
        <a:p>
          <a:endParaRPr lang="en-US"/>
        </a:p>
      </dgm:t>
    </dgm:pt>
    <dgm:pt modelId="{FB5BB1FC-6363-446D-A9CA-CA72F6791979}" type="sibTrans" cxnId="{0BC267C2-C020-413F-8E8E-69570EC09B91}">
      <dgm:prSet/>
      <dgm:spPr/>
      <dgm:t>
        <a:bodyPr/>
        <a:lstStyle/>
        <a:p>
          <a:endParaRPr lang="en-US"/>
        </a:p>
      </dgm:t>
    </dgm:pt>
    <dgm:pt modelId="{DBEA7544-6852-4E59-9FA1-11CB857D59E1}">
      <dgm:prSet custT="1"/>
      <dgm:spPr/>
      <dgm:t>
        <a:bodyPr/>
        <a:lstStyle/>
        <a:p>
          <a:r>
            <a:rPr lang="en-US" sz="2800" b="0" i="0" dirty="0"/>
            <a:t>5. Use case relationships</a:t>
          </a:r>
          <a:endParaRPr lang="en-US" sz="2800" dirty="0"/>
        </a:p>
      </dgm:t>
    </dgm:pt>
    <dgm:pt modelId="{99B5033B-F2FC-417D-910F-695D26F285BC}" type="parTrans" cxnId="{1A3A5839-B1D2-493D-A219-74E8A160E6D0}">
      <dgm:prSet/>
      <dgm:spPr/>
      <dgm:t>
        <a:bodyPr/>
        <a:lstStyle/>
        <a:p>
          <a:endParaRPr lang="en-US"/>
        </a:p>
      </dgm:t>
    </dgm:pt>
    <dgm:pt modelId="{01DC331D-96D4-4019-9A69-97AC6DE466AC}" type="sibTrans" cxnId="{1A3A5839-B1D2-493D-A219-74E8A160E6D0}">
      <dgm:prSet/>
      <dgm:spPr/>
      <dgm:t>
        <a:bodyPr/>
        <a:lstStyle/>
        <a:p>
          <a:endParaRPr lang="en-US"/>
        </a:p>
      </dgm:t>
    </dgm:pt>
    <dgm:pt modelId="{04BE70C9-0477-40BB-A90C-DBF47A58C2E1}">
      <dgm:prSet custT="1"/>
      <dgm:spPr/>
      <dgm:t>
        <a:bodyPr/>
        <a:lstStyle/>
        <a:p>
          <a:r>
            <a:rPr lang="en-US" sz="2800" b="0" i="0" dirty="0"/>
            <a:t>6. </a:t>
          </a:r>
          <a:r>
            <a:rPr lang="en-US" sz="2800" dirty="0"/>
            <a:t>Use case packages </a:t>
          </a:r>
        </a:p>
      </dgm:t>
    </dgm:pt>
    <dgm:pt modelId="{094BD8E7-4899-4DF9-8259-469E95CE9C12}" type="parTrans" cxnId="{2736E4BA-5F41-43C3-98F2-D52429F65AE1}">
      <dgm:prSet/>
      <dgm:spPr/>
      <dgm:t>
        <a:bodyPr/>
        <a:lstStyle/>
        <a:p>
          <a:endParaRPr lang="en-US"/>
        </a:p>
      </dgm:t>
    </dgm:pt>
    <dgm:pt modelId="{DF6117C1-2BD9-496D-8B2B-19D12E9B451E}" type="sibTrans" cxnId="{2736E4BA-5F41-43C3-98F2-D52429F65AE1}">
      <dgm:prSet/>
      <dgm:spPr/>
      <dgm:t>
        <a:bodyPr/>
        <a:lstStyle/>
        <a:p>
          <a:endParaRPr lang="en-US"/>
        </a:p>
      </dgm:t>
    </dgm:pt>
    <dgm:pt modelId="{BA80F7DE-1D30-4F8A-A548-2A68C4677F7B}">
      <dgm:prSet custT="1"/>
      <dgm:spPr/>
      <dgm:t>
        <a:bodyPr/>
        <a:lstStyle/>
        <a:p>
          <a:r>
            <a:rPr lang="en-US" sz="2800" b="0" i="0" dirty="0"/>
            <a:t>7. </a:t>
          </a:r>
          <a:r>
            <a:rPr lang="en-US" sz="2800" dirty="0"/>
            <a:t>Activity diagram</a:t>
          </a:r>
        </a:p>
      </dgm:t>
    </dgm:pt>
    <dgm:pt modelId="{898AEFA9-81CF-4407-B9EA-2A4D0B7EE37A}" type="parTrans" cxnId="{49917D2B-6B1F-4AF4-9C8C-406BA233E848}">
      <dgm:prSet/>
      <dgm:spPr/>
      <dgm:t>
        <a:bodyPr/>
        <a:lstStyle/>
        <a:p>
          <a:endParaRPr lang="en-US"/>
        </a:p>
      </dgm:t>
    </dgm:pt>
    <dgm:pt modelId="{A53703CD-5C76-4146-9D27-002C13828C65}" type="sibTrans" cxnId="{49917D2B-6B1F-4AF4-9C8C-406BA233E848}">
      <dgm:prSet/>
      <dgm:spPr/>
      <dgm:t>
        <a:bodyPr/>
        <a:lstStyle/>
        <a:p>
          <a:endParaRPr lang="en-US"/>
        </a:p>
      </dgm:t>
    </dgm:pt>
    <dgm:pt modelId="{F49BA799-0080-476F-8501-1D0B9AC9017C}" type="pres">
      <dgm:prSet presAssocID="{9F2AEC78-EA06-487F-AA6D-B4392BF7C915}" presName="diagram" presStyleCnt="0">
        <dgm:presLayoutVars>
          <dgm:dir/>
          <dgm:resizeHandles val="exact"/>
        </dgm:presLayoutVars>
      </dgm:prSet>
      <dgm:spPr/>
      <dgm:t>
        <a:bodyPr/>
        <a:lstStyle/>
        <a:p>
          <a:endParaRPr lang="en-US"/>
        </a:p>
      </dgm:t>
    </dgm:pt>
    <dgm:pt modelId="{DC103277-8F2C-41D1-8818-92E888D902B2}" type="pres">
      <dgm:prSet presAssocID="{2C7AB525-D5ED-452A-BC1A-58AA39D1AB67}" presName="node" presStyleLbl="node1" presStyleIdx="0" presStyleCnt="7">
        <dgm:presLayoutVars>
          <dgm:bulletEnabled val="1"/>
        </dgm:presLayoutVars>
      </dgm:prSet>
      <dgm:spPr/>
      <dgm:t>
        <a:bodyPr/>
        <a:lstStyle/>
        <a:p>
          <a:endParaRPr lang="en-US"/>
        </a:p>
      </dgm:t>
    </dgm:pt>
    <dgm:pt modelId="{8223B783-41D7-4B28-9664-4DA45EBC89E0}" type="pres">
      <dgm:prSet presAssocID="{019C8D13-EDEB-4D40-B886-B591A475BAF1}" presName="sibTrans" presStyleCnt="0"/>
      <dgm:spPr/>
    </dgm:pt>
    <dgm:pt modelId="{DCF7B8AE-F253-4C8F-BDFA-877304866C30}" type="pres">
      <dgm:prSet presAssocID="{4F2126F1-A16F-4056-B527-DA63A892EDAC}" presName="node" presStyleLbl="node1" presStyleIdx="1" presStyleCnt="7">
        <dgm:presLayoutVars>
          <dgm:bulletEnabled val="1"/>
        </dgm:presLayoutVars>
      </dgm:prSet>
      <dgm:spPr/>
      <dgm:t>
        <a:bodyPr/>
        <a:lstStyle/>
        <a:p>
          <a:endParaRPr lang="en-US"/>
        </a:p>
      </dgm:t>
    </dgm:pt>
    <dgm:pt modelId="{6D254CCF-DFEC-4C73-B88E-C31F1AC460F6}" type="pres">
      <dgm:prSet presAssocID="{BBE73097-7985-4D11-9F4B-CDFEA143EF11}" presName="sibTrans" presStyleCnt="0"/>
      <dgm:spPr/>
    </dgm:pt>
    <dgm:pt modelId="{9D175733-9235-41CF-B838-973FE8793F96}" type="pres">
      <dgm:prSet presAssocID="{2EDBACB7-D8A7-4F56-B205-0DBB5B394AC3}" presName="node" presStyleLbl="node1" presStyleIdx="2" presStyleCnt="7">
        <dgm:presLayoutVars>
          <dgm:bulletEnabled val="1"/>
        </dgm:presLayoutVars>
      </dgm:prSet>
      <dgm:spPr/>
      <dgm:t>
        <a:bodyPr/>
        <a:lstStyle/>
        <a:p>
          <a:endParaRPr lang="en-US"/>
        </a:p>
      </dgm:t>
    </dgm:pt>
    <dgm:pt modelId="{28E59566-465F-45EC-9F3D-84A95EB9CFB2}" type="pres">
      <dgm:prSet presAssocID="{EFF1181C-B09B-4743-A24F-43E1C330CCFF}" presName="sibTrans" presStyleCnt="0"/>
      <dgm:spPr/>
    </dgm:pt>
    <dgm:pt modelId="{4825F7BB-43E8-4E0B-BF8C-1405189DF68E}" type="pres">
      <dgm:prSet presAssocID="{546E66F5-6FE8-49EA-BB65-E6EFEB5411D3}" presName="node" presStyleLbl="node1" presStyleIdx="3" presStyleCnt="7">
        <dgm:presLayoutVars>
          <dgm:bulletEnabled val="1"/>
        </dgm:presLayoutVars>
      </dgm:prSet>
      <dgm:spPr/>
      <dgm:t>
        <a:bodyPr/>
        <a:lstStyle/>
        <a:p>
          <a:endParaRPr lang="en-US"/>
        </a:p>
      </dgm:t>
    </dgm:pt>
    <dgm:pt modelId="{7E735C39-61EF-41B3-8F42-C883954F7AF4}" type="pres">
      <dgm:prSet presAssocID="{FB5BB1FC-6363-446D-A9CA-CA72F6791979}" presName="sibTrans" presStyleCnt="0"/>
      <dgm:spPr/>
    </dgm:pt>
    <dgm:pt modelId="{8DF41F99-2B1A-475E-BA79-D9663D15911B}" type="pres">
      <dgm:prSet presAssocID="{DBEA7544-6852-4E59-9FA1-11CB857D59E1}" presName="node" presStyleLbl="node1" presStyleIdx="4" presStyleCnt="7">
        <dgm:presLayoutVars>
          <dgm:bulletEnabled val="1"/>
        </dgm:presLayoutVars>
      </dgm:prSet>
      <dgm:spPr/>
      <dgm:t>
        <a:bodyPr/>
        <a:lstStyle/>
        <a:p>
          <a:endParaRPr lang="en-US"/>
        </a:p>
      </dgm:t>
    </dgm:pt>
    <dgm:pt modelId="{6AFFD87D-C6D1-43D6-926A-9E4390CFDF5E}" type="pres">
      <dgm:prSet presAssocID="{01DC331D-96D4-4019-9A69-97AC6DE466AC}" presName="sibTrans" presStyleCnt="0"/>
      <dgm:spPr/>
    </dgm:pt>
    <dgm:pt modelId="{4CC5F1E2-1D7E-4919-8734-AF0719A47854}" type="pres">
      <dgm:prSet presAssocID="{04BE70C9-0477-40BB-A90C-DBF47A58C2E1}" presName="node" presStyleLbl="node1" presStyleIdx="5" presStyleCnt="7" custLinFactNeighborX="4839" custLinFactNeighborY="2043">
        <dgm:presLayoutVars>
          <dgm:bulletEnabled val="1"/>
        </dgm:presLayoutVars>
      </dgm:prSet>
      <dgm:spPr/>
      <dgm:t>
        <a:bodyPr/>
        <a:lstStyle/>
        <a:p>
          <a:endParaRPr lang="en-US"/>
        </a:p>
      </dgm:t>
    </dgm:pt>
    <dgm:pt modelId="{3C2D3DDE-55F8-4B6E-A1F5-87167C1157E7}" type="pres">
      <dgm:prSet presAssocID="{DF6117C1-2BD9-496D-8B2B-19D12E9B451E}" presName="sibTrans" presStyleCnt="0"/>
      <dgm:spPr/>
    </dgm:pt>
    <dgm:pt modelId="{11614099-6A35-40C1-AA2D-0042F280EFE8}" type="pres">
      <dgm:prSet presAssocID="{BA80F7DE-1D30-4F8A-A548-2A68C4677F7B}" presName="node" presStyleLbl="node1" presStyleIdx="6" presStyleCnt="7" custLinFactNeighborX="4839" custLinFactNeighborY="2043">
        <dgm:presLayoutVars>
          <dgm:bulletEnabled val="1"/>
        </dgm:presLayoutVars>
      </dgm:prSet>
      <dgm:spPr/>
      <dgm:t>
        <a:bodyPr/>
        <a:lstStyle/>
        <a:p>
          <a:endParaRPr lang="en-US"/>
        </a:p>
      </dgm:t>
    </dgm:pt>
  </dgm:ptLst>
  <dgm:cxnLst>
    <dgm:cxn modelId="{2522A870-53F0-4FD7-9BED-29DC049B67BD}" srcId="{9F2AEC78-EA06-487F-AA6D-B4392BF7C915}" destId="{4F2126F1-A16F-4056-B527-DA63A892EDAC}" srcOrd="1" destOrd="0" parTransId="{036F70A8-FB44-4735-9543-E5AB3A87C0AC}" sibTransId="{BBE73097-7985-4D11-9F4B-CDFEA143EF11}"/>
    <dgm:cxn modelId="{49917D2B-6B1F-4AF4-9C8C-406BA233E848}" srcId="{9F2AEC78-EA06-487F-AA6D-B4392BF7C915}" destId="{BA80F7DE-1D30-4F8A-A548-2A68C4677F7B}" srcOrd="6" destOrd="0" parTransId="{898AEFA9-81CF-4407-B9EA-2A4D0B7EE37A}" sibTransId="{A53703CD-5C76-4146-9D27-002C13828C65}"/>
    <dgm:cxn modelId="{24F76D29-7C73-42B5-BE83-760308B8B54B}" type="presOf" srcId="{546E66F5-6FE8-49EA-BB65-E6EFEB5411D3}" destId="{4825F7BB-43E8-4E0B-BF8C-1405189DF68E}" srcOrd="0" destOrd="0" presId="urn:microsoft.com/office/officeart/2005/8/layout/default"/>
    <dgm:cxn modelId="{C623F1AB-DA0C-47C5-A80C-18A3C4583A46}" type="presOf" srcId="{DBEA7544-6852-4E59-9FA1-11CB857D59E1}" destId="{8DF41F99-2B1A-475E-BA79-D9663D15911B}" srcOrd="0" destOrd="0" presId="urn:microsoft.com/office/officeart/2005/8/layout/default"/>
    <dgm:cxn modelId="{962DD023-129F-4FE4-AD6F-664B71AA8EB2}" type="presOf" srcId="{BA80F7DE-1D30-4F8A-A548-2A68C4677F7B}" destId="{11614099-6A35-40C1-AA2D-0042F280EFE8}" srcOrd="0" destOrd="0" presId="urn:microsoft.com/office/officeart/2005/8/layout/default"/>
    <dgm:cxn modelId="{96BDE18B-2CE6-44D9-8CCB-824A963BB0EB}" type="presOf" srcId="{2C7AB525-D5ED-452A-BC1A-58AA39D1AB67}" destId="{DC103277-8F2C-41D1-8818-92E888D902B2}" srcOrd="0" destOrd="0" presId="urn:microsoft.com/office/officeart/2005/8/layout/default"/>
    <dgm:cxn modelId="{2736E4BA-5F41-43C3-98F2-D52429F65AE1}" srcId="{9F2AEC78-EA06-487F-AA6D-B4392BF7C915}" destId="{04BE70C9-0477-40BB-A90C-DBF47A58C2E1}" srcOrd="5" destOrd="0" parTransId="{094BD8E7-4899-4DF9-8259-469E95CE9C12}" sibTransId="{DF6117C1-2BD9-496D-8B2B-19D12E9B451E}"/>
    <dgm:cxn modelId="{59ED2AAB-8146-4C5B-812C-72AF4F964004}" type="presOf" srcId="{4F2126F1-A16F-4056-B527-DA63A892EDAC}" destId="{DCF7B8AE-F253-4C8F-BDFA-877304866C30}" srcOrd="0" destOrd="0" presId="urn:microsoft.com/office/officeart/2005/8/layout/default"/>
    <dgm:cxn modelId="{ECFCB614-CB06-4D84-825D-744DFFB52DFE}" srcId="{9F2AEC78-EA06-487F-AA6D-B4392BF7C915}" destId="{2EDBACB7-D8A7-4F56-B205-0DBB5B394AC3}" srcOrd="2" destOrd="0" parTransId="{FFC21380-A2D1-4B84-A8A4-A99CCA3764B9}" sibTransId="{EFF1181C-B09B-4743-A24F-43E1C330CCFF}"/>
    <dgm:cxn modelId="{0BC267C2-C020-413F-8E8E-69570EC09B91}" srcId="{9F2AEC78-EA06-487F-AA6D-B4392BF7C915}" destId="{546E66F5-6FE8-49EA-BB65-E6EFEB5411D3}" srcOrd="3" destOrd="0" parTransId="{E5FA4D7C-9A89-49BD-A9F2-33484BFB612A}" sibTransId="{FB5BB1FC-6363-446D-A9CA-CA72F6791979}"/>
    <dgm:cxn modelId="{35CF9ECA-2D36-4648-82EA-7A7C26D3A37A}" type="presOf" srcId="{9F2AEC78-EA06-487F-AA6D-B4392BF7C915}" destId="{F49BA799-0080-476F-8501-1D0B9AC9017C}" srcOrd="0" destOrd="0" presId="urn:microsoft.com/office/officeart/2005/8/layout/default"/>
    <dgm:cxn modelId="{01834EE9-49CD-4A90-B9B8-4C90B94D3CF0}" type="presOf" srcId="{2EDBACB7-D8A7-4F56-B205-0DBB5B394AC3}" destId="{9D175733-9235-41CF-B838-973FE8793F96}" srcOrd="0" destOrd="0" presId="urn:microsoft.com/office/officeart/2005/8/layout/default"/>
    <dgm:cxn modelId="{1A3A5839-B1D2-493D-A219-74E8A160E6D0}" srcId="{9F2AEC78-EA06-487F-AA6D-B4392BF7C915}" destId="{DBEA7544-6852-4E59-9FA1-11CB857D59E1}" srcOrd="4" destOrd="0" parTransId="{99B5033B-F2FC-417D-910F-695D26F285BC}" sibTransId="{01DC331D-96D4-4019-9A69-97AC6DE466AC}"/>
    <dgm:cxn modelId="{AC0DBA64-5B0A-4004-B412-CF576C89A831}" srcId="{9F2AEC78-EA06-487F-AA6D-B4392BF7C915}" destId="{2C7AB525-D5ED-452A-BC1A-58AA39D1AB67}" srcOrd="0" destOrd="0" parTransId="{B5E302ED-C72E-40AD-A4C6-58889DD0359E}" sibTransId="{019C8D13-EDEB-4D40-B886-B591A475BAF1}"/>
    <dgm:cxn modelId="{CED99456-8B0C-4BE0-B607-715E0CF84D13}" type="presOf" srcId="{04BE70C9-0477-40BB-A90C-DBF47A58C2E1}" destId="{4CC5F1E2-1D7E-4919-8734-AF0719A47854}" srcOrd="0" destOrd="0" presId="urn:microsoft.com/office/officeart/2005/8/layout/default"/>
    <dgm:cxn modelId="{D0B78910-4494-4927-98D6-62FD22FFED00}" type="presParOf" srcId="{F49BA799-0080-476F-8501-1D0B9AC9017C}" destId="{DC103277-8F2C-41D1-8818-92E888D902B2}" srcOrd="0" destOrd="0" presId="urn:microsoft.com/office/officeart/2005/8/layout/default"/>
    <dgm:cxn modelId="{170AD741-FFAA-4064-9D88-AA4751A92BDB}" type="presParOf" srcId="{F49BA799-0080-476F-8501-1D0B9AC9017C}" destId="{8223B783-41D7-4B28-9664-4DA45EBC89E0}" srcOrd="1" destOrd="0" presId="urn:microsoft.com/office/officeart/2005/8/layout/default"/>
    <dgm:cxn modelId="{316CDEED-D664-4CC6-89CF-E01A10072110}" type="presParOf" srcId="{F49BA799-0080-476F-8501-1D0B9AC9017C}" destId="{DCF7B8AE-F253-4C8F-BDFA-877304866C30}" srcOrd="2" destOrd="0" presId="urn:microsoft.com/office/officeart/2005/8/layout/default"/>
    <dgm:cxn modelId="{3360ACA4-1288-4FE2-90D3-4AECE58986E1}" type="presParOf" srcId="{F49BA799-0080-476F-8501-1D0B9AC9017C}" destId="{6D254CCF-DFEC-4C73-B88E-C31F1AC460F6}" srcOrd="3" destOrd="0" presId="urn:microsoft.com/office/officeart/2005/8/layout/default"/>
    <dgm:cxn modelId="{6E3D0601-47CA-45FF-B3A9-35EE6035F810}" type="presParOf" srcId="{F49BA799-0080-476F-8501-1D0B9AC9017C}" destId="{9D175733-9235-41CF-B838-973FE8793F96}" srcOrd="4" destOrd="0" presId="urn:microsoft.com/office/officeart/2005/8/layout/default"/>
    <dgm:cxn modelId="{9F954086-D79D-474C-9D5B-8B18436AF5C1}" type="presParOf" srcId="{F49BA799-0080-476F-8501-1D0B9AC9017C}" destId="{28E59566-465F-45EC-9F3D-84A95EB9CFB2}" srcOrd="5" destOrd="0" presId="urn:microsoft.com/office/officeart/2005/8/layout/default"/>
    <dgm:cxn modelId="{9CBC1EA5-3B23-43A2-9A2F-B5023C40DB50}" type="presParOf" srcId="{F49BA799-0080-476F-8501-1D0B9AC9017C}" destId="{4825F7BB-43E8-4E0B-BF8C-1405189DF68E}" srcOrd="6" destOrd="0" presId="urn:microsoft.com/office/officeart/2005/8/layout/default"/>
    <dgm:cxn modelId="{361B6480-32F7-4EB8-9075-49102F7E83D1}" type="presParOf" srcId="{F49BA799-0080-476F-8501-1D0B9AC9017C}" destId="{7E735C39-61EF-41B3-8F42-C883954F7AF4}" srcOrd="7" destOrd="0" presId="urn:microsoft.com/office/officeart/2005/8/layout/default"/>
    <dgm:cxn modelId="{48320A65-5070-41C0-8645-E212151C957F}" type="presParOf" srcId="{F49BA799-0080-476F-8501-1D0B9AC9017C}" destId="{8DF41F99-2B1A-475E-BA79-D9663D15911B}" srcOrd="8" destOrd="0" presId="urn:microsoft.com/office/officeart/2005/8/layout/default"/>
    <dgm:cxn modelId="{AE65A264-6221-47F1-B1EB-27CFAF1E1683}" type="presParOf" srcId="{F49BA799-0080-476F-8501-1D0B9AC9017C}" destId="{6AFFD87D-C6D1-43D6-926A-9E4390CFDF5E}" srcOrd="9" destOrd="0" presId="urn:microsoft.com/office/officeart/2005/8/layout/default"/>
    <dgm:cxn modelId="{C2829FCD-6F82-4776-88C2-976A06FF3DDE}" type="presParOf" srcId="{F49BA799-0080-476F-8501-1D0B9AC9017C}" destId="{4CC5F1E2-1D7E-4919-8734-AF0719A47854}" srcOrd="10" destOrd="0" presId="urn:microsoft.com/office/officeart/2005/8/layout/default"/>
    <dgm:cxn modelId="{3210B762-EFC2-4D07-AE23-DFC2A6E24077}" type="presParOf" srcId="{F49BA799-0080-476F-8501-1D0B9AC9017C}" destId="{3C2D3DDE-55F8-4B6E-A1F5-87167C1157E7}" srcOrd="11" destOrd="0" presId="urn:microsoft.com/office/officeart/2005/8/layout/default"/>
    <dgm:cxn modelId="{41FAF934-2C11-4FFE-BAB9-F3CADA35CED5}" type="presParOf" srcId="{F49BA799-0080-476F-8501-1D0B9AC9017C}" destId="{11614099-6A35-40C1-AA2D-0042F280EFE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3277-8F2C-41D1-8818-92E888D902B2}">
      <dsp:nvSpPr>
        <dsp:cNvPr id="0" name=""/>
        <dsp:cNvSpPr/>
      </dsp:nvSpPr>
      <dsp:spPr>
        <a:xfrm>
          <a:off x="3080"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1. Requirements modeling</a:t>
          </a:r>
          <a:endParaRPr lang="en-US" sz="2800" kern="1200" dirty="0"/>
        </a:p>
      </dsp:txBody>
      <dsp:txXfrm>
        <a:off x="3080" y="587635"/>
        <a:ext cx="2444055" cy="1466433"/>
      </dsp:txXfrm>
    </dsp:sp>
    <dsp:sp modelId="{DCF7B8AE-F253-4C8F-BDFA-877304866C30}">
      <dsp:nvSpPr>
        <dsp:cNvPr id="0" name=""/>
        <dsp:cNvSpPr/>
      </dsp:nvSpPr>
      <dsp:spPr>
        <a:xfrm>
          <a:off x="2691541"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2. Use cases</a:t>
          </a:r>
          <a:endParaRPr lang="en-US" sz="2800" kern="1200" dirty="0"/>
        </a:p>
      </dsp:txBody>
      <dsp:txXfrm>
        <a:off x="2691541" y="587635"/>
        <a:ext cx="2444055" cy="1466433"/>
      </dsp:txXfrm>
    </dsp:sp>
    <dsp:sp modelId="{9D175733-9235-41CF-B838-973FE8793F96}">
      <dsp:nvSpPr>
        <dsp:cNvPr id="0" name=""/>
        <dsp:cNvSpPr/>
      </dsp:nvSpPr>
      <dsp:spPr>
        <a:xfrm>
          <a:off x="5380002"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3. Actors</a:t>
          </a:r>
          <a:endParaRPr lang="en-US" sz="2800" kern="1200" dirty="0"/>
        </a:p>
      </dsp:txBody>
      <dsp:txXfrm>
        <a:off x="5380002" y="587635"/>
        <a:ext cx="2444055" cy="1466433"/>
      </dsp:txXfrm>
    </dsp:sp>
    <dsp:sp modelId="{4825F7BB-43E8-4E0B-BF8C-1405189DF68E}">
      <dsp:nvSpPr>
        <dsp:cNvPr id="0" name=""/>
        <dsp:cNvSpPr/>
      </dsp:nvSpPr>
      <dsp:spPr>
        <a:xfrm>
          <a:off x="8068463"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4. Identifying use cases</a:t>
          </a:r>
          <a:endParaRPr lang="en-US" sz="2800" kern="1200" dirty="0"/>
        </a:p>
      </dsp:txBody>
      <dsp:txXfrm>
        <a:off x="8068463" y="587635"/>
        <a:ext cx="2444055" cy="1466433"/>
      </dsp:txXfrm>
    </dsp:sp>
    <dsp:sp modelId="{8DF41F99-2B1A-475E-BA79-D9663D15911B}">
      <dsp:nvSpPr>
        <dsp:cNvPr id="0" name=""/>
        <dsp:cNvSpPr/>
      </dsp:nvSpPr>
      <dsp:spPr>
        <a:xfrm>
          <a:off x="1347311"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5. Use case relationships</a:t>
          </a:r>
          <a:endParaRPr lang="en-US" sz="2800" kern="1200" dirty="0"/>
        </a:p>
      </dsp:txBody>
      <dsp:txXfrm>
        <a:off x="1347311" y="2298474"/>
        <a:ext cx="2444055" cy="1466433"/>
      </dsp:txXfrm>
    </dsp:sp>
    <dsp:sp modelId="{4CC5F1E2-1D7E-4919-8734-AF0719A47854}">
      <dsp:nvSpPr>
        <dsp:cNvPr id="0" name=""/>
        <dsp:cNvSpPr/>
      </dsp:nvSpPr>
      <dsp:spPr>
        <a:xfrm>
          <a:off x="4154040" y="232843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6. </a:t>
          </a:r>
          <a:r>
            <a:rPr lang="en-US" sz="2800" kern="1200" dirty="0"/>
            <a:t>Use case packages </a:t>
          </a:r>
        </a:p>
      </dsp:txBody>
      <dsp:txXfrm>
        <a:off x="4154040" y="2328434"/>
        <a:ext cx="2444055" cy="1466433"/>
      </dsp:txXfrm>
    </dsp:sp>
    <dsp:sp modelId="{11614099-6A35-40C1-AA2D-0042F280EFE8}">
      <dsp:nvSpPr>
        <dsp:cNvPr id="0" name=""/>
        <dsp:cNvSpPr/>
      </dsp:nvSpPr>
      <dsp:spPr>
        <a:xfrm>
          <a:off x="6842501" y="232843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7. </a:t>
          </a:r>
          <a:r>
            <a:rPr lang="en-US" sz="2800" kern="1200" dirty="0"/>
            <a:t>Activity diagram</a:t>
          </a:r>
        </a:p>
      </dsp:txBody>
      <dsp:txXfrm>
        <a:off x="6842501" y="2328434"/>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F50-AD22-4035-A713-E4FBF2342597}"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5C93-B240-425D-B7F6-6C450B8B7183}" type="slidenum">
              <a:rPr lang="en-US" smtClean="0"/>
              <a:t>‹#›</a:t>
            </a:fld>
            <a:endParaRPr lang="en-US"/>
          </a:p>
        </p:txBody>
      </p:sp>
    </p:spTree>
    <p:extLst>
      <p:ext uri="{BB962C8B-B14F-4D97-AF65-F5344CB8AC3E}">
        <p14:creationId xmlns:p14="http://schemas.microsoft.com/office/powerpoint/2010/main" val="18666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a:t>
            </a:fld>
            <a:endParaRPr lang="en-US"/>
          </a:p>
        </p:txBody>
      </p:sp>
    </p:spTree>
    <p:extLst>
      <p:ext uri="{BB962C8B-B14F-4D97-AF65-F5344CB8AC3E}">
        <p14:creationId xmlns:p14="http://schemas.microsoft.com/office/powerpoint/2010/main" val="518962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10</a:t>
            </a:fld>
            <a:endParaRPr lang="en-US"/>
          </a:p>
        </p:txBody>
      </p:sp>
    </p:spTree>
    <p:extLst>
      <p:ext uri="{BB962C8B-B14F-4D97-AF65-F5344CB8AC3E}">
        <p14:creationId xmlns:p14="http://schemas.microsoft.com/office/powerpoint/2010/main" val="192535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11</a:t>
            </a:fld>
            <a:endParaRPr lang="en-US"/>
          </a:p>
        </p:txBody>
      </p:sp>
    </p:spTree>
    <p:extLst>
      <p:ext uri="{BB962C8B-B14F-4D97-AF65-F5344CB8AC3E}">
        <p14:creationId xmlns:p14="http://schemas.microsoft.com/office/powerpoint/2010/main" val="3301788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12</a:t>
            </a:fld>
            <a:endParaRPr lang="en-US"/>
          </a:p>
        </p:txBody>
      </p:sp>
    </p:spTree>
    <p:extLst>
      <p:ext uri="{BB962C8B-B14F-4D97-AF65-F5344CB8AC3E}">
        <p14:creationId xmlns:p14="http://schemas.microsoft.com/office/powerpoint/2010/main" val="27273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13</a:t>
            </a:fld>
            <a:endParaRPr lang="en-US"/>
          </a:p>
        </p:txBody>
      </p:sp>
    </p:spTree>
    <p:extLst>
      <p:ext uri="{BB962C8B-B14F-4D97-AF65-F5344CB8AC3E}">
        <p14:creationId xmlns:p14="http://schemas.microsoft.com/office/powerpoint/2010/main" val="1602214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14</a:t>
            </a:fld>
            <a:endParaRPr lang="en-US"/>
          </a:p>
        </p:txBody>
      </p:sp>
    </p:spTree>
    <p:extLst>
      <p:ext uri="{BB962C8B-B14F-4D97-AF65-F5344CB8AC3E}">
        <p14:creationId xmlns:p14="http://schemas.microsoft.com/office/powerpoint/2010/main" val="21631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15</a:t>
            </a:fld>
            <a:endParaRPr lang="en-US"/>
          </a:p>
        </p:txBody>
      </p:sp>
    </p:spTree>
    <p:extLst>
      <p:ext uri="{BB962C8B-B14F-4D97-AF65-F5344CB8AC3E}">
        <p14:creationId xmlns:p14="http://schemas.microsoft.com/office/powerpoint/2010/main" val="1073036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16</a:t>
            </a:fld>
            <a:endParaRPr lang="en-US"/>
          </a:p>
        </p:txBody>
      </p:sp>
    </p:spTree>
    <p:extLst>
      <p:ext uri="{BB962C8B-B14F-4D97-AF65-F5344CB8AC3E}">
        <p14:creationId xmlns:p14="http://schemas.microsoft.com/office/powerpoint/2010/main" val="237779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17</a:t>
            </a:fld>
            <a:endParaRPr lang="en-US"/>
          </a:p>
        </p:txBody>
      </p:sp>
    </p:spTree>
    <p:extLst>
      <p:ext uri="{BB962C8B-B14F-4D97-AF65-F5344CB8AC3E}">
        <p14:creationId xmlns:p14="http://schemas.microsoft.com/office/powerpoint/2010/main" val="1184807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9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19</a:t>
            </a:fld>
            <a:endParaRPr lang="en-US"/>
          </a:p>
        </p:txBody>
      </p:sp>
    </p:spTree>
    <p:extLst>
      <p:ext uri="{BB962C8B-B14F-4D97-AF65-F5344CB8AC3E}">
        <p14:creationId xmlns:p14="http://schemas.microsoft.com/office/powerpoint/2010/main" val="89563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i="0" kern="1200" dirty="0">
              <a:solidFill>
                <a:prstClr val="white"/>
              </a:solidFill>
              <a:latin typeface="Calibri" panose="020F0502020204030204"/>
              <a:ea typeface="+mn-ea"/>
              <a:cs typeface="+mn-cs"/>
            </a:endParaRPr>
          </a:p>
        </p:txBody>
      </p:sp>
      <p:sp>
        <p:nvSpPr>
          <p:cNvPr id="4" name="Slide Number Placeholder 3"/>
          <p:cNvSpPr>
            <a:spLocks noGrp="1"/>
          </p:cNvSpPr>
          <p:nvPr>
            <p:ph type="sldNum" sz="quarter" idx="5"/>
          </p:nvPr>
        </p:nvSpPr>
        <p:spPr/>
        <p:txBody>
          <a:bodyPr/>
          <a:lstStyle/>
          <a:p>
            <a:fld id="{9F235C93-B240-425D-B7F6-6C450B8B7183}" type="slidenum">
              <a:rPr lang="en-US" smtClean="0"/>
              <a:t>2</a:t>
            </a:fld>
            <a:endParaRPr lang="en-US"/>
          </a:p>
        </p:txBody>
      </p:sp>
    </p:spTree>
    <p:extLst>
      <p:ext uri="{BB962C8B-B14F-4D97-AF65-F5344CB8AC3E}">
        <p14:creationId xmlns:p14="http://schemas.microsoft.com/office/powerpoint/2010/main" val="3648521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20</a:t>
            </a:fld>
            <a:endParaRPr lang="en-US"/>
          </a:p>
        </p:txBody>
      </p:sp>
    </p:spTree>
    <p:extLst>
      <p:ext uri="{BB962C8B-B14F-4D97-AF65-F5344CB8AC3E}">
        <p14:creationId xmlns:p14="http://schemas.microsoft.com/office/powerpoint/2010/main" val="833216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21</a:t>
            </a:fld>
            <a:endParaRPr lang="en-US"/>
          </a:p>
        </p:txBody>
      </p:sp>
    </p:spTree>
    <p:extLst>
      <p:ext uri="{BB962C8B-B14F-4D97-AF65-F5344CB8AC3E}">
        <p14:creationId xmlns:p14="http://schemas.microsoft.com/office/powerpoint/2010/main" val="723193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24</a:t>
            </a:fld>
            <a:endParaRPr lang="en-US"/>
          </a:p>
        </p:txBody>
      </p:sp>
    </p:spTree>
    <p:extLst>
      <p:ext uri="{BB962C8B-B14F-4D97-AF65-F5344CB8AC3E}">
        <p14:creationId xmlns:p14="http://schemas.microsoft.com/office/powerpoint/2010/main" val="1255820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25</a:t>
            </a:fld>
            <a:endParaRPr lang="en-US"/>
          </a:p>
        </p:txBody>
      </p:sp>
    </p:spTree>
    <p:extLst>
      <p:ext uri="{BB962C8B-B14F-4D97-AF65-F5344CB8AC3E}">
        <p14:creationId xmlns:p14="http://schemas.microsoft.com/office/powerpoint/2010/main" val="2283691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26</a:t>
            </a:fld>
            <a:endParaRPr lang="en-US"/>
          </a:p>
        </p:txBody>
      </p:sp>
    </p:spTree>
    <p:extLst>
      <p:ext uri="{BB962C8B-B14F-4D97-AF65-F5344CB8AC3E}">
        <p14:creationId xmlns:p14="http://schemas.microsoft.com/office/powerpoint/2010/main" val="2794779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27</a:t>
            </a:fld>
            <a:endParaRPr lang="en-US"/>
          </a:p>
        </p:txBody>
      </p:sp>
    </p:spTree>
    <p:extLst>
      <p:ext uri="{BB962C8B-B14F-4D97-AF65-F5344CB8AC3E}">
        <p14:creationId xmlns:p14="http://schemas.microsoft.com/office/powerpoint/2010/main" val="428663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3</a:t>
            </a:fld>
            <a:endParaRPr lang="en-US"/>
          </a:p>
        </p:txBody>
      </p:sp>
    </p:spTree>
    <p:extLst>
      <p:ext uri="{BB962C8B-B14F-4D97-AF65-F5344CB8AC3E}">
        <p14:creationId xmlns:p14="http://schemas.microsoft.com/office/powerpoint/2010/main" val="271038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256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42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037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7</a:t>
            </a:fld>
            <a:endParaRPr lang="en-US"/>
          </a:p>
        </p:txBody>
      </p:sp>
    </p:spTree>
    <p:extLst>
      <p:ext uri="{BB962C8B-B14F-4D97-AF65-F5344CB8AC3E}">
        <p14:creationId xmlns:p14="http://schemas.microsoft.com/office/powerpoint/2010/main" val="58470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8</a:t>
            </a:fld>
            <a:endParaRPr lang="en-US"/>
          </a:p>
        </p:txBody>
      </p:sp>
    </p:spTree>
    <p:extLst>
      <p:ext uri="{BB962C8B-B14F-4D97-AF65-F5344CB8AC3E}">
        <p14:creationId xmlns:p14="http://schemas.microsoft.com/office/powerpoint/2010/main" val="415569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9</a:t>
            </a:fld>
            <a:endParaRPr lang="en-US"/>
          </a:p>
        </p:txBody>
      </p:sp>
    </p:spTree>
    <p:extLst>
      <p:ext uri="{BB962C8B-B14F-4D97-AF65-F5344CB8AC3E}">
        <p14:creationId xmlns:p14="http://schemas.microsoft.com/office/powerpoint/2010/main" val="37193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6B79-FA6D-690B-423D-0D992CB6F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F5205-F389-4E90-0B48-81D11302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D6D09-E44A-282C-619B-E07FA6B2980A}"/>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5" name="Footer Placeholder 4">
            <a:extLst>
              <a:ext uri="{FF2B5EF4-FFF2-40B4-BE49-F238E27FC236}">
                <a16:creationId xmlns:a16="http://schemas.microsoft.com/office/drawing/2014/main" id="{565B2310-A73D-539D-E1E1-CA1E781E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1FF2-DD7A-8C1C-7D3B-0F7BF604C56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6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814-8258-E27B-EE29-CBB00FE51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6467-0640-AD51-C356-2551D1C4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E18B1-310B-0835-6AA7-EC653DB66441}"/>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5" name="Footer Placeholder 4">
            <a:extLst>
              <a:ext uri="{FF2B5EF4-FFF2-40B4-BE49-F238E27FC236}">
                <a16:creationId xmlns:a16="http://schemas.microsoft.com/office/drawing/2014/main" id="{F852B4EA-17CA-8841-53DD-6F200477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2F3-D73E-EAB0-1255-9A92498E310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95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B0F85-64CD-8AFA-F2CE-CA12632A669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D6B2E-F5BF-2034-C132-46319BF90E0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D306-A31C-57D4-1BEC-31B00A7289F9}"/>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5" name="Footer Placeholder 4">
            <a:extLst>
              <a:ext uri="{FF2B5EF4-FFF2-40B4-BE49-F238E27FC236}">
                <a16:creationId xmlns:a16="http://schemas.microsoft.com/office/drawing/2014/main" id="{1BC625D4-3A15-3FD7-3752-65AA7329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2176-2415-861F-DDF8-577BEC7ECEA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6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F4D-68C0-DD8E-A677-CBF72E216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E1DB-5F14-06A4-B677-5059BA4B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5A55-9C34-56A5-1F2C-19FEF227E8DD}"/>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5" name="Footer Placeholder 4">
            <a:extLst>
              <a:ext uri="{FF2B5EF4-FFF2-40B4-BE49-F238E27FC236}">
                <a16:creationId xmlns:a16="http://schemas.microsoft.com/office/drawing/2014/main" id="{4513EFC0-67DC-3738-6304-3F7DDE83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B064C-F47A-A37E-5AD3-067D569607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2941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1BC1-7C5C-25A7-9526-CD8EA68DF3D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A6854-BEA2-C8CE-C60A-32643DB0665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F7FDC-D7D8-600D-2E47-F84EA9F10C4B}"/>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5" name="Footer Placeholder 4">
            <a:extLst>
              <a:ext uri="{FF2B5EF4-FFF2-40B4-BE49-F238E27FC236}">
                <a16:creationId xmlns:a16="http://schemas.microsoft.com/office/drawing/2014/main" id="{F8F84795-0441-B797-96B5-40C26566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89218-7E11-07C5-D4DC-9E4D7CD6B7B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525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64E-B35D-4D41-94F5-845BD25F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0436-54FB-29E6-B05C-642F89CBF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E462-D449-7265-FDEC-1B1781806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9803F-C275-36E6-2DF6-E1AC08221538}"/>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6" name="Footer Placeholder 5">
            <a:extLst>
              <a:ext uri="{FF2B5EF4-FFF2-40B4-BE49-F238E27FC236}">
                <a16:creationId xmlns:a16="http://schemas.microsoft.com/office/drawing/2014/main" id="{D7A0CFD0-3AE5-9E17-B7EE-CA724EAA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2E8B9-E3C4-20FC-8E16-55725ED2774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18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F2F-BCF5-6F5F-4334-99819128819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471DC-7D4B-9E22-3D1B-F35DBD466E9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63A9D-2CA2-F912-CDB6-605494BAA2C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9315-E3DD-7B2B-DE08-CA731AC7D02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70BF2-407D-DDF9-DEC3-BF1861FE38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87515-9877-A568-58AB-0E3300F99EF3}"/>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8" name="Footer Placeholder 7">
            <a:extLst>
              <a:ext uri="{FF2B5EF4-FFF2-40B4-BE49-F238E27FC236}">
                <a16:creationId xmlns:a16="http://schemas.microsoft.com/office/drawing/2014/main" id="{BB6A5FBF-E5FF-6093-B829-C0BEB2D3C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C7ACF-2DC5-1869-9FA0-D05EDC588F03}"/>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202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A281-4D42-44F4-B143-4489E6CDE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0D723-85CB-BC5D-59BF-BCA45CCD50CB}"/>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4" name="Footer Placeholder 3">
            <a:extLst>
              <a:ext uri="{FF2B5EF4-FFF2-40B4-BE49-F238E27FC236}">
                <a16:creationId xmlns:a16="http://schemas.microsoft.com/office/drawing/2014/main" id="{314C790E-E0EA-301D-98CE-0124582F1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9034-41CA-55E9-BE44-E5324C02D52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973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C9F-B46B-28B8-A77B-DC47656B5891}"/>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3" name="Footer Placeholder 2">
            <a:extLst>
              <a:ext uri="{FF2B5EF4-FFF2-40B4-BE49-F238E27FC236}">
                <a16:creationId xmlns:a16="http://schemas.microsoft.com/office/drawing/2014/main" id="{A2179E1E-D9AF-0F7F-8B16-E4D39C87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A5ED8-D73B-6B10-778D-0F8DB5D0B8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227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C5C-246B-5B83-49D2-D5C2715B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E8EEB-86A6-7433-0F8B-F40087F136F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3F0BB-A6B5-3304-AFAC-E115CE130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5E9C8-F69E-0687-CA87-824BA5B9798F}"/>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6" name="Footer Placeholder 5">
            <a:extLst>
              <a:ext uri="{FF2B5EF4-FFF2-40B4-BE49-F238E27FC236}">
                <a16:creationId xmlns:a16="http://schemas.microsoft.com/office/drawing/2014/main" id="{66F4C44E-C207-EBF6-C5EC-7E9BDD6A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FC2B0-8FE0-D98E-478D-938991641E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08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783D-28C3-E16C-C7DA-72D2A898C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2BB68-AE86-EBBF-79B3-FD6055986985}"/>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A2A2-44E1-22A8-7302-0C7887D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03F75-F97C-CC09-FB5C-350B9394504E}"/>
              </a:ext>
            </a:extLst>
          </p:cNvPr>
          <p:cNvSpPr>
            <a:spLocks noGrp="1"/>
          </p:cNvSpPr>
          <p:nvPr>
            <p:ph type="dt" sz="half" idx="10"/>
          </p:nvPr>
        </p:nvSpPr>
        <p:spPr/>
        <p:txBody>
          <a:bodyPr/>
          <a:lstStyle/>
          <a:p>
            <a:fld id="{FD2766A6-3C10-4AB8-86A1-BB1F0CDA7EFE}" type="datetimeFigureOut">
              <a:rPr lang="en-US" smtClean="0"/>
              <a:t>9/13/2024</a:t>
            </a:fld>
            <a:endParaRPr lang="en-US"/>
          </a:p>
        </p:txBody>
      </p:sp>
      <p:sp>
        <p:nvSpPr>
          <p:cNvPr id="6" name="Footer Placeholder 5">
            <a:extLst>
              <a:ext uri="{FF2B5EF4-FFF2-40B4-BE49-F238E27FC236}">
                <a16:creationId xmlns:a16="http://schemas.microsoft.com/office/drawing/2014/main" id="{FF917A96-3AC0-E936-2C05-DE603B86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4C1C-7B6A-A60D-6518-1B3BD7747C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274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B81B1-F5BC-F1FA-2B3A-3F562C4F588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7DFAF-96AC-1C21-0919-8B5BE82B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18368-47DE-4B4B-1D77-27BFFD5A71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9/13/2024</a:t>
            </a:fld>
            <a:endParaRPr lang="en-US" dirty="0"/>
          </a:p>
        </p:txBody>
      </p:sp>
      <p:sp>
        <p:nvSpPr>
          <p:cNvPr id="5" name="Footer Placeholder 4">
            <a:extLst>
              <a:ext uri="{FF2B5EF4-FFF2-40B4-BE49-F238E27FC236}">
                <a16:creationId xmlns:a16="http://schemas.microsoft.com/office/drawing/2014/main" id="{A21AB598-90B6-8BD1-B3EF-88B459168E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597-3DB4-B03D-5154-196DE2F9A8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7223519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8FE-36D8-2E17-09AB-0706DC33830D}"/>
              </a:ext>
            </a:extLst>
          </p:cNvPr>
          <p:cNvSpPr>
            <a:spLocks noGrp="1"/>
          </p:cNvSpPr>
          <p:nvPr>
            <p:ph type="ctrTitle"/>
          </p:nvPr>
        </p:nvSpPr>
        <p:spPr>
          <a:xfrm>
            <a:off x="838201" y="596644"/>
            <a:ext cx="10746213" cy="2496008"/>
          </a:xfrm>
        </p:spPr>
        <p:txBody>
          <a:bodyPr anchor="b">
            <a:normAutofit/>
          </a:bodyPr>
          <a:lstStyle/>
          <a:p>
            <a:r>
              <a:rPr lang="en-US" b="0" i="0" dirty="0">
                <a:solidFill>
                  <a:schemeClr val="tx1"/>
                </a:solidFill>
                <a:effectLst/>
                <a:latin typeface="FranklinGothic-Demi"/>
              </a:rPr>
              <a:t>Chapter 6</a:t>
            </a:r>
            <a:r>
              <a:rPr lang="en-US" dirty="0">
                <a:latin typeface="FranklinGothic-Demi"/>
              </a:rPr>
              <a:t>: Use Case Modeling </a:t>
            </a:r>
          </a:p>
        </p:txBody>
      </p:sp>
      <p:pic>
        <p:nvPicPr>
          <p:cNvPr id="4" name="Picture 2" descr="A logo for a university&#10;&#10;Description automatically generated">
            <a:extLst>
              <a:ext uri="{FF2B5EF4-FFF2-40B4-BE49-F238E27FC236}">
                <a16:creationId xmlns:a16="http://schemas.microsoft.com/office/drawing/2014/main" id="{290C80ED-1C87-B7AA-789C-C965D53280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357317"/>
            <a:ext cx="5224939" cy="286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3. Actors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350752" cy="4351338"/>
          </a:xfrm>
        </p:spPr>
        <p:txBody>
          <a:bodyPr>
            <a:noAutofit/>
          </a:bodyPr>
          <a:lstStyle/>
          <a:p>
            <a:pPr>
              <a:lnSpc>
                <a:spcPct val="100000"/>
              </a:lnSpc>
              <a:spcBef>
                <a:spcPts val="600"/>
              </a:spcBef>
            </a:pPr>
            <a:r>
              <a:rPr lang="en-US" sz="2200" b="0" i="0" dirty="0">
                <a:effectLst/>
                <a:latin typeface="TimesTen-Roman"/>
              </a:rPr>
              <a:t>An </a:t>
            </a:r>
            <a:r>
              <a:rPr lang="en-US" sz="2200" b="1" i="0" dirty="0">
                <a:effectLst/>
                <a:latin typeface="TimesTen-Bold"/>
              </a:rPr>
              <a:t>actor </a:t>
            </a:r>
            <a:r>
              <a:rPr lang="en-US" sz="2200" b="0" i="0" dirty="0">
                <a:effectLst/>
                <a:latin typeface="TimesTen-Roman"/>
              </a:rPr>
              <a:t>characterizes an external user (i.e., outside the system) that interacts with the system.</a:t>
            </a:r>
          </a:p>
          <a:p>
            <a:pPr>
              <a:lnSpc>
                <a:spcPct val="100000"/>
              </a:lnSpc>
              <a:spcBef>
                <a:spcPts val="600"/>
              </a:spcBef>
            </a:pPr>
            <a:r>
              <a:rPr lang="en-US" sz="2400" b="0" i="0" dirty="0">
                <a:effectLst/>
                <a:latin typeface="TimesTen-Roman"/>
              </a:rPr>
              <a:t>An actor represents a role played in the application domain, typically by a human</a:t>
            </a:r>
            <a:br>
              <a:rPr lang="en-US" sz="2400" b="0" i="0" dirty="0">
                <a:effectLst/>
                <a:latin typeface="TimesTen-Roman"/>
              </a:rPr>
            </a:br>
            <a:r>
              <a:rPr lang="en-US" sz="2400" b="0" i="0" dirty="0">
                <a:effectLst/>
                <a:latin typeface="TimesTen-Roman"/>
              </a:rPr>
              <a:t>user. In addition, an actor can be an </a:t>
            </a:r>
            <a:r>
              <a:rPr lang="en-US" sz="2200" b="1" i="0" dirty="0">
                <a:effectLst/>
                <a:latin typeface="TimesTen-Bold"/>
              </a:rPr>
              <a:t>external system, input/</a:t>
            </a:r>
            <a:r>
              <a:rPr lang="en-US" sz="2200" b="1" dirty="0">
                <a:latin typeface="TimesTen-Bold"/>
              </a:rPr>
              <a:t>output </a:t>
            </a:r>
            <a:r>
              <a:rPr lang="en-US" sz="2200" b="1" i="0" dirty="0">
                <a:effectLst/>
                <a:latin typeface="TimesTen-Bold"/>
              </a:rPr>
              <a:t>device</a:t>
            </a:r>
            <a:r>
              <a:rPr lang="en-US" sz="2200" dirty="0"/>
              <a:t>, or </a:t>
            </a:r>
            <a:r>
              <a:rPr lang="en-US" sz="2200" b="1" i="0" dirty="0">
                <a:effectLst/>
                <a:latin typeface="TimesTen-Bold"/>
              </a:rPr>
              <a:t>timer.</a:t>
            </a:r>
          </a:p>
          <a:p>
            <a:pPr>
              <a:lnSpc>
                <a:spcPct val="100000"/>
              </a:lnSpc>
              <a:spcBef>
                <a:spcPts val="600"/>
              </a:spcBef>
            </a:pPr>
            <a:r>
              <a:rPr lang="en-US" sz="2200" b="0" i="0" dirty="0">
                <a:effectLst/>
                <a:latin typeface="Segoe"/>
              </a:rPr>
              <a:t>The </a:t>
            </a:r>
            <a:r>
              <a:rPr lang="en-US" sz="2200" b="1" i="0" dirty="0">
                <a:effectLst/>
                <a:latin typeface="Segoe"/>
              </a:rPr>
              <a:t>primary actor </a:t>
            </a:r>
            <a:r>
              <a:rPr lang="en-US" sz="2200" b="0" i="0" dirty="0">
                <a:effectLst/>
                <a:latin typeface="Segoe"/>
              </a:rPr>
              <a:t>initiates the use case with input from </a:t>
            </a:r>
            <a:r>
              <a:rPr lang="en-US" sz="2200" b="0" i="0" dirty="0">
                <a:effectLst/>
                <a:latin typeface="TimesTen-Roman"/>
              </a:rPr>
              <a:t>the primary actor</a:t>
            </a:r>
            <a:r>
              <a:rPr lang="en-US" sz="2200" b="0" i="0" dirty="0">
                <a:effectLst/>
                <a:latin typeface="Segoe"/>
              </a:rPr>
              <a:t> and derives the main value from it</a:t>
            </a:r>
            <a:r>
              <a:rPr lang="en-US" sz="2200" b="0" i="0" dirty="0" smtClean="0">
                <a:effectLst/>
                <a:latin typeface="Segoe"/>
              </a:rPr>
              <a:t>.</a:t>
            </a:r>
          </a:p>
          <a:p>
            <a:pPr>
              <a:lnSpc>
                <a:spcPct val="100000"/>
              </a:lnSpc>
              <a:spcBef>
                <a:spcPts val="600"/>
              </a:spcBef>
            </a:pPr>
            <a:r>
              <a:rPr lang="en-US" sz="2200" b="0" i="0" dirty="0" smtClean="0">
                <a:effectLst/>
                <a:latin typeface="TimesTen-Roman"/>
              </a:rPr>
              <a:t>Other </a:t>
            </a:r>
            <a:r>
              <a:rPr lang="en-US" sz="2200" b="0" i="0" dirty="0">
                <a:effectLst/>
                <a:latin typeface="TimesTen-Roman"/>
              </a:rPr>
              <a:t>actors</a:t>
            </a:r>
            <a:r>
              <a:rPr lang="en-US" sz="2200" dirty="0"/>
              <a:t> are </a:t>
            </a:r>
            <a:r>
              <a:rPr lang="en-US" sz="2200" b="1" i="0" dirty="0">
                <a:effectLst/>
                <a:latin typeface="TimesTen-Bold"/>
              </a:rPr>
              <a:t>secondary actors</a:t>
            </a:r>
            <a:r>
              <a:rPr lang="en-US" sz="2200" b="0" i="0" dirty="0">
                <a:effectLst/>
                <a:latin typeface="TimesTen-Roman"/>
              </a:rPr>
              <a:t> that can participate in the use case. </a:t>
            </a:r>
            <a:r>
              <a:rPr lang="en-US" sz="2200" b="0" i="0" dirty="0">
                <a:effectLst/>
                <a:latin typeface="Segoe"/>
              </a:rPr>
              <a:t>Other software systems often serve as secondary actors, contributing behind the scenes to the use case execution.</a:t>
            </a:r>
            <a:r>
              <a:rPr lang="en-US" sz="2200" dirty="0"/>
              <a:t> </a:t>
            </a:r>
          </a:p>
          <a:p>
            <a:pPr>
              <a:lnSpc>
                <a:spcPct val="100000"/>
              </a:lnSpc>
              <a:spcBef>
                <a:spcPts val="600"/>
              </a:spcBef>
            </a:pPr>
            <a:r>
              <a:rPr lang="en-US" sz="2200" dirty="0"/>
              <a:t>The relationship between an actor and a use case is an </a:t>
            </a:r>
            <a:r>
              <a:rPr lang="en-US" sz="2200" b="1" dirty="0"/>
              <a:t>association (</a:t>
            </a:r>
            <a:r>
              <a:rPr lang="en-US" sz="2200" dirty="0"/>
              <a:t>with/without an arrow</a:t>
            </a:r>
            <a:r>
              <a:rPr lang="en-US" sz="2200" b="1" dirty="0"/>
              <a:t>)</a:t>
            </a:r>
            <a:r>
              <a:rPr lang="en-US" sz="2200" dirty="0"/>
              <a:t>. </a:t>
            </a:r>
          </a:p>
          <a:p>
            <a:pPr>
              <a:lnSpc>
                <a:spcPct val="100000"/>
              </a:lnSpc>
              <a:spcBef>
                <a:spcPts val="600"/>
              </a:spcBef>
            </a:pPr>
            <a:r>
              <a:rPr lang="en-US" sz="2200" b="0" i="0" dirty="0">
                <a:effectLst/>
                <a:latin typeface="Segoe"/>
              </a:rPr>
              <a:t>An arrow from an actor to a use case indicates that he is the </a:t>
            </a:r>
            <a:r>
              <a:rPr lang="en-US" sz="2200" b="1" i="1" dirty="0">
                <a:effectLst/>
                <a:latin typeface="Segoe-Italic"/>
              </a:rPr>
              <a:t>primary actor </a:t>
            </a:r>
            <a:r>
              <a:rPr lang="en-US" sz="2200" b="0" i="0" dirty="0">
                <a:effectLst/>
                <a:latin typeface="Segoe"/>
              </a:rPr>
              <a:t>for the use case. An arrow goes from a use case to a </a:t>
            </a:r>
            <a:r>
              <a:rPr lang="en-US" sz="2200" b="1" i="1" dirty="0">
                <a:effectLst/>
                <a:latin typeface="Segoe-Italic"/>
              </a:rPr>
              <a:t>secondary actor.</a:t>
            </a:r>
            <a:endParaRPr lang="en-US" sz="2200" dirty="0">
              <a:latin typeface="TimesTen-Roman"/>
            </a:endParaRPr>
          </a:p>
        </p:txBody>
      </p:sp>
    </p:spTree>
    <p:extLst>
      <p:ext uri="{BB962C8B-B14F-4D97-AF65-F5344CB8AC3E}">
        <p14:creationId xmlns:p14="http://schemas.microsoft.com/office/powerpoint/2010/main" val="196444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3. Actors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350752" cy="4351338"/>
          </a:xfrm>
        </p:spPr>
        <p:txBody>
          <a:bodyPr>
            <a:noAutofit/>
          </a:bodyPr>
          <a:lstStyle/>
          <a:p>
            <a:pPr>
              <a:lnSpc>
                <a:spcPct val="100000"/>
              </a:lnSpc>
              <a:spcBef>
                <a:spcPts val="600"/>
              </a:spcBef>
            </a:pPr>
            <a:r>
              <a:rPr lang="en-US" sz="2200" dirty="0"/>
              <a:t/>
            </a:r>
            <a:br>
              <a:rPr lang="en-US" sz="2200" dirty="0"/>
            </a:br>
            <a:r>
              <a:rPr lang="en-US" sz="2200" dirty="0"/>
              <a:t/>
            </a:r>
            <a:br>
              <a:rPr lang="en-US" sz="2200" dirty="0"/>
            </a:br>
            <a:r>
              <a:rPr lang="en-US" sz="2200" dirty="0"/>
              <a:t/>
            </a:r>
            <a:br>
              <a:rPr lang="en-US" sz="2200" dirty="0"/>
            </a:br>
            <a:endParaRPr lang="en-US" sz="2200" b="1" i="0" dirty="0">
              <a:solidFill>
                <a:srgbClr val="000000"/>
              </a:solidFill>
              <a:effectLst/>
              <a:latin typeface="TimesTen-Bold"/>
            </a:endParaRPr>
          </a:p>
          <a:p>
            <a:pPr>
              <a:lnSpc>
                <a:spcPct val="110000"/>
              </a:lnSpc>
            </a:pPr>
            <a:endParaRPr lang="en-US" sz="2200" dirty="0">
              <a:solidFill>
                <a:srgbClr val="000000"/>
              </a:solidFill>
              <a:latin typeface="TimesTen-Roman"/>
            </a:endParaRPr>
          </a:p>
        </p:txBody>
      </p:sp>
      <p:pic>
        <p:nvPicPr>
          <p:cNvPr id="5" name="Picture 4">
            <a:extLst>
              <a:ext uri="{FF2B5EF4-FFF2-40B4-BE49-F238E27FC236}">
                <a16:creationId xmlns:a16="http://schemas.microsoft.com/office/drawing/2014/main" id="{031CE6C9-C595-3266-9FF9-54FAE9934460}"/>
              </a:ext>
            </a:extLst>
          </p:cNvPr>
          <p:cNvPicPr>
            <a:picLocks noChangeAspect="1"/>
          </p:cNvPicPr>
          <p:nvPr/>
        </p:nvPicPr>
        <p:blipFill>
          <a:blip r:embed="rId3"/>
          <a:stretch>
            <a:fillRect/>
          </a:stretch>
        </p:blipFill>
        <p:spPr>
          <a:xfrm>
            <a:off x="316528" y="1976714"/>
            <a:ext cx="6394154" cy="4163673"/>
          </a:xfrm>
          <a:prstGeom prst="rect">
            <a:avLst/>
          </a:prstGeom>
        </p:spPr>
      </p:pic>
      <p:pic>
        <p:nvPicPr>
          <p:cNvPr id="7" name="Picture 6">
            <a:extLst>
              <a:ext uri="{FF2B5EF4-FFF2-40B4-BE49-F238E27FC236}">
                <a16:creationId xmlns:a16="http://schemas.microsoft.com/office/drawing/2014/main" id="{1B78EAF2-4353-16B6-CBEB-8F02B1C60632}"/>
              </a:ext>
            </a:extLst>
          </p:cNvPr>
          <p:cNvPicPr>
            <a:picLocks noChangeAspect="1"/>
          </p:cNvPicPr>
          <p:nvPr/>
        </p:nvPicPr>
        <p:blipFill>
          <a:blip r:embed="rId4"/>
          <a:stretch>
            <a:fillRect/>
          </a:stretch>
        </p:blipFill>
        <p:spPr>
          <a:xfrm>
            <a:off x="6833528" y="2701851"/>
            <a:ext cx="5232577" cy="3248375"/>
          </a:xfrm>
          <a:prstGeom prst="rect">
            <a:avLst/>
          </a:prstGeom>
        </p:spPr>
      </p:pic>
    </p:spTree>
    <p:extLst>
      <p:ext uri="{BB962C8B-B14F-4D97-AF65-F5344CB8AC3E}">
        <p14:creationId xmlns:p14="http://schemas.microsoft.com/office/powerpoint/2010/main" val="36232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Relationships between Actors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350752" cy="4351338"/>
          </a:xfrm>
        </p:spPr>
        <p:txBody>
          <a:bodyPr>
            <a:noAutofit/>
          </a:bodyPr>
          <a:lstStyle/>
          <a:p>
            <a:pPr>
              <a:lnSpc>
                <a:spcPct val="100000"/>
              </a:lnSpc>
              <a:spcBef>
                <a:spcPts val="600"/>
              </a:spcBef>
            </a:pPr>
            <a:r>
              <a:rPr lang="en-US" sz="2200" b="0" i="0" dirty="0">
                <a:effectLst/>
                <a:latin typeface="TimesTen-Roman"/>
              </a:rPr>
              <a:t> A human user can play two or more independent roles, this is represented by a different actor for each role. </a:t>
            </a:r>
          </a:p>
          <a:p>
            <a:pPr>
              <a:lnSpc>
                <a:spcPct val="100000"/>
              </a:lnSpc>
              <a:spcBef>
                <a:spcPts val="600"/>
              </a:spcBef>
            </a:pPr>
            <a:r>
              <a:rPr lang="en-US" sz="2200" dirty="0">
                <a:latin typeface="TimesTen-Roman"/>
              </a:rPr>
              <a:t>D</a:t>
            </a:r>
            <a:r>
              <a:rPr lang="en-US" sz="2200" b="0" i="0" dirty="0">
                <a:effectLst/>
                <a:latin typeface="TimesTen-Roman"/>
              </a:rPr>
              <a:t>ifferent actors might have some roles in common but other roles that are different. In this situation, the actors can be generalized, so that the common part of their roles is captured as a generalized </a:t>
            </a:r>
            <a:r>
              <a:rPr lang="en-US" sz="2200" dirty="0">
                <a:latin typeface="TimesTen-Roman"/>
              </a:rPr>
              <a:t>actor</a:t>
            </a:r>
            <a:r>
              <a:rPr lang="en-US" sz="2200" b="0" i="0" dirty="0">
                <a:effectLst/>
                <a:latin typeface="TimesTen-Roman"/>
              </a:rPr>
              <a:t>, and the different parts by specialized actors. </a:t>
            </a:r>
          </a:p>
          <a:p>
            <a:pPr>
              <a:lnSpc>
                <a:spcPct val="100000"/>
              </a:lnSpc>
              <a:spcBef>
                <a:spcPts val="600"/>
              </a:spcBef>
            </a:pPr>
            <a:r>
              <a:rPr lang="en-US" sz="2200" b="0" i="0" dirty="0">
                <a:effectLst/>
                <a:latin typeface="Inter"/>
              </a:rPr>
              <a:t>Generalization of an actor means that one actor can inherit the role of the other actor</a:t>
            </a:r>
            <a:endParaRPr lang="en-US" sz="2200" b="0" i="0" dirty="0">
              <a:effectLst/>
              <a:latin typeface="TimesTen-Roman"/>
            </a:endParaRPr>
          </a:p>
          <a:p>
            <a:pPr>
              <a:lnSpc>
                <a:spcPct val="100000"/>
              </a:lnSpc>
              <a:spcBef>
                <a:spcPts val="600"/>
              </a:spcBef>
            </a:pPr>
            <a:endParaRPr lang="en-US" sz="2200" dirty="0">
              <a:latin typeface="TimesTen-Roman"/>
            </a:endParaRPr>
          </a:p>
          <a:p>
            <a:pPr marL="0" indent="0">
              <a:lnSpc>
                <a:spcPct val="100000"/>
              </a:lnSpc>
              <a:spcBef>
                <a:spcPts val="600"/>
              </a:spcBef>
              <a:buNone/>
            </a:pPr>
            <a:r>
              <a:rPr lang="en-US" sz="1100" dirty="0"/>
              <a:t/>
            </a:r>
            <a:br>
              <a:rPr lang="en-US" sz="1100" dirty="0"/>
            </a:br>
            <a:r>
              <a:rPr lang="en-US" sz="1600" dirty="0"/>
              <a:t/>
            </a:r>
            <a:br>
              <a:rPr lang="en-US" sz="1600" dirty="0"/>
            </a:br>
            <a:r>
              <a:rPr lang="en-US" sz="2200" dirty="0"/>
              <a:t/>
            </a:r>
            <a:br>
              <a:rPr lang="en-US" sz="2200" dirty="0"/>
            </a:br>
            <a:r>
              <a:rPr lang="en-US" sz="2200" dirty="0"/>
              <a:t/>
            </a:r>
            <a:br>
              <a:rPr lang="en-US" sz="2200" dirty="0"/>
            </a:br>
            <a:r>
              <a:rPr lang="en-US" sz="2200" dirty="0"/>
              <a:t/>
            </a:r>
            <a:br>
              <a:rPr lang="en-US" sz="2200" dirty="0"/>
            </a:br>
            <a:endParaRPr lang="en-US" sz="2200" b="1" i="0" dirty="0">
              <a:effectLst/>
              <a:latin typeface="TimesTen-Bold"/>
            </a:endParaRPr>
          </a:p>
          <a:p>
            <a:pPr>
              <a:lnSpc>
                <a:spcPct val="110000"/>
              </a:lnSpc>
            </a:pPr>
            <a:endParaRPr lang="en-US" sz="2200" dirty="0">
              <a:latin typeface="TimesTen-Roman"/>
            </a:endParaRPr>
          </a:p>
        </p:txBody>
      </p:sp>
      <p:pic>
        <p:nvPicPr>
          <p:cNvPr id="8" name="Picture 7">
            <a:extLst>
              <a:ext uri="{FF2B5EF4-FFF2-40B4-BE49-F238E27FC236}">
                <a16:creationId xmlns:a16="http://schemas.microsoft.com/office/drawing/2014/main" id="{75ABD41B-4D02-D26E-DE12-C16D4DD5AB8B}"/>
              </a:ext>
            </a:extLst>
          </p:cNvPr>
          <p:cNvPicPr>
            <a:picLocks noChangeAspect="1"/>
          </p:cNvPicPr>
          <p:nvPr/>
        </p:nvPicPr>
        <p:blipFill>
          <a:blip r:embed="rId3"/>
          <a:stretch>
            <a:fillRect/>
          </a:stretch>
        </p:blipFill>
        <p:spPr>
          <a:xfrm>
            <a:off x="669036" y="4143853"/>
            <a:ext cx="5088995" cy="2457320"/>
          </a:xfrm>
          <a:prstGeom prst="rect">
            <a:avLst/>
          </a:prstGeom>
        </p:spPr>
      </p:pic>
      <p:pic>
        <p:nvPicPr>
          <p:cNvPr id="10" name="Picture 9">
            <a:extLst>
              <a:ext uri="{FF2B5EF4-FFF2-40B4-BE49-F238E27FC236}">
                <a16:creationId xmlns:a16="http://schemas.microsoft.com/office/drawing/2014/main" id="{80C9A590-7C9E-DE63-DCCC-FBECBD2F1352}"/>
              </a:ext>
            </a:extLst>
          </p:cNvPr>
          <p:cNvPicPr>
            <a:picLocks noChangeAspect="1"/>
          </p:cNvPicPr>
          <p:nvPr/>
        </p:nvPicPr>
        <p:blipFill>
          <a:blip r:embed="rId4"/>
          <a:stretch>
            <a:fillRect/>
          </a:stretch>
        </p:blipFill>
        <p:spPr>
          <a:xfrm>
            <a:off x="7275443" y="4001294"/>
            <a:ext cx="3849955" cy="2820775"/>
          </a:xfrm>
          <a:prstGeom prst="rect">
            <a:avLst/>
          </a:prstGeom>
        </p:spPr>
      </p:pic>
    </p:spTree>
    <p:extLst>
      <p:ext uri="{BB962C8B-B14F-4D97-AF65-F5344CB8AC3E}">
        <p14:creationId xmlns:p14="http://schemas.microsoft.com/office/powerpoint/2010/main" val="1616423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Identify Actor</a:t>
            </a:r>
            <a:endParaRPr lang="en-US" sz="60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350752" cy="4351338"/>
          </a:xfrm>
        </p:spPr>
        <p:txBody>
          <a:bodyPr>
            <a:noAutofit/>
          </a:bodyPr>
          <a:lstStyle/>
          <a:p>
            <a:pPr algn="l">
              <a:buFont typeface="Arial" panose="020B0604020202020204" pitchFamily="34" charset="0"/>
              <a:buChar char="•"/>
            </a:pPr>
            <a:r>
              <a:rPr lang="en-US" sz="2200" b="0" i="0" dirty="0">
                <a:effectLst/>
                <a:latin typeface="open sans" panose="020B0606030504020204" pitchFamily="34" charset="0"/>
              </a:rPr>
              <a:t>Who uses the system?</a:t>
            </a:r>
          </a:p>
          <a:p>
            <a:pPr algn="l">
              <a:buFont typeface="Arial" panose="020B0604020202020204" pitchFamily="34" charset="0"/>
              <a:buChar char="•"/>
            </a:pPr>
            <a:r>
              <a:rPr lang="en-US" sz="2200" b="0" i="0" dirty="0">
                <a:effectLst/>
                <a:latin typeface="open sans" panose="020B0606030504020204" pitchFamily="34" charset="0"/>
              </a:rPr>
              <a:t>Who installs the system?</a:t>
            </a:r>
          </a:p>
          <a:p>
            <a:pPr algn="l">
              <a:buFont typeface="Arial" panose="020B0604020202020204" pitchFamily="34" charset="0"/>
              <a:buChar char="•"/>
            </a:pPr>
            <a:r>
              <a:rPr lang="en-US" sz="2200" b="0" i="0" dirty="0">
                <a:effectLst/>
                <a:latin typeface="open sans" panose="020B0606030504020204" pitchFamily="34" charset="0"/>
              </a:rPr>
              <a:t>Who starts up the system?</a:t>
            </a:r>
          </a:p>
          <a:p>
            <a:pPr algn="l">
              <a:buFont typeface="Arial" panose="020B0604020202020204" pitchFamily="34" charset="0"/>
              <a:buChar char="•"/>
            </a:pPr>
            <a:r>
              <a:rPr lang="en-US" sz="2200" b="0" i="0" dirty="0">
                <a:effectLst/>
                <a:latin typeface="open sans" panose="020B0606030504020204" pitchFamily="34" charset="0"/>
              </a:rPr>
              <a:t>Who maintains the system?</a:t>
            </a:r>
          </a:p>
          <a:p>
            <a:pPr algn="l">
              <a:buFont typeface="Arial" panose="020B0604020202020204" pitchFamily="34" charset="0"/>
              <a:buChar char="•"/>
            </a:pPr>
            <a:r>
              <a:rPr lang="en-US" sz="2200" b="0" i="0" dirty="0">
                <a:effectLst/>
                <a:latin typeface="open sans" panose="020B0606030504020204" pitchFamily="34" charset="0"/>
              </a:rPr>
              <a:t>Who shuts down the system?</a:t>
            </a:r>
          </a:p>
          <a:p>
            <a:pPr algn="l">
              <a:buFont typeface="Arial" panose="020B0604020202020204" pitchFamily="34" charset="0"/>
              <a:buChar char="•"/>
            </a:pPr>
            <a:r>
              <a:rPr lang="en-US" sz="2200" b="0" i="0" dirty="0">
                <a:effectLst/>
                <a:latin typeface="open sans" panose="020B0606030504020204" pitchFamily="34" charset="0"/>
              </a:rPr>
              <a:t>What other systems use this system?</a:t>
            </a:r>
          </a:p>
          <a:p>
            <a:pPr algn="l">
              <a:buFont typeface="Arial" panose="020B0604020202020204" pitchFamily="34" charset="0"/>
              <a:buChar char="•"/>
            </a:pPr>
            <a:r>
              <a:rPr lang="en-US" sz="2200" b="0" i="0" dirty="0">
                <a:effectLst/>
                <a:latin typeface="open sans" panose="020B0606030504020204" pitchFamily="34" charset="0"/>
              </a:rPr>
              <a:t>Who gets information from this system?</a:t>
            </a:r>
          </a:p>
          <a:p>
            <a:pPr algn="l">
              <a:buFont typeface="Arial" panose="020B0604020202020204" pitchFamily="34" charset="0"/>
              <a:buChar char="•"/>
            </a:pPr>
            <a:r>
              <a:rPr lang="en-US" sz="2200" b="0" i="0" dirty="0">
                <a:effectLst/>
                <a:latin typeface="open sans" panose="020B0606030504020204" pitchFamily="34" charset="0"/>
              </a:rPr>
              <a:t>Who provides information to the system?</a:t>
            </a:r>
          </a:p>
          <a:p>
            <a:pPr algn="l">
              <a:buFont typeface="Arial" panose="020B0604020202020204" pitchFamily="34" charset="0"/>
              <a:buChar char="•"/>
            </a:pPr>
            <a:r>
              <a:rPr lang="en-US" sz="2200" b="0" i="0" dirty="0">
                <a:effectLst/>
                <a:latin typeface="open sans" panose="020B0606030504020204" pitchFamily="34" charset="0"/>
              </a:rPr>
              <a:t>Does anything happen automatically at the present time?</a:t>
            </a:r>
            <a:r>
              <a:rPr lang="en-US" sz="2200" dirty="0"/>
              <a:t/>
            </a:r>
            <a:br>
              <a:rPr lang="en-US" sz="2200" dirty="0"/>
            </a:br>
            <a:endParaRPr lang="en-US" sz="2200" b="1" i="0" dirty="0">
              <a:effectLst/>
              <a:latin typeface="TimesTen-Bold"/>
            </a:endParaRPr>
          </a:p>
          <a:p>
            <a:pPr>
              <a:lnSpc>
                <a:spcPct val="110000"/>
              </a:lnSpc>
            </a:pPr>
            <a:endParaRPr lang="en-US" sz="2200" dirty="0">
              <a:latin typeface="TimesTen-Roman"/>
            </a:endParaRPr>
          </a:p>
        </p:txBody>
      </p:sp>
    </p:spTree>
    <p:extLst>
      <p:ext uri="{BB962C8B-B14F-4D97-AF65-F5344CB8AC3E}">
        <p14:creationId xmlns:p14="http://schemas.microsoft.com/office/powerpoint/2010/main" val="1880033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4. Identifying use cases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853928" cy="4351338"/>
          </a:xfrm>
        </p:spPr>
        <p:txBody>
          <a:bodyPr>
            <a:noAutofit/>
          </a:bodyPr>
          <a:lstStyle/>
          <a:p>
            <a:pPr>
              <a:lnSpc>
                <a:spcPct val="100000"/>
              </a:lnSpc>
              <a:spcBef>
                <a:spcPts val="600"/>
              </a:spcBef>
              <a:buFont typeface="Wingdings" panose="05000000000000000000" pitchFamily="2" charset="2"/>
              <a:buChar char="v"/>
            </a:pPr>
            <a:r>
              <a:rPr lang="en-US" sz="2200" b="0" i="0" dirty="0">
                <a:effectLst/>
                <a:latin typeface="TimesTen-Roman"/>
              </a:rPr>
              <a:t> To determine the use cases in the system, it is useful to start by considering the actors and the interactions they have </a:t>
            </a:r>
            <a:r>
              <a:rPr lang="en-US" sz="2200" dirty="0">
                <a:latin typeface="TimesTen-Roman"/>
              </a:rPr>
              <a:t>with the system.</a:t>
            </a:r>
          </a:p>
          <a:p>
            <a:pPr>
              <a:lnSpc>
                <a:spcPct val="100000"/>
              </a:lnSpc>
              <a:spcBef>
                <a:spcPts val="600"/>
              </a:spcBef>
              <a:buFont typeface="Wingdings" panose="05000000000000000000" pitchFamily="2" charset="2"/>
              <a:buChar char="v"/>
            </a:pPr>
            <a:r>
              <a:rPr lang="en-US" sz="2200" dirty="0">
                <a:latin typeface="TimesTen-Roman"/>
              </a:rPr>
              <a:t> The following questions can be asked to identify use cases, once your actors have been identified :</a:t>
            </a:r>
          </a:p>
          <a:p>
            <a:pPr lvl="1"/>
            <a:r>
              <a:rPr lang="en-US" sz="2200" dirty="0">
                <a:latin typeface="TimesTen-Roman"/>
              </a:rPr>
              <a:t>What functions will the actor want from the system?</a:t>
            </a:r>
          </a:p>
          <a:p>
            <a:pPr lvl="1"/>
            <a:r>
              <a:rPr lang="en-US" sz="2200" dirty="0">
                <a:latin typeface="TimesTen-Roman"/>
              </a:rPr>
              <a:t>Does the system store information? What actors will create, read, update, or delete this information?</a:t>
            </a:r>
          </a:p>
          <a:p>
            <a:pPr lvl="1"/>
            <a:r>
              <a:rPr lang="en-US" sz="2200" dirty="0">
                <a:latin typeface="TimesTen-Roman"/>
              </a:rPr>
              <a:t>Does the system need to notify an actor about changes in the internal state?</a:t>
            </a:r>
          </a:p>
          <a:p>
            <a:pPr lvl="1"/>
            <a:r>
              <a:rPr lang="en-US" sz="2200" dirty="0">
                <a:latin typeface="TimesTen-Roman"/>
              </a:rPr>
              <a:t>Are there any external events the system must know about? What actor informs the system of those events?</a:t>
            </a:r>
            <a:br>
              <a:rPr lang="en-US" sz="2200" dirty="0">
                <a:latin typeface="TimesTen-Roman"/>
              </a:rPr>
            </a:br>
            <a:endParaRPr lang="en-US" sz="2200" dirty="0">
              <a:latin typeface="TimesTen-Roman"/>
            </a:endParaRPr>
          </a:p>
          <a:p>
            <a:pPr marL="0" indent="0">
              <a:lnSpc>
                <a:spcPct val="100000"/>
              </a:lnSpc>
              <a:spcBef>
                <a:spcPts val="600"/>
              </a:spcBef>
              <a:buNone/>
            </a:pP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b="1" i="0" dirty="0">
              <a:effectLst/>
              <a:latin typeface="TimesTen-Bold"/>
            </a:endParaRPr>
          </a:p>
          <a:p>
            <a:pPr>
              <a:lnSpc>
                <a:spcPct val="110000"/>
              </a:lnSpc>
            </a:pPr>
            <a:endParaRPr lang="en-US" sz="2200" dirty="0">
              <a:latin typeface="TimesTen-Roman"/>
            </a:endParaRPr>
          </a:p>
        </p:txBody>
      </p:sp>
      <p:sp>
        <p:nvSpPr>
          <p:cNvPr id="6" name="Content Placeholder 2">
            <a:extLst>
              <a:ext uri="{FF2B5EF4-FFF2-40B4-BE49-F238E27FC236}">
                <a16:creationId xmlns:a16="http://schemas.microsoft.com/office/drawing/2014/main" id="{0A8D15DA-BC4B-8E45-AB98-DCA461238EDF}"/>
              </a:ext>
            </a:extLst>
          </p:cNvPr>
          <p:cNvSpPr txBox="1">
            <a:spLocks/>
          </p:cNvSpPr>
          <p:nvPr/>
        </p:nvSpPr>
        <p:spPr>
          <a:xfrm>
            <a:off x="92967" y="5663893"/>
            <a:ext cx="6655704" cy="1026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names of use cases are always written in the form of a verb followed by an object.</a:t>
            </a:r>
          </a:p>
        </p:txBody>
      </p:sp>
      <p:sp>
        <p:nvSpPr>
          <p:cNvPr id="7" name="Content Placeholder 2">
            <a:extLst>
              <a:ext uri="{FF2B5EF4-FFF2-40B4-BE49-F238E27FC236}">
                <a16:creationId xmlns:a16="http://schemas.microsoft.com/office/drawing/2014/main" id="{0A8D15DA-BC4B-8E45-AB98-DCA461238EDF}"/>
              </a:ext>
            </a:extLst>
          </p:cNvPr>
          <p:cNvSpPr txBox="1">
            <a:spLocks/>
          </p:cNvSpPr>
          <p:nvPr/>
        </p:nvSpPr>
        <p:spPr>
          <a:xfrm>
            <a:off x="7269019" y="5682360"/>
            <a:ext cx="4538668" cy="1026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User management</a:t>
            </a:r>
          </a:p>
          <a:p>
            <a:r>
              <a:rPr lang="en-US" dirty="0" smtClean="0"/>
              <a:t>=&gt; Manage users</a:t>
            </a:r>
          </a:p>
        </p:txBody>
      </p:sp>
    </p:spTree>
    <p:extLst>
      <p:ext uri="{BB962C8B-B14F-4D97-AF65-F5344CB8AC3E}">
        <p14:creationId xmlns:p14="http://schemas.microsoft.com/office/powerpoint/2010/main" val="4083298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5. Use case relationships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853928" cy="4351338"/>
          </a:xfrm>
        </p:spPr>
        <p:txBody>
          <a:bodyPr>
            <a:noAutofit/>
          </a:bodyPr>
          <a:lstStyle/>
          <a:p>
            <a:pPr>
              <a:lnSpc>
                <a:spcPct val="100000"/>
              </a:lnSpc>
              <a:spcBef>
                <a:spcPts val="600"/>
              </a:spcBef>
            </a:pPr>
            <a:r>
              <a:rPr lang="en-US" sz="2200" dirty="0">
                <a:latin typeface="TimesTen-Roman"/>
              </a:rPr>
              <a:t> </a:t>
            </a:r>
            <a:r>
              <a:rPr lang="en-US" sz="2200" b="0" i="0" dirty="0">
                <a:effectLst/>
                <a:latin typeface="TimesTen-Roman"/>
              </a:rPr>
              <a:t>When use cases get too complex, dependencies between use cases can be defined by using the </a:t>
            </a:r>
            <a:r>
              <a:rPr lang="en-US" sz="2200" b="0" i="1" dirty="0">
                <a:effectLst/>
                <a:latin typeface="TimesTen-Italic"/>
              </a:rPr>
              <a:t>include,</a:t>
            </a:r>
            <a:r>
              <a:rPr lang="en-US" sz="2200" b="0" i="0" dirty="0">
                <a:effectLst/>
                <a:latin typeface="TimesTen-Roman"/>
              </a:rPr>
              <a:t> </a:t>
            </a:r>
            <a:r>
              <a:rPr lang="en-US" sz="2200" b="0" i="1" dirty="0">
                <a:effectLst/>
                <a:latin typeface="TimesTen-Italic"/>
              </a:rPr>
              <a:t>extend, and </a:t>
            </a:r>
            <a:r>
              <a:rPr lang="en-US" sz="2200" b="0" i="1" dirty="0">
                <a:effectLst/>
                <a:latin typeface="TimesTen-Roman"/>
              </a:rPr>
              <a:t>generalization</a:t>
            </a:r>
            <a:r>
              <a:rPr lang="en-US" sz="2200" i="1" dirty="0"/>
              <a:t> </a:t>
            </a:r>
            <a:r>
              <a:rPr lang="en-US" sz="2200" b="0" i="0" dirty="0">
                <a:effectLst/>
                <a:latin typeface="TimesTen-Roman"/>
              </a:rPr>
              <a:t>relationships.</a:t>
            </a:r>
          </a:p>
          <a:p>
            <a:pPr>
              <a:lnSpc>
                <a:spcPct val="100000"/>
              </a:lnSpc>
              <a:spcBef>
                <a:spcPts val="600"/>
              </a:spcBef>
            </a:pPr>
            <a:r>
              <a:rPr lang="en-US" sz="2200" b="0" i="1" dirty="0">
                <a:effectLst/>
                <a:latin typeface="TimesTen-Italic"/>
              </a:rPr>
              <a:t>Use case generalization </a:t>
            </a:r>
            <a:r>
              <a:rPr lang="en-US" sz="2200" b="0" i="0" dirty="0">
                <a:effectLst/>
                <a:latin typeface="TimesTen-Roman"/>
              </a:rPr>
              <a:t>is similar to the extended relationship because it is also used for addressing variations. However, users often find the concept of use case generalization confusing.</a:t>
            </a:r>
            <a:endParaRPr lang="en-US" sz="2200" dirty="0">
              <a:latin typeface="TimesTen-Roman"/>
            </a:endParaRPr>
          </a:p>
          <a:p>
            <a:pPr marL="0" indent="0">
              <a:lnSpc>
                <a:spcPct val="100000"/>
              </a:lnSpc>
              <a:spcBef>
                <a:spcPts val="600"/>
              </a:spcBef>
              <a:buNone/>
            </a:pP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b="1" i="0" dirty="0">
              <a:effectLst/>
              <a:latin typeface="TimesTen-Bold"/>
            </a:endParaRPr>
          </a:p>
          <a:p>
            <a:pPr>
              <a:lnSpc>
                <a:spcPct val="110000"/>
              </a:lnSpc>
            </a:pPr>
            <a:endParaRPr lang="en-US" sz="2200" dirty="0">
              <a:latin typeface="TimesTen-Roman"/>
            </a:endParaRPr>
          </a:p>
        </p:txBody>
      </p:sp>
    </p:spTree>
    <p:extLst>
      <p:ext uri="{BB962C8B-B14F-4D97-AF65-F5344CB8AC3E}">
        <p14:creationId xmlns:p14="http://schemas.microsoft.com/office/powerpoint/2010/main" val="509572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5.1 The include relationship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853928" cy="4351338"/>
          </a:xfrm>
        </p:spPr>
        <p:txBody>
          <a:bodyPr>
            <a:noAutofit/>
          </a:bodyPr>
          <a:lstStyle/>
          <a:p>
            <a:pPr>
              <a:lnSpc>
                <a:spcPct val="100000"/>
              </a:lnSpc>
              <a:spcBef>
                <a:spcPts val="600"/>
              </a:spcBef>
            </a:pPr>
            <a:r>
              <a:rPr lang="en-US" sz="2200" dirty="0" smtClean="0">
                <a:latin typeface="TimesTen-Roman"/>
              </a:rPr>
              <a:t>Use case include is a directed relationship between two use cases which is used to show that behavior of the included use case (the addition) is inserted into the behavior of the including (the base) use case.</a:t>
            </a:r>
          </a:p>
          <a:p>
            <a:pPr>
              <a:lnSpc>
                <a:spcPct val="100000"/>
              </a:lnSpc>
              <a:spcBef>
                <a:spcPts val="600"/>
              </a:spcBef>
            </a:pPr>
            <a:r>
              <a:rPr lang="en-US" sz="2200" dirty="0" smtClean="0">
                <a:latin typeface="TimesTen-Roman"/>
              </a:rPr>
              <a:t>Some </a:t>
            </a:r>
            <a:r>
              <a:rPr lang="en-US" sz="2200" dirty="0">
                <a:latin typeface="TimesTen-Roman"/>
              </a:rPr>
              <a:t>use cases can have common sequences of interactions that reflect functionality that is common to more than one use case. A common interaction sequence can be extracted from several of the original use cases and made into a new use case, which is called an inclusion use case. </a:t>
            </a:r>
          </a:p>
          <a:p>
            <a:pPr>
              <a:lnSpc>
                <a:spcPct val="100000"/>
              </a:lnSpc>
              <a:spcBef>
                <a:spcPts val="600"/>
              </a:spcBef>
            </a:pPr>
            <a:r>
              <a:rPr lang="en-US" sz="2200" dirty="0">
                <a:latin typeface="TimesTen-Roman"/>
              </a:rPr>
              <a:t>When this common functionality is separated into an inclusion use case, this use case can now be reused by other use cases. </a:t>
            </a:r>
          </a:p>
          <a:p>
            <a:pPr>
              <a:lnSpc>
                <a:spcPct val="100000"/>
              </a:lnSpc>
              <a:spcBef>
                <a:spcPts val="600"/>
              </a:spcBef>
            </a:pPr>
            <a:r>
              <a:rPr lang="en-US" sz="2200" dirty="0">
                <a:latin typeface="TimesTen-Roman"/>
              </a:rPr>
              <a:t>Inclusion use cases always reflect functionality that is common to more than one use case. When this common functionality is separated into an inclusion use case, the inclusion use case can be reused by several base (executable) use cases.</a:t>
            </a:r>
          </a:p>
          <a:p>
            <a:pPr>
              <a:lnSpc>
                <a:spcPct val="100000"/>
              </a:lnSpc>
              <a:spcBef>
                <a:spcPts val="600"/>
              </a:spcBef>
            </a:pPr>
            <a:r>
              <a:rPr lang="en-US" sz="1100" dirty="0">
                <a:latin typeface="TimesTen-Roman"/>
              </a:rPr>
              <a:t/>
            </a:r>
            <a:br>
              <a:rPr lang="en-US" sz="1100" dirty="0">
                <a:latin typeface="TimesTen-Roman"/>
              </a:rPr>
            </a:br>
            <a:r>
              <a:rPr lang="en-US" sz="1600" dirty="0">
                <a:latin typeface="TimesTen-Roman"/>
              </a:rPr>
              <a:t/>
            </a:r>
            <a:br>
              <a:rPr lang="en-US" sz="1600" dirty="0">
                <a:latin typeface="TimesTen-Roman"/>
              </a:rPr>
            </a:br>
            <a:r>
              <a:rPr lang="en-US" sz="2200" dirty="0">
                <a:latin typeface="TimesTen-Roman"/>
              </a:rPr>
              <a:t/>
            </a:r>
            <a:br>
              <a:rPr lang="en-US" sz="2200" dirty="0">
                <a:latin typeface="TimesTen-Roman"/>
              </a:rPr>
            </a:br>
            <a:r>
              <a:rPr lang="en-US" sz="2200" dirty="0">
                <a:latin typeface="TimesTen-Roman"/>
              </a:rPr>
              <a:t/>
            </a:r>
            <a:br>
              <a:rPr lang="en-US" sz="2200" dirty="0">
                <a:latin typeface="TimesTen-Roman"/>
              </a:rPr>
            </a:br>
            <a:r>
              <a:rPr lang="en-US" sz="2200" dirty="0">
                <a:latin typeface="TimesTen-Roman"/>
              </a:rPr>
              <a:t/>
            </a:r>
            <a:br>
              <a:rPr lang="en-US" sz="2200" dirty="0">
                <a:latin typeface="TimesTen-Roman"/>
              </a:rPr>
            </a:br>
            <a:r>
              <a:rPr lang="en-US" sz="2200" dirty="0">
                <a:latin typeface="TimesTen-Roman"/>
              </a:rPr>
              <a:t/>
            </a:r>
            <a:br>
              <a:rPr lang="en-US" sz="2200" dirty="0">
                <a:latin typeface="TimesTen-Roman"/>
              </a:rPr>
            </a:br>
            <a:endParaRPr lang="en-US" sz="2200" b="1" i="0" dirty="0">
              <a:effectLst/>
              <a:latin typeface="TimesTen-Roman"/>
            </a:endParaRPr>
          </a:p>
          <a:p>
            <a:pPr>
              <a:lnSpc>
                <a:spcPct val="110000"/>
              </a:lnSpc>
            </a:pPr>
            <a:endParaRPr lang="en-US" sz="2200" dirty="0">
              <a:latin typeface="TimesTen-Roman"/>
            </a:endParaRPr>
          </a:p>
        </p:txBody>
      </p:sp>
    </p:spTree>
    <p:extLst>
      <p:ext uri="{BB962C8B-B14F-4D97-AF65-F5344CB8AC3E}">
        <p14:creationId xmlns:p14="http://schemas.microsoft.com/office/powerpoint/2010/main" val="2641056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smtClean="0"/>
              <a:t>5.1 </a:t>
            </a:r>
            <a:r>
              <a:rPr lang="en-US" sz="5400" dirty="0"/>
              <a:t>The include relationship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853928" cy="4351338"/>
          </a:xfrm>
        </p:spPr>
        <p:txBody>
          <a:bodyPr>
            <a:noAutofit/>
          </a:bodyPr>
          <a:lstStyle/>
          <a:p>
            <a:pPr algn="l">
              <a:lnSpc>
                <a:spcPct val="100000"/>
              </a:lnSpc>
              <a:buFont typeface="Wingdings" panose="05000000000000000000" pitchFamily="2" charset="2"/>
              <a:buChar char="v"/>
            </a:pPr>
            <a:r>
              <a:rPr lang="en-US" sz="2200" b="0" i="0" dirty="0">
                <a:solidFill>
                  <a:srgbClr val="000000"/>
                </a:solidFill>
                <a:effectLst/>
                <a:latin typeface="TimesTen-Roman"/>
              </a:rPr>
              <a:t>Execution of the included use case is analogous to a subroutine call or macro command in programming. All of the behavior of the included use case is executed at a single location in the including use case before execution of the including use case is resumed.</a:t>
            </a:r>
          </a:p>
          <a:p>
            <a:pPr algn="l">
              <a:lnSpc>
                <a:spcPct val="100000"/>
              </a:lnSpc>
              <a:buFont typeface="Wingdings" panose="05000000000000000000" pitchFamily="2" charset="2"/>
              <a:buChar char="v"/>
            </a:pPr>
            <a:r>
              <a:rPr lang="en-US" sz="2200" b="0" i="0" dirty="0" smtClean="0">
                <a:solidFill>
                  <a:srgbClr val="000000"/>
                </a:solidFill>
                <a:effectLst/>
                <a:latin typeface="TimesTen-Roman"/>
              </a:rPr>
              <a:t>The</a:t>
            </a:r>
            <a:r>
              <a:rPr lang="en-US" sz="2200" b="0" i="0" dirty="0">
                <a:solidFill>
                  <a:srgbClr val="000000"/>
                </a:solidFill>
                <a:effectLst/>
                <a:latin typeface="TimesTen-Roman"/>
              </a:rPr>
              <a:t> </a:t>
            </a:r>
            <a:r>
              <a:rPr lang="en-US" sz="2200" b="1" i="0" dirty="0">
                <a:solidFill>
                  <a:srgbClr val="000000"/>
                </a:solidFill>
                <a:effectLst/>
                <a:latin typeface="TimesTen-Roman"/>
              </a:rPr>
              <a:t>include</a:t>
            </a:r>
            <a:r>
              <a:rPr lang="en-US" sz="2200" b="0" i="0" dirty="0">
                <a:solidFill>
                  <a:srgbClr val="000000"/>
                </a:solidFill>
                <a:effectLst/>
                <a:latin typeface="TimesTen-Roman"/>
              </a:rPr>
              <a:t> relationship could be used:</a:t>
            </a:r>
          </a:p>
          <a:p>
            <a:pPr lvl="1">
              <a:lnSpc>
                <a:spcPct val="100000"/>
              </a:lnSpc>
            </a:pPr>
            <a:r>
              <a:rPr lang="en-US" sz="2200" b="0" i="0" dirty="0">
                <a:solidFill>
                  <a:srgbClr val="000000"/>
                </a:solidFill>
                <a:effectLst/>
                <a:latin typeface="TimesTen-Roman"/>
              </a:rPr>
              <a:t>to simplify large use case by splitting it into several use cases,</a:t>
            </a:r>
          </a:p>
          <a:p>
            <a:pPr lvl="1">
              <a:lnSpc>
                <a:spcPct val="100000"/>
              </a:lnSpc>
            </a:pPr>
            <a:r>
              <a:rPr lang="en-US" sz="2200" b="0" i="0" dirty="0">
                <a:solidFill>
                  <a:srgbClr val="000000"/>
                </a:solidFill>
                <a:effectLst/>
                <a:latin typeface="TimesTen-Roman"/>
              </a:rPr>
              <a:t>to extract </a:t>
            </a:r>
            <a:r>
              <a:rPr lang="en-US" sz="2200" b="1" i="0" dirty="0">
                <a:solidFill>
                  <a:srgbClr val="000000"/>
                </a:solidFill>
                <a:effectLst/>
                <a:latin typeface="TimesTen-Roman"/>
              </a:rPr>
              <a:t>common parts</a:t>
            </a:r>
            <a:r>
              <a:rPr lang="en-US" sz="2200" b="0" i="0" dirty="0">
                <a:solidFill>
                  <a:srgbClr val="000000"/>
                </a:solidFill>
                <a:effectLst/>
                <a:latin typeface="TimesTen-Roman"/>
              </a:rPr>
              <a:t> of the behaviors of two or more use cases.</a:t>
            </a:r>
            <a:endParaRPr lang="en-US" sz="2200" dirty="0">
              <a:solidFill>
                <a:srgbClr val="000000"/>
              </a:solidFill>
              <a:latin typeface="TimesTen-Roman"/>
            </a:endParaRPr>
          </a:p>
        </p:txBody>
      </p:sp>
    </p:spTree>
    <p:extLst>
      <p:ext uri="{BB962C8B-B14F-4D97-AF65-F5344CB8AC3E}">
        <p14:creationId xmlns:p14="http://schemas.microsoft.com/office/powerpoint/2010/main" val="3255695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smtClean="0"/>
              <a:t>5.1 </a:t>
            </a:r>
            <a:r>
              <a:rPr lang="en-US" sz="5400" dirty="0"/>
              <a:t>The include relationship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853928" cy="4351338"/>
          </a:xfrm>
        </p:spPr>
        <p:txBody>
          <a:bodyPr>
            <a:noAutofit/>
          </a:bodyPr>
          <a:lstStyle/>
          <a:p>
            <a:pPr algn="l">
              <a:lnSpc>
                <a:spcPct val="100000"/>
              </a:lnSpc>
              <a:buFont typeface="Wingdings" panose="05000000000000000000" pitchFamily="2" charset="2"/>
              <a:buChar char="v"/>
            </a:pPr>
            <a:endParaRPr lang="en-US" sz="2200" dirty="0">
              <a:solidFill>
                <a:srgbClr val="000000"/>
              </a:solidFill>
              <a:latin typeface="TimesTen-Roman"/>
            </a:endParaRPr>
          </a:p>
        </p:txBody>
      </p:sp>
      <p:pic>
        <p:nvPicPr>
          <p:cNvPr id="3" name="Picture 2"/>
          <p:cNvPicPr>
            <a:picLocks noChangeAspect="1"/>
          </p:cNvPicPr>
          <p:nvPr/>
        </p:nvPicPr>
        <p:blipFill>
          <a:blip r:embed="rId3"/>
          <a:stretch>
            <a:fillRect/>
          </a:stretch>
        </p:blipFill>
        <p:spPr>
          <a:xfrm>
            <a:off x="2184215" y="1825625"/>
            <a:ext cx="7331925" cy="4870430"/>
          </a:xfrm>
          <a:prstGeom prst="rect">
            <a:avLst/>
          </a:prstGeom>
        </p:spPr>
      </p:pic>
    </p:spTree>
    <p:extLst>
      <p:ext uri="{BB962C8B-B14F-4D97-AF65-F5344CB8AC3E}">
        <p14:creationId xmlns:p14="http://schemas.microsoft.com/office/powerpoint/2010/main" val="1673384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5.2 Extended Relationship</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12373"/>
            <a:ext cx="11350753" cy="4351338"/>
          </a:xfrm>
        </p:spPr>
        <p:txBody>
          <a:bodyPr>
            <a:noAutofit/>
          </a:bodyPr>
          <a:lstStyle/>
          <a:p>
            <a:pPr algn="l">
              <a:lnSpc>
                <a:spcPct val="100000"/>
              </a:lnSpc>
            </a:pPr>
            <a:r>
              <a:rPr lang="en-US" sz="2200" b="0" i="0" dirty="0">
                <a:effectLst/>
                <a:latin typeface="TimesTen-Roman"/>
              </a:rPr>
              <a:t> A use case can get very complex, with many alternative branches. The extended relationship is used to model alternative paths that a use case might take. </a:t>
            </a:r>
          </a:p>
          <a:p>
            <a:pPr algn="l">
              <a:lnSpc>
                <a:spcPct val="100000"/>
              </a:lnSpc>
            </a:pPr>
            <a:r>
              <a:rPr lang="en-US" sz="2200" b="0" i="0" dirty="0">
                <a:effectLst/>
                <a:latin typeface="TimesTen-Roman"/>
              </a:rPr>
              <a:t>A use case can become too </a:t>
            </a:r>
            <a:r>
              <a:rPr lang="en-US" sz="2200" b="1" i="0" dirty="0">
                <a:effectLst/>
                <a:latin typeface="TimesTen-Roman"/>
              </a:rPr>
              <a:t>complex</a:t>
            </a:r>
            <a:r>
              <a:rPr lang="en-US" sz="2200" b="0" i="0" dirty="0">
                <a:effectLst/>
                <a:latin typeface="TimesTen-Roman"/>
              </a:rPr>
              <a:t> if it has too </a:t>
            </a:r>
            <a:r>
              <a:rPr lang="en-US" sz="2200" b="1" i="0" dirty="0">
                <a:effectLst/>
                <a:latin typeface="TimesTen-Roman"/>
              </a:rPr>
              <a:t>many alternative, optional, and exceptional</a:t>
            </a:r>
            <a:r>
              <a:rPr lang="en-US" sz="2200" b="0" i="0" dirty="0">
                <a:effectLst/>
                <a:latin typeface="TimesTen-Roman"/>
              </a:rPr>
              <a:t> sequences of interactions. A solution to this problem is to split off an alternative or optional sequence of interactions into a separate use case. The purpose of this new use case is to extend the old use case if the appropriate condition holds. The use case that is extended is referred to as the </a:t>
            </a:r>
            <a:r>
              <a:rPr lang="en-US" sz="2200" b="1" i="0" dirty="0">
                <a:effectLst/>
                <a:latin typeface="TimesTen-Bold"/>
              </a:rPr>
              <a:t>base use case</a:t>
            </a:r>
            <a:r>
              <a:rPr lang="en-US" sz="2200" b="0" i="0" dirty="0">
                <a:effectLst/>
                <a:latin typeface="TimesTen-Roman"/>
              </a:rPr>
              <a:t>, and the use case that does the extending is referred to as the </a:t>
            </a:r>
            <a:r>
              <a:rPr lang="en-US" sz="2200" b="1" i="0" dirty="0">
                <a:effectLst/>
                <a:latin typeface="TimesTen-Bold"/>
              </a:rPr>
              <a:t>extension use case</a:t>
            </a:r>
            <a:r>
              <a:rPr lang="en-US" sz="2200" b="0" i="0" dirty="0">
                <a:effectLst/>
                <a:latin typeface="TimesTen-Roman"/>
              </a:rPr>
              <a:t>.</a:t>
            </a:r>
            <a:r>
              <a:rPr lang="en-US" sz="2200" dirty="0"/>
              <a:t> </a:t>
            </a:r>
            <a:br>
              <a:rPr lang="en-US" sz="2200" dirty="0"/>
            </a:br>
            <a:endParaRPr lang="en-US" sz="2200" dirty="0">
              <a:latin typeface="TimesTen-Roman"/>
            </a:endParaRPr>
          </a:p>
        </p:txBody>
      </p:sp>
    </p:spTree>
    <p:extLst>
      <p:ext uri="{BB962C8B-B14F-4D97-AF65-F5344CB8AC3E}">
        <p14:creationId xmlns:p14="http://schemas.microsoft.com/office/powerpoint/2010/main" val="3239285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557188"/>
            <a:ext cx="10515600" cy="1133499"/>
          </a:xfrm>
        </p:spPr>
        <p:txBody>
          <a:bodyPr vert="horz" lIns="91440" tIns="45720" rIns="91440" bIns="45720" rtlCol="0">
            <a:normAutofit/>
          </a:bodyPr>
          <a:lstStyle/>
          <a:p>
            <a:pPr lvl="0" algn="ctr"/>
            <a:r>
              <a:rPr lang="en-US" sz="5200"/>
              <a:t>Contents</a:t>
            </a:r>
          </a:p>
        </p:txBody>
      </p:sp>
      <p:sp>
        <p:nvSpPr>
          <p:cNvPr id="3" name="TextBox 2">
            <a:extLst>
              <a:ext uri="{FF2B5EF4-FFF2-40B4-BE49-F238E27FC236}">
                <a16:creationId xmlns:a16="http://schemas.microsoft.com/office/drawing/2014/main" id="{31F960AD-B96B-F1A6-1232-D0084F4725DF}"/>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200" dirty="0"/>
              <a:t> </a:t>
            </a:r>
            <a:br>
              <a:rPr lang="en-US" sz="2200" dirty="0"/>
            </a:br>
            <a:r>
              <a:rPr lang="en-US" sz="2200" dirty="0"/>
              <a:t/>
            </a:r>
            <a:br>
              <a:rPr lang="en-US" sz="2200" dirty="0"/>
            </a:br>
            <a:endParaRPr lang="en-US" sz="2200" dirty="0"/>
          </a:p>
        </p:txBody>
      </p:sp>
      <p:graphicFrame>
        <p:nvGraphicFramePr>
          <p:cNvPr id="54" name="TextBox 6">
            <a:extLst>
              <a:ext uri="{FF2B5EF4-FFF2-40B4-BE49-F238E27FC236}">
                <a16:creationId xmlns:a16="http://schemas.microsoft.com/office/drawing/2014/main" id="{E64718BD-E3D2-6AA7-B81D-3A4D737B6186}"/>
              </a:ext>
            </a:extLst>
          </p:cNvPr>
          <p:cNvGraphicFramePr/>
          <p:nvPr>
            <p:extLst>
              <p:ext uri="{D42A27DB-BD31-4B8C-83A1-F6EECF244321}">
                <p14:modId xmlns:p14="http://schemas.microsoft.com/office/powerpoint/2010/main" val="41983933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400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5.2 Extended Relationship</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12373"/>
            <a:ext cx="11350753" cy="4351338"/>
          </a:xfrm>
        </p:spPr>
        <p:txBody>
          <a:bodyPr>
            <a:noAutofit/>
          </a:bodyPr>
          <a:lstStyle/>
          <a:p>
            <a:pPr algn="l">
              <a:lnSpc>
                <a:spcPct val="100000"/>
              </a:lnSpc>
            </a:pPr>
            <a:r>
              <a:rPr lang="en-US" sz="2200" dirty="0">
                <a:latin typeface="TimesTen-Roman"/>
              </a:rPr>
              <a:t>Extend is a directed relationship that specifies how and when the behavior defined in usually supplementary (optional) extending use case can be inserted into the behavior defined in the extended use </a:t>
            </a:r>
            <a:r>
              <a:rPr lang="en-US" sz="2200" dirty="0" smtClean="0">
                <a:latin typeface="TimesTen-Roman"/>
              </a:rPr>
              <a:t>case (also called base </a:t>
            </a:r>
            <a:r>
              <a:rPr lang="en-US" sz="2200" dirty="0" err="1" smtClean="0">
                <a:latin typeface="TimesTen-Roman"/>
              </a:rPr>
              <a:t>uc</a:t>
            </a:r>
            <a:r>
              <a:rPr lang="en-US" sz="2200" dirty="0" smtClean="0">
                <a:latin typeface="TimesTen-Roman"/>
              </a:rPr>
              <a:t>).</a:t>
            </a:r>
            <a:endParaRPr lang="en-US" sz="2200" dirty="0">
              <a:latin typeface="TimesTen-Roman"/>
            </a:endParaRPr>
          </a:p>
          <a:p>
            <a:pPr algn="l">
              <a:lnSpc>
                <a:spcPct val="100000"/>
              </a:lnSpc>
            </a:pPr>
            <a:r>
              <a:rPr lang="en-US" sz="2200" dirty="0">
                <a:latin typeface="TimesTen-Roman"/>
              </a:rPr>
              <a:t>Extended use case is meaningful on its own, it is independent of the extending use case. Extending use case typically defines optional behavior that is not necessarily meaningful by itself. The extend relationship is owned by the extending use case. The same extending use case can extend more than one use case, and extending use case may itself be extended.</a:t>
            </a:r>
          </a:p>
          <a:p>
            <a:pPr algn="l">
              <a:lnSpc>
                <a:spcPct val="100000"/>
              </a:lnSpc>
            </a:pPr>
            <a:r>
              <a:rPr lang="en-US" sz="2200" dirty="0">
                <a:latin typeface="TimesTen-Roman"/>
              </a:rPr>
              <a:t>The extension takes place at one or more extension points defined in the extended use case.</a:t>
            </a:r>
          </a:p>
          <a:p>
            <a:pPr algn="l">
              <a:lnSpc>
                <a:spcPct val="100000"/>
              </a:lnSpc>
            </a:pPr>
            <a:r>
              <a:rPr lang="en-US" sz="2200" dirty="0">
                <a:latin typeface="TimesTen-Roman"/>
              </a:rPr>
              <a:t>Extend relationship is shown as a dashed line with an open arrowhead directed from the extending use case to the extended (base) use case. The arrow is labeled with the keyword «extend».</a:t>
            </a:r>
          </a:p>
        </p:txBody>
      </p:sp>
    </p:spTree>
    <p:extLst>
      <p:ext uri="{BB962C8B-B14F-4D97-AF65-F5344CB8AC3E}">
        <p14:creationId xmlns:p14="http://schemas.microsoft.com/office/powerpoint/2010/main" val="691400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Example</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12373"/>
            <a:ext cx="11350753" cy="4351338"/>
          </a:xfrm>
        </p:spPr>
        <p:txBody>
          <a:bodyPr>
            <a:noAutofit/>
          </a:bodyPr>
          <a:lstStyle/>
          <a:p>
            <a:pPr algn="l">
              <a:lnSpc>
                <a:spcPct val="100000"/>
              </a:lnSpc>
            </a:pPr>
            <a:r>
              <a:rPr lang="en-US" sz="1600" dirty="0"/>
              <a:t/>
            </a:r>
            <a:br>
              <a:rPr lang="en-US" sz="1600" dirty="0"/>
            </a:br>
            <a:endParaRPr lang="en-US" sz="2200" dirty="0">
              <a:solidFill>
                <a:srgbClr val="000000"/>
              </a:solidFill>
              <a:latin typeface="TimesTen-Roman"/>
            </a:endParaRPr>
          </a:p>
        </p:txBody>
      </p:sp>
      <p:pic>
        <p:nvPicPr>
          <p:cNvPr id="5" name="Picture 4">
            <a:extLst>
              <a:ext uri="{FF2B5EF4-FFF2-40B4-BE49-F238E27FC236}">
                <a16:creationId xmlns:a16="http://schemas.microsoft.com/office/drawing/2014/main" id="{C9EC810A-0E76-7727-73D9-78DF199DAE96}"/>
              </a:ext>
            </a:extLst>
          </p:cNvPr>
          <p:cNvPicPr>
            <a:picLocks noChangeAspect="1"/>
          </p:cNvPicPr>
          <p:nvPr/>
        </p:nvPicPr>
        <p:blipFill>
          <a:blip r:embed="rId3"/>
          <a:stretch>
            <a:fillRect/>
          </a:stretch>
        </p:blipFill>
        <p:spPr>
          <a:xfrm>
            <a:off x="275395" y="1872253"/>
            <a:ext cx="6334747" cy="3261616"/>
          </a:xfrm>
          <a:prstGeom prst="rect">
            <a:avLst/>
          </a:prstGeom>
        </p:spPr>
      </p:pic>
      <p:pic>
        <p:nvPicPr>
          <p:cNvPr id="7" name="Picture 6">
            <a:extLst>
              <a:ext uri="{FF2B5EF4-FFF2-40B4-BE49-F238E27FC236}">
                <a16:creationId xmlns:a16="http://schemas.microsoft.com/office/drawing/2014/main" id="{2B3176D2-D2BA-9DB0-5ECD-384BE7582748}"/>
              </a:ext>
            </a:extLst>
          </p:cNvPr>
          <p:cNvPicPr>
            <a:picLocks noChangeAspect="1"/>
          </p:cNvPicPr>
          <p:nvPr/>
        </p:nvPicPr>
        <p:blipFill>
          <a:blip r:embed="rId4"/>
          <a:stretch>
            <a:fillRect/>
          </a:stretch>
        </p:blipFill>
        <p:spPr>
          <a:xfrm>
            <a:off x="6577723" y="1677373"/>
            <a:ext cx="5029823" cy="2708864"/>
          </a:xfrm>
          <a:prstGeom prst="rect">
            <a:avLst/>
          </a:prstGeom>
        </p:spPr>
      </p:pic>
      <p:pic>
        <p:nvPicPr>
          <p:cNvPr id="9" name="Picture 8">
            <a:extLst>
              <a:ext uri="{FF2B5EF4-FFF2-40B4-BE49-F238E27FC236}">
                <a16:creationId xmlns:a16="http://schemas.microsoft.com/office/drawing/2014/main" id="{8142C582-63AC-46AC-6671-B9685A62D56B}"/>
              </a:ext>
            </a:extLst>
          </p:cNvPr>
          <p:cNvPicPr>
            <a:picLocks noChangeAspect="1"/>
          </p:cNvPicPr>
          <p:nvPr/>
        </p:nvPicPr>
        <p:blipFill>
          <a:blip r:embed="rId5"/>
          <a:stretch>
            <a:fillRect/>
          </a:stretch>
        </p:blipFill>
        <p:spPr>
          <a:xfrm>
            <a:off x="6610142" y="4686878"/>
            <a:ext cx="5029823" cy="2022125"/>
          </a:xfrm>
          <a:prstGeom prst="rect">
            <a:avLst/>
          </a:prstGeom>
        </p:spPr>
      </p:pic>
      <p:sp>
        <p:nvSpPr>
          <p:cNvPr id="6" name="Rectangle 5"/>
          <p:cNvSpPr/>
          <p:nvPr/>
        </p:nvSpPr>
        <p:spPr>
          <a:xfrm>
            <a:off x="463287" y="5761926"/>
            <a:ext cx="4869109" cy="1200329"/>
          </a:xfrm>
          <a:prstGeom prst="rect">
            <a:avLst/>
          </a:prstGeom>
        </p:spPr>
        <p:txBody>
          <a:bodyPr wrap="square">
            <a:spAutoFit/>
          </a:bodyPr>
          <a:lstStyle/>
          <a:p>
            <a:r>
              <a:rPr lang="en-US" dirty="0">
                <a:latin typeface="TimesTen-Roman"/>
              </a:rPr>
              <a:t>An extension point called </a:t>
            </a:r>
            <a:r>
              <a:rPr lang="en-US" dirty="0">
                <a:latin typeface="OfficinaSerif-Book"/>
              </a:rPr>
              <a:t>payment </a:t>
            </a:r>
            <a:r>
              <a:rPr lang="en-US" dirty="0">
                <a:latin typeface="TimesTen-Roman"/>
              </a:rPr>
              <a:t>is declared in a base use case called </a:t>
            </a:r>
            <a:r>
              <a:rPr lang="en-US" dirty="0">
                <a:latin typeface="OfficinaSerif-Book"/>
              </a:rPr>
              <a:t>Checkout </a:t>
            </a:r>
            <a:r>
              <a:rPr lang="en-US" dirty="0" smtClean="0">
                <a:latin typeface="OfficinaSerif-Book"/>
              </a:rPr>
              <a:t>Customer</a:t>
            </a:r>
          </a:p>
          <a:p>
            <a:r>
              <a:rPr lang="en-US" dirty="0" smtClean="0">
                <a:latin typeface="OfficinaSerif-Book"/>
              </a:rPr>
              <a:t>[cash payment]: selection condition</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2920000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relationship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566" y="1690690"/>
            <a:ext cx="5455076" cy="5134779"/>
          </a:xfrm>
        </p:spPr>
      </p:pic>
    </p:spTree>
    <p:extLst>
      <p:ext uri="{BB962C8B-B14F-4D97-AF65-F5344CB8AC3E}">
        <p14:creationId xmlns:p14="http://schemas.microsoft.com/office/powerpoint/2010/main" val="598542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
            </a:r>
            <a:r>
              <a:rPr lang="en-US" b="1" dirty="0" smtClean="0"/>
              <a:t>ependency relationship</a:t>
            </a:r>
            <a:endParaRPr lang="en-US" dirty="0"/>
          </a:p>
        </p:txBody>
      </p:sp>
      <p:sp>
        <p:nvSpPr>
          <p:cNvPr id="3" name="Content Placeholder 2"/>
          <p:cNvSpPr>
            <a:spLocks noGrp="1"/>
          </p:cNvSpPr>
          <p:nvPr>
            <p:ph idx="1"/>
          </p:nvPr>
        </p:nvSpPr>
        <p:spPr/>
        <p:txBody>
          <a:bodyPr/>
          <a:lstStyle/>
          <a:p>
            <a:r>
              <a:rPr lang="en-US" dirty="0"/>
              <a:t>In an e-commerce application, a Cart class depends on a Product class because the Cart class uses the Product class as a parameter for an add operation</a:t>
            </a:r>
            <a:r>
              <a:rPr lang="en-US" dirty="0" smtClean="0"/>
              <a:t>.</a:t>
            </a:r>
          </a:p>
          <a:p>
            <a:r>
              <a:rPr lang="en-US" dirty="0" smtClean="0"/>
              <a:t>In </a:t>
            </a:r>
            <a:r>
              <a:rPr lang="en-US" dirty="0"/>
              <a:t>a class diagram, a dependency relationship points from the Cart class to the Product class. As the following figure illustrates, the Cart class is, therefore, the client, and the Product class is the supplier.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47" y="4793512"/>
            <a:ext cx="6690388" cy="1518386"/>
          </a:xfrm>
          <a:prstGeom prst="rect">
            <a:avLst/>
          </a:prstGeom>
        </p:spPr>
      </p:pic>
    </p:spTree>
    <p:extLst>
      <p:ext uri="{BB962C8B-B14F-4D97-AF65-F5344CB8AC3E}">
        <p14:creationId xmlns:p14="http://schemas.microsoft.com/office/powerpoint/2010/main" val="3388721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6. Use case packages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12373"/>
            <a:ext cx="6728791" cy="4351338"/>
          </a:xfrm>
        </p:spPr>
        <p:txBody>
          <a:bodyPr>
            <a:noAutofit/>
          </a:bodyPr>
          <a:lstStyle/>
          <a:p>
            <a:pPr algn="l">
              <a:lnSpc>
                <a:spcPct val="100000"/>
              </a:lnSpc>
            </a:pPr>
            <a:r>
              <a:rPr lang="en-US" sz="2200" b="0" i="0" dirty="0">
                <a:effectLst/>
                <a:latin typeface="TimesTen-Roman"/>
              </a:rPr>
              <a:t>Large systems (large number of use cases) can use use-case packages to group together related use cases. </a:t>
            </a:r>
          </a:p>
          <a:p>
            <a:pPr algn="l">
              <a:lnSpc>
                <a:spcPct val="100000"/>
              </a:lnSpc>
            </a:pPr>
            <a:r>
              <a:rPr lang="en-US" sz="2200" b="0" i="0" dirty="0">
                <a:effectLst/>
                <a:latin typeface="TimesTen-Roman"/>
              </a:rPr>
              <a:t>Use case packages can represent high-level requirements that address major subsets of the functionality of the system.</a:t>
            </a:r>
          </a:p>
          <a:p>
            <a:pPr algn="l">
              <a:lnSpc>
                <a:spcPct val="100000"/>
              </a:lnSpc>
            </a:pPr>
            <a:r>
              <a:rPr lang="en-US" sz="2200" b="0" i="0" dirty="0">
                <a:effectLst/>
                <a:latin typeface="TimesTen-Roman"/>
              </a:rPr>
              <a:t>Because actors often initiate and participate in related use cases, use cases can also be grouped into packages based on the major actors that use them. </a:t>
            </a:r>
          </a:p>
          <a:p>
            <a:pPr algn="l">
              <a:lnSpc>
                <a:spcPct val="100000"/>
              </a:lnSpc>
            </a:pPr>
            <a:r>
              <a:rPr lang="en-US" sz="2200" b="0" i="0" dirty="0">
                <a:effectLst/>
                <a:latin typeface="TimesTen-Roman"/>
              </a:rPr>
              <a:t>Nonfunctional requirements that apply to a group of related use cases could be assigned to the use case package that contains those use cases.</a:t>
            </a:r>
            <a:r>
              <a:rPr lang="en-US" sz="2200" dirty="0"/>
              <a:t> </a:t>
            </a:r>
            <a:endParaRPr lang="en-US" sz="2200" dirty="0">
              <a:latin typeface="TimesTen-Roman"/>
            </a:endParaRPr>
          </a:p>
        </p:txBody>
      </p:sp>
      <p:pic>
        <p:nvPicPr>
          <p:cNvPr id="6" name="Picture 5">
            <a:extLst>
              <a:ext uri="{FF2B5EF4-FFF2-40B4-BE49-F238E27FC236}">
                <a16:creationId xmlns:a16="http://schemas.microsoft.com/office/drawing/2014/main" id="{51C20432-9EE5-94BF-ADF9-48C09A525DCE}"/>
              </a:ext>
            </a:extLst>
          </p:cNvPr>
          <p:cNvPicPr>
            <a:picLocks noChangeAspect="1"/>
          </p:cNvPicPr>
          <p:nvPr/>
        </p:nvPicPr>
        <p:blipFill>
          <a:blip r:embed="rId3"/>
          <a:stretch>
            <a:fillRect/>
          </a:stretch>
        </p:blipFill>
        <p:spPr>
          <a:xfrm>
            <a:off x="7625102" y="1940821"/>
            <a:ext cx="4505739" cy="4094442"/>
          </a:xfrm>
          <a:prstGeom prst="rect">
            <a:avLst/>
          </a:prstGeom>
        </p:spPr>
      </p:pic>
    </p:spTree>
    <p:extLst>
      <p:ext uri="{BB962C8B-B14F-4D97-AF65-F5344CB8AC3E}">
        <p14:creationId xmlns:p14="http://schemas.microsoft.com/office/powerpoint/2010/main" val="2815677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7. Activity diagrams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12373"/>
            <a:ext cx="10684764" cy="4351338"/>
          </a:xfrm>
        </p:spPr>
        <p:txBody>
          <a:bodyPr>
            <a:noAutofit/>
          </a:bodyPr>
          <a:lstStyle/>
          <a:p>
            <a:pPr algn="l">
              <a:lnSpc>
                <a:spcPct val="100000"/>
              </a:lnSpc>
            </a:pPr>
            <a:r>
              <a:rPr lang="en-US" sz="1800" b="0" i="0" dirty="0">
                <a:effectLst/>
                <a:latin typeface="TimesTen-Roman"/>
              </a:rPr>
              <a:t>An activity diagram is a UML diagram depicting the flow of control and sequencing among activities</a:t>
            </a:r>
            <a:r>
              <a:rPr lang="en-US" sz="1600" dirty="0"/>
              <a:t> </a:t>
            </a:r>
            <a:endParaRPr lang="en-US" sz="5400" dirty="0">
              <a:latin typeface="+mj-lt"/>
              <a:ea typeface="+mj-ea"/>
              <a:cs typeface="+mj-cs"/>
            </a:endParaRPr>
          </a:p>
          <a:p>
            <a:pPr algn="l">
              <a:lnSpc>
                <a:spcPct val="100000"/>
              </a:lnSpc>
            </a:pPr>
            <a:r>
              <a:rPr lang="en-US" sz="1800" b="0" i="0" dirty="0">
                <a:effectLst/>
                <a:latin typeface="TimesTen-Roman"/>
              </a:rPr>
              <a:t>An activity diagram can be used to represent the sequential steps of </a:t>
            </a:r>
            <a:r>
              <a:rPr lang="en-US" sz="1800" b="1" i="0" dirty="0">
                <a:effectLst/>
                <a:latin typeface="TimesTen-Roman"/>
              </a:rPr>
              <a:t>a use case</a:t>
            </a:r>
            <a:r>
              <a:rPr lang="en-US" sz="1800" b="0" i="0" dirty="0">
                <a:effectLst/>
                <a:latin typeface="TimesTen-Roman"/>
              </a:rPr>
              <a:t>, including </a:t>
            </a:r>
            <a:r>
              <a:rPr lang="en-US" sz="1800" b="1" i="0" dirty="0">
                <a:effectLst/>
                <a:latin typeface="TimesTen-Roman"/>
              </a:rPr>
              <a:t>the main</a:t>
            </a:r>
            <a:r>
              <a:rPr lang="en-US" sz="1800" b="0" i="0" dirty="0">
                <a:effectLst/>
                <a:latin typeface="TimesTen-Roman"/>
              </a:rPr>
              <a:t> sequence and all the </a:t>
            </a:r>
            <a:r>
              <a:rPr lang="en-US" sz="1800" b="1" i="0" dirty="0">
                <a:effectLst/>
                <a:latin typeface="TimesTen-Roman"/>
              </a:rPr>
              <a:t>alternative</a:t>
            </a:r>
            <a:r>
              <a:rPr lang="en-US" sz="1800" b="0" i="0" dirty="0">
                <a:effectLst/>
                <a:latin typeface="TimesTen-Roman"/>
              </a:rPr>
              <a:t> sequences</a:t>
            </a:r>
            <a:r>
              <a:rPr lang="en-US" sz="1200" dirty="0"/>
              <a:t> </a:t>
            </a:r>
          </a:p>
          <a:p>
            <a:pPr algn="l">
              <a:lnSpc>
                <a:spcPct val="100000"/>
              </a:lnSpc>
            </a:pPr>
            <a:r>
              <a:rPr lang="en-US" sz="1800" b="0" i="0" dirty="0">
                <a:effectLst/>
                <a:latin typeface="TimesTen-Roman"/>
              </a:rPr>
              <a:t>Activity diagrams can also be used to depict </a:t>
            </a:r>
            <a:r>
              <a:rPr lang="en-US" sz="1800" b="1" i="0" dirty="0">
                <a:effectLst/>
                <a:latin typeface="TimesTen-Roman"/>
              </a:rPr>
              <a:t>sequencing among use cases.</a:t>
            </a:r>
            <a:r>
              <a:rPr lang="en-US" sz="1000" b="1" dirty="0"/>
              <a:t> </a:t>
            </a:r>
            <a:r>
              <a:rPr lang="en-US" sz="1000" dirty="0"/>
              <a:t/>
            </a:r>
            <a:br>
              <a:rPr lang="en-US" sz="1000" dirty="0"/>
            </a:br>
            <a:r>
              <a:rPr lang="en-US" sz="1200" dirty="0"/>
              <a:t/>
            </a:r>
            <a:br>
              <a:rPr lang="en-US" sz="1200" dirty="0"/>
            </a:br>
            <a:r>
              <a:rPr lang="en-US" sz="1600" dirty="0"/>
              <a:t/>
            </a:r>
            <a:br>
              <a:rPr lang="en-US" sz="1600" dirty="0"/>
            </a:br>
            <a:endParaRPr lang="en-US" sz="2200" dirty="0">
              <a:latin typeface="TimesTen-Roman"/>
            </a:endParaRPr>
          </a:p>
        </p:txBody>
      </p:sp>
    </p:spTree>
    <p:extLst>
      <p:ext uri="{BB962C8B-B14F-4D97-AF65-F5344CB8AC3E}">
        <p14:creationId xmlns:p14="http://schemas.microsoft.com/office/powerpoint/2010/main" val="3154974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7. Activity diagrams </a:t>
            </a:r>
          </a:p>
        </p:txBody>
      </p:sp>
      <p:pic>
        <p:nvPicPr>
          <p:cNvPr id="6" name="Picture 5">
            <a:extLst>
              <a:ext uri="{FF2B5EF4-FFF2-40B4-BE49-F238E27FC236}">
                <a16:creationId xmlns:a16="http://schemas.microsoft.com/office/drawing/2014/main" id="{059F9DB5-A3DC-2E4F-B9EF-73E8B3E4F980}"/>
              </a:ext>
            </a:extLst>
          </p:cNvPr>
          <p:cNvPicPr>
            <a:picLocks noChangeAspect="1"/>
          </p:cNvPicPr>
          <p:nvPr/>
        </p:nvPicPr>
        <p:blipFill>
          <a:blip r:embed="rId3"/>
          <a:stretch>
            <a:fillRect/>
          </a:stretch>
        </p:blipFill>
        <p:spPr>
          <a:xfrm>
            <a:off x="7226401" y="1334760"/>
            <a:ext cx="3621713" cy="4828951"/>
          </a:xfrm>
          <a:prstGeom prst="rect">
            <a:avLst/>
          </a:prstGeom>
        </p:spPr>
      </p:pic>
      <p:sp>
        <p:nvSpPr>
          <p:cNvPr id="5" name="Content Placeholder 4"/>
          <p:cNvSpPr>
            <a:spLocks noGrp="1"/>
          </p:cNvSpPr>
          <p:nvPr>
            <p:ph idx="1"/>
          </p:nvPr>
        </p:nvSpPr>
        <p:spPr>
          <a:xfrm>
            <a:off x="619539" y="1690688"/>
            <a:ext cx="5683733" cy="4351338"/>
          </a:xfrm>
        </p:spPr>
        <p:txBody>
          <a:bodyPr>
            <a:normAutofit/>
          </a:bodyPr>
          <a:lstStyle/>
          <a:p>
            <a:r>
              <a:rPr lang="en-US" sz="2400" dirty="0">
                <a:latin typeface="TimesTen-Roman"/>
              </a:rPr>
              <a:t>For depicting a use case, an activity diagram uses activity nodes, decision nodes, arcs to join sequential activity nodes, and loops</a:t>
            </a:r>
            <a:endParaRPr lang="en-US" sz="2400" dirty="0"/>
          </a:p>
        </p:txBody>
      </p:sp>
    </p:spTree>
    <p:extLst>
      <p:ext uri="{BB962C8B-B14F-4D97-AF65-F5344CB8AC3E}">
        <p14:creationId xmlns:p14="http://schemas.microsoft.com/office/powerpoint/2010/main" val="668727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7. Activity diagrams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12373"/>
            <a:ext cx="10684764" cy="4351338"/>
          </a:xfrm>
        </p:spPr>
        <p:txBody>
          <a:bodyPr>
            <a:noAutofit/>
          </a:bodyPr>
          <a:lstStyle/>
          <a:p>
            <a:pPr algn="l">
              <a:lnSpc>
                <a:spcPct val="100000"/>
              </a:lnSpc>
            </a:pPr>
            <a:r>
              <a:rPr lang="en-US" sz="1200" dirty="0"/>
              <a:t/>
            </a:r>
            <a:br>
              <a:rPr lang="en-US" sz="1200" dirty="0"/>
            </a:br>
            <a:r>
              <a:rPr lang="en-US" sz="1600" dirty="0"/>
              <a:t/>
            </a:r>
            <a:br>
              <a:rPr lang="en-US" sz="1600" dirty="0"/>
            </a:br>
            <a:endParaRPr lang="en-US" sz="2200" dirty="0">
              <a:solidFill>
                <a:srgbClr val="000000"/>
              </a:solidFill>
              <a:latin typeface="TimesTen-Roman"/>
            </a:endParaRPr>
          </a:p>
        </p:txBody>
      </p:sp>
      <p:pic>
        <p:nvPicPr>
          <p:cNvPr id="5" name="Picture 4">
            <a:extLst>
              <a:ext uri="{FF2B5EF4-FFF2-40B4-BE49-F238E27FC236}">
                <a16:creationId xmlns:a16="http://schemas.microsoft.com/office/drawing/2014/main" id="{CC0C1B21-F516-2F55-626D-57DC6CB00260}"/>
              </a:ext>
            </a:extLst>
          </p:cNvPr>
          <p:cNvPicPr>
            <a:picLocks noChangeAspect="1"/>
          </p:cNvPicPr>
          <p:nvPr/>
        </p:nvPicPr>
        <p:blipFill>
          <a:blip r:embed="rId3"/>
          <a:stretch>
            <a:fillRect/>
          </a:stretch>
        </p:blipFill>
        <p:spPr>
          <a:xfrm>
            <a:off x="1310309" y="1657245"/>
            <a:ext cx="5410200" cy="5229225"/>
          </a:xfrm>
          <a:prstGeom prst="rect">
            <a:avLst/>
          </a:prstGeom>
        </p:spPr>
      </p:pic>
      <p:pic>
        <p:nvPicPr>
          <p:cNvPr id="7" name="Picture 6">
            <a:extLst>
              <a:ext uri="{FF2B5EF4-FFF2-40B4-BE49-F238E27FC236}">
                <a16:creationId xmlns:a16="http://schemas.microsoft.com/office/drawing/2014/main" id="{816D34B0-07BC-387D-304C-A5015DFDC445}"/>
              </a:ext>
            </a:extLst>
          </p:cNvPr>
          <p:cNvPicPr>
            <a:picLocks noChangeAspect="1"/>
          </p:cNvPicPr>
          <p:nvPr/>
        </p:nvPicPr>
        <p:blipFill>
          <a:blip r:embed="rId4"/>
          <a:stretch>
            <a:fillRect/>
          </a:stretch>
        </p:blipFill>
        <p:spPr>
          <a:xfrm>
            <a:off x="8323548" y="0"/>
            <a:ext cx="3616992" cy="6587370"/>
          </a:xfrm>
          <a:prstGeom prst="rect">
            <a:avLst/>
          </a:prstGeom>
        </p:spPr>
      </p:pic>
    </p:spTree>
    <p:extLst>
      <p:ext uri="{BB962C8B-B14F-4D97-AF65-F5344CB8AC3E}">
        <p14:creationId xmlns:p14="http://schemas.microsoft.com/office/powerpoint/2010/main" val="3886055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1. Requirements modeling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351182" y="1746778"/>
            <a:ext cx="10982739" cy="4351338"/>
          </a:xfrm>
        </p:spPr>
        <p:txBody>
          <a:bodyPr>
            <a:normAutofit fontScale="92500"/>
          </a:bodyPr>
          <a:lstStyle/>
          <a:p>
            <a:pPr>
              <a:lnSpc>
                <a:spcPct val="120000"/>
              </a:lnSpc>
            </a:pPr>
            <a:r>
              <a:rPr lang="en-US" sz="2200" dirty="0">
                <a:latin typeface="TimesTen-Roman"/>
              </a:rPr>
              <a:t>Requirements analysis involves analyzing the requirements by interviewing users and analyzing the existing system(s), whether manual or automated</a:t>
            </a:r>
            <a:r>
              <a:rPr lang="en-US" sz="2200" dirty="0" smtClean="0">
                <a:latin typeface="TimesTen-Roman"/>
              </a:rPr>
              <a:t>.</a:t>
            </a:r>
          </a:p>
          <a:p>
            <a:pPr lvl="1">
              <a:lnSpc>
                <a:spcPct val="120000"/>
              </a:lnSpc>
              <a:buFont typeface="Courier New" panose="02070309020205020404" pitchFamily="49" charset="0"/>
              <a:buChar char="o"/>
            </a:pPr>
            <a:r>
              <a:rPr lang="en-US" sz="1800" dirty="0">
                <a:latin typeface="TimesTen-Roman"/>
              </a:rPr>
              <a:t>Questions to ask users: </a:t>
            </a:r>
            <a:r>
              <a:rPr lang="en-US" sz="1800" dirty="0" smtClean="0">
                <a:latin typeface="TimesTen-Roman"/>
              </a:rPr>
              <a:t>advantages, limitation, what new features desired…</a:t>
            </a:r>
          </a:p>
          <a:p>
            <a:pPr lvl="1">
              <a:lnSpc>
                <a:spcPct val="120000"/>
              </a:lnSpc>
              <a:buFont typeface="Courier New" panose="02070309020205020404" pitchFamily="49" charset="0"/>
              <a:buChar char="o"/>
            </a:pPr>
            <a:r>
              <a:rPr lang="en-US" sz="1800" dirty="0">
                <a:latin typeface="TimesTen-Roman"/>
              </a:rPr>
              <a:t>Analyzing an existing software system</a:t>
            </a:r>
          </a:p>
          <a:p>
            <a:pPr>
              <a:lnSpc>
                <a:spcPct val="120000"/>
              </a:lnSpc>
            </a:pPr>
            <a:r>
              <a:rPr lang="en-US" sz="2200" dirty="0" smtClean="0">
                <a:latin typeface="TimesTen-Roman"/>
              </a:rPr>
              <a:t> </a:t>
            </a:r>
            <a:r>
              <a:rPr lang="en-US" sz="2200" dirty="0">
                <a:latin typeface="TimesTen-Roman"/>
              </a:rPr>
              <a:t>After the analysis, the requirements, including both functional and nonfunctional aspects, need to be specified in software Requirements Specification (SRS) documents.</a:t>
            </a:r>
          </a:p>
          <a:p>
            <a:pPr>
              <a:lnSpc>
                <a:spcPct val="120000"/>
              </a:lnSpc>
            </a:pPr>
            <a:r>
              <a:rPr lang="en-US" sz="2200" dirty="0">
                <a:latin typeface="TimesTen-Roman"/>
              </a:rPr>
              <a:t>Quality Attributes of Software Requirements </a:t>
            </a:r>
            <a:r>
              <a:rPr lang="en-US" sz="2200" dirty="0" smtClean="0">
                <a:latin typeface="TimesTen-Roman"/>
              </a:rPr>
              <a:t>Specification:</a:t>
            </a:r>
          </a:p>
          <a:p>
            <a:pPr lvl="1">
              <a:lnSpc>
                <a:spcPct val="120000"/>
              </a:lnSpc>
              <a:buFont typeface="Courier New" panose="02070309020205020404" pitchFamily="49" charset="0"/>
              <a:buChar char="o"/>
            </a:pPr>
            <a:r>
              <a:rPr lang="en-US" sz="1800" dirty="0" smtClean="0">
                <a:latin typeface="TimesTen-Roman"/>
              </a:rPr>
              <a:t>Requirements </a:t>
            </a:r>
            <a:r>
              <a:rPr lang="en-US" sz="1800" dirty="0">
                <a:latin typeface="TimesTen-Roman"/>
              </a:rPr>
              <a:t>need to be specified in well-written SRS with the following attributes: Correct, Complete, Unambiguous, Consistent, Verifiable, Understandable by non-computer specialists, Modifiable, and Traceable.</a:t>
            </a:r>
            <a:r>
              <a:rPr lang="en-US" sz="1200" dirty="0"/>
              <a:t/>
            </a:r>
            <a:br>
              <a:rPr lang="en-US" sz="1200" dirty="0"/>
            </a:br>
            <a:endParaRPr lang="en-US" sz="1800" dirty="0">
              <a:latin typeface="TimesTen-Roman"/>
            </a:endParaRPr>
          </a:p>
        </p:txBody>
      </p:sp>
    </p:spTree>
    <p:extLst>
      <p:ext uri="{BB962C8B-B14F-4D97-AF65-F5344CB8AC3E}">
        <p14:creationId xmlns:p14="http://schemas.microsoft.com/office/powerpoint/2010/main" val="900087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1. </a:t>
            </a:r>
            <a:r>
              <a:rPr lang="en-US" sz="5400" dirty="0" smtClean="0"/>
              <a:t>Personal Income Tax Requirements</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a:lnSpc>
                <a:spcPct val="120000"/>
              </a:lnSpc>
            </a:pPr>
            <a:r>
              <a:rPr lang="en-US" dirty="0" smtClean="0">
                <a:solidFill>
                  <a:srgbClr val="0000CC"/>
                </a:solidFill>
              </a:rPr>
              <a:t>Develop application for PIT management</a:t>
            </a:r>
            <a:r>
              <a:rPr lang="en-US" sz="1800" dirty="0" smtClean="0">
                <a:solidFill>
                  <a:srgbClr val="000000"/>
                </a:solidFill>
                <a:latin typeface="TimesTen-Roman"/>
              </a:rPr>
              <a:t>.</a:t>
            </a:r>
            <a:r>
              <a:rPr lang="en-US" sz="1200" dirty="0"/>
              <a:t/>
            </a:r>
            <a:br>
              <a:rPr lang="en-US" sz="1200" dirty="0"/>
            </a:br>
            <a:endParaRPr lang="en-US" sz="1800" dirty="0">
              <a:solidFill>
                <a:srgbClr val="000000"/>
              </a:solidFill>
              <a:latin typeface="TimesTen-Roman"/>
            </a:endParaRPr>
          </a:p>
        </p:txBody>
      </p:sp>
      <p:pic>
        <p:nvPicPr>
          <p:cNvPr id="3" name="Picture 2"/>
          <p:cNvPicPr>
            <a:picLocks noChangeAspect="1"/>
          </p:cNvPicPr>
          <p:nvPr/>
        </p:nvPicPr>
        <p:blipFill>
          <a:blip r:embed="rId3"/>
          <a:stretch>
            <a:fillRect/>
          </a:stretch>
        </p:blipFill>
        <p:spPr>
          <a:xfrm>
            <a:off x="2043448" y="2529999"/>
            <a:ext cx="7645302" cy="4185646"/>
          </a:xfrm>
          <a:prstGeom prst="rect">
            <a:avLst/>
          </a:prstGeom>
        </p:spPr>
      </p:pic>
    </p:spTree>
    <p:extLst>
      <p:ext uri="{BB962C8B-B14F-4D97-AF65-F5344CB8AC3E}">
        <p14:creationId xmlns:p14="http://schemas.microsoft.com/office/powerpoint/2010/main" val="38564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1. </a:t>
            </a:r>
            <a:r>
              <a:rPr lang="en-US" sz="5400" dirty="0" smtClean="0"/>
              <a:t>Personal Income Tax Requirements</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a:lnSpc>
                <a:spcPct val="120000"/>
              </a:lnSpc>
            </a:pPr>
            <a:r>
              <a:rPr lang="en-US" dirty="0" err="1" smtClean="0">
                <a:solidFill>
                  <a:srgbClr val="0000CC"/>
                </a:solidFill>
              </a:rPr>
              <a:t>Nghị</a:t>
            </a:r>
            <a:r>
              <a:rPr lang="en-US" dirty="0" smtClean="0">
                <a:solidFill>
                  <a:srgbClr val="0000CC"/>
                </a:solidFill>
              </a:rPr>
              <a:t> </a:t>
            </a:r>
            <a:r>
              <a:rPr lang="en-US" dirty="0" err="1" smtClean="0">
                <a:solidFill>
                  <a:srgbClr val="0000CC"/>
                </a:solidFill>
              </a:rPr>
              <a:t>định</a:t>
            </a:r>
            <a:r>
              <a:rPr lang="en-US" dirty="0" smtClean="0">
                <a:solidFill>
                  <a:srgbClr val="0000CC"/>
                </a:solidFill>
              </a:rPr>
              <a:t>, </a:t>
            </a:r>
            <a:r>
              <a:rPr lang="en-US" dirty="0" err="1" smtClean="0">
                <a:solidFill>
                  <a:srgbClr val="0000CC"/>
                </a:solidFill>
              </a:rPr>
              <a:t>Thông</a:t>
            </a:r>
            <a:r>
              <a:rPr lang="en-US" dirty="0" smtClean="0">
                <a:solidFill>
                  <a:srgbClr val="0000CC"/>
                </a:solidFill>
              </a:rPr>
              <a:t> </a:t>
            </a:r>
            <a:r>
              <a:rPr lang="en-US" dirty="0" err="1" smtClean="0">
                <a:solidFill>
                  <a:srgbClr val="0000CC"/>
                </a:solidFill>
              </a:rPr>
              <a:t>tư</a:t>
            </a:r>
            <a:endParaRPr lang="en-US" sz="1800" dirty="0">
              <a:solidFill>
                <a:srgbClr val="000000"/>
              </a:solidFill>
              <a:latin typeface="TimesTen-Roman"/>
            </a:endParaRPr>
          </a:p>
        </p:txBody>
      </p:sp>
      <p:pic>
        <p:nvPicPr>
          <p:cNvPr id="5" name="Picture 4"/>
          <p:cNvPicPr>
            <a:picLocks noChangeAspect="1"/>
          </p:cNvPicPr>
          <p:nvPr/>
        </p:nvPicPr>
        <p:blipFill>
          <a:blip r:embed="rId3"/>
          <a:stretch>
            <a:fillRect/>
          </a:stretch>
        </p:blipFill>
        <p:spPr>
          <a:xfrm>
            <a:off x="5504984" y="2055813"/>
            <a:ext cx="4070815" cy="4675621"/>
          </a:xfrm>
          <a:prstGeom prst="rect">
            <a:avLst/>
          </a:prstGeom>
        </p:spPr>
      </p:pic>
    </p:spTree>
    <p:extLst>
      <p:ext uri="{BB962C8B-B14F-4D97-AF65-F5344CB8AC3E}">
        <p14:creationId xmlns:p14="http://schemas.microsoft.com/office/powerpoint/2010/main" val="3141457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1. </a:t>
            </a:r>
            <a:r>
              <a:rPr lang="en-US" sz="5400" dirty="0" smtClean="0"/>
              <a:t>Personal Income Tax Requirements</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a:lnSpc>
                <a:spcPct val="120000"/>
              </a:lnSpc>
            </a:pPr>
            <a:r>
              <a:rPr lang="en-US" dirty="0" err="1" smtClean="0">
                <a:solidFill>
                  <a:srgbClr val="0000CC"/>
                </a:solidFill>
              </a:rPr>
              <a:t>Biểu</a:t>
            </a:r>
            <a:r>
              <a:rPr lang="en-US" dirty="0" smtClean="0">
                <a:solidFill>
                  <a:srgbClr val="0000CC"/>
                </a:solidFill>
              </a:rPr>
              <a:t> </a:t>
            </a:r>
            <a:r>
              <a:rPr lang="en-US" dirty="0" err="1" smtClean="0">
                <a:solidFill>
                  <a:srgbClr val="0000CC"/>
                </a:solidFill>
              </a:rPr>
              <a:t>thuế</a:t>
            </a:r>
            <a:endParaRPr lang="en-US" sz="1800" dirty="0">
              <a:solidFill>
                <a:srgbClr val="000000"/>
              </a:solidFill>
              <a:latin typeface="TimesTen-Roman"/>
            </a:endParaRPr>
          </a:p>
        </p:txBody>
      </p:sp>
      <p:pic>
        <p:nvPicPr>
          <p:cNvPr id="5" name="Picture 4"/>
          <p:cNvPicPr>
            <a:picLocks noChangeAspect="1"/>
          </p:cNvPicPr>
          <p:nvPr/>
        </p:nvPicPr>
        <p:blipFill>
          <a:blip r:embed="rId3"/>
          <a:stretch>
            <a:fillRect/>
          </a:stretch>
        </p:blipFill>
        <p:spPr>
          <a:xfrm>
            <a:off x="5504984" y="2055813"/>
            <a:ext cx="4070815" cy="4675621"/>
          </a:xfrm>
          <a:prstGeom prst="rect">
            <a:avLst/>
          </a:prstGeom>
        </p:spPr>
      </p:pic>
      <p:pic>
        <p:nvPicPr>
          <p:cNvPr id="6" name="Picture 5"/>
          <p:cNvPicPr>
            <a:picLocks noChangeAspect="1"/>
          </p:cNvPicPr>
          <p:nvPr/>
        </p:nvPicPr>
        <p:blipFill>
          <a:blip r:embed="rId4"/>
          <a:stretch>
            <a:fillRect/>
          </a:stretch>
        </p:blipFill>
        <p:spPr>
          <a:xfrm>
            <a:off x="5012892" y="1890210"/>
            <a:ext cx="6408471" cy="4763294"/>
          </a:xfrm>
          <a:prstGeom prst="rect">
            <a:avLst/>
          </a:prstGeom>
        </p:spPr>
      </p:pic>
    </p:spTree>
    <p:extLst>
      <p:ext uri="{BB962C8B-B14F-4D97-AF65-F5344CB8AC3E}">
        <p14:creationId xmlns:p14="http://schemas.microsoft.com/office/powerpoint/2010/main" val="2222430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2. USE CASES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695661"/>
            <a:ext cx="10982739" cy="4188304"/>
          </a:xfrm>
        </p:spPr>
        <p:txBody>
          <a:bodyPr>
            <a:normAutofit/>
          </a:bodyPr>
          <a:lstStyle/>
          <a:p>
            <a:pPr>
              <a:lnSpc>
                <a:spcPct val="120000"/>
              </a:lnSpc>
            </a:pPr>
            <a:r>
              <a:rPr lang="en-US" sz="2100" dirty="0">
                <a:latin typeface="TimesTen-Roman"/>
              </a:rPr>
              <a:t>In the </a:t>
            </a:r>
            <a:r>
              <a:rPr lang="en-US" sz="2100" b="1" dirty="0">
                <a:latin typeface="TimesTen-Roman"/>
              </a:rPr>
              <a:t>use case modeling approach</a:t>
            </a:r>
            <a:r>
              <a:rPr lang="en-US" sz="2100" dirty="0">
                <a:latin typeface="TimesTen-Roman"/>
              </a:rPr>
              <a:t>, functional requirements are described in terms of actors, which are users of the system, and use cases. </a:t>
            </a:r>
          </a:p>
          <a:p>
            <a:pPr>
              <a:lnSpc>
                <a:spcPct val="120000"/>
              </a:lnSpc>
            </a:pPr>
            <a:r>
              <a:rPr lang="en-US" sz="2100" dirty="0">
                <a:latin typeface="TimesTen-Roman"/>
              </a:rPr>
              <a:t>A use case typically consists of a sequence of interactions between one or more actors and the system. Each interaction consists of an input from the actor followed by a response from the system </a:t>
            </a:r>
          </a:p>
          <a:p>
            <a:pPr>
              <a:lnSpc>
                <a:spcPct val="120000"/>
              </a:lnSpc>
            </a:pPr>
            <a:r>
              <a:rPr lang="en-US" sz="2100" dirty="0">
                <a:latin typeface="TimesTen-Roman"/>
              </a:rPr>
              <a:t> The use case model describes the functional requirements of the system in terms of the actors and use cases.  The system is treated as a black box – that is, dealing with what the system does in response to the actor’s inputs, not the internals of how it does it.</a:t>
            </a:r>
          </a:p>
          <a:p>
            <a:pPr marL="0" indent="0">
              <a:lnSpc>
                <a:spcPct val="120000"/>
              </a:lnSpc>
              <a:buNone/>
            </a:pPr>
            <a:endParaRPr lang="en-US" sz="2100" dirty="0">
              <a:latin typeface="TimesTen-Roman"/>
            </a:endParaRPr>
          </a:p>
        </p:txBody>
      </p:sp>
      <p:pic>
        <p:nvPicPr>
          <p:cNvPr id="5" name="Picture 4">
            <a:extLst>
              <a:ext uri="{FF2B5EF4-FFF2-40B4-BE49-F238E27FC236}">
                <a16:creationId xmlns:a16="http://schemas.microsoft.com/office/drawing/2014/main" id="{277E5EFC-8E6B-791B-BA4B-F3CBF08F0CE3}"/>
              </a:ext>
            </a:extLst>
          </p:cNvPr>
          <p:cNvPicPr>
            <a:picLocks noChangeAspect="1"/>
          </p:cNvPicPr>
          <p:nvPr/>
        </p:nvPicPr>
        <p:blipFill>
          <a:blip r:embed="rId3"/>
          <a:stretch>
            <a:fillRect/>
          </a:stretch>
        </p:blipFill>
        <p:spPr>
          <a:xfrm>
            <a:off x="4214390" y="5018092"/>
            <a:ext cx="3326296" cy="1839908"/>
          </a:xfrm>
          <a:prstGeom prst="rect">
            <a:avLst/>
          </a:prstGeom>
        </p:spPr>
      </p:pic>
    </p:spTree>
    <p:extLst>
      <p:ext uri="{BB962C8B-B14F-4D97-AF65-F5344CB8AC3E}">
        <p14:creationId xmlns:p14="http://schemas.microsoft.com/office/powerpoint/2010/main" val="1026990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Use case model</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5118385" cy="4351338"/>
          </a:xfrm>
        </p:spPr>
        <p:txBody>
          <a:bodyPr>
            <a:normAutofit/>
          </a:bodyPr>
          <a:lstStyle/>
          <a:p>
            <a:pPr>
              <a:lnSpc>
                <a:spcPct val="120000"/>
              </a:lnSpc>
            </a:pPr>
            <a:r>
              <a:rPr lang="en-US" sz="2200" dirty="0">
                <a:solidFill>
                  <a:srgbClr val="000000"/>
                </a:solidFill>
                <a:latin typeface="TimesTen-Roman"/>
              </a:rPr>
              <a:t>The use case model includes use case diagrams and use case specifications.</a:t>
            </a:r>
          </a:p>
        </p:txBody>
      </p:sp>
      <p:pic>
        <p:nvPicPr>
          <p:cNvPr id="8" name="Picture 7">
            <a:extLst>
              <a:ext uri="{FF2B5EF4-FFF2-40B4-BE49-F238E27FC236}">
                <a16:creationId xmlns:a16="http://schemas.microsoft.com/office/drawing/2014/main" id="{D1CF2A02-0702-A8F3-670E-C0900B874163}"/>
              </a:ext>
            </a:extLst>
          </p:cNvPr>
          <p:cNvPicPr>
            <a:picLocks noChangeAspect="1"/>
          </p:cNvPicPr>
          <p:nvPr/>
        </p:nvPicPr>
        <p:blipFill>
          <a:blip r:embed="rId3"/>
          <a:stretch>
            <a:fillRect/>
          </a:stretch>
        </p:blipFill>
        <p:spPr>
          <a:xfrm>
            <a:off x="6329568" y="1825625"/>
            <a:ext cx="5486400" cy="5025154"/>
          </a:xfrm>
          <a:prstGeom prst="rect">
            <a:avLst/>
          </a:prstGeom>
        </p:spPr>
      </p:pic>
    </p:spTree>
    <p:extLst>
      <p:ext uri="{BB962C8B-B14F-4D97-AF65-F5344CB8AC3E}">
        <p14:creationId xmlns:p14="http://schemas.microsoft.com/office/powerpoint/2010/main" val="296260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Example use case model</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marL="0" indent="0">
              <a:lnSpc>
                <a:spcPct val="120000"/>
              </a:lnSpc>
              <a:buNone/>
            </a:pPr>
            <a:endParaRPr lang="en-US" sz="2100" dirty="0">
              <a:solidFill>
                <a:srgbClr val="000000"/>
              </a:solidFill>
              <a:latin typeface="TimesTen-Roman"/>
            </a:endParaRPr>
          </a:p>
        </p:txBody>
      </p:sp>
      <p:pic>
        <p:nvPicPr>
          <p:cNvPr id="6" name="Picture 5">
            <a:extLst>
              <a:ext uri="{FF2B5EF4-FFF2-40B4-BE49-F238E27FC236}">
                <a16:creationId xmlns:a16="http://schemas.microsoft.com/office/drawing/2014/main" id="{839890CF-0AED-24BF-2035-4D6965B2659A}"/>
              </a:ext>
            </a:extLst>
          </p:cNvPr>
          <p:cNvPicPr>
            <a:picLocks noChangeAspect="1"/>
          </p:cNvPicPr>
          <p:nvPr/>
        </p:nvPicPr>
        <p:blipFill>
          <a:blip r:embed="rId3"/>
          <a:stretch>
            <a:fillRect/>
          </a:stretch>
        </p:blipFill>
        <p:spPr>
          <a:xfrm>
            <a:off x="838199" y="1974919"/>
            <a:ext cx="4761059" cy="4593877"/>
          </a:xfrm>
          <a:prstGeom prst="rect">
            <a:avLst/>
          </a:prstGeom>
        </p:spPr>
      </p:pic>
      <p:pic>
        <p:nvPicPr>
          <p:cNvPr id="8" name="Picture 7">
            <a:extLst>
              <a:ext uri="{FF2B5EF4-FFF2-40B4-BE49-F238E27FC236}">
                <a16:creationId xmlns:a16="http://schemas.microsoft.com/office/drawing/2014/main" id="{D0697A16-6244-4438-4409-252B087C2294}"/>
              </a:ext>
            </a:extLst>
          </p:cNvPr>
          <p:cNvPicPr>
            <a:picLocks noChangeAspect="1"/>
          </p:cNvPicPr>
          <p:nvPr/>
        </p:nvPicPr>
        <p:blipFill>
          <a:blip r:embed="rId4"/>
          <a:stretch>
            <a:fillRect/>
          </a:stretch>
        </p:blipFill>
        <p:spPr>
          <a:xfrm>
            <a:off x="6592745" y="1825625"/>
            <a:ext cx="4658352" cy="4593877"/>
          </a:xfrm>
          <a:prstGeom prst="rect">
            <a:avLst/>
          </a:prstGeom>
        </p:spPr>
      </p:pic>
    </p:spTree>
    <p:extLst>
      <p:ext uri="{BB962C8B-B14F-4D97-AF65-F5344CB8AC3E}">
        <p14:creationId xmlns:p14="http://schemas.microsoft.com/office/powerpoint/2010/main" val="2080719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26268</TotalTime>
  <Words>1154</Words>
  <Application>Microsoft Office PowerPoint</Application>
  <PresentationFormat>Widescreen</PresentationFormat>
  <Paragraphs>136</Paragraphs>
  <Slides>27</Slides>
  <Notes>25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Arial</vt:lpstr>
      <vt:lpstr>Calibri</vt:lpstr>
      <vt:lpstr>Calibri Light</vt:lpstr>
      <vt:lpstr>Courier New</vt:lpstr>
      <vt:lpstr>FranklinGothic-Demi</vt:lpstr>
      <vt:lpstr>Inter</vt:lpstr>
      <vt:lpstr>OfficinaSerif-Book</vt:lpstr>
      <vt:lpstr>open sans</vt:lpstr>
      <vt:lpstr>Segoe</vt:lpstr>
      <vt:lpstr>Segoe-Italic</vt:lpstr>
      <vt:lpstr>TimesTen-Bold</vt:lpstr>
      <vt:lpstr>TimesTen-Italic</vt:lpstr>
      <vt:lpstr>TimesTen-Roman</vt:lpstr>
      <vt:lpstr>Wingdings</vt:lpstr>
      <vt:lpstr>Office Theme</vt:lpstr>
      <vt:lpstr>Chapter 6: Use Case Modeling </vt:lpstr>
      <vt:lpstr>Contents</vt:lpstr>
      <vt:lpstr>1. Requirements modeling</vt:lpstr>
      <vt:lpstr>1. Personal Income Tax Requirements</vt:lpstr>
      <vt:lpstr>1. Personal Income Tax Requirements</vt:lpstr>
      <vt:lpstr>1. Personal Income Tax Requirements</vt:lpstr>
      <vt:lpstr>2. USE CASES </vt:lpstr>
      <vt:lpstr>Use case model</vt:lpstr>
      <vt:lpstr>Example use case model</vt:lpstr>
      <vt:lpstr>3. Actors</vt:lpstr>
      <vt:lpstr>3. Actors</vt:lpstr>
      <vt:lpstr>Relationships between Actors</vt:lpstr>
      <vt:lpstr>Identify Actor</vt:lpstr>
      <vt:lpstr>4. Identifying use cases </vt:lpstr>
      <vt:lpstr>5. Use case relationships </vt:lpstr>
      <vt:lpstr>5.1 The include relationship </vt:lpstr>
      <vt:lpstr>5.1 The include relationship </vt:lpstr>
      <vt:lpstr>5.1 The include relationship </vt:lpstr>
      <vt:lpstr>5.2 Extended Relationship</vt:lpstr>
      <vt:lpstr>5.2 Extended Relationship</vt:lpstr>
      <vt:lpstr>Example</vt:lpstr>
      <vt:lpstr>Use case relationship</vt:lpstr>
      <vt:lpstr>Dependency relationship</vt:lpstr>
      <vt:lpstr>6. Use case packages </vt:lpstr>
      <vt:lpstr>7. Activity diagrams </vt:lpstr>
      <vt:lpstr>7. Activity diagrams </vt:lpstr>
      <vt:lpstr>7. Activity diagrams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 Chu Thi Minh</dc:creator>
  <cp:lastModifiedBy>Khiem Ngo Tuan</cp:lastModifiedBy>
  <cp:revision>315</cp:revision>
  <dcterms:created xsi:type="dcterms:W3CDTF">2023-08-12T02:23:53Z</dcterms:created>
  <dcterms:modified xsi:type="dcterms:W3CDTF">2024-09-13T15:30:03Z</dcterms:modified>
</cp:coreProperties>
</file>