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34"/>
  </p:notesMasterIdLst>
  <p:sldIdLst>
    <p:sldId id="256" r:id="rId2"/>
    <p:sldId id="450" r:id="rId3"/>
    <p:sldId id="277" r:id="rId4"/>
    <p:sldId id="458" r:id="rId5"/>
    <p:sldId id="483" r:id="rId6"/>
    <p:sldId id="459" r:id="rId7"/>
    <p:sldId id="460" r:id="rId8"/>
    <p:sldId id="462" r:id="rId9"/>
    <p:sldId id="463" r:id="rId10"/>
    <p:sldId id="461" r:id="rId11"/>
    <p:sldId id="464" r:id="rId12"/>
    <p:sldId id="466" r:id="rId13"/>
    <p:sldId id="467" r:id="rId14"/>
    <p:sldId id="468" r:id="rId15"/>
    <p:sldId id="469" r:id="rId16"/>
    <p:sldId id="471" r:id="rId17"/>
    <p:sldId id="470" r:id="rId18"/>
    <p:sldId id="494" r:id="rId19"/>
    <p:sldId id="472" r:id="rId20"/>
    <p:sldId id="474" r:id="rId21"/>
    <p:sldId id="475" r:id="rId22"/>
    <p:sldId id="477" r:id="rId23"/>
    <p:sldId id="479" r:id="rId24"/>
    <p:sldId id="480" r:id="rId25"/>
    <p:sldId id="478" r:id="rId26"/>
    <p:sldId id="481" r:id="rId27"/>
    <p:sldId id="482" r:id="rId28"/>
    <p:sldId id="484" r:id="rId29"/>
    <p:sldId id="485" r:id="rId30"/>
    <p:sldId id="486" r:id="rId31"/>
    <p:sldId id="488" r:id="rId32"/>
    <p:sldId id="4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094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EC78-EA06-487F-AA6D-B4392BF7C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AB525-D5ED-452A-BC1A-58AA39D1AB67}">
      <dgm:prSet custT="1"/>
      <dgm:spPr/>
      <dgm:t>
        <a:bodyPr/>
        <a:lstStyle/>
        <a:p>
          <a:r>
            <a:rPr lang="en-US" sz="2200" b="0" i="0" dirty="0"/>
            <a:t>1. Relationships</a:t>
          </a:r>
          <a:endParaRPr lang="en-US" sz="2200" dirty="0"/>
        </a:p>
      </dgm:t>
    </dgm:pt>
    <dgm:pt modelId="{B5E302ED-C72E-40AD-A4C6-58889DD0359E}" type="parTrans" cxnId="{AC0DBA64-5B0A-4004-B412-CF576C89A831}">
      <dgm:prSet/>
      <dgm:spPr/>
      <dgm:t>
        <a:bodyPr/>
        <a:lstStyle/>
        <a:p>
          <a:endParaRPr lang="en-US"/>
        </a:p>
      </dgm:t>
    </dgm:pt>
    <dgm:pt modelId="{019C8D13-EDEB-4D40-B886-B591A475BAF1}" type="sibTrans" cxnId="{AC0DBA64-5B0A-4004-B412-CF576C89A831}">
      <dgm:prSet/>
      <dgm:spPr/>
      <dgm:t>
        <a:bodyPr/>
        <a:lstStyle/>
        <a:p>
          <a:endParaRPr lang="en-US"/>
        </a:p>
      </dgm:t>
    </dgm:pt>
    <dgm:pt modelId="{4F2126F1-A16F-4056-B527-DA63A892EDAC}">
      <dgm:prSet custT="1"/>
      <dgm:spPr/>
      <dgm:t>
        <a:bodyPr/>
        <a:lstStyle/>
        <a:p>
          <a:r>
            <a:rPr lang="en-US" sz="2200" b="0" i="0" dirty="0"/>
            <a:t>2. </a:t>
          </a:r>
          <a:r>
            <a:rPr lang="en-US" sz="2200" dirty="0"/>
            <a:t>Constraint</a:t>
          </a:r>
        </a:p>
      </dgm:t>
    </dgm:pt>
    <dgm:pt modelId="{036F70A8-FB44-4735-9543-E5AB3A87C0AC}" type="parTrans" cxnId="{2522A870-53F0-4FD7-9BED-29DC049B67BD}">
      <dgm:prSet/>
      <dgm:spPr/>
      <dgm:t>
        <a:bodyPr/>
        <a:lstStyle/>
        <a:p>
          <a:endParaRPr lang="en-US"/>
        </a:p>
      </dgm:t>
    </dgm:pt>
    <dgm:pt modelId="{BBE73097-7985-4D11-9F4B-CDFEA143EF11}" type="sibTrans" cxnId="{2522A870-53F0-4FD7-9BED-29DC049B67BD}">
      <dgm:prSet/>
      <dgm:spPr/>
      <dgm:t>
        <a:bodyPr/>
        <a:lstStyle/>
        <a:p>
          <a:endParaRPr lang="en-US"/>
        </a:p>
      </dgm:t>
    </dgm:pt>
    <dgm:pt modelId="{2EDBACB7-D8A7-4F56-B205-0DBB5B394AC3}">
      <dgm:prSet custT="1"/>
      <dgm:spPr/>
      <dgm:t>
        <a:bodyPr/>
        <a:lstStyle/>
        <a:p>
          <a:r>
            <a:rPr lang="en-US" sz="2200" b="0" i="0" dirty="0"/>
            <a:t>3. </a:t>
          </a:r>
          <a:r>
            <a:rPr lang="en-US" sz="2200" dirty="0"/>
            <a:t>Static modeling and the UML</a:t>
          </a:r>
        </a:p>
      </dgm:t>
    </dgm:pt>
    <dgm:pt modelId="{FFC21380-A2D1-4B84-A8A4-A99CCA3764B9}" type="parTrans" cxnId="{ECFCB614-CB06-4D84-825D-744DFFB52DFE}">
      <dgm:prSet/>
      <dgm:spPr/>
      <dgm:t>
        <a:bodyPr/>
        <a:lstStyle/>
        <a:p>
          <a:endParaRPr lang="en-US"/>
        </a:p>
      </dgm:t>
    </dgm:pt>
    <dgm:pt modelId="{EFF1181C-B09B-4743-A24F-43E1C330CCFF}" type="sibTrans" cxnId="{ECFCB614-CB06-4D84-825D-744DFFB52DFE}">
      <dgm:prSet/>
      <dgm:spPr/>
      <dgm:t>
        <a:bodyPr/>
        <a:lstStyle/>
        <a:p>
          <a:endParaRPr lang="en-US"/>
        </a:p>
      </dgm:t>
    </dgm:pt>
    <dgm:pt modelId="{546E66F5-6FE8-49EA-BB65-E6EFEB5411D3}">
      <dgm:prSet custT="1"/>
      <dgm:spPr/>
      <dgm:t>
        <a:bodyPr/>
        <a:lstStyle/>
        <a:p>
          <a:r>
            <a:rPr lang="en-US" sz="2200" b="0" i="0" dirty="0"/>
            <a:t>4. </a:t>
          </a:r>
          <a:r>
            <a:rPr lang="en-US" sz="2200" dirty="0"/>
            <a:t>Static modeling of the system context </a:t>
          </a:r>
        </a:p>
      </dgm:t>
    </dgm:pt>
    <dgm:pt modelId="{E5FA4D7C-9A89-49BD-A9F2-33484BFB612A}" type="parTrans" cxnId="{0BC267C2-C020-413F-8E8E-69570EC09B91}">
      <dgm:prSet/>
      <dgm:spPr/>
      <dgm:t>
        <a:bodyPr/>
        <a:lstStyle/>
        <a:p>
          <a:endParaRPr lang="en-US"/>
        </a:p>
      </dgm:t>
    </dgm:pt>
    <dgm:pt modelId="{FB5BB1FC-6363-446D-A9CA-CA72F6791979}" type="sibTrans" cxnId="{0BC267C2-C020-413F-8E8E-69570EC09B91}">
      <dgm:prSet/>
      <dgm:spPr/>
      <dgm:t>
        <a:bodyPr/>
        <a:lstStyle/>
        <a:p>
          <a:endParaRPr lang="en-US"/>
        </a:p>
      </dgm:t>
    </dgm:pt>
    <dgm:pt modelId="{477EE70B-CDB6-4187-80DF-14CF7467C360}">
      <dgm:prSet custT="1"/>
      <dgm:spPr/>
      <dgm:t>
        <a:bodyPr/>
        <a:lstStyle/>
        <a:p>
          <a:r>
            <a:rPr lang="en-US" sz="2200" b="0" i="0" dirty="0"/>
            <a:t>5. </a:t>
          </a:r>
          <a:r>
            <a:rPr lang="en-US" sz="2200" dirty="0"/>
            <a:t>Categorization of classes using UML stereotypes </a:t>
          </a:r>
        </a:p>
      </dgm:t>
    </dgm:pt>
    <dgm:pt modelId="{E8EF1590-C386-4602-A0A2-F14DF211C94A}" type="parTrans" cxnId="{EEC898DA-25CD-442F-95C3-65CF26C01001}">
      <dgm:prSet/>
      <dgm:spPr/>
      <dgm:t>
        <a:bodyPr/>
        <a:lstStyle/>
        <a:p>
          <a:endParaRPr lang="en-US"/>
        </a:p>
      </dgm:t>
    </dgm:pt>
    <dgm:pt modelId="{1535E026-6518-4399-9361-15F0EA8CF83F}" type="sibTrans" cxnId="{EEC898DA-25CD-442F-95C3-65CF26C01001}">
      <dgm:prSet/>
      <dgm:spPr/>
      <dgm:t>
        <a:bodyPr/>
        <a:lstStyle/>
        <a:p>
          <a:endParaRPr lang="en-US"/>
        </a:p>
      </dgm:t>
    </dgm:pt>
    <dgm:pt modelId="{DBEA7544-6852-4E59-9FA1-11CB857D59E1}">
      <dgm:prSet custT="1"/>
      <dgm:spPr/>
      <dgm:t>
        <a:bodyPr/>
        <a:lstStyle/>
        <a:p>
          <a:r>
            <a:rPr lang="en-US" sz="2200" b="0" i="0" dirty="0"/>
            <a:t>6. </a:t>
          </a:r>
          <a:r>
            <a:rPr lang="en-US" sz="2200" dirty="0"/>
            <a:t>Modeling external classes </a:t>
          </a:r>
        </a:p>
      </dgm:t>
    </dgm:pt>
    <dgm:pt modelId="{99B5033B-F2FC-417D-910F-695D26F285BC}" type="parTrans" cxnId="{1A3A5839-B1D2-493D-A219-74E8A160E6D0}">
      <dgm:prSet/>
      <dgm:spPr/>
      <dgm:t>
        <a:bodyPr/>
        <a:lstStyle/>
        <a:p>
          <a:endParaRPr lang="en-US"/>
        </a:p>
      </dgm:t>
    </dgm:pt>
    <dgm:pt modelId="{01DC331D-96D4-4019-9A69-97AC6DE466AC}" type="sibTrans" cxnId="{1A3A5839-B1D2-493D-A219-74E8A160E6D0}">
      <dgm:prSet/>
      <dgm:spPr/>
      <dgm:t>
        <a:bodyPr/>
        <a:lstStyle/>
        <a:p>
          <a:endParaRPr lang="en-US"/>
        </a:p>
      </dgm:t>
    </dgm:pt>
    <dgm:pt modelId="{04BE70C9-0477-40BB-A90C-DBF47A58C2E1}">
      <dgm:prSet custT="1"/>
      <dgm:spPr/>
      <dgm:t>
        <a:bodyPr/>
        <a:lstStyle/>
        <a:p>
          <a:r>
            <a:rPr lang="en-US" sz="2200" b="0" i="0" dirty="0"/>
            <a:t>7. </a:t>
          </a:r>
          <a:r>
            <a:rPr lang="en-US" sz="2200" dirty="0"/>
            <a:t>Static modeling of entity classes </a:t>
          </a:r>
        </a:p>
      </dgm:t>
    </dgm:pt>
    <dgm:pt modelId="{094BD8E7-4899-4DF9-8259-469E95CE9C12}" type="parTrans" cxnId="{2736E4BA-5F41-43C3-98F2-D52429F65AE1}">
      <dgm:prSet/>
      <dgm:spPr/>
      <dgm:t>
        <a:bodyPr/>
        <a:lstStyle/>
        <a:p>
          <a:endParaRPr lang="en-US"/>
        </a:p>
      </dgm:t>
    </dgm:pt>
    <dgm:pt modelId="{DF6117C1-2BD9-496D-8B2B-19D12E9B451E}" type="sibTrans" cxnId="{2736E4BA-5F41-43C3-98F2-D52429F65AE1}">
      <dgm:prSet/>
      <dgm:spPr/>
      <dgm:t>
        <a:bodyPr/>
        <a:lstStyle/>
        <a:p>
          <a:endParaRPr lang="en-US"/>
        </a:p>
      </dgm:t>
    </dgm:pt>
    <dgm:pt modelId="{F49BA799-0080-476F-8501-1D0B9AC9017C}" type="pres">
      <dgm:prSet presAssocID="{9F2AEC78-EA06-487F-AA6D-B4392BF7C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103277-8F2C-41D1-8818-92E888D902B2}" type="pres">
      <dgm:prSet presAssocID="{2C7AB525-D5ED-452A-BC1A-58AA39D1AB6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3B783-41D7-4B28-9664-4DA45EBC89E0}" type="pres">
      <dgm:prSet presAssocID="{019C8D13-EDEB-4D40-B886-B591A475BAF1}" presName="sibTrans" presStyleCnt="0"/>
      <dgm:spPr/>
    </dgm:pt>
    <dgm:pt modelId="{DCF7B8AE-F253-4C8F-BDFA-877304866C30}" type="pres">
      <dgm:prSet presAssocID="{4F2126F1-A16F-4056-B527-DA63A892EDA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54CCF-DFEC-4C73-B88E-C31F1AC460F6}" type="pres">
      <dgm:prSet presAssocID="{BBE73097-7985-4D11-9F4B-CDFEA143EF11}" presName="sibTrans" presStyleCnt="0"/>
      <dgm:spPr/>
    </dgm:pt>
    <dgm:pt modelId="{9D175733-9235-41CF-B838-973FE8793F96}" type="pres">
      <dgm:prSet presAssocID="{2EDBACB7-D8A7-4F56-B205-0DBB5B394AC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9566-465F-45EC-9F3D-84A95EB9CFB2}" type="pres">
      <dgm:prSet presAssocID="{EFF1181C-B09B-4743-A24F-43E1C330CCFF}" presName="sibTrans" presStyleCnt="0"/>
      <dgm:spPr/>
    </dgm:pt>
    <dgm:pt modelId="{4825F7BB-43E8-4E0B-BF8C-1405189DF68E}" type="pres">
      <dgm:prSet presAssocID="{546E66F5-6FE8-49EA-BB65-E6EFEB5411D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35C39-61EF-41B3-8F42-C883954F7AF4}" type="pres">
      <dgm:prSet presAssocID="{FB5BB1FC-6363-446D-A9CA-CA72F6791979}" presName="sibTrans" presStyleCnt="0"/>
      <dgm:spPr/>
    </dgm:pt>
    <dgm:pt modelId="{FE50E9A1-E17B-4726-83BA-5123E837DF88}" type="pres">
      <dgm:prSet presAssocID="{477EE70B-CDB6-4187-80DF-14CF7467C36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9A52-3552-4C33-9728-FCAA9E8D3A28}" type="pres">
      <dgm:prSet presAssocID="{1535E026-6518-4399-9361-15F0EA8CF83F}" presName="sibTrans" presStyleCnt="0"/>
      <dgm:spPr/>
    </dgm:pt>
    <dgm:pt modelId="{8DF41F99-2B1A-475E-BA79-D9663D15911B}" type="pres">
      <dgm:prSet presAssocID="{DBEA7544-6852-4E59-9FA1-11CB857D59E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FD87D-C6D1-43D6-926A-9E4390CFDF5E}" type="pres">
      <dgm:prSet presAssocID="{01DC331D-96D4-4019-9A69-97AC6DE466AC}" presName="sibTrans" presStyleCnt="0"/>
      <dgm:spPr/>
    </dgm:pt>
    <dgm:pt modelId="{4CC5F1E2-1D7E-4919-8734-AF0719A47854}" type="pres">
      <dgm:prSet presAssocID="{04BE70C9-0477-40BB-A90C-DBF47A58C2E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2A870-53F0-4FD7-9BED-29DC049B67BD}" srcId="{9F2AEC78-EA06-487F-AA6D-B4392BF7C915}" destId="{4F2126F1-A16F-4056-B527-DA63A892EDAC}" srcOrd="1" destOrd="0" parTransId="{036F70A8-FB44-4735-9543-E5AB3A87C0AC}" sibTransId="{BBE73097-7985-4D11-9F4B-CDFEA143EF11}"/>
    <dgm:cxn modelId="{24F76D29-7C73-42B5-BE83-760308B8B54B}" type="presOf" srcId="{546E66F5-6FE8-49EA-BB65-E6EFEB5411D3}" destId="{4825F7BB-43E8-4E0B-BF8C-1405189DF68E}" srcOrd="0" destOrd="0" presId="urn:microsoft.com/office/officeart/2005/8/layout/default"/>
    <dgm:cxn modelId="{C623F1AB-DA0C-47C5-A80C-18A3C4583A46}" type="presOf" srcId="{DBEA7544-6852-4E59-9FA1-11CB857D59E1}" destId="{8DF41F99-2B1A-475E-BA79-D9663D15911B}" srcOrd="0" destOrd="0" presId="urn:microsoft.com/office/officeart/2005/8/layout/default"/>
    <dgm:cxn modelId="{14566BD7-8439-4215-BFAF-F637AECDF104}" type="presOf" srcId="{477EE70B-CDB6-4187-80DF-14CF7467C360}" destId="{FE50E9A1-E17B-4726-83BA-5123E837DF88}" srcOrd="0" destOrd="0" presId="urn:microsoft.com/office/officeart/2005/8/layout/default"/>
    <dgm:cxn modelId="{EEC898DA-25CD-442F-95C3-65CF26C01001}" srcId="{9F2AEC78-EA06-487F-AA6D-B4392BF7C915}" destId="{477EE70B-CDB6-4187-80DF-14CF7467C360}" srcOrd="4" destOrd="0" parTransId="{E8EF1590-C386-4602-A0A2-F14DF211C94A}" sibTransId="{1535E026-6518-4399-9361-15F0EA8CF83F}"/>
    <dgm:cxn modelId="{96BDE18B-2CE6-44D9-8CCB-824A963BB0EB}" type="presOf" srcId="{2C7AB525-D5ED-452A-BC1A-58AA39D1AB67}" destId="{DC103277-8F2C-41D1-8818-92E888D902B2}" srcOrd="0" destOrd="0" presId="urn:microsoft.com/office/officeart/2005/8/layout/default"/>
    <dgm:cxn modelId="{2736E4BA-5F41-43C3-98F2-D52429F65AE1}" srcId="{9F2AEC78-EA06-487F-AA6D-B4392BF7C915}" destId="{04BE70C9-0477-40BB-A90C-DBF47A58C2E1}" srcOrd="6" destOrd="0" parTransId="{094BD8E7-4899-4DF9-8259-469E95CE9C12}" sibTransId="{DF6117C1-2BD9-496D-8B2B-19D12E9B451E}"/>
    <dgm:cxn modelId="{59ED2AAB-8146-4C5B-812C-72AF4F964004}" type="presOf" srcId="{4F2126F1-A16F-4056-B527-DA63A892EDAC}" destId="{DCF7B8AE-F253-4C8F-BDFA-877304866C30}" srcOrd="0" destOrd="0" presId="urn:microsoft.com/office/officeart/2005/8/layout/default"/>
    <dgm:cxn modelId="{ECFCB614-CB06-4D84-825D-744DFFB52DFE}" srcId="{9F2AEC78-EA06-487F-AA6D-B4392BF7C915}" destId="{2EDBACB7-D8A7-4F56-B205-0DBB5B394AC3}" srcOrd="2" destOrd="0" parTransId="{FFC21380-A2D1-4B84-A8A4-A99CCA3764B9}" sibTransId="{EFF1181C-B09B-4743-A24F-43E1C330CCFF}"/>
    <dgm:cxn modelId="{0BC267C2-C020-413F-8E8E-69570EC09B91}" srcId="{9F2AEC78-EA06-487F-AA6D-B4392BF7C915}" destId="{546E66F5-6FE8-49EA-BB65-E6EFEB5411D3}" srcOrd="3" destOrd="0" parTransId="{E5FA4D7C-9A89-49BD-A9F2-33484BFB612A}" sibTransId="{FB5BB1FC-6363-446D-A9CA-CA72F6791979}"/>
    <dgm:cxn modelId="{35CF9ECA-2D36-4648-82EA-7A7C26D3A37A}" type="presOf" srcId="{9F2AEC78-EA06-487F-AA6D-B4392BF7C915}" destId="{F49BA799-0080-476F-8501-1D0B9AC9017C}" srcOrd="0" destOrd="0" presId="urn:microsoft.com/office/officeart/2005/8/layout/default"/>
    <dgm:cxn modelId="{01834EE9-49CD-4A90-B9B8-4C90B94D3CF0}" type="presOf" srcId="{2EDBACB7-D8A7-4F56-B205-0DBB5B394AC3}" destId="{9D175733-9235-41CF-B838-973FE8793F96}" srcOrd="0" destOrd="0" presId="urn:microsoft.com/office/officeart/2005/8/layout/default"/>
    <dgm:cxn modelId="{1A3A5839-B1D2-493D-A219-74E8A160E6D0}" srcId="{9F2AEC78-EA06-487F-AA6D-B4392BF7C915}" destId="{DBEA7544-6852-4E59-9FA1-11CB857D59E1}" srcOrd="5" destOrd="0" parTransId="{99B5033B-F2FC-417D-910F-695D26F285BC}" sibTransId="{01DC331D-96D4-4019-9A69-97AC6DE466AC}"/>
    <dgm:cxn modelId="{AC0DBA64-5B0A-4004-B412-CF576C89A831}" srcId="{9F2AEC78-EA06-487F-AA6D-B4392BF7C915}" destId="{2C7AB525-D5ED-452A-BC1A-58AA39D1AB67}" srcOrd="0" destOrd="0" parTransId="{B5E302ED-C72E-40AD-A4C6-58889DD0359E}" sibTransId="{019C8D13-EDEB-4D40-B886-B591A475BAF1}"/>
    <dgm:cxn modelId="{CED99456-8B0C-4BE0-B607-715E0CF84D13}" type="presOf" srcId="{04BE70C9-0477-40BB-A90C-DBF47A58C2E1}" destId="{4CC5F1E2-1D7E-4919-8734-AF0719A47854}" srcOrd="0" destOrd="0" presId="urn:microsoft.com/office/officeart/2005/8/layout/default"/>
    <dgm:cxn modelId="{D0B78910-4494-4927-98D6-62FD22FFED00}" type="presParOf" srcId="{F49BA799-0080-476F-8501-1D0B9AC9017C}" destId="{DC103277-8F2C-41D1-8818-92E888D902B2}" srcOrd="0" destOrd="0" presId="urn:microsoft.com/office/officeart/2005/8/layout/default"/>
    <dgm:cxn modelId="{170AD741-FFAA-4064-9D88-AA4751A92BDB}" type="presParOf" srcId="{F49BA799-0080-476F-8501-1D0B9AC9017C}" destId="{8223B783-41D7-4B28-9664-4DA45EBC89E0}" srcOrd="1" destOrd="0" presId="urn:microsoft.com/office/officeart/2005/8/layout/default"/>
    <dgm:cxn modelId="{316CDEED-D664-4CC6-89CF-E01A10072110}" type="presParOf" srcId="{F49BA799-0080-476F-8501-1D0B9AC9017C}" destId="{DCF7B8AE-F253-4C8F-BDFA-877304866C30}" srcOrd="2" destOrd="0" presId="urn:microsoft.com/office/officeart/2005/8/layout/default"/>
    <dgm:cxn modelId="{3360ACA4-1288-4FE2-90D3-4AECE58986E1}" type="presParOf" srcId="{F49BA799-0080-476F-8501-1D0B9AC9017C}" destId="{6D254CCF-DFEC-4C73-B88E-C31F1AC460F6}" srcOrd="3" destOrd="0" presId="urn:microsoft.com/office/officeart/2005/8/layout/default"/>
    <dgm:cxn modelId="{6E3D0601-47CA-45FF-B3A9-35EE6035F810}" type="presParOf" srcId="{F49BA799-0080-476F-8501-1D0B9AC9017C}" destId="{9D175733-9235-41CF-B838-973FE8793F96}" srcOrd="4" destOrd="0" presId="urn:microsoft.com/office/officeart/2005/8/layout/default"/>
    <dgm:cxn modelId="{9F954086-D79D-474C-9D5B-8B18436AF5C1}" type="presParOf" srcId="{F49BA799-0080-476F-8501-1D0B9AC9017C}" destId="{28E59566-465F-45EC-9F3D-84A95EB9CFB2}" srcOrd="5" destOrd="0" presId="urn:microsoft.com/office/officeart/2005/8/layout/default"/>
    <dgm:cxn modelId="{9CBC1EA5-3B23-43A2-9A2F-B5023C40DB50}" type="presParOf" srcId="{F49BA799-0080-476F-8501-1D0B9AC9017C}" destId="{4825F7BB-43E8-4E0B-BF8C-1405189DF68E}" srcOrd="6" destOrd="0" presId="urn:microsoft.com/office/officeart/2005/8/layout/default"/>
    <dgm:cxn modelId="{361B6480-32F7-4EB8-9075-49102F7E83D1}" type="presParOf" srcId="{F49BA799-0080-476F-8501-1D0B9AC9017C}" destId="{7E735C39-61EF-41B3-8F42-C883954F7AF4}" srcOrd="7" destOrd="0" presId="urn:microsoft.com/office/officeart/2005/8/layout/default"/>
    <dgm:cxn modelId="{E18030F3-169C-418A-AD5F-29B7FFEC715D}" type="presParOf" srcId="{F49BA799-0080-476F-8501-1D0B9AC9017C}" destId="{FE50E9A1-E17B-4726-83BA-5123E837DF88}" srcOrd="8" destOrd="0" presId="urn:microsoft.com/office/officeart/2005/8/layout/default"/>
    <dgm:cxn modelId="{CD87C0AB-3E04-409B-B97B-C5BC5477B53A}" type="presParOf" srcId="{F49BA799-0080-476F-8501-1D0B9AC9017C}" destId="{C6FC9A52-3552-4C33-9728-FCAA9E8D3A28}" srcOrd="9" destOrd="0" presId="urn:microsoft.com/office/officeart/2005/8/layout/default"/>
    <dgm:cxn modelId="{48320A65-5070-41C0-8645-E212151C957F}" type="presParOf" srcId="{F49BA799-0080-476F-8501-1D0B9AC9017C}" destId="{8DF41F99-2B1A-475E-BA79-D9663D15911B}" srcOrd="10" destOrd="0" presId="urn:microsoft.com/office/officeart/2005/8/layout/default"/>
    <dgm:cxn modelId="{AE65A264-6221-47F1-B1EB-27CFAF1E1683}" type="presParOf" srcId="{F49BA799-0080-476F-8501-1D0B9AC9017C}" destId="{6AFFD87D-C6D1-43D6-926A-9E4390CFDF5E}" srcOrd="11" destOrd="0" presId="urn:microsoft.com/office/officeart/2005/8/layout/default"/>
    <dgm:cxn modelId="{C2829FCD-6F82-4776-88C2-976A06FF3DDE}" type="presParOf" srcId="{F49BA799-0080-476F-8501-1D0B9AC9017C}" destId="{4CC5F1E2-1D7E-4919-8734-AF0719A4785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3277-8F2C-41D1-8818-92E888D902B2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1. Relationships</a:t>
          </a:r>
          <a:endParaRPr lang="en-US" sz="2200" kern="1200" dirty="0"/>
        </a:p>
      </dsp:txBody>
      <dsp:txXfrm>
        <a:off x="3080" y="587635"/>
        <a:ext cx="2444055" cy="1466433"/>
      </dsp:txXfrm>
    </dsp:sp>
    <dsp:sp modelId="{DCF7B8AE-F253-4C8F-BDFA-877304866C30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2. </a:t>
          </a:r>
          <a:r>
            <a:rPr lang="en-US" sz="2200" kern="1200" dirty="0"/>
            <a:t>Constraint</a:t>
          </a:r>
        </a:p>
      </dsp:txBody>
      <dsp:txXfrm>
        <a:off x="2691541" y="587635"/>
        <a:ext cx="2444055" cy="1466433"/>
      </dsp:txXfrm>
    </dsp:sp>
    <dsp:sp modelId="{9D175733-9235-41CF-B838-973FE8793F96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3. </a:t>
          </a:r>
          <a:r>
            <a:rPr lang="en-US" sz="2200" kern="1200" dirty="0"/>
            <a:t>Static modeling and the UML</a:t>
          </a:r>
        </a:p>
      </dsp:txBody>
      <dsp:txXfrm>
        <a:off x="5380002" y="587635"/>
        <a:ext cx="2444055" cy="1466433"/>
      </dsp:txXfrm>
    </dsp:sp>
    <dsp:sp modelId="{4825F7BB-43E8-4E0B-BF8C-1405189DF68E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4. </a:t>
          </a:r>
          <a:r>
            <a:rPr lang="en-US" sz="2200" kern="1200" dirty="0"/>
            <a:t>Static modeling of the system context </a:t>
          </a:r>
        </a:p>
      </dsp:txBody>
      <dsp:txXfrm>
        <a:off x="8068463" y="587635"/>
        <a:ext cx="2444055" cy="1466433"/>
      </dsp:txXfrm>
    </dsp:sp>
    <dsp:sp modelId="{FE50E9A1-E17B-4726-83BA-5123E837DF88}">
      <dsp:nvSpPr>
        <dsp:cNvPr id="0" name=""/>
        <dsp:cNvSpPr/>
      </dsp:nvSpPr>
      <dsp:spPr>
        <a:xfrm>
          <a:off x="1347311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5. </a:t>
          </a:r>
          <a:r>
            <a:rPr lang="en-US" sz="2200" kern="1200" dirty="0"/>
            <a:t>Categorization of classes using UML stereotypes </a:t>
          </a:r>
        </a:p>
      </dsp:txBody>
      <dsp:txXfrm>
        <a:off x="1347311" y="2298474"/>
        <a:ext cx="2444055" cy="1466433"/>
      </dsp:txXfrm>
    </dsp:sp>
    <dsp:sp modelId="{8DF41F99-2B1A-475E-BA79-D9663D15911B}">
      <dsp:nvSpPr>
        <dsp:cNvPr id="0" name=""/>
        <dsp:cNvSpPr/>
      </dsp:nvSpPr>
      <dsp:spPr>
        <a:xfrm>
          <a:off x="4035772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6. </a:t>
          </a:r>
          <a:r>
            <a:rPr lang="en-US" sz="2200" kern="1200" dirty="0"/>
            <a:t>Modeling external classes </a:t>
          </a:r>
        </a:p>
      </dsp:txBody>
      <dsp:txXfrm>
        <a:off x="4035772" y="2298474"/>
        <a:ext cx="2444055" cy="1466433"/>
      </dsp:txXfrm>
    </dsp:sp>
    <dsp:sp modelId="{4CC5F1E2-1D7E-4919-8734-AF0719A47854}">
      <dsp:nvSpPr>
        <dsp:cNvPr id="0" name=""/>
        <dsp:cNvSpPr/>
      </dsp:nvSpPr>
      <dsp:spPr>
        <a:xfrm>
          <a:off x="6724233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7. </a:t>
          </a:r>
          <a:r>
            <a:rPr lang="en-US" sz="2200" kern="1200" dirty="0"/>
            <a:t>Static modeling of entity classes </a:t>
          </a:r>
        </a:p>
      </dsp:txBody>
      <dsp:txXfrm>
        <a:off x="6724233" y="2298474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1F50-AD22-4035-A713-E4FBF234259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5C93-B240-425D-B7F6-6C450B8B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9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3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4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4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3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2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2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1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5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6B79-FA6D-690B-423D-0D992CB6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F5205-F389-4E90-0B48-81D11302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6D09-E44A-282C-619B-E07FA6B2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2310-A73D-539D-E1E1-CA1E781E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1FF2-DD7A-8C1C-7D3B-0F7BF60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4814-8258-E27B-EE29-CBB00FE5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D6467-0640-AD51-C356-2551D1C4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18B1-310B-0835-6AA7-EC653DB6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B4EA-17CA-8841-53DD-6F200477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F2F3-D73E-EAB0-1255-9A92498E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0F85-64CD-8AFA-F2CE-CA12632A6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6B2E-F5BF-2034-C132-46319BF9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D306-A31C-57D4-1BEC-31B00A72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25D4-3A15-3FD7-3752-65AA732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2176-2415-861F-DDF8-577BEC7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7F4D-68C0-DD8E-A677-CBF72E2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E1DB-5F14-06A4-B677-5059BA4B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5A55-9C34-56A5-1F2C-19FEF227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EFC0-67DC-3738-6304-3F7DDE8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064C-F47A-A37E-5AD3-067D569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BC1-7C5C-25A7-9526-CD8EA68D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6854-BEA2-C8CE-C60A-32643DB0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7FDC-D7D8-600D-2E47-F84EA9F1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4795-0441-B797-96B5-40C26566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218-7E11-07C5-D4DC-9E4D7CD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64E-B35D-4D41-94F5-845BD25F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0436-54FB-29E6-B05C-642F89CB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E462-D449-7265-FDEC-1B17818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03F-C275-36E6-2DF6-E1AC0822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CFD0-3AE5-9E17-B7EE-CA724EAA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E8B9-E3C4-20FC-8E16-55725ED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0F2F-BCF5-6F5F-4334-99819128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71DC-7D4B-9E22-3D1B-F35DBD4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3A9D-2CA2-F912-CDB6-605494BA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F9315-E3DD-7B2B-DE08-CA731AC7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0BF2-407D-DDF9-DEC3-BF1861FE3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87515-9877-A568-58AB-0E3300F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5FBF-E5FF-6093-B829-C0BEB2D3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C7ACF-2DC5-1869-9FA0-D05EDC5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A281-4D42-44F4-B143-4489E6C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0D723-85CB-BC5D-59BF-BCA45CCD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C790E-E0EA-301D-98CE-0124582F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29034-41CA-55E9-BE44-E5324C0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5C9F-B46B-28B8-A77B-DC47656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9E1E-D9AF-0F7F-8B16-E4D39C8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5ED8-D73B-6B10-778D-0F8DB5D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CC5C-246B-5B83-49D2-D5C2715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EEB-86A6-7433-0F8B-F40087F1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3F0BB-A6B5-3304-AFAC-E115CE13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E9C8-F69E-0687-CA87-824BA5B9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C44E-C207-EBF6-C5EC-7E9BDD6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C2B0-8FE0-D98E-478D-9389916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83D-28C3-E16C-C7DA-72D2A898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BB68-AE86-EBBF-79B3-FD6055986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A2A2-44E1-22A8-7302-0C7887D7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3F75-F97C-CC09-FB5C-350B939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7A96-3AC0-E936-2C05-DE603B8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4C1C-7B6A-A60D-6518-1B3BD774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B81B1-F5BC-F1FA-2B3A-3F562C4F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DFAF-96AC-1C21-0919-8B5BE82B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8368-47DE-4B4B-1D77-27BFFD5A7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B598-90B6-8BD1-B3EF-88B45916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8597-3DB4-B03D-5154-196DE2F9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8FE-36D8-2E17-09AB-0706DC338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10746213" cy="2496008"/>
          </a:xfrm>
        </p:spPr>
        <p:txBody>
          <a:bodyPr anchor="b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ranklinGothic-Demi"/>
              </a:rPr>
              <a:t>Chapter </a:t>
            </a:r>
            <a:r>
              <a:rPr lang="en-US" dirty="0">
                <a:latin typeface="FranklinGothic-Demi"/>
              </a:rPr>
              <a:t>7: Static Modeling </a:t>
            </a:r>
          </a:p>
        </p:txBody>
      </p:sp>
      <p:pic>
        <p:nvPicPr>
          <p:cNvPr id="4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290C80ED-1C87-B7AA-789C-C965D532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357317"/>
            <a:ext cx="5224939" cy="28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Multiplicity of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55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i="0" dirty="0">
                <a:effectLst/>
                <a:latin typeface="TimesTen-Bold"/>
              </a:rPr>
              <a:t>Many-to-many association. </a:t>
            </a:r>
            <a:r>
              <a:rPr lang="en-US" sz="2200" b="0" i="0" dirty="0">
                <a:effectLst/>
                <a:latin typeface="TimesTen-Roman"/>
              </a:rPr>
              <a:t>A many-to-many association is an association between two classes with a one-to-many association in each direction.</a:t>
            </a:r>
            <a:r>
              <a:rPr lang="en-US" sz="2200" dirty="0"/>
              <a:t> </a:t>
            </a:r>
            <a:endParaRPr lang="en-US" sz="2200" dirty="0">
              <a:latin typeface="TimesTen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FE535-6EAB-BB45-3A7B-C052CD70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248" y="2055813"/>
            <a:ext cx="3705225" cy="4324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624" y="37563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example: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association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Course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Is attended by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       </a:t>
            </a:r>
          </a:p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                                        </a:t>
            </a:r>
            <a:r>
              <a:rPr lang="en-US" dirty="0" smtClean="0">
                <a:solidFill>
                  <a:srgbClr val="000000"/>
                </a:solidFill>
                <a:latin typeface="OfficinaSerif-Book"/>
              </a:rPr>
              <a:t>Student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Enrolls in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Course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C41C3-3C88-C895-80B8-F79EA6899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2894" y="1891886"/>
            <a:ext cx="7103164" cy="4351338"/>
          </a:xfrm>
        </p:spPr>
      </p:pic>
    </p:spTree>
    <p:extLst>
      <p:ext uri="{BB962C8B-B14F-4D97-AF65-F5344CB8AC3E}">
        <p14:creationId xmlns:p14="http://schemas.microsoft.com/office/powerpoint/2010/main" val="1266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Ternary associations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TimesTen-Roman"/>
              </a:rPr>
              <a:t>A ternary association is a three-way association among classes.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EB38D-16E0-86FA-96CF-5F59F092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72" y="2536125"/>
            <a:ext cx="6281542" cy="37683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3293" y="2536125"/>
            <a:ext cx="3318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The association is that the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Buyer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negotiates a price with the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Seller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through an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Agent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292" y="4115253"/>
            <a:ext cx="3584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Ten-Roman"/>
              </a:rPr>
              <a:t>Notation: The </a:t>
            </a:r>
            <a:r>
              <a:rPr lang="en-US" dirty="0">
                <a:latin typeface="TimesTen-Roman"/>
              </a:rPr>
              <a:t>ternary association is shown as a diamond joining the three classes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Unary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7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 smtClean="0">
                <a:effectLst/>
                <a:latin typeface="TimesTen-Roman"/>
              </a:rPr>
              <a:t>A unary association, also referred to as a self-association, is an association between an object of one class and another object in the same class.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11F0-17BE-93CC-B15C-B9A7E6AB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42" y="3368061"/>
            <a:ext cx="3867150" cy="2257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2391" y="3459890"/>
            <a:ext cx="4629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Example: Person </a:t>
            </a:r>
            <a:r>
              <a:rPr lang="en-US" i="1" dirty="0"/>
              <a:t>Is child of </a:t>
            </a:r>
            <a:r>
              <a:rPr lang="en-US" dirty="0"/>
              <a:t>Person, Person </a:t>
            </a:r>
            <a:r>
              <a:rPr lang="en-US" i="1" dirty="0"/>
              <a:t>Is married to </a:t>
            </a:r>
            <a:r>
              <a:rPr lang="en-US" dirty="0"/>
              <a:t>Person, and Employee </a:t>
            </a:r>
            <a:r>
              <a:rPr lang="en-US" i="1" dirty="0"/>
              <a:t>Is boss of </a:t>
            </a:r>
            <a:r>
              <a:rPr lang="en-US" dirty="0"/>
              <a:t>Employee. </a:t>
            </a:r>
          </a:p>
        </p:txBody>
      </p:sp>
    </p:spTree>
    <p:extLst>
      <p:ext uri="{BB962C8B-B14F-4D97-AF65-F5344CB8AC3E}">
        <p14:creationId xmlns:p14="http://schemas.microsoft.com/office/powerpoint/2010/main" val="2262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Association Classes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An </a:t>
            </a:r>
            <a:r>
              <a:rPr lang="en-US" sz="2200" b="0" i="1" dirty="0">
                <a:effectLst/>
                <a:latin typeface="TimesTen-Italic"/>
              </a:rPr>
              <a:t>association class </a:t>
            </a:r>
            <a:r>
              <a:rPr lang="en-US" sz="2200" b="0" i="0" dirty="0">
                <a:effectLst/>
                <a:latin typeface="TimesTen-Roman"/>
              </a:rPr>
              <a:t>is a class that models an association between two or more classes. The attributes of the association class are the attributes of the association.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In a complex association between two or more classes, it is possible for an association to have attributes.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This happens most often in </a:t>
            </a:r>
            <a:r>
              <a:rPr lang="en-US" sz="2200" b="1" i="0" dirty="0">
                <a:effectLst/>
                <a:latin typeface="TimesTen-Roman"/>
              </a:rPr>
              <a:t>many-to-many associations</a:t>
            </a:r>
            <a:r>
              <a:rPr lang="en-US" sz="2200" b="0" i="0" dirty="0">
                <a:effectLst/>
                <a:latin typeface="TimesTen-Roman"/>
              </a:rPr>
              <a:t>, where an attribute does not belong to any of the classes but belongs to the association.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B14F-AE74-7A21-45AE-84DE640D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98" y="4223094"/>
            <a:ext cx="6257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1.2. Composition and aggregation hierarchies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Both composition and aggregation hierarchies address a class that is made up of other classes.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Composition and aggregations are special forms of a relationship in which classes are connected by the </a:t>
            </a:r>
            <a:r>
              <a:rPr lang="en-US" sz="2200" b="0" i="1" dirty="0">
                <a:effectLst/>
                <a:latin typeface="TimesTen-Roman"/>
              </a:rPr>
              <a:t>whole/part </a:t>
            </a:r>
            <a:r>
              <a:rPr lang="en-US" sz="2200" b="0" i="0" dirty="0">
                <a:effectLst/>
                <a:latin typeface="TimesTen-Roman"/>
              </a:rPr>
              <a:t>relationship</a:t>
            </a:r>
            <a:r>
              <a:rPr lang="en-US" sz="2200" dirty="0">
                <a:latin typeface="TimesTen-Roman"/>
              </a:rPr>
              <a:t> </a:t>
            </a:r>
            <a:br>
              <a:rPr lang="en-US" sz="2200" dirty="0">
                <a:latin typeface="TimesTen-Roman"/>
              </a:rPr>
            </a:br>
            <a:r>
              <a:rPr lang="en-US" sz="2200" b="0" i="0" dirty="0">
                <a:effectLst/>
                <a:latin typeface="TimesTen-Roman"/>
              </a:rPr>
              <a:t>A </a:t>
            </a:r>
            <a:r>
              <a:rPr lang="en-US" sz="2200" b="1" i="0" dirty="0">
                <a:effectLst/>
                <a:latin typeface="TimesTen-Roman"/>
              </a:rPr>
              <a:t>composition</a:t>
            </a:r>
            <a:r>
              <a:rPr lang="en-US" sz="2200" b="0" i="0" dirty="0">
                <a:effectLst/>
                <a:latin typeface="TimesTen-Roman"/>
              </a:rPr>
              <a:t> is a </a:t>
            </a:r>
            <a:r>
              <a:rPr lang="en-US" sz="2200" b="1" i="0" dirty="0">
                <a:effectLst/>
                <a:latin typeface="TimesTen-Roman"/>
              </a:rPr>
              <a:t>stronger</a:t>
            </a:r>
            <a:r>
              <a:rPr lang="en-US" sz="2200" b="0" i="0" dirty="0">
                <a:effectLst/>
                <a:latin typeface="TimesTen-Roman"/>
              </a:rPr>
              <a:t> relationship than an </a:t>
            </a:r>
            <a:r>
              <a:rPr lang="en-US" sz="2200" b="1" i="0" dirty="0">
                <a:effectLst/>
                <a:latin typeface="TimesTen-Roman"/>
              </a:rPr>
              <a:t>aggregation</a:t>
            </a:r>
            <a:r>
              <a:rPr lang="en-US" sz="2200" b="0" i="0" dirty="0">
                <a:effectLst/>
                <a:latin typeface="TimesTen-Roman"/>
              </a:rPr>
              <a:t>, and an </a:t>
            </a:r>
            <a:r>
              <a:rPr lang="en-US" sz="2200" b="1" i="0" dirty="0">
                <a:effectLst/>
                <a:latin typeface="TimesTen-Roman"/>
              </a:rPr>
              <a:t>aggregation</a:t>
            </a:r>
            <a:r>
              <a:rPr lang="en-US" sz="2200" b="0" i="0" dirty="0">
                <a:effectLst/>
                <a:latin typeface="TimesTen-Roman"/>
              </a:rPr>
              <a:t> is a </a:t>
            </a:r>
            <a:r>
              <a:rPr lang="en-US" sz="2200" b="1" i="0" dirty="0">
                <a:effectLst/>
                <a:latin typeface="TimesTen-Roman"/>
              </a:rPr>
              <a:t>stronger</a:t>
            </a:r>
            <a:r>
              <a:rPr lang="en-US" sz="2200" b="0" i="0" dirty="0">
                <a:effectLst/>
                <a:latin typeface="TimesTen-Roman"/>
              </a:rPr>
              <a:t> relationship than an </a:t>
            </a:r>
            <a:r>
              <a:rPr lang="en-US" sz="2200" b="1" i="0" dirty="0">
                <a:effectLst/>
                <a:latin typeface="TimesTen-Roman"/>
              </a:rPr>
              <a:t>association</a:t>
            </a:r>
            <a:r>
              <a:rPr lang="en-US" sz="2200" b="1" dirty="0">
                <a:latin typeface="TimesTen-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A </a:t>
            </a:r>
            <a:r>
              <a:rPr lang="en-US" sz="2200" b="1" dirty="0">
                <a:latin typeface="TimesTen-Roman"/>
              </a:rPr>
              <a:t>composition</a:t>
            </a:r>
            <a:r>
              <a:rPr lang="en-US" sz="2200" dirty="0">
                <a:latin typeface="TimesTen-Roman"/>
              </a:rPr>
              <a:t> is also a relationship among instances. Thus, </a:t>
            </a:r>
            <a:r>
              <a:rPr lang="en-US" sz="2200" b="1" dirty="0">
                <a:latin typeface="TimesTen-Roman"/>
              </a:rPr>
              <a:t>the part objects </a:t>
            </a:r>
            <a:r>
              <a:rPr lang="en-US" sz="2200" dirty="0">
                <a:latin typeface="TimesTen-Roman"/>
              </a:rPr>
              <a:t>are created, </a:t>
            </a:r>
            <a:r>
              <a:rPr lang="en-US" sz="2200" b="1" dirty="0">
                <a:latin typeface="TimesTen-Roman"/>
              </a:rPr>
              <a:t>live</a:t>
            </a:r>
            <a:r>
              <a:rPr lang="en-US" sz="2200" dirty="0">
                <a:latin typeface="TimesTen-Roman"/>
              </a:rPr>
              <a:t>, and </a:t>
            </a:r>
            <a:r>
              <a:rPr lang="en-US" sz="2200" b="1" dirty="0">
                <a:latin typeface="TimesTen-Roman"/>
              </a:rPr>
              <a:t>die together </a:t>
            </a:r>
            <a:r>
              <a:rPr lang="en-US" sz="2200" dirty="0">
                <a:latin typeface="TimesTen-Roman"/>
              </a:rPr>
              <a:t>with the </a:t>
            </a:r>
            <a:r>
              <a:rPr lang="en-US" sz="2200" b="1" dirty="0">
                <a:latin typeface="TimesTen-Roman"/>
              </a:rPr>
              <a:t>whole</a:t>
            </a:r>
            <a:r>
              <a:rPr lang="en-US" sz="2200" dirty="0">
                <a:latin typeface="TimesTen-Roman"/>
              </a:rPr>
              <a:t>. The part object can belong to </a:t>
            </a:r>
            <a:r>
              <a:rPr lang="en-US" sz="2200" b="1" dirty="0">
                <a:latin typeface="TimesTen-Roman"/>
              </a:rPr>
              <a:t>only one </a:t>
            </a:r>
            <a:r>
              <a:rPr lang="en-US" sz="2200" dirty="0">
                <a:latin typeface="TimesTen-Roman"/>
              </a:rPr>
              <a:t>whole.</a:t>
            </a:r>
          </a:p>
        </p:txBody>
      </p:sp>
    </p:spTree>
    <p:extLst>
      <p:ext uri="{BB962C8B-B14F-4D97-AF65-F5344CB8AC3E}">
        <p14:creationId xmlns:p14="http://schemas.microsoft.com/office/powerpoint/2010/main" val="21058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1.2. Composition and aggregation hierarchies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A </a:t>
            </a:r>
            <a:r>
              <a:rPr lang="en-US" sz="2200" b="1" dirty="0">
                <a:latin typeface="TimesTen-Roman"/>
              </a:rPr>
              <a:t>composition</a:t>
            </a:r>
            <a:r>
              <a:rPr lang="en-US" sz="2200" dirty="0">
                <a:latin typeface="TimesTen-Roman"/>
              </a:rPr>
              <a:t> is also a relationship among instances. Thus, </a:t>
            </a:r>
            <a:r>
              <a:rPr lang="en-US" sz="2200" b="1" dirty="0">
                <a:latin typeface="TimesTen-Roman"/>
              </a:rPr>
              <a:t>the part objects </a:t>
            </a:r>
            <a:r>
              <a:rPr lang="en-US" sz="2200" dirty="0">
                <a:latin typeface="TimesTen-Roman"/>
              </a:rPr>
              <a:t>are created, </a:t>
            </a:r>
            <a:r>
              <a:rPr lang="en-US" sz="2200" b="1" dirty="0">
                <a:latin typeface="TimesTen-Roman"/>
              </a:rPr>
              <a:t>live</a:t>
            </a:r>
            <a:r>
              <a:rPr lang="en-US" sz="2200" dirty="0">
                <a:latin typeface="TimesTen-Roman"/>
              </a:rPr>
              <a:t>, and </a:t>
            </a:r>
            <a:r>
              <a:rPr lang="en-US" sz="2200" b="1" dirty="0">
                <a:latin typeface="TimesTen-Roman"/>
              </a:rPr>
              <a:t>die together </a:t>
            </a:r>
            <a:r>
              <a:rPr lang="en-US" sz="2200" dirty="0">
                <a:latin typeface="TimesTen-Roman"/>
              </a:rPr>
              <a:t>with the </a:t>
            </a:r>
            <a:r>
              <a:rPr lang="en-US" sz="2200" b="1" dirty="0">
                <a:latin typeface="TimesTen-Roman"/>
              </a:rPr>
              <a:t>whole</a:t>
            </a:r>
            <a:r>
              <a:rPr lang="en-US" sz="2200" dirty="0">
                <a:latin typeface="TimesTen-Roman"/>
              </a:rPr>
              <a:t>. The part object can belong to </a:t>
            </a:r>
            <a:r>
              <a:rPr lang="en-US" sz="2200" b="1" dirty="0">
                <a:latin typeface="TimesTen-Roman"/>
              </a:rPr>
              <a:t>only one </a:t>
            </a:r>
            <a:r>
              <a:rPr lang="en-US" sz="2200" dirty="0">
                <a:latin typeface="TimesTen-Roman"/>
              </a:rPr>
              <a:t>whole.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 composite class often involves a physical relationship between the whole and the parts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2F1A6-950F-95FF-362A-5A45D1DD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3" y="3748321"/>
            <a:ext cx="6288158" cy="2409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2FD5B-A24E-FD7E-B09B-339EE8661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13" y="5307408"/>
            <a:ext cx="4330148" cy="7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1.2. Composition and aggregation hierarchies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The </a:t>
            </a:r>
            <a:r>
              <a:rPr lang="en-US" sz="2200" b="1" i="0" dirty="0">
                <a:effectLst/>
                <a:latin typeface="TimesTen-Roman"/>
              </a:rPr>
              <a:t>aggregation</a:t>
            </a:r>
            <a:r>
              <a:rPr lang="en-US" sz="2200" b="0" i="0" dirty="0">
                <a:effectLst/>
                <a:latin typeface="TimesTen-Roman"/>
              </a:rPr>
              <a:t> hierarchy is a weaker form of whole/part relationship. In an aggregation, part instances can be </a:t>
            </a:r>
            <a:r>
              <a:rPr lang="en-US" sz="2200" b="1" i="0" dirty="0">
                <a:effectLst/>
                <a:latin typeface="TimesTen-Roman"/>
              </a:rPr>
              <a:t>added</a:t>
            </a:r>
            <a:r>
              <a:rPr lang="en-US" sz="2200" b="0" i="0" dirty="0">
                <a:effectLst/>
                <a:latin typeface="TimesTen-Roman"/>
              </a:rPr>
              <a:t> to and </a:t>
            </a:r>
            <a:r>
              <a:rPr lang="en-US" sz="2200" b="1" i="0" dirty="0">
                <a:effectLst/>
                <a:latin typeface="TimesTen-Roman"/>
              </a:rPr>
              <a:t>removed</a:t>
            </a:r>
            <a:r>
              <a:rPr lang="en-US" sz="2200" b="0" i="0" dirty="0">
                <a:effectLst/>
                <a:latin typeface="TimesTen-Roman"/>
              </a:rPr>
              <a:t> from the aggregate whole.</a:t>
            </a:r>
            <a:endParaRPr lang="en-US" sz="2200" dirty="0">
              <a:latin typeface="TimesTen-Roman"/>
            </a:endParaRP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Aggregations are likely to be used to model conceptual classes rather than physical classes. In addition, a part could belong to more than one aggregation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11348-5B2E-3EE1-E4D0-945FBD27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56" y="3368061"/>
            <a:ext cx="4384266" cy="32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502" y="1825625"/>
            <a:ext cx="6762307" cy="4351338"/>
          </a:xfrm>
        </p:spPr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University </a:t>
            </a:r>
            <a:r>
              <a:rPr lang="en-US" sz="3200" dirty="0" smtClean="0">
                <a:solidFill>
                  <a:srgbClr val="0000CC"/>
                </a:solidFill>
              </a:rPr>
              <a:t>– Department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Department </a:t>
            </a:r>
            <a:r>
              <a:rPr lang="en-US" sz="3200" dirty="0">
                <a:solidFill>
                  <a:srgbClr val="0000CC"/>
                </a:solidFill>
              </a:rPr>
              <a:t>- Professors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House - Room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Room </a:t>
            </a:r>
            <a:r>
              <a:rPr lang="en-US" sz="3200" dirty="0" smtClean="0">
                <a:solidFill>
                  <a:srgbClr val="00B050"/>
                </a:solidFill>
              </a:rPr>
              <a:t>- Bill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1.3. Generalization/specialization hierarchy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In a </a:t>
            </a:r>
            <a:r>
              <a:rPr lang="en-US" sz="2200" b="1" i="0" dirty="0">
                <a:effectLst/>
                <a:latin typeface="TimesTen-Bold"/>
              </a:rPr>
              <a:t>generalization/specialization hierarchy</a:t>
            </a:r>
            <a:r>
              <a:rPr lang="en-US" sz="2200" b="0" i="0" dirty="0">
                <a:effectLst/>
                <a:latin typeface="TimesTen-Roman"/>
              </a:rPr>
              <a:t>, common attributes are abstracted into a generalized class, which is referred to as a </a:t>
            </a:r>
            <a:r>
              <a:rPr lang="en-US" sz="2200" b="0" i="1" dirty="0">
                <a:effectLst/>
                <a:latin typeface="TimesTen-Italic"/>
              </a:rPr>
              <a:t>superclass</a:t>
            </a:r>
            <a:r>
              <a:rPr lang="en-US" sz="2200" b="0" i="0" dirty="0">
                <a:effectLst/>
                <a:latin typeface="TimesTen-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The different attributes are properties of the specialized class, which is referred to as a </a:t>
            </a:r>
            <a:r>
              <a:rPr lang="en-US" sz="2200" b="0" i="1" dirty="0">
                <a:effectLst/>
                <a:latin typeface="TimesTen-Italic"/>
              </a:rPr>
              <a:t>subclass</a:t>
            </a:r>
            <a:r>
              <a:rPr lang="en-US" sz="2200" b="0" i="0" dirty="0">
                <a:effectLst/>
                <a:latin typeface="TimesTen-Roman"/>
              </a:rPr>
              <a:t>. There is an </a:t>
            </a:r>
            <a:r>
              <a:rPr lang="en-US" sz="2200" b="0" i="1" dirty="0">
                <a:effectLst/>
                <a:latin typeface="TimesTen-Italic"/>
              </a:rPr>
              <a:t>Is a </a:t>
            </a:r>
            <a:r>
              <a:rPr lang="en-US" sz="2200" b="0" i="0" dirty="0">
                <a:effectLst/>
                <a:latin typeface="TimesTen-Roman"/>
              </a:rPr>
              <a:t>relationship between the subclass and the superclass.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B231A-61D9-C99B-1542-A3CC2DD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35" y="3709014"/>
            <a:ext cx="5648325" cy="2943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126" y="3836012"/>
            <a:ext cx="43843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Ten-Roman"/>
              </a:rPr>
              <a:t>The subclass inherits the attributes and the operations from the superclass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Ten-Roman"/>
              </a:rPr>
              <a:t>The static model addresses the static structural view of a problem, which does not vary with time. </a:t>
            </a:r>
            <a:r>
              <a:rPr lang="en-US" sz="2200" b="0" i="0" dirty="0" smtClean="0">
                <a:effectLst/>
                <a:latin typeface="TimesTen-Roman"/>
              </a:rPr>
              <a:t>In </a:t>
            </a:r>
            <a:r>
              <a:rPr lang="en-US" sz="2200" b="0" i="0" dirty="0">
                <a:effectLst/>
                <a:latin typeface="TimesTen-Roman"/>
              </a:rPr>
              <a:t>particular, a static model defines the classes in the system, the attributes of the classes, the relationships between classes, and the operations of each class. It </a:t>
            </a:r>
            <a:r>
              <a:rPr lang="en-US" sz="2200" dirty="0">
                <a:latin typeface="TimesTen-Roman"/>
              </a:rPr>
              <a:t>is</a:t>
            </a:r>
            <a:r>
              <a:rPr lang="en-US" sz="2200" b="0" i="0" dirty="0">
                <a:effectLst/>
                <a:latin typeface="TimesTen-Roman"/>
              </a:rPr>
              <a:t> depicted in class diagrams</a:t>
            </a:r>
            <a:r>
              <a:rPr lang="en-US" sz="2200" b="0" i="0" dirty="0" smtClean="0">
                <a:effectLst/>
                <a:latin typeface="TimesTen-Roman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TimesTen-Roman"/>
              </a:rPr>
              <a:t>The concepts of objects, classes, and class attributes are described in Chapter 4.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TimesTen-Roman"/>
              </a:rPr>
              <a:t>This </a:t>
            </a:r>
            <a:r>
              <a:rPr lang="en-US" sz="2200" dirty="0" smtClean="0">
                <a:latin typeface="TimesTen-Roman"/>
              </a:rPr>
              <a:t>chapter: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latin typeface="TimesTen-Roman"/>
              </a:rPr>
              <a:t>Describes </a:t>
            </a:r>
            <a:r>
              <a:rPr lang="en-US" sz="1800" dirty="0">
                <a:latin typeface="TimesTen-Roman"/>
              </a:rPr>
              <a:t>the relationships between classes. </a:t>
            </a:r>
            <a:endParaRPr lang="en-US" sz="1800" dirty="0" smtClean="0">
              <a:latin typeface="TimesTen-Roman"/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This </a:t>
            </a:r>
            <a:r>
              <a:rPr lang="en-US" sz="2200" dirty="0"/>
              <a:t>chapter addresses special considerations in static modeling of the problem domain, including static modeling of the total </a:t>
            </a:r>
            <a:r>
              <a:rPr lang="en-US" sz="2200" b="1" dirty="0"/>
              <a:t>system context </a:t>
            </a:r>
            <a:r>
              <a:rPr lang="en-US" sz="2200" dirty="0"/>
              <a:t>and </a:t>
            </a:r>
            <a:r>
              <a:rPr lang="en-US" sz="2200" b="1" dirty="0"/>
              <a:t>software system context</a:t>
            </a:r>
            <a:r>
              <a:rPr lang="en-US" sz="2200" dirty="0"/>
              <a:t>, as well as static modeling of </a:t>
            </a:r>
            <a:r>
              <a:rPr lang="en-US" sz="2200" b="1" dirty="0"/>
              <a:t>entity classes.</a:t>
            </a:r>
            <a:endParaRPr lang="en-US" sz="22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9000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 smtClean="0"/>
              <a:t>1.4. </a:t>
            </a:r>
            <a:r>
              <a:rPr lang="en-US" sz="5400" dirty="0"/>
              <a:t>Dependency relationships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 A dependency relationship is a relationship in which one element, the client, uses or depends on another element, the supplier.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We can use dependency relationships in class diagrams, component diagrams, deployment diagrams, and use-case diagrams to indicate that a change to the supplier might require a change to the client.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Ex: an Order</a:t>
            </a:r>
            <a:r>
              <a:rPr lang="en-US" sz="2200" b="0" i="0" dirty="0">
                <a:effectLst/>
                <a:latin typeface="TimesTen-Roman"/>
              </a:rPr>
              <a:t> class depends on a Discount class because the Order class uses the Discount class as a parameter for a Total operation</a:t>
            </a:r>
            <a:r>
              <a:rPr lang="en-US" sz="2200" dirty="0">
                <a:latin typeface="TimesTen-Roman"/>
              </a:rPr>
              <a:t/>
            </a:r>
            <a:br>
              <a:rPr lang="en-US" sz="2200" dirty="0">
                <a:latin typeface="TimesTen-Roman"/>
              </a:rPr>
            </a:b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4E3EC-C79E-636B-2B7B-979FE2C5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8" y="4678017"/>
            <a:ext cx="6588560" cy="18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2. Constraint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 </a:t>
            </a:r>
            <a:r>
              <a:rPr lang="en-US" sz="2200" b="0" i="1" dirty="0">
                <a:effectLst/>
                <a:latin typeface="TimesTen-Italic"/>
              </a:rPr>
              <a:t>constraint </a:t>
            </a:r>
            <a:r>
              <a:rPr lang="en-US" sz="2200" b="0" i="0" dirty="0">
                <a:effectLst/>
                <a:latin typeface="TimesTen-Roman"/>
              </a:rPr>
              <a:t>specifies a condition or restriction that must be true. A constraint is expressed in any textual language</a:t>
            </a:r>
            <a:r>
              <a:rPr lang="en-US" sz="2200" b="0" i="0" dirty="0" smtClean="0">
                <a:effectLst/>
                <a:latin typeface="TimesTen-Roman"/>
              </a:rPr>
              <a:t>.</a:t>
            </a:r>
            <a:r>
              <a:rPr lang="en-US" sz="2200" dirty="0" smtClean="0"/>
              <a:t> 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Constraint expressions </a:t>
            </a:r>
            <a:r>
              <a:rPr lang="en-US" sz="2200" dirty="0">
                <a:latin typeface="TimesTen-Roman"/>
              </a:rPr>
              <a:t>are</a:t>
            </a:r>
            <a:r>
              <a:rPr lang="en-US" sz="2200" b="0" i="0" dirty="0">
                <a:effectLst/>
                <a:latin typeface="TimesTen-Roman"/>
              </a:rPr>
              <a:t> used to </a:t>
            </a:r>
            <a:r>
              <a:rPr lang="en-US" sz="2200" b="1" i="0" dirty="0">
                <a:effectLst/>
                <a:latin typeface="TimesTen-Roman"/>
              </a:rPr>
              <a:t>restrict</a:t>
            </a:r>
            <a:r>
              <a:rPr lang="en-US" sz="2200" b="0" i="0" dirty="0">
                <a:effectLst/>
                <a:latin typeface="TimesTen-Roman"/>
              </a:rPr>
              <a:t> the possible </a:t>
            </a:r>
            <a:r>
              <a:rPr lang="en-US" sz="2200" b="1" i="0" dirty="0">
                <a:effectLst/>
                <a:latin typeface="TimesTen-Roman"/>
              </a:rPr>
              <a:t>values of an attribute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0" i="0" dirty="0">
                <a:effectLst/>
                <a:latin typeface="TimesTen-Roman"/>
              </a:rPr>
              <a:t>an </a:t>
            </a:r>
            <a:r>
              <a:rPr lang="en-US" sz="2200" b="1" i="0" dirty="0">
                <a:effectLst/>
                <a:latin typeface="TimesTen-Roman"/>
              </a:rPr>
              <a:t>association link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Constraint on the attribute is shown next to the attribute to which it applies 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06185-F0D9-E41B-501B-2BF70CD6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56" y="4303491"/>
            <a:ext cx="5830958" cy="1754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C9D68-B53B-1BAA-BAA5-C452072C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11" y="3874333"/>
            <a:ext cx="3565069" cy="28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3. Static modeling and the UML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I</a:t>
            </a:r>
            <a:r>
              <a:rPr lang="en-US" sz="2200" b="0" i="0" dirty="0">
                <a:effectLst/>
                <a:latin typeface="TimesTen-Roman"/>
              </a:rPr>
              <a:t>n the analysis phase, the static model is used to model and help understand the problem domain.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The goal is to focus on those parts of the problem domain that benefit most from static modeling, particularly the physical classes and the data-intensive classes, which are called entity classes. </a:t>
            </a:r>
          </a:p>
          <a:p>
            <a:pPr>
              <a:lnSpc>
                <a:spcPct val="100000"/>
              </a:lnSpc>
            </a:pPr>
            <a:r>
              <a:rPr lang="en-US" sz="2200" b="1" i="0" dirty="0">
                <a:effectLst/>
                <a:latin typeface="TimesTen-Bold"/>
              </a:rPr>
              <a:t>Physical classes </a:t>
            </a:r>
            <a:r>
              <a:rPr lang="en-US" sz="2200" b="0" i="0" dirty="0">
                <a:effectLst/>
                <a:latin typeface="TimesTen-Roman"/>
              </a:rPr>
              <a:t>are classes that have physical characteristics such as physical devices (embedded applications), users, external systems, and timers. </a:t>
            </a:r>
          </a:p>
          <a:p>
            <a:pPr>
              <a:lnSpc>
                <a:spcPct val="100000"/>
              </a:lnSpc>
            </a:pPr>
            <a:r>
              <a:rPr lang="en-US" sz="2200" b="1" i="0" dirty="0">
                <a:effectLst/>
                <a:latin typeface="TimesTen-Bold"/>
              </a:rPr>
              <a:t>Entity classes </a:t>
            </a:r>
            <a:r>
              <a:rPr lang="en-US" sz="2200" b="0" i="0" dirty="0">
                <a:effectLst/>
                <a:latin typeface="TimesTen-Roman"/>
              </a:rPr>
              <a:t>are conceptual data-intensive classes that are often persistent – that is, long-living. Entity classes are particularly prevalent in information systems (for example: accounts and transactions in bank systems).</a:t>
            </a:r>
            <a:r>
              <a:rPr lang="en-US" sz="22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sz="5400" dirty="0"/>
              <a:t>4. Static modeling of the </a:t>
            </a:r>
            <a:r>
              <a:rPr lang="en-US" sz="5400" dirty="0">
                <a:solidFill>
                  <a:srgbClr val="0000CC"/>
                </a:solidFill>
              </a:rPr>
              <a:t>system</a:t>
            </a:r>
            <a:r>
              <a:rPr lang="en-US" sz="5400" dirty="0"/>
              <a:t> context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Context modeling explicitly identifies what is</a:t>
            </a:r>
            <a:r>
              <a:rPr lang="en-US" sz="2200" b="1" i="0" dirty="0">
                <a:effectLst/>
                <a:latin typeface="TimesTen-Roman"/>
              </a:rPr>
              <a:t> inside </a:t>
            </a:r>
            <a:r>
              <a:rPr lang="en-US" sz="2200" b="0" i="0" dirty="0">
                <a:effectLst/>
                <a:latin typeface="TimesTen-Roman"/>
              </a:rPr>
              <a:t>the system and what is </a:t>
            </a:r>
            <a:r>
              <a:rPr lang="en-US" sz="2200" b="1" i="0" dirty="0" smtClean="0">
                <a:effectLst/>
                <a:latin typeface="TimesTen-Roman"/>
              </a:rPr>
              <a:t>outside</a:t>
            </a:r>
            <a:r>
              <a:rPr lang="en-US" sz="2200" b="0" i="0" dirty="0" smtClean="0">
                <a:effectLst/>
                <a:latin typeface="TimesTen-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b="0" i="0" dirty="0" smtClean="0">
                <a:effectLst/>
                <a:latin typeface="TimesTen-Roman"/>
              </a:rPr>
              <a:t>Context </a:t>
            </a:r>
            <a:r>
              <a:rPr lang="en-US" sz="2200" b="0" i="0" dirty="0">
                <a:effectLst/>
                <a:latin typeface="TimesTen-Roman"/>
              </a:rPr>
              <a:t>modeling can be done at the total system (hardware and software) level or at the software system (software only) level. </a:t>
            </a:r>
            <a:endParaRPr lang="en-US" sz="2200" b="0" i="0" dirty="0" smtClean="0">
              <a:effectLst/>
              <a:latin typeface="TimesTen-Roman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A diagram that explicitly shows </a:t>
            </a:r>
            <a:r>
              <a:rPr lang="en-US" sz="2200" dirty="0" smtClean="0">
                <a:latin typeface="TimesTen-Roman"/>
              </a:rPr>
              <a:t>the border </a:t>
            </a:r>
            <a:r>
              <a:rPr lang="en-US" sz="2200" dirty="0">
                <a:latin typeface="TimesTen-Roman"/>
              </a:rPr>
              <a:t>between the system (hardware and software), which is treated as a black </a:t>
            </a:r>
            <a:r>
              <a:rPr lang="en-US" sz="2200" dirty="0" smtClean="0">
                <a:latin typeface="TimesTen-Roman"/>
              </a:rPr>
              <a:t>box, and </a:t>
            </a:r>
            <a:r>
              <a:rPr lang="en-US" sz="2200" dirty="0">
                <a:latin typeface="TimesTen-Roman"/>
              </a:rPr>
              <a:t>the external environment is called a system context </a:t>
            </a:r>
            <a:r>
              <a:rPr lang="en-US" sz="2200" dirty="0" smtClean="0">
                <a:latin typeface="TimesTen-Roman"/>
              </a:rPr>
              <a:t>diagram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A diagram that explicitly shows the border between the </a:t>
            </a:r>
            <a:r>
              <a:rPr lang="en-US" sz="2200" u="sng" dirty="0">
                <a:latin typeface="TimesTen-Roman"/>
              </a:rPr>
              <a:t>software</a:t>
            </a:r>
            <a:r>
              <a:rPr lang="en-US" sz="2200" dirty="0">
                <a:latin typeface="TimesTen-Roman"/>
              </a:rPr>
              <a:t> system, also treated as a black box, and the external environment (which now includes the hardware) is called a software system context diagram </a:t>
            </a:r>
            <a:endParaRPr lang="en-US" sz="2200" b="0" i="0" dirty="0">
              <a:effectLst/>
              <a:latin typeface="TimesTen-Roman"/>
            </a:endParaRP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In developing the system context diagram, it is helpful to consider the context of the total hardware/software system before considering the context of the software system.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41857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3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All the others entities shown in Figure 7.18, in particular the I/O devices, which include the card reader, cash dispenser, receipt printer, and the ATM Customer keypad/display, are part of the total hardware/software system</a:t>
            </a: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66E2-E220-289E-6D1B-552D7D0B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60" y="304800"/>
            <a:ext cx="717273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From the total system perspective (both hardware and software), the </a:t>
            </a:r>
            <a:r>
              <a:rPr lang="en-US" sz="2200" b="0" i="0" dirty="0">
                <a:effectLst/>
                <a:latin typeface="OfficinaSerif-Book"/>
              </a:rPr>
              <a:t>ATM Customer </a:t>
            </a:r>
            <a:r>
              <a:rPr lang="en-US" sz="2200" b="0" i="0" dirty="0">
                <a:effectLst/>
                <a:latin typeface="TimesTen-Roman"/>
              </a:rPr>
              <a:t>and </a:t>
            </a:r>
            <a:r>
              <a:rPr lang="en-US" sz="2200" b="0" i="0" dirty="0">
                <a:effectLst/>
                <a:latin typeface="OfficinaSerif-Book"/>
              </a:rPr>
              <a:t>ATM Operator </a:t>
            </a:r>
            <a:r>
              <a:rPr lang="en-US" sz="2200" b="0" i="0" dirty="0">
                <a:effectLst/>
                <a:latin typeface="TimesTen-Roman"/>
              </a:rPr>
              <a:t>actors are external to the system</a:t>
            </a:r>
            <a:r>
              <a:rPr lang="en-US" sz="22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F6EC5-3F25-ADA5-CC0F-8744CC5A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01" y="3368061"/>
            <a:ext cx="6686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Example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From a software perspective, the I/O devices are external to the software </a:t>
            </a:r>
            <a:r>
              <a:rPr lang="en-US" sz="2200" b="0" i="0" dirty="0" smtClean="0">
                <a:effectLst/>
                <a:latin typeface="TimesTen-Roman"/>
              </a:rPr>
              <a:t>system.</a:t>
            </a:r>
          </a:p>
          <a:p>
            <a:pPr>
              <a:lnSpc>
                <a:spcPct val="100000"/>
              </a:lnSpc>
            </a:pPr>
            <a:r>
              <a:rPr lang="en-US" sz="2200" b="0" i="0" dirty="0" smtClean="0">
                <a:effectLst/>
                <a:latin typeface="TimesTen-Roman"/>
              </a:rPr>
              <a:t>On </a:t>
            </a:r>
            <a:r>
              <a:rPr lang="en-US" sz="2200" b="0" i="0" dirty="0">
                <a:effectLst/>
                <a:latin typeface="TimesTen-Roman"/>
              </a:rPr>
              <a:t>the software system context class diagram, the I/O devices are modeled as external classes.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C0CB-9512-B87F-8D8D-A049C230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13" y="2740590"/>
            <a:ext cx="6959937" cy="39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sz="5400" dirty="0"/>
              <a:t>5.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 </a:t>
            </a:r>
            <a:r>
              <a:rPr lang="en-US" sz="5400" dirty="0"/>
              <a:t>Categorization of classes using UML stereotypes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7373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In class structuring, the COMET method advocates categorizing classes in order to group together classes with similar characteristics.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In UML, stereotypes are used to distinguish among the various kinds of classes. A </a:t>
            </a:r>
            <a:r>
              <a:rPr lang="en-US" sz="2200" b="1" i="0" dirty="0">
                <a:effectLst/>
                <a:latin typeface="TimesTen-Bold"/>
              </a:rPr>
              <a:t>stereotype </a:t>
            </a:r>
            <a:r>
              <a:rPr lang="en-US" sz="2200" b="0" i="0" dirty="0">
                <a:effectLst/>
                <a:latin typeface="TimesTen-Roman"/>
              </a:rPr>
              <a:t>is a subclass of an existing modeling element</a:t>
            </a:r>
            <a:r>
              <a:rPr lang="en-US" sz="2200" dirty="0"/>
              <a:t>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46B86-E788-40F8-B590-C2C836B6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25" y="4341711"/>
            <a:ext cx="6189675" cy="25187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0504" y="3300867"/>
            <a:ext cx="108800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software applications, a class is categorized by the role it plays in the application («entity», «boundary», «control»)</a:t>
            </a:r>
          </a:p>
        </p:txBody>
      </p:sp>
    </p:spTree>
    <p:extLst>
      <p:ext uri="{BB962C8B-B14F-4D97-AF65-F5344CB8AC3E}">
        <p14:creationId xmlns:p14="http://schemas.microsoft.com/office/powerpoint/2010/main" val="20275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6.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 </a:t>
            </a:r>
            <a:r>
              <a:rPr lang="en-US" sz="5400" dirty="0"/>
              <a:t>Modeling external classes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the system context is depicted showing the hardware/software system as an aggregate class with the stereotype «system», and a software system with the stereotype «software system».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Ten-Roman"/>
              </a:rPr>
              <a:t>External classes are categorized by stereotype as in Fig 7.22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0B3F-E339-D712-7860-F0DBA8A3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32" y="3002936"/>
            <a:ext cx="5212868" cy="3651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9" y="4253498"/>
            <a:ext cx="5935297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400" dirty="0"/>
              <a:t>Example: Banking System </a:t>
            </a:r>
            <a:r>
              <a:rPr lang="en-US" sz="5400" dirty="0">
                <a:solidFill>
                  <a:srgbClr val="0000CC"/>
                </a:solidFill>
              </a:rPr>
              <a:t>software context </a:t>
            </a:r>
            <a:r>
              <a:rPr lang="en-US" sz="5400" dirty="0"/>
              <a:t>class diagram with stereotypes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77F50-003B-EE95-792F-C05476DB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9" y="1943525"/>
            <a:ext cx="9254541" cy="43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52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960AD-B96B-F1A6-1232-D0084F4725DF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54" name="TextBox 6">
            <a:extLst>
              <a:ext uri="{FF2B5EF4-FFF2-40B4-BE49-F238E27FC236}">
                <a16:creationId xmlns:a16="http://schemas.microsoft.com/office/drawing/2014/main" id="{E64718BD-E3D2-6AA7-B81D-3A4D737B6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2773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Actors and External Classes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b="0" i="0" dirty="0">
                <a:effectLst/>
                <a:latin typeface="TimesTen-Roman"/>
              </a:rPr>
              <a:t>Analyzing </a:t>
            </a:r>
            <a:r>
              <a:rPr lang="en-US" sz="2200" b="1" i="0" dirty="0">
                <a:effectLst/>
                <a:latin typeface="TimesTen-Roman"/>
              </a:rPr>
              <a:t>actors</a:t>
            </a:r>
            <a:r>
              <a:rPr lang="en-US" sz="2200" b="0" i="0" dirty="0">
                <a:effectLst/>
                <a:latin typeface="TimesTen-Roman"/>
              </a:rPr>
              <a:t> that interact with the system</a:t>
            </a:r>
            <a:r>
              <a:rPr lang="en-US" sz="2200" dirty="0"/>
              <a:t>,</a:t>
            </a:r>
            <a:r>
              <a:rPr lang="en-US" sz="2200" b="0" i="0" dirty="0">
                <a:effectLst/>
                <a:latin typeface="TimesTen-Roman"/>
              </a:rPr>
              <a:t> </a:t>
            </a:r>
            <a:r>
              <a:rPr lang="en-US" sz="2200" dirty="0">
                <a:latin typeface="TimesTen-Roman"/>
              </a:rPr>
              <a:t>a</a:t>
            </a:r>
            <a:r>
              <a:rPr lang="en-US" sz="2200" b="0" i="0" dirty="0">
                <a:effectLst/>
                <a:latin typeface="TimesTen-Roman"/>
              </a:rPr>
              <a:t>ctors are a more abstract concept than external classes. The relationship between actors and external classes is as follows:</a:t>
            </a:r>
            <a:r>
              <a:rPr lang="en-US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effectLst/>
                <a:latin typeface="TimesTen-Roman"/>
              </a:rPr>
              <a:t>An </a:t>
            </a:r>
            <a:r>
              <a:rPr lang="en-US" sz="2000" b="1" i="0" dirty="0">
                <a:effectLst/>
                <a:latin typeface="TimesTen-Bold"/>
              </a:rPr>
              <a:t>I/O device actor </a:t>
            </a:r>
            <a:r>
              <a:rPr lang="en-US" sz="2000" b="0" i="0" dirty="0">
                <a:effectLst/>
                <a:latin typeface="TimesTen-Roman"/>
              </a:rPr>
              <a:t>is equivalent to an external I/O device class. This means the I/O device actor interfaces to the system via an external I/O device class.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effectLst/>
                <a:latin typeface="TimesTen-Roman"/>
              </a:rPr>
              <a:t>An </a:t>
            </a:r>
            <a:r>
              <a:rPr lang="en-US" sz="2000" b="1" i="0" dirty="0">
                <a:effectLst/>
                <a:latin typeface="TimesTen-Bold"/>
              </a:rPr>
              <a:t>external system actor </a:t>
            </a:r>
            <a:r>
              <a:rPr lang="en-US" sz="2000" b="0" i="0" dirty="0">
                <a:effectLst/>
                <a:latin typeface="TimesTen-Roman"/>
              </a:rPr>
              <a:t>is equivalent to an external system class.</a:t>
            </a:r>
            <a:r>
              <a:rPr lang="en-US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effectLst/>
                <a:latin typeface="TimesTen-Roman"/>
              </a:rPr>
              <a:t>A </a:t>
            </a:r>
            <a:r>
              <a:rPr lang="en-US" sz="2000" b="1" i="0" dirty="0">
                <a:effectLst/>
                <a:latin typeface="TimesTen-Bold"/>
              </a:rPr>
              <a:t>timer actor </a:t>
            </a:r>
            <a:r>
              <a:rPr lang="en-US" sz="2000" b="0" i="0" dirty="0">
                <a:effectLst/>
                <a:latin typeface="TimesTen-Roman"/>
              </a:rPr>
              <a:t>interfaces to the system via an external timer class, which provides timer events to the system.</a:t>
            </a:r>
            <a:r>
              <a:rPr lang="en-US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effectLst/>
                <a:latin typeface="TimesTen-Roman"/>
              </a:rPr>
              <a:t>A </a:t>
            </a:r>
            <a:r>
              <a:rPr lang="en-US" sz="2000" b="1" i="0" dirty="0">
                <a:effectLst/>
                <a:latin typeface="TimesTen-Bold"/>
              </a:rPr>
              <a:t>human user actor </a:t>
            </a:r>
            <a:r>
              <a:rPr lang="en-US" sz="2000" b="0" i="0" dirty="0">
                <a:effectLst/>
                <a:latin typeface="TimesTen-Roman"/>
              </a:rPr>
              <a:t>has the most flexibility. In the simplest case, the user actor interfaces to the system via standard user I/O devices, such as </a:t>
            </a:r>
            <a:r>
              <a:rPr lang="en-US" sz="2000" dirty="0">
                <a:latin typeface="TimesTen-Roman"/>
              </a:rPr>
              <a:t>a </a:t>
            </a:r>
            <a:r>
              <a:rPr lang="en-US" sz="2000" b="0" i="0" dirty="0">
                <a:effectLst/>
                <a:latin typeface="TimesTen-Roman"/>
              </a:rPr>
              <a:t>keyboard, visual display, and mouse. The external class is given </a:t>
            </a:r>
            <a:r>
              <a:rPr lang="en-US" sz="2000" b="1" i="0" dirty="0">
                <a:effectLst/>
                <a:latin typeface="TimesTen-Roman"/>
              </a:rPr>
              <a:t>the name of its user actor </a:t>
            </a:r>
            <a:r>
              <a:rPr lang="en-US" sz="2000" b="0" i="0" dirty="0">
                <a:effectLst/>
                <a:latin typeface="TimesTen-Roman"/>
              </a:rPr>
              <a:t>because what is of interest is the logical information coming from the user. However, in more complex use cases, it is possible for a human actor to interface with the system through a variety of external classes (Fig 7.23).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2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algn="l" fontAlgn="base"/>
            <a:r>
              <a:rPr lang="en-US" sz="5400" dirty="0"/>
              <a:t>7. Static modeling of </a:t>
            </a:r>
            <a:r>
              <a:rPr lang="en-US" sz="5400" b="1" dirty="0"/>
              <a:t>entity classes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4698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Entity classes are conceptual data-intensive classes – that is, their main purpose is to store data and provide access to this data. In many cases, entity classes are persistent, meaning that the data is long-living and would need to be stored in a file or database. 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Entity classes are often mapped to a database in the design phase, as described in Chapter 15.</a:t>
            </a:r>
            <a:r>
              <a:rPr lang="en-US" sz="2200" dirty="0"/>
              <a:t> </a:t>
            </a:r>
            <a:endParaRPr lang="en-US" sz="2200" b="0" i="0" dirty="0">
              <a:effectLst/>
              <a:latin typeface="TimesTen-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A79BF-56FF-34D8-E93A-884D247C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1978406"/>
            <a:ext cx="6494384" cy="46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/>
              <a:t>8</a:t>
            </a:r>
            <a:r>
              <a:rPr lang="en-US" sz="5400" dirty="0" smtClean="0"/>
              <a:t>. </a:t>
            </a:r>
            <a:r>
              <a:rPr lang="en-US" sz="5400" dirty="0"/>
              <a:t>Modeling Class </a:t>
            </a:r>
            <a:r>
              <a:rPr lang="en-US" sz="5400" b="1" dirty="0"/>
              <a:t>Attributes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BEB5-565C-ECCE-C143-E3393660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68" y="1835564"/>
            <a:ext cx="387957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effectLst/>
                <a:latin typeface="TimesTen-Roman"/>
              </a:rPr>
              <a:t>An important consideration in modeling entity classes is to define the attributes of each entity class. An entity class is data-intensive, meaning that it has several attributes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latin typeface="TimesTen-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75725" y="2136670"/>
            <a:ext cx="9719226" cy="4270375"/>
            <a:chOff x="2075725" y="2136670"/>
            <a:chExt cx="9719226" cy="42703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6343" y="2136670"/>
              <a:ext cx="7168608" cy="4270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5725" y="4441497"/>
              <a:ext cx="2369275" cy="1964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1. Relationships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TimesTen-Roman"/>
              </a:rPr>
              <a:t>There are six main types of relationships between classes: inheritance, realization/implementation, composition, aggregation, association, and dependency.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40DD3-73D7-A62C-9402-48F6D292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36" y="3167270"/>
            <a:ext cx="7029599" cy="31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1.1. Associations between classes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Ten-Roman"/>
              </a:rPr>
              <a:t>An </a:t>
            </a:r>
            <a:r>
              <a:rPr lang="en-US" sz="2200" b="1" i="0" dirty="0">
                <a:effectLst/>
                <a:latin typeface="TimesTen-Bold"/>
              </a:rPr>
              <a:t>association </a:t>
            </a:r>
            <a:r>
              <a:rPr lang="en-US" sz="2200" b="0" i="0" dirty="0">
                <a:effectLst/>
                <a:latin typeface="TimesTen-Roman"/>
              </a:rPr>
              <a:t>defines a relationship between two or more classes, denoting a static, structural relationship between classes</a:t>
            </a:r>
            <a:r>
              <a:rPr lang="en-US" sz="22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Ten-Roman"/>
              </a:rPr>
              <a:t>A </a:t>
            </a:r>
            <a:r>
              <a:rPr lang="en-US" sz="2200" b="1" i="1" dirty="0">
                <a:effectLst/>
                <a:latin typeface="TimesTen-Italic"/>
              </a:rPr>
              <a:t>link </a:t>
            </a:r>
            <a:r>
              <a:rPr lang="en-US" sz="2200" b="0" i="0" dirty="0">
                <a:effectLst/>
                <a:latin typeface="TimesTen-Roman"/>
              </a:rPr>
              <a:t>is a connection between instances of the classes (objects) and represents an instance of an association between classes</a:t>
            </a:r>
            <a:r>
              <a:rPr lang="en-US" sz="22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Ten-Roman"/>
              </a:rPr>
              <a:t>The </a:t>
            </a:r>
            <a:r>
              <a:rPr lang="en-US" sz="2200" b="0" i="1" dirty="0">
                <a:effectLst/>
                <a:latin typeface="TimesTen-Italic"/>
              </a:rPr>
              <a:t>multiplicity </a:t>
            </a:r>
            <a:r>
              <a:rPr lang="en-US" sz="2200" b="0" i="0" dirty="0">
                <a:effectLst/>
                <a:latin typeface="TimesTen-Roman"/>
              </a:rPr>
              <a:t>of an association specifies how many instances of one class can relate to a single instance of another class. </a:t>
            </a:r>
            <a:endParaRPr lang="en-US" sz="2200" dirty="0">
              <a:latin typeface="TimesTen-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3897" y="5132487"/>
            <a:ext cx="6797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fficinaSerif-Book"/>
              </a:rPr>
              <a:t>Example: Employee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Works in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Department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, where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Employee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      </a:t>
            </a:r>
          </a:p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OfficinaSerif-Book"/>
              </a:rPr>
              <a:t>Department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are classes and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Works in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is an association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Multiplicity of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2" y="2962465"/>
            <a:ext cx="6369939" cy="26187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i="0" dirty="0">
                <a:effectLst/>
                <a:latin typeface="TimesTen-Bold"/>
              </a:rPr>
              <a:t>One-to-one association. </a:t>
            </a:r>
            <a:r>
              <a:rPr lang="en-US" sz="2200" b="0" i="0" dirty="0">
                <a:effectLst/>
                <a:latin typeface="TimesTen-Roman"/>
              </a:rPr>
              <a:t>In a one-to-one association between two classes, the association is one-to-one in both directions. Thus, an object of either class has a link to only one object of the other class. </a:t>
            </a: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B7015-3293-A9EB-B2D9-D85D9B26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33" y="2195407"/>
            <a:ext cx="4314825" cy="41529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 txBox="1">
            <a:spLocks/>
          </p:cNvSpPr>
          <p:nvPr/>
        </p:nvSpPr>
        <p:spPr>
          <a:xfrm>
            <a:off x="746370" y="5191587"/>
            <a:ext cx="7069915" cy="261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smtClean="0">
                <a:latin typeface="TimesTen-Bold"/>
              </a:rPr>
              <a:t>Direction: 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>
                <a:latin typeface="TimesTen-Bold"/>
              </a:rPr>
              <a:t>A</a:t>
            </a:r>
            <a:r>
              <a:rPr lang="en-US" sz="1800" dirty="0" smtClean="0">
                <a:latin typeface="TimesTen-Roman"/>
              </a:rPr>
              <a:t>ssociation </a:t>
            </a:r>
            <a:r>
              <a:rPr lang="en-US" sz="1800" dirty="0">
                <a:latin typeface="TimesTen-Roman"/>
              </a:rPr>
              <a:t>names usually read from left to right and top to bottom</a:t>
            </a:r>
            <a:r>
              <a:rPr lang="en-US" sz="1800" dirty="0" smtClean="0">
                <a:latin typeface="TimesTen-Roman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latin typeface="TimesTen-Roman"/>
              </a:rPr>
              <a:t> </a:t>
            </a:r>
            <a:r>
              <a:rPr lang="en-US" sz="1800" dirty="0">
                <a:latin typeface="TimesTen-Roman"/>
              </a:rPr>
              <a:t>However, on a large class </a:t>
            </a:r>
            <a:r>
              <a:rPr lang="en-US" sz="1800" dirty="0" smtClean="0">
                <a:latin typeface="TimesTen-Roman"/>
              </a:rPr>
              <a:t>diagram: uses arrowhead. </a:t>
            </a:r>
            <a:endParaRPr lang="en-US" sz="1800" dirty="0">
              <a:latin typeface="TimesTen-Roman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 txBox="1">
            <a:spLocks/>
          </p:cNvSpPr>
          <p:nvPr/>
        </p:nvSpPr>
        <p:spPr>
          <a:xfrm>
            <a:off x="172212" y="1824781"/>
            <a:ext cx="7897900" cy="261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smtClean="0">
                <a:latin typeface="TimesTen-Bold"/>
              </a:rPr>
              <a:t>Multiplicity</a:t>
            </a:r>
            <a:r>
              <a:rPr lang="en-US" sz="2200" dirty="0" smtClean="0">
                <a:latin typeface="TimesTen-Bold"/>
              </a:rPr>
              <a:t> </a:t>
            </a:r>
            <a:r>
              <a:rPr lang="en-US" sz="2200" dirty="0">
                <a:latin typeface="TimesTen-Bold"/>
              </a:rPr>
              <a:t>of an association specifies how </a:t>
            </a:r>
            <a:r>
              <a:rPr lang="en-US" sz="2200" dirty="0" smtClean="0">
                <a:latin typeface="TimesTen-Bold"/>
              </a:rPr>
              <a:t>many instances </a:t>
            </a:r>
            <a:r>
              <a:rPr lang="en-US" sz="2200" dirty="0">
                <a:latin typeface="TimesTen-Bold"/>
              </a:rPr>
              <a:t>of one class </a:t>
            </a:r>
            <a:r>
              <a:rPr lang="en-US" sz="2200" dirty="0" smtClean="0">
                <a:latin typeface="TimesTen-Bold"/>
              </a:rPr>
              <a:t>can relate </a:t>
            </a:r>
            <a:r>
              <a:rPr lang="en-US" sz="2200" dirty="0">
                <a:latin typeface="TimesTen-Bold"/>
              </a:rPr>
              <a:t>to a single instance of another class</a:t>
            </a:r>
            <a:endParaRPr lang="en-US" sz="2200" dirty="0"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Multiplicity of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95053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One-to-many association.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In a one-to-many 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TimesTen-Roman"/>
              </a:rPr>
              <a:t>association:</a:t>
            </a:r>
          </a:p>
          <a:p>
            <a:pPr lvl="1">
              <a:lnSpc>
                <a:spcPct val="120000"/>
              </a:lnSpc>
            </a:pPr>
            <a:r>
              <a:rPr lang="en-US" sz="1800" b="0" i="0" dirty="0" smtClean="0">
                <a:solidFill>
                  <a:srgbClr val="000000"/>
                </a:solidFill>
                <a:effectLst/>
                <a:latin typeface="TimesTen-Roman"/>
              </a:rPr>
              <a:t>there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Ten-Roman"/>
              </a:rPr>
              <a:t>is a one-to-many association in one direction between the two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TimesTen-Roman"/>
              </a:rPr>
              <a:t>classes</a:t>
            </a:r>
          </a:p>
          <a:p>
            <a:pPr lvl="1">
              <a:lnSpc>
                <a:spcPct val="120000"/>
              </a:lnSpc>
            </a:pPr>
            <a:r>
              <a:rPr lang="en-US" sz="1800" b="0" i="0" dirty="0" smtClean="0">
                <a:solidFill>
                  <a:srgbClr val="000000"/>
                </a:solidFill>
                <a:effectLst/>
                <a:latin typeface="TimesTen-Roman"/>
              </a:rPr>
              <a:t>and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Ten-Roman"/>
              </a:rPr>
              <a:t>a one-to-one association between them in the opposite direction.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9160-D4E7-DE79-E992-18D24BA6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25" y="1936504"/>
            <a:ext cx="4289413" cy="40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Multiplicity of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0" y="1974481"/>
            <a:ext cx="6331227" cy="16831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i="0" dirty="0">
                <a:effectLst/>
                <a:latin typeface="TimesTen-Bold"/>
              </a:rPr>
              <a:t>Numerically specified </a:t>
            </a:r>
            <a:r>
              <a:rPr lang="en-US" sz="2200" b="1" i="0" dirty="0" smtClean="0">
                <a:effectLst/>
                <a:latin typeface="TimesTen-Bold"/>
              </a:rPr>
              <a:t>association:</a:t>
            </a:r>
            <a:r>
              <a:rPr lang="en-US" sz="2200" b="0" i="0" dirty="0" smtClean="0">
                <a:effectLst/>
                <a:latin typeface="TimesTen-Roman"/>
              </a:rPr>
              <a:t> an </a:t>
            </a:r>
            <a:r>
              <a:rPr lang="en-US" sz="2200" b="0" i="0" dirty="0">
                <a:effectLst/>
                <a:latin typeface="TimesTen-Roman"/>
              </a:rPr>
              <a:t>association that refers to a specific </a:t>
            </a:r>
            <a:r>
              <a:rPr lang="en-US" sz="2200" b="0" i="0" dirty="0" smtClean="0">
                <a:effectLst/>
                <a:latin typeface="TimesTen-Roman"/>
              </a:rPr>
              <a:t>number</a:t>
            </a:r>
            <a:endParaRPr lang="en-US" sz="2200" dirty="0"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42E46-BC77-84F9-F68F-3E9EE995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244" y="1825625"/>
            <a:ext cx="4240694" cy="4783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5448" y="3334434"/>
            <a:ext cx="6540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example: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the association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Car </a:t>
            </a:r>
            <a:r>
              <a:rPr lang="en-US" i="1" dirty="0" smtClean="0">
                <a:solidFill>
                  <a:srgbClr val="000000"/>
                </a:solidFill>
                <a:latin typeface="TimesTen-Italic"/>
              </a:rPr>
              <a:t>Is entered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through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Door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273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Multiplicity of associations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3F9D-7865-B53C-407F-D4611A00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558" cy="49429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Optional association.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In an optional association, there might not always be a link from an object in one class to an object in the other </a:t>
            </a:r>
            <a:r>
              <a:rPr lang="en-US" sz="2200" b="0" i="0" dirty="0" smtClean="0">
                <a:solidFill>
                  <a:srgbClr val="000000"/>
                </a:solidFill>
                <a:effectLst/>
                <a:latin typeface="TimesTen-Roman"/>
              </a:rPr>
              <a:t>class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TimesTen-Roman"/>
              </a:rPr>
              <a:t>Optional = 0 or 1</a:t>
            </a:r>
            <a:endParaRPr lang="en-US" sz="22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1A269-287E-DE5C-682D-6D279672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58" y="1825625"/>
            <a:ext cx="396876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329" y="38285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Ten-Roman"/>
              </a:rPr>
              <a:t>example: the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association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Customer </a:t>
            </a:r>
            <a:r>
              <a:rPr lang="en-US" i="1" dirty="0">
                <a:solidFill>
                  <a:srgbClr val="000000"/>
                </a:solidFill>
                <a:latin typeface="TimesTen-Italic"/>
              </a:rPr>
              <a:t>owns </a:t>
            </a:r>
            <a:r>
              <a:rPr lang="en-US" dirty="0">
                <a:solidFill>
                  <a:srgbClr val="000000"/>
                </a:solidFill>
                <a:latin typeface="OfficinaSerif-Book"/>
              </a:rPr>
              <a:t>Debit Card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28845</TotalTime>
  <Words>1887</Words>
  <Application>Microsoft Office PowerPoint</Application>
  <PresentationFormat>Widescreen</PresentationFormat>
  <Paragraphs>154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FranklinGothic-Demi</vt:lpstr>
      <vt:lpstr>OfficinaSerif-Book</vt:lpstr>
      <vt:lpstr>TimesTen-Bold</vt:lpstr>
      <vt:lpstr>TimesTen-Italic</vt:lpstr>
      <vt:lpstr>TimesTen-Roman</vt:lpstr>
      <vt:lpstr>Wingdings</vt:lpstr>
      <vt:lpstr>Office Theme</vt:lpstr>
      <vt:lpstr>Chapter 7: Static Modeling </vt:lpstr>
      <vt:lpstr>Introduction</vt:lpstr>
      <vt:lpstr>Contents</vt:lpstr>
      <vt:lpstr>1. Relationships</vt:lpstr>
      <vt:lpstr>1.1. Associations between classes </vt:lpstr>
      <vt:lpstr>Multiplicity of associations </vt:lpstr>
      <vt:lpstr>Multiplicity of associations </vt:lpstr>
      <vt:lpstr>Multiplicity of associations </vt:lpstr>
      <vt:lpstr>Multiplicity of associations </vt:lpstr>
      <vt:lpstr>Multiplicity of associations </vt:lpstr>
      <vt:lpstr>Example</vt:lpstr>
      <vt:lpstr>Ternary associations</vt:lpstr>
      <vt:lpstr>Unary Associations </vt:lpstr>
      <vt:lpstr>Association Classes </vt:lpstr>
      <vt:lpstr>1.2. Composition and aggregation hierarchies </vt:lpstr>
      <vt:lpstr>1.2. Composition and aggregation hierarchies </vt:lpstr>
      <vt:lpstr>1.2. Composition and aggregation hierarchies </vt:lpstr>
      <vt:lpstr>Relationship examples</vt:lpstr>
      <vt:lpstr>1.3. Generalization/specialization hierarchy </vt:lpstr>
      <vt:lpstr>1.4. Dependency relationships</vt:lpstr>
      <vt:lpstr>2. Constraint</vt:lpstr>
      <vt:lpstr>3. Static modeling and the UML</vt:lpstr>
      <vt:lpstr>4. Static modeling of the system context </vt:lpstr>
      <vt:lpstr>Example</vt:lpstr>
      <vt:lpstr>Example</vt:lpstr>
      <vt:lpstr>Example</vt:lpstr>
      <vt:lpstr>5. Categorization of classes using UML stereotypes </vt:lpstr>
      <vt:lpstr>6. Modeling external classes </vt:lpstr>
      <vt:lpstr>Example: Banking System software context class diagram with stereotypes</vt:lpstr>
      <vt:lpstr>Actors and External Classes </vt:lpstr>
      <vt:lpstr>7. Static modeling of entity classes </vt:lpstr>
      <vt:lpstr>8. Modeling Class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 Chu Thi Minh</dc:creator>
  <cp:lastModifiedBy>Khiem Ngo Tuan</cp:lastModifiedBy>
  <cp:revision>371</cp:revision>
  <dcterms:created xsi:type="dcterms:W3CDTF">2023-08-12T02:23:53Z</dcterms:created>
  <dcterms:modified xsi:type="dcterms:W3CDTF">2024-09-13T15:32:28Z</dcterms:modified>
</cp:coreProperties>
</file>