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9" r:id="rId1"/>
  </p:sldMasterIdLst>
  <p:notesMasterIdLst>
    <p:notesMasterId r:id="rId21"/>
  </p:notesMasterIdLst>
  <p:sldIdLst>
    <p:sldId id="256" r:id="rId2"/>
    <p:sldId id="450" r:id="rId3"/>
    <p:sldId id="277" r:id="rId4"/>
    <p:sldId id="458" r:id="rId5"/>
    <p:sldId id="460" r:id="rId6"/>
    <p:sldId id="459" r:id="rId7"/>
    <p:sldId id="461" r:id="rId8"/>
    <p:sldId id="462" r:id="rId9"/>
    <p:sldId id="463" r:id="rId10"/>
    <p:sldId id="464" r:id="rId11"/>
    <p:sldId id="465" r:id="rId12"/>
    <p:sldId id="466" r:id="rId13"/>
    <p:sldId id="467" r:id="rId14"/>
    <p:sldId id="487" r:id="rId15"/>
    <p:sldId id="468" r:id="rId16"/>
    <p:sldId id="469" r:id="rId17"/>
    <p:sldId id="470" r:id="rId18"/>
    <p:sldId id="471" r:id="rId19"/>
    <p:sldId id="4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1227" autoAdjust="0"/>
  </p:normalViewPr>
  <p:slideViewPr>
    <p:cSldViewPr snapToGrid="0">
      <p:cViewPr varScale="1">
        <p:scale>
          <a:sx n="58" d="100"/>
          <a:sy n="58" d="100"/>
        </p:scale>
        <p:origin x="98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2AEC78-EA06-487F-AA6D-B4392BF7C91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2C7AB525-D5ED-452A-BC1A-58AA39D1AB67}">
      <dgm:prSet custT="1"/>
      <dgm:spPr/>
      <dgm:t>
        <a:bodyPr/>
        <a:lstStyle/>
        <a:p>
          <a:r>
            <a:rPr lang="en-US" sz="2200" b="0" i="0" dirty="0"/>
            <a:t>1. </a:t>
          </a:r>
          <a:r>
            <a:rPr lang="en-US" sz="2200" dirty="0"/>
            <a:t>Object and class structuring criteria </a:t>
          </a:r>
        </a:p>
      </dgm:t>
    </dgm:pt>
    <dgm:pt modelId="{B5E302ED-C72E-40AD-A4C6-58889DD0359E}" type="parTrans" cxnId="{AC0DBA64-5B0A-4004-B412-CF576C89A831}">
      <dgm:prSet/>
      <dgm:spPr/>
      <dgm:t>
        <a:bodyPr/>
        <a:lstStyle/>
        <a:p>
          <a:endParaRPr lang="en-US"/>
        </a:p>
      </dgm:t>
    </dgm:pt>
    <dgm:pt modelId="{019C8D13-EDEB-4D40-B886-B591A475BAF1}" type="sibTrans" cxnId="{AC0DBA64-5B0A-4004-B412-CF576C89A831}">
      <dgm:prSet/>
      <dgm:spPr/>
      <dgm:t>
        <a:bodyPr/>
        <a:lstStyle/>
        <a:p>
          <a:endParaRPr lang="en-US"/>
        </a:p>
      </dgm:t>
    </dgm:pt>
    <dgm:pt modelId="{4F2126F1-A16F-4056-B527-DA63A892EDAC}">
      <dgm:prSet custT="1"/>
      <dgm:spPr/>
      <dgm:t>
        <a:bodyPr/>
        <a:lstStyle/>
        <a:p>
          <a:r>
            <a:rPr lang="en-US" sz="2200" b="0" i="0" dirty="0"/>
            <a:t>2. </a:t>
          </a:r>
          <a:r>
            <a:rPr lang="en-US" sz="2200" dirty="0"/>
            <a:t>Modeling application classes and objects </a:t>
          </a:r>
        </a:p>
      </dgm:t>
    </dgm:pt>
    <dgm:pt modelId="{036F70A8-FB44-4735-9543-E5AB3A87C0AC}" type="parTrans" cxnId="{2522A870-53F0-4FD7-9BED-29DC049B67BD}">
      <dgm:prSet/>
      <dgm:spPr/>
      <dgm:t>
        <a:bodyPr/>
        <a:lstStyle/>
        <a:p>
          <a:endParaRPr lang="en-US"/>
        </a:p>
      </dgm:t>
    </dgm:pt>
    <dgm:pt modelId="{BBE73097-7985-4D11-9F4B-CDFEA143EF11}" type="sibTrans" cxnId="{2522A870-53F0-4FD7-9BED-29DC049B67BD}">
      <dgm:prSet/>
      <dgm:spPr/>
      <dgm:t>
        <a:bodyPr/>
        <a:lstStyle/>
        <a:p>
          <a:endParaRPr lang="en-US"/>
        </a:p>
      </dgm:t>
    </dgm:pt>
    <dgm:pt modelId="{2EDBACB7-D8A7-4F56-B205-0DBB5B394AC3}">
      <dgm:prSet custT="1"/>
      <dgm:spPr/>
      <dgm:t>
        <a:bodyPr/>
        <a:lstStyle/>
        <a:p>
          <a:r>
            <a:rPr lang="en-US" sz="2200" b="0" i="0" dirty="0"/>
            <a:t>3. </a:t>
          </a:r>
          <a:r>
            <a:rPr lang="en-US" sz="2200" dirty="0"/>
            <a:t>Object and class structuring categories </a:t>
          </a:r>
        </a:p>
      </dgm:t>
    </dgm:pt>
    <dgm:pt modelId="{FFC21380-A2D1-4B84-A8A4-A99CCA3764B9}" type="parTrans" cxnId="{ECFCB614-CB06-4D84-825D-744DFFB52DFE}">
      <dgm:prSet/>
      <dgm:spPr/>
      <dgm:t>
        <a:bodyPr/>
        <a:lstStyle/>
        <a:p>
          <a:endParaRPr lang="en-US"/>
        </a:p>
      </dgm:t>
    </dgm:pt>
    <dgm:pt modelId="{EFF1181C-B09B-4743-A24F-43E1C330CCFF}" type="sibTrans" cxnId="{ECFCB614-CB06-4D84-825D-744DFFB52DFE}">
      <dgm:prSet/>
      <dgm:spPr/>
      <dgm:t>
        <a:bodyPr/>
        <a:lstStyle/>
        <a:p>
          <a:endParaRPr lang="en-US"/>
        </a:p>
      </dgm:t>
    </dgm:pt>
    <dgm:pt modelId="{546E66F5-6FE8-49EA-BB65-E6EFEB5411D3}">
      <dgm:prSet custT="1"/>
      <dgm:spPr/>
      <dgm:t>
        <a:bodyPr/>
        <a:lstStyle/>
        <a:p>
          <a:r>
            <a:rPr lang="en-US" sz="2200" b="0" i="0" dirty="0"/>
            <a:t>4. </a:t>
          </a:r>
          <a:r>
            <a:rPr lang="en-US" sz="2200" dirty="0"/>
            <a:t>External classes and software boundary classes </a:t>
          </a:r>
        </a:p>
      </dgm:t>
    </dgm:pt>
    <dgm:pt modelId="{E5FA4D7C-9A89-49BD-A9F2-33484BFB612A}" type="parTrans" cxnId="{0BC267C2-C020-413F-8E8E-69570EC09B91}">
      <dgm:prSet/>
      <dgm:spPr/>
      <dgm:t>
        <a:bodyPr/>
        <a:lstStyle/>
        <a:p>
          <a:endParaRPr lang="en-US"/>
        </a:p>
      </dgm:t>
    </dgm:pt>
    <dgm:pt modelId="{FB5BB1FC-6363-446D-A9CA-CA72F6791979}" type="sibTrans" cxnId="{0BC267C2-C020-413F-8E8E-69570EC09B91}">
      <dgm:prSet/>
      <dgm:spPr/>
      <dgm:t>
        <a:bodyPr/>
        <a:lstStyle/>
        <a:p>
          <a:endParaRPr lang="en-US"/>
        </a:p>
      </dgm:t>
    </dgm:pt>
    <dgm:pt modelId="{477EE70B-CDB6-4187-80DF-14CF7467C360}">
      <dgm:prSet custT="1"/>
      <dgm:spPr/>
      <dgm:t>
        <a:bodyPr/>
        <a:lstStyle/>
        <a:p>
          <a:r>
            <a:rPr lang="en-US" sz="2200" b="0" i="0" dirty="0"/>
            <a:t>5. </a:t>
          </a:r>
          <a:r>
            <a:rPr lang="en-US" sz="2200" dirty="0"/>
            <a:t>Boundary classes and objects </a:t>
          </a:r>
        </a:p>
      </dgm:t>
    </dgm:pt>
    <dgm:pt modelId="{E8EF1590-C386-4602-A0A2-F14DF211C94A}" type="parTrans" cxnId="{EEC898DA-25CD-442F-95C3-65CF26C01001}">
      <dgm:prSet/>
      <dgm:spPr/>
      <dgm:t>
        <a:bodyPr/>
        <a:lstStyle/>
        <a:p>
          <a:endParaRPr lang="en-US"/>
        </a:p>
      </dgm:t>
    </dgm:pt>
    <dgm:pt modelId="{1535E026-6518-4399-9361-15F0EA8CF83F}" type="sibTrans" cxnId="{EEC898DA-25CD-442F-95C3-65CF26C01001}">
      <dgm:prSet/>
      <dgm:spPr/>
      <dgm:t>
        <a:bodyPr/>
        <a:lstStyle/>
        <a:p>
          <a:endParaRPr lang="en-US"/>
        </a:p>
      </dgm:t>
    </dgm:pt>
    <dgm:pt modelId="{DBEA7544-6852-4E59-9FA1-11CB857D59E1}">
      <dgm:prSet custT="1"/>
      <dgm:spPr/>
      <dgm:t>
        <a:bodyPr/>
        <a:lstStyle/>
        <a:p>
          <a:r>
            <a:rPr lang="en-US" sz="2200" b="0" i="0" dirty="0"/>
            <a:t>6. </a:t>
          </a:r>
          <a:r>
            <a:rPr lang="en-US" sz="2200" dirty="0"/>
            <a:t>Entity classes and objects </a:t>
          </a:r>
        </a:p>
      </dgm:t>
    </dgm:pt>
    <dgm:pt modelId="{99B5033B-F2FC-417D-910F-695D26F285BC}" type="parTrans" cxnId="{1A3A5839-B1D2-493D-A219-74E8A160E6D0}">
      <dgm:prSet/>
      <dgm:spPr/>
      <dgm:t>
        <a:bodyPr/>
        <a:lstStyle/>
        <a:p>
          <a:endParaRPr lang="en-US"/>
        </a:p>
      </dgm:t>
    </dgm:pt>
    <dgm:pt modelId="{01DC331D-96D4-4019-9A69-97AC6DE466AC}" type="sibTrans" cxnId="{1A3A5839-B1D2-493D-A219-74E8A160E6D0}">
      <dgm:prSet/>
      <dgm:spPr/>
      <dgm:t>
        <a:bodyPr/>
        <a:lstStyle/>
        <a:p>
          <a:endParaRPr lang="en-US"/>
        </a:p>
      </dgm:t>
    </dgm:pt>
    <dgm:pt modelId="{04BE70C9-0477-40BB-A90C-DBF47A58C2E1}">
      <dgm:prSet custT="1"/>
      <dgm:spPr/>
      <dgm:t>
        <a:bodyPr/>
        <a:lstStyle/>
        <a:p>
          <a:r>
            <a:rPr lang="en-US" sz="2200" b="0" i="0" dirty="0"/>
            <a:t>7. </a:t>
          </a:r>
          <a:r>
            <a:rPr lang="en-US" sz="2200" dirty="0"/>
            <a:t>Control classes and objects </a:t>
          </a:r>
        </a:p>
      </dgm:t>
    </dgm:pt>
    <dgm:pt modelId="{094BD8E7-4899-4DF9-8259-469E95CE9C12}" type="parTrans" cxnId="{2736E4BA-5F41-43C3-98F2-D52429F65AE1}">
      <dgm:prSet/>
      <dgm:spPr/>
      <dgm:t>
        <a:bodyPr/>
        <a:lstStyle/>
        <a:p>
          <a:endParaRPr lang="en-US"/>
        </a:p>
      </dgm:t>
    </dgm:pt>
    <dgm:pt modelId="{DF6117C1-2BD9-496D-8B2B-19D12E9B451E}" type="sibTrans" cxnId="{2736E4BA-5F41-43C3-98F2-D52429F65AE1}">
      <dgm:prSet/>
      <dgm:spPr/>
      <dgm:t>
        <a:bodyPr/>
        <a:lstStyle/>
        <a:p>
          <a:endParaRPr lang="en-US"/>
        </a:p>
      </dgm:t>
    </dgm:pt>
    <dgm:pt modelId="{A974BBC2-5728-4CC4-9EFA-0D60C6C9D294}">
      <dgm:prSet custT="1"/>
      <dgm:spPr/>
      <dgm:t>
        <a:bodyPr/>
        <a:lstStyle/>
        <a:p>
          <a:r>
            <a:rPr lang="en-US" sz="2200" b="0" i="0" dirty="0"/>
            <a:t>8. </a:t>
          </a:r>
          <a:r>
            <a:rPr lang="en-US" sz="2200" dirty="0"/>
            <a:t>Application logic classes and objects </a:t>
          </a:r>
        </a:p>
      </dgm:t>
    </dgm:pt>
    <dgm:pt modelId="{CCE3EF55-8E4C-4EEF-B18B-ADB82B16AC8D}" type="parTrans" cxnId="{A7DBD52B-CAE5-404E-9727-8BB60A4F2A3B}">
      <dgm:prSet/>
      <dgm:spPr/>
      <dgm:t>
        <a:bodyPr/>
        <a:lstStyle/>
        <a:p>
          <a:endParaRPr lang="en-US"/>
        </a:p>
      </dgm:t>
    </dgm:pt>
    <dgm:pt modelId="{009DAE5C-DC56-4FF9-BAE1-8554B2F6126C}" type="sibTrans" cxnId="{A7DBD52B-CAE5-404E-9727-8BB60A4F2A3B}">
      <dgm:prSet/>
      <dgm:spPr/>
      <dgm:t>
        <a:bodyPr/>
        <a:lstStyle/>
        <a:p>
          <a:endParaRPr lang="en-US"/>
        </a:p>
      </dgm:t>
    </dgm:pt>
    <dgm:pt modelId="{F49BA799-0080-476F-8501-1D0B9AC9017C}" type="pres">
      <dgm:prSet presAssocID="{9F2AEC78-EA06-487F-AA6D-B4392BF7C915}" presName="diagram" presStyleCnt="0">
        <dgm:presLayoutVars>
          <dgm:dir/>
          <dgm:resizeHandles val="exact"/>
        </dgm:presLayoutVars>
      </dgm:prSet>
      <dgm:spPr/>
      <dgm:t>
        <a:bodyPr/>
        <a:lstStyle/>
        <a:p>
          <a:endParaRPr lang="en-US"/>
        </a:p>
      </dgm:t>
    </dgm:pt>
    <dgm:pt modelId="{DC103277-8F2C-41D1-8818-92E888D902B2}" type="pres">
      <dgm:prSet presAssocID="{2C7AB525-D5ED-452A-BC1A-58AA39D1AB67}" presName="node" presStyleLbl="node1" presStyleIdx="0" presStyleCnt="8">
        <dgm:presLayoutVars>
          <dgm:bulletEnabled val="1"/>
        </dgm:presLayoutVars>
      </dgm:prSet>
      <dgm:spPr/>
      <dgm:t>
        <a:bodyPr/>
        <a:lstStyle/>
        <a:p>
          <a:endParaRPr lang="en-US"/>
        </a:p>
      </dgm:t>
    </dgm:pt>
    <dgm:pt modelId="{8223B783-41D7-4B28-9664-4DA45EBC89E0}" type="pres">
      <dgm:prSet presAssocID="{019C8D13-EDEB-4D40-B886-B591A475BAF1}" presName="sibTrans" presStyleCnt="0"/>
      <dgm:spPr/>
    </dgm:pt>
    <dgm:pt modelId="{DCF7B8AE-F253-4C8F-BDFA-877304866C30}" type="pres">
      <dgm:prSet presAssocID="{4F2126F1-A16F-4056-B527-DA63A892EDAC}" presName="node" presStyleLbl="node1" presStyleIdx="1" presStyleCnt="8">
        <dgm:presLayoutVars>
          <dgm:bulletEnabled val="1"/>
        </dgm:presLayoutVars>
      </dgm:prSet>
      <dgm:spPr/>
      <dgm:t>
        <a:bodyPr/>
        <a:lstStyle/>
        <a:p>
          <a:endParaRPr lang="en-US"/>
        </a:p>
      </dgm:t>
    </dgm:pt>
    <dgm:pt modelId="{6D254CCF-DFEC-4C73-B88E-C31F1AC460F6}" type="pres">
      <dgm:prSet presAssocID="{BBE73097-7985-4D11-9F4B-CDFEA143EF11}" presName="sibTrans" presStyleCnt="0"/>
      <dgm:spPr/>
    </dgm:pt>
    <dgm:pt modelId="{9D175733-9235-41CF-B838-973FE8793F96}" type="pres">
      <dgm:prSet presAssocID="{2EDBACB7-D8A7-4F56-B205-0DBB5B394AC3}" presName="node" presStyleLbl="node1" presStyleIdx="2" presStyleCnt="8">
        <dgm:presLayoutVars>
          <dgm:bulletEnabled val="1"/>
        </dgm:presLayoutVars>
      </dgm:prSet>
      <dgm:spPr/>
      <dgm:t>
        <a:bodyPr/>
        <a:lstStyle/>
        <a:p>
          <a:endParaRPr lang="en-US"/>
        </a:p>
      </dgm:t>
    </dgm:pt>
    <dgm:pt modelId="{28E59566-465F-45EC-9F3D-84A95EB9CFB2}" type="pres">
      <dgm:prSet presAssocID="{EFF1181C-B09B-4743-A24F-43E1C330CCFF}" presName="sibTrans" presStyleCnt="0"/>
      <dgm:spPr/>
    </dgm:pt>
    <dgm:pt modelId="{4825F7BB-43E8-4E0B-BF8C-1405189DF68E}" type="pres">
      <dgm:prSet presAssocID="{546E66F5-6FE8-49EA-BB65-E6EFEB5411D3}" presName="node" presStyleLbl="node1" presStyleIdx="3" presStyleCnt="8">
        <dgm:presLayoutVars>
          <dgm:bulletEnabled val="1"/>
        </dgm:presLayoutVars>
      </dgm:prSet>
      <dgm:spPr/>
      <dgm:t>
        <a:bodyPr/>
        <a:lstStyle/>
        <a:p>
          <a:endParaRPr lang="en-US"/>
        </a:p>
      </dgm:t>
    </dgm:pt>
    <dgm:pt modelId="{7E735C39-61EF-41B3-8F42-C883954F7AF4}" type="pres">
      <dgm:prSet presAssocID="{FB5BB1FC-6363-446D-A9CA-CA72F6791979}" presName="sibTrans" presStyleCnt="0"/>
      <dgm:spPr/>
    </dgm:pt>
    <dgm:pt modelId="{FE50E9A1-E17B-4726-83BA-5123E837DF88}" type="pres">
      <dgm:prSet presAssocID="{477EE70B-CDB6-4187-80DF-14CF7467C360}" presName="node" presStyleLbl="node1" presStyleIdx="4" presStyleCnt="8">
        <dgm:presLayoutVars>
          <dgm:bulletEnabled val="1"/>
        </dgm:presLayoutVars>
      </dgm:prSet>
      <dgm:spPr/>
      <dgm:t>
        <a:bodyPr/>
        <a:lstStyle/>
        <a:p>
          <a:endParaRPr lang="en-US"/>
        </a:p>
      </dgm:t>
    </dgm:pt>
    <dgm:pt modelId="{C6FC9A52-3552-4C33-9728-FCAA9E8D3A28}" type="pres">
      <dgm:prSet presAssocID="{1535E026-6518-4399-9361-15F0EA8CF83F}" presName="sibTrans" presStyleCnt="0"/>
      <dgm:spPr/>
    </dgm:pt>
    <dgm:pt modelId="{8DF41F99-2B1A-475E-BA79-D9663D15911B}" type="pres">
      <dgm:prSet presAssocID="{DBEA7544-6852-4E59-9FA1-11CB857D59E1}" presName="node" presStyleLbl="node1" presStyleIdx="5" presStyleCnt="8">
        <dgm:presLayoutVars>
          <dgm:bulletEnabled val="1"/>
        </dgm:presLayoutVars>
      </dgm:prSet>
      <dgm:spPr/>
      <dgm:t>
        <a:bodyPr/>
        <a:lstStyle/>
        <a:p>
          <a:endParaRPr lang="en-US"/>
        </a:p>
      </dgm:t>
    </dgm:pt>
    <dgm:pt modelId="{6AFFD87D-C6D1-43D6-926A-9E4390CFDF5E}" type="pres">
      <dgm:prSet presAssocID="{01DC331D-96D4-4019-9A69-97AC6DE466AC}" presName="sibTrans" presStyleCnt="0"/>
      <dgm:spPr/>
    </dgm:pt>
    <dgm:pt modelId="{4CC5F1E2-1D7E-4919-8734-AF0719A47854}" type="pres">
      <dgm:prSet presAssocID="{04BE70C9-0477-40BB-A90C-DBF47A58C2E1}" presName="node" presStyleLbl="node1" presStyleIdx="6" presStyleCnt="8">
        <dgm:presLayoutVars>
          <dgm:bulletEnabled val="1"/>
        </dgm:presLayoutVars>
      </dgm:prSet>
      <dgm:spPr/>
      <dgm:t>
        <a:bodyPr/>
        <a:lstStyle/>
        <a:p>
          <a:endParaRPr lang="en-US"/>
        </a:p>
      </dgm:t>
    </dgm:pt>
    <dgm:pt modelId="{CC8EAB92-8CD7-4B84-B198-EE644672AB62}" type="pres">
      <dgm:prSet presAssocID="{DF6117C1-2BD9-496D-8B2B-19D12E9B451E}" presName="sibTrans" presStyleCnt="0"/>
      <dgm:spPr/>
    </dgm:pt>
    <dgm:pt modelId="{96B59301-B493-443B-A457-16C3DA9B1FBF}" type="pres">
      <dgm:prSet presAssocID="{A974BBC2-5728-4CC4-9EFA-0D60C6C9D294}" presName="node" presStyleLbl="node1" presStyleIdx="7" presStyleCnt="8">
        <dgm:presLayoutVars>
          <dgm:bulletEnabled val="1"/>
        </dgm:presLayoutVars>
      </dgm:prSet>
      <dgm:spPr/>
      <dgm:t>
        <a:bodyPr/>
        <a:lstStyle/>
        <a:p>
          <a:endParaRPr lang="en-US"/>
        </a:p>
      </dgm:t>
    </dgm:pt>
  </dgm:ptLst>
  <dgm:cxnLst>
    <dgm:cxn modelId="{96BDE18B-2CE6-44D9-8CCB-824A963BB0EB}" type="presOf" srcId="{2C7AB525-D5ED-452A-BC1A-58AA39D1AB67}" destId="{DC103277-8F2C-41D1-8818-92E888D902B2}" srcOrd="0" destOrd="0" presId="urn:microsoft.com/office/officeart/2005/8/layout/default"/>
    <dgm:cxn modelId="{59ED2AAB-8146-4C5B-812C-72AF4F964004}" type="presOf" srcId="{4F2126F1-A16F-4056-B527-DA63A892EDAC}" destId="{DCF7B8AE-F253-4C8F-BDFA-877304866C30}" srcOrd="0" destOrd="0" presId="urn:microsoft.com/office/officeart/2005/8/layout/default"/>
    <dgm:cxn modelId="{1A3A5839-B1D2-493D-A219-74E8A160E6D0}" srcId="{9F2AEC78-EA06-487F-AA6D-B4392BF7C915}" destId="{DBEA7544-6852-4E59-9FA1-11CB857D59E1}" srcOrd="5" destOrd="0" parTransId="{99B5033B-F2FC-417D-910F-695D26F285BC}" sibTransId="{01DC331D-96D4-4019-9A69-97AC6DE466AC}"/>
    <dgm:cxn modelId="{AA161F3A-B370-4FFF-B626-5CE1C2247768}" type="presOf" srcId="{A974BBC2-5728-4CC4-9EFA-0D60C6C9D294}" destId="{96B59301-B493-443B-A457-16C3DA9B1FBF}" srcOrd="0" destOrd="0" presId="urn:microsoft.com/office/officeart/2005/8/layout/default"/>
    <dgm:cxn modelId="{14566BD7-8439-4215-BFAF-F637AECDF104}" type="presOf" srcId="{477EE70B-CDB6-4187-80DF-14CF7467C360}" destId="{FE50E9A1-E17B-4726-83BA-5123E837DF88}" srcOrd="0" destOrd="0" presId="urn:microsoft.com/office/officeart/2005/8/layout/default"/>
    <dgm:cxn modelId="{A7DBD52B-CAE5-404E-9727-8BB60A4F2A3B}" srcId="{9F2AEC78-EA06-487F-AA6D-B4392BF7C915}" destId="{A974BBC2-5728-4CC4-9EFA-0D60C6C9D294}" srcOrd="7" destOrd="0" parTransId="{CCE3EF55-8E4C-4EEF-B18B-ADB82B16AC8D}" sibTransId="{009DAE5C-DC56-4FF9-BAE1-8554B2F6126C}"/>
    <dgm:cxn modelId="{35CF9ECA-2D36-4648-82EA-7A7C26D3A37A}" type="presOf" srcId="{9F2AEC78-EA06-487F-AA6D-B4392BF7C915}" destId="{F49BA799-0080-476F-8501-1D0B9AC9017C}" srcOrd="0" destOrd="0" presId="urn:microsoft.com/office/officeart/2005/8/layout/default"/>
    <dgm:cxn modelId="{EEC898DA-25CD-442F-95C3-65CF26C01001}" srcId="{9F2AEC78-EA06-487F-AA6D-B4392BF7C915}" destId="{477EE70B-CDB6-4187-80DF-14CF7467C360}" srcOrd="4" destOrd="0" parTransId="{E8EF1590-C386-4602-A0A2-F14DF211C94A}" sibTransId="{1535E026-6518-4399-9361-15F0EA8CF83F}"/>
    <dgm:cxn modelId="{C623F1AB-DA0C-47C5-A80C-18A3C4583A46}" type="presOf" srcId="{DBEA7544-6852-4E59-9FA1-11CB857D59E1}" destId="{8DF41F99-2B1A-475E-BA79-D9663D15911B}" srcOrd="0" destOrd="0" presId="urn:microsoft.com/office/officeart/2005/8/layout/default"/>
    <dgm:cxn modelId="{0BC267C2-C020-413F-8E8E-69570EC09B91}" srcId="{9F2AEC78-EA06-487F-AA6D-B4392BF7C915}" destId="{546E66F5-6FE8-49EA-BB65-E6EFEB5411D3}" srcOrd="3" destOrd="0" parTransId="{E5FA4D7C-9A89-49BD-A9F2-33484BFB612A}" sibTransId="{FB5BB1FC-6363-446D-A9CA-CA72F6791979}"/>
    <dgm:cxn modelId="{AC0DBA64-5B0A-4004-B412-CF576C89A831}" srcId="{9F2AEC78-EA06-487F-AA6D-B4392BF7C915}" destId="{2C7AB525-D5ED-452A-BC1A-58AA39D1AB67}" srcOrd="0" destOrd="0" parTransId="{B5E302ED-C72E-40AD-A4C6-58889DD0359E}" sibTransId="{019C8D13-EDEB-4D40-B886-B591A475BAF1}"/>
    <dgm:cxn modelId="{ECFCB614-CB06-4D84-825D-744DFFB52DFE}" srcId="{9F2AEC78-EA06-487F-AA6D-B4392BF7C915}" destId="{2EDBACB7-D8A7-4F56-B205-0DBB5B394AC3}" srcOrd="2" destOrd="0" parTransId="{FFC21380-A2D1-4B84-A8A4-A99CCA3764B9}" sibTransId="{EFF1181C-B09B-4743-A24F-43E1C330CCFF}"/>
    <dgm:cxn modelId="{24F76D29-7C73-42B5-BE83-760308B8B54B}" type="presOf" srcId="{546E66F5-6FE8-49EA-BB65-E6EFEB5411D3}" destId="{4825F7BB-43E8-4E0B-BF8C-1405189DF68E}" srcOrd="0" destOrd="0" presId="urn:microsoft.com/office/officeart/2005/8/layout/default"/>
    <dgm:cxn modelId="{01834EE9-49CD-4A90-B9B8-4C90B94D3CF0}" type="presOf" srcId="{2EDBACB7-D8A7-4F56-B205-0DBB5B394AC3}" destId="{9D175733-9235-41CF-B838-973FE8793F96}" srcOrd="0" destOrd="0" presId="urn:microsoft.com/office/officeart/2005/8/layout/default"/>
    <dgm:cxn modelId="{2522A870-53F0-4FD7-9BED-29DC049B67BD}" srcId="{9F2AEC78-EA06-487F-AA6D-B4392BF7C915}" destId="{4F2126F1-A16F-4056-B527-DA63A892EDAC}" srcOrd="1" destOrd="0" parTransId="{036F70A8-FB44-4735-9543-E5AB3A87C0AC}" sibTransId="{BBE73097-7985-4D11-9F4B-CDFEA143EF11}"/>
    <dgm:cxn modelId="{CED99456-8B0C-4BE0-B607-715E0CF84D13}" type="presOf" srcId="{04BE70C9-0477-40BB-A90C-DBF47A58C2E1}" destId="{4CC5F1E2-1D7E-4919-8734-AF0719A47854}" srcOrd="0" destOrd="0" presId="urn:microsoft.com/office/officeart/2005/8/layout/default"/>
    <dgm:cxn modelId="{2736E4BA-5F41-43C3-98F2-D52429F65AE1}" srcId="{9F2AEC78-EA06-487F-AA6D-B4392BF7C915}" destId="{04BE70C9-0477-40BB-A90C-DBF47A58C2E1}" srcOrd="6" destOrd="0" parTransId="{094BD8E7-4899-4DF9-8259-469E95CE9C12}" sibTransId="{DF6117C1-2BD9-496D-8B2B-19D12E9B451E}"/>
    <dgm:cxn modelId="{D0B78910-4494-4927-98D6-62FD22FFED00}" type="presParOf" srcId="{F49BA799-0080-476F-8501-1D0B9AC9017C}" destId="{DC103277-8F2C-41D1-8818-92E888D902B2}" srcOrd="0" destOrd="0" presId="urn:microsoft.com/office/officeart/2005/8/layout/default"/>
    <dgm:cxn modelId="{170AD741-FFAA-4064-9D88-AA4751A92BDB}" type="presParOf" srcId="{F49BA799-0080-476F-8501-1D0B9AC9017C}" destId="{8223B783-41D7-4B28-9664-4DA45EBC89E0}" srcOrd="1" destOrd="0" presId="urn:microsoft.com/office/officeart/2005/8/layout/default"/>
    <dgm:cxn modelId="{316CDEED-D664-4CC6-89CF-E01A10072110}" type="presParOf" srcId="{F49BA799-0080-476F-8501-1D0B9AC9017C}" destId="{DCF7B8AE-F253-4C8F-BDFA-877304866C30}" srcOrd="2" destOrd="0" presId="urn:microsoft.com/office/officeart/2005/8/layout/default"/>
    <dgm:cxn modelId="{3360ACA4-1288-4FE2-90D3-4AECE58986E1}" type="presParOf" srcId="{F49BA799-0080-476F-8501-1D0B9AC9017C}" destId="{6D254CCF-DFEC-4C73-B88E-C31F1AC460F6}" srcOrd="3" destOrd="0" presId="urn:microsoft.com/office/officeart/2005/8/layout/default"/>
    <dgm:cxn modelId="{6E3D0601-47CA-45FF-B3A9-35EE6035F810}" type="presParOf" srcId="{F49BA799-0080-476F-8501-1D0B9AC9017C}" destId="{9D175733-9235-41CF-B838-973FE8793F96}" srcOrd="4" destOrd="0" presId="urn:microsoft.com/office/officeart/2005/8/layout/default"/>
    <dgm:cxn modelId="{9F954086-D79D-474C-9D5B-8B18436AF5C1}" type="presParOf" srcId="{F49BA799-0080-476F-8501-1D0B9AC9017C}" destId="{28E59566-465F-45EC-9F3D-84A95EB9CFB2}" srcOrd="5" destOrd="0" presId="urn:microsoft.com/office/officeart/2005/8/layout/default"/>
    <dgm:cxn modelId="{9CBC1EA5-3B23-43A2-9A2F-B5023C40DB50}" type="presParOf" srcId="{F49BA799-0080-476F-8501-1D0B9AC9017C}" destId="{4825F7BB-43E8-4E0B-BF8C-1405189DF68E}" srcOrd="6" destOrd="0" presId="urn:microsoft.com/office/officeart/2005/8/layout/default"/>
    <dgm:cxn modelId="{361B6480-32F7-4EB8-9075-49102F7E83D1}" type="presParOf" srcId="{F49BA799-0080-476F-8501-1D0B9AC9017C}" destId="{7E735C39-61EF-41B3-8F42-C883954F7AF4}" srcOrd="7" destOrd="0" presId="urn:microsoft.com/office/officeart/2005/8/layout/default"/>
    <dgm:cxn modelId="{E18030F3-169C-418A-AD5F-29B7FFEC715D}" type="presParOf" srcId="{F49BA799-0080-476F-8501-1D0B9AC9017C}" destId="{FE50E9A1-E17B-4726-83BA-5123E837DF88}" srcOrd="8" destOrd="0" presId="urn:microsoft.com/office/officeart/2005/8/layout/default"/>
    <dgm:cxn modelId="{CD87C0AB-3E04-409B-B97B-C5BC5477B53A}" type="presParOf" srcId="{F49BA799-0080-476F-8501-1D0B9AC9017C}" destId="{C6FC9A52-3552-4C33-9728-FCAA9E8D3A28}" srcOrd="9" destOrd="0" presId="urn:microsoft.com/office/officeart/2005/8/layout/default"/>
    <dgm:cxn modelId="{48320A65-5070-41C0-8645-E212151C957F}" type="presParOf" srcId="{F49BA799-0080-476F-8501-1D0B9AC9017C}" destId="{8DF41F99-2B1A-475E-BA79-D9663D15911B}" srcOrd="10" destOrd="0" presId="urn:microsoft.com/office/officeart/2005/8/layout/default"/>
    <dgm:cxn modelId="{AE65A264-6221-47F1-B1EB-27CFAF1E1683}" type="presParOf" srcId="{F49BA799-0080-476F-8501-1D0B9AC9017C}" destId="{6AFFD87D-C6D1-43D6-926A-9E4390CFDF5E}" srcOrd="11" destOrd="0" presId="urn:microsoft.com/office/officeart/2005/8/layout/default"/>
    <dgm:cxn modelId="{C2829FCD-6F82-4776-88C2-976A06FF3DDE}" type="presParOf" srcId="{F49BA799-0080-476F-8501-1D0B9AC9017C}" destId="{4CC5F1E2-1D7E-4919-8734-AF0719A47854}" srcOrd="12" destOrd="0" presId="urn:microsoft.com/office/officeart/2005/8/layout/default"/>
    <dgm:cxn modelId="{26F6BDD9-3807-46A4-BB75-70DD04D21CA3}" type="presParOf" srcId="{F49BA799-0080-476F-8501-1D0B9AC9017C}" destId="{CC8EAB92-8CD7-4B84-B198-EE644672AB62}" srcOrd="13" destOrd="0" presId="urn:microsoft.com/office/officeart/2005/8/layout/default"/>
    <dgm:cxn modelId="{170C7543-CAC6-4BA2-A171-4B5E0C9E84C3}" type="presParOf" srcId="{F49BA799-0080-476F-8501-1D0B9AC9017C}" destId="{96B59301-B493-443B-A457-16C3DA9B1FBF}"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103277-8F2C-41D1-8818-92E888D902B2}">
      <dsp:nvSpPr>
        <dsp:cNvPr id="0" name=""/>
        <dsp:cNvSpPr/>
      </dsp:nvSpPr>
      <dsp:spPr>
        <a:xfrm>
          <a:off x="3080" y="587635"/>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b="0" i="0" kern="1200" dirty="0"/>
            <a:t>1. </a:t>
          </a:r>
          <a:r>
            <a:rPr lang="en-US" sz="2200" kern="1200" dirty="0"/>
            <a:t>Object and class structuring criteria </a:t>
          </a:r>
        </a:p>
      </dsp:txBody>
      <dsp:txXfrm>
        <a:off x="3080" y="587635"/>
        <a:ext cx="2444055" cy="1466433"/>
      </dsp:txXfrm>
    </dsp:sp>
    <dsp:sp modelId="{DCF7B8AE-F253-4C8F-BDFA-877304866C30}">
      <dsp:nvSpPr>
        <dsp:cNvPr id="0" name=""/>
        <dsp:cNvSpPr/>
      </dsp:nvSpPr>
      <dsp:spPr>
        <a:xfrm>
          <a:off x="2691541" y="587635"/>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b="0" i="0" kern="1200" dirty="0"/>
            <a:t>2. </a:t>
          </a:r>
          <a:r>
            <a:rPr lang="en-US" sz="2200" kern="1200" dirty="0"/>
            <a:t>Modeling application classes and objects </a:t>
          </a:r>
        </a:p>
      </dsp:txBody>
      <dsp:txXfrm>
        <a:off x="2691541" y="587635"/>
        <a:ext cx="2444055" cy="1466433"/>
      </dsp:txXfrm>
    </dsp:sp>
    <dsp:sp modelId="{9D175733-9235-41CF-B838-973FE8793F96}">
      <dsp:nvSpPr>
        <dsp:cNvPr id="0" name=""/>
        <dsp:cNvSpPr/>
      </dsp:nvSpPr>
      <dsp:spPr>
        <a:xfrm>
          <a:off x="5380002" y="587635"/>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b="0" i="0" kern="1200" dirty="0"/>
            <a:t>3. </a:t>
          </a:r>
          <a:r>
            <a:rPr lang="en-US" sz="2200" kern="1200" dirty="0"/>
            <a:t>Object and class structuring categories </a:t>
          </a:r>
        </a:p>
      </dsp:txBody>
      <dsp:txXfrm>
        <a:off x="5380002" y="587635"/>
        <a:ext cx="2444055" cy="1466433"/>
      </dsp:txXfrm>
    </dsp:sp>
    <dsp:sp modelId="{4825F7BB-43E8-4E0B-BF8C-1405189DF68E}">
      <dsp:nvSpPr>
        <dsp:cNvPr id="0" name=""/>
        <dsp:cNvSpPr/>
      </dsp:nvSpPr>
      <dsp:spPr>
        <a:xfrm>
          <a:off x="8068463" y="587635"/>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b="0" i="0" kern="1200" dirty="0"/>
            <a:t>4. </a:t>
          </a:r>
          <a:r>
            <a:rPr lang="en-US" sz="2200" kern="1200" dirty="0"/>
            <a:t>External classes and software boundary classes </a:t>
          </a:r>
        </a:p>
      </dsp:txBody>
      <dsp:txXfrm>
        <a:off x="8068463" y="587635"/>
        <a:ext cx="2444055" cy="1466433"/>
      </dsp:txXfrm>
    </dsp:sp>
    <dsp:sp modelId="{FE50E9A1-E17B-4726-83BA-5123E837DF88}">
      <dsp:nvSpPr>
        <dsp:cNvPr id="0" name=""/>
        <dsp:cNvSpPr/>
      </dsp:nvSpPr>
      <dsp:spPr>
        <a:xfrm>
          <a:off x="3080" y="2298474"/>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b="0" i="0" kern="1200" dirty="0"/>
            <a:t>5. </a:t>
          </a:r>
          <a:r>
            <a:rPr lang="en-US" sz="2200" kern="1200" dirty="0"/>
            <a:t>Boundary classes and objects </a:t>
          </a:r>
        </a:p>
      </dsp:txBody>
      <dsp:txXfrm>
        <a:off x="3080" y="2298474"/>
        <a:ext cx="2444055" cy="1466433"/>
      </dsp:txXfrm>
    </dsp:sp>
    <dsp:sp modelId="{8DF41F99-2B1A-475E-BA79-D9663D15911B}">
      <dsp:nvSpPr>
        <dsp:cNvPr id="0" name=""/>
        <dsp:cNvSpPr/>
      </dsp:nvSpPr>
      <dsp:spPr>
        <a:xfrm>
          <a:off x="2691541" y="2298474"/>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b="0" i="0" kern="1200" dirty="0"/>
            <a:t>6. </a:t>
          </a:r>
          <a:r>
            <a:rPr lang="en-US" sz="2200" kern="1200" dirty="0"/>
            <a:t>Entity classes and objects </a:t>
          </a:r>
        </a:p>
      </dsp:txBody>
      <dsp:txXfrm>
        <a:off x="2691541" y="2298474"/>
        <a:ext cx="2444055" cy="1466433"/>
      </dsp:txXfrm>
    </dsp:sp>
    <dsp:sp modelId="{4CC5F1E2-1D7E-4919-8734-AF0719A47854}">
      <dsp:nvSpPr>
        <dsp:cNvPr id="0" name=""/>
        <dsp:cNvSpPr/>
      </dsp:nvSpPr>
      <dsp:spPr>
        <a:xfrm>
          <a:off x="5380002" y="2298474"/>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b="0" i="0" kern="1200" dirty="0"/>
            <a:t>7. </a:t>
          </a:r>
          <a:r>
            <a:rPr lang="en-US" sz="2200" kern="1200" dirty="0"/>
            <a:t>Control classes and objects </a:t>
          </a:r>
        </a:p>
      </dsp:txBody>
      <dsp:txXfrm>
        <a:off x="5380002" y="2298474"/>
        <a:ext cx="2444055" cy="1466433"/>
      </dsp:txXfrm>
    </dsp:sp>
    <dsp:sp modelId="{96B59301-B493-443B-A457-16C3DA9B1FBF}">
      <dsp:nvSpPr>
        <dsp:cNvPr id="0" name=""/>
        <dsp:cNvSpPr/>
      </dsp:nvSpPr>
      <dsp:spPr>
        <a:xfrm>
          <a:off x="8068463" y="2298474"/>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b="0" i="0" kern="1200" dirty="0"/>
            <a:t>8. </a:t>
          </a:r>
          <a:r>
            <a:rPr lang="en-US" sz="2200" kern="1200" dirty="0"/>
            <a:t>Application logic classes and objects </a:t>
          </a:r>
        </a:p>
      </dsp:txBody>
      <dsp:txXfrm>
        <a:off x="8068463" y="2298474"/>
        <a:ext cx="2444055" cy="146643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CD1F50-AD22-4035-A713-E4FBF2342597}" type="datetimeFigureOut">
              <a:rPr lang="en-US" smtClean="0"/>
              <a:t>9/18/2024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235C93-B240-425D-B7F6-6C450B8B7183}" type="slidenum">
              <a:rPr lang="en-US" smtClean="0"/>
              <a:t>‹#›</a:t>
            </a:fld>
            <a:endParaRPr lang="en-US"/>
          </a:p>
        </p:txBody>
      </p:sp>
    </p:spTree>
    <p:extLst>
      <p:ext uri="{BB962C8B-B14F-4D97-AF65-F5344CB8AC3E}">
        <p14:creationId xmlns:p14="http://schemas.microsoft.com/office/powerpoint/2010/main" val="1866623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235C93-B240-425D-B7F6-6C450B8B7183}" type="slidenum">
              <a:rPr lang="en-US" smtClean="0"/>
              <a:t>2</a:t>
            </a:fld>
            <a:endParaRPr lang="en-US"/>
          </a:p>
        </p:txBody>
      </p:sp>
    </p:spTree>
    <p:extLst>
      <p:ext uri="{BB962C8B-B14F-4D97-AF65-F5344CB8AC3E}">
        <p14:creationId xmlns:p14="http://schemas.microsoft.com/office/powerpoint/2010/main" val="4278843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235C93-B240-425D-B7F6-6C450B8B7183}" type="slidenum">
              <a:rPr lang="en-US" smtClean="0"/>
              <a:t>11</a:t>
            </a:fld>
            <a:endParaRPr lang="en-US"/>
          </a:p>
        </p:txBody>
      </p:sp>
    </p:spTree>
    <p:extLst>
      <p:ext uri="{BB962C8B-B14F-4D97-AF65-F5344CB8AC3E}">
        <p14:creationId xmlns:p14="http://schemas.microsoft.com/office/powerpoint/2010/main" val="28689233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235C93-B240-425D-B7F6-6C450B8B7183}" type="slidenum">
              <a:rPr lang="en-US" smtClean="0"/>
              <a:t>12</a:t>
            </a:fld>
            <a:endParaRPr lang="en-US"/>
          </a:p>
        </p:txBody>
      </p:sp>
    </p:spTree>
    <p:extLst>
      <p:ext uri="{BB962C8B-B14F-4D97-AF65-F5344CB8AC3E}">
        <p14:creationId xmlns:p14="http://schemas.microsoft.com/office/powerpoint/2010/main" val="2353025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235C93-B240-425D-B7F6-6C450B8B7183}" type="slidenum">
              <a:rPr lang="en-US" smtClean="0"/>
              <a:t>13</a:t>
            </a:fld>
            <a:endParaRPr lang="en-US"/>
          </a:p>
        </p:txBody>
      </p:sp>
    </p:spTree>
    <p:extLst>
      <p:ext uri="{BB962C8B-B14F-4D97-AF65-F5344CB8AC3E}">
        <p14:creationId xmlns:p14="http://schemas.microsoft.com/office/powerpoint/2010/main" val="3238973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235C93-B240-425D-B7F6-6C450B8B718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5740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235C93-B240-425D-B7F6-6C450B8B7183}" type="slidenum">
              <a:rPr lang="en-US" smtClean="0"/>
              <a:t>15</a:t>
            </a:fld>
            <a:endParaRPr lang="en-US"/>
          </a:p>
        </p:txBody>
      </p:sp>
    </p:spTree>
    <p:extLst>
      <p:ext uri="{BB962C8B-B14F-4D97-AF65-F5344CB8AC3E}">
        <p14:creationId xmlns:p14="http://schemas.microsoft.com/office/powerpoint/2010/main" val="26425926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235C93-B240-425D-B7F6-6C450B8B7183}" type="slidenum">
              <a:rPr lang="en-US" smtClean="0"/>
              <a:t>16</a:t>
            </a:fld>
            <a:endParaRPr lang="en-US"/>
          </a:p>
        </p:txBody>
      </p:sp>
    </p:spTree>
    <p:extLst>
      <p:ext uri="{BB962C8B-B14F-4D97-AF65-F5344CB8AC3E}">
        <p14:creationId xmlns:p14="http://schemas.microsoft.com/office/powerpoint/2010/main" val="24994771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235C93-B240-425D-B7F6-6C450B8B7183}" type="slidenum">
              <a:rPr lang="en-US" smtClean="0"/>
              <a:t>17</a:t>
            </a:fld>
            <a:endParaRPr lang="en-US"/>
          </a:p>
        </p:txBody>
      </p:sp>
    </p:spTree>
    <p:extLst>
      <p:ext uri="{BB962C8B-B14F-4D97-AF65-F5344CB8AC3E}">
        <p14:creationId xmlns:p14="http://schemas.microsoft.com/office/powerpoint/2010/main" val="14769334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235C93-B240-425D-B7F6-6C450B8B7183}" type="slidenum">
              <a:rPr lang="en-US" smtClean="0"/>
              <a:t>18</a:t>
            </a:fld>
            <a:endParaRPr lang="en-US"/>
          </a:p>
        </p:txBody>
      </p:sp>
    </p:spTree>
    <p:extLst>
      <p:ext uri="{BB962C8B-B14F-4D97-AF65-F5344CB8AC3E}">
        <p14:creationId xmlns:p14="http://schemas.microsoft.com/office/powerpoint/2010/main" val="41760962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235C93-B240-425D-B7F6-6C450B8B7183}" type="slidenum">
              <a:rPr lang="en-US" smtClean="0"/>
              <a:t>19</a:t>
            </a:fld>
            <a:endParaRPr lang="en-US"/>
          </a:p>
        </p:txBody>
      </p:sp>
    </p:spTree>
    <p:extLst>
      <p:ext uri="{BB962C8B-B14F-4D97-AF65-F5344CB8AC3E}">
        <p14:creationId xmlns:p14="http://schemas.microsoft.com/office/powerpoint/2010/main" val="3228760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235C93-B240-425D-B7F6-6C450B8B7183}" type="slidenum">
              <a:rPr lang="en-US" smtClean="0"/>
              <a:t>3</a:t>
            </a:fld>
            <a:endParaRPr lang="en-US"/>
          </a:p>
        </p:txBody>
      </p:sp>
    </p:spTree>
    <p:extLst>
      <p:ext uri="{BB962C8B-B14F-4D97-AF65-F5344CB8AC3E}">
        <p14:creationId xmlns:p14="http://schemas.microsoft.com/office/powerpoint/2010/main" val="3648521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235C93-B240-425D-B7F6-6C450B8B7183}" type="slidenum">
              <a:rPr lang="en-US" smtClean="0"/>
              <a:t>4</a:t>
            </a:fld>
            <a:endParaRPr lang="en-US"/>
          </a:p>
        </p:txBody>
      </p:sp>
    </p:spTree>
    <p:extLst>
      <p:ext uri="{BB962C8B-B14F-4D97-AF65-F5344CB8AC3E}">
        <p14:creationId xmlns:p14="http://schemas.microsoft.com/office/powerpoint/2010/main" val="584701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235C93-B240-425D-B7F6-6C450B8B7183}" type="slidenum">
              <a:rPr lang="en-US" smtClean="0"/>
              <a:t>5</a:t>
            </a:fld>
            <a:endParaRPr lang="en-US"/>
          </a:p>
        </p:txBody>
      </p:sp>
    </p:spTree>
    <p:extLst>
      <p:ext uri="{BB962C8B-B14F-4D97-AF65-F5344CB8AC3E}">
        <p14:creationId xmlns:p14="http://schemas.microsoft.com/office/powerpoint/2010/main" val="2024065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235C93-B240-425D-B7F6-6C450B8B7183}" type="slidenum">
              <a:rPr lang="en-US" smtClean="0"/>
              <a:t>6</a:t>
            </a:fld>
            <a:endParaRPr lang="en-US"/>
          </a:p>
        </p:txBody>
      </p:sp>
    </p:spTree>
    <p:extLst>
      <p:ext uri="{BB962C8B-B14F-4D97-AF65-F5344CB8AC3E}">
        <p14:creationId xmlns:p14="http://schemas.microsoft.com/office/powerpoint/2010/main" val="107188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235C93-B240-425D-B7F6-6C450B8B7183}" type="slidenum">
              <a:rPr lang="en-US" smtClean="0"/>
              <a:t>7</a:t>
            </a:fld>
            <a:endParaRPr lang="en-US"/>
          </a:p>
        </p:txBody>
      </p:sp>
    </p:spTree>
    <p:extLst>
      <p:ext uri="{BB962C8B-B14F-4D97-AF65-F5344CB8AC3E}">
        <p14:creationId xmlns:p14="http://schemas.microsoft.com/office/powerpoint/2010/main" val="440496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235C93-B240-425D-B7F6-6C450B8B7183}" type="slidenum">
              <a:rPr lang="en-US" smtClean="0"/>
              <a:t>8</a:t>
            </a:fld>
            <a:endParaRPr lang="en-US"/>
          </a:p>
        </p:txBody>
      </p:sp>
    </p:spTree>
    <p:extLst>
      <p:ext uri="{BB962C8B-B14F-4D97-AF65-F5344CB8AC3E}">
        <p14:creationId xmlns:p14="http://schemas.microsoft.com/office/powerpoint/2010/main" val="2871264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235C93-B240-425D-B7F6-6C450B8B7183}" type="slidenum">
              <a:rPr lang="en-US" smtClean="0"/>
              <a:t>9</a:t>
            </a:fld>
            <a:endParaRPr lang="en-US"/>
          </a:p>
        </p:txBody>
      </p:sp>
    </p:spTree>
    <p:extLst>
      <p:ext uri="{BB962C8B-B14F-4D97-AF65-F5344CB8AC3E}">
        <p14:creationId xmlns:p14="http://schemas.microsoft.com/office/powerpoint/2010/main" val="23144495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235C93-B240-425D-B7F6-6C450B8B7183}" type="slidenum">
              <a:rPr lang="en-US" smtClean="0"/>
              <a:t>10</a:t>
            </a:fld>
            <a:endParaRPr lang="en-US"/>
          </a:p>
        </p:txBody>
      </p:sp>
    </p:spTree>
    <p:extLst>
      <p:ext uri="{BB962C8B-B14F-4D97-AF65-F5344CB8AC3E}">
        <p14:creationId xmlns:p14="http://schemas.microsoft.com/office/powerpoint/2010/main" val="1724615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46B79-FA6D-690B-423D-0D992CB6FF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CF5205-F389-4E90-0B48-81D11302C2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3D6D09-E44A-282C-619B-E07FA6B2980A}"/>
              </a:ext>
            </a:extLst>
          </p:cNvPr>
          <p:cNvSpPr>
            <a:spLocks noGrp="1"/>
          </p:cNvSpPr>
          <p:nvPr>
            <p:ph type="dt" sz="half" idx="10"/>
          </p:nvPr>
        </p:nvSpPr>
        <p:spPr/>
        <p:txBody>
          <a:bodyPr/>
          <a:lstStyle/>
          <a:p>
            <a:fld id="{FD2766A6-3C10-4AB8-86A1-BB1F0CDA7EFE}" type="datetimeFigureOut">
              <a:rPr lang="en-US" smtClean="0"/>
              <a:t>9/18/2024</a:t>
            </a:fld>
            <a:endParaRPr lang="en-US"/>
          </a:p>
        </p:txBody>
      </p:sp>
      <p:sp>
        <p:nvSpPr>
          <p:cNvPr id="5" name="Footer Placeholder 4">
            <a:extLst>
              <a:ext uri="{FF2B5EF4-FFF2-40B4-BE49-F238E27FC236}">
                <a16:creationId xmlns:a16="http://schemas.microsoft.com/office/drawing/2014/main" id="{565B2310-A73D-539D-E1E1-CA1E781EB2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C51FF2-DD7A-8C1C-7D3B-0F7BF604C568}"/>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694676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E4814-8258-E27B-EE29-CBB00FE518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4D6467-0640-AD51-C356-2551D1C4CE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AE18B1-310B-0835-6AA7-EC653DB66441}"/>
              </a:ext>
            </a:extLst>
          </p:cNvPr>
          <p:cNvSpPr>
            <a:spLocks noGrp="1"/>
          </p:cNvSpPr>
          <p:nvPr>
            <p:ph type="dt" sz="half" idx="10"/>
          </p:nvPr>
        </p:nvSpPr>
        <p:spPr/>
        <p:txBody>
          <a:bodyPr/>
          <a:lstStyle/>
          <a:p>
            <a:fld id="{FD2766A6-3C10-4AB8-86A1-BB1F0CDA7EFE}" type="datetimeFigureOut">
              <a:rPr lang="en-US" smtClean="0"/>
              <a:t>9/18/2024</a:t>
            </a:fld>
            <a:endParaRPr lang="en-US"/>
          </a:p>
        </p:txBody>
      </p:sp>
      <p:sp>
        <p:nvSpPr>
          <p:cNvPr id="5" name="Footer Placeholder 4">
            <a:extLst>
              <a:ext uri="{FF2B5EF4-FFF2-40B4-BE49-F238E27FC236}">
                <a16:creationId xmlns:a16="http://schemas.microsoft.com/office/drawing/2014/main" id="{F852B4EA-17CA-8841-53DD-6F20047714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E6F2F3-D73E-EAB0-1255-9A92498E310D}"/>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369563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8B0F85-64CD-8AFA-F2CE-CA12632A6692}"/>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7D6B2E-F5BF-2034-C132-46319BF90E0C}"/>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3AD306-A31C-57D4-1BEC-31B00A7289F9}"/>
              </a:ext>
            </a:extLst>
          </p:cNvPr>
          <p:cNvSpPr>
            <a:spLocks noGrp="1"/>
          </p:cNvSpPr>
          <p:nvPr>
            <p:ph type="dt" sz="half" idx="10"/>
          </p:nvPr>
        </p:nvSpPr>
        <p:spPr/>
        <p:txBody>
          <a:bodyPr/>
          <a:lstStyle/>
          <a:p>
            <a:fld id="{FD2766A6-3C10-4AB8-86A1-BB1F0CDA7EFE}" type="datetimeFigureOut">
              <a:rPr lang="en-US" smtClean="0"/>
              <a:t>9/18/2024</a:t>
            </a:fld>
            <a:endParaRPr lang="en-US"/>
          </a:p>
        </p:txBody>
      </p:sp>
      <p:sp>
        <p:nvSpPr>
          <p:cNvPr id="5" name="Footer Placeholder 4">
            <a:extLst>
              <a:ext uri="{FF2B5EF4-FFF2-40B4-BE49-F238E27FC236}">
                <a16:creationId xmlns:a16="http://schemas.microsoft.com/office/drawing/2014/main" id="{1BC625D4-3A15-3FD7-3752-65AA73294C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F62176-2415-861F-DDF8-577BEC7ECEA6}"/>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246603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27F4D-68C0-DD8E-A677-CBF72E2161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8BE1DB-5F14-06A4-B677-5059BA4B7F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CD5A55-9C34-56A5-1F2C-19FEF227E8DD}"/>
              </a:ext>
            </a:extLst>
          </p:cNvPr>
          <p:cNvSpPr>
            <a:spLocks noGrp="1"/>
          </p:cNvSpPr>
          <p:nvPr>
            <p:ph type="dt" sz="half" idx="10"/>
          </p:nvPr>
        </p:nvSpPr>
        <p:spPr/>
        <p:txBody>
          <a:bodyPr/>
          <a:lstStyle/>
          <a:p>
            <a:fld id="{FD2766A6-3C10-4AB8-86A1-BB1F0CDA7EFE}" type="datetimeFigureOut">
              <a:rPr lang="en-US" smtClean="0"/>
              <a:t>9/18/2024</a:t>
            </a:fld>
            <a:endParaRPr lang="en-US"/>
          </a:p>
        </p:txBody>
      </p:sp>
      <p:sp>
        <p:nvSpPr>
          <p:cNvPr id="5" name="Footer Placeholder 4">
            <a:extLst>
              <a:ext uri="{FF2B5EF4-FFF2-40B4-BE49-F238E27FC236}">
                <a16:creationId xmlns:a16="http://schemas.microsoft.com/office/drawing/2014/main" id="{4513EFC0-67DC-3738-6304-3F7DDE83B7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FB064C-F47A-A37E-5AD3-067D5696077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429417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E1BC1-7C5C-25A7-9526-CD8EA68DF3DC}"/>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8A6854-BEA2-C8CE-C60A-32643DB06651}"/>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4F7FDC-D7D8-600D-2E47-F84EA9F10C4B}"/>
              </a:ext>
            </a:extLst>
          </p:cNvPr>
          <p:cNvSpPr>
            <a:spLocks noGrp="1"/>
          </p:cNvSpPr>
          <p:nvPr>
            <p:ph type="dt" sz="half" idx="10"/>
          </p:nvPr>
        </p:nvSpPr>
        <p:spPr/>
        <p:txBody>
          <a:bodyPr/>
          <a:lstStyle/>
          <a:p>
            <a:fld id="{FD2766A6-3C10-4AB8-86A1-BB1F0CDA7EFE}" type="datetimeFigureOut">
              <a:rPr lang="en-US" smtClean="0"/>
              <a:t>9/18/2024</a:t>
            </a:fld>
            <a:endParaRPr lang="en-US"/>
          </a:p>
        </p:txBody>
      </p:sp>
      <p:sp>
        <p:nvSpPr>
          <p:cNvPr id="5" name="Footer Placeholder 4">
            <a:extLst>
              <a:ext uri="{FF2B5EF4-FFF2-40B4-BE49-F238E27FC236}">
                <a16:creationId xmlns:a16="http://schemas.microsoft.com/office/drawing/2014/main" id="{F8F84795-0441-B797-96B5-40C265661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289218-7E11-07C5-D4DC-9E4D7CD6B7B4}"/>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252586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D864E-B35D-4D41-94F5-845BD25FD9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FC0436-54FB-29E6-B05C-642F89CBF4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C2E462-D449-7265-FDEC-1B1781806F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39803F-C275-36E6-2DF6-E1AC08221538}"/>
              </a:ext>
            </a:extLst>
          </p:cNvPr>
          <p:cNvSpPr>
            <a:spLocks noGrp="1"/>
          </p:cNvSpPr>
          <p:nvPr>
            <p:ph type="dt" sz="half" idx="10"/>
          </p:nvPr>
        </p:nvSpPr>
        <p:spPr/>
        <p:txBody>
          <a:bodyPr/>
          <a:lstStyle/>
          <a:p>
            <a:fld id="{FD2766A6-3C10-4AB8-86A1-BB1F0CDA7EFE}" type="datetimeFigureOut">
              <a:rPr lang="en-US" smtClean="0"/>
              <a:t>9/18/2024</a:t>
            </a:fld>
            <a:endParaRPr lang="en-US"/>
          </a:p>
        </p:txBody>
      </p:sp>
      <p:sp>
        <p:nvSpPr>
          <p:cNvPr id="6" name="Footer Placeholder 5">
            <a:extLst>
              <a:ext uri="{FF2B5EF4-FFF2-40B4-BE49-F238E27FC236}">
                <a16:creationId xmlns:a16="http://schemas.microsoft.com/office/drawing/2014/main" id="{D7A0CFD0-3AE5-9E17-B7EE-CA724EAAB1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12E8B9-E3C4-20FC-8E16-55725ED2774B}"/>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211863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80F2F-BCF5-6F5F-4334-998191288191}"/>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2471DC-7D4B-9E22-3D1B-F35DBD466E9C}"/>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A63A9D-2CA2-F912-CDB6-605494BAA2C5}"/>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9F9315-E3DD-7B2B-DE08-CA731AC7D02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670BF2-407D-DDF9-DEC3-BF1861FE381B}"/>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587515-9877-A568-58AB-0E3300F99EF3}"/>
              </a:ext>
            </a:extLst>
          </p:cNvPr>
          <p:cNvSpPr>
            <a:spLocks noGrp="1"/>
          </p:cNvSpPr>
          <p:nvPr>
            <p:ph type="dt" sz="half" idx="10"/>
          </p:nvPr>
        </p:nvSpPr>
        <p:spPr/>
        <p:txBody>
          <a:bodyPr/>
          <a:lstStyle/>
          <a:p>
            <a:fld id="{FD2766A6-3C10-4AB8-86A1-BB1F0CDA7EFE}" type="datetimeFigureOut">
              <a:rPr lang="en-US" smtClean="0"/>
              <a:t>9/18/2024</a:t>
            </a:fld>
            <a:endParaRPr lang="en-US"/>
          </a:p>
        </p:txBody>
      </p:sp>
      <p:sp>
        <p:nvSpPr>
          <p:cNvPr id="8" name="Footer Placeholder 7">
            <a:extLst>
              <a:ext uri="{FF2B5EF4-FFF2-40B4-BE49-F238E27FC236}">
                <a16:creationId xmlns:a16="http://schemas.microsoft.com/office/drawing/2014/main" id="{BB6A5FBF-E5FF-6093-B829-C0BEB2D3CF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FC7ACF-2DC5-1869-9FA0-D05EDC588F03}"/>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620268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7A281-4D42-44F4-B143-4489E6CDE3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00D723-85CB-BC5D-59BF-BCA45CCD50CB}"/>
              </a:ext>
            </a:extLst>
          </p:cNvPr>
          <p:cNvSpPr>
            <a:spLocks noGrp="1"/>
          </p:cNvSpPr>
          <p:nvPr>
            <p:ph type="dt" sz="half" idx="10"/>
          </p:nvPr>
        </p:nvSpPr>
        <p:spPr/>
        <p:txBody>
          <a:bodyPr/>
          <a:lstStyle/>
          <a:p>
            <a:fld id="{FD2766A6-3C10-4AB8-86A1-BB1F0CDA7EFE}" type="datetimeFigureOut">
              <a:rPr lang="en-US" smtClean="0"/>
              <a:t>9/18/2024</a:t>
            </a:fld>
            <a:endParaRPr lang="en-US"/>
          </a:p>
        </p:txBody>
      </p:sp>
      <p:sp>
        <p:nvSpPr>
          <p:cNvPr id="4" name="Footer Placeholder 3">
            <a:extLst>
              <a:ext uri="{FF2B5EF4-FFF2-40B4-BE49-F238E27FC236}">
                <a16:creationId xmlns:a16="http://schemas.microsoft.com/office/drawing/2014/main" id="{314C790E-E0EA-301D-98CE-0124582F14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829034-41CA-55E9-BE44-E5324C02D528}"/>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499737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035C9F-B46B-28B8-A77B-DC47656B5891}"/>
              </a:ext>
            </a:extLst>
          </p:cNvPr>
          <p:cNvSpPr>
            <a:spLocks noGrp="1"/>
          </p:cNvSpPr>
          <p:nvPr>
            <p:ph type="dt" sz="half" idx="10"/>
          </p:nvPr>
        </p:nvSpPr>
        <p:spPr/>
        <p:txBody>
          <a:bodyPr/>
          <a:lstStyle/>
          <a:p>
            <a:fld id="{FD2766A6-3C10-4AB8-86A1-BB1F0CDA7EFE}" type="datetimeFigureOut">
              <a:rPr lang="en-US" smtClean="0"/>
              <a:t>9/18/2024</a:t>
            </a:fld>
            <a:endParaRPr lang="en-US"/>
          </a:p>
        </p:txBody>
      </p:sp>
      <p:sp>
        <p:nvSpPr>
          <p:cNvPr id="3" name="Footer Placeholder 2">
            <a:extLst>
              <a:ext uri="{FF2B5EF4-FFF2-40B4-BE49-F238E27FC236}">
                <a16:creationId xmlns:a16="http://schemas.microsoft.com/office/drawing/2014/main" id="{A2179E1E-D9AF-0F7F-8B16-E4D39C876F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6A5ED8-D73B-6B10-778D-0F8DB5D0B88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822750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7CC5C-246B-5B83-49D2-D5C2715BB2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9E8EEB-86A6-7433-0F8B-F40087F136F2}"/>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53F0BB-A6B5-3304-AFAC-E115CE130C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25E9C8-F69E-0687-CA87-824BA5B9798F}"/>
              </a:ext>
            </a:extLst>
          </p:cNvPr>
          <p:cNvSpPr>
            <a:spLocks noGrp="1"/>
          </p:cNvSpPr>
          <p:nvPr>
            <p:ph type="dt" sz="half" idx="10"/>
          </p:nvPr>
        </p:nvSpPr>
        <p:spPr/>
        <p:txBody>
          <a:bodyPr/>
          <a:lstStyle/>
          <a:p>
            <a:fld id="{FD2766A6-3C10-4AB8-86A1-BB1F0CDA7EFE}" type="datetimeFigureOut">
              <a:rPr lang="en-US" smtClean="0"/>
              <a:t>9/18/2024</a:t>
            </a:fld>
            <a:endParaRPr lang="en-US"/>
          </a:p>
        </p:txBody>
      </p:sp>
      <p:sp>
        <p:nvSpPr>
          <p:cNvPr id="6" name="Footer Placeholder 5">
            <a:extLst>
              <a:ext uri="{FF2B5EF4-FFF2-40B4-BE49-F238E27FC236}">
                <a16:creationId xmlns:a16="http://schemas.microsoft.com/office/drawing/2014/main" id="{66F4C44E-C207-EBF6-C5EC-7E9BDD6A93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8FC2B0-8FE0-D98E-478D-938991641E7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888089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783D-28C3-E16C-C7DA-72D2A898C6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62BB68-AE86-EBBF-79B3-FD6055986985}"/>
              </a:ext>
            </a:extLst>
          </p:cNvPr>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85A2A2-44E1-22A8-7302-0C7887D7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203F75-F97C-CC09-FB5C-350B9394504E}"/>
              </a:ext>
            </a:extLst>
          </p:cNvPr>
          <p:cNvSpPr>
            <a:spLocks noGrp="1"/>
          </p:cNvSpPr>
          <p:nvPr>
            <p:ph type="dt" sz="half" idx="10"/>
          </p:nvPr>
        </p:nvSpPr>
        <p:spPr/>
        <p:txBody>
          <a:bodyPr/>
          <a:lstStyle/>
          <a:p>
            <a:fld id="{FD2766A6-3C10-4AB8-86A1-BB1F0CDA7EFE}" type="datetimeFigureOut">
              <a:rPr lang="en-US" smtClean="0"/>
              <a:t>9/18/2024</a:t>
            </a:fld>
            <a:endParaRPr lang="en-US"/>
          </a:p>
        </p:txBody>
      </p:sp>
      <p:sp>
        <p:nvSpPr>
          <p:cNvPr id="6" name="Footer Placeholder 5">
            <a:extLst>
              <a:ext uri="{FF2B5EF4-FFF2-40B4-BE49-F238E27FC236}">
                <a16:creationId xmlns:a16="http://schemas.microsoft.com/office/drawing/2014/main" id="{FF917A96-3AC0-E936-2C05-DE603B867C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3F4C1C-7B6A-A60D-6518-1B3BD7747CF8}"/>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682744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7B81B1-F5BC-F1FA-2B3A-3F562C4F5886}"/>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07DFAF-96AC-1C21-0919-8B5BE82B09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618368-47DE-4B4B-1D77-27BFFD5A71CE}"/>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2766A6-3C10-4AB8-86A1-BB1F0CDA7EFE}" type="datetimeFigureOut">
              <a:rPr lang="en-US" smtClean="0"/>
              <a:pPr/>
              <a:t>9/18/2024</a:t>
            </a:fld>
            <a:endParaRPr lang="en-US" dirty="0"/>
          </a:p>
        </p:txBody>
      </p:sp>
      <p:sp>
        <p:nvSpPr>
          <p:cNvPr id="5" name="Footer Placeholder 4">
            <a:extLst>
              <a:ext uri="{FF2B5EF4-FFF2-40B4-BE49-F238E27FC236}">
                <a16:creationId xmlns:a16="http://schemas.microsoft.com/office/drawing/2014/main" id="{A21AB598-90B6-8BD1-B3EF-88B459168E39}"/>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D38597-3DB4-B03D-5154-196DE2F9A846}"/>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060201-1C40-4B39-813D-5CD9493BAEED}" type="slidenum">
              <a:rPr lang="en-US" smtClean="0"/>
              <a:pPr/>
              <a:t>‹#›</a:t>
            </a:fld>
            <a:endParaRPr lang="en-US"/>
          </a:p>
        </p:txBody>
      </p:sp>
    </p:spTree>
    <p:extLst>
      <p:ext uri="{BB962C8B-B14F-4D97-AF65-F5344CB8AC3E}">
        <p14:creationId xmlns:p14="http://schemas.microsoft.com/office/powerpoint/2010/main" val="722351962"/>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248FE-36D8-2E17-09AB-0706DC33830D}"/>
              </a:ext>
            </a:extLst>
          </p:cNvPr>
          <p:cNvSpPr>
            <a:spLocks noGrp="1"/>
          </p:cNvSpPr>
          <p:nvPr>
            <p:ph type="ctrTitle"/>
          </p:nvPr>
        </p:nvSpPr>
        <p:spPr>
          <a:xfrm>
            <a:off x="838201" y="596644"/>
            <a:ext cx="10746213" cy="2496008"/>
          </a:xfrm>
        </p:spPr>
        <p:txBody>
          <a:bodyPr anchor="b">
            <a:normAutofit/>
          </a:bodyPr>
          <a:lstStyle/>
          <a:p>
            <a:r>
              <a:rPr lang="en-US" b="0" i="0" dirty="0">
                <a:solidFill>
                  <a:schemeClr val="tx1"/>
                </a:solidFill>
                <a:effectLst/>
                <a:latin typeface="FranklinGothic-Demi"/>
              </a:rPr>
              <a:t>Chapter 8</a:t>
            </a:r>
            <a:r>
              <a:rPr lang="en-US" dirty="0">
                <a:latin typeface="FranklinGothic-Demi"/>
              </a:rPr>
              <a:t>: Object and Class Structuring </a:t>
            </a:r>
          </a:p>
        </p:txBody>
      </p:sp>
      <p:pic>
        <p:nvPicPr>
          <p:cNvPr id="4" name="Picture 2" descr="A logo for a university&#10;&#10;Description automatically generated">
            <a:extLst>
              <a:ext uri="{FF2B5EF4-FFF2-40B4-BE49-F238E27FC236}">
                <a16:creationId xmlns:a16="http://schemas.microsoft.com/office/drawing/2014/main" id="{290C80ED-1C87-B7AA-789C-C965D532804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8200" y="3357317"/>
            <a:ext cx="5224939" cy="2862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57128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982738" cy="1325563"/>
          </a:xfrm>
        </p:spPr>
        <p:txBody>
          <a:bodyPr>
            <a:normAutofit/>
          </a:bodyPr>
          <a:lstStyle/>
          <a:p>
            <a:r>
              <a:rPr lang="en-US" sz="5400" dirty="0"/>
              <a:t>5. Boundary classes and objects </a:t>
            </a:r>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838199" y="1825625"/>
            <a:ext cx="10982739" cy="4351338"/>
          </a:xfrm>
        </p:spPr>
        <p:txBody>
          <a:bodyPr>
            <a:noAutofit/>
          </a:bodyPr>
          <a:lstStyle/>
          <a:p>
            <a:pPr>
              <a:lnSpc>
                <a:spcPct val="100000"/>
              </a:lnSpc>
            </a:pPr>
            <a:r>
              <a:rPr lang="en-US" sz="2000" b="0" i="0" dirty="0">
                <a:effectLst/>
                <a:latin typeface="TimesTen-Roman"/>
              </a:rPr>
              <a:t>A </a:t>
            </a:r>
            <a:r>
              <a:rPr lang="en-US" sz="2000" b="1" i="0" dirty="0">
                <a:effectLst/>
                <a:latin typeface="TimesTen-Bold"/>
              </a:rPr>
              <a:t>device I/O boundary object </a:t>
            </a:r>
            <a:r>
              <a:rPr lang="en-US" sz="2000" b="0" i="0" dirty="0">
                <a:effectLst/>
                <a:latin typeface="TimesTen-Roman"/>
              </a:rPr>
              <a:t>provides the software interface to a hardware I/O device.</a:t>
            </a:r>
          </a:p>
          <a:p>
            <a:pPr>
              <a:lnSpc>
                <a:spcPct val="100000"/>
              </a:lnSpc>
            </a:pPr>
            <a:r>
              <a:rPr lang="en-US" sz="2000" b="0" i="0" dirty="0">
                <a:effectLst/>
                <a:latin typeface="TimesTen-Roman"/>
              </a:rPr>
              <a:t>An </a:t>
            </a:r>
            <a:r>
              <a:rPr lang="en-US" sz="2000" b="1" i="0" dirty="0">
                <a:effectLst/>
                <a:latin typeface="TimesTen-Bold"/>
              </a:rPr>
              <a:t>input object </a:t>
            </a:r>
            <a:r>
              <a:rPr lang="en-US" sz="2000" b="0" i="0" dirty="0">
                <a:effectLst/>
                <a:latin typeface="TimesTen-Roman"/>
              </a:rPr>
              <a:t>is a device I/O boundary object that receives input from an external input device</a:t>
            </a:r>
            <a:r>
              <a:rPr lang="en-US" sz="2000" dirty="0"/>
              <a:t> </a:t>
            </a:r>
          </a:p>
          <a:p>
            <a:pPr>
              <a:lnSpc>
                <a:spcPct val="100000"/>
              </a:lnSpc>
            </a:pPr>
            <a:r>
              <a:rPr lang="en-US" sz="2000" b="0" i="0" dirty="0">
                <a:effectLst/>
                <a:latin typeface="TimesTen-Roman"/>
              </a:rPr>
              <a:t>An </a:t>
            </a:r>
            <a:r>
              <a:rPr lang="en-US" sz="2000" b="1" i="0" dirty="0">
                <a:effectLst/>
                <a:latin typeface="TimesTen-Bold"/>
              </a:rPr>
              <a:t>output object </a:t>
            </a:r>
            <a:r>
              <a:rPr lang="en-US" sz="2000" b="0" i="0" dirty="0">
                <a:effectLst/>
                <a:latin typeface="TimesTen-Roman"/>
              </a:rPr>
              <a:t>is a device I/O boundary object that sends output to an external output device</a:t>
            </a:r>
            <a:r>
              <a:rPr lang="en-US" sz="2000" dirty="0"/>
              <a:t> </a:t>
            </a:r>
            <a:br>
              <a:rPr lang="en-US" sz="2000" dirty="0"/>
            </a:br>
            <a:r>
              <a:rPr lang="en-US" sz="2000" dirty="0"/>
              <a:t/>
            </a:r>
            <a:br>
              <a:rPr lang="en-US" sz="2000" dirty="0"/>
            </a:br>
            <a:r>
              <a:rPr lang="en-US" sz="2000" dirty="0">
                <a:latin typeface="TimesTen-Roman"/>
              </a:rPr>
              <a:t/>
            </a:r>
            <a:br>
              <a:rPr lang="en-US" sz="2000" dirty="0">
                <a:latin typeface="TimesTen-Roman"/>
              </a:rPr>
            </a:br>
            <a:r>
              <a:rPr lang="en-US" sz="2000" dirty="0"/>
              <a:t/>
            </a:r>
            <a:br>
              <a:rPr lang="en-US" sz="2000" dirty="0"/>
            </a:br>
            <a:r>
              <a:rPr lang="en-US" sz="2000" dirty="0"/>
              <a:t/>
            </a:r>
            <a:br>
              <a:rPr lang="en-US" sz="2000" dirty="0"/>
            </a:br>
            <a:r>
              <a:rPr lang="en-US" sz="2000" dirty="0"/>
              <a:t/>
            </a:r>
            <a:br>
              <a:rPr lang="en-US" sz="2000" dirty="0"/>
            </a:br>
            <a:endParaRPr lang="en-US" sz="2000" dirty="0">
              <a:latin typeface="TimesTen-Roman"/>
            </a:endParaRPr>
          </a:p>
        </p:txBody>
      </p:sp>
      <p:pic>
        <p:nvPicPr>
          <p:cNvPr id="5" name="Picture 4">
            <a:extLst>
              <a:ext uri="{FF2B5EF4-FFF2-40B4-BE49-F238E27FC236}">
                <a16:creationId xmlns:a16="http://schemas.microsoft.com/office/drawing/2014/main" id="{43B49E53-F061-929D-1230-5644A0D8C88B}"/>
              </a:ext>
            </a:extLst>
          </p:cNvPr>
          <p:cNvPicPr>
            <a:picLocks noChangeAspect="1"/>
          </p:cNvPicPr>
          <p:nvPr/>
        </p:nvPicPr>
        <p:blipFill>
          <a:blip r:embed="rId3"/>
          <a:stretch>
            <a:fillRect/>
          </a:stretch>
        </p:blipFill>
        <p:spPr>
          <a:xfrm>
            <a:off x="940906" y="3788229"/>
            <a:ext cx="4748128" cy="2963754"/>
          </a:xfrm>
          <a:prstGeom prst="rect">
            <a:avLst/>
          </a:prstGeom>
        </p:spPr>
      </p:pic>
      <p:pic>
        <p:nvPicPr>
          <p:cNvPr id="8" name="Picture 7">
            <a:extLst>
              <a:ext uri="{FF2B5EF4-FFF2-40B4-BE49-F238E27FC236}">
                <a16:creationId xmlns:a16="http://schemas.microsoft.com/office/drawing/2014/main" id="{A963043D-2EE4-B6B9-EED1-0A80E605D07A}"/>
              </a:ext>
            </a:extLst>
          </p:cNvPr>
          <p:cNvPicPr>
            <a:picLocks noChangeAspect="1"/>
          </p:cNvPicPr>
          <p:nvPr/>
        </p:nvPicPr>
        <p:blipFill>
          <a:blip r:embed="rId4"/>
          <a:stretch>
            <a:fillRect/>
          </a:stretch>
        </p:blipFill>
        <p:spPr>
          <a:xfrm>
            <a:off x="6729093" y="3538847"/>
            <a:ext cx="4419799" cy="3213136"/>
          </a:xfrm>
          <a:prstGeom prst="rect">
            <a:avLst/>
          </a:prstGeom>
        </p:spPr>
      </p:pic>
    </p:spTree>
    <p:extLst>
      <p:ext uri="{BB962C8B-B14F-4D97-AF65-F5344CB8AC3E}">
        <p14:creationId xmlns:p14="http://schemas.microsoft.com/office/powerpoint/2010/main" val="26835956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982738" cy="1325563"/>
          </a:xfrm>
        </p:spPr>
        <p:txBody>
          <a:bodyPr>
            <a:normAutofit/>
          </a:bodyPr>
          <a:lstStyle/>
          <a:p>
            <a:r>
              <a:rPr lang="en-US" sz="5400" dirty="0"/>
              <a:t>5. Boundary classes and objects </a:t>
            </a:r>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838200" y="1865382"/>
            <a:ext cx="3665562" cy="4351338"/>
          </a:xfrm>
        </p:spPr>
        <p:txBody>
          <a:bodyPr>
            <a:noAutofit/>
          </a:bodyPr>
          <a:lstStyle/>
          <a:p>
            <a:pPr>
              <a:lnSpc>
                <a:spcPct val="100000"/>
              </a:lnSpc>
            </a:pPr>
            <a:r>
              <a:rPr lang="en-US" sz="2200" b="0" i="0" dirty="0">
                <a:effectLst/>
                <a:latin typeface="TimesTen-Roman"/>
              </a:rPr>
              <a:t>It is useful to expand software system context class diagram to show the boundary classes that communicate with the external classes. The boundary classes are software classes inside the system that are at the boundary between the system and the external environment.</a:t>
            </a:r>
            <a:endParaRPr lang="en-US" sz="2200" dirty="0">
              <a:latin typeface="TimesTen-Roman"/>
            </a:endParaRPr>
          </a:p>
        </p:txBody>
      </p:sp>
      <p:pic>
        <p:nvPicPr>
          <p:cNvPr id="6" name="Picture 5">
            <a:extLst>
              <a:ext uri="{FF2B5EF4-FFF2-40B4-BE49-F238E27FC236}">
                <a16:creationId xmlns:a16="http://schemas.microsoft.com/office/drawing/2014/main" id="{7B653FEE-751A-CC75-82FA-428BA3F127DF}"/>
              </a:ext>
            </a:extLst>
          </p:cNvPr>
          <p:cNvPicPr>
            <a:picLocks noChangeAspect="1"/>
          </p:cNvPicPr>
          <p:nvPr/>
        </p:nvPicPr>
        <p:blipFill>
          <a:blip r:embed="rId3"/>
          <a:stretch>
            <a:fillRect/>
          </a:stretch>
        </p:blipFill>
        <p:spPr>
          <a:xfrm>
            <a:off x="4503762" y="2019130"/>
            <a:ext cx="7506452" cy="4296474"/>
          </a:xfrm>
          <a:prstGeom prst="rect">
            <a:avLst/>
          </a:prstGeom>
        </p:spPr>
      </p:pic>
    </p:spTree>
    <p:extLst>
      <p:ext uri="{BB962C8B-B14F-4D97-AF65-F5344CB8AC3E}">
        <p14:creationId xmlns:p14="http://schemas.microsoft.com/office/powerpoint/2010/main" val="19661891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982738" cy="1325563"/>
          </a:xfrm>
        </p:spPr>
        <p:txBody>
          <a:bodyPr>
            <a:normAutofit/>
          </a:bodyPr>
          <a:lstStyle/>
          <a:p>
            <a:r>
              <a:rPr lang="en-US" sz="5400" dirty="0"/>
              <a:t>6. Entity classes and objects </a:t>
            </a:r>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838200" y="1865382"/>
            <a:ext cx="10684764" cy="4351338"/>
          </a:xfrm>
        </p:spPr>
        <p:txBody>
          <a:bodyPr>
            <a:noAutofit/>
          </a:bodyPr>
          <a:lstStyle/>
          <a:p>
            <a:pPr>
              <a:lnSpc>
                <a:spcPct val="100000"/>
              </a:lnSpc>
            </a:pPr>
            <a:r>
              <a:rPr lang="en-US" sz="2200" b="0" i="0" dirty="0">
                <a:effectLst/>
                <a:latin typeface="TimesTen-Roman"/>
              </a:rPr>
              <a:t>An </a:t>
            </a:r>
            <a:r>
              <a:rPr lang="en-US" sz="2200" b="1" i="0" dirty="0">
                <a:effectLst/>
                <a:latin typeface="TimesTen-Bold"/>
              </a:rPr>
              <a:t>entity object </a:t>
            </a:r>
            <a:r>
              <a:rPr lang="en-US" sz="2200" b="0" i="0" dirty="0">
                <a:effectLst/>
                <a:latin typeface="TimesTen-Roman"/>
              </a:rPr>
              <a:t>is a software object that stores information.</a:t>
            </a:r>
          </a:p>
          <a:p>
            <a:pPr>
              <a:lnSpc>
                <a:spcPct val="100000"/>
              </a:lnSpc>
            </a:pPr>
            <a:r>
              <a:rPr lang="en-US" sz="2200" b="0" i="0" dirty="0">
                <a:effectLst/>
                <a:latin typeface="TimesTen-Roman"/>
              </a:rPr>
              <a:t>In many information system applications, the information encapsulated by entity objects is stored in a file or database. In these cases, the entity object is persistent, meaning that the information it contains is preserved when the system is shut down and then later powered up</a:t>
            </a:r>
            <a:r>
              <a:rPr lang="en-US" sz="2200" dirty="0"/>
              <a:t> </a:t>
            </a:r>
            <a:br>
              <a:rPr lang="en-US" sz="2200" dirty="0"/>
            </a:br>
            <a:r>
              <a:rPr lang="en-US" sz="2200" dirty="0"/>
              <a:t> </a:t>
            </a:r>
            <a:br>
              <a:rPr lang="en-US" sz="2200" dirty="0"/>
            </a:br>
            <a:endParaRPr lang="en-US" sz="2200" dirty="0">
              <a:latin typeface="TimesTen-Roman"/>
            </a:endParaRPr>
          </a:p>
        </p:txBody>
      </p:sp>
      <p:pic>
        <p:nvPicPr>
          <p:cNvPr id="5" name="Picture 4">
            <a:extLst>
              <a:ext uri="{FF2B5EF4-FFF2-40B4-BE49-F238E27FC236}">
                <a16:creationId xmlns:a16="http://schemas.microsoft.com/office/drawing/2014/main" id="{58B33ABA-3903-D823-160B-CD94951ECA6C}"/>
              </a:ext>
            </a:extLst>
          </p:cNvPr>
          <p:cNvPicPr>
            <a:picLocks noChangeAspect="1"/>
          </p:cNvPicPr>
          <p:nvPr/>
        </p:nvPicPr>
        <p:blipFill>
          <a:blip r:embed="rId3"/>
          <a:stretch>
            <a:fillRect/>
          </a:stretch>
        </p:blipFill>
        <p:spPr>
          <a:xfrm>
            <a:off x="3556552" y="3746432"/>
            <a:ext cx="4495800" cy="1781175"/>
          </a:xfrm>
          <a:prstGeom prst="rect">
            <a:avLst/>
          </a:prstGeom>
        </p:spPr>
      </p:pic>
    </p:spTree>
    <p:extLst>
      <p:ext uri="{BB962C8B-B14F-4D97-AF65-F5344CB8AC3E}">
        <p14:creationId xmlns:p14="http://schemas.microsoft.com/office/powerpoint/2010/main" val="2801522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982738" cy="1325563"/>
          </a:xfrm>
        </p:spPr>
        <p:txBody>
          <a:bodyPr>
            <a:normAutofit fontScale="90000"/>
          </a:bodyPr>
          <a:lstStyle/>
          <a:p>
            <a:r>
              <a:rPr lang="en-US" sz="5400" dirty="0"/>
              <a:t>7. Control classes and </a:t>
            </a:r>
            <a:r>
              <a:rPr lang="en-US" sz="5400" dirty="0" smtClean="0"/>
              <a:t>objects</a:t>
            </a:r>
            <a:br>
              <a:rPr lang="en-US" sz="5400" dirty="0" smtClean="0"/>
            </a:br>
            <a:r>
              <a:rPr lang="en-US" sz="5400" dirty="0" smtClean="0"/>
              <a:t>     </a:t>
            </a:r>
            <a:endParaRPr lang="en-US" sz="4000" dirty="0">
              <a:solidFill>
                <a:srgbClr val="0000CC"/>
              </a:solidFill>
            </a:endParaRPr>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7821" y="1795175"/>
            <a:ext cx="8769342" cy="4682742"/>
          </a:xfrm>
          <a:prstGeom prst="rect">
            <a:avLst/>
          </a:prstGeom>
        </p:spPr>
      </p:pic>
    </p:spTree>
    <p:extLst>
      <p:ext uri="{BB962C8B-B14F-4D97-AF65-F5344CB8AC3E}">
        <p14:creationId xmlns:p14="http://schemas.microsoft.com/office/powerpoint/2010/main" val="10344803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982738" cy="1325563"/>
          </a:xfrm>
        </p:spPr>
        <p:txBody>
          <a:bodyPr>
            <a:normAutofit fontScale="90000"/>
          </a:bodyPr>
          <a:lstStyle/>
          <a:p>
            <a:r>
              <a:rPr lang="en-US" sz="5400" dirty="0"/>
              <a:t>7. Control classes and </a:t>
            </a:r>
            <a:r>
              <a:rPr lang="en-US" sz="5400" dirty="0" smtClean="0"/>
              <a:t>objects</a:t>
            </a:r>
            <a:br>
              <a:rPr lang="en-US" sz="5400" dirty="0" smtClean="0"/>
            </a:br>
            <a:r>
              <a:rPr lang="en-US" sz="5400" dirty="0" smtClean="0"/>
              <a:t>     </a:t>
            </a:r>
            <a:r>
              <a:rPr lang="en-US" sz="4000" b="1" dirty="0" smtClean="0">
                <a:latin typeface="TimesTen-Bold"/>
              </a:rPr>
              <a:t>Coordinator </a:t>
            </a:r>
            <a:r>
              <a:rPr lang="en-US" sz="4000" b="1" dirty="0">
                <a:latin typeface="TimesTen-Bold"/>
              </a:rPr>
              <a:t>object</a:t>
            </a:r>
            <a:endParaRPr lang="en-US" sz="4000" dirty="0"/>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838200" y="1695661"/>
            <a:ext cx="4489174" cy="4351338"/>
          </a:xfrm>
        </p:spPr>
        <p:txBody>
          <a:bodyPr>
            <a:noAutofit/>
          </a:bodyPr>
          <a:lstStyle/>
          <a:p>
            <a:pPr>
              <a:lnSpc>
                <a:spcPct val="100000"/>
              </a:lnSpc>
            </a:pPr>
            <a:r>
              <a:rPr lang="en-US" sz="2200" b="0" i="0" dirty="0">
                <a:effectLst/>
                <a:latin typeface="TimesTen-Roman"/>
              </a:rPr>
              <a:t>A </a:t>
            </a:r>
            <a:r>
              <a:rPr lang="en-US" sz="2200" b="1" i="0" dirty="0">
                <a:effectLst/>
                <a:latin typeface="TimesTen-Bold"/>
              </a:rPr>
              <a:t>control object </a:t>
            </a:r>
            <a:r>
              <a:rPr lang="en-US" sz="2200" b="0" i="0" dirty="0">
                <a:effectLst/>
                <a:latin typeface="TimesTen-Roman"/>
              </a:rPr>
              <a:t>provides the overall coordination of the objects that realize a use case.</a:t>
            </a:r>
            <a:r>
              <a:rPr lang="en-US" sz="2200" dirty="0">
                <a:latin typeface="TimesTen-Roman"/>
              </a:rPr>
              <a:t> </a:t>
            </a:r>
            <a:r>
              <a:rPr lang="en-US" sz="2200" b="0" i="0" dirty="0">
                <a:effectLst/>
                <a:latin typeface="TimesTen-Roman"/>
              </a:rPr>
              <a:t>Simple use cases do not need control objects. However, in a more complex use case, a control object is usually needed. </a:t>
            </a:r>
          </a:p>
          <a:p>
            <a:pPr>
              <a:lnSpc>
                <a:spcPct val="100000"/>
              </a:lnSpc>
            </a:pPr>
            <a:r>
              <a:rPr lang="en-US" sz="2200" b="0" i="0" dirty="0">
                <a:effectLst/>
                <a:latin typeface="TimesTen-Roman"/>
              </a:rPr>
              <a:t>A </a:t>
            </a:r>
            <a:r>
              <a:rPr lang="en-US" sz="2200" b="1" i="0" dirty="0">
                <a:effectLst/>
                <a:latin typeface="TimesTen-Bold"/>
              </a:rPr>
              <a:t>coordinator object </a:t>
            </a:r>
            <a:r>
              <a:rPr lang="en-US" sz="2200" b="0" i="0" dirty="0">
                <a:effectLst/>
                <a:latin typeface="TimesTen-Roman"/>
              </a:rPr>
              <a:t>is an overall decision-making object that determines the overall sequencing for a collection of related objects. A coordinator object is often required to provide the overall sequencing for the execution of a use case. </a:t>
            </a:r>
            <a:r>
              <a:rPr lang="en-US" sz="2200" dirty="0"/>
              <a:t/>
            </a:r>
            <a:br>
              <a:rPr lang="en-US" sz="2200" dirty="0"/>
            </a:br>
            <a:r>
              <a:rPr lang="en-US" sz="1600" dirty="0"/>
              <a:t/>
            </a:r>
            <a:br>
              <a:rPr lang="en-US" sz="1600" dirty="0"/>
            </a:br>
            <a:r>
              <a:rPr lang="en-US" sz="2200" dirty="0"/>
              <a:t/>
            </a:r>
            <a:br>
              <a:rPr lang="en-US" sz="2200" dirty="0"/>
            </a:br>
            <a:endParaRPr lang="en-US" sz="2200" dirty="0">
              <a:latin typeface="TimesTen-Roman"/>
            </a:endParaRPr>
          </a:p>
        </p:txBody>
      </p:sp>
      <p:pic>
        <p:nvPicPr>
          <p:cNvPr id="6" name="Picture 5">
            <a:extLst>
              <a:ext uri="{FF2B5EF4-FFF2-40B4-BE49-F238E27FC236}">
                <a16:creationId xmlns:a16="http://schemas.microsoft.com/office/drawing/2014/main" id="{1C26E63D-D161-B8C2-FC88-C2684AC14B58}"/>
              </a:ext>
            </a:extLst>
          </p:cNvPr>
          <p:cNvPicPr>
            <a:picLocks noChangeAspect="1"/>
          </p:cNvPicPr>
          <p:nvPr/>
        </p:nvPicPr>
        <p:blipFill>
          <a:blip r:embed="rId3"/>
          <a:stretch>
            <a:fillRect/>
          </a:stretch>
        </p:blipFill>
        <p:spPr>
          <a:xfrm>
            <a:off x="5234596" y="1897057"/>
            <a:ext cx="6894544" cy="4595817"/>
          </a:xfrm>
          <a:prstGeom prst="rect">
            <a:avLst/>
          </a:prstGeom>
        </p:spPr>
      </p:pic>
    </p:spTree>
    <p:extLst>
      <p:ext uri="{BB962C8B-B14F-4D97-AF65-F5344CB8AC3E}">
        <p14:creationId xmlns:p14="http://schemas.microsoft.com/office/powerpoint/2010/main" val="18805955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982738" cy="1325563"/>
          </a:xfrm>
        </p:spPr>
        <p:txBody>
          <a:bodyPr>
            <a:normAutofit fontScale="90000"/>
          </a:bodyPr>
          <a:lstStyle/>
          <a:p>
            <a:r>
              <a:rPr lang="en-US" sz="5400" dirty="0"/>
              <a:t>7. Control classes and objects</a:t>
            </a:r>
            <a:br>
              <a:rPr lang="en-US" sz="5400" dirty="0"/>
            </a:br>
            <a:r>
              <a:rPr lang="en-US" sz="5400" dirty="0"/>
              <a:t> </a:t>
            </a:r>
            <a:r>
              <a:rPr lang="en-US" sz="5400" dirty="0" smtClean="0"/>
              <a:t>    </a:t>
            </a:r>
            <a:r>
              <a:rPr lang="en-US" sz="4000" b="1" dirty="0" smtClean="0">
                <a:latin typeface="TimesTen-Bold"/>
              </a:rPr>
              <a:t>State-dependent </a:t>
            </a:r>
            <a:r>
              <a:rPr lang="en-US" sz="4000" b="1" dirty="0">
                <a:latin typeface="TimesTen-Bold"/>
              </a:rPr>
              <a:t>control object </a:t>
            </a:r>
            <a:endParaRPr lang="en-US" sz="5400" dirty="0"/>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838200" y="1865382"/>
            <a:ext cx="10684764" cy="4351338"/>
          </a:xfrm>
        </p:spPr>
        <p:txBody>
          <a:bodyPr>
            <a:noAutofit/>
          </a:bodyPr>
          <a:lstStyle/>
          <a:p>
            <a:pPr>
              <a:lnSpc>
                <a:spcPct val="100000"/>
              </a:lnSpc>
            </a:pPr>
            <a:r>
              <a:rPr lang="en-US" sz="2200" b="0" i="0" dirty="0">
                <a:effectLst/>
                <a:latin typeface="TimesTen-Roman"/>
              </a:rPr>
              <a:t>A </a:t>
            </a:r>
            <a:r>
              <a:rPr lang="en-US" sz="2200" b="1" i="0" dirty="0">
                <a:effectLst/>
                <a:latin typeface="TimesTen-Bold"/>
              </a:rPr>
              <a:t>state-dependent control object </a:t>
            </a:r>
            <a:r>
              <a:rPr lang="en-US" sz="2200" b="0" i="0" dirty="0">
                <a:effectLst/>
                <a:latin typeface="TimesTen-Roman"/>
              </a:rPr>
              <a:t>is a control object whose behavior varies in each of its states. A finite state machine is used to define a state-dependent control object and is depicted by using a state chart. </a:t>
            </a:r>
            <a:r>
              <a:rPr lang="en-US" sz="1600" dirty="0"/>
              <a:t/>
            </a:r>
            <a:br>
              <a:rPr lang="en-US" sz="1600" dirty="0"/>
            </a:br>
            <a:r>
              <a:rPr lang="en-US" sz="2200" dirty="0"/>
              <a:t/>
            </a:r>
            <a:br>
              <a:rPr lang="en-US" sz="2200" dirty="0"/>
            </a:br>
            <a:r>
              <a:rPr lang="en-US" sz="1600" dirty="0"/>
              <a:t/>
            </a:r>
            <a:br>
              <a:rPr lang="en-US" sz="1600" dirty="0"/>
            </a:br>
            <a:r>
              <a:rPr lang="en-US" sz="2200" dirty="0"/>
              <a:t/>
            </a:r>
            <a:br>
              <a:rPr lang="en-US" sz="2200" dirty="0"/>
            </a:br>
            <a:endParaRPr lang="en-US" sz="2200" dirty="0">
              <a:latin typeface="TimesTen-Roman"/>
            </a:endParaRPr>
          </a:p>
        </p:txBody>
      </p:sp>
      <p:pic>
        <p:nvPicPr>
          <p:cNvPr id="5" name="Picture 4">
            <a:extLst>
              <a:ext uri="{FF2B5EF4-FFF2-40B4-BE49-F238E27FC236}">
                <a16:creationId xmlns:a16="http://schemas.microsoft.com/office/drawing/2014/main" id="{FECB9BC1-FA58-7955-2FD5-17871A978416}"/>
              </a:ext>
            </a:extLst>
          </p:cNvPr>
          <p:cNvPicPr>
            <a:picLocks noChangeAspect="1"/>
          </p:cNvPicPr>
          <p:nvPr/>
        </p:nvPicPr>
        <p:blipFill>
          <a:blip r:embed="rId3"/>
          <a:stretch>
            <a:fillRect/>
          </a:stretch>
        </p:blipFill>
        <p:spPr>
          <a:xfrm>
            <a:off x="5622052" y="3002936"/>
            <a:ext cx="4796931" cy="3666782"/>
          </a:xfrm>
          <a:prstGeom prst="rect">
            <a:avLst/>
          </a:prstGeom>
        </p:spPr>
      </p:pic>
    </p:spTree>
    <p:extLst>
      <p:ext uri="{BB962C8B-B14F-4D97-AF65-F5344CB8AC3E}">
        <p14:creationId xmlns:p14="http://schemas.microsoft.com/office/powerpoint/2010/main" val="5086036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982738" cy="1325563"/>
          </a:xfrm>
        </p:spPr>
        <p:txBody>
          <a:bodyPr>
            <a:normAutofit fontScale="90000"/>
          </a:bodyPr>
          <a:lstStyle/>
          <a:p>
            <a:r>
              <a:rPr lang="en-US" sz="5400" dirty="0"/>
              <a:t>7. Control classes and objects</a:t>
            </a:r>
            <a:br>
              <a:rPr lang="en-US" sz="5400" dirty="0"/>
            </a:br>
            <a:r>
              <a:rPr lang="en-US" sz="5400" dirty="0"/>
              <a:t> </a:t>
            </a:r>
            <a:r>
              <a:rPr lang="en-US" sz="5400" dirty="0" smtClean="0"/>
              <a:t>    </a:t>
            </a:r>
            <a:r>
              <a:rPr lang="en-US" sz="4000" b="1" dirty="0" smtClean="0">
                <a:latin typeface="TimesTen-Bold"/>
              </a:rPr>
              <a:t>Timer </a:t>
            </a:r>
            <a:r>
              <a:rPr lang="en-US" sz="4000" b="1" dirty="0">
                <a:latin typeface="TimesTen-Bold"/>
              </a:rPr>
              <a:t>object </a:t>
            </a:r>
            <a:endParaRPr lang="en-US" sz="5400" dirty="0"/>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838200" y="1865382"/>
            <a:ext cx="10684764" cy="4351338"/>
          </a:xfrm>
        </p:spPr>
        <p:txBody>
          <a:bodyPr>
            <a:noAutofit/>
          </a:bodyPr>
          <a:lstStyle/>
          <a:p>
            <a:pPr>
              <a:lnSpc>
                <a:spcPct val="100000"/>
              </a:lnSpc>
            </a:pPr>
            <a:r>
              <a:rPr lang="en-US" sz="2200" b="0" i="0" dirty="0">
                <a:effectLst/>
                <a:latin typeface="TimesTen-Roman"/>
              </a:rPr>
              <a:t>A </a:t>
            </a:r>
            <a:r>
              <a:rPr lang="en-US" sz="2200" b="1" i="0" dirty="0">
                <a:effectLst/>
                <a:latin typeface="TimesTen-Bold"/>
              </a:rPr>
              <a:t>timer object </a:t>
            </a:r>
            <a:r>
              <a:rPr lang="en-US" sz="2200" b="0" i="0" dirty="0">
                <a:effectLst/>
                <a:latin typeface="TimesTen-Roman"/>
              </a:rPr>
              <a:t>is a control object that is activated by an external timer – for example, a real-time clock or operating system clock. The timer object either performs some action itself or activates another object to perform the desired action.</a:t>
            </a:r>
            <a:r>
              <a:rPr lang="en-US" sz="2200" dirty="0"/>
              <a:t> </a:t>
            </a:r>
            <a:r>
              <a:rPr lang="en-US" sz="1600" dirty="0"/>
              <a:t/>
            </a:r>
            <a:br>
              <a:rPr lang="en-US" sz="1600" dirty="0"/>
            </a:br>
            <a:r>
              <a:rPr lang="en-US" sz="1600" dirty="0"/>
              <a:t/>
            </a:r>
            <a:br>
              <a:rPr lang="en-US" sz="1600" dirty="0"/>
            </a:br>
            <a:r>
              <a:rPr lang="en-US" sz="2200" dirty="0"/>
              <a:t/>
            </a:r>
            <a:br>
              <a:rPr lang="en-US" sz="2200" dirty="0"/>
            </a:br>
            <a:r>
              <a:rPr lang="en-US" sz="1600" dirty="0"/>
              <a:t/>
            </a:r>
            <a:br>
              <a:rPr lang="en-US" sz="1600" dirty="0"/>
            </a:br>
            <a:r>
              <a:rPr lang="en-US" sz="2200" dirty="0"/>
              <a:t/>
            </a:r>
            <a:br>
              <a:rPr lang="en-US" sz="2200" dirty="0"/>
            </a:br>
            <a:endParaRPr lang="en-US" sz="2200" dirty="0">
              <a:latin typeface="TimesTen-Roman"/>
            </a:endParaRPr>
          </a:p>
        </p:txBody>
      </p:sp>
      <p:pic>
        <p:nvPicPr>
          <p:cNvPr id="6" name="Picture 5">
            <a:extLst>
              <a:ext uri="{FF2B5EF4-FFF2-40B4-BE49-F238E27FC236}">
                <a16:creationId xmlns:a16="http://schemas.microsoft.com/office/drawing/2014/main" id="{108C7C70-14AB-2049-648B-1F5FC3AE2A9F}"/>
              </a:ext>
            </a:extLst>
          </p:cNvPr>
          <p:cNvPicPr>
            <a:picLocks noChangeAspect="1"/>
          </p:cNvPicPr>
          <p:nvPr/>
        </p:nvPicPr>
        <p:blipFill>
          <a:blip r:embed="rId3"/>
          <a:stretch>
            <a:fillRect/>
          </a:stretch>
        </p:blipFill>
        <p:spPr>
          <a:xfrm>
            <a:off x="4968081" y="2875109"/>
            <a:ext cx="5426965" cy="3982891"/>
          </a:xfrm>
          <a:prstGeom prst="rect">
            <a:avLst/>
          </a:prstGeom>
        </p:spPr>
      </p:pic>
    </p:spTree>
    <p:extLst>
      <p:ext uri="{BB962C8B-B14F-4D97-AF65-F5344CB8AC3E}">
        <p14:creationId xmlns:p14="http://schemas.microsoft.com/office/powerpoint/2010/main" val="35175198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982738" cy="1325563"/>
          </a:xfrm>
        </p:spPr>
        <p:txBody>
          <a:bodyPr>
            <a:normAutofit fontScale="90000"/>
          </a:bodyPr>
          <a:lstStyle/>
          <a:p>
            <a:r>
              <a:rPr lang="en-US" sz="5400" dirty="0"/>
              <a:t>8. Application logic classes and objects</a:t>
            </a:r>
            <a:br>
              <a:rPr lang="en-US" sz="5400" dirty="0"/>
            </a:br>
            <a:r>
              <a:rPr lang="en-US" sz="4000" dirty="0" smtClean="0"/>
              <a:t>    </a:t>
            </a:r>
            <a:r>
              <a:rPr lang="en-US" sz="4000" b="1" dirty="0" smtClean="0"/>
              <a:t>Business </a:t>
            </a:r>
            <a:r>
              <a:rPr lang="en-US" sz="4000" b="1" dirty="0"/>
              <a:t>logic object  </a:t>
            </a:r>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838200" y="1865382"/>
            <a:ext cx="5058894" cy="4351338"/>
          </a:xfrm>
        </p:spPr>
        <p:txBody>
          <a:bodyPr>
            <a:noAutofit/>
          </a:bodyPr>
          <a:lstStyle/>
          <a:p>
            <a:pPr>
              <a:lnSpc>
                <a:spcPct val="100000"/>
              </a:lnSpc>
            </a:pPr>
            <a:r>
              <a:rPr lang="en-US" sz="2200" b="0" i="0" dirty="0">
                <a:solidFill>
                  <a:srgbClr val="000000"/>
                </a:solidFill>
                <a:effectLst/>
                <a:latin typeface="TimesTen-Roman"/>
              </a:rPr>
              <a:t>A </a:t>
            </a:r>
            <a:r>
              <a:rPr lang="en-US" sz="2200" b="1" i="0" dirty="0">
                <a:solidFill>
                  <a:srgbClr val="000000"/>
                </a:solidFill>
                <a:effectLst/>
                <a:latin typeface="TimesTen-Bold"/>
              </a:rPr>
              <a:t>business logic object </a:t>
            </a:r>
            <a:r>
              <a:rPr lang="en-US" sz="2200" b="0" i="0" dirty="0">
                <a:solidFill>
                  <a:srgbClr val="000000"/>
                </a:solidFill>
                <a:effectLst/>
                <a:latin typeface="TimesTen-Roman"/>
              </a:rPr>
              <a:t>defines the business-specific application logic for processing a client request. The goal is to encapsulate (hide) </a:t>
            </a:r>
            <a:r>
              <a:rPr lang="en-US" sz="2200" b="1" i="0" dirty="0">
                <a:solidFill>
                  <a:srgbClr val="000000"/>
                </a:solidFill>
                <a:effectLst/>
                <a:latin typeface="TimesTen-Roman"/>
              </a:rPr>
              <a:t>business rules </a:t>
            </a:r>
            <a:r>
              <a:rPr lang="en-US" sz="2200" b="0" i="0" dirty="0">
                <a:solidFill>
                  <a:srgbClr val="000000"/>
                </a:solidFill>
                <a:effectLst/>
                <a:latin typeface="TimesTen-Roman"/>
              </a:rPr>
              <a:t>that could change </a:t>
            </a:r>
            <a:r>
              <a:rPr lang="en-US" sz="2200" b="1" i="0" dirty="0">
                <a:solidFill>
                  <a:srgbClr val="000000"/>
                </a:solidFill>
                <a:effectLst/>
                <a:latin typeface="TimesTen-Roman"/>
              </a:rPr>
              <a:t>independently</a:t>
            </a:r>
            <a:r>
              <a:rPr lang="en-US" sz="2200" b="0" i="0" dirty="0">
                <a:solidFill>
                  <a:srgbClr val="000000"/>
                </a:solidFill>
                <a:effectLst/>
                <a:latin typeface="TimesTen-Roman"/>
              </a:rPr>
              <a:t> of each other into separate business logic objects. Another goal is to </a:t>
            </a:r>
            <a:r>
              <a:rPr lang="en-US" sz="2200" b="1" i="0" dirty="0">
                <a:solidFill>
                  <a:srgbClr val="000000"/>
                </a:solidFill>
                <a:effectLst/>
                <a:latin typeface="TimesTen-Roman"/>
              </a:rPr>
              <a:t>separate</a:t>
            </a:r>
            <a:r>
              <a:rPr lang="en-US" sz="2200" b="0" i="0" dirty="0">
                <a:solidFill>
                  <a:srgbClr val="000000"/>
                </a:solidFill>
                <a:effectLst/>
                <a:latin typeface="TimesTen-Roman"/>
              </a:rPr>
              <a:t> the business rules from the entity data that they operate on, because the business rules can change independently of the entity data. Usually a business logic object accesses various entity objects during its execution.</a:t>
            </a:r>
            <a:r>
              <a:rPr lang="en-US" sz="2200" dirty="0"/>
              <a:t> </a:t>
            </a:r>
            <a:br>
              <a:rPr lang="en-US" sz="2200" dirty="0"/>
            </a:br>
            <a:endParaRPr lang="en-US" sz="2200" dirty="0">
              <a:latin typeface="TimesTen-Roman"/>
            </a:endParaRPr>
          </a:p>
        </p:txBody>
      </p:sp>
      <p:pic>
        <p:nvPicPr>
          <p:cNvPr id="5" name="Picture 4">
            <a:extLst>
              <a:ext uri="{FF2B5EF4-FFF2-40B4-BE49-F238E27FC236}">
                <a16:creationId xmlns:a16="http://schemas.microsoft.com/office/drawing/2014/main" id="{DD08726E-5CA7-884C-2716-C74346E59B73}"/>
              </a:ext>
            </a:extLst>
          </p:cNvPr>
          <p:cNvPicPr>
            <a:picLocks noChangeAspect="1"/>
          </p:cNvPicPr>
          <p:nvPr/>
        </p:nvPicPr>
        <p:blipFill>
          <a:blip r:embed="rId3"/>
          <a:stretch>
            <a:fillRect/>
          </a:stretch>
        </p:blipFill>
        <p:spPr>
          <a:xfrm>
            <a:off x="6598102" y="1547330"/>
            <a:ext cx="5257856" cy="5193044"/>
          </a:xfrm>
          <a:prstGeom prst="rect">
            <a:avLst/>
          </a:prstGeom>
        </p:spPr>
      </p:pic>
    </p:spTree>
    <p:extLst>
      <p:ext uri="{BB962C8B-B14F-4D97-AF65-F5344CB8AC3E}">
        <p14:creationId xmlns:p14="http://schemas.microsoft.com/office/powerpoint/2010/main" val="29413188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982738" cy="1325563"/>
          </a:xfrm>
        </p:spPr>
        <p:txBody>
          <a:bodyPr>
            <a:normAutofit fontScale="90000"/>
          </a:bodyPr>
          <a:lstStyle/>
          <a:p>
            <a:r>
              <a:rPr lang="en-US" sz="5400" dirty="0"/>
              <a:t>8. Application logic classes and objects</a:t>
            </a:r>
            <a:br>
              <a:rPr lang="en-US" sz="5400" dirty="0"/>
            </a:br>
            <a:r>
              <a:rPr lang="en-US" sz="4000" dirty="0" smtClean="0"/>
              <a:t>    </a:t>
            </a:r>
            <a:r>
              <a:rPr lang="en-US" sz="4000" b="1" dirty="0" smtClean="0"/>
              <a:t>Algorithm </a:t>
            </a:r>
            <a:r>
              <a:rPr lang="en-US" sz="4000" b="1" dirty="0"/>
              <a:t>object  </a:t>
            </a:r>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838200" y="1865382"/>
            <a:ext cx="4555435" cy="4351338"/>
          </a:xfrm>
        </p:spPr>
        <p:txBody>
          <a:bodyPr>
            <a:noAutofit/>
          </a:bodyPr>
          <a:lstStyle/>
          <a:p>
            <a:pPr>
              <a:lnSpc>
                <a:spcPct val="100000"/>
              </a:lnSpc>
            </a:pPr>
            <a:r>
              <a:rPr lang="en-US" sz="2200" b="0" i="0" dirty="0">
                <a:solidFill>
                  <a:srgbClr val="000000"/>
                </a:solidFill>
                <a:effectLst/>
                <a:latin typeface="TimesTen-Roman"/>
              </a:rPr>
              <a:t>An </a:t>
            </a:r>
            <a:r>
              <a:rPr lang="en-US" sz="2200" b="1" i="0" dirty="0">
                <a:solidFill>
                  <a:srgbClr val="000000"/>
                </a:solidFill>
                <a:effectLst/>
                <a:latin typeface="TimesTen-Bold"/>
              </a:rPr>
              <a:t>algorithm object </a:t>
            </a:r>
            <a:r>
              <a:rPr lang="en-US" sz="2200" b="0" i="0" dirty="0">
                <a:solidFill>
                  <a:srgbClr val="000000"/>
                </a:solidFill>
                <a:effectLst/>
                <a:latin typeface="TimesTen-Roman"/>
              </a:rPr>
              <a:t>encapsulates an algorithm used in the problem domain. This kind of object is more prevalent in real-time, scientific, and engineering domains</a:t>
            </a:r>
            <a:r>
              <a:rPr lang="en-US" sz="2200" dirty="0"/>
              <a:t> </a:t>
            </a:r>
            <a:br>
              <a:rPr lang="en-US" sz="2200" dirty="0"/>
            </a:br>
            <a:r>
              <a:rPr lang="en-US" sz="2200" dirty="0"/>
              <a:t/>
            </a:r>
            <a:br>
              <a:rPr lang="en-US" sz="2200" dirty="0"/>
            </a:br>
            <a:endParaRPr lang="en-US" sz="2200" dirty="0">
              <a:latin typeface="TimesTen-Roman"/>
            </a:endParaRPr>
          </a:p>
        </p:txBody>
      </p:sp>
      <p:pic>
        <p:nvPicPr>
          <p:cNvPr id="8" name="Picture 7">
            <a:extLst>
              <a:ext uri="{FF2B5EF4-FFF2-40B4-BE49-F238E27FC236}">
                <a16:creationId xmlns:a16="http://schemas.microsoft.com/office/drawing/2014/main" id="{3A19B3CA-785B-617F-EA0B-4125516062F5}"/>
              </a:ext>
            </a:extLst>
          </p:cNvPr>
          <p:cNvPicPr>
            <a:picLocks noChangeAspect="1"/>
          </p:cNvPicPr>
          <p:nvPr/>
        </p:nvPicPr>
        <p:blipFill>
          <a:blip r:embed="rId3"/>
          <a:stretch>
            <a:fillRect/>
          </a:stretch>
        </p:blipFill>
        <p:spPr>
          <a:xfrm>
            <a:off x="5560444" y="2268432"/>
            <a:ext cx="6628508" cy="4351338"/>
          </a:xfrm>
          <a:prstGeom prst="rect">
            <a:avLst/>
          </a:prstGeom>
        </p:spPr>
      </p:pic>
    </p:spTree>
    <p:extLst>
      <p:ext uri="{BB962C8B-B14F-4D97-AF65-F5344CB8AC3E}">
        <p14:creationId xmlns:p14="http://schemas.microsoft.com/office/powerpoint/2010/main" val="20379090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982738" cy="1325563"/>
          </a:xfrm>
        </p:spPr>
        <p:txBody>
          <a:bodyPr>
            <a:normAutofit fontScale="90000"/>
          </a:bodyPr>
          <a:lstStyle/>
          <a:p>
            <a:r>
              <a:rPr lang="en-US" sz="5400" dirty="0"/>
              <a:t>8. Application logic classes and </a:t>
            </a:r>
            <a:r>
              <a:rPr lang="en-US" sz="5400" dirty="0" smtClean="0"/>
              <a:t>objects</a:t>
            </a:r>
            <a:br>
              <a:rPr lang="en-US" sz="5400" dirty="0" smtClean="0"/>
            </a:br>
            <a:r>
              <a:rPr lang="en-US" sz="4000" dirty="0" smtClean="0"/>
              <a:t>   </a:t>
            </a:r>
            <a:r>
              <a:rPr lang="en-US" sz="4000" b="1" dirty="0" smtClean="0">
                <a:latin typeface="TimesTen-Bold"/>
              </a:rPr>
              <a:t> Service </a:t>
            </a:r>
            <a:r>
              <a:rPr lang="en-US" sz="4000" b="1" dirty="0">
                <a:latin typeface="TimesTen-Bold"/>
              </a:rPr>
              <a:t>object</a:t>
            </a:r>
            <a:r>
              <a:rPr lang="en-US" sz="4000" dirty="0" smtClean="0"/>
              <a:t> </a:t>
            </a:r>
            <a:endParaRPr lang="en-US" sz="4000" dirty="0"/>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838200" y="1865382"/>
            <a:ext cx="10684764" cy="4351338"/>
          </a:xfrm>
        </p:spPr>
        <p:txBody>
          <a:bodyPr>
            <a:noAutofit/>
          </a:bodyPr>
          <a:lstStyle/>
          <a:p>
            <a:pPr>
              <a:lnSpc>
                <a:spcPct val="100000"/>
              </a:lnSpc>
            </a:pPr>
            <a:r>
              <a:rPr lang="en-US" sz="2200" b="0" i="0" dirty="0">
                <a:solidFill>
                  <a:srgbClr val="000000"/>
                </a:solidFill>
                <a:effectLst/>
                <a:latin typeface="TimesTen-Roman"/>
              </a:rPr>
              <a:t>A </a:t>
            </a:r>
            <a:r>
              <a:rPr lang="en-US" sz="2200" b="1" i="0" dirty="0">
                <a:solidFill>
                  <a:srgbClr val="000000"/>
                </a:solidFill>
                <a:effectLst/>
                <a:latin typeface="TimesTen-Bold"/>
              </a:rPr>
              <a:t>service object </a:t>
            </a:r>
            <a:r>
              <a:rPr lang="en-US" sz="2200" b="0" i="0" dirty="0">
                <a:solidFill>
                  <a:srgbClr val="000000"/>
                </a:solidFill>
                <a:effectLst/>
                <a:latin typeface="TimesTen-Roman"/>
              </a:rPr>
              <a:t>is an object that provides a service for other objects. They are usually provided in service-oriented architectures and applications</a:t>
            </a:r>
            <a:r>
              <a:rPr lang="en-US" sz="2200" dirty="0"/>
              <a:t> </a:t>
            </a:r>
            <a:br>
              <a:rPr lang="en-US" sz="2200" dirty="0"/>
            </a:br>
            <a:r>
              <a:rPr lang="en-US" sz="2200" dirty="0"/>
              <a:t/>
            </a:r>
            <a:br>
              <a:rPr lang="en-US" sz="2200" dirty="0"/>
            </a:br>
            <a:r>
              <a:rPr lang="en-US" sz="2200" dirty="0"/>
              <a:t/>
            </a:r>
            <a:br>
              <a:rPr lang="en-US" sz="2200" dirty="0"/>
            </a:br>
            <a:endParaRPr lang="en-US" sz="2200" dirty="0">
              <a:latin typeface="TimesTen-Roman"/>
            </a:endParaRPr>
          </a:p>
        </p:txBody>
      </p:sp>
      <p:pic>
        <p:nvPicPr>
          <p:cNvPr id="5" name="Picture 4">
            <a:extLst>
              <a:ext uri="{FF2B5EF4-FFF2-40B4-BE49-F238E27FC236}">
                <a16:creationId xmlns:a16="http://schemas.microsoft.com/office/drawing/2014/main" id="{E5D16C88-D035-62EB-9DB6-E239C79E5AA4}"/>
              </a:ext>
            </a:extLst>
          </p:cNvPr>
          <p:cNvPicPr>
            <a:picLocks noChangeAspect="1"/>
          </p:cNvPicPr>
          <p:nvPr/>
        </p:nvPicPr>
        <p:blipFill>
          <a:blip r:embed="rId3"/>
          <a:stretch>
            <a:fillRect/>
          </a:stretch>
        </p:blipFill>
        <p:spPr>
          <a:xfrm>
            <a:off x="2731214" y="3002936"/>
            <a:ext cx="6374686" cy="3489939"/>
          </a:xfrm>
          <a:prstGeom prst="rect">
            <a:avLst/>
          </a:prstGeom>
        </p:spPr>
      </p:pic>
    </p:spTree>
    <p:extLst>
      <p:ext uri="{BB962C8B-B14F-4D97-AF65-F5344CB8AC3E}">
        <p14:creationId xmlns:p14="http://schemas.microsoft.com/office/powerpoint/2010/main" val="24158113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982738" cy="1325563"/>
          </a:xfrm>
        </p:spPr>
        <p:txBody>
          <a:bodyPr>
            <a:normAutofit/>
          </a:bodyPr>
          <a:lstStyle/>
          <a:p>
            <a:r>
              <a:rPr lang="en-US" sz="5400" dirty="0"/>
              <a:t>Introduction</a:t>
            </a:r>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838199" y="1825625"/>
            <a:ext cx="10982739" cy="4351338"/>
          </a:xfrm>
        </p:spPr>
        <p:txBody>
          <a:bodyPr>
            <a:normAutofit/>
          </a:bodyPr>
          <a:lstStyle/>
          <a:p>
            <a:pPr>
              <a:lnSpc>
                <a:spcPct val="120000"/>
              </a:lnSpc>
            </a:pPr>
            <a:r>
              <a:rPr lang="en-US" sz="2200" b="0" i="0" dirty="0">
                <a:effectLst/>
                <a:latin typeface="TimesTen-Roman"/>
              </a:rPr>
              <a:t>After defining the use cases </a:t>
            </a:r>
            <a:r>
              <a:rPr lang="en-US" sz="2200" b="0" i="0" dirty="0" smtClean="0">
                <a:effectLst/>
                <a:latin typeface="TimesTen-Roman"/>
              </a:rPr>
              <a:t>(Chapter 6) and </a:t>
            </a:r>
            <a:r>
              <a:rPr lang="en-US" sz="2200" b="0" i="0" dirty="0">
                <a:effectLst/>
                <a:latin typeface="TimesTen-Roman"/>
              </a:rPr>
              <a:t>developing a static model of the problem </a:t>
            </a:r>
            <a:r>
              <a:rPr lang="en-US" sz="2200" b="0" i="0" dirty="0" smtClean="0">
                <a:effectLst/>
                <a:latin typeface="TimesTen-Roman"/>
              </a:rPr>
              <a:t>domain (Chapter 7), </a:t>
            </a:r>
            <a:r>
              <a:rPr lang="en-US" sz="2200" b="0" i="0" dirty="0">
                <a:effectLst/>
                <a:latin typeface="TimesTen-Roman"/>
              </a:rPr>
              <a:t>the next step is to determine the software objects in the </a:t>
            </a:r>
            <a:r>
              <a:rPr lang="en-US" sz="2200" b="0" i="0" dirty="0" smtClean="0">
                <a:effectLst/>
                <a:latin typeface="TimesTen-Roman"/>
              </a:rPr>
              <a:t>system</a:t>
            </a:r>
            <a:r>
              <a:rPr lang="en-US" sz="2200" dirty="0" smtClean="0">
                <a:latin typeface="TimesTen-Roman"/>
              </a:rPr>
              <a:t>, i.e</a:t>
            </a:r>
            <a:r>
              <a:rPr lang="en-US" sz="2200" dirty="0">
                <a:latin typeface="TimesTen-Roman"/>
              </a:rPr>
              <a:t>. software objects that model real-world objects in the </a:t>
            </a:r>
            <a:r>
              <a:rPr lang="en-US" sz="2200" dirty="0" smtClean="0">
                <a:latin typeface="TimesTen-Roman"/>
              </a:rPr>
              <a:t>problem domain</a:t>
            </a:r>
            <a:endParaRPr lang="en-US" sz="2200" dirty="0"/>
          </a:p>
          <a:p>
            <a:pPr>
              <a:lnSpc>
                <a:spcPct val="120000"/>
              </a:lnSpc>
            </a:pPr>
            <a:r>
              <a:rPr lang="en-US" sz="2200" b="0" i="0" dirty="0">
                <a:effectLst/>
                <a:latin typeface="TimesTen-Roman"/>
              </a:rPr>
              <a:t>Software objects are determined from the use cases and from the static model of the problem domain. This chapter provides guidelines on how to determine the objects in the system. Object structuring criteria are provided, and the objects are categorized by using stereotypes. </a:t>
            </a:r>
            <a:r>
              <a:rPr lang="en-US" sz="2200" dirty="0"/>
              <a:t/>
            </a:r>
            <a:br>
              <a:rPr lang="en-US" sz="2200" dirty="0"/>
            </a:br>
            <a:r>
              <a:rPr lang="en-US" sz="2200" dirty="0"/>
              <a:t/>
            </a:r>
            <a:br>
              <a:rPr lang="en-US" sz="2200" dirty="0"/>
            </a:br>
            <a:endParaRPr lang="en-US" sz="2200" dirty="0">
              <a:latin typeface="TimesTen-Roman"/>
            </a:endParaRPr>
          </a:p>
        </p:txBody>
      </p:sp>
    </p:spTree>
    <p:extLst>
      <p:ext uri="{BB962C8B-B14F-4D97-AF65-F5344CB8AC3E}">
        <p14:creationId xmlns:p14="http://schemas.microsoft.com/office/powerpoint/2010/main" val="9000873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955A2079-FA98-4876-80F0-72364A7D2E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557188"/>
            <a:ext cx="10515600" cy="1133499"/>
          </a:xfrm>
        </p:spPr>
        <p:txBody>
          <a:bodyPr vert="horz" lIns="91440" tIns="45720" rIns="91440" bIns="45720" rtlCol="0">
            <a:normAutofit/>
          </a:bodyPr>
          <a:lstStyle/>
          <a:p>
            <a:pPr lvl="0" algn="ctr"/>
            <a:r>
              <a:rPr lang="en-US" sz="5200" dirty="0"/>
              <a:t>Contents</a:t>
            </a:r>
          </a:p>
        </p:txBody>
      </p:sp>
      <p:sp>
        <p:nvSpPr>
          <p:cNvPr id="3" name="TextBox 2">
            <a:extLst>
              <a:ext uri="{FF2B5EF4-FFF2-40B4-BE49-F238E27FC236}">
                <a16:creationId xmlns:a16="http://schemas.microsoft.com/office/drawing/2014/main" id="{31F960AD-B96B-F1A6-1232-D0084F4725DF}"/>
              </a:ext>
            </a:extLst>
          </p:cNvPr>
          <p:cNvSpPr txBox="1"/>
          <p:nvPr/>
        </p:nvSpPr>
        <p:spPr>
          <a:xfrm>
            <a:off x="838200" y="1929384"/>
            <a:ext cx="10515600" cy="4251960"/>
          </a:xfrm>
          <a:prstGeom prst="rect">
            <a:avLst/>
          </a:prstGeom>
        </p:spPr>
        <p:txBody>
          <a:bodyPr vert="horz" lIns="91440" tIns="45720" rIns="91440" bIns="45720" rtlCol="0">
            <a:normAutofit/>
          </a:bodyPr>
          <a:lstStyle/>
          <a:p>
            <a:pPr>
              <a:lnSpc>
                <a:spcPct val="90000"/>
              </a:lnSpc>
              <a:spcAft>
                <a:spcPts val="600"/>
              </a:spcAft>
            </a:pPr>
            <a:r>
              <a:rPr lang="en-US" sz="2200" dirty="0"/>
              <a:t> </a:t>
            </a:r>
            <a:br>
              <a:rPr lang="en-US" sz="2200" dirty="0"/>
            </a:br>
            <a:r>
              <a:rPr lang="en-US" sz="2200" dirty="0"/>
              <a:t/>
            </a:r>
            <a:br>
              <a:rPr lang="en-US" sz="2200" dirty="0"/>
            </a:br>
            <a:endParaRPr lang="en-US" sz="2200" dirty="0"/>
          </a:p>
        </p:txBody>
      </p:sp>
      <p:graphicFrame>
        <p:nvGraphicFramePr>
          <p:cNvPr id="54" name="TextBox 6">
            <a:extLst>
              <a:ext uri="{FF2B5EF4-FFF2-40B4-BE49-F238E27FC236}">
                <a16:creationId xmlns:a16="http://schemas.microsoft.com/office/drawing/2014/main" id="{E64718BD-E3D2-6AA7-B81D-3A4D737B6186}"/>
              </a:ext>
            </a:extLst>
          </p:cNvPr>
          <p:cNvGraphicFramePr/>
          <p:nvPr>
            <p:extLst>
              <p:ext uri="{D42A27DB-BD31-4B8C-83A1-F6EECF244321}">
                <p14:modId xmlns:p14="http://schemas.microsoft.com/office/powerpoint/2010/main" val="3683488867"/>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694000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982738" cy="1325563"/>
          </a:xfrm>
        </p:spPr>
        <p:txBody>
          <a:bodyPr>
            <a:normAutofit/>
          </a:bodyPr>
          <a:lstStyle/>
          <a:p>
            <a:r>
              <a:rPr lang="en-US" sz="5400" dirty="0"/>
              <a:t>1. Object and class structuring criteria </a:t>
            </a:r>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838199" y="1825625"/>
            <a:ext cx="10982739" cy="4351338"/>
          </a:xfrm>
        </p:spPr>
        <p:txBody>
          <a:bodyPr>
            <a:normAutofit fontScale="92500" lnSpcReduction="20000"/>
          </a:bodyPr>
          <a:lstStyle/>
          <a:p>
            <a:pPr>
              <a:lnSpc>
                <a:spcPct val="120000"/>
              </a:lnSpc>
            </a:pPr>
            <a:r>
              <a:rPr lang="en-US" dirty="0"/>
              <a:t>There is </a:t>
            </a:r>
            <a:r>
              <a:rPr lang="en-US" b="1" dirty="0"/>
              <a:t>no one unique way </a:t>
            </a:r>
            <a:r>
              <a:rPr lang="en-US" dirty="0"/>
              <a:t>to decompose a system into objects, because the decisions made are based on the judgment of the analyst and the characteristics of the problem. Whether objects are in the same class or in a different class depends on the nature of the </a:t>
            </a:r>
            <a:r>
              <a:rPr lang="en-US" dirty="0" smtClean="0"/>
              <a:t>problem</a:t>
            </a:r>
            <a:r>
              <a:rPr lang="en-US" sz="2400" dirty="0"/>
              <a:t/>
            </a:r>
            <a:br>
              <a:rPr lang="en-US" sz="2400" dirty="0"/>
            </a:br>
            <a:endParaRPr lang="en-US" sz="2200" b="1" i="0" dirty="0" smtClean="0">
              <a:effectLst/>
              <a:latin typeface="TimesTen-Roman"/>
            </a:endParaRPr>
          </a:p>
          <a:p>
            <a:pPr>
              <a:lnSpc>
                <a:spcPct val="120000"/>
              </a:lnSpc>
            </a:pPr>
            <a:r>
              <a:rPr lang="en-US" sz="2200" b="1" i="0" dirty="0" smtClean="0">
                <a:effectLst/>
                <a:latin typeface="TimesTen-Roman"/>
              </a:rPr>
              <a:t>Object </a:t>
            </a:r>
            <a:r>
              <a:rPr lang="en-US" sz="2200" b="1" i="0" dirty="0">
                <a:effectLst/>
                <a:latin typeface="TimesTen-Roman"/>
              </a:rPr>
              <a:t>and class structuring criteria </a:t>
            </a:r>
            <a:r>
              <a:rPr lang="en-US" sz="2200" b="0" i="0" dirty="0">
                <a:effectLst/>
                <a:latin typeface="TimesTen-Roman"/>
              </a:rPr>
              <a:t>are provided to assist the </a:t>
            </a:r>
            <a:r>
              <a:rPr lang="en-US" sz="2200" b="1" i="0" dirty="0">
                <a:effectLst/>
                <a:latin typeface="TimesTen-Roman"/>
              </a:rPr>
              <a:t>designer in structuring a system into objects</a:t>
            </a:r>
            <a:r>
              <a:rPr lang="en-US" sz="2200" b="0" i="0" dirty="0">
                <a:effectLst/>
                <a:latin typeface="TimesTen-Roman"/>
              </a:rPr>
              <a:t>. The approach used for identifying objects is to look for </a:t>
            </a:r>
            <a:r>
              <a:rPr lang="en-US" sz="2200" b="1" i="0" dirty="0">
                <a:effectLst/>
                <a:latin typeface="TimesTen-Roman"/>
              </a:rPr>
              <a:t>real-world objects </a:t>
            </a:r>
            <a:r>
              <a:rPr lang="en-US" sz="2200" b="0" i="0" dirty="0">
                <a:effectLst/>
                <a:latin typeface="TimesTen-Roman"/>
              </a:rPr>
              <a:t>in the problem domain and then design corresponding software objects that model the real world. After the objects have been identified, the </a:t>
            </a:r>
            <a:r>
              <a:rPr lang="en-US" sz="2200" b="1" i="0" dirty="0">
                <a:effectLst/>
                <a:latin typeface="TimesTen-Roman"/>
              </a:rPr>
              <a:t>interactions among objects</a:t>
            </a:r>
            <a:r>
              <a:rPr lang="en-US" sz="2200" b="0" i="0" dirty="0">
                <a:effectLst/>
                <a:latin typeface="TimesTen-Roman"/>
              </a:rPr>
              <a:t> are depicted in the dynamic model on </a:t>
            </a:r>
            <a:r>
              <a:rPr lang="en-US" sz="2200" b="1" i="0" dirty="0">
                <a:effectLst/>
                <a:latin typeface="TimesTen-Bold"/>
              </a:rPr>
              <a:t>communication diagrams </a:t>
            </a:r>
            <a:r>
              <a:rPr lang="en-US" sz="2200" b="0" i="0" dirty="0">
                <a:effectLst/>
                <a:latin typeface="TimesTen-Roman"/>
              </a:rPr>
              <a:t>or </a:t>
            </a:r>
            <a:r>
              <a:rPr lang="en-US" sz="2200" b="1" i="0" dirty="0">
                <a:effectLst/>
                <a:latin typeface="TimesTen-Bold"/>
              </a:rPr>
              <a:t>sequence diagrams, </a:t>
            </a:r>
            <a:r>
              <a:rPr lang="en-US" sz="2200" b="0" i="0" dirty="0">
                <a:effectLst/>
                <a:latin typeface="TimesTen-Roman"/>
              </a:rPr>
              <a:t>as described in Chapters 9 and 11.</a:t>
            </a:r>
            <a:r>
              <a:rPr lang="en-US" sz="2200" dirty="0"/>
              <a:t> </a:t>
            </a:r>
            <a:br>
              <a:rPr lang="en-US" sz="2200" dirty="0"/>
            </a:br>
            <a:endParaRPr lang="en-US" sz="2200" dirty="0">
              <a:latin typeface="TimesTen-Roman"/>
            </a:endParaRPr>
          </a:p>
        </p:txBody>
      </p:sp>
      <p:sp>
        <p:nvSpPr>
          <p:cNvPr id="3" name="Rectangle 2"/>
          <p:cNvSpPr/>
          <p:nvPr/>
        </p:nvSpPr>
        <p:spPr>
          <a:xfrm>
            <a:off x="3046476" y="6076094"/>
            <a:ext cx="6096000" cy="461665"/>
          </a:xfrm>
          <a:prstGeom prst="rect">
            <a:avLst/>
          </a:prstGeom>
        </p:spPr>
        <p:txBody>
          <a:bodyPr>
            <a:spAutoFit/>
          </a:bodyPr>
          <a:lstStyle/>
          <a:p>
            <a:pPr algn="ctr"/>
            <a:r>
              <a:rPr lang="en-US" sz="2400" dirty="0" smtClean="0"/>
              <a:t>Ex: Automobile and vehicle </a:t>
            </a:r>
            <a:endParaRPr lang="en-US" sz="2400" dirty="0"/>
          </a:p>
        </p:txBody>
      </p:sp>
    </p:spTree>
    <p:extLst>
      <p:ext uri="{BB962C8B-B14F-4D97-AF65-F5344CB8AC3E}">
        <p14:creationId xmlns:p14="http://schemas.microsoft.com/office/powerpoint/2010/main" val="10269904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982738" cy="1325563"/>
          </a:xfrm>
        </p:spPr>
        <p:txBody>
          <a:bodyPr>
            <a:normAutofit fontScale="90000"/>
          </a:bodyPr>
          <a:lstStyle/>
          <a:p>
            <a:r>
              <a:rPr lang="en-US" sz="5400" dirty="0"/>
              <a:t>2. Modeling application classes and objects </a:t>
            </a:r>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838199" y="1825625"/>
            <a:ext cx="10982739" cy="4351338"/>
          </a:xfrm>
        </p:spPr>
        <p:txBody>
          <a:bodyPr>
            <a:normAutofit/>
          </a:bodyPr>
          <a:lstStyle/>
          <a:p>
            <a:pPr>
              <a:lnSpc>
                <a:spcPct val="120000"/>
              </a:lnSpc>
            </a:pPr>
            <a:r>
              <a:rPr lang="en-US" sz="2000" b="0" i="0" dirty="0">
                <a:effectLst/>
                <a:latin typeface="TimesTen-Roman"/>
              </a:rPr>
              <a:t>Before dynamic modeling can be undertaken, it is necessary to determine </a:t>
            </a:r>
            <a:r>
              <a:rPr lang="en-US" sz="2000" b="1" i="0" dirty="0">
                <a:effectLst/>
                <a:latin typeface="TimesTen-Roman"/>
              </a:rPr>
              <a:t>what software classes </a:t>
            </a:r>
            <a:r>
              <a:rPr lang="en-US" sz="2000" b="0" i="0" dirty="0">
                <a:effectLst/>
                <a:latin typeface="TimesTen-Roman"/>
              </a:rPr>
              <a:t>and </a:t>
            </a:r>
            <a:r>
              <a:rPr lang="en-US" sz="2000" b="1" i="0" dirty="0">
                <a:effectLst/>
                <a:latin typeface="TimesTen-Roman"/>
              </a:rPr>
              <a:t>objects</a:t>
            </a:r>
            <a:r>
              <a:rPr lang="en-US" sz="2000" b="0" i="0" dirty="0">
                <a:effectLst/>
                <a:latin typeface="TimesTen-Roman"/>
              </a:rPr>
              <a:t> are needed to </a:t>
            </a:r>
            <a:r>
              <a:rPr lang="en-US" sz="2000" b="1" i="0" dirty="0">
                <a:effectLst/>
                <a:latin typeface="TimesTen-Roman"/>
              </a:rPr>
              <a:t>realize each use case.</a:t>
            </a:r>
            <a:r>
              <a:rPr lang="en-US" sz="2000" b="1" dirty="0"/>
              <a:t> </a:t>
            </a:r>
          </a:p>
          <a:p>
            <a:pPr>
              <a:lnSpc>
                <a:spcPct val="120000"/>
              </a:lnSpc>
            </a:pPr>
            <a:r>
              <a:rPr lang="en-US" sz="2000" b="0" i="0" dirty="0">
                <a:effectLst/>
                <a:latin typeface="TimesTen-Roman"/>
              </a:rPr>
              <a:t>In this step, classes are categorized in order to group together classes with similar characteristics. </a:t>
            </a:r>
            <a:r>
              <a:rPr lang="en-US" sz="2000" dirty="0"/>
              <a:t/>
            </a:r>
            <a:br>
              <a:rPr lang="en-US" sz="2000" dirty="0"/>
            </a:br>
            <a:r>
              <a:rPr lang="en-US" sz="2000" b="1" dirty="0"/>
              <a:t/>
            </a:r>
            <a:br>
              <a:rPr lang="en-US" sz="2000" b="1" dirty="0"/>
            </a:br>
            <a:r>
              <a:rPr lang="en-US" sz="2000" dirty="0"/>
              <a:t/>
            </a:r>
            <a:br>
              <a:rPr lang="en-US" sz="2000" dirty="0"/>
            </a:br>
            <a:endParaRPr lang="en-US" sz="2000" dirty="0">
              <a:latin typeface="TimesTen-Roman"/>
            </a:endParaRPr>
          </a:p>
        </p:txBody>
      </p:sp>
      <p:pic>
        <p:nvPicPr>
          <p:cNvPr id="3" name="Picture 2"/>
          <p:cNvPicPr>
            <a:picLocks noChangeAspect="1"/>
          </p:cNvPicPr>
          <p:nvPr/>
        </p:nvPicPr>
        <p:blipFill>
          <a:blip r:embed="rId3"/>
          <a:stretch>
            <a:fillRect/>
          </a:stretch>
        </p:blipFill>
        <p:spPr>
          <a:xfrm>
            <a:off x="3191683" y="3267925"/>
            <a:ext cx="7310186" cy="3483603"/>
          </a:xfrm>
          <a:prstGeom prst="rect">
            <a:avLst/>
          </a:prstGeom>
        </p:spPr>
      </p:pic>
      <p:sp>
        <p:nvSpPr>
          <p:cNvPr id="6" name="Rectangle 5"/>
          <p:cNvSpPr/>
          <p:nvPr/>
        </p:nvSpPr>
        <p:spPr>
          <a:xfrm>
            <a:off x="120834" y="4034494"/>
            <a:ext cx="2396898" cy="1489484"/>
          </a:xfrm>
          <a:prstGeom prst="rect">
            <a:avLst/>
          </a:prstGeom>
        </p:spPr>
        <p:txBody>
          <a:bodyPr wrap="square">
            <a:spAutoFit/>
          </a:bodyPr>
          <a:lstStyle/>
          <a:p>
            <a:r>
              <a:rPr lang="en-US" dirty="0">
                <a:latin typeface="TimesTen-Roman"/>
              </a:rPr>
              <a:t>This classification process is analogous to classifying books in a library</a:t>
            </a:r>
            <a:r>
              <a:rPr lang="en-US" dirty="0"/>
              <a:t> </a:t>
            </a:r>
            <a:br>
              <a:rPr lang="en-US" dirty="0"/>
            </a:br>
            <a:endParaRPr lang="en-US" dirty="0"/>
          </a:p>
        </p:txBody>
      </p:sp>
    </p:spTree>
    <p:extLst>
      <p:ext uri="{BB962C8B-B14F-4D97-AF65-F5344CB8AC3E}">
        <p14:creationId xmlns:p14="http://schemas.microsoft.com/office/powerpoint/2010/main" val="15957944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982738" cy="1325563"/>
          </a:xfrm>
        </p:spPr>
        <p:txBody>
          <a:bodyPr>
            <a:normAutofit fontScale="90000"/>
          </a:bodyPr>
          <a:lstStyle/>
          <a:p>
            <a:r>
              <a:rPr lang="en-US" sz="5400" dirty="0"/>
              <a:t>3. Object and </a:t>
            </a:r>
            <a:r>
              <a:rPr lang="en-US" sz="6000" dirty="0"/>
              <a:t>class</a:t>
            </a:r>
            <a:r>
              <a:rPr lang="en-US" sz="5400" dirty="0"/>
              <a:t> structuring categories </a:t>
            </a:r>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838199" y="1825624"/>
            <a:ext cx="10982739" cy="4824557"/>
          </a:xfrm>
        </p:spPr>
        <p:txBody>
          <a:bodyPr>
            <a:noAutofit/>
          </a:bodyPr>
          <a:lstStyle/>
          <a:p>
            <a:pPr marL="0" indent="0">
              <a:lnSpc>
                <a:spcPct val="100000"/>
              </a:lnSpc>
              <a:buNone/>
            </a:pPr>
            <a:r>
              <a:rPr lang="en-US" sz="2000" b="1" i="0" dirty="0">
                <a:effectLst/>
                <a:latin typeface="TimesTen-Roman"/>
              </a:rPr>
              <a:t>Objects and classes</a:t>
            </a:r>
            <a:r>
              <a:rPr lang="en-US" sz="2000" b="0" i="0" dirty="0">
                <a:effectLst/>
                <a:latin typeface="TimesTen-Roman"/>
              </a:rPr>
              <a:t> are categorized according to the roles they play in the application. There are four main object and class structuring categories:</a:t>
            </a:r>
          </a:p>
          <a:p>
            <a:pPr>
              <a:lnSpc>
                <a:spcPct val="100000"/>
              </a:lnSpc>
            </a:pPr>
            <a:r>
              <a:rPr lang="en-US" sz="2000" b="1" i="0" dirty="0">
                <a:effectLst/>
                <a:latin typeface="TimesTen-Bold"/>
              </a:rPr>
              <a:t>Entity object (</a:t>
            </a:r>
            <a:r>
              <a:rPr lang="en-US" sz="2000" b="0" i="0" dirty="0">
                <a:effectLst/>
                <a:latin typeface="TimesTen-Roman"/>
              </a:rPr>
              <a:t>persistent) encapsulates information and provides access to the information it stores. In some cases, an entity object could be accessed via a service object.</a:t>
            </a:r>
            <a:r>
              <a:rPr lang="en-US" sz="2000" dirty="0"/>
              <a:t> </a:t>
            </a:r>
          </a:p>
          <a:p>
            <a:pPr>
              <a:lnSpc>
                <a:spcPct val="100000"/>
              </a:lnSpc>
            </a:pPr>
            <a:r>
              <a:rPr lang="en-US" sz="2000" b="1" i="0" dirty="0">
                <a:effectLst/>
                <a:latin typeface="TimesTen-Bold"/>
              </a:rPr>
              <a:t>Boundary object. </a:t>
            </a:r>
            <a:r>
              <a:rPr lang="en-US" sz="2000" b="0" i="0" dirty="0">
                <a:effectLst/>
                <a:latin typeface="TimesTen-Roman"/>
              </a:rPr>
              <a:t>Software object that interfaces to and communicates with the external environment:</a:t>
            </a:r>
          </a:p>
          <a:p>
            <a:pPr lvl="1">
              <a:lnSpc>
                <a:spcPct val="100000"/>
              </a:lnSpc>
            </a:pPr>
            <a:r>
              <a:rPr lang="en-US" sz="2000" b="1" i="0" dirty="0">
                <a:effectLst/>
                <a:latin typeface="TimesTen-Bold"/>
              </a:rPr>
              <a:t>User interaction object </a:t>
            </a:r>
            <a:r>
              <a:rPr lang="en-US" sz="2000" b="0" i="0" dirty="0">
                <a:effectLst/>
                <a:latin typeface="TimesTen-Roman"/>
              </a:rPr>
              <a:t>interacts with and interfaces to a human user.</a:t>
            </a:r>
          </a:p>
          <a:p>
            <a:pPr lvl="1">
              <a:lnSpc>
                <a:spcPct val="100000"/>
              </a:lnSpc>
            </a:pPr>
            <a:r>
              <a:rPr lang="en-US" sz="2000" b="1" i="0" dirty="0">
                <a:effectLst/>
                <a:latin typeface="TimesTen-Bold"/>
              </a:rPr>
              <a:t>Proxy object </a:t>
            </a:r>
            <a:r>
              <a:rPr lang="en-US" sz="2000" b="0" i="0" dirty="0">
                <a:effectLst/>
                <a:latin typeface="TimesTen-Roman"/>
              </a:rPr>
              <a:t>interfaces to and communicates with an external system or subsystem.</a:t>
            </a:r>
          </a:p>
          <a:p>
            <a:pPr lvl="1">
              <a:lnSpc>
                <a:spcPct val="100000"/>
              </a:lnSpc>
            </a:pPr>
            <a:r>
              <a:rPr lang="en-US" sz="2000" b="1" i="0" dirty="0">
                <a:effectLst/>
                <a:latin typeface="TimesTen-Bold"/>
              </a:rPr>
              <a:t>Device I/O boundary object </a:t>
            </a:r>
            <a:r>
              <a:rPr lang="en-US" sz="2000" b="0" i="0" dirty="0">
                <a:effectLst/>
                <a:latin typeface="TimesTen-Roman"/>
              </a:rPr>
              <a:t>receives input from and/or outputs to a hardware I/O device</a:t>
            </a:r>
            <a:r>
              <a:rPr lang="en-US" sz="2000" dirty="0"/>
              <a:t> </a:t>
            </a:r>
          </a:p>
          <a:p>
            <a:pPr>
              <a:lnSpc>
                <a:spcPct val="100000"/>
              </a:lnSpc>
            </a:pPr>
            <a:r>
              <a:rPr lang="en-US" sz="2000" b="1" i="0" dirty="0">
                <a:effectLst/>
                <a:latin typeface="TimesTen-Bold"/>
              </a:rPr>
              <a:t>Control object </a:t>
            </a:r>
            <a:r>
              <a:rPr lang="en-US" sz="2000" b="0" i="0" dirty="0">
                <a:effectLst/>
                <a:latin typeface="TimesTen-Roman"/>
              </a:rPr>
              <a:t>provides the overall coordination for a collection of objects. Control objects may be </a:t>
            </a:r>
            <a:r>
              <a:rPr lang="en-US" sz="2000" b="1" i="0" dirty="0">
                <a:effectLst/>
                <a:latin typeface="TimesTen-Bold"/>
              </a:rPr>
              <a:t>coordinator objects, state-dependent control objects, </a:t>
            </a:r>
            <a:r>
              <a:rPr lang="en-US" sz="2000" b="0" i="0" dirty="0">
                <a:effectLst/>
                <a:latin typeface="TimesTen-Roman"/>
              </a:rPr>
              <a:t>or </a:t>
            </a:r>
            <a:r>
              <a:rPr lang="en-US" sz="2000" b="1" i="0" dirty="0">
                <a:effectLst/>
                <a:latin typeface="TimesTen-Bold"/>
              </a:rPr>
              <a:t>timer objects</a:t>
            </a:r>
            <a:r>
              <a:rPr lang="en-US" sz="2000" dirty="0"/>
              <a:t> </a:t>
            </a:r>
          </a:p>
          <a:p>
            <a:pPr>
              <a:lnSpc>
                <a:spcPct val="100000"/>
              </a:lnSpc>
            </a:pPr>
            <a:r>
              <a:rPr lang="en-US" sz="2000" b="1" i="0" dirty="0">
                <a:effectLst/>
                <a:latin typeface="TimesTen-Bold"/>
              </a:rPr>
              <a:t>Application logic object</a:t>
            </a:r>
            <a:r>
              <a:rPr lang="en-US" sz="2000" dirty="0"/>
              <a:t> </a:t>
            </a:r>
            <a:r>
              <a:rPr lang="en-US" sz="2000" b="0" i="0" dirty="0">
                <a:effectLst/>
                <a:latin typeface="TimesTen-Roman"/>
              </a:rPr>
              <a:t>are usually </a:t>
            </a:r>
            <a:r>
              <a:rPr lang="en-US" sz="2000" b="1" i="0" dirty="0">
                <a:effectLst/>
                <a:latin typeface="TimesTen-Bold"/>
              </a:rPr>
              <a:t>business logic </a:t>
            </a:r>
            <a:r>
              <a:rPr lang="en-US" sz="2000" b="1" dirty="0">
                <a:latin typeface="TimesTen-Bold"/>
              </a:rPr>
              <a:t>objects, algorithm objects </a:t>
            </a:r>
            <a:br>
              <a:rPr lang="en-US" sz="2000" b="1" dirty="0">
                <a:latin typeface="TimesTen-Bold"/>
              </a:rPr>
            </a:br>
            <a:r>
              <a:rPr lang="en-US" sz="2000" b="1" dirty="0">
                <a:latin typeface="TimesTen-Bold"/>
              </a:rPr>
              <a:t>, serv</a:t>
            </a:r>
            <a:r>
              <a:rPr lang="en-US" sz="2000" b="1" i="0" dirty="0">
                <a:effectLst/>
                <a:latin typeface="TimesTen-Bold"/>
              </a:rPr>
              <a:t>ice objects.</a:t>
            </a:r>
            <a:r>
              <a:rPr lang="en-US" sz="2000" dirty="0"/>
              <a:t/>
            </a:r>
            <a:br>
              <a:rPr lang="en-US" sz="2000" dirty="0"/>
            </a:br>
            <a:r>
              <a:rPr lang="en-US" sz="2000" dirty="0"/>
              <a:t/>
            </a:r>
            <a:br>
              <a:rPr lang="en-US" sz="2000" dirty="0"/>
            </a:br>
            <a:r>
              <a:rPr lang="en-US" sz="2000" dirty="0"/>
              <a:t/>
            </a:r>
            <a:br>
              <a:rPr lang="en-US" sz="2000" dirty="0"/>
            </a:br>
            <a:r>
              <a:rPr lang="en-US" sz="2000" dirty="0"/>
              <a:t/>
            </a:r>
            <a:br>
              <a:rPr lang="en-US" sz="2000" dirty="0"/>
            </a:br>
            <a:r>
              <a:rPr lang="en-US" sz="2000" b="1" dirty="0"/>
              <a:t/>
            </a:r>
            <a:br>
              <a:rPr lang="en-US" sz="2000" b="1" dirty="0"/>
            </a:br>
            <a:r>
              <a:rPr lang="en-US" sz="2000" dirty="0"/>
              <a:t/>
            </a:r>
            <a:br>
              <a:rPr lang="en-US" sz="2000" dirty="0"/>
            </a:br>
            <a:endParaRPr lang="en-US" sz="2000" dirty="0">
              <a:latin typeface="TimesTen-Roman"/>
            </a:endParaRPr>
          </a:p>
        </p:txBody>
      </p:sp>
    </p:spTree>
    <p:extLst>
      <p:ext uri="{BB962C8B-B14F-4D97-AF65-F5344CB8AC3E}">
        <p14:creationId xmlns:p14="http://schemas.microsoft.com/office/powerpoint/2010/main" val="27499373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982738" cy="1325563"/>
          </a:xfrm>
        </p:spPr>
        <p:txBody>
          <a:bodyPr>
            <a:normAutofit fontScale="90000"/>
          </a:bodyPr>
          <a:lstStyle/>
          <a:p>
            <a:r>
              <a:rPr lang="en-US" sz="5400" dirty="0"/>
              <a:t>4. External classes and software boundary classes </a:t>
            </a:r>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838199" y="1825625"/>
            <a:ext cx="10982739" cy="4351338"/>
          </a:xfrm>
        </p:spPr>
        <p:txBody>
          <a:bodyPr>
            <a:noAutofit/>
          </a:bodyPr>
          <a:lstStyle/>
          <a:p>
            <a:pPr>
              <a:lnSpc>
                <a:spcPct val="100000"/>
              </a:lnSpc>
              <a:buFont typeface="Wingdings" panose="05000000000000000000" pitchFamily="2" charset="2"/>
              <a:buChar char="v"/>
            </a:pPr>
            <a:r>
              <a:rPr lang="en-US" sz="2000" b="1" dirty="0">
                <a:latin typeface="TimesTen-Roman"/>
              </a:rPr>
              <a:t>E</a:t>
            </a:r>
            <a:r>
              <a:rPr lang="en-US" sz="2000" b="1" i="0" dirty="0">
                <a:effectLst/>
                <a:latin typeface="TimesTen-Roman"/>
              </a:rPr>
              <a:t>xternal classes </a:t>
            </a:r>
            <a:r>
              <a:rPr lang="en-US" sz="2000" b="0" i="0" dirty="0">
                <a:effectLst/>
                <a:latin typeface="TimesTen-Roman"/>
              </a:rPr>
              <a:t>are classes that are </a:t>
            </a:r>
            <a:r>
              <a:rPr lang="en-US" sz="2000" b="1" i="0" dirty="0">
                <a:effectLst/>
                <a:latin typeface="TimesTen-Roman"/>
              </a:rPr>
              <a:t>outside</a:t>
            </a:r>
            <a:r>
              <a:rPr lang="en-US" sz="2000" b="0" i="0" dirty="0">
                <a:effectLst/>
                <a:latin typeface="TimesTen-Roman"/>
              </a:rPr>
              <a:t> the software system and that interface to the system.  Boundary classes are classes </a:t>
            </a:r>
            <a:r>
              <a:rPr lang="en-US" sz="2000" b="1" i="0" dirty="0">
                <a:effectLst/>
                <a:latin typeface="TimesTen-Roman"/>
              </a:rPr>
              <a:t>inside</a:t>
            </a:r>
            <a:r>
              <a:rPr lang="en-US" sz="2000" b="0" i="0" dirty="0">
                <a:effectLst/>
                <a:latin typeface="TimesTen-Roman"/>
              </a:rPr>
              <a:t> the system that interface to and communicate with the external classes. To help </a:t>
            </a:r>
            <a:r>
              <a:rPr lang="en-US" sz="2000" b="1" i="0" dirty="0">
                <a:effectLst/>
                <a:latin typeface="TimesTen-Roman"/>
              </a:rPr>
              <a:t>determine</a:t>
            </a:r>
            <a:r>
              <a:rPr lang="en-US" sz="2000" b="0" i="0" dirty="0">
                <a:effectLst/>
                <a:latin typeface="TimesTen-Roman"/>
              </a:rPr>
              <a:t> the </a:t>
            </a:r>
            <a:r>
              <a:rPr lang="en-US" sz="2000" b="1" i="0" dirty="0">
                <a:effectLst/>
                <a:latin typeface="TimesTen-Roman"/>
              </a:rPr>
              <a:t>boundary classes </a:t>
            </a:r>
            <a:r>
              <a:rPr lang="en-US" sz="2000" b="0" i="0" dirty="0">
                <a:effectLst/>
                <a:latin typeface="TimesTen-Roman"/>
              </a:rPr>
              <a:t>in the system, it is necessary to consider the external classes to which they are connected. External classes interface to software boundary classes as follows:</a:t>
            </a:r>
            <a:r>
              <a:rPr lang="en-US" sz="2000" dirty="0"/>
              <a:t> </a:t>
            </a:r>
          </a:p>
          <a:p>
            <a:pPr lvl="1">
              <a:lnSpc>
                <a:spcPct val="100000"/>
              </a:lnSpc>
            </a:pPr>
            <a:r>
              <a:rPr lang="en-US" sz="2000" b="0" i="0" dirty="0">
                <a:effectLst/>
                <a:latin typeface="TimesTen-Roman"/>
              </a:rPr>
              <a:t>An </a:t>
            </a:r>
            <a:r>
              <a:rPr lang="en-US" sz="2000" b="1" i="0" dirty="0">
                <a:effectLst/>
                <a:latin typeface="TimesTen-Bold"/>
              </a:rPr>
              <a:t>external user class </a:t>
            </a:r>
            <a:r>
              <a:rPr lang="en-US" sz="2000" b="0" i="0" dirty="0">
                <a:effectLst/>
                <a:latin typeface="TimesTen-Roman"/>
              </a:rPr>
              <a:t>interfaces to and interacts with a </a:t>
            </a:r>
            <a:r>
              <a:rPr lang="en-US" sz="2000" b="1" i="0" dirty="0">
                <a:effectLst/>
                <a:latin typeface="TimesTen-Bold"/>
              </a:rPr>
              <a:t>user interaction class</a:t>
            </a:r>
            <a:r>
              <a:rPr lang="en-US" sz="2000" b="0" i="0" dirty="0">
                <a:effectLst/>
                <a:latin typeface="TimesTen-Roman"/>
              </a:rPr>
              <a:t>.</a:t>
            </a:r>
            <a:endParaRPr lang="en-US" sz="2000" dirty="0">
              <a:latin typeface="TimesTen-Roman"/>
            </a:endParaRPr>
          </a:p>
          <a:p>
            <a:pPr lvl="1">
              <a:lnSpc>
                <a:spcPct val="100000"/>
              </a:lnSpc>
            </a:pPr>
            <a:r>
              <a:rPr lang="en-US" sz="2000" b="0" i="0" dirty="0">
                <a:effectLst/>
                <a:latin typeface="TimesTen-Roman"/>
              </a:rPr>
              <a:t>An </a:t>
            </a:r>
            <a:r>
              <a:rPr lang="en-US" sz="2000" b="1" i="0" dirty="0">
                <a:effectLst/>
                <a:latin typeface="TimesTen-Bold"/>
              </a:rPr>
              <a:t>external system class </a:t>
            </a:r>
            <a:r>
              <a:rPr lang="en-US" sz="2000" b="0" i="0" dirty="0">
                <a:effectLst/>
                <a:latin typeface="TimesTen-Roman"/>
              </a:rPr>
              <a:t>interfaces to and communicates with a </a:t>
            </a:r>
            <a:r>
              <a:rPr lang="en-US" sz="2000" b="1" i="0" dirty="0">
                <a:effectLst/>
                <a:latin typeface="TimesTen-Bold"/>
              </a:rPr>
              <a:t>proxy class</a:t>
            </a:r>
            <a:r>
              <a:rPr lang="en-US" sz="2000" b="0" i="0" dirty="0">
                <a:effectLst/>
                <a:latin typeface="TimesTen-Roman"/>
              </a:rPr>
              <a:t>.</a:t>
            </a:r>
            <a:endParaRPr lang="en-US" sz="2000" dirty="0">
              <a:latin typeface="TimesTen-Roman"/>
            </a:endParaRPr>
          </a:p>
          <a:p>
            <a:pPr lvl="1">
              <a:lnSpc>
                <a:spcPct val="100000"/>
              </a:lnSpc>
            </a:pPr>
            <a:r>
              <a:rPr lang="en-US" sz="2000" b="0" i="0" dirty="0">
                <a:effectLst/>
                <a:latin typeface="TimesTen-Roman"/>
              </a:rPr>
              <a:t>An </a:t>
            </a:r>
            <a:r>
              <a:rPr lang="en-US" sz="2000" b="1" i="0" dirty="0">
                <a:effectLst/>
                <a:latin typeface="TimesTen-Bold"/>
              </a:rPr>
              <a:t>external device class </a:t>
            </a:r>
            <a:r>
              <a:rPr lang="en-US" sz="2000" b="0" i="0" dirty="0">
                <a:effectLst/>
                <a:latin typeface="TimesTen-Roman"/>
              </a:rPr>
              <a:t>provides input to and/or receives output from a </a:t>
            </a:r>
            <a:r>
              <a:rPr lang="en-US" sz="2000" b="1" i="0" dirty="0">
                <a:effectLst/>
                <a:latin typeface="TimesTen-Bold"/>
              </a:rPr>
              <a:t>device I/O boundary class</a:t>
            </a:r>
            <a:r>
              <a:rPr lang="en-US" sz="2000" b="0" i="0" dirty="0">
                <a:effectLst/>
                <a:latin typeface="TimesTen-Roman"/>
              </a:rPr>
              <a:t>. Continuing with this classification:</a:t>
            </a:r>
          </a:p>
          <a:p>
            <a:pPr lvl="2">
              <a:lnSpc>
                <a:spcPct val="100000"/>
              </a:lnSpc>
            </a:pPr>
            <a:r>
              <a:rPr lang="en-US" b="0" i="0" dirty="0">
                <a:effectLst/>
                <a:latin typeface="TimesTen-Roman"/>
              </a:rPr>
              <a:t>An </a:t>
            </a:r>
            <a:r>
              <a:rPr lang="en-US" b="1" i="0" dirty="0">
                <a:effectLst/>
                <a:latin typeface="TimesTen-Bold"/>
              </a:rPr>
              <a:t>external input device class </a:t>
            </a:r>
            <a:r>
              <a:rPr lang="en-US" b="0" i="0" dirty="0">
                <a:effectLst/>
                <a:latin typeface="TimesTen-Roman"/>
              </a:rPr>
              <a:t>provides input to an </a:t>
            </a:r>
            <a:r>
              <a:rPr lang="en-US" b="1" i="0" dirty="0">
                <a:effectLst/>
                <a:latin typeface="TimesTen-Bold"/>
              </a:rPr>
              <a:t>input class.</a:t>
            </a:r>
          </a:p>
          <a:p>
            <a:pPr lvl="2">
              <a:lnSpc>
                <a:spcPct val="100000"/>
              </a:lnSpc>
            </a:pPr>
            <a:r>
              <a:rPr lang="en-US" b="0" i="0" dirty="0">
                <a:effectLst/>
                <a:latin typeface="TimesTen-Roman"/>
              </a:rPr>
              <a:t>An </a:t>
            </a:r>
            <a:r>
              <a:rPr lang="en-US" b="1" i="0" dirty="0">
                <a:effectLst/>
                <a:latin typeface="TimesTen-Bold"/>
              </a:rPr>
              <a:t>external output device class </a:t>
            </a:r>
            <a:r>
              <a:rPr lang="en-US" b="0" i="0" dirty="0">
                <a:effectLst/>
                <a:latin typeface="TimesTen-Roman"/>
              </a:rPr>
              <a:t>receives output from an </a:t>
            </a:r>
            <a:r>
              <a:rPr lang="en-US" b="1" i="0" dirty="0">
                <a:effectLst/>
                <a:latin typeface="TimesTen-Bold"/>
              </a:rPr>
              <a:t>output class.</a:t>
            </a:r>
          </a:p>
          <a:p>
            <a:pPr lvl="2">
              <a:lnSpc>
                <a:spcPct val="100000"/>
              </a:lnSpc>
            </a:pPr>
            <a:r>
              <a:rPr lang="en-US" b="0" i="0" dirty="0">
                <a:effectLst/>
                <a:latin typeface="TimesTen-Roman"/>
              </a:rPr>
              <a:t>An </a:t>
            </a:r>
            <a:r>
              <a:rPr lang="en-US" b="1" i="0" dirty="0">
                <a:effectLst/>
                <a:latin typeface="TimesTen-Bold"/>
              </a:rPr>
              <a:t>external I/O device class </a:t>
            </a:r>
            <a:r>
              <a:rPr lang="en-US" b="0" i="0" dirty="0">
                <a:effectLst/>
                <a:latin typeface="TimesTen-Roman"/>
              </a:rPr>
              <a:t>provides input to and receives output from an </a:t>
            </a:r>
            <a:r>
              <a:rPr lang="en-US" b="1" i="0" dirty="0">
                <a:effectLst/>
                <a:latin typeface="TimesTen-Bold"/>
              </a:rPr>
              <a:t>I/O class</a:t>
            </a:r>
            <a:r>
              <a:rPr lang="en-US" b="0" i="0" dirty="0">
                <a:effectLst/>
                <a:latin typeface="TimesTen-Roman"/>
              </a:rPr>
              <a:t>.</a:t>
            </a:r>
            <a:endParaRPr lang="en-US" dirty="0">
              <a:latin typeface="TimesTen-Roman"/>
            </a:endParaRPr>
          </a:p>
          <a:p>
            <a:pPr lvl="1">
              <a:lnSpc>
                <a:spcPct val="100000"/>
              </a:lnSpc>
            </a:pPr>
            <a:r>
              <a:rPr lang="en-US" sz="2000" b="0" i="0" dirty="0">
                <a:effectLst/>
                <a:latin typeface="TimesTen-Roman"/>
              </a:rPr>
              <a:t>An </a:t>
            </a:r>
            <a:r>
              <a:rPr lang="en-US" sz="2000" b="1" i="0" dirty="0">
                <a:effectLst/>
                <a:latin typeface="TimesTen-Bold"/>
              </a:rPr>
              <a:t>external timer class </a:t>
            </a:r>
            <a:r>
              <a:rPr lang="en-US" sz="2000" b="0" i="0" dirty="0">
                <a:effectLst/>
                <a:latin typeface="TimesTen-Roman"/>
              </a:rPr>
              <a:t>signals to a </a:t>
            </a:r>
            <a:r>
              <a:rPr lang="en-US" sz="2000" b="1" i="0" dirty="0">
                <a:effectLst/>
                <a:latin typeface="TimesTen-Bold"/>
              </a:rPr>
              <a:t>software timer class</a:t>
            </a:r>
            <a:r>
              <a:rPr lang="en-US" sz="2000" dirty="0"/>
              <a:t> </a:t>
            </a:r>
            <a:br>
              <a:rPr lang="en-US" sz="2000" dirty="0"/>
            </a:br>
            <a:r>
              <a:rPr lang="en-US" sz="2000" dirty="0"/>
              <a:t/>
            </a:r>
            <a:br>
              <a:rPr lang="en-US" sz="2000" dirty="0"/>
            </a:br>
            <a:endParaRPr lang="en-US" sz="2000" dirty="0">
              <a:latin typeface="TimesTen-Roman"/>
            </a:endParaRPr>
          </a:p>
        </p:txBody>
      </p:sp>
    </p:spTree>
    <p:extLst>
      <p:ext uri="{BB962C8B-B14F-4D97-AF65-F5344CB8AC3E}">
        <p14:creationId xmlns:p14="http://schemas.microsoft.com/office/powerpoint/2010/main" val="799976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982738" cy="1325563"/>
          </a:xfrm>
        </p:spPr>
        <p:txBody>
          <a:bodyPr>
            <a:normAutofit/>
          </a:bodyPr>
          <a:lstStyle/>
          <a:p>
            <a:r>
              <a:rPr lang="en-US" sz="5400" dirty="0"/>
              <a:t>5. Boundary classes and objects </a:t>
            </a:r>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838199" y="1825625"/>
            <a:ext cx="10982739" cy="4351338"/>
          </a:xfrm>
        </p:spPr>
        <p:txBody>
          <a:bodyPr>
            <a:noAutofit/>
          </a:bodyPr>
          <a:lstStyle/>
          <a:p>
            <a:pPr>
              <a:lnSpc>
                <a:spcPct val="100000"/>
              </a:lnSpc>
            </a:pPr>
            <a:r>
              <a:rPr lang="en-US" sz="2200" b="0" i="0" dirty="0">
                <a:effectLst/>
                <a:latin typeface="TimesTen-Roman"/>
              </a:rPr>
              <a:t>A </a:t>
            </a:r>
            <a:r>
              <a:rPr lang="en-US" sz="2200" b="1" i="0" dirty="0">
                <a:effectLst/>
                <a:latin typeface="TimesTen-Bold"/>
              </a:rPr>
              <a:t>user interaction object </a:t>
            </a:r>
            <a:r>
              <a:rPr lang="en-US" sz="2200" b="0" i="0" dirty="0">
                <a:effectLst/>
                <a:latin typeface="TimesTen-Roman"/>
              </a:rPr>
              <a:t>communicates directly with the human user, receiving input from the user and providing output to the user via standard I/O devices such as the keyboard, visual </a:t>
            </a:r>
            <a:r>
              <a:rPr lang="en-US" sz="2200" dirty="0">
                <a:latin typeface="TimesTen-Roman"/>
              </a:rPr>
              <a:t>display, and mouse. This object is depicted with the «user interaction» stereotype. </a:t>
            </a:r>
            <a:br>
              <a:rPr lang="en-US" sz="2200" dirty="0">
                <a:latin typeface="TimesTen-Roman"/>
              </a:rPr>
            </a:br>
            <a:r>
              <a:rPr lang="en-US" sz="2200" dirty="0"/>
              <a:t/>
            </a:r>
            <a:br>
              <a:rPr lang="en-US" sz="2200" dirty="0"/>
            </a:br>
            <a:r>
              <a:rPr lang="en-US" sz="2200" dirty="0"/>
              <a:t/>
            </a:r>
            <a:br>
              <a:rPr lang="en-US" sz="2200" dirty="0"/>
            </a:br>
            <a:r>
              <a:rPr lang="en-US" sz="2200" dirty="0"/>
              <a:t/>
            </a:r>
            <a:br>
              <a:rPr lang="en-US" sz="2200" dirty="0"/>
            </a:br>
            <a:endParaRPr lang="en-US" sz="2200" dirty="0">
              <a:latin typeface="TimesTen-Roman"/>
            </a:endParaRPr>
          </a:p>
        </p:txBody>
      </p:sp>
      <p:pic>
        <p:nvPicPr>
          <p:cNvPr id="5" name="Picture 4">
            <a:extLst>
              <a:ext uri="{FF2B5EF4-FFF2-40B4-BE49-F238E27FC236}">
                <a16:creationId xmlns:a16="http://schemas.microsoft.com/office/drawing/2014/main" id="{AF49C813-27E5-0EB7-A70C-D13F6902A282}"/>
              </a:ext>
            </a:extLst>
          </p:cNvPr>
          <p:cNvPicPr>
            <a:picLocks noChangeAspect="1"/>
          </p:cNvPicPr>
          <p:nvPr/>
        </p:nvPicPr>
        <p:blipFill>
          <a:blip r:embed="rId3"/>
          <a:stretch>
            <a:fillRect/>
          </a:stretch>
        </p:blipFill>
        <p:spPr>
          <a:xfrm>
            <a:off x="2984563" y="3368061"/>
            <a:ext cx="6219825" cy="3352800"/>
          </a:xfrm>
          <a:prstGeom prst="rect">
            <a:avLst/>
          </a:prstGeom>
        </p:spPr>
      </p:pic>
    </p:spTree>
    <p:extLst>
      <p:ext uri="{BB962C8B-B14F-4D97-AF65-F5344CB8AC3E}">
        <p14:creationId xmlns:p14="http://schemas.microsoft.com/office/powerpoint/2010/main" val="38471118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982738" cy="1325563"/>
          </a:xfrm>
        </p:spPr>
        <p:txBody>
          <a:bodyPr>
            <a:normAutofit/>
          </a:bodyPr>
          <a:lstStyle/>
          <a:p>
            <a:r>
              <a:rPr lang="en-US" sz="5400" dirty="0"/>
              <a:t>5. Boundary classes and objects </a:t>
            </a:r>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838199" y="1825625"/>
            <a:ext cx="10982739" cy="4351338"/>
          </a:xfrm>
        </p:spPr>
        <p:txBody>
          <a:bodyPr>
            <a:noAutofit/>
          </a:bodyPr>
          <a:lstStyle/>
          <a:p>
            <a:pPr>
              <a:lnSpc>
                <a:spcPct val="100000"/>
              </a:lnSpc>
            </a:pPr>
            <a:r>
              <a:rPr lang="en-US" sz="2200" b="0" i="0" dirty="0">
                <a:effectLst/>
                <a:latin typeface="TimesTen-Roman"/>
              </a:rPr>
              <a:t>A </a:t>
            </a:r>
            <a:r>
              <a:rPr lang="en-US" sz="2200" b="1" i="0" dirty="0">
                <a:effectLst/>
                <a:latin typeface="TimesTen-Bold"/>
              </a:rPr>
              <a:t>proxy object </a:t>
            </a:r>
            <a:r>
              <a:rPr lang="en-US" sz="2200" b="0" i="0" dirty="0">
                <a:effectLst/>
                <a:latin typeface="TimesTen-Roman"/>
              </a:rPr>
              <a:t>interfaces to and communicates with an external system. The proxy object is the local representative of the external system and hides the details of “how” to communicate with the external system</a:t>
            </a:r>
            <a:r>
              <a:rPr lang="en-US" sz="2200" dirty="0"/>
              <a:t> </a:t>
            </a:r>
            <a:br>
              <a:rPr lang="en-US" sz="2200" dirty="0"/>
            </a:br>
            <a:r>
              <a:rPr lang="en-US" sz="2200" dirty="0">
                <a:latin typeface="TimesTen-Roman"/>
              </a:rPr>
              <a:t/>
            </a:r>
            <a:br>
              <a:rPr lang="en-US" sz="2200" dirty="0">
                <a:latin typeface="TimesTen-Roman"/>
              </a:rPr>
            </a:br>
            <a:r>
              <a:rPr lang="en-US" sz="2200" dirty="0"/>
              <a:t/>
            </a:r>
            <a:br>
              <a:rPr lang="en-US" sz="2200" dirty="0"/>
            </a:br>
            <a:r>
              <a:rPr lang="en-US" sz="2200" dirty="0"/>
              <a:t/>
            </a:r>
            <a:br>
              <a:rPr lang="en-US" sz="2200" dirty="0"/>
            </a:br>
            <a:r>
              <a:rPr lang="en-US" sz="2200" dirty="0"/>
              <a:t/>
            </a:r>
            <a:br>
              <a:rPr lang="en-US" sz="2200" dirty="0"/>
            </a:br>
            <a:endParaRPr lang="en-US" sz="2200" dirty="0">
              <a:latin typeface="TimesTen-Roman"/>
            </a:endParaRPr>
          </a:p>
        </p:txBody>
      </p:sp>
      <p:pic>
        <p:nvPicPr>
          <p:cNvPr id="6" name="Picture 5">
            <a:extLst>
              <a:ext uri="{FF2B5EF4-FFF2-40B4-BE49-F238E27FC236}">
                <a16:creationId xmlns:a16="http://schemas.microsoft.com/office/drawing/2014/main" id="{1D9F8F99-567B-EBF4-AFF2-1923D8834BA0}"/>
              </a:ext>
            </a:extLst>
          </p:cNvPr>
          <p:cNvPicPr>
            <a:picLocks noChangeAspect="1"/>
          </p:cNvPicPr>
          <p:nvPr/>
        </p:nvPicPr>
        <p:blipFill>
          <a:blip r:embed="rId3"/>
          <a:stretch>
            <a:fillRect/>
          </a:stretch>
        </p:blipFill>
        <p:spPr>
          <a:xfrm>
            <a:off x="4708335" y="2906169"/>
            <a:ext cx="6101987" cy="3951831"/>
          </a:xfrm>
          <a:prstGeom prst="rect">
            <a:avLst/>
          </a:prstGeom>
        </p:spPr>
      </p:pic>
    </p:spTree>
    <p:extLst>
      <p:ext uri="{BB962C8B-B14F-4D97-AF65-F5344CB8AC3E}">
        <p14:creationId xmlns:p14="http://schemas.microsoft.com/office/powerpoint/2010/main" val="16189921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30577</TotalTime>
  <Words>1234</Words>
  <Application>Microsoft Office PowerPoint</Application>
  <PresentationFormat>Widescreen</PresentationFormat>
  <Paragraphs>85</Paragraphs>
  <Slides>19</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FranklinGothic-Demi</vt:lpstr>
      <vt:lpstr>TimesTen-Bold</vt:lpstr>
      <vt:lpstr>TimesTen-Roman</vt:lpstr>
      <vt:lpstr>Wingdings</vt:lpstr>
      <vt:lpstr>Office Theme</vt:lpstr>
      <vt:lpstr>Chapter 8: Object and Class Structuring </vt:lpstr>
      <vt:lpstr>Introduction</vt:lpstr>
      <vt:lpstr>Contents</vt:lpstr>
      <vt:lpstr>1. Object and class structuring criteria </vt:lpstr>
      <vt:lpstr>2. Modeling application classes and objects </vt:lpstr>
      <vt:lpstr>3. Object and class structuring categories </vt:lpstr>
      <vt:lpstr>4. External classes and software boundary classes </vt:lpstr>
      <vt:lpstr>5. Boundary classes and objects </vt:lpstr>
      <vt:lpstr>5. Boundary classes and objects </vt:lpstr>
      <vt:lpstr>5. Boundary classes and objects </vt:lpstr>
      <vt:lpstr>5. Boundary classes and objects </vt:lpstr>
      <vt:lpstr>6. Entity classes and objects </vt:lpstr>
      <vt:lpstr>7. Control classes and objects      </vt:lpstr>
      <vt:lpstr>7. Control classes and objects      Coordinator object</vt:lpstr>
      <vt:lpstr>7. Control classes and objects      State-dependent control object </vt:lpstr>
      <vt:lpstr>7. Control classes and objects      Timer object </vt:lpstr>
      <vt:lpstr>8. Application logic classes and objects     Business logic object  </vt:lpstr>
      <vt:lpstr>8. Application logic classes and objects     Algorithm object  </vt:lpstr>
      <vt:lpstr>8. Application logic classes and objects     Service object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Hue Chu Thi Minh</dc:creator>
  <cp:lastModifiedBy>Khiem Ngo Tuan</cp:lastModifiedBy>
  <cp:revision>353</cp:revision>
  <dcterms:created xsi:type="dcterms:W3CDTF">2023-08-12T02:23:53Z</dcterms:created>
  <dcterms:modified xsi:type="dcterms:W3CDTF">2024-09-18T12:11:11Z</dcterms:modified>
</cp:coreProperties>
</file>