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27"/>
  </p:notesMasterIdLst>
  <p:sldIdLst>
    <p:sldId id="256" r:id="rId2"/>
    <p:sldId id="473" r:id="rId3"/>
    <p:sldId id="277" r:id="rId4"/>
    <p:sldId id="458" r:id="rId5"/>
    <p:sldId id="488" r:id="rId6"/>
    <p:sldId id="489" r:id="rId7"/>
    <p:sldId id="491" r:id="rId8"/>
    <p:sldId id="492" r:id="rId9"/>
    <p:sldId id="477" r:id="rId10"/>
    <p:sldId id="479" r:id="rId11"/>
    <p:sldId id="493" r:id="rId12"/>
    <p:sldId id="481" r:id="rId13"/>
    <p:sldId id="482" r:id="rId14"/>
    <p:sldId id="483" r:id="rId15"/>
    <p:sldId id="503" r:id="rId16"/>
    <p:sldId id="504" r:id="rId17"/>
    <p:sldId id="506" r:id="rId18"/>
    <p:sldId id="505" r:id="rId19"/>
    <p:sldId id="496" r:id="rId20"/>
    <p:sldId id="497" r:id="rId21"/>
    <p:sldId id="498" r:id="rId22"/>
    <p:sldId id="499" r:id="rId23"/>
    <p:sldId id="500" r:id="rId24"/>
    <p:sldId id="501" r:id="rId25"/>
    <p:sldId id="5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901" autoAdjust="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AEC78-EA06-487F-AA6D-B4392BF7C91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7AB525-D5ED-452A-BC1A-58AA39D1AB67}">
      <dgm:prSet custT="1"/>
      <dgm:spPr/>
      <dgm:t>
        <a:bodyPr/>
        <a:lstStyle/>
        <a:p>
          <a:r>
            <a:rPr lang="en-US" sz="2200" b="0" i="0" dirty="0"/>
            <a:t>1. </a:t>
          </a:r>
          <a:r>
            <a:rPr lang="en-US" sz="2200" dirty="0"/>
            <a:t>Object interaction modeling </a:t>
          </a:r>
        </a:p>
      </dgm:t>
    </dgm:pt>
    <dgm:pt modelId="{B5E302ED-C72E-40AD-A4C6-58889DD0359E}" type="parTrans" cxnId="{AC0DBA64-5B0A-4004-B412-CF576C89A831}">
      <dgm:prSet/>
      <dgm:spPr/>
      <dgm:t>
        <a:bodyPr/>
        <a:lstStyle/>
        <a:p>
          <a:endParaRPr lang="en-US"/>
        </a:p>
      </dgm:t>
    </dgm:pt>
    <dgm:pt modelId="{019C8D13-EDEB-4D40-B886-B591A475BAF1}" type="sibTrans" cxnId="{AC0DBA64-5B0A-4004-B412-CF576C89A831}">
      <dgm:prSet/>
      <dgm:spPr/>
      <dgm:t>
        <a:bodyPr/>
        <a:lstStyle/>
        <a:p>
          <a:endParaRPr lang="en-US"/>
        </a:p>
      </dgm:t>
    </dgm:pt>
    <dgm:pt modelId="{4F2126F1-A16F-4056-B527-DA63A892EDAC}">
      <dgm:prSet custT="1"/>
      <dgm:spPr/>
      <dgm:t>
        <a:bodyPr/>
        <a:lstStyle/>
        <a:p>
          <a:r>
            <a:rPr lang="en-US" sz="2200" b="0" i="0" dirty="0"/>
            <a:t>2. </a:t>
          </a:r>
          <a:r>
            <a:rPr lang="en-US" sz="2200" dirty="0">
              <a:latin typeface="TimesTen-Roman"/>
            </a:rPr>
            <a:t>Dynamic interaction modeling </a:t>
          </a:r>
          <a:endParaRPr lang="en-US" sz="2200" dirty="0"/>
        </a:p>
      </dgm:t>
    </dgm:pt>
    <dgm:pt modelId="{036F70A8-FB44-4735-9543-E5AB3A87C0AC}" type="parTrans" cxnId="{2522A870-53F0-4FD7-9BED-29DC049B67BD}">
      <dgm:prSet/>
      <dgm:spPr/>
      <dgm:t>
        <a:bodyPr/>
        <a:lstStyle/>
        <a:p>
          <a:endParaRPr lang="en-US"/>
        </a:p>
      </dgm:t>
    </dgm:pt>
    <dgm:pt modelId="{BBE73097-7985-4D11-9F4B-CDFEA143EF11}" type="sibTrans" cxnId="{2522A870-53F0-4FD7-9BED-29DC049B67BD}">
      <dgm:prSet/>
      <dgm:spPr/>
      <dgm:t>
        <a:bodyPr/>
        <a:lstStyle/>
        <a:p>
          <a:endParaRPr lang="en-US"/>
        </a:p>
      </dgm:t>
    </dgm:pt>
    <dgm:pt modelId="{2EDBACB7-D8A7-4F56-B205-0DBB5B394AC3}">
      <dgm:prSet custT="1"/>
      <dgm:spPr/>
      <dgm:t>
        <a:bodyPr/>
        <a:lstStyle/>
        <a:p>
          <a:r>
            <a:rPr lang="en-US" sz="2200" b="0" i="0" dirty="0"/>
            <a:t>3. </a:t>
          </a:r>
          <a:r>
            <a:rPr lang="en-US" sz="2200" b="0" i="0"/>
            <a:t>Example</a:t>
          </a:r>
          <a:endParaRPr lang="en-US" sz="2200" dirty="0"/>
        </a:p>
      </dgm:t>
    </dgm:pt>
    <dgm:pt modelId="{FFC21380-A2D1-4B84-A8A4-A99CCA3764B9}" type="parTrans" cxnId="{ECFCB614-CB06-4D84-825D-744DFFB52DFE}">
      <dgm:prSet/>
      <dgm:spPr/>
      <dgm:t>
        <a:bodyPr/>
        <a:lstStyle/>
        <a:p>
          <a:endParaRPr lang="en-US"/>
        </a:p>
      </dgm:t>
    </dgm:pt>
    <dgm:pt modelId="{EFF1181C-B09B-4743-A24F-43E1C330CCFF}" type="sibTrans" cxnId="{ECFCB614-CB06-4D84-825D-744DFFB52DFE}">
      <dgm:prSet/>
      <dgm:spPr/>
      <dgm:t>
        <a:bodyPr/>
        <a:lstStyle/>
        <a:p>
          <a:endParaRPr lang="en-US"/>
        </a:p>
      </dgm:t>
    </dgm:pt>
    <dgm:pt modelId="{F49BA799-0080-476F-8501-1D0B9AC9017C}" type="pres">
      <dgm:prSet presAssocID="{9F2AEC78-EA06-487F-AA6D-B4392BF7C915}" presName="diagram" presStyleCnt="0">
        <dgm:presLayoutVars>
          <dgm:dir/>
          <dgm:resizeHandles val="exact"/>
        </dgm:presLayoutVars>
      </dgm:prSet>
      <dgm:spPr/>
      <dgm:t>
        <a:bodyPr/>
        <a:lstStyle/>
        <a:p>
          <a:endParaRPr lang="en-US"/>
        </a:p>
      </dgm:t>
    </dgm:pt>
    <dgm:pt modelId="{DC103277-8F2C-41D1-8818-92E888D902B2}" type="pres">
      <dgm:prSet presAssocID="{2C7AB525-D5ED-452A-BC1A-58AA39D1AB67}" presName="node" presStyleLbl="node1" presStyleIdx="0" presStyleCnt="3">
        <dgm:presLayoutVars>
          <dgm:bulletEnabled val="1"/>
        </dgm:presLayoutVars>
      </dgm:prSet>
      <dgm:spPr/>
      <dgm:t>
        <a:bodyPr/>
        <a:lstStyle/>
        <a:p>
          <a:endParaRPr lang="en-US"/>
        </a:p>
      </dgm:t>
    </dgm:pt>
    <dgm:pt modelId="{8223B783-41D7-4B28-9664-4DA45EBC89E0}" type="pres">
      <dgm:prSet presAssocID="{019C8D13-EDEB-4D40-B886-B591A475BAF1}" presName="sibTrans" presStyleCnt="0"/>
      <dgm:spPr/>
    </dgm:pt>
    <dgm:pt modelId="{DCF7B8AE-F253-4C8F-BDFA-877304866C30}" type="pres">
      <dgm:prSet presAssocID="{4F2126F1-A16F-4056-B527-DA63A892EDAC}" presName="node" presStyleLbl="node1" presStyleIdx="1" presStyleCnt="3">
        <dgm:presLayoutVars>
          <dgm:bulletEnabled val="1"/>
        </dgm:presLayoutVars>
      </dgm:prSet>
      <dgm:spPr/>
      <dgm:t>
        <a:bodyPr/>
        <a:lstStyle/>
        <a:p>
          <a:endParaRPr lang="en-US"/>
        </a:p>
      </dgm:t>
    </dgm:pt>
    <dgm:pt modelId="{6D254CCF-DFEC-4C73-B88E-C31F1AC460F6}" type="pres">
      <dgm:prSet presAssocID="{BBE73097-7985-4D11-9F4B-CDFEA143EF11}" presName="sibTrans" presStyleCnt="0"/>
      <dgm:spPr/>
    </dgm:pt>
    <dgm:pt modelId="{9D175733-9235-41CF-B838-973FE8793F96}" type="pres">
      <dgm:prSet presAssocID="{2EDBACB7-D8A7-4F56-B205-0DBB5B394AC3}" presName="node" presStyleLbl="node1" presStyleIdx="2" presStyleCnt="3">
        <dgm:presLayoutVars>
          <dgm:bulletEnabled val="1"/>
        </dgm:presLayoutVars>
      </dgm:prSet>
      <dgm:spPr/>
      <dgm:t>
        <a:bodyPr/>
        <a:lstStyle/>
        <a:p>
          <a:endParaRPr lang="en-US"/>
        </a:p>
      </dgm:t>
    </dgm:pt>
  </dgm:ptLst>
  <dgm:cxnLst>
    <dgm:cxn modelId="{01834EE9-49CD-4A90-B9B8-4C90B94D3CF0}" type="presOf" srcId="{2EDBACB7-D8A7-4F56-B205-0DBB5B394AC3}" destId="{9D175733-9235-41CF-B838-973FE8793F96}" srcOrd="0" destOrd="0" presId="urn:microsoft.com/office/officeart/2005/8/layout/default"/>
    <dgm:cxn modelId="{AC0DBA64-5B0A-4004-B412-CF576C89A831}" srcId="{9F2AEC78-EA06-487F-AA6D-B4392BF7C915}" destId="{2C7AB525-D5ED-452A-BC1A-58AA39D1AB67}" srcOrd="0" destOrd="0" parTransId="{B5E302ED-C72E-40AD-A4C6-58889DD0359E}" sibTransId="{019C8D13-EDEB-4D40-B886-B591A475BAF1}"/>
    <dgm:cxn modelId="{ECFCB614-CB06-4D84-825D-744DFFB52DFE}" srcId="{9F2AEC78-EA06-487F-AA6D-B4392BF7C915}" destId="{2EDBACB7-D8A7-4F56-B205-0DBB5B394AC3}" srcOrd="2" destOrd="0" parTransId="{FFC21380-A2D1-4B84-A8A4-A99CCA3764B9}" sibTransId="{EFF1181C-B09B-4743-A24F-43E1C330CCFF}"/>
    <dgm:cxn modelId="{59ED2AAB-8146-4C5B-812C-72AF4F964004}" type="presOf" srcId="{4F2126F1-A16F-4056-B527-DA63A892EDAC}" destId="{DCF7B8AE-F253-4C8F-BDFA-877304866C30}" srcOrd="0" destOrd="0" presId="urn:microsoft.com/office/officeart/2005/8/layout/default"/>
    <dgm:cxn modelId="{96BDE18B-2CE6-44D9-8CCB-824A963BB0EB}" type="presOf" srcId="{2C7AB525-D5ED-452A-BC1A-58AA39D1AB67}" destId="{DC103277-8F2C-41D1-8818-92E888D902B2}" srcOrd="0" destOrd="0" presId="urn:microsoft.com/office/officeart/2005/8/layout/default"/>
    <dgm:cxn modelId="{2522A870-53F0-4FD7-9BED-29DC049B67BD}" srcId="{9F2AEC78-EA06-487F-AA6D-B4392BF7C915}" destId="{4F2126F1-A16F-4056-B527-DA63A892EDAC}" srcOrd="1" destOrd="0" parTransId="{036F70A8-FB44-4735-9543-E5AB3A87C0AC}" sibTransId="{BBE73097-7985-4D11-9F4B-CDFEA143EF11}"/>
    <dgm:cxn modelId="{35CF9ECA-2D36-4648-82EA-7A7C26D3A37A}" type="presOf" srcId="{9F2AEC78-EA06-487F-AA6D-B4392BF7C915}" destId="{F49BA799-0080-476F-8501-1D0B9AC9017C}" srcOrd="0" destOrd="0" presId="urn:microsoft.com/office/officeart/2005/8/layout/default"/>
    <dgm:cxn modelId="{D0B78910-4494-4927-98D6-62FD22FFED00}" type="presParOf" srcId="{F49BA799-0080-476F-8501-1D0B9AC9017C}" destId="{DC103277-8F2C-41D1-8818-92E888D902B2}" srcOrd="0" destOrd="0" presId="urn:microsoft.com/office/officeart/2005/8/layout/default"/>
    <dgm:cxn modelId="{170AD741-FFAA-4064-9D88-AA4751A92BDB}" type="presParOf" srcId="{F49BA799-0080-476F-8501-1D0B9AC9017C}" destId="{8223B783-41D7-4B28-9664-4DA45EBC89E0}" srcOrd="1" destOrd="0" presId="urn:microsoft.com/office/officeart/2005/8/layout/default"/>
    <dgm:cxn modelId="{316CDEED-D664-4CC6-89CF-E01A10072110}" type="presParOf" srcId="{F49BA799-0080-476F-8501-1D0B9AC9017C}" destId="{DCF7B8AE-F253-4C8F-BDFA-877304866C30}" srcOrd="2" destOrd="0" presId="urn:microsoft.com/office/officeart/2005/8/layout/default"/>
    <dgm:cxn modelId="{3360ACA4-1288-4FE2-90D3-4AECE58986E1}" type="presParOf" srcId="{F49BA799-0080-476F-8501-1D0B9AC9017C}" destId="{6D254CCF-DFEC-4C73-B88E-C31F1AC460F6}" srcOrd="3" destOrd="0" presId="urn:microsoft.com/office/officeart/2005/8/layout/default"/>
    <dgm:cxn modelId="{6E3D0601-47CA-45FF-B3A9-35EE6035F810}" type="presParOf" srcId="{F49BA799-0080-476F-8501-1D0B9AC9017C}" destId="{9D175733-9235-41CF-B838-973FE8793F9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3277-8F2C-41D1-8818-92E888D902B2}">
      <dsp:nvSpPr>
        <dsp:cNvPr id="0" name=""/>
        <dsp:cNvSpPr/>
      </dsp:nvSpPr>
      <dsp:spPr>
        <a:xfrm>
          <a:off x="1742673"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1. </a:t>
          </a:r>
          <a:r>
            <a:rPr lang="en-US" sz="2200" kern="1200" dirty="0"/>
            <a:t>Object interaction modeling </a:t>
          </a:r>
        </a:p>
      </dsp:txBody>
      <dsp:txXfrm>
        <a:off x="1742673" y="241"/>
        <a:ext cx="3347739" cy="2008643"/>
      </dsp:txXfrm>
    </dsp:sp>
    <dsp:sp modelId="{DCF7B8AE-F253-4C8F-BDFA-877304866C30}">
      <dsp:nvSpPr>
        <dsp:cNvPr id="0" name=""/>
        <dsp:cNvSpPr/>
      </dsp:nvSpPr>
      <dsp:spPr>
        <a:xfrm>
          <a:off x="5425186"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2. </a:t>
          </a:r>
          <a:r>
            <a:rPr lang="en-US" sz="2200" kern="1200" dirty="0">
              <a:latin typeface="TimesTen-Roman"/>
            </a:rPr>
            <a:t>Dynamic interaction modeling </a:t>
          </a:r>
          <a:endParaRPr lang="en-US" sz="2200" kern="1200" dirty="0"/>
        </a:p>
      </dsp:txBody>
      <dsp:txXfrm>
        <a:off x="5425186" y="241"/>
        <a:ext cx="3347739" cy="2008643"/>
      </dsp:txXfrm>
    </dsp:sp>
    <dsp:sp modelId="{9D175733-9235-41CF-B838-973FE8793F96}">
      <dsp:nvSpPr>
        <dsp:cNvPr id="0" name=""/>
        <dsp:cNvSpPr/>
      </dsp:nvSpPr>
      <dsp:spPr>
        <a:xfrm>
          <a:off x="3583930"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3. </a:t>
          </a:r>
          <a:r>
            <a:rPr lang="en-US" sz="2200" b="0" i="0" kern="1200"/>
            <a:t>Example</a:t>
          </a:r>
          <a:endParaRPr lang="en-US" sz="2200" kern="1200" dirty="0"/>
        </a:p>
      </dsp:txBody>
      <dsp:txXfrm>
        <a:off x="3583930" y="2343658"/>
        <a:ext cx="3347739" cy="20086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1F50-AD22-4035-A713-E4FBF2342597}"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5C93-B240-425D-B7F6-6C450B8B7183}" type="slidenum">
              <a:rPr lang="en-US" smtClean="0"/>
              <a:t>‹#›</a:t>
            </a:fld>
            <a:endParaRPr lang="en-US"/>
          </a:p>
        </p:txBody>
      </p:sp>
    </p:spTree>
    <p:extLst>
      <p:ext uri="{BB962C8B-B14F-4D97-AF65-F5344CB8AC3E}">
        <p14:creationId xmlns:p14="http://schemas.microsoft.com/office/powerpoint/2010/main" val="186662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a:t>
            </a:fld>
            <a:endParaRPr lang="en-US"/>
          </a:p>
        </p:txBody>
      </p:sp>
    </p:spTree>
    <p:extLst>
      <p:ext uri="{BB962C8B-B14F-4D97-AF65-F5344CB8AC3E}">
        <p14:creationId xmlns:p14="http://schemas.microsoft.com/office/powerpoint/2010/main" val="540578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13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12</a:t>
            </a:fld>
            <a:endParaRPr lang="en-US"/>
          </a:p>
        </p:txBody>
      </p:sp>
    </p:spTree>
    <p:extLst>
      <p:ext uri="{BB962C8B-B14F-4D97-AF65-F5344CB8AC3E}">
        <p14:creationId xmlns:p14="http://schemas.microsoft.com/office/powerpoint/2010/main" val="1330009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13</a:t>
            </a:fld>
            <a:endParaRPr lang="en-US"/>
          </a:p>
        </p:txBody>
      </p:sp>
    </p:spTree>
    <p:extLst>
      <p:ext uri="{BB962C8B-B14F-4D97-AF65-F5344CB8AC3E}">
        <p14:creationId xmlns:p14="http://schemas.microsoft.com/office/powerpoint/2010/main" val="1102407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14</a:t>
            </a:fld>
            <a:endParaRPr lang="en-US"/>
          </a:p>
        </p:txBody>
      </p:sp>
    </p:spTree>
    <p:extLst>
      <p:ext uri="{BB962C8B-B14F-4D97-AF65-F5344CB8AC3E}">
        <p14:creationId xmlns:p14="http://schemas.microsoft.com/office/powerpoint/2010/main" val="3790095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5170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958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7106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654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0344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27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0" i="0" kern="1200" dirty="0">
              <a:solidFill>
                <a:prstClr val="white"/>
              </a:solidFill>
              <a:latin typeface="Calibri" panose="020F0502020204030204"/>
              <a:ea typeface="+mn-ea"/>
              <a:cs typeface="+mn-cs"/>
            </a:endParaRPr>
          </a:p>
        </p:txBody>
      </p:sp>
      <p:sp>
        <p:nvSpPr>
          <p:cNvPr id="4" name="Slide Number Placeholder 3"/>
          <p:cNvSpPr>
            <a:spLocks noGrp="1"/>
          </p:cNvSpPr>
          <p:nvPr>
            <p:ph type="sldNum" sz="quarter" idx="5"/>
          </p:nvPr>
        </p:nvSpPr>
        <p:spPr/>
        <p:txBody>
          <a:bodyPr/>
          <a:lstStyle/>
          <a:p>
            <a:fld id="{9F235C93-B240-425D-B7F6-6C450B8B7183}" type="slidenum">
              <a:rPr lang="en-US" smtClean="0"/>
              <a:t>3</a:t>
            </a:fld>
            <a:endParaRPr lang="en-US"/>
          </a:p>
        </p:txBody>
      </p:sp>
    </p:spTree>
    <p:extLst>
      <p:ext uri="{BB962C8B-B14F-4D97-AF65-F5344CB8AC3E}">
        <p14:creationId xmlns:p14="http://schemas.microsoft.com/office/powerpoint/2010/main" val="3648521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280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4</a:t>
            </a:fld>
            <a:endParaRPr lang="en-US"/>
          </a:p>
        </p:txBody>
      </p:sp>
    </p:spTree>
    <p:extLst>
      <p:ext uri="{BB962C8B-B14F-4D97-AF65-F5344CB8AC3E}">
        <p14:creationId xmlns:p14="http://schemas.microsoft.com/office/powerpoint/2010/main" val="58470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23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27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015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604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9</a:t>
            </a:fld>
            <a:endParaRPr lang="en-US"/>
          </a:p>
        </p:txBody>
      </p:sp>
    </p:spTree>
    <p:extLst>
      <p:ext uri="{BB962C8B-B14F-4D97-AF65-F5344CB8AC3E}">
        <p14:creationId xmlns:p14="http://schemas.microsoft.com/office/powerpoint/2010/main" val="117058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10</a:t>
            </a:fld>
            <a:endParaRPr lang="en-US"/>
          </a:p>
        </p:txBody>
      </p:sp>
    </p:spTree>
    <p:extLst>
      <p:ext uri="{BB962C8B-B14F-4D97-AF65-F5344CB8AC3E}">
        <p14:creationId xmlns:p14="http://schemas.microsoft.com/office/powerpoint/2010/main" val="30029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6B79-FA6D-690B-423D-0D992CB6F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F5205-F389-4E90-0B48-81D11302C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D6D09-E44A-282C-619B-E07FA6B2980A}"/>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5" name="Footer Placeholder 4">
            <a:extLst>
              <a:ext uri="{FF2B5EF4-FFF2-40B4-BE49-F238E27FC236}">
                <a16:creationId xmlns:a16="http://schemas.microsoft.com/office/drawing/2014/main" id="{565B2310-A73D-539D-E1E1-CA1E781E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1FF2-DD7A-8C1C-7D3B-0F7BF604C56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467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814-8258-E27B-EE29-CBB00FE51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D6467-0640-AD51-C356-2551D1C4C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E18B1-310B-0835-6AA7-EC653DB66441}"/>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5" name="Footer Placeholder 4">
            <a:extLst>
              <a:ext uri="{FF2B5EF4-FFF2-40B4-BE49-F238E27FC236}">
                <a16:creationId xmlns:a16="http://schemas.microsoft.com/office/drawing/2014/main" id="{F852B4EA-17CA-8841-53DD-6F200477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F2F3-D73E-EAB0-1255-9A92498E310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956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B0F85-64CD-8AFA-F2CE-CA12632A669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D6B2E-F5BF-2034-C132-46319BF90E0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AD306-A31C-57D4-1BEC-31B00A7289F9}"/>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5" name="Footer Placeholder 4">
            <a:extLst>
              <a:ext uri="{FF2B5EF4-FFF2-40B4-BE49-F238E27FC236}">
                <a16:creationId xmlns:a16="http://schemas.microsoft.com/office/drawing/2014/main" id="{1BC625D4-3A15-3FD7-3752-65AA73294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2176-2415-861F-DDF8-577BEC7ECEA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4660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7F4D-68C0-DD8E-A677-CBF72E216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BE1DB-5F14-06A4-B677-5059BA4B7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5A55-9C34-56A5-1F2C-19FEF227E8DD}"/>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5" name="Footer Placeholder 4">
            <a:extLst>
              <a:ext uri="{FF2B5EF4-FFF2-40B4-BE49-F238E27FC236}">
                <a16:creationId xmlns:a16="http://schemas.microsoft.com/office/drawing/2014/main" id="{4513EFC0-67DC-3738-6304-3F7DDE83B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B064C-F47A-A37E-5AD3-067D569607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2941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1BC1-7C5C-25A7-9526-CD8EA68DF3D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A6854-BEA2-C8CE-C60A-32643DB0665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F7FDC-D7D8-600D-2E47-F84EA9F10C4B}"/>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5" name="Footer Placeholder 4">
            <a:extLst>
              <a:ext uri="{FF2B5EF4-FFF2-40B4-BE49-F238E27FC236}">
                <a16:creationId xmlns:a16="http://schemas.microsoft.com/office/drawing/2014/main" id="{F8F84795-0441-B797-96B5-40C26566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89218-7E11-07C5-D4DC-9E4D7CD6B7B4}"/>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525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64E-B35D-4D41-94F5-845BD25F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0436-54FB-29E6-B05C-642F89CBF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2E462-D449-7265-FDEC-1B1781806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9803F-C275-36E6-2DF6-E1AC08221538}"/>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6" name="Footer Placeholder 5">
            <a:extLst>
              <a:ext uri="{FF2B5EF4-FFF2-40B4-BE49-F238E27FC236}">
                <a16:creationId xmlns:a16="http://schemas.microsoft.com/office/drawing/2014/main" id="{D7A0CFD0-3AE5-9E17-B7EE-CA724EAA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2E8B9-E3C4-20FC-8E16-55725ED2774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18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F2F-BCF5-6F5F-4334-99819128819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471DC-7D4B-9E22-3D1B-F35DBD466E9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63A9D-2CA2-F912-CDB6-605494BAA2C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9315-E3DD-7B2B-DE08-CA731AC7D02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70BF2-407D-DDF9-DEC3-BF1861FE381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587515-9877-A568-58AB-0E3300F99EF3}"/>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8" name="Footer Placeholder 7">
            <a:extLst>
              <a:ext uri="{FF2B5EF4-FFF2-40B4-BE49-F238E27FC236}">
                <a16:creationId xmlns:a16="http://schemas.microsoft.com/office/drawing/2014/main" id="{BB6A5FBF-E5FF-6093-B829-C0BEB2D3C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C7ACF-2DC5-1869-9FA0-D05EDC588F03}"/>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202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A281-4D42-44F4-B143-4489E6CDE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0D723-85CB-BC5D-59BF-BCA45CCD50CB}"/>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4" name="Footer Placeholder 3">
            <a:extLst>
              <a:ext uri="{FF2B5EF4-FFF2-40B4-BE49-F238E27FC236}">
                <a16:creationId xmlns:a16="http://schemas.microsoft.com/office/drawing/2014/main" id="{314C790E-E0EA-301D-98CE-0124582F1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29034-41CA-55E9-BE44-E5324C02D52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9973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35C9F-B46B-28B8-A77B-DC47656B5891}"/>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3" name="Footer Placeholder 2">
            <a:extLst>
              <a:ext uri="{FF2B5EF4-FFF2-40B4-BE49-F238E27FC236}">
                <a16:creationId xmlns:a16="http://schemas.microsoft.com/office/drawing/2014/main" id="{A2179E1E-D9AF-0F7F-8B16-E4D39C876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A5ED8-D73B-6B10-778D-0F8DB5D0B8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2275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CC5C-246B-5B83-49D2-D5C2715B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E8EEB-86A6-7433-0F8B-F40087F136F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3F0BB-A6B5-3304-AFAC-E115CE130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5E9C8-F69E-0687-CA87-824BA5B9798F}"/>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6" name="Footer Placeholder 5">
            <a:extLst>
              <a:ext uri="{FF2B5EF4-FFF2-40B4-BE49-F238E27FC236}">
                <a16:creationId xmlns:a16="http://schemas.microsoft.com/office/drawing/2014/main" id="{66F4C44E-C207-EBF6-C5EC-7E9BDD6A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FC2B0-8FE0-D98E-478D-938991641E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08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783D-28C3-E16C-C7DA-72D2A898C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2BB68-AE86-EBBF-79B3-FD6055986985}"/>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5A2A2-44E1-22A8-7302-0C7887D7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03F75-F97C-CC09-FB5C-350B9394504E}"/>
              </a:ext>
            </a:extLst>
          </p:cNvPr>
          <p:cNvSpPr>
            <a:spLocks noGrp="1"/>
          </p:cNvSpPr>
          <p:nvPr>
            <p:ph type="dt" sz="half" idx="10"/>
          </p:nvPr>
        </p:nvSpPr>
        <p:spPr/>
        <p:txBody>
          <a:bodyPr/>
          <a:lstStyle/>
          <a:p>
            <a:fld id="{FD2766A6-3C10-4AB8-86A1-BB1F0CDA7EFE}" type="datetimeFigureOut">
              <a:rPr lang="en-US" smtClean="0"/>
              <a:t>9/20/2024</a:t>
            </a:fld>
            <a:endParaRPr lang="en-US"/>
          </a:p>
        </p:txBody>
      </p:sp>
      <p:sp>
        <p:nvSpPr>
          <p:cNvPr id="6" name="Footer Placeholder 5">
            <a:extLst>
              <a:ext uri="{FF2B5EF4-FFF2-40B4-BE49-F238E27FC236}">
                <a16:creationId xmlns:a16="http://schemas.microsoft.com/office/drawing/2014/main" id="{FF917A96-3AC0-E936-2C05-DE603B86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F4C1C-7B6A-A60D-6518-1B3BD7747C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8274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B81B1-F5BC-F1FA-2B3A-3F562C4F588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7DFAF-96AC-1C21-0919-8B5BE82B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18368-47DE-4B4B-1D77-27BFFD5A71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9/20/2024</a:t>
            </a:fld>
            <a:endParaRPr lang="en-US" dirty="0"/>
          </a:p>
        </p:txBody>
      </p:sp>
      <p:sp>
        <p:nvSpPr>
          <p:cNvPr id="5" name="Footer Placeholder 4">
            <a:extLst>
              <a:ext uri="{FF2B5EF4-FFF2-40B4-BE49-F238E27FC236}">
                <a16:creationId xmlns:a16="http://schemas.microsoft.com/office/drawing/2014/main" id="{A21AB598-90B6-8BD1-B3EF-88B459168E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38597-3DB4-B03D-5154-196DE2F9A84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72235196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8FE-36D8-2E17-09AB-0706DC33830D}"/>
              </a:ext>
            </a:extLst>
          </p:cNvPr>
          <p:cNvSpPr>
            <a:spLocks noGrp="1"/>
          </p:cNvSpPr>
          <p:nvPr>
            <p:ph type="ctrTitle"/>
          </p:nvPr>
        </p:nvSpPr>
        <p:spPr>
          <a:xfrm>
            <a:off x="838201" y="596644"/>
            <a:ext cx="10746213" cy="2496008"/>
          </a:xfrm>
        </p:spPr>
        <p:txBody>
          <a:bodyPr anchor="b">
            <a:normAutofit/>
          </a:bodyPr>
          <a:lstStyle/>
          <a:p>
            <a:r>
              <a:rPr lang="en-US" b="0" i="0" dirty="0">
                <a:solidFill>
                  <a:schemeClr val="tx1"/>
                </a:solidFill>
                <a:effectLst/>
                <a:latin typeface="FranklinGothic-Demi"/>
              </a:rPr>
              <a:t>Chapter </a:t>
            </a:r>
            <a:r>
              <a:rPr lang="en-US" dirty="0">
                <a:latin typeface="FranklinGothic-Demi"/>
              </a:rPr>
              <a:t>9: Dynamic Interaction Modeling </a:t>
            </a:r>
          </a:p>
        </p:txBody>
      </p:sp>
      <p:pic>
        <p:nvPicPr>
          <p:cNvPr id="4" name="Picture 2" descr="A logo for a university&#10;&#10;Description automatically generated">
            <a:extLst>
              <a:ext uri="{FF2B5EF4-FFF2-40B4-BE49-F238E27FC236}">
                <a16:creationId xmlns:a16="http://schemas.microsoft.com/office/drawing/2014/main" id="{290C80ED-1C87-B7AA-789C-C965D5328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3357317"/>
            <a:ext cx="5224939" cy="286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pPr algn="l"/>
            <a:r>
              <a:rPr lang="en-US" sz="5400" dirty="0" smtClean="0">
                <a:latin typeface="TimesTen-Roman"/>
              </a:rPr>
              <a:t>1.5. Use </a:t>
            </a:r>
            <a:r>
              <a:rPr lang="en-US" sz="5400" dirty="0">
                <a:latin typeface="TimesTen-Roman"/>
              </a:rPr>
              <a:t>Cases and Scenario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5814391" cy="4351338"/>
          </a:xfrm>
        </p:spPr>
        <p:txBody>
          <a:bodyPr>
            <a:normAutofit/>
          </a:bodyPr>
          <a:lstStyle/>
          <a:p>
            <a:pPr algn="l">
              <a:lnSpc>
                <a:spcPct val="100000"/>
              </a:lnSpc>
              <a:buFont typeface="Arial" panose="020B0604020202020204" pitchFamily="34" charset="0"/>
              <a:buChar char="•"/>
            </a:pPr>
            <a:r>
              <a:rPr lang="en-US" sz="2200" b="0" i="0" dirty="0">
                <a:effectLst/>
                <a:latin typeface="TimesTen-Roman"/>
              </a:rPr>
              <a:t>A </a:t>
            </a:r>
            <a:r>
              <a:rPr lang="en-US" sz="2200" b="1" i="0" dirty="0">
                <a:effectLst/>
                <a:latin typeface="TimesTen-Bold"/>
              </a:rPr>
              <a:t>scenario </a:t>
            </a:r>
            <a:r>
              <a:rPr lang="en-US" sz="2200" b="0" i="0" dirty="0">
                <a:effectLst/>
                <a:latin typeface="TimesTen-Roman"/>
              </a:rPr>
              <a:t>is one specific path through a use case. Thus, a particular message sequence depicted on an interaction diagram actually depicts a scenario and not a use case</a:t>
            </a:r>
            <a:r>
              <a:rPr lang="en-US" sz="2200" b="0" i="0" dirty="0" smtClean="0">
                <a:effectLst/>
                <a:latin typeface="TimesTen-Roman"/>
              </a:rPr>
              <a:t>.</a:t>
            </a:r>
          </a:p>
          <a:p>
            <a:pPr algn="l">
              <a:lnSpc>
                <a:spcPct val="100000"/>
              </a:lnSpc>
              <a:buFont typeface="Arial" panose="020B0604020202020204" pitchFamily="34" charset="0"/>
              <a:buChar char="•"/>
            </a:pPr>
            <a:r>
              <a:rPr lang="en-US" sz="2200" b="0" i="0" dirty="0" smtClean="0">
                <a:effectLst/>
                <a:latin typeface="TimesTen-Roman"/>
              </a:rPr>
              <a:t>To </a:t>
            </a:r>
            <a:r>
              <a:rPr lang="en-US" sz="2200" b="0" i="0" dirty="0">
                <a:effectLst/>
                <a:latin typeface="TimesTen-Roman"/>
              </a:rPr>
              <a:t>show all the alternatives through a use case, development of more than one interaction diagram is often necessary.</a:t>
            </a:r>
            <a:r>
              <a:rPr lang="en-US" sz="2200" dirty="0"/>
              <a:t> </a:t>
            </a:r>
            <a:br>
              <a:rPr lang="en-US" sz="2200" dirty="0"/>
            </a:br>
            <a:endParaRPr lang="vi-VN" sz="2200" dirty="0">
              <a:latin typeface="TimesTen-Roman"/>
            </a:endParaRPr>
          </a:p>
        </p:txBody>
      </p:sp>
      <p:pic>
        <p:nvPicPr>
          <p:cNvPr id="5" name="Picture 4">
            <a:extLst>
              <a:ext uri="{FF2B5EF4-FFF2-40B4-BE49-F238E27FC236}">
                <a16:creationId xmlns:a16="http://schemas.microsoft.com/office/drawing/2014/main" id="{4B05249E-72AF-1985-72F5-501B946BB37F}"/>
              </a:ext>
            </a:extLst>
          </p:cNvPr>
          <p:cNvPicPr>
            <a:picLocks noChangeAspect="1"/>
          </p:cNvPicPr>
          <p:nvPr/>
        </p:nvPicPr>
        <p:blipFill>
          <a:blip r:embed="rId3"/>
          <a:stretch>
            <a:fillRect/>
          </a:stretch>
        </p:blipFill>
        <p:spPr>
          <a:xfrm>
            <a:off x="7301946" y="2260058"/>
            <a:ext cx="4518992" cy="4412411"/>
          </a:xfrm>
          <a:prstGeom prst="rect">
            <a:avLst/>
          </a:prstGeom>
        </p:spPr>
      </p:pic>
    </p:spTree>
    <p:extLst>
      <p:ext uri="{BB962C8B-B14F-4D97-AF65-F5344CB8AC3E}">
        <p14:creationId xmlns:p14="http://schemas.microsoft.com/office/powerpoint/2010/main" val="2466902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pPr algn="l"/>
            <a:r>
              <a:rPr lang="en-US" sz="5400" dirty="0" smtClean="0">
                <a:latin typeface="TimesTen-Roman"/>
              </a:rPr>
              <a:t>1.5. Use </a:t>
            </a:r>
            <a:r>
              <a:rPr lang="en-US" sz="5400" dirty="0">
                <a:latin typeface="TimesTen-Roman"/>
              </a:rPr>
              <a:t>Cases and Scenario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5814391" cy="4351338"/>
          </a:xfrm>
        </p:spPr>
        <p:txBody>
          <a:bodyPr>
            <a:normAutofit/>
          </a:bodyPr>
          <a:lstStyle/>
          <a:p>
            <a:pPr algn="l">
              <a:lnSpc>
                <a:spcPct val="100000"/>
              </a:lnSpc>
              <a:buFont typeface="Arial" panose="020B0604020202020204" pitchFamily="34" charset="0"/>
              <a:buChar char="•"/>
            </a:pPr>
            <a:r>
              <a:rPr lang="en-US" sz="2200" b="0" i="0" dirty="0">
                <a:effectLst/>
                <a:latin typeface="TimesTen-Roman"/>
              </a:rPr>
              <a:t>A </a:t>
            </a:r>
            <a:r>
              <a:rPr lang="en-US" sz="2200" b="1" i="0" dirty="0">
                <a:effectLst/>
                <a:latin typeface="TimesTen-Bold"/>
              </a:rPr>
              <a:t>scenario </a:t>
            </a:r>
            <a:r>
              <a:rPr lang="en-US" sz="2200" b="0" i="0" dirty="0">
                <a:effectLst/>
                <a:latin typeface="TimesTen-Roman"/>
              </a:rPr>
              <a:t>is one specific path through a use case. Thus, a particular message sequence depicted on an interaction diagram actually depicts a scenario and not a use case</a:t>
            </a:r>
            <a:r>
              <a:rPr lang="en-US" sz="2200" b="0" i="0" dirty="0" smtClean="0">
                <a:effectLst/>
                <a:latin typeface="TimesTen-Roman"/>
              </a:rPr>
              <a:t>.</a:t>
            </a:r>
          </a:p>
          <a:p>
            <a:pPr algn="l">
              <a:lnSpc>
                <a:spcPct val="100000"/>
              </a:lnSpc>
              <a:buFont typeface="Arial" panose="020B0604020202020204" pitchFamily="34" charset="0"/>
              <a:buChar char="•"/>
            </a:pPr>
            <a:r>
              <a:rPr lang="en-US" sz="2200" b="0" i="0" dirty="0" smtClean="0">
                <a:effectLst/>
                <a:latin typeface="TimesTen-Roman"/>
              </a:rPr>
              <a:t>To </a:t>
            </a:r>
            <a:r>
              <a:rPr lang="en-US" sz="2200" b="0" i="0" dirty="0">
                <a:effectLst/>
                <a:latin typeface="TimesTen-Roman"/>
              </a:rPr>
              <a:t>show all the alternatives through a use case, development of more than one interaction diagram is often necessary.</a:t>
            </a:r>
            <a:r>
              <a:rPr lang="en-US" sz="2200" dirty="0"/>
              <a:t> </a:t>
            </a:r>
            <a:br>
              <a:rPr lang="en-US" sz="2200" dirty="0"/>
            </a:br>
            <a:endParaRPr lang="vi-VN" sz="2200" dirty="0">
              <a:latin typeface="TimesTen-Roman"/>
            </a:endParaRPr>
          </a:p>
        </p:txBody>
      </p:sp>
      <p:pic>
        <p:nvPicPr>
          <p:cNvPr id="3" name="Picture 2"/>
          <p:cNvPicPr>
            <a:picLocks noChangeAspect="1"/>
          </p:cNvPicPr>
          <p:nvPr/>
        </p:nvPicPr>
        <p:blipFill>
          <a:blip r:embed="rId3"/>
          <a:stretch>
            <a:fillRect/>
          </a:stretch>
        </p:blipFill>
        <p:spPr>
          <a:xfrm>
            <a:off x="7061625" y="2055813"/>
            <a:ext cx="4718292" cy="4584936"/>
          </a:xfrm>
          <a:prstGeom prst="rect">
            <a:avLst/>
          </a:prstGeom>
        </p:spPr>
      </p:pic>
    </p:spTree>
    <p:extLst>
      <p:ext uri="{BB962C8B-B14F-4D97-AF65-F5344CB8AC3E}">
        <p14:creationId xmlns:p14="http://schemas.microsoft.com/office/powerpoint/2010/main" val="3678572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pPr algn="l"/>
            <a:r>
              <a:rPr lang="en-US" sz="5400" dirty="0" smtClean="0">
                <a:latin typeface="TimesTen-Roman"/>
              </a:rPr>
              <a:t>1.6.Generic </a:t>
            </a:r>
            <a:r>
              <a:rPr lang="en-US" sz="5400" dirty="0">
                <a:latin typeface="TimesTen-Roman"/>
              </a:rPr>
              <a:t>and Instance Forms of Interaction Diagrams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rmAutofit/>
          </a:bodyPr>
          <a:lstStyle/>
          <a:p>
            <a:pPr>
              <a:lnSpc>
                <a:spcPct val="100000"/>
              </a:lnSpc>
              <a:buFont typeface="Wingdings" panose="05000000000000000000" pitchFamily="2" charset="2"/>
              <a:buChar char="v"/>
            </a:pPr>
            <a:r>
              <a:rPr lang="en-US" sz="2200" b="0" i="0" dirty="0">
                <a:effectLst/>
                <a:latin typeface="TimesTen-Roman"/>
              </a:rPr>
              <a:t>The two forms of an interaction (sequence or communication) diagram:</a:t>
            </a:r>
          </a:p>
          <a:p>
            <a:pPr lvl="1">
              <a:lnSpc>
                <a:spcPct val="100000"/>
              </a:lnSpc>
            </a:pPr>
            <a:r>
              <a:rPr lang="en-US" sz="2200" b="0" i="0" dirty="0">
                <a:effectLst/>
                <a:latin typeface="TimesTen-Roman"/>
              </a:rPr>
              <a:t>The </a:t>
            </a:r>
            <a:r>
              <a:rPr lang="en-US" sz="2200" b="1" i="0" dirty="0">
                <a:effectLst/>
                <a:latin typeface="TimesTen-Bold"/>
              </a:rPr>
              <a:t>instance form </a:t>
            </a:r>
            <a:r>
              <a:rPr lang="en-US" sz="2200" b="0" i="0" dirty="0">
                <a:effectLst/>
                <a:latin typeface="TimesTen-Roman"/>
              </a:rPr>
              <a:t>describes a specific scenario in detail, depicting one possible sequence of interactions among object </a:t>
            </a:r>
            <a:r>
              <a:rPr lang="en-US" sz="2200" b="0" i="0" dirty="0" smtClean="0">
                <a:effectLst/>
                <a:latin typeface="TimesTen-Roman"/>
              </a:rPr>
              <a:t>instances</a:t>
            </a:r>
            <a:endParaRPr lang="en-US" sz="2200" dirty="0"/>
          </a:p>
          <a:p>
            <a:pPr lvl="2">
              <a:lnSpc>
                <a:spcPct val="100000"/>
              </a:lnSpc>
              <a:buFont typeface="Wingdings" panose="05000000000000000000" pitchFamily="2" charset="2"/>
              <a:buChar char="ü"/>
            </a:pPr>
            <a:r>
              <a:rPr lang="en-US" dirty="0"/>
              <a:t>Using the instance form might require several interaction diagrams to depict a given use case, depending on how many alternatives are described in the use case</a:t>
            </a:r>
          </a:p>
          <a:p>
            <a:pPr lvl="1">
              <a:lnSpc>
                <a:spcPct val="100000"/>
              </a:lnSpc>
            </a:pPr>
            <a:r>
              <a:rPr lang="en-US" sz="2200" b="0" i="0" dirty="0">
                <a:effectLst/>
                <a:latin typeface="TimesTen-Roman"/>
              </a:rPr>
              <a:t>The </a:t>
            </a:r>
            <a:r>
              <a:rPr lang="en-US" sz="2200" b="1" i="0" dirty="0">
                <a:effectLst/>
                <a:latin typeface="TimesTen-Bold"/>
              </a:rPr>
              <a:t>generic form </a:t>
            </a:r>
            <a:r>
              <a:rPr lang="en-US" sz="2200" b="0" i="0" dirty="0">
                <a:effectLst/>
                <a:latin typeface="TimesTen-Roman"/>
              </a:rPr>
              <a:t>describes all possible interactions in which the objects might participate, and so can include loops, branches, and conditions.</a:t>
            </a:r>
            <a:r>
              <a:rPr lang="en-US" sz="2200" dirty="0"/>
              <a:t> </a:t>
            </a:r>
            <a:br>
              <a:rPr lang="en-US" sz="2200" dirty="0"/>
            </a:br>
            <a:r>
              <a:rPr lang="en-US" sz="1800" dirty="0"/>
              <a:t/>
            </a:r>
            <a:br>
              <a:rPr lang="en-US" sz="1800" dirty="0"/>
            </a:br>
            <a:r>
              <a:rPr lang="en-US" sz="1800" dirty="0"/>
              <a:t/>
            </a:r>
            <a:br>
              <a:rPr lang="en-US" sz="1800" dirty="0"/>
            </a:br>
            <a:endParaRPr lang="vi-VN" sz="1800" dirty="0">
              <a:latin typeface="TimesTen-Roman"/>
            </a:endParaRPr>
          </a:p>
        </p:txBody>
      </p:sp>
    </p:spTree>
    <p:extLst>
      <p:ext uri="{BB962C8B-B14F-4D97-AF65-F5344CB8AC3E}">
        <p14:creationId xmlns:p14="http://schemas.microsoft.com/office/powerpoint/2010/main" val="3792423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pPr algn="l"/>
            <a:r>
              <a:rPr lang="en-US" sz="5400" dirty="0">
                <a:latin typeface="TimesTen-Roman"/>
              </a:rPr>
              <a:t>2. Dynamic interaction modeling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rmAutofit/>
          </a:bodyPr>
          <a:lstStyle/>
          <a:p>
            <a:pPr>
              <a:lnSpc>
                <a:spcPct val="100000"/>
              </a:lnSpc>
            </a:pPr>
            <a:r>
              <a:rPr lang="en-US" sz="2200" b="1" i="0" dirty="0">
                <a:effectLst/>
                <a:latin typeface="TimesTen-Bold"/>
              </a:rPr>
              <a:t>Dynamic interaction modeling </a:t>
            </a:r>
            <a:r>
              <a:rPr lang="en-US" sz="2200" b="0" i="0" dirty="0">
                <a:effectLst/>
                <a:latin typeface="TimesTen-Roman"/>
              </a:rPr>
              <a:t>is an iterative strategy to help determine how the analysis model objects interact with each other to support the use cases</a:t>
            </a:r>
            <a:r>
              <a:rPr lang="en-US" sz="2200" b="0" i="0" dirty="0" smtClean="0">
                <a:effectLst/>
                <a:latin typeface="TimesTen-Roman"/>
              </a:rPr>
              <a:t>.</a:t>
            </a:r>
          </a:p>
          <a:p>
            <a:pPr>
              <a:lnSpc>
                <a:spcPct val="100000"/>
              </a:lnSpc>
            </a:pPr>
            <a:r>
              <a:rPr lang="en-US" sz="2200" b="0" i="0" dirty="0" smtClean="0">
                <a:effectLst/>
                <a:latin typeface="TimesTen-Roman"/>
              </a:rPr>
              <a:t>Dynamic </a:t>
            </a:r>
            <a:r>
              <a:rPr lang="en-US" sz="2200" b="0" i="0" dirty="0">
                <a:effectLst/>
                <a:latin typeface="TimesTen-Roman"/>
              </a:rPr>
              <a:t>interaction modeling is carried out for each use case.</a:t>
            </a:r>
            <a:r>
              <a:rPr lang="en-US" sz="2200" dirty="0"/>
              <a:t>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vi-VN" sz="2200" dirty="0">
              <a:latin typeface="TimesTen-Roman"/>
            </a:endParaRPr>
          </a:p>
        </p:txBody>
      </p:sp>
      <p:sp>
        <p:nvSpPr>
          <p:cNvPr id="6" name="Content Placeholder 3">
            <a:extLst>
              <a:ext uri="{FF2B5EF4-FFF2-40B4-BE49-F238E27FC236}">
                <a16:creationId xmlns:a16="http://schemas.microsoft.com/office/drawing/2014/main" id="{66BB3F9D-7865-B53C-407F-D4611A007B9E}"/>
              </a:ext>
            </a:extLst>
          </p:cNvPr>
          <p:cNvSpPr txBox="1">
            <a:spLocks/>
          </p:cNvSpPr>
          <p:nvPr/>
        </p:nvSpPr>
        <p:spPr>
          <a:xfrm>
            <a:off x="838200" y="3368061"/>
            <a:ext cx="106847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smtClean="0">
                <a:solidFill>
                  <a:srgbClr val="000000"/>
                </a:solidFill>
                <a:latin typeface="TimesTen-Roman"/>
              </a:rPr>
              <a:t>Dynamic </a:t>
            </a:r>
            <a:r>
              <a:rPr lang="en-US" sz="2200" dirty="0">
                <a:solidFill>
                  <a:srgbClr val="000000"/>
                </a:solidFill>
                <a:latin typeface="TimesTen-Roman"/>
              </a:rPr>
              <a:t>interaction modeling can be either state-dependent or stateless. This </a:t>
            </a:r>
            <a:r>
              <a:rPr lang="en-US" sz="2200" dirty="0" smtClean="0">
                <a:solidFill>
                  <a:srgbClr val="000000"/>
                </a:solidFill>
                <a:latin typeface="TimesTen-Roman"/>
              </a:rPr>
              <a:t>chapter describes </a:t>
            </a:r>
            <a:r>
              <a:rPr lang="en-US" sz="2200" dirty="0">
                <a:solidFill>
                  <a:srgbClr val="000000"/>
                </a:solidFill>
                <a:latin typeface="TimesTen-Roman"/>
              </a:rPr>
              <a:t>stateless dynamic interaction modeling</a:t>
            </a:r>
          </a:p>
          <a:p>
            <a:pPr marL="0" indent="0">
              <a:lnSpc>
                <a:spcPct val="100000"/>
              </a:lnSpc>
              <a:buFont typeface="Arial" panose="020B0604020202020204" pitchFamily="34" charset="0"/>
              <a:buNone/>
            </a:pPr>
            <a:r>
              <a:rPr lang="en-US" sz="2200" dirty="0">
                <a:solidFill>
                  <a:srgbClr val="000000"/>
                </a:solidFill>
                <a:latin typeface="TimesTen-Roman"/>
              </a:rPr>
              <a:t/>
            </a:r>
            <a:br>
              <a:rPr lang="en-US" sz="2200" dirty="0">
                <a:solidFill>
                  <a:srgbClr val="000000"/>
                </a:solidFill>
                <a:latin typeface="TimesTen-Roman"/>
              </a:rPr>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endParaRPr lang="vi-VN" sz="2200" dirty="0">
              <a:latin typeface="TimesTen-Roman"/>
            </a:endParaRPr>
          </a:p>
        </p:txBody>
      </p:sp>
    </p:spTree>
    <p:extLst>
      <p:ext uri="{BB962C8B-B14F-4D97-AF65-F5344CB8AC3E}">
        <p14:creationId xmlns:p14="http://schemas.microsoft.com/office/powerpoint/2010/main" val="308170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265814" y="365125"/>
            <a:ext cx="11780874" cy="1325563"/>
          </a:xfrm>
        </p:spPr>
        <p:txBody>
          <a:bodyPr>
            <a:normAutofit/>
          </a:bodyPr>
          <a:lstStyle/>
          <a:p>
            <a:r>
              <a:rPr lang="en-US" sz="4800" dirty="0" smtClean="0">
                <a:latin typeface="TimesTen-Roman"/>
              </a:rPr>
              <a:t>3. Stateless Dynamic </a:t>
            </a:r>
            <a:r>
              <a:rPr lang="en-US" sz="4800" dirty="0">
                <a:latin typeface="TimesTen-Roman"/>
              </a:rPr>
              <a:t>interaction modeling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Autofit/>
          </a:bodyPr>
          <a:lstStyle/>
          <a:p>
            <a:pPr>
              <a:lnSpc>
                <a:spcPct val="100000"/>
              </a:lnSpc>
              <a:buFont typeface="Wingdings" panose="05000000000000000000" pitchFamily="2" charset="2"/>
              <a:buChar char="v"/>
            </a:pPr>
            <a:r>
              <a:rPr lang="en-US" sz="2200" b="0" i="0" dirty="0">
                <a:effectLst/>
                <a:latin typeface="TimesTen-Roman"/>
              </a:rPr>
              <a:t>The main steps in the </a:t>
            </a:r>
            <a:r>
              <a:rPr lang="en-US" sz="2200" b="1" i="0" dirty="0">
                <a:effectLst/>
                <a:latin typeface="TimesTen-Bold"/>
              </a:rPr>
              <a:t>stateless dynamic interaction modeling approach </a:t>
            </a:r>
            <a:r>
              <a:rPr lang="en-US" sz="2200" b="0" i="0" dirty="0">
                <a:effectLst/>
                <a:latin typeface="TimesTen-Roman"/>
              </a:rPr>
              <a:t>are as follows, starting with the use case. Next consider the objects needed to realize the use case, then determine the sequence of message communication among the objects:</a:t>
            </a:r>
          </a:p>
          <a:p>
            <a:pPr marL="457200" lvl="1" indent="0">
              <a:lnSpc>
                <a:spcPct val="100000"/>
              </a:lnSpc>
              <a:buNone/>
            </a:pPr>
            <a:r>
              <a:rPr lang="en-US" sz="2200" i="0" dirty="0">
                <a:effectLst/>
                <a:latin typeface="TimesTen-Bold"/>
              </a:rPr>
              <a:t>1. Develop use case model</a:t>
            </a:r>
            <a:r>
              <a:rPr lang="en-US" sz="2200" dirty="0"/>
              <a:t> </a:t>
            </a:r>
          </a:p>
          <a:p>
            <a:pPr marL="457200" lvl="1" indent="0">
              <a:lnSpc>
                <a:spcPct val="100000"/>
              </a:lnSpc>
              <a:buNone/>
            </a:pPr>
            <a:r>
              <a:rPr lang="en-US" sz="2200" i="0" dirty="0">
                <a:effectLst/>
                <a:latin typeface="TimesTen-Bold"/>
              </a:rPr>
              <a:t>2. Determine objects needed to realize use case</a:t>
            </a:r>
            <a:r>
              <a:rPr lang="en-US" sz="2200" dirty="0"/>
              <a:t> </a:t>
            </a:r>
            <a:endParaRPr lang="en-US" sz="2200" dirty="0" smtClean="0"/>
          </a:p>
          <a:p>
            <a:pPr marL="457200" lvl="1" indent="0">
              <a:lnSpc>
                <a:spcPct val="100000"/>
              </a:lnSpc>
              <a:buNone/>
            </a:pPr>
            <a:r>
              <a:rPr lang="en-US" sz="2200" dirty="0"/>
              <a:t>	2a. Determine boundary object(s</a:t>
            </a:r>
            <a:r>
              <a:rPr lang="en-US" sz="2200" dirty="0" smtClean="0"/>
              <a:t>)</a:t>
            </a:r>
          </a:p>
          <a:p>
            <a:pPr marL="457200" lvl="1" indent="0">
              <a:lnSpc>
                <a:spcPct val="100000"/>
              </a:lnSpc>
              <a:buNone/>
            </a:pPr>
            <a:r>
              <a:rPr lang="en-US" sz="2200" dirty="0" smtClean="0"/>
              <a:t>	2b</a:t>
            </a:r>
            <a:r>
              <a:rPr lang="en-US" sz="2200" dirty="0"/>
              <a:t>. Determine internal software objects</a:t>
            </a:r>
          </a:p>
          <a:p>
            <a:pPr marL="457200" lvl="1" indent="0">
              <a:lnSpc>
                <a:spcPct val="100000"/>
              </a:lnSpc>
              <a:buNone/>
            </a:pPr>
            <a:r>
              <a:rPr lang="en-US" sz="2200" i="0" dirty="0">
                <a:effectLst/>
                <a:latin typeface="TimesTen-Bold"/>
              </a:rPr>
              <a:t>3. Determine message communication sequence. </a:t>
            </a:r>
          </a:p>
          <a:p>
            <a:pPr marL="457200" lvl="1" indent="0">
              <a:lnSpc>
                <a:spcPct val="100000"/>
              </a:lnSpc>
              <a:buNone/>
            </a:pPr>
            <a:r>
              <a:rPr lang="en-US" sz="2200" i="0" dirty="0">
                <a:effectLst/>
                <a:latin typeface="TimesTen-Bold"/>
              </a:rPr>
              <a:t>4. Determine alternative sequences</a:t>
            </a:r>
            <a:r>
              <a:rPr lang="en-US" sz="2200" dirty="0"/>
              <a:t> </a:t>
            </a:r>
            <a:br>
              <a:rPr lang="en-US" sz="22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vi-VN" sz="1800" dirty="0">
              <a:latin typeface="TimesTen-Roman"/>
            </a:endParaRPr>
          </a:p>
        </p:txBody>
      </p:sp>
    </p:spTree>
    <p:extLst>
      <p:ext uri="{BB962C8B-B14F-4D97-AF65-F5344CB8AC3E}">
        <p14:creationId xmlns:p14="http://schemas.microsoft.com/office/powerpoint/2010/main" val="2435104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 Determine </a:t>
            </a:r>
            <a:r>
              <a:rPr lang="en-US" dirty="0"/>
              <a:t>boundary object(s) </a:t>
            </a:r>
          </a:p>
        </p:txBody>
      </p:sp>
      <p:sp>
        <p:nvSpPr>
          <p:cNvPr id="3" name="Content Placeholder 2"/>
          <p:cNvSpPr>
            <a:spLocks noGrp="1"/>
          </p:cNvSpPr>
          <p:nvPr>
            <p:ph idx="1"/>
          </p:nvPr>
        </p:nvSpPr>
        <p:spPr/>
        <p:txBody>
          <a:bodyPr>
            <a:normAutofit lnSpcReduction="10000"/>
          </a:bodyPr>
          <a:lstStyle/>
          <a:p>
            <a:r>
              <a:rPr lang="en-US" dirty="0"/>
              <a:t>Consider the actor (or actors) that participates in the use case; determine the external objects (external to the system) through which the actor communicates with the system, and the software objects that receive the actor’s input </a:t>
            </a:r>
            <a:endParaRPr lang="en-US" dirty="0" smtClean="0"/>
          </a:p>
          <a:p>
            <a:r>
              <a:rPr lang="en-US" dirty="0"/>
              <a:t>Start by considering the inputs from the external objects to the system. For each external input event, consider the software objects required to process the event. A software boundary object (such as an input object or user interaction object) is needed to receive the input from the external object. On receipt of the external input, the boundary object does some processing and typically sends a message to an internal object </a:t>
            </a:r>
            <a:br>
              <a:rPr lang="en-US" dirty="0"/>
            </a:br>
            <a:endParaRPr lang="en-US" dirty="0"/>
          </a:p>
        </p:txBody>
      </p:sp>
    </p:spTree>
    <p:extLst>
      <p:ext uri="{BB962C8B-B14F-4D97-AF65-F5344CB8AC3E}">
        <p14:creationId xmlns:p14="http://schemas.microsoft.com/office/powerpoint/2010/main" val="342787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2b. Determine internal software objects</a:t>
            </a:r>
          </a:p>
        </p:txBody>
      </p:sp>
      <p:sp>
        <p:nvSpPr>
          <p:cNvPr id="3" name="Content Placeholder 2"/>
          <p:cNvSpPr>
            <a:spLocks noGrp="1"/>
          </p:cNvSpPr>
          <p:nvPr>
            <p:ph idx="1"/>
          </p:nvPr>
        </p:nvSpPr>
        <p:spPr/>
        <p:txBody>
          <a:bodyPr/>
          <a:lstStyle/>
          <a:p>
            <a:r>
              <a:rPr lang="en-US" dirty="0"/>
              <a:t>Consider the main sequence of the use case. Using the object structuring criteria, make a first attempt at determining the internal software objects that participate in the use case, such as control or entity objects. </a:t>
            </a:r>
            <a:endParaRPr lang="en-US" dirty="0" smtClean="0"/>
          </a:p>
          <a:p>
            <a:r>
              <a:rPr lang="en-US" dirty="0"/>
              <a:t/>
            </a:r>
            <a:br>
              <a:rPr lang="en-US" dirty="0"/>
            </a:br>
            <a:endParaRPr lang="en-US" dirty="0"/>
          </a:p>
        </p:txBody>
      </p:sp>
    </p:spTree>
    <p:extLst>
      <p:ext uri="{BB962C8B-B14F-4D97-AF65-F5344CB8AC3E}">
        <p14:creationId xmlns:p14="http://schemas.microsoft.com/office/powerpoint/2010/main" val="126310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latin typeface="TimesTen-Bold"/>
              </a:rPr>
              <a:t>3. Determine message communication sequence</a:t>
            </a:r>
            <a:endParaRPr lang="en-US" sz="3600" dirty="0"/>
          </a:p>
        </p:txBody>
      </p:sp>
      <p:sp>
        <p:nvSpPr>
          <p:cNvPr id="3" name="Content Placeholder 2"/>
          <p:cNvSpPr>
            <a:spLocks noGrp="1"/>
          </p:cNvSpPr>
          <p:nvPr>
            <p:ph idx="1"/>
          </p:nvPr>
        </p:nvSpPr>
        <p:spPr/>
        <p:txBody>
          <a:bodyPr/>
          <a:lstStyle/>
          <a:p>
            <a:r>
              <a:rPr lang="en-US" dirty="0"/>
              <a:t>For each input event from the external object, consider the communication required between the boundary object that receives the input event and the subsequent objects – entity or control objects – that cooperate in processing this event </a:t>
            </a:r>
            <a:endParaRPr lang="en-US" dirty="0" smtClean="0"/>
          </a:p>
          <a:p>
            <a:r>
              <a:rPr lang="en-US" dirty="0" smtClean="0"/>
              <a:t>This </a:t>
            </a:r>
            <a:r>
              <a:rPr lang="en-US" dirty="0"/>
              <a:t>sequence typically starts with an external input from the actor (external object), followed by a sequence of internal message between the participating software objects, through to an external output to the actor (external object) </a:t>
            </a:r>
            <a:br>
              <a:rPr lang="en-US" dirty="0"/>
            </a:br>
            <a:endParaRPr lang="en-US" dirty="0"/>
          </a:p>
        </p:txBody>
      </p:sp>
    </p:spTree>
    <p:extLst>
      <p:ext uri="{BB962C8B-B14F-4D97-AF65-F5344CB8AC3E}">
        <p14:creationId xmlns:p14="http://schemas.microsoft.com/office/powerpoint/2010/main" val="706369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TimesTen-Bold"/>
              </a:rPr>
              <a:t>4. Determine alternative sequences</a:t>
            </a:r>
            <a:endParaRPr lang="en-US" dirty="0"/>
          </a:p>
        </p:txBody>
      </p:sp>
      <p:sp>
        <p:nvSpPr>
          <p:cNvPr id="3" name="Content Placeholder 2"/>
          <p:cNvSpPr>
            <a:spLocks noGrp="1"/>
          </p:cNvSpPr>
          <p:nvPr>
            <p:ph idx="1"/>
          </p:nvPr>
        </p:nvSpPr>
        <p:spPr/>
        <p:txBody>
          <a:bodyPr/>
          <a:lstStyle/>
          <a:p>
            <a:r>
              <a:rPr lang="en-US" dirty="0"/>
              <a:t>Consider the different alternatives, such as error handling, which are described in the Alternatives section of the use case. Then consider what objects need to participate in executing the alternative branches and the sequence of message communication among them </a:t>
            </a:r>
            <a:br>
              <a:rPr lang="en-US" dirty="0"/>
            </a:br>
            <a:endParaRPr lang="en-US" dirty="0"/>
          </a:p>
        </p:txBody>
      </p:sp>
    </p:spTree>
    <p:extLst>
      <p:ext uri="{BB962C8B-B14F-4D97-AF65-F5344CB8AC3E}">
        <p14:creationId xmlns:p14="http://schemas.microsoft.com/office/powerpoint/2010/main" val="1034772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95693" y="365125"/>
            <a:ext cx="11982893" cy="1325563"/>
          </a:xfrm>
        </p:spPr>
        <p:txBody>
          <a:bodyPr>
            <a:normAutofit/>
          </a:bodyPr>
          <a:lstStyle/>
          <a:p>
            <a:r>
              <a:rPr lang="en-US" sz="3800" dirty="0" smtClean="0">
                <a:latin typeface="TimesTen-Roman"/>
              </a:rPr>
              <a:t>4. </a:t>
            </a:r>
            <a:r>
              <a:rPr lang="en-US" sz="3800" dirty="0">
                <a:latin typeface="TimesTen-Roman"/>
              </a:rPr>
              <a:t>Examples of Stateless Dynamic Interaction Modeling</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2841010" y="3266068"/>
            <a:ext cx="6086475" cy="1838325"/>
          </a:xfrm>
          <a:prstGeom prst="rect">
            <a:avLst/>
          </a:prstGeom>
        </p:spPr>
      </p:pic>
      <p:sp>
        <p:nvSpPr>
          <p:cNvPr id="5" name="Content Placeholder 4"/>
          <p:cNvSpPr>
            <a:spLocks noGrp="1"/>
          </p:cNvSpPr>
          <p:nvPr>
            <p:ph idx="1"/>
          </p:nvPr>
        </p:nvSpPr>
        <p:spPr>
          <a:xfrm>
            <a:off x="385064" y="1840886"/>
            <a:ext cx="10515600" cy="4351338"/>
          </a:xfrm>
        </p:spPr>
        <p:txBody>
          <a:bodyPr/>
          <a:lstStyle/>
          <a:p>
            <a:pPr marL="0" indent="0">
              <a:buNone/>
            </a:pPr>
            <a:r>
              <a:rPr lang="en-US" b="1" dirty="0"/>
              <a:t>Make Order Request use case</a:t>
            </a:r>
            <a:endParaRPr lang="en-US" dirty="0"/>
          </a:p>
        </p:txBody>
      </p:sp>
    </p:spTree>
    <p:extLst>
      <p:ext uri="{BB962C8B-B14F-4D97-AF65-F5344CB8AC3E}">
        <p14:creationId xmlns:p14="http://schemas.microsoft.com/office/powerpoint/2010/main" val="3152071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Introduction</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690688"/>
            <a:ext cx="10982739" cy="4351338"/>
          </a:xfrm>
        </p:spPr>
        <p:txBody>
          <a:bodyPr>
            <a:normAutofit fontScale="92500"/>
          </a:bodyPr>
          <a:lstStyle/>
          <a:p>
            <a:pPr>
              <a:lnSpc>
                <a:spcPct val="120000"/>
              </a:lnSpc>
            </a:pPr>
            <a:r>
              <a:rPr lang="en-US" sz="2200" dirty="0">
                <a:latin typeface="TimesTen-Roman"/>
              </a:rPr>
              <a:t>Chapter </a:t>
            </a:r>
            <a:r>
              <a:rPr lang="en-US" sz="2200" dirty="0" smtClean="0">
                <a:latin typeface="TimesTen-Roman"/>
              </a:rPr>
              <a:t>8: determine the objects </a:t>
            </a:r>
            <a:r>
              <a:rPr lang="en-US" sz="2200" dirty="0">
                <a:latin typeface="TimesTen-Roman"/>
              </a:rPr>
              <a:t>that participate in each use </a:t>
            </a:r>
            <a:r>
              <a:rPr lang="en-US" sz="2200" dirty="0" smtClean="0">
                <a:latin typeface="TimesTen-Roman"/>
              </a:rPr>
              <a:t>case =&gt; dynamic behavior</a:t>
            </a:r>
            <a:endParaRPr lang="en-US" sz="2200" dirty="0">
              <a:latin typeface="TimesTen-Roman"/>
            </a:endParaRPr>
          </a:p>
          <a:p>
            <a:pPr>
              <a:lnSpc>
                <a:spcPct val="120000"/>
              </a:lnSpc>
            </a:pPr>
            <a:r>
              <a:rPr lang="en-US" sz="2200" b="1" i="0" dirty="0" smtClean="0">
                <a:effectLst/>
                <a:latin typeface="TimesTen-Roman"/>
              </a:rPr>
              <a:t>Dynamic </a:t>
            </a:r>
            <a:r>
              <a:rPr lang="en-US" sz="2200" b="1" i="0" dirty="0">
                <a:effectLst/>
                <a:latin typeface="TimesTen-Roman"/>
              </a:rPr>
              <a:t>modeling </a:t>
            </a:r>
            <a:r>
              <a:rPr lang="en-US" sz="2200" b="0" i="0" dirty="0">
                <a:effectLst/>
                <a:latin typeface="TimesTen-Roman"/>
              </a:rPr>
              <a:t>provides a view of a system in which control and sequencing are considered, either within an object (by means of a finite state machine) or between objects (by analysis of object interactions).</a:t>
            </a:r>
            <a:r>
              <a:rPr lang="en-US" sz="2200" dirty="0">
                <a:latin typeface="TimesTen-Roman"/>
              </a:rPr>
              <a:t> This chapter addresses dynamic interaction between objects</a:t>
            </a:r>
          </a:p>
          <a:p>
            <a:pPr>
              <a:lnSpc>
                <a:spcPct val="120000"/>
              </a:lnSpc>
            </a:pPr>
            <a:r>
              <a:rPr lang="en-US" sz="2200" dirty="0">
                <a:latin typeface="TimesTen-Roman"/>
              </a:rPr>
              <a:t> </a:t>
            </a:r>
            <a:r>
              <a:rPr lang="en-US" sz="2200" b="1" dirty="0">
                <a:latin typeface="TimesTen-Roman"/>
              </a:rPr>
              <a:t>Dynamic interaction modeling </a:t>
            </a:r>
            <a:r>
              <a:rPr lang="en-US" sz="2200" dirty="0">
                <a:latin typeface="TimesTen-Roman"/>
              </a:rPr>
              <a:t>is based on the </a:t>
            </a:r>
            <a:r>
              <a:rPr lang="en-US" sz="2200" b="1" dirty="0">
                <a:latin typeface="TimesTen-Roman"/>
              </a:rPr>
              <a:t>realization of the use cases </a:t>
            </a:r>
            <a:r>
              <a:rPr lang="en-US" sz="2200" dirty="0">
                <a:latin typeface="TimesTen-Roman"/>
              </a:rPr>
              <a:t>developed during use case modeling. For each use case, it is necessary to determine how the objects that participate in the use case dynamically interact with each other. </a:t>
            </a:r>
            <a:endParaRPr lang="en-US" sz="2200" dirty="0" smtClean="0">
              <a:latin typeface="TimesTen-Roman"/>
            </a:endParaRPr>
          </a:p>
          <a:p>
            <a:pPr>
              <a:lnSpc>
                <a:spcPct val="120000"/>
              </a:lnSpc>
            </a:pPr>
            <a:r>
              <a:rPr lang="en-US" sz="2200" dirty="0">
                <a:latin typeface="TimesTen-Roman"/>
              </a:rPr>
              <a:t>This </a:t>
            </a:r>
            <a:r>
              <a:rPr lang="en-US" sz="2200" dirty="0" smtClean="0">
                <a:latin typeface="TimesTen-Roman"/>
              </a:rPr>
              <a:t>chapter describes </a:t>
            </a:r>
            <a:r>
              <a:rPr lang="en-US" sz="2200" dirty="0">
                <a:latin typeface="TimesTen-Roman"/>
              </a:rPr>
              <a:t>stateless dynamic interaction modeling</a:t>
            </a:r>
            <a:br>
              <a:rPr lang="en-US" sz="2200" dirty="0">
                <a:latin typeface="TimesTen-Roman"/>
              </a:rPr>
            </a:br>
            <a:r>
              <a:rPr lang="en-US" sz="2200" dirty="0">
                <a:latin typeface="TimesTen-Roman"/>
              </a:rPr>
              <a:t/>
            </a:r>
            <a:br>
              <a:rPr lang="en-US" sz="2200" dirty="0">
                <a:latin typeface="TimesTen-Roman"/>
              </a:rPr>
            </a:br>
            <a:endParaRPr lang="en-US" sz="2200" dirty="0">
              <a:latin typeface="TimesTen-Roman"/>
            </a:endParaRPr>
          </a:p>
        </p:txBody>
      </p:sp>
    </p:spTree>
    <p:extLst>
      <p:ext uri="{BB962C8B-B14F-4D97-AF65-F5344CB8AC3E}">
        <p14:creationId xmlns:p14="http://schemas.microsoft.com/office/powerpoint/2010/main" val="296887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95693" y="365125"/>
            <a:ext cx="11982893" cy="1325563"/>
          </a:xfrm>
        </p:spPr>
        <p:txBody>
          <a:bodyPr>
            <a:normAutofit/>
          </a:bodyPr>
          <a:lstStyle/>
          <a:p>
            <a:r>
              <a:rPr lang="en-US" sz="3800" dirty="0" smtClean="0">
                <a:latin typeface="TimesTen-Roman"/>
              </a:rPr>
              <a:t>4. </a:t>
            </a:r>
            <a:r>
              <a:rPr lang="en-US" sz="3800" dirty="0">
                <a:latin typeface="TimesTen-Roman"/>
              </a:rPr>
              <a:t>Examples of Stateless Dynamic Interaction Modeling</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292870" y="1677373"/>
            <a:ext cx="3766852" cy="875045"/>
          </a:xfrm>
        </p:spPr>
        <p:txBody>
          <a:bodyPr>
            <a:noAutofit/>
          </a:bodyPr>
          <a:lstStyle/>
          <a:p>
            <a:pPr marL="0" indent="0">
              <a:lnSpc>
                <a:spcPct val="100000"/>
              </a:lnSpc>
              <a:buNone/>
            </a:pPr>
            <a:r>
              <a:rPr lang="en-US" sz="2200" b="1" dirty="0">
                <a:solidFill>
                  <a:srgbClr val="0000CC"/>
                </a:solidFill>
              </a:rPr>
              <a:t>1. Develop Use Case Model</a:t>
            </a:r>
            <a:r>
              <a:rPr lang="en-US" sz="2200" dirty="0"/>
              <a:t/>
            </a:r>
            <a:br>
              <a:rPr lang="en-US" sz="22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vi-VN" sz="1800" dirty="0">
              <a:latin typeface="TimesTen-Roman"/>
            </a:endParaRPr>
          </a:p>
        </p:txBody>
      </p:sp>
      <p:pic>
        <p:nvPicPr>
          <p:cNvPr id="5" name="Picture 4"/>
          <p:cNvPicPr>
            <a:picLocks noChangeAspect="1"/>
          </p:cNvPicPr>
          <p:nvPr/>
        </p:nvPicPr>
        <p:blipFill>
          <a:blip r:embed="rId3"/>
          <a:stretch>
            <a:fillRect/>
          </a:stretch>
        </p:blipFill>
        <p:spPr>
          <a:xfrm>
            <a:off x="425867" y="2163998"/>
            <a:ext cx="5580297" cy="4421640"/>
          </a:xfrm>
          <a:prstGeom prst="rect">
            <a:avLst/>
          </a:prstGeom>
        </p:spPr>
      </p:pic>
      <p:pic>
        <p:nvPicPr>
          <p:cNvPr id="6" name="Picture 5"/>
          <p:cNvPicPr>
            <a:picLocks noChangeAspect="1"/>
          </p:cNvPicPr>
          <p:nvPr/>
        </p:nvPicPr>
        <p:blipFill>
          <a:blip r:embed="rId4"/>
          <a:stretch>
            <a:fillRect/>
          </a:stretch>
        </p:blipFill>
        <p:spPr>
          <a:xfrm>
            <a:off x="6385469" y="2360244"/>
            <a:ext cx="5349262" cy="2298383"/>
          </a:xfrm>
          <a:prstGeom prst="rect">
            <a:avLst/>
          </a:prstGeom>
        </p:spPr>
      </p:pic>
    </p:spTree>
    <p:extLst>
      <p:ext uri="{BB962C8B-B14F-4D97-AF65-F5344CB8AC3E}">
        <p14:creationId xmlns:p14="http://schemas.microsoft.com/office/powerpoint/2010/main" val="259170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95693" y="365125"/>
            <a:ext cx="11982893" cy="1325563"/>
          </a:xfrm>
        </p:spPr>
        <p:txBody>
          <a:bodyPr>
            <a:normAutofit/>
          </a:bodyPr>
          <a:lstStyle/>
          <a:p>
            <a:r>
              <a:rPr lang="en-US" sz="3800" dirty="0" smtClean="0">
                <a:latin typeface="TimesTen-Roman"/>
              </a:rPr>
              <a:t>4. </a:t>
            </a:r>
            <a:r>
              <a:rPr lang="en-US" sz="3800" dirty="0">
                <a:latin typeface="TimesTen-Roman"/>
              </a:rPr>
              <a:t>Examples of Stateless Dynamic Interaction Modeling</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292869" y="1677373"/>
            <a:ext cx="6092599" cy="875045"/>
          </a:xfrm>
        </p:spPr>
        <p:txBody>
          <a:bodyPr>
            <a:noAutofit/>
          </a:bodyPr>
          <a:lstStyle/>
          <a:p>
            <a:pPr marL="0" indent="0">
              <a:lnSpc>
                <a:spcPct val="100000"/>
              </a:lnSpc>
              <a:buNone/>
            </a:pPr>
            <a:r>
              <a:rPr lang="en-US" sz="2200" b="1" dirty="0" smtClean="0">
                <a:solidFill>
                  <a:srgbClr val="0000CC"/>
                </a:solidFill>
              </a:rPr>
              <a:t>2</a:t>
            </a:r>
            <a:r>
              <a:rPr lang="en-US" sz="2200" b="1" dirty="0">
                <a:solidFill>
                  <a:srgbClr val="0000CC"/>
                </a:solidFill>
              </a:rPr>
              <a:t>. Determine Objects Needed to Realize Use Case</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vi-VN" sz="1800" dirty="0">
              <a:latin typeface="TimesTen-Roman"/>
            </a:endParaRPr>
          </a:p>
        </p:txBody>
      </p:sp>
      <p:pic>
        <p:nvPicPr>
          <p:cNvPr id="5" name="Picture 4"/>
          <p:cNvPicPr>
            <a:picLocks noChangeAspect="1"/>
          </p:cNvPicPr>
          <p:nvPr/>
        </p:nvPicPr>
        <p:blipFill>
          <a:blip r:embed="rId3"/>
          <a:stretch>
            <a:fillRect/>
          </a:stretch>
        </p:blipFill>
        <p:spPr>
          <a:xfrm>
            <a:off x="425867" y="2163998"/>
            <a:ext cx="5580297" cy="4421640"/>
          </a:xfrm>
          <a:prstGeom prst="rect">
            <a:avLst/>
          </a:prstGeom>
        </p:spPr>
      </p:pic>
      <p:sp>
        <p:nvSpPr>
          <p:cNvPr id="3" name="Rectangle 2"/>
          <p:cNvSpPr/>
          <p:nvPr/>
        </p:nvSpPr>
        <p:spPr>
          <a:xfrm>
            <a:off x="6049558" y="3582321"/>
            <a:ext cx="6096000" cy="2862322"/>
          </a:xfrm>
          <a:prstGeom prst="rect">
            <a:avLst/>
          </a:prstGeom>
        </p:spPr>
        <p:txBody>
          <a:bodyPr>
            <a:spAutoFit/>
          </a:bodyPr>
          <a:lstStyle/>
          <a:p>
            <a:pPr marL="285750" indent="-285750">
              <a:buFont typeface="Arial" panose="020B0604020202020204" pitchFamily="34" charset="0"/>
              <a:buChar char="•"/>
            </a:pPr>
            <a:r>
              <a:rPr lang="en-US" b="1" dirty="0" smtClean="0">
                <a:latin typeface="TimesTen-Roman"/>
              </a:rPr>
              <a:t>Customer actor </a:t>
            </a:r>
            <a:r>
              <a:rPr lang="en-US" dirty="0" smtClean="0">
                <a:latin typeface="TimesTen-Roman"/>
              </a:rPr>
              <a:t>=&gt; user </a:t>
            </a:r>
            <a:r>
              <a:rPr lang="en-US" dirty="0">
                <a:latin typeface="TimesTen-Roman"/>
              </a:rPr>
              <a:t>interaction </a:t>
            </a:r>
            <a:r>
              <a:rPr lang="en-US" dirty="0" smtClean="0">
                <a:latin typeface="TimesTen-Roman"/>
              </a:rPr>
              <a:t>object: </a:t>
            </a:r>
            <a:r>
              <a:rPr lang="en-US" dirty="0">
                <a:latin typeface="OfficinaSerif-Book"/>
              </a:rPr>
              <a:t>Customer Interaction</a:t>
            </a:r>
            <a:r>
              <a:rPr lang="en-US" dirty="0" smtClean="0">
                <a:latin typeface="TimesTen-Roman"/>
              </a:rPr>
              <a:t>.</a:t>
            </a:r>
          </a:p>
          <a:p>
            <a:pPr marL="285750" indent="-285750">
              <a:buFont typeface="Arial" panose="020B0604020202020204" pitchFamily="34" charset="0"/>
              <a:buChar char="•"/>
            </a:pPr>
            <a:r>
              <a:rPr lang="en-US" b="1" dirty="0" smtClean="0">
                <a:latin typeface="TimesTen-Roman"/>
              </a:rPr>
              <a:t>Customer account </a:t>
            </a:r>
            <a:r>
              <a:rPr lang="en-US" b="1" dirty="0" err="1" smtClean="0">
                <a:latin typeface="TimesTen-Roman"/>
              </a:rPr>
              <a:t>infor</a:t>
            </a:r>
            <a:r>
              <a:rPr lang="en-US" b="1" dirty="0" smtClean="0">
                <a:latin typeface="TimesTen-Roman"/>
              </a:rPr>
              <a:t>, Credit card, Delivery order, Email </a:t>
            </a:r>
            <a:r>
              <a:rPr lang="en-US" dirty="0" smtClean="0">
                <a:latin typeface="TimesTen-Roman"/>
              </a:rPr>
              <a:t>=&gt; </a:t>
            </a:r>
            <a:r>
              <a:rPr lang="en-US" dirty="0">
                <a:latin typeface="TimesTen-Roman"/>
              </a:rPr>
              <a:t>Service objects</a:t>
            </a:r>
            <a:r>
              <a:rPr lang="en-US" dirty="0" smtClean="0">
                <a:latin typeface="TimesTen-Roman"/>
              </a:rPr>
              <a:t>: </a:t>
            </a:r>
            <a:r>
              <a:rPr lang="en-US" dirty="0">
                <a:latin typeface="OfficinaSerif-Book"/>
              </a:rPr>
              <a:t>Customer Account Service, Credit Card Service, Delivery Order Service, and Email Service</a:t>
            </a:r>
            <a:r>
              <a:rPr lang="en-US" dirty="0" smtClean="0">
                <a:latin typeface="TimesTen-Roman"/>
              </a:rPr>
              <a:t>.</a:t>
            </a:r>
          </a:p>
          <a:p>
            <a:pPr marL="285750" indent="-285750">
              <a:buFont typeface="Arial" panose="020B0604020202020204" pitchFamily="34" charset="0"/>
              <a:buChar char="•"/>
            </a:pPr>
            <a:r>
              <a:rPr lang="en-US" dirty="0">
                <a:latin typeface="TimesTen-Roman"/>
              </a:rPr>
              <a:t>Coordinator object, </a:t>
            </a:r>
            <a:r>
              <a:rPr lang="en-US" dirty="0">
                <a:latin typeface="OfficinaSerif-Book"/>
              </a:rPr>
              <a:t>Customer Coordinator</a:t>
            </a:r>
            <a:r>
              <a:rPr lang="en-US" dirty="0">
                <a:latin typeface="TimesTen-Roman"/>
              </a:rPr>
              <a:t>, to coordinate the interactions between </a:t>
            </a:r>
            <a:r>
              <a:rPr lang="en-US" dirty="0">
                <a:latin typeface="OfficinaSerif-Book"/>
              </a:rPr>
              <a:t>Customer Interaction </a:t>
            </a:r>
            <a:r>
              <a:rPr lang="en-US" dirty="0">
                <a:latin typeface="TimesTen-Roman"/>
              </a:rPr>
              <a:t>and the four service objects.</a:t>
            </a:r>
            <a:r>
              <a:rPr lang="en-US" dirty="0"/>
              <a:t> </a:t>
            </a:r>
            <a:br>
              <a:rPr lang="en-US" dirty="0"/>
            </a:br>
            <a:endParaRPr lang="en-US" dirty="0"/>
          </a:p>
        </p:txBody>
      </p:sp>
    </p:spTree>
    <p:extLst>
      <p:ext uri="{BB962C8B-B14F-4D97-AF65-F5344CB8AC3E}">
        <p14:creationId xmlns:p14="http://schemas.microsoft.com/office/powerpoint/2010/main" val="3953970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95693" y="365125"/>
            <a:ext cx="11982893" cy="1325563"/>
          </a:xfrm>
        </p:spPr>
        <p:txBody>
          <a:bodyPr>
            <a:normAutofit/>
          </a:bodyPr>
          <a:lstStyle/>
          <a:p>
            <a:r>
              <a:rPr lang="en-US" sz="3800" dirty="0" smtClean="0">
                <a:latin typeface="TimesTen-Roman"/>
              </a:rPr>
              <a:t>4. </a:t>
            </a:r>
            <a:r>
              <a:rPr lang="en-US" sz="3800" dirty="0">
                <a:latin typeface="TimesTen-Roman"/>
              </a:rPr>
              <a:t>Examples of Stateless Dynamic Interaction Modeling</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292869" y="1677373"/>
            <a:ext cx="6092599" cy="875045"/>
          </a:xfrm>
        </p:spPr>
        <p:txBody>
          <a:bodyPr>
            <a:noAutofit/>
          </a:bodyPr>
          <a:lstStyle/>
          <a:p>
            <a:pPr marL="0" indent="0">
              <a:lnSpc>
                <a:spcPct val="100000"/>
              </a:lnSpc>
              <a:buNone/>
            </a:pPr>
            <a:r>
              <a:rPr lang="fr-FR" sz="2200" b="1" dirty="0">
                <a:solidFill>
                  <a:srgbClr val="0000CC"/>
                </a:solidFill>
              </a:rPr>
              <a:t>3. </a:t>
            </a:r>
            <a:r>
              <a:rPr lang="fr-FR" sz="2200" b="1" dirty="0" err="1">
                <a:solidFill>
                  <a:srgbClr val="0000CC"/>
                </a:solidFill>
              </a:rPr>
              <a:t>Determine</a:t>
            </a:r>
            <a:r>
              <a:rPr lang="fr-FR" sz="2200" b="1" dirty="0">
                <a:solidFill>
                  <a:srgbClr val="0000CC"/>
                </a:solidFill>
              </a:rPr>
              <a:t> Message Communication </a:t>
            </a:r>
            <a:r>
              <a:rPr lang="fr-FR" sz="2200" b="1" dirty="0" err="1">
                <a:solidFill>
                  <a:srgbClr val="0000CC"/>
                </a:solidFill>
              </a:rPr>
              <a:t>Sequence</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vi-VN" sz="1800" dirty="0">
              <a:latin typeface="TimesTen-Roman"/>
            </a:endParaRPr>
          </a:p>
        </p:txBody>
      </p:sp>
      <p:pic>
        <p:nvPicPr>
          <p:cNvPr id="5" name="Picture 4"/>
          <p:cNvPicPr>
            <a:picLocks noChangeAspect="1"/>
          </p:cNvPicPr>
          <p:nvPr/>
        </p:nvPicPr>
        <p:blipFill>
          <a:blip r:embed="rId3"/>
          <a:stretch>
            <a:fillRect/>
          </a:stretch>
        </p:blipFill>
        <p:spPr>
          <a:xfrm>
            <a:off x="179083" y="2552418"/>
            <a:ext cx="4514323" cy="3576998"/>
          </a:xfrm>
          <a:prstGeom prst="rect">
            <a:avLst/>
          </a:prstGeom>
        </p:spPr>
      </p:pic>
      <p:pic>
        <p:nvPicPr>
          <p:cNvPr id="6" name="Picture 5"/>
          <p:cNvPicPr>
            <a:picLocks noChangeAspect="1"/>
          </p:cNvPicPr>
          <p:nvPr/>
        </p:nvPicPr>
        <p:blipFill>
          <a:blip r:embed="rId4"/>
          <a:stretch>
            <a:fillRect/>
          </a:stretch>
        </p:blipFill>
        <p:spPr>
          <a:xfrm>
            <a:off x="4872489" y="2500369"/>
            <a:ext cx="6917471" cy="3797972"/>
          </a:xfrm>
          <a:prstGeom prst="rect">
            <a:avLst/>
          </a:prstGeom>
        </p:spPr>
      </p:pic>
    </p:spTree>
    <p:extLst>
      <p:ext uri="{BB962C8B-B14F-4D97-AF65-F5344CB8AC3E}">
        <p14:creationId xmlns:p14="http://schemas.microsoft.com/office/powerpoint/2010/main" val="1351140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95693" y="365125"/>
            <a:ext cx="11982893" cy="1325563"/>
          </a:xfrm>
        </p:spPr>
        <p:txBody>
          <a:bodyPr>
            <a:normAutofit/>
          </a:bodyPr>
          <a:lstStyle/>
          <a:p>
            <a:r>
              <a:rPr lang="en-US" sz="3800" dirty="0" smtClean="0">
                <a:latin typeface="TimesTen-Roman"/>
              </a:rPr>
              <a:t>4. </a:t>
            </a:r>
            <a:r>
              <a:rPr lang="en-US" sz="3800" dirty="0">
                <a:latin typeface="TimesTen-Roman"/>
              </a:rPr>
              <a:t>Examples of Stateless Dynamic Interaction Modeling</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292869" y="1677373"/>
            <a:ext cx="6092599" cy="875045"/>
          </a:xfrm>
        </p:spPr>
        <p:txBody>
          <a:bodyPr>
            <a:noAutofit/>
          </a:bodyPr>
          <a:lstStyle/>
          <a:p>
            <a:pPr marL="0" indent="0">
              <a:lnSpc>
                <a:spcPct val="100000"/>
              </a:lnSpc>
              <a:buNone/>
            </a:pPr>
            <a:r>
              <a:rPr lang="fr-FR" sz="2200" b="1" dirty="0">
                <a:solidFill>
                  <a:srgbClr val="0000CC"/>
                </a:solidFill>
              </a:rPr>
              <a:t>3. </a:t>
            </a:r>
            <a:r>
              <a:rPr lang="fr-FR" sz="2200" b="1" dirty="0" err="1">
                <a:solidFill>
                  <a:srgbClr val="0000CC"/>
                </a:solidFill>
              </a:rPr>
              <a:t>Determine</a:t>
            </a:r>
            <a:r>
              <a:rPr lang="fr-FR" sz="2200" b="1" dirty="0">
                <a:solidFill>
                  <a:srgbClr val="0000CC"/>
                </a:solidFill>
              </a:rPr>
              <a:t> Message Communication </a:t>
            </a:r>
            <a:r>
              <a:rPr lang="fr-FR" sz="2200" b="1" dirty="0" err="1">
                <a:solidFill>
                  <a:srgbClr val="0000CC"/>
                </a:solidFill>
              </a:rPr>
              <a:t>Sequence</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vi-VN" sz="1800" dirty="0">
              <a:latin typeface="TimesTen-Roman"/>
            </a:endParaRPr>
          </a:p>
        </p:txBody>
      </p:sp>
      <p:pic>
        <p:nvPicPr>
          <p:cNvPr id="6" name="Picture 5"/>
          <p:cNvPicPr>
            <a:picLocks noChangeAspect="1"/>
          </p:cNvPicPr>
          <p:nvPr/>
        </p:nvPicPr>
        <p:blipFill>
          <a:blip r:embed="rId3"/>
          <a:stretch>
            <a:fillRect/>
          </a:stretch>
        </p:blipFill>
        <p:spPr>
          <a:xfrm>
            <a:off x="95693" y="2904630"/>
            <a:ext cx="4737392" cy="2601020"/>
          </a:xfrm>
          <a:prstGeom prst="rect">
            <a:avLst/>
          </a:prstGeom>
        </p:spPr>
      </p:pic>
      <p:pic>
        <p:nvPicPr>
          <p:cNvPr id="3" name="Picture 2"/>
          <p:cNvPicPr>
            <a:picLocks noChangeAspect="1"/>
          </p:cNvPicPr>
          <p:nvPr/>
        </p:nvPicPr>
        <p:blipFill>
          <a:blip r:embed="rId4"/>
          <a:stretch>
            <a:fillRect/>
          </a:stretch>
        </p:blipFill>
        <p:spPr>
          <a:xfrm>
            <a:off x="5276749" y="2460106"/>
            <a:ext cx="6610450" cy="3840827"/>
          </a:xfrm>
          <a:prstGeom prst="rect">
            <a:avLst/>
          </a:prstGeom>
        </p:spPr>
      </p:pic>
    </p:spTree>
    <p:extLst>
      <p:ext uri="{BB962C8B-B14F-4D97-AF65-F5344CB8AC3E}">
        <p14:creationId xmlns:p14="http://schemas.microsoft.com/office/powerpoint/2010/main" val="3545906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95693" y="365125"/>
            <a:ext cx="11982893" cy="1325563"/>
          </a:xfrm>
        </p:spPr>
        <p:txBody>
          <a:bodyPr>
            <a:normAutofit/>
          </a:bodyPr>
          <a:lstStyle/>
          <a:p>
            <a:r>
              <a:rPr lang="en-US" sz="3800" dirty="0" smtClean="0">
                <a:latin typeface="TimesTen-Roman"/>
              </a:rPr>
              <a:t>4. </a:t>
            </a:r>
            <a:r>
              <a:rPr lang="en-US" sz="3800" dirty="0">
                <a:latin typeface="TimesTen-Roman"/>
              </a:rPr>
              <a:t>Examples of Stateless Dynamic Interaction Modeling</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292869" y="1677373"/>
            <a:ext cx="10739198" cy="875045"/>
          </a:xfrm>
        </p:spPr>
        <p:txBody>
          <a:bodyPr>
            <a:noAutofit/>
          </a:bodyPr>
          <a:lstStyle/>
          <a:p>
            <a:pPr marL="0" indent="0">
              <a:lnSpc>
                <a:spcPct val="100000"/>
              </a:lnSpc>
              <a:buNone/>
            </a:pPr>
            <a:r>
              <a:rPr lang="fr-FR" sz="2200" b="1" dirty="0">
                <a:solidFill>
                  <a:srgbClr val="0000CC"/>
                </a:solidFill>
              </a:rPr>
              <a:t>4. </a:t>
            </a:r>
            <a:r>
              <a:rPr lang="fr-FR" sz="2200" b="1" dirty="0" err="1">
                <a:solidFill>
                  <a:srgbClr val="0000CC"/>
                </a:solidFill>
              </a:rPr>
              <a:t>Determine</a:t>
            </a:r>
            <a:r>
              <a:rPr lang="fr-FR" sz="2200" b="1" dirty="0">
                <a:solidFill>
                  <a:srgbClr val="0000CC"/>
                </a:solidFill>
              </a:rPr>
              <a:t> Alternative </a:t>
            </a:r>
            <a:r>
              <a:rPr lang="fr-FR" sz="2200" b="1" dirty="0" err="1" smtClean="0">
                <a:solidFill>
                  <a:srgbClr val="0000CC"/>
                </a:solidFill>
              </a:rPr>
              <a:t>Sequences</a:t>
            </a:r>
            <a:r>
              <a:rPr lang="fr-FR" sz="2200" b="1" dirty="0" smtClean="0">
                <a:solidFill>
                  <a:srgbClr val="0000CC"/>
                </a:solidFill>
              </a:rPr>
              <a:t>:  no </a:t>
            </a:r>
            <a:r>
              <a:rPr lang="en-US" sz="2200" b="1" dirty="0">
                <a:solidFill>
                  <a:srgbClr val="0000CC"/>
                </a:solidFill>
              </a:rPr>
              <a:t>account, credit card authorization is denied</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vi-VN" sz="1800" dirty="0">
              <a:latin typeface="TimesTen-Roman"/>
            </a:endParaRPr>
          </a:p>
        </p:txBody>
      </p:sp>
      <p:pic>
        <p:nvPicPr>
          <p:cNvPr id="5" name="Picture 4"/>
          <p:cNvPicPr>
            <a:picLocks noChangeAspect="1"/>
          </p:cNvPicPr>
          <p:nvPr/>
        </p:nvPicPr>
        <p:blipFill>
          <a:blip r:embed="rId3"/>
          <a:stretch>
            <a:fillRect/>
          </a:stretch>
        </p:blipFill>
        <p:spPr>
          <a:xfrm>
            <a:off x="6400405" y="2463251"/>
            <a:ext cx="5011738" cy="3391713"/>
          </a:xfrm>
          <a:prstGeom prst="rect">
            <a:avLst/>
          </a:prstGeom>
        </p:spPr>
      </p:pic>
      <p:pic>
        <p:nvPicPr>
          <p:cNvPr id="9" name="Picture 8"/>
          <p:cNvPicPr>
            <a:picLocks noChangeAspect="1"/>
          </p:cNvPicPr>
          <p:nvPr/>
        </p:nvPicPr>
        <p:blipFill>
          <a:blip r:embed="rId4"/>
          <a:stretch>
            <a:fillRect/>
          </a:stretch>
        </p:blipFill>
        <p:spPr>
          <a:xfrm>
            <a:off x="292869" y="2552418"/>
            <a:ext cx="5530553" cy="3213381"/>
          </a:xfrm>
          <a:prstGeom prst="rect">
            <a:avLst/>
          </a:prstGeom>
        </p:spPr>
      </p:pic>
    </p:spTree>
    <p:extLst>
      <p:ext uri="{BB962C8B-B14F-4D97-AF65-F5344CB8AC3E}">
        <p14:creationId xmlns:p14="http://schemas.microsoft.com/office/powerpoint/2010/main" val="4006771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95693" y="365125"/>
            <a:ext cx="11982893" cy="1069039"/>
          </a:xfrm>
        </p:spPr>
        <p:txBody>
          <a:bodyPr>
            <a:normAutofit/>
          </a:bodyPr>
          <a:lstStyle/>
          <a:p>
            <a:r>
              <a:rPr lang="en-US" sz="3800" dirty="0" smtClean="0">
                <a:latin typeface="TimesTen-Roman"/>
              </a:rPr>
              <a:t>4. </a:t>
            </a:r>
            <a:r>
              <a:rPr lang="en-US" sz="3800" dirty="0">
                <a:latin typeface="TimesTen-Roman"/>
              </a:rPr>
              <a:t>Examples of Stateless Dynamic Interaction Modeling</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292869" y="1263487"/>
            <a:ext cx="10739198" cy="875045"/>
          </a:xfrm>
        </p:spPr>
        <p:txBody>
          <a:bodyPr>
            <a:noAutofit/>
          </a:bodyPr>
          <a:lstStyle/>
          <a:p>
            <a:pPr marL="0" indent="0">
              <a:lnSpc>
                <a:spcPct val="100000"/>
              </a:lnSpc>
              <a:buNone/>
            </a:pPr>
            <a:r>
              <a:rPr lang="fr-FR" sz="2200" b="1" dirty="0" err="1">
                <a:solidFill>
                  <a:srgbClr val="0000CC"/>
                </a:solidFill>
              </a:rPr>
              <a:t>Generic</a:t>
            </a:r>
            <a:r>
              <a:rPr lang="fr-FR" sz="2200" b="1" dirty="0">
                <a:solidFill>
                  <a:srgbClr val="0000CC"/>
                </a:solidFill>
              </a:rPr>
              <a:t> communication </a:t>
            </a:r>
            <a:r>
              <a:rPr lang="fr-FR" sz="2200" b="1" dirty="0" err="1">
                <a:solidFill>
                  <a:srgbClr val="0000CC"/>
                </a:solidFill>
              </a:rPr>
              <a:t>diagram</a:t>
            </a:r>
            <a:r>
              <a:rPr lang="en-US" sz="1800" dirty="0"/>
              <a:t/>
            </a:r>
            <a:br>
              <a:rPr lang="en-US" sz="1800" dirty="0"/>
            </a:br>
            <a:r>
              <a:rPr lang="en-US" sz="1800" dirty="0"/>
              <a:t/>
            </a:r>
            <a:br>
              <a:rPr lang="en-US" sz="1800" dirty="0"/>
            </a:br>
            <a:r>
              <a:rPr lang="en-US" sz="1800" dirty="0"/>
              <a:t/>
            </a:r>
            <a:br>
              <a:rPr lang="en-US" sz="1800" dirty="0"/>
            </a:br>
            <a:endParaRPr lang="vi-VN" sz="1800" dirty="0">
              <a:latin typeface="TimesTen-Roman"/>
            </a:endParaRPr>
          </a:p>
        </p:txBody>
      </p:sp>
      <p:pic>
        <p:nvPicPr>
          <p:cNvPr id="3" name="Picture 2"/>
          <p:cNvPicPr>
            <a:picLocks noChangeAspect="1"/>
          </p:cNvPicPr>
          <p:nvPr/>
        </p:nvPicPr>
        <p:blipFill>
          <a:blip r:embed="rId3"/>
          <a:stretch>
            <a:fillRect/>
          </a:stretch>
        </p:blipFill>
        <p:spPr>
          <a:xfrm>
            <a:off x="1629709" y="1964083"/>
            <a:ext cx="9266087" cy="4412018"/>
          </a:xfrm>
          <a:prstGeom prst="rect">
            <a:avLst/>
          </a:prstGeom>
        </p:spPr>
      </p:pic>
    </p:spTree>
    <p:extLst>
      <p:ext uri="{BB962C8B-B14F-4D97-AF65-F5344CB8AC3E}">
        <p14:creationId xmlns:p14="http://schemas.microsoft.com/office/powerpoint/2010/main" val="4227171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557188"/>
            <a:ext cx="10515600" cy="1133499"/>
          </a:xfrm>
        </p:spPr>
        <p:txBody>
          <a:bodyPr vert="horz" lIns="91440" tIns="45720" rIns="91440" bIns="45720" rtlCol="0">
            <a:normAutofit/>
          </a:bodyPr>
          <a:lstStyle/>
          <a:p>
            <a:pPr lvl="0" algn="ctr"/>
            <a:r>
              <a:rPr lang="en-US" sz="5200" dirty="0"/>
              <a:t>Contents</a:t>
            </a:r>
          </a:p>
        </p:txBody>
      </p:sp>
      <p:sp>
        <p:nvSpPr>
          <p:cNvPr id="3" name="TextBox 2">
            <a:extLst>
              <a:ext uri="{FF2B5EF4-FFF2-40B4-BE49-F238E27FC236}">
                <a16:creationId xmlns:a16="http://schemas.microsoft.com/office/drawing/2014/main" id="{31F960AD-B96B-F1A6-1232-D0084F4725DF}"/>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200" dirty="0"/>
              <a:t> </a:t>
            </a:r>
            <a:br>
              <a:rPr lang="en-US" sz="2200" dirty="0"/>
            </a:br>
            <a:r>
              <a:rPr lang="en-US" sz="2200" dirty="0"/>
              <a:t/>
            </a:r>
            <a:br>
              <a:rPr lang="en-US" sz="2200" dirty="0"/>
            </a:br>
            <a:endParaRPr lang="en-US" sz="2200" dirty="0"/>
          </a:p>
        </p:txBody>
      </p:sp>
      <p:graphicFrame>
        <p:nvGraphicFramePr>
          <p:cNvPr id="54" name="TextBox 6">
            <a:extLst>
              <a:ext uri="{FF2B5EF4-FFF2-40B4-BE49-F238E27FC236}">
                <a16:creationId xmlns:a16="http://schemas.microsoft.com/office/drawing/2014/main" id="{E64718BD-E3D2-6AA7-B81D-3A4D737B6186}"/>
              </a:ext>
            </a:extLst>
          </p:cNvPr>
          <p:cNvGraphicFramePr/>
          <p:nvPr>
            <p:extLst>
              <p:ext uri="{D42A27DB-BD31-4B8C-83A1-F6EECF244321}">
                <p14:modId xmlns:p14="http://schemas.microsoft.com/office/powerpoint/2010/main" val="216938552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400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1. Object interaction modeling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a:bodyPr>
          <a:lstStyle/>
          <a:p>
            <a:pPr>
              <a:lnSpc>
                <a:spcPct val="120000"/>
              </a:lnSpc>
            </a:pPr>
            <a:r>
              <a:rPr lang="en-US" dirty="0"/>
              <a:t>For each use case, the objects that realize the use case dynamically </a:t>
            </a:r>
            <a:r>
              <a:rPr lang="en-US" dirty="0" smtClean="0"/>
              <a:t>cooperate </a:t>
            </a:r>
            <a:r>
              <a:rPr lang="en-US" dirty="0"/>
              <a:t>with each other and are depicted on either a UML </a:t>
            </a:r>
            <a:r>
              <a:rPr lang="en-US" dirty="0" smtClean="0"/>
              <a:t>communication </a:t>
            </a:r>
            <a:r>
              <a:rPr lang="en-US" dirty="0"/>
              <a:t>diagram or a UML sequence </a:t>
            </a:r>
            <a:r>
              <a:rPr lang="en-US" dirty="0" smtClean="0"/>
              <a:t>diagram</a:t>
            </a:r>
            <a:r>
              <a:rPr lang="en-US" sz="2400" dirty="0" smtClean="0"/>
              <a:t>.</a:t>
            </a:r>
            <a:endParaRPr lang="en-US" sz="2200" b="1" i="0" strike="sngStrike" dirty="0" smtClean="0">
              <a:effectLst/>
              <a:latin typeface="TimesTen-Roman"/>
            </a:endParaRPr>
          </a:p>
        </p:txBody>
      </p:sp>
      <p:pic>
        <p:nvPicPr>
          <p:cNvPr id="6" name="Picture 5">
            <a:extLst>
              <a:ext uri="{FF2B5EF4-FFF2-40B4-BE49-F238E27FC236}">
                <a16:creationId xmlns:a16="http://schemas.microsoft.com/office/drawing/2014/main" id="{7097A468-1050-2D0D-D379-357B6281A73B}"/>
              </a:ext>
            </a:extLst>
          </p:cNvPr>
          <p:cNvPicPr>
            <a:picLocks noChangeAspect="1"/>
          </p:cNvPicPr>
          <p:nvPr/>
        </p:nvPicPr>
        <p:blipFill>
          <a:blip r:embed="rId3"/>
          <a:stretch>
            <a:fillRect/>
          </a:stretch>
        </p:blipFill>
        <p:spPr>
          <a:xfrm>
            <a:off x="6659911" y="4001294"/>
            <a:ext cx="4714197" cy="1787081"/>
          </a:xfrm>
          <a:prstGeom prst="rect">
            <a:avLst/>
          </a:prstGeom>
        </p:spPr>
      </p:pic>
    </p:spTree>
    <p:extLst>
      <p:ext uri="{BB962C8B-B14F-4D97-AF65-F5344CB8AC3E}">
        <p14:creationId xmlns:p14="http://schemas.microsoft.com/office/powerpoint/2010/main" val="102699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smtClean="0"/>
              <a:t>1.1. </a:t>
            </a:r>
            <a:r>
              <a:rPr lang="en-US" sz="5400" dirty="0"/>
              <a:t>Communication Diagrams</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lnSpcReduction="10000"/>
          </a:bodyPr>
          <a:lstStyle/>
          <a:p>
            <a:pPr>
              <a:lnSpc>
                <a:spcPct val="120000"/>
              </a:lnSpc>
            </a:pPr>
            <a:r>
              <a:rPr lang="en-US" dirty="0">
                <a:latin typeface="TimesTen-Roman"/>
              </a:rPr>
              <a:t>A </a:t>
            </a:r>
            <a:r>
              <a:rPr lang="en-US" b="1" dirty="0">
                <a:latin typeface="TimesTen-Bold"/>
              </a:rPr>
              <a:t>communication diagram </a:t>
            </a:r>
            <a:r>
              <a:rPr lang="en-US" dirty="0">
                <a:latin typeface="TimesTen-Roman"/>
              </a:rPr>
              <a:t>is a UML interaction diagram that depicts a dynamic</a:t>
            </a:r>
            <a:r>
              <a:rPr lang="vi-VN" dirty="0">
                <a:latin typeface="TimesTen-Roman"/>
              </a:rPr>
              <a:t> </a:t>
            </a:r>
            <a:r>
              <a:rPr lang="en-US" dirty="0">
                <a:latin typeface="TimesTen-Roman"/>
              </a:rPr>
              <a:t>view of a group of objects interacting with each other by showing the sequence</a:t>
            </a:r>
            <a:r>
              <a:rPr lang="vi-VN" dirty="0">
                <a:latin typeface="TimesTen-Roman"/>
              </a:rPr>
              <a:t> </a:t>
            </a:r>
            <a:r>
              <a:rPr lang="en-US" dirty="0">
                <a:latin typeface="TimesTen-Roman"/>
              </a:rPr>
              <a:t>of messages passed among them. </a:t>
            </a:r>
            <a:endParaRPr lang="vi-VN" dirty="0">
              <a:latin typeface="TimesTen-Roman"/>
            </a:endParaRPr>
          </a:p>
          <a:p>
            <a:pPr>
              <a:lnSpc>
                <a:spcPct val="120000"/>
              </a:lnSpc>
            </a:pPr>
            <a:r>
              <a:rPr lang="en-US" dirty="0">
                <a:latin typeface="TimesTen-Roman"/>
              </a:rPr>
              <a:t>During analysis modeling, a communication diagram is developed for each use case</a:t>
            </a:r>
            <a:r>
              <a:rPr lang="en-US" dirty="0" smtClean="0">
                <a:latin typeface="TimesTen-Roman"/>
              </a:rPr>
              <a:t>;</a:t>
            </a:r>
          </a:p>
          <a:p>
            <a:pPr>
              <a:lnSpc>
                <a:spcPct val="120000"/>
              </a:lnSpc>
            </a:pPr>
            <a:r>
              <a:rPr lang="en-US" dirty="0">
                <a:latin typeface="TimesTen-Roman"/>
              </a:rPr>
              <a:t>The message sequencing on the communication diagram should correspond to the </a:t>
            </a:r>
            <a:r>
              <a:rPr lang="en-US" dirty="0" smtClean="0">
                <a:latin typeface="TimesTen-Roman"/>
              </a:rPr>
              <a:t>sequence of </a:t>
            </a:r>
            <a:r>
              <a:rPr lang="en-US" dirty="0">
                <a:latin typeface="TimesTen-Roman"/>
              </a:rPr>
              <a:t>interactions between the actor and the system already described in the use case</a:t>
            </a:r>
          </a:p>
        </p:txBody>
      </p:sp>
    </p:spTree>
    <p:extLst>
      <p:ext uri="{BB962C8B-B14F-4D97-AF65-F5344CB8AC3E}">
        <p14:creationId xmlns:p14="http://schemas.microsoft.com/office/powerpoint/2010/main" val="2585988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smtClean="0"/>
              <a:t>1.1. </a:t>
            </a:r>
            <a:r>
              <a:rPr lang="en-US" sz="5400" dirty="0"/>
              <a:t>Communication Diagrams</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690688"/>
            <a:ext cx="10982739" cy="4486275"/>
          </a:xfrm>
        </p:spPr>
        <p:txBody>
          <a:bodyPr>
            <a:normAutofit/>
          </a:bodyPr>
          <a:lstStyle/>
          <a:p>
            <a:pPr>
              <a:lnSpc>
                <a:spcPct val="120000"/>
              </a:lnSpc>
            </a:pPr>
            <a:r>
              <a:rPr lang="en-US" dirty="0" smtClean="0">
                <a:solidFill>
                  <a:srgbClr val="000000"/>
                </a:solidFill>
                <a:latin typeface="TimesTen-Roman"/>
              </a:rPr>
              <a:t>Example: View Alarm UC</a:t>
            </a:r>
            <a:endParaRPr lang="en-US" dirty="0">
              <a:solidFill>
                <a:srgbClr val="000000"/>
              </a:solidFill>
              <a:latin typeface="TimesTen-Roman"/>
            </a:endParaRPr>
          </a:p>
        </p:txBody>
      </p:sp>
      <p:pic>
        <p:nvPicPr>
          <p:cNvPr id="3" name="Picture 2"/>
          <p:cNvPicPr>
            <a:picLocks noChangeAspect="1"/>
          </p:cNvPicPr>
          <p:nvPr/>
        </p:nvPicPr>
        <p:blipFill>
          <a:blip r:embed="rId3"/>
          <a:stretch>
            <a:fillRect/>
          </a:stretch>
        </p:blipFill>
        <p:spPr>
          <a:xfrm>
            <a:off x="1313858" y="4627550"/>
            <a:ext cx="4083717" cy="1866273"/>
          </a:xfrm>
          <a:prstGeom prst="rect">
            <a:avLst/>
          </a:prstGeom>
        </p:spPr>
      </p:pic>
      <p:pic>
        <p:nvPicPr>
          <p:cNvPr id="5" name="Picture 4"/>
          <p:cNvPicPr>
            <a:picLocks noChangeAspect="1"/>
          </p:cNvPicPr>
          <p:nvPr/>
        </p:nvPicPr>
        <p:blipFill>
          <a:blip r:embed="rId4"/>
          <a:stretch>
            <a:fillRect/>
          </a:stretch>
        </p:blipFill>
        <p:spPr>
          <a:xfrm>
            <a:off x="6367722" y="2833580"/>
            <a:ext cx="5390507" cy="3720011"/>
          </a:xfrm>
          <a:prstGeom prst="rect">
            <a:avLst/>
          </a:prstGeom>
        </p:spPr>
      </p:pic>
      <p:sp>
        <p:nvSpPr>
          <p:cNvPr id="7" name="Rectangle 6"/>
          <p:cNvSpPr/>
          <p:nvPr/>
        </p:nvSpPr>
        <p:spPr>
          <a:xfrm>
            <a:off x="233568" y="2233415"/>
            <a:ext cx="6096000" cy="1323439"/>
          </a:xfrm>
          <a:prstGeom prst="rect">
            <a:avLst/>
          </a:prstGeom>
        </p:spPr>
        <p:txBody>
          <a:bodyPr>
            <a:spAutoFit/>
          </a:bodyPr>
          <a:lstStyle/>
          <a:p>
            <a:r>
              <a:rPr lang="en-US" sz="2000" dirty="0"/>
              <a:t>The communication diagram for the View Alarms UC depicts the user interaction object, Operator Interaction, making a request to the service object, Alarm Service &amp; receiving a response</a:t>
            </a:r>
          </a:p>
        </p:txBody>
      </p:sp>
    </p:spTree>
    <p:extLst>
      <p:ext uri="{BB962C8B-B14F-4D97-AF65-F5344CB8AC3E}">
        <p14:creationId xmlns:p14="http://schemas.microsoft.com/office/powerpoint/2010/main" val="285699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smtClean="0"/>
              <a:t>1.2. </a:t>
            </a:r>
            <a:r>
              <a:rPr lang="en-US" sz="5400" dirty="0"/>
              <a:t>Sequence Diagrams</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lnSpcReduction="10000"/>
          </a:bodyPr>
          <a:lstStyle/>
          <a:p>
            <a:pPr>
              <a:lnSpc>
                <a:spcPct val="120000"/>
              </a:lnSpc>
            </a:pPr>
            <a:r>
              <a:rPr lang="en-US" dirty="0">
                <a:latin typeface="TimesTen-Roman"/>
              </a:rPr>
              <a:t>The interaction among objects can also be shown on a sequence diagram, </a:t>
            </a:r>
            <a:r>
              <a:rPr lang="en-US" dirty="0" smtClean="0">
                <a:latin typeface="TimesTen-Roman"/>
              </a:rPr>
              <a:t>which shows </a:t>
            </a:r>
            <a:r>
              <a:rPr lang="en-US" dirty="0">
                <a:latin typeface="TimesTen-Roman"/>
              </a:rPr>
              <a:t>object interactions arranged in time sequence</a:t>
            </a:r>
            <a:r>
              <a:rPr lang="en-US" dirty="0" smtClean="0">
                <a:latin typeface="TimesTen-Roman"/>
              </a:rPr>
              <a:t>.</a:t>
            </a:r>
          </a:p>
          <a:p>
            <a:pPr>
              <a:lnSpc>
                <a:spcPct val="120000"/>
              </a:lnSpc>
            </a:pPr>
            <a:r>
              <a:rPr lang="en-US" dirty="0" smtClean="0">
                <a:latin typeface="TimesTen-Roman"/>
              </a:rPr>
              <a:t>A </a:t>
            </a:r>
            <a:r>
              <a:rPr lang="en-US" dirty="0">
                <a:latin typeface="TimesTen-Roman"/>
              </a:rPr>
              <a:t>sequence diagram shows </a:t>
            </a:r>
            <a:r>
              <a:rPr lang="en-US" dirty="0" smtClean="0">
                <a:latin typeface="TimesTen-Roman"/>
              </a:rPr>
              <a:t>the objects </a:t>
            </a:r>
            <a:r>
              <a:rPr lang="en-US" dirty="0">
                <a:latin typeface="TimesTen-Roman"/>
              </a:rPr>
              <a:t>participating in the interaction and the sequence in which messages are </a:t>
            </a:r>
            <a:r>
              <a:rPr lang="en-US" dirty="0" smtClean="0">
                <a:latin typeface="TimesTen-Roman"/>
              </a:rPr>
              <a:t>sent. Sequence </a:t>
            </a:r>
            <a:r>
              <a:rPr lang="en-US" dirty="0">
                <a:latin typeface="TimesTen-Roman"/>
              </a:rPr>
              <a:t>diagrams can also depict loops and </a:t>
            </a:r>
            <a:r>
              <a:rPr lang="en-US" dirty="0" smtClean="0">
                <a:latin typeface="TimesTen-Roman"/>
              </a:rPr>
              <a:t>iterations</a:t>
            </a:r>
          </a:p>
          <a:p>
            <a:pPr>
              <a:lnSpc>
                <a:spcPct val="120000"/>
              </a:lnSpc>
            </a:pPr>
            <a:r>
              <a:rPr lang="en-US" dirty="0" smtClean="0">
                <a:latin typeface="TimesTen-Roman"/>
              </a:rPr>
              <a:t>Numbering </a:t>
            </a:r>
            <a:r>
              <a:rPr lang="en-US" dirty="0">
                <a:latin typeface="TimesTen-Roman"/>
              </a:rPr>
              <a:t>the messages is not essential because shows </a:t>
            </a:r>
            <a:r>
              <a:rPr lang="en-US" dirty="0" smtClean="0">
                <a:latin typeface="TimesTen-Roman"/>
              </a:rPr>
              <a:t>message sent are shown in order</a:t>
            </a:r>
          </a:p>
          <a:p>
            <a:pPr>
              <a:lnSpc>
                <a:spcPct val="120000"/>
              </a:lnSpc>
            </a:pPr>
            <a:endParaRPr lang="en-US" dirty="0">
              <a:latin typeface="TimesTen-Roman"/>
            </a:endParaRPr>
          </a:p>
        </p:txBody>
      </p:sp>
    </p:spTree>
    <p:extLst>
      <p:ext uri="{BB962C8B-B14F-4D97-AF65-F5344CB8AC3E}">
        <p14:creationId xmlns:p14="http://schemas.microsoft.com/office/powerpoint/2010/main" val="1837504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smtClean="0"/>
              <a:t>1.2. </a:t>
            </a:r>
            <a:r>
              <a:rPr lang="en-US" sz="5400" dirty="0"/>
              <a:t>Sequence Diagrams</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162313" y="1825625"/>
            <a:ext cx="4584406" cy="4351338"/>
          </a:xfrm>
        </p:spPr>
        <p:txBody>
          <a:bodyPr>
            <a:normAutofit/>
          </a:bodyPr>
          <a:lstStyle/>
          <a:p>
            <a:pPr>
              <a:lnSpc>
                <a:spcPct val="120000"/>
              </a:lnSpc>
            </a:pPr>
            <a:r>
              <a:rPr lang="en-US" dirty="0" smtClean="0"/>
              <a:t>Example: sequence </a:t>
            </a:r>
            <a:r>
              <a:rPr lang="en-US" dirty="0"/>
              <a:t>diagram for the View Alarms use case </a:t>
            </a:r>
            <a:endParaRPr lang="en-US" dirty="0" smtClean="0"/>
          </a:p>
          <a:p>
            <a:pPr>
              <a:lnSpc>
                <a:spcPct val="120000"/>
              </a:lnSpc>
            </a:pPr>
            <a:r>
              <a:rPr lang="en-US" dirty="0" smtClean="0"/>
              <a:t>Sequence </a:t>
            </a:r>
            <a:r>
              <a:rPr lang="en-US" dirty="0"/>
              <a:t>diagram conveys the same information as the communication </a:t>
            </a:r>
            <a:r>
              <a:rPr lang="en-US" dirty="0" smtClean="0"/>
              <a:t>diagram</a:t>
            </a:r>
            <a:r>
              <a:rPr lang="en-US" dirty="0"/>
              <a:t/>
            </a:r>
            <a:br>
              <a:rPr lang="en-US" dirty="0"/>
            </a:br>
            <a:endParaRPr lang="en-US" dirty="0">
              <a:solidFill>
                <a:srgbClr val="000000"/>
              </a:solidFill>
              <a:latin typeface="TimesTen-Roman"/>
            </a:endParaRPr>
          </a:p>
        </p:txBody>
      </p:sp>
      <p:pic>
        <p:nvPicPr>
          <p:cNvPr id="3" name="Picture 2"/>
          <p:cNvPicPr>
            <a:picLocks noChangeAspect="1"/>
          </p:cNvPicPr>
          <p:nvPr/>
        </p:nvPicPr>
        <p:blipFill>
          <a:blip r:embed="rId3"/>
          <a:stretch>
            <a:fillRect/>
          </a:stretch>
        </p:blipFill>
        <p:spPr>
          <a:xfrm>
            <a:off x="4909031" y="2348352"/>
            <a:ext cx="6733622" cy="4169130"/>
          </a:xfrm>
          <a:prstGeom prst="rect">
            <a:avLst/>
          </a:prstGeom>
        </p:spPr>
      </p:pic>
    </p:spTree>
    <p:extLst>
      <p:ext uri="{BB962C8B-B14F-4D97-AF65-F5344CB8AC3E}">
        <p14:creationId xmlns:p14="http://schemas.microsoft.com/office/powerpoint/2010/main" val="3791837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Autofit/>
          </a:bodyPr>
          <a:lstStyle/>
          <a:p>
            <a:r>
              <a:rPr lang="en-US" sz="5400" dirty="0" smtClean="0"/>
              <a:t>1.3. Sequence </a:t>
            </a:r>
            <a:r>
              <a:rPr lang="en-US" sz="5400" dirty="0"/>
              <a:t>Diagram versus Communication Diagram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0684764" cy="4351338"/>
          </a:xfrm>
        </p:spPr>
        <p:txBody>
          <a:bodyPr>
            <a:normAutofit/>
          </a:bodyPr>
          <a:lstStyle/>
          <a:p>
            <a:pPr>
              <a:lnSpc>
                <a:spcPct val="120000"/>
              </a:lnSpc>
              <a:spcBef>
                <a:spcPts val="0"/>
              </a:spcBef>
            </a:pPr>
            <a:r>
              <a:rPr lang="en-US" sz="2400" i="0" dirty="0">
                <a:effectLst/>
                <a:latin typeface="TimesTen-Roman"/>
              </a:rPr>
              <a:t>Communication diagrams and sequence diagrams are </a:t>
            </a:r>
            <a:r>
              <a:rPr lang="en-US" sz="2400" b="1" i="0" dirty="0">
                <a:effectLst/>
                <a:latin typeface="TimesTen-Roman"/>
              </a:rPr>
              <a:t>both interaction diagrams</a:t>
            </a:r>
            <a:r>
              <a:rPr lang="vi-VN" sz="2400" b="1" i="0" dirty="0">
                <a:effectLst/>
                <a:latin typeface="TimesTen-Roman"/>
              </a:rPr>
              <a:t> in UML</a:t>
            </a:r>
          </a:p>
          <a:p>
            <a:pPr>
              <a:lnSpc>
                <a:spcPct val="120000"/>
              </a:lnSpc>
              <a:spcBef>
                <a:spcPts val="0"/>
              </a:spcBef>
            </a:pPr>
            <a:r>
              <a:rPr lang="en-US" sz="2400" dirty="0" smtClean="0">
                <a:latin typeface="TimesTen-Roman"/>
              </a:rPr>
              <a:t>The </a:t>
            </a:r>
            <a:r>
              <a:rPr lang="en-US" sz="2400" dirty="0">
                <a:latin typeface="TimesTen-Roman"/>
              </a:rPr>
              <a:t>sequence diagram clearly shows the </a:t>
            </a:r>
            <a:r>
              <a:rPr lang="en-US" sz="2400" dirty="0" smtClean="0">
                <a:latin typeface="TimesTen-Roman"/>
              </a:rPr>
              <a:t>order (time order) in </a:t>
            </a:r>
            <a:r>
              <a:rPr lang="en-US" sz="2400" dirty="0">
                <a:latin typeface="TimesTen-Roman"/>
              </a:rPr>
              <a:t>which messages </a:t>
            </a:r>
            <a:r>
              <a:rPr lang="en-US" sz="2400" dirty="0" smtClean="0">
                <a:latin typeface="TimesTen-Roman"/>
              </a:rPr>
              <a:t>are passed </a:t>
            </a:r>
            <a:r>
              <a:rPr lang="en-US" sz="2400" dirty="0">
                <a:latin typeface="TimesTen-Roman"/>
              </a:rPr>
              <a:t>between </a:t>
            </a:r>
            <a:r>
              <a:rPr lang="en-US" sz="2400" dirty="0" smtClean="0">
                <a:latin typeface="TimesTen-Roman"/>
              </a:rPr>
              <a:t>objects.</a:t>
            </a:r>
          </a:p>
          <a:p>
            <a:pPr lvl="1">
              <a:lnSpc>
                <a:spcPct val="120000"/>
              </a:lnSpc>
              <a:spcBef>
                <a:spcPts val="0"/>
              </a:spcBef>
              <a:buFont typeface="Wingdings" panose="05000000000000000000" pitchFamily="2" charset="2"/>
              <a:buChar char="ü"/>
            </a:pPr>
            <a:r>
              <a:rPr lang="en-US" sz="2000" dirty="0" smtClean="0">
                <a:latin typeface="TimesTen-Roman"/>
              </a:rPr>
              <a:t>Seeing </a:t>
            </a:r>
            <a:r>
              <a:rPr lang="en-US" sz="2000" dirty="0">
                <a:latin typeface="TimesTen-Roman"/>
              </a:rPr>
              <a:t>how the objects are connected to each other </a:t>
            </a:r>
            <a:r>
              <a:rPr lang="en-US" sz="2000" dirty="0" smtClean="0">
                <a:latin typeface="TimesTen-Roman"/>
              </a:rPr>
              <a:t>is more </a:t>
            </a:r>
            <a:r>
              <a:rPr lang="en-US" sz="2000" dirty="0">
                <a:latin typeface="TimesTen-Roman"/>
              </a:rPr>
              <a:t>difficult</a:t>
            </a:r>
            <a:endParaRPr lang="en-US" sz="2000" dirty="0" smtClean="0">
              <a:latin typeface="TimesTen-Roman"/>
            </a:endParaRPr>
          </a:p>
          <a:p>
            <a:pPr>
              <a:lnSpc>
                <a:spcPct val="120000"/>
              </a:lnSpc>
              <a:spcBef>
                <a:spcPts val="0"/>
              </a:spcBef>
            </a:pPr>
            <a:r>
              <a:rPr lang="en-US" sz="2400" dirty="0" smtClean="0">
                <a:latin typeface="TimesTen-Roman"/>
              </a:rPr>
              <a:t>The communication diagram shows the layout of the objects, particularly how the objects are connected to each other .</a:t>
            </a:r>
            <a:r>
              <a:rPr lang="en-US" sz="2400" dirty="0"/>
              <a:t/>
            </a:r>
            <a:br>
              <a:rPr lang="en-US" sz="2400" dirty="0"/>
            </a:br>
            <a:endParaRPr lang="vi-VN" sz="2400" dirty="0">
              <a:latin typeface="TimesTen-Roman"/>
            </a:endParaRPr>
          </a:p>
        </p:txBody>
      </p:sp>
      <p:sp>
        <p:nvSpPr>
          <p:cNvPr id="6" name="Rounded Rectangular Callout 5"/>
          <p:cNvSpPr/>
          <p:nvPr/>
        </p:nvSpPr>
        <p:spPr>
          <a:xfrm>
            <a:off x="7050042" y="5245304"/>
            <a:ext cx="4805916" cy="1390801"/>
          </a:xfrm>
          <a:prstGeom prst="wedgeRoundRectCallout">
            <a:avLst>
              <a:gd name="adj1" fmla="val -104247"/>
              <a:gd name="adj2" fmla="val -3560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TimesTen-Roman"/>
              </a:rPr>
              <a:t>Question: Which is better? When we develop an application, which one would we use?</a:t>
            </a:r>
            <a:endParaRPr lang="en-US" dirty="0">
              <a:solidFill>
                <a:schemeClr val="bg1"/>
              </a:solidFill>
            </a:endParaRPr>
          </a:p>
        </p:txBody>
      </p:sp>
    </p:spTree>
    <p:extLst>
      <p:ext uri="{BB962C8B-B14F-4D97-AF65-F5344CB8AC3E}">
        <p14:creationId xmlns:p14="http://schemas.microsoft.com/office/powerpoint/2010/main" val="123810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32265</TotalTime>
  <Words>1221</Words>
  <Application>Microsoft Office PowerPoint</Application>
  <PresentationFormat>Widescreen</PresentationFormat>
  <Paragraphs>105</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FranklinGothic-Demi</vt:lpstr>
      <vt:lpstr>OfficinaSerif-Book</vt:lpstr>
      <vt:lpstr>TimesTen-Bold</vt:lpstr>
      <vt:lpstr>TimesTen-Roman</vt:lpstr>
      <vt:lpstr>Wingdings</vt:lpstr>
      <vt:lpstr>Office Theme</vt:lpstr>
      <vt:lpstr>Chapter 9: Dynamic Interaction Modeling </vt:lpstr>
      <vt:lpstr>Introduction</vt:lpstr>
      <vt:lpstr>Contents</vt:lpstr>
      <vt:lpstr>1. Object interaction modeling </vt:lpstr>
      <vt:lpstr>1.1. Communication Diagrams</vt:lpstr>
      <vt:lpstr>1.1. Communication Diagrams</vt:lpstr>
      <vt:lpstr>1.2. Sequence Diagrams</vt:lpstr>
      <vt:lpstr>1.2. Sequence Diagrams</vt:lpstr>
      <vt:lpstr>1.3. Sequence Diagram versus Communication Diagram  </vt:lpstr>
      <vt:lpstr>1.5. Use Cases and Scenario </vt:lpstr>
      <vt:lpstr>1.5. Use Cases and Scenario </vt:lpstr>
      <vt:lpstr>1.6.Generic and Instance Forms of Interaction Diagrams </vt:lpstr>
      <vt:lpstr>2. Dynamic interaction modeling </vt:lpstr>
      <vt:lpstr>3. Stateless Dynamic interaction modeling </vt:lpstr>
      <vt:lpstr>2a. Determine boundary object(s) </vt:lpstr>
      <vt:lpstr>2b. Determine internal software objects</vt:lpstr>
      <vt:lpstr>3. Determine message communication sequence</vt:lpstr>
      <vt:lpstr>4. Determine alternative sequences</vt:lpstr>
      <vt:lpstr>4. Examples of Stateless Dynamic Interaction Modeling</vt:lpstr>
      <vt:lpstr>4. Examples of Stateless Dynamic Interaction Modeling</vt:lpstr>
      <vt:lpstr>4. Examples of Stateless Dynamic Interaction Modeling</vt:lpstr>
      <vt:lpstr>4. Examples of Stateless Dynamic Interaction Modeling</vt:lpstr>
      <vt:lpstr>4. Examples of Stateless Dynamic Interaction Modeling</vt:lpstr>
      <vt:lpstr>4. Examples of Stateless Dynamic Interaction Modeling</vt:lpstr>
      <vt:lpstr>4. Examples of Stateless Dynamic Interaction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Hue Chu Thi Minh</dc:creator>
  <cp:lastModifiedBy>Khiem Ngo Tuan</cp:lastModifiedBy>
  <cp:revision>371</cp:revision>
  <dcterms:created xsi:type="dcterms:W3CDTF">2023-08-12T02:23:53Z</dcterms:created>
  <dcterms:modified xsi:type="dcterms:W3CDTF">2024-09-20T12:43:57Z</dcterms:modified>
</cp:coreProperties>
</file>